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9396" y="181482"/>
            <a:ext cx="7125207" cy="1307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244" y="1825828"/>
            <a:ext cx="8079105" cy="3985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g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26" Type="http://schemas.openxmlformats.org/officeDocument/2006/relationships/image" Target="../media/image101.png"/><Relationship Id="rId3" Type="http://schemas.openxmlformats.org/officeDocument/2006/relationships/image" Target="../media/image78.png"/><Relationship Id="rId21" Type="http://schemas.openxmlformats.org/officeDocument/2006/relationships/image" Target="../media/image96.png"/><Relationship Id="rId34" Type="http://schemas.openxmlformats.org/officeDocument/2006/relationships/image" Target="../media/image109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5" Type="http://schemas.openxmlformats.org/officeDocument/2006/relationships/image" Target="../media/image100.png"/><Relationship Id="rId33" Type="http://schemas.openxmlformats.org/officeDocument/2006/relationships/image" Target="../media/image108.png"/><Relationship Id="rId2" Type="http://schemas.openxmlformats.org/officeDocument/2006/relationships/image" Target="../media/image77.png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29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24" Type="http://schemas.openxmlformats.org/officeDocument/2006/relationships/image" Target="../media/image99.png"/><Relationship Id="rId32" Type="http://schemas.openxmlformats.org/officeDocument/2006/relationships/image" Target="../media/image107.png"/><Relationship Id="rId37" Type="http://schemas.openxmlformats.org/officeDocument/2006/relationships/image" Target="../media/image112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23" Type="http://schemas.openxmlformats.org/officeDocument/2006/relationships/image" Target="../media/image98.png"/><Relationship Id="rId28" Type="http://schemas.openxmlformats.org/officeDocument/2006/relationships/image" Target="../media/image103.png"/><Relationship Id="rId36" Type="http://schemas.openxmlformats.org/officeDocument/2006/relationships/image" Target="../media/image111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31" Type="http://schemas.openxmlformats.org/officeDocument/2006/relationships/image" Target="../media/image106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97.png"/><Relationship Id="rId27" Type="http://schemas.openxmlformats.org/officeDocument/2006/relationships/image" Target="../media/image102.png"/><Relationship Id="rId30" Type="http://schemas.openxmlformats.org/officeDocument/2006/relationships/image" Target="../media/image105.png"/><Relationship Id="rId35" Type="http://schemas.openxmlformats.org/officeDocument/2006/relationships/image" Target="../media/image1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g"/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2946" y="1254633"/>
            <a:ext cx="6195695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Times New Roman"/>
                <a:cs typeface="Times New Roman"/>
              </a:rPr>
              <a:t>Перинатальные </a:t>
            </a:r>
            <a:r>
              <a:rPr sz="3600" b="1" spc="-20" dirty="0">
                <a:latin typeface="Times New Roman"/>
                <a:cs typeface="Times New Roman"/>
              </a:rPr>
              <a:t>повреждения  </a:t>
            </a:r>
            <a:r>
              <a:rPr sz="3600" b="1" spc="-45" dirty="0">
                <a:latin typeface="Times New Roman"/>
                <a:cs typeface="Times New Roman"/>
              </a:rPr>
              <a:t>головного</a:t>
            </a:r>
            <a:r>
              <a:rPr sz="3600" b="1" spc="50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мозга:</a:t>
            </a:r>
            <a:endParaRPr sz="3600">
              <a:latin typeface="Times New Roman"/>
              <a:cs typeface="Times New Roman"/>
            </a:endParaRPr>
          </a:p>
          <a:p>
            <a:pPr marL="640715" marR="625475" algn="ctr">
              <a:lnSpc>
                <a:spcPct val="100000"/>
              </a:lnSpc>
            </a:pPr>
            <a:r>
              <a:rPr sz="3600" b="1" spc="-55" dirty="0">
                <a:latin typeface="Times New Roman"/>
                <a:cs typeface="Times New Roman"/>
              </a:rPr>
              <a:t>подходы </a:t>
            </a:r>
            <a:r>
              <a:rPr sz="3600" b="1" dirty="0">
                <a:latin typeface="Times New Roman"/>
                <a:cs typeface="Times New Roman"/>
              </a:rPr>
              <a:t>в </a:t>
            </a:r>
            <a:r>
              <a:rPr sz="3600" b="1" spc="-25" dirty="0">
                <a:latin typeface="Times New Roman"/>
                <a:cs typeface="Times New Roman"/>
              </a:rPr>
              <a:t>комплексной  </a:t>
            </a:r>
            <a:r>
              <a:rPr sz="3600" b="1" spc="-5" dirty="0">
                <a:latin typeface="Times New Roman"/>
                <a:cs typeface="Times New Roman"/>
              </a:rPr>
              <a:t>реабилитации </a:t>
            </a:r>
            <a:r>
              <a:rPr sz="3600" b="1" dirty="0">
                <a:latin typeface="Times New Roman"/>
                <a:cs typeface="Times New Roman"/>
              </a:rPr>
              <a:t>и </a:t>
            </a:r>
            <a:r>
              <a:rPr sz="3600" b="1" spc="-15" dirty="0">
                <a:latin typeface="Times New Roman"/>
                <a:cs typeface="Times New Roman"/>
              </a:rPr>
              <a:t>оценка  </a:t>
            </a:r>
            <a:r>
              <a:rPr sz="3600" b="1" spc="-10" dirty="0">
                <a:latin typeface="Times New Roman"/>
                <a:cs typeface="Times New Roman"/>
              </a:rPr>
              <a:t>эффективности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6719" y="4739640"/>
            <a:ext cx="8296656" cy="1417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563702"/>
            <a:ext cx="8079740" cy="418655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b="1" dirty="0">
                <a:solidFill>
                  <a:srgbClr val="17375E"/>
                </a:solidFill>
                <a:latin typeface="Times New Roman"/>
                <a:cs typeface="Times New Roman"/>
              </a:rPr>
              <a:t>Скрининг-тест</a:t>
            </a:r>
            <a:r>
              <a:rPr sz="2200" b="1" spc="-10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375E"/>
                </a:solidFill>
                <a:latin typeface="Times New Roman"/>
                <a:cs typeface="Times New Roman"/>
              </a:rPr>
              <a:t>Denver</a:t>
            </a:r>
            <a:endParaRPr sz="2200">
              <a:latin typeface="Times New Roman"/>
              <a:cs typeface="Times New Roman"/>
            </a:endParaRPr>
          </a:p>
          <a:p>
            <a:pPr marL="12700" marR="5080">
              <a:lnSpc>
                <a:spcPct val="80000"/>
              </a:lnSpc>
              <a:spcBef>
                <a:spcPts val="530"/>
              </a:spcBef>
              <a:tabLst>
                <a:tab pos="1747520" algn="l"/>
                <a:tab pos="2039620" algn="l"/>
                <a:tab pos="3945254" algn="l"/>
                <a:tab pos="5406390" algn="l"/>
                <a:tab pos="5686425" algn="l"/>
                <a:tab pos="6494780" algn="l"/>
                <a:tab pos="6911975" algn="l"/>
                <a:tab pos="7195820" algn="l"/>
                <a:tab pos="7781290" algn="l"/>
              </a:tabLst>
            </a:pPr>
            <a:r>
              <a:rPr sz="2200" spc="-125" dirty="0">
                <a:latin typeface="Times New Roman"/>
                <a:cs typeface="Times New Roman"/>
              </a:rPr>
              <a:t>К</a:t>
            </a:r>
            <a:r>
              <a:rPr sz="2200" dirty="0">
                <a:latin typeface="Times New Roman"/>
                <a:cs typeface="Times New Roman"/>
              </a:rPr>
              <a:t>ог</a:t>
            </a:r>
            <a:r>
              <a:rPr sz="2200" spc="-5" dirty="0">
                <a:latin typeface="Times New Roman"/>
                <a:cs typeface="Times New Roman"/>
              </a:rPr>
              <a:t>н</a:t>
            </a:r>
            <a:r>
              <a:rPr sz="2200" spc="-15" dirty="0">
                <a:latin typeface="Times New Roman"/>
                <a:cs typeface="Times New Roman"/>
              </a:rPr>
              <a:t>и</a:t>
            </a:r>
            <a:r>
              <a:rPr sz="2200" dirty="0">
                <a:latin typeface="Times New Roman"/>
                <a:cs typeface="Times New Roman"/>
              </a:rPr>
              <a:t>т</a:t>
            </a:r>
            <a:r>
              <a:rPr sz="2200" spc="-15" dirty="0">
                <a:latin typeface="Times New Roman"/>
                <a:cs typeface="Times New Roman"/>
              </a:rPr>
              <a:t>ив</a:t>
            </a:r>
            <a:r>
              <a:rPr sz="2200" spc="-5" dirty="0">
                <a:latin typeface="Times New Roman"/>
                <a:cs typeface="Times New Roman"/>
              </a:rPr>
              <a:t>ны</a:t>
            </a:r>
            <a:r>
              <a:rPr sz="2200" dirty="0">
                <a:latin typeface="Times New Roman"/>
                <a:cs typeface="Times New Roman"/>
              </a:rPr>
              <a:t>е	и	</a:t>
            </a:r>
            <a:r>
              <a:rPr sz="2200" spc="-5" dirty="0">
                <a:latin typeface="Times New Roman"/>
                <a:cs typeface="Times New Roman"/>
              </a:rPr>
              <a:t>по</a:t>
            </a:r>
            <a:r>
              <a:rPr sz="2200" spc="-45" dirty="0">
                <a:latin typeface="Times New Roman"/>
                <a:cs typeface="Times New Roman"/>
              </a:rPr>
              <a:t>в</a:t>
            </a:r>
            <a:r>
              <a:rPr sz="2200" spc="-20" dirty="0">
                <a:latin typeface="Times New Roman"/>
                <a:cs typeface="Times New Roman"/>
              </a:rPr>
              <a:t>е</a:t>
            </a:r>
            <a:r>
              <a:rPr sz="2200" dirty="0">
                <a:latin typeface="Times New Roman"/>
                <a:cs typeface="Times New Roman"/>
              </a:rPr>
              <a:t>д</a:t>
            </a:r>
            <a:r>
              <a:rPr sz="2200" spc="5" dirty="0">
                <a:latin typeface="Times New Roman"/>
                <a:cs typeface="Times New Roman"/>
              </a:rPr>
              <a:t>е</a:t>
            </a:r>
            <a:r>
              <a:rPr sz="2200" spc="-30" dirty="0">
                <a:latin typeface="Times New Roman"/>
                <a:cs typeface="Times New Roman"/>
              </a:rPr>
              <a:t>н</a:t>
            </a:r>
            <a:r>
              <a:rPr sz="2200" spc="-10" dirty="0">
                <a:latin typeface="Times New Roman"/>
                <a:cs typeface="Times New Roman"/>
              </a:rPr>
              <a:t>ч</a:t>
            </a:r>
            <a:r>
              <a:rPr sz="2200" spc="45" dirty="0">
                <a:latin typeface="Times New Roman"/>
                <a:cs typeface="Times New Roman"/>
              </a:rPr>
              <a:t>е</a:t>
            </a:r>
            <a:r>
              <a:rPr sz="2200" dirty="0">
                <a:latin typeface="Times New Roman"/>
                <a:cs typeface="Times New Roman"/>
              </a:rPr>
              <a:t>с</a:t>
            </a:r>
            <a:r>
              <a:rPr sz="2200" spc="5" dirty="0">
                <a:latin typeface="Times New Roman"/>
                <a:cs typeface="Times New Roman"/>
              </a:rPr>
              <a:t>к</a:t>
            </a:r>
            <a:r>
              <a:rPr sz="2200" spc="-5" dirty="0">
                <a:latin typeface="Times New Roman"/>
                <a:cs typeface="Times New Roman"/>
              </a:rPr>
              <a:t>и</a:t>
            </a:r>
            <a:r>
              <a:rPr sz="2200" dirty="0">
                <a:latin typeface="Times New Roman"/>
                <a:cs typeface="Times New Roman"/>
              </a:rPr>
              <a:t>е	</a:t>
            </a:r>
            <a:r>
              <a:rPr sz="2200" spc="-5" dirty="0">
                <a:latin typeface="Times New Roman"/>
                <a:cs typeface="Times New Roman"/>
              </a:rPr>
              <a:t>на</a:t>
            </a:r>
            <a:r>
              <a:rPr sz="2200" spc="-30" dirty="0">
                <a:latin typeface="Times New Roman"/>
                <a:cs typeface="Times New Roman"/>
              </a:rPr>
              <a:t>р</a:t>
            </a:r>
            <a:r>
              <a:rPr sz="2200" spc="-25" dirty="0">
                <a:latin typeface="Times New Roman"/>
                <a:cs typeface="Times New Roman"/>
              </a:rPr>
              <a:t>у</a:t>
            </a:r>
            <a:r>
              <a:rPr sz="2200" dirty="0">
                <a:latin typeface="Times New Roman"/>
                <a:cs typeface="Times New Roman"/>
              </a:rPr>
              <a:t>ше</a:t>
            </a:r>
            <a:r>
              <a:rPr sz="2200" spc="-5" dirty="0">
                <a:latin typeface="Times New Roman"/>
                <a:cs typeface="Times New Roman"/>
              </a:rPr>
              <a:t>н</a:t>
            </a:r>
            <a:r>
              <a:rPr sz="2200" spc="-15" dirty="0">
                <a:latin typeface="Times New Roman"/>
                <a:cs typeface="Times New Roman"/>
              </a:rPr>
              <a:t>и</a:t>
            </a:r>
            <a:r>
              <a:rPr sz="2200" dirty="0">
                <a:latin typeface="Times New Roman"/>
                <a:cs typeface="Times New Roman"/>
              </a:rPr>
              <a:t>я	у	д</a:t>
            </a:r>
            <a:r>
              <a:rPr sz="2200" spc="5" dirty="0">
                <a:latin typeface="Times New Roman"/>
                <a:cs typeface="Times New Roman"/>
              </a:rPr>
              <a:t>е</a:t>
            </a:r>
            <a:r>
              <a:rPr sz="2200" dirty="0">
                <a:latin typeface="Times New Roman"/>
                <a:cs typeface="Times New Roman"/>
              </a:rPr>
              <a:t>тей	</a:t>
            </a:r>
            <a:r>
              <a:rPr sz="2200" b="1" spc="-25" dirty="0">
                <a:solidFill>
                  <a:srgbClr val="CF0101"/>
                </a:solidFill>
                <a:latin typeface="Times New Roman"/>
                <a:cs typeface="Times New Roman"/>
              </a:rPr>
              <a:t>о</a:t>
            </a:r>
            <a:r>
              <a:rPr sz="2200" b="1" dirty="0">
                <a:solidFill>
                  <a:srgbClr val="CF0101"/>
                </a:solidFill>
                <a:latin typeface="Times New Roman"/>
                <a:cs typeface="Times New Roman"/>
              </a:rPr>
              <a:t>т	3	</a:t>
            </a:r>
            <a:r>
              <a:rPr sz="2200" b="1" spc="10" dirty="0">
                <a:solidFill>
                  <a:srgbClr val="CF0101"/>
                </a:solidFill>
                <a:latin typeface="Times New Roman"/>
                <a:cs typeface="Times New Roman"/>
              </a:rPr>
              <a:t>м</a:t>
            </a:r>
            <a:r>
              <a:rPr sz="2200" b="1" dirty="0">
                <a:solidFill>
                  <a:srgbClr val="CF0101"/>
                </a:solidFill>
                <a:latin typeface="Times New Roman"/>
                <a:cs typeface="Times New Roman"/>
              </a:rPr>
              <a:t>ес	</a:t>
            </a:r>
            <a:r>
              <a:rPr sz="2200" b="1" spc="10" dirty="0">
                <a:solidFill>
                  <a:srgbClr val="CF0101"/>
                </a:solidFill>
                <a:latin typeface="Times New Roman"/>
                <a:cs typeface="Times New Roman"/>
              </a:rPr>
              <a:t>до  </a:t>
            </a:r>
            <a:r>
              <a:rPr sz="2200" b="1" spc="-10" dirty="0">
                <a:solidFill>
                  <a:srgbClr val="CF0101"/>
                </a:solidFill>
                <a:latin typeface="Times New Roman"/>
                <a:cs typeface="Times New Roman"/>
              </a:rPr>
              <a:t>предшкольного</a:t>
            </a:r>
            <a:r>
              <a:rPr sz="2200" b="1" spc="-65" dirty="0">
                <a:solidFill>
                  <a:srgbClr val="CF010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CF0101"/>
                </a:solidFill>
                <a:latin typeface="Times New Roman"/>
                <a:cs typeface="Times New Roman"/>
              </a:rPr>
              <a:t>возраста</a:t>
            </a:r>
            <a:endParaRPr sz="22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Шкалы развития</a:t>
            </a:r>
            <a:r>
              <a:rPr sz="2200" b="1" spc="-4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7375E"/>
                </a:solidFill>
                <a:latin typeface="Times New Roman"/>
                <a:cs typeface="Times New Roman"/>
              </a:rPr>
              <a:t>Бейли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15" dirty="0">
                <a:latin typeface="Times New Roman"/>
                <a:cs typeface="Times New Roman"/>
              </a:rPr>
              <a:t>Когнитивное </a:t>
            </a:r>
            <a:r>
              <a:rPr sz="2200" dirty="0">
                <a:latin typeface="Times New Roman"/>
                <a:cs typeface="Times New Roman"/>
              </a:rPr>
              <a:t>и двигательное </a:t>
            </a:r>
            <a:r>
              <a:rPr sz="2200" spc="-5" dirty="0">
                <a:latin typeface="Times New Roman"/>
                <a:cs typeface="Times New Roman"/>
              </a:rPr>
              <a:t>развитие </a:t>
            </a:r>
            <a:r>
              <a:rPr sz="2200" dirty="0">
                <a:latin typeface="Times New Roman"/>
                <a:cs typeface="Times New Roman"/>
              </a:rPr>
              <a:t>в </a:t>
            </a:r>
            <a:r>
              <a:rPr sz="2200" spc="-5" dirty="0">
                <a:latin typeface="Times New Roman"/>
                <a:cs typeface="Times New Roman"/>
              </a:rPr>
              <a:t>возрасте </a:t>
            </a:r>
            <a:r>
              <a:rPr sz="2200" b="1" spc="-10" dirty="0">
                <a:solidFill>
                  <a:srgbClr val="CF0101"/>
                </a:solidFill>
                <a:latin typeface="Times New Roman"/>
                <a:cs typeface="Times New Roman"/>
              </a:rPr>
              <a:t>от </a:t>
            </a:r>
            <a:r>
              <a:rPr sz="2200" b="1" dirty="0">
                <a:solidFill>
                  <a:srgbClr val="CF0101"/>
                </a:solidFill>
                <a:latin typeface="Times New Roman"/>
                <a:cs typeface="Times New Roman"/>
              </a:rPr>
              <a:t>1 </a:t>
            </a:r>
            <a:r>
              <a:rPr sz="2200" b="1" spc="5" dirty="0">
                <a:solidFill>
                  <a:srgbClr val="CF0101"/>
                </a:solidFill>
                <a:latin typeface="Times New Roman"/>
                <a:cs typeface="Times New Roman"/>
              </a:rPr>
              <a:t>до </a:t>
            </a:r>
            <a:r>
              <a:rPr sz="2200" b="1" dirty="0">
                <a:solidFill>
                  <a:srgbClr val="CF0101"/>
                </a:solidFill>
                <a:latin typeface="Times New Roman"/>
                <a:cs typeface="Times New Roman"/>
              </a:rPr>
              <a:t>42</a:t>
            </a:r>
            <a:r>
              <a:rPr sz="2200" b="1" spc="-85" dirty="0">
                <a:solidFill>
                  <a:srgbClr val="CF0101"/>
                </a:solidFill>
                <a:latin typeface="Times New Roman"/>
                <a:cs typeface="Times New Roman"/>
              </a:rPr>
              <a:t> </a:t>
            </a:r>
            <a:r>
              <a:rPr sz="2200" b="1" spc="10" dirty="0">
                <a:solidFill>
                  <a:srgbClr val="CF0101"/>
                </a:solidFill>
                <a:latin typeface="Times New Roman"/>
                <a:cs typeface="Times New Roman"/>
              </a:rPr>
              <a:t>мес</a:t>
            </a:r>
            <a:endParaRPr sz="22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Шкала</a:t>
            </a:r>
            <a:r>
              <a:rPr sz="2200" b="1" dirty="0">
                <a:solidFill>
                  <a:srgbClr val="17375E"/>
                </a:solidFill>
                <a:latin typeface="Times New Roman"/>
                <a:cs typeface="Times New Roman"/>
              </a:rPr>
              <a:t> Brunet-Lezine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15" dirty="0">
                <a:latin typeface="Times New Roman"/>
                <a:cs typeface="Times New Roman"/>
              </a:rPr>
              <a:t>Психомоторное </a:t>
            </a:r>
            <a:r>
              <a:rPr sz="2200" spc="-5" dirty="0">
                <a:latin typeface="Times New Roman"/>
                <a:cs typeface="Times New Roman"/>
              </a:rPr>
              <a:t>развитие </a:t>
            </a:r>
            <a:r>
              <a:rPr sz="2200" dirty="0">
                <a:latin typeface="Times New Roman"/>
                <a:cs typeface="Times New Roman"/>
              </a:rPr>
              <a:t>детей в </a:t>
            </a:r>
            <a:r>
              <a:rPr sz="2200" spc="-5" dirty="0">
                <a:latin typeface="Times New Roman"/>
                <a:cs typeface="Times New Roman"/>
              </a:rPr>
              <a:t>возрасте </a:t>
            </a:r>
            <a:r>
              <a:rPr sz="2200" b="1" spc="-10" dirty="0">
                <a:solidFill>
                  <a:srgbClr val="CF0101"/>
                </a:solidFill>
                <a:latin typeface="Times New Roman"/>
                <a:cs typeface="Times New Roman"/>
              </a:rPr>
              <a:t>от </a:t>
            </a:r>
            <a:r>
              <a:rPr sz="2200" b="1" dirty="0">
                <a:solidFill>
                  <a:srgbClr val="CF0101"/>
                </a:solidFill>
                <a:latin typeface="Times New Roman"/>
                <a:cs typeface="Times New Roman"/>
              </a:rPr>
              <a:t>3 </a:t>
            </a:r>
            <a:r>
              <a:rPr sz="2200" b="1" spc="5" dirty="0">
                <a:solidFill>
                  <a:srgbClr val="CF0101"/>
                </a:solidFill>
                <a:latin typeface="Times New Roman"/>
                <a:cs typeface="Times New Roman"/>
              </a:rPr>
              <a:t>до </a:t>
            </a:r>
            <a:r>
              <a:rPr sz="2200" b="1" dirty="0">
                <a:solidFill>
                  <a:srgbClr val="CF0101"/>
                </a:solidFill>
                <a:latin typeface="Times New Roman"/>
                <a:cs typeface="Times New Roman"/>
              </a:rPr>
              <a:t>30</a:t>
            </a:r>
            <a:r>
              <a:rPr sz="2200" b="1" spc="-80" dirty="0">
                <a:solidFill>
                  <a:srgbClr val="CF0101"/>
                </a:solidFill>
                <a:latin typeface="Times New Roman"/>
                <a:cs typeface="Times New Roman"/>
              </a:rPr>
              <a:t> </a:t>
            </a:r>
            <a:r>
              <a:rPr sz="2200" b="1" spc="10" dirty="0">
                <a:solidFill>
                  <a:srgbClr val="CF0101"/>
                </a:solidFill>
                <a:latin typeface="Times New Roman"/>
                <a:cs typeface="Times New Roman"/>
              </a:rPr>
              <a:t>мес</a:t>
            </a:r>
            <a:endParaRPr sz="2200">
              <a:latin typeface="Times New Roman"/>
              <a:cs typeface="Times New Roman"/>
            </a:endParaRPr>
          </a:p>
          <a:p>
            <a:pPr marL="12700" marR="79565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  <a:tab pos="1399540" algn="l"/>
              </a:tabLst>
            </a:pPr>
            <a:r>
              <a:rPr sz="22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Шкала	</a:t>
            </a:r>
            <a:r>
              <a:rPr sz="22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Mullen </a:t>
            </a:r>
            <a:r>
              <a:rPr sz="2200" dirty="0">
                <a:latin typeface="Times New Roman"/>
                <a:cs typeface="Times New Roman"/>
              </a:rPr>
              <a:t>для оценки </a:t>
            </a:r>
            <a:r>
              <a:rPr sz="2200" spc="-5" dirty="0">
                <a:latin typeface="Times New Roman"/>
                <a:cs typeface="Times New Roman"/>
              </a:rPr>
              <a:t>раннего развития  </a:t>
            </a:r>
            <a:r>
              <a:rPr sz="2200" dirty="0">
                <a:latin typeface="Times New Roman"/>
                <a:cs typeface="Times New Roman"/>
              </a:rPr>
              <a:t>Функциональное </a:t>
            </a:r>
            <a:r>
              <a:rPr sz="2200" spc="-5" dirty="0">
                <a:latin typeface="Times New Roman"/>
                <a:cs typeface="Times New Roman"/>
              </a:rPr>
              <a:t>развитие </a:t>
            </a:r>
            <a:r>
              <a:rPr sz="2200" dirty="0">
                <a:latin typeface="Times New Roman"/>
                <a:cs typeface="Times New Roman"/>
              </a:rPr>
              <a:t>мозга </a:t>
            </a:r>
            <a:r>
              <a:rPr sz="2200" spc="-10" dirty="0">
                <a:latin typeface="Times New Roman"/>
                <a:cs typeface="Times New Roman"/>
              </a:rPr>
              <a:t>от </a:t>
            </a:r>
            <a:r>
              <a:rPr sz="2200" spc="-5" dirty="0">
                <a:latin typeface="Times New Roman"/>
                <a:cs typeface="Times New Roman"/>
              </a:rPr>
              <a:t>рождения </a:t>
            </a:r>
            <a:r>
              <a:rPr sz="2200" b="1" spc="5" dirty="0">
                <a:solidFill>
                  <a:srgbClr val="CF0101"/>
                </a:solidFill>
                <a:latin typeface="Times New Roman"/>
                <a:cs typeface="Times New Roman"/>
              </a:rPr>
              <a:t>до </a:t>
            </a:r>
            <a:r>
              <a:rPr sz="2200" b="1" dirty="0">
                <a:solidFill>
                  <a:srgbClr val="CF0101"/>
                </a:solidFill>
                <a:latin typeface="Times New Roman"/>
                <a:cs typeface="Times New Roman"/>
              </a:rPr>
              <a:t>68</a:t>
            </a:r>
            <a:r>
              <a:rPr sz="2200" b="1" spc="-110" dirty="0">
                <a:solidFill>
                  <a:srgbClr val="CF0101"/>
                </a:solidFill>
                <a:latin typeface="Times New Roman"/>
                <a:cs typeface="Times New Roman"/>
              </a:rPr>
              <a:t> </a:t>
            </a:r>
            <a:r>
              <a:rPr sz="2200" b="1" spc="5" dirty="0">
                <a:solidFill>
                  <a:srgbClr val="CF0101"/>
                </a:solidFill>
                <a:latin typeface="Times New Roman"/>
                <a:cs typeface="Times New Roman"/>
              </a:rPr>
              <a:t>месяцев</a:t>
            </a:r>
            <a:endParaRPr sz="22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Шкала</a:t>
            </a:r>
            <a:r>
              <a:rPr sz="2200" b="1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200" b="1" spc="-30" dirty="0">
                <a:solidFill>
                  <a:srgbClr val="17375E"/>
                </a:solidFill>
                <a:latin typeface="Times New Roman"/>
                <a:cs typeface="Times New Roman"/>
              </a:rPr>
              <a:t>Гриффитс</a:t>
            </a:r>
            <a:endParaRPr sz="2200">
              <a:latin typeface="Times New Roman"/>
              <a:cs typeface="Times New Roman"/>
            </a:endParaRPr>
          </a:p>
          <a:p>
            <a:pPr marL="12700" marR="9525" algn="just">
              <a:lnSpc>
                <a:spcPct val="80000"/>
              </a:lnSpc>
              <a:spcBef>
                <a:spcPts val="525"/>
              </a:spcBef>
            </a:pPr>
            <a:r>
              <a:rPr sz="2200" spc="-5" dirty="0">
                <a:latin typeface="Times New Roman"/>
                <a:cs typeface="Times New Roman"/>
              </a:rPr>
              <a:t>Оценка</a:t>
            </a:r>
            <a:r>
              <a:rPr sz="2200" spc="5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динамики развития по </a:t>
            </a:r>
            <a:r>
              <a:rPr sz="2200" spc="-10" dirty="0">
                <a:latin typeface="Times New Roman"/>
                <a:cs typeface="Times New Roman"/>
              </a:rPr>
              <a:t>нескольким </a:t>
            </a:r>
            <a:r>
              <a:rPr sz="2200" dirty="0">
                <a:latin typeface="Times New Roman"/>
                <a:cs typeface="Times New Roman"/>
              </a:rPr>
              <a:t>параметрам –  </a:t>
            </a:r>
            <a:r>
              <a:rPr sz="2200" spc="-5" dirty="0">
                <a:latin typeface="Times New Roman"/>
                <a:cs typeface="Times New Roman"/>
              </a:rPr>
              <a:t>соответствие </a:t>
            </a:r>
            <a:r>
              <a:rPr sz="2200" spc="-15" dirty="0">
                <a:latin typeface="Times New Roman"/>
                <a:cs typeface="Times New Roman"/>
              </a:rPr>
              <a:t>умственного </a:t>
            </a:r>
            <a:r>
              <a:rPr sz="2200" spc="-5" dirty="0">
                <a:latin typeface="Times New Roman"/>
                <a:cs typeface="Times New Roman"/>
              </a:rPr>
              <a:t>возраста </a:t>
            </a:r>
            <a:r>
              <a:rPr sz="2200" spc="-10" dirty="0">
                <a:latin typeface="Times New Roman"/>
                <a:cs typeface="Times New Roman"/>
              </a:rPr>
              <a:t>хронологическому </a:t>
            </a:r>
            <a:r>
              <a:rPr sz="2200" b="1" spc="-10" dirty="0">
                <a:solidFill>
                  <a:srgbClr val="CF0101"/>
                </a:solidFill>
                <a:latin typeface="Times New Roman"/>
                <a:cs typeface="Times New Roman"/>
              </a:rPr>
              <a:t>от </a:t>
            </a:r>
            <a:r>
              <a:rPr sz="2200" b="1" spc="-5" dirty="0">
                <a:solidFill>
                  <a:srgbClr val="CF0101"/>
                </a:solidFill>
                <a:latin typeface="Times New Roman"/>
                <a:cs typeface="Times New Roman"/>
              </a:rPr>
              <a:t>момента  </a:t>
            </a:r>
            <a:r>
              <a:rPr sz="2200" b="1" spc="-10" dirty="0">
                <a:solidFill>
                  <a:srgbClr val="CF0101"/>
                </a:solidFill>
                <a:latin typeface="Times New Roman"/>
                <a:cs typeface="Times New Roman"/>
              </a:rPr>
              <a:t>рождения </a:t>
            </a:r>
            <a:r>
              <a:rPr sz="2200" b="1" spc="5" dirty="0">
                <a:solidFill>
                  <a:srgbClr val="CF0101"/>
                </a:solidFill>
                <a:latin typeface="Times New Roman"/>
                <a:cs typeface="Times New Roman"/>
              </a:rPr>
              <a:t>до </a:t>
            </a:r>
            <a:r>
              <a:rPr sz="2200" b="1" dirty="0">
                <a:solidFill>
                  <a:srgbClr val="CF0101"/>
                </a:solidFill>
                <a:latin typeface="Times New Roman"/>
                <a:cs typeface="Times New Roman"/>
              </a:rPr>
              <a:t>2</a:t>
            </a:r>
            <a:r>
              <a:rPr sz="2200" b="1" spc="-35" dirty="0">
                <a:solidFill>
                  <a:srgbClr val="CF0101"/>
                </a:solidFill>
                <a:latin typeface="Times New Roman"/>
                <a:cs typeface="Times New Roman"/>
              </a:rPr>
              <a:t> </a:t>
            </a:r>
            <a:r>
              <a:rPr sz="2200" b="1" spc="5" dirty="0">
                <a:solidFill>
                  <a:srgbClr val="CF0101"/>
                </a:solidFill>
                <a:latin typeface="Times New Roman"/>
                <a:cs typeface="Times New Roman"/>
              </a:rPr>
              <a:t>лет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5498" y="5800445"/>
            <a:ext cx="8564245" cy="97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Berger </a:t>
            </a:r>
            <a:r>
              <a:rPr sz="1100" spc="-5" dirty="0">
                <a:latin typeface="Calibri"/>
                <a:cs typeface="Calibri"/>
              </a:rPr>
              <a:t>S.E. </a:t>
            </a:r>
            <a:r>
              <a:rPr sz="1100" spc="-10" dirty="0">
                <a:latin typeface="Calibri"/>
                <a:cs typeface="Calibri"/>
              </a:rPr>
              <a:t>(2004). </a:t>
            </a:r>
            <a:r>
              <a:rPr sz="1100" dirty="0">
                <a:latin typeface="Calibri"/>
                <a:cs typeface="Calibri"/>
              </a:rPr>
              <a:t>Demands </a:t>
            </a:r>
            <a:r>
              <a:rPr sz="1100" spc="-5" dirty="0">
                <a:latin typeface="Calibri"/>
                <a:cs typeface="Calibri"/>
              </a:rPr>
              <a:t>on finite cognotive capacity cause infants` </a:t>
            </a:r>
            <a:r>
              <a:rPr sz="1100" dirty="0">
                <a:latin typeface="Calibri"/>
                <a:cs typeface="Calibri"/>
              </a:rPr>
              <a:t>perseverative errors </a:t>
            </a:r>
            <a:r>
              <a:rPr sz="1100" spc="-5" dirty="0">
                <a:latin typeface="Calibri"/>
                <a:cs typeface="Calibri"/>
              </a:rPr>
              <a:t>infancy. 5(2),</a:t>
            </a:r>
            <a:r>
              <a:rPr sz="1100" spc="-6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217-238</a:t>
            </a:r>
            <a:endParaRPr sz="1100">
              <a:latin typeface="Calibri"/>
              <a:cs typeface="Calibri"/>
            </a:endParaRPr>
          </a:p>
          <a:p>
            <a:pPr marL="12700" marR="352425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latin typeface="Calibri"/>
                <a:cs typeface="Calibri"/>
              </a:rPr>
              <a:t>Spencer </a:t>
            </a:r>
            <a:r>
              <a:rPr sz="1100" dirty="0">
                <a:latin typeface="Calibri"/>
                <a:cs typeface="Calibri"/>
              </a:rPr>
              <a:t>JR. </a:t>
            </a:r>
            <a:r>
              <a:rPr sz="1100" spc="-5" dirty="0">
                <a:latin typeface="Calibri"/>
                <a:cs typeface="Calibri"/>
              </a:rPr>
              <a:t>Smith LB. </a:t>
            </a:r>
            <a:r>
              <a:rPr sz="1100" dirty="0">
                <a:latin typeface="Calibri"/>
                <a:cs typeface="Calibri"/>
              </a:rPr>
              <a:t>Thelen </a:t>
            </a:r>
            <a:r>
              <a:rPr sz="1100" spc="-10" dirty="0">
                <a:latin typeface="Calibri"/>
                <a:cs typeface="Calibri"/>
              </a:rPr>
              <a:t>E. </a:t>
            </a:r>
            <a:r>
              <a:rPr sz="1100" spc="-5" dirty="0">
                <a:latin typeface="Calibri"/>
                <a:cs typeface="Calibri"/>
              </a:rPr>
              <a:t>Tests of </a:t>
            </a:r>
            <a:r>
              <a:rPr sz="1100" dirty="0">
                <a:latin typeface="Calibri"/>
                <a:cs typeface="Calibri"/>
              </a:rPr>
              <a:t>a dynamic </a:t>
            </a:r>
            <a:r>
              <a:rPr sz="1100" spc="-5" dirty="0">
                <a:latin typeface="Calibri"/>
                <a:cs typeface="Calibri"/>
              </a:rPr>
              <a:t>systems </a:t>
            </a:r>
            <a:r>
              <a:rPr sz="1100" spc="-10" dirty="0">
                <a:latin typeface="Calibri"/>
                <a:cs typeface="Calibri"/>
              </a:rPr>
              <a:t>account </a:t>
            </a:r>
            <a:r>
              <a:rPr sz="1100" spc="-5" dirty="0">
                <a:latin typeface="Calibri"/>
                <a:cs typeface="Calibri"/>
              </a:rPr>
              <a:t>on the A-not-B error the influence of prior </a:t>
            </a:r>
            <a:r>
              <a:rPr sz="1100" dirty="0">
                <a:latin typeface="Calibri"/>
                <a:cs typeface="Calibri"/>
              </a:rPr>
              <a:t>experience </a:t>
            </a:r>
            <a:r>
              <a:rPr sz="1100" spc="-5" dirty="0">
                <a:latin typeface="Calibri"/>
                <a:cs typeface="Calibri"/>
              </a:rPr>
              <a:t>on the spatial </a:t>
            </a:r>
            <a:r>
              <a:rPr sz="1100" dirty="0">
                <a:latin typeface="Calibri"/>
                <a:cs typeface="Calibri"/>
              </a:rPr>
              <a:t>memory  abilities </a:t>
            </a:r>
            <a:r>
              <a:rPr sz="1100" spc="-5" dirty="0">
                <a:latin typeface="Calibri"/>
                <a:cs typeface="Calibri"/>
              </a:rPr>
              <a:t>of two-years-olds. </a:t>
            </a:r>
            <a:r>
              <a:rPr sz="1100" dirty="0">
                <a:latin typeface="Calibri"/>
                <a:cs typeface="Calibri"/>
              </a:rPr>
              <a:t>Child Dev. </a:t>
            </a:r>
            <a:r>
              <a:rPr sz="1100" spc="-10" dirty="0">
                <a:latin typeface="Calibri"/>
                <a:cs typeface="Calibri"/>
              </a:rPr>
              <a:t>2001 72(5).</a:t>
            </a:r>
            <a:r>
              <a:rPr sz="1100" spc="-9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1327-46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latin typeface="Calibri"/>
                <a:cs typeface="Calibri"/>
              </a:rPr>
              <a:t>Lawson </a:t>
            </a:r>
            <a:r>
              <a:rPr sz="1100" dirty="0">
                <a:latin typeface="Calibri"/>
                <a:cs typeface="Calibri"/>
              </a:rPr>
              <a:t>KR and Ruff HA </a:t>
            </a:r>
            <a:r>
              <a:rPr sz="1100" spc="-10" dirty="0">
                <a:latin typeface="Calibri"/>
                <a:cs typeface="Calibri"/>
              </a:rPr>
              <a:t>2004 </a:t>
            </a:r>
            <a:r>
              <a:rPr sz="1100" spc="-5" dirty="0">
                <a:latin typeface="Calibri"/>
                <a:cs typeface="Calibri"/>
              </a:rPr>
              <a:t>Early attention </a:t>
            </a:r>
            <a:r>
              <a:rPr sz="1100" dirty="0">
                <a:latin typeface="Calibri"/>
                <a:cs typeface="Calibri"/>
              </a:rPr>
              <a:t>and negative </a:t>
            </a:r>
            <a:r>
              <a:rPr sz="1100" spc="-5" dirty="0">
                <a:latin typeface="Calibri"/>
                <a:cs typeface="Calibri"/>
              </a:rPr>
              <a:t>emotionality predict later cognotive </a:t>
            </a:r>
            <a:r>
              <a:rPr sz="1100" dirty="0">
                <a:latin typeface="Calibri"/>
                <a:cs typeface="Calibri"/>
              </a:rPr>
              <a:t>and behavioural </a:t>
            </a:r>
            <a:r>
              <a:rPr sz="1100" spc="-5" dirty="0">
                <a:latin typeface="Calibri"/>
                <a:cs typeface="Calibri"/>
              </a:rPr>
              <a:t>function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Development.28.157-165</a:t>
            </a:r>
            <a:endParaRPr sz="11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880"/>
              </a:spcBef>
            </a:pPr>
            <a:r>
              <a:rPr sz="1100" b="1" dirty="0">
                <a:latin typeface="Calibri"/>
                <a:cs typeface="Calibri"/>
              </a:rPr>
              <a:t>Гайнетдинова</a:t>
            </a:r>
            <a:r>
              <a:rPr sz="1100" b="1" spc="-8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Д.Д.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0006" y="218008"/>
            <a:ext cx="8198484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A10101"/>
                </a:solidFill>
                <a:latin typeface="Times New Roman"/>
                <a:cs typeface="Times New Roman"/>
              </a:rPr>
              <a:t>Шкалы 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выбираются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до </a:t>
            </a:r>
            <a:r>
              <a:rPr sz="24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начала</a:t>
            </a:r>
            <a:r>
              <a:rPr sz="2400" b="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реабилитационных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мероприятий и </a:t>
            </a:r>
            <a:r>
              <a:rPr sz="2400" b="0" spc="10" dirty="0">
                <a:solidFill>
                  <a:srgbClr val="000000"/>
                </a:solidFill>
                <a:latin typeface="Times New Roman"/>
                <a:cs typeface="Times New Roman"/>
              </a:rPr>
              <a:t>после 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завершения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реабилитации </a:t>
            </a:r>
            <a:r>
              <a:rPr sz="24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(одни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и 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те</a:t>
            </a:r>
            <a:r>
              <a:rPr sz="2400" b="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же)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6150661"/>
            <a:ext cx="7701280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Mullen </a:t>
            </a:r>
            <a:r>
              <a:rPr sz="1100" spc="-10" dirty="0">
                <a:latin typeface="Calibri"/>
                <a:cs typeface="Calibri"/>
              </a:rPr>
              <a:t>E. 1995. </a:t>
            </a:r>
            <a:r>
              <a:rPr sz="1100" dirty="0">
                <a:latin typeface="Calibri"/>
                <a:cs typeface="Calibri"/>
              </a:rPr>
              <a:t>Mullen </a:t>
            </a:r>
            <a:r>
              <a:rPr sz="1100" spc="-5" dirty="0">
                <a:latin typeface="Calibri"/>
                <a:cs typeface="Calibri"/>
              </a:rPr>
              <a:t>Scales of Early Learning </a:t>
            </a:r>
            <a:r>
              <a:rPr sz="1100" dirty="0">
                <a:latin typeface="Calibri"/>
                <a:cs typeface="Calibri"/>
              </a:rPr>
              <a:t>Circle Pines. </a:t>
            </a:r>
            <a:r>
              <a:rPr sz="1100" spc="-5" dirty="0">
                <a:latin typeface="Calibri"/>
                <a:cs typeface="Calibri"/>
              </a:rPr>
              <a:t>MN </a:t>
            </a:r>
            <a:r>
              <a:rPr sz="1100" dirty="0">
                <a:latin typeface="Calibri"/>
                <a:cs typeface="Calibri"/>
              </a:rPr>
              <a:t>American </a:t>
            </a:r>
            <a:r>
              <a:rPr sz="1100" spc="-5" dirty="0">
                <a:latin typeface="Calibri"/>
                <a:cs typeface="Calibri"/>
              </a:rPr>
              <a:t>Guidance Service </a:t>
            </a:r>
            <a:r>
              <a:rPr sz="1100" dirty="0">
                <a:latin typeface="Calibri"/>
                <a:cs typeface="Calibri"/>
              </a:rPr>
              <a:t>Catell.P </a:t>
            </a:r>
            <a:r>
              <a:rPr sz="1100" spc="-10" dirty="0">
                <a:latin typeface="Calibri"/>
                <a:cs typeface="Calibri"/>
              </a:rPr>
              <a:t>1941  </a:t>
            </a:r>
            <a:r>
              <a:rPr sz="1100" dirty="0">
                <a:latin typeface="Calibri"/>
                <a:cs typeface="Calibri"/>
              </a:rPr>
              <a:t>Intelligence </a:t>
            </a:r>
            <a:r>
              <a:rPr sz="1100" spc="-5" dirty="0">
                <a:latin typeface="Calibri"/>
                <a:cs typeface="Calibri"/>
              </a:rPr>
              <a:t>of infants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its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measurement  </a:t>
            </a:r>
            <a:r>
              <a:rPr sz="1100" spc="-5" dirty="0">
                <a:latin typeface="Calibri"/>
                <a:cs typeface="Calibri"/>
              </a:rPr>
              <a:t>Transactions of the </a:t>
            </a:r>
            <a:r>
              <a:rPr sz="1100" spc="5" dirty="0">
                <a:latin typeface="Calibri"/>
                <a:cs typeface="Calibri"/>
              </a:rPr>
              <a:t>New </a:t>
            </a:r>
            <a:r>
              <a:rPr sz="1100" spc="-5" dirty="0">
                <a:latin typeface="Calibri"/>
                <a:cs typeface="Calibri"/>
              </a:rPr>
              <a:t>York </a:t>
            </a:r>
            <a:r>
              <a:rPr sz="1100" dirty="0">
                <a:latin typeface="Calibri"/>
                <a:cs typeface="Calibri"/>
              </a:rPr>
              <a:t>Academy </a:t>
            </a:r>
            <a:r>
              <a:rPr sz="1100" spc="-5" dirty="0">
                <a:latin typeface="Calibri"/>
                <a:cs typeface="Calibri"/>
              </a:rPr>
              <a:t>of Science. 3.162-171 Lawson </a:t>
            </a:r>
            <a:r>
              <a:rPr sz="1100" dirty="0">
                <a:latin typeface="Calibri"/>
                <a:cs typeface="Calibri"/>
              </a:rPr>
              <a:t>KR </a:t>
            </a:r>
            <a:r>
              <a:rPr sz="1100" spc="-5" dirty="0">
                <a:latin typeface="Calibri"/>
                <a:cs typeface="Calibri"/>
              </a:rPr>
              <a:t>and Ruff </a:t>
            </a:r>
            <a:r>
              <a:rPr sz="1100" spc="5" dirty="0">
                <a:latin typeface="Calibri"/>
                <a:cs typeface="Calibri"/>
              </a:rPr>
              <a:t>HA </a:t>
            </a:r>
            <a:r>
              <a:rPr sz="1100" spc="-5" dirty="0">
                <a:latin typeface="Calibri"/>
                <a:cs typeface="Calibri"/>
              </a:rPr>
              <a:t>2004  Early attention and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negative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44" y="6486245"/>
            <a:ext cx="49891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emotionality predict later cognotive </a:t>
            </a:r>
            <a:r>
              <a:rPr sz="1100" dirty="0">
                <a:latin typeface="Calibri"/>
                <a:cs typeface="Calibri"/>
              </a:rPr>
              <a:t>and behavioural </a:t>
            </a:r>
            <a:r>
              <a:rPr sz="1100" spc="-5" dirty="0">
                <a:latin typeface="Calibri"/>
                <a:cs typeface="Calibri"/>
              </a:rPr>
              <a:t>function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Development.28.157-165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37475" y="6582867"/>
            <a:ext cx="1181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Гайнетдинова</a:t>
            </a:r>
            <a:r>
              <a:rPr sz="1100" b="1" spc="-6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Д.Д.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912" y="1064819"/>
            <a:ext cx="6083935" cy="463359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421005" indent="-40894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421005" algn="l"/>
                <a:tab pos="421640" algn="l"/>
              </a:tabLst>
            </a:pPr>
            <a:r>
              <a:rPr sz="2000" spc="-10" dirty="0">
                <a:latin typeface="Times New Roman"/>
                <a:cs typeface="Times New Roman"/>
              </a:rPr>
              <a:t>Педиатрическая шкала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комы</a:t>
            </a:r>
            <a:endParaRPr sz="20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6870" algn="l"/>
                <a:tab pos="357505" algn="l"/>
                <a:tab pos="2049780" algn="l"/>
              </a:tabLst>
            </a:pPr>
            <a:r>
              <a:rPr sz="2000" spc="-10" dirty="0">
                <a:latin typeface="Times New Roman"/>
                <a:cs typeface="Times New Roman"/>
              </a:rPr>
              <a:t>Шкала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оценки	сознания </a:t>
            </a:r>
            <a:r>
              <a:rPr sz="2000" spc="-5" dirty="0">
                <a:latin typeface="Times New Roman"/>
                <a:cs typeface="Times New Roman"/>
              </a:rPr>
              <a:t>у </a:t>
            </a:r>
            <a:r>
              <a:rPr sz="2000" spc="-15" dirty="0">
                <a:latin typeface="Times New Roman"/>
                <a:cs typeface="Times New Roman"/>
              </a:rPr>
              <a:t>новорожденных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Вольпе</a:t>
            </a:r>
            <a:endParaRPr sz="20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spc="-10" dirty="0">
                <a:latin typeface="Times New Roman"/>
                <a:cs typeface="Times New Roman"/>
              </a:rPr>
              <a:t>Шкала </a:t>
            </a:r>
            <a:r>
              <a:rPr sz="2000" spc="-20" dirty="0">
                <a:latin typeface="Times New Roman"/>
                <a:cs typeface="Times New Roman"/>
              </a:rPr>
              <a:t>психомоторного </a:t>
            </a:r>
            <a:r>
              <a:rPr sz="2000" spc="-10" dirty="0">
                <a:latin typeface="Times New Roman"/>
                <a:cs typeface="Times New Roman"/>
              </a:rPr>
              <a:t>развития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Гриффитс</a:t>
            </a:r>
            <a:endParaRPr sz="20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spc="-10" dirty="0">
                <a:latin typeface="Times New Roman"/>
                <a:cs typeface="Times New Roman"/>
              </a:rPr>
              <a:t>Шкала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Infanib</a:t>
            </a:r>
            <a:endParaRPr sz="20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spc="-20" dirty="0">
                <a:latin typeface="Times New Roman"/>
                <a:cs typeface="Times New Roman"/>
              </a:rPr>
              <a:t>Мюнхенская </a:t>
            </a:r>
            <a:r>
              <a:rPr sz="2000" spc="-15" dirty="0">
                <a:latin typeface="Times New Roman"/>
                <a:cs typeface="Times New Roman"/>
              </a:rPr>
              <a:t>функциональная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диагностика</a:t>
            </a:r>
            <a:endParaRPr sz="2000">
              <a:latin typeface="Times New Roman"/>
              <a:cs typeface="Times New Roman"/>
            </a:endParaRPr>
          </a:p>
          <a:p>
            <a:pPr marL="101600" indent="-89535">
              <a:lnSpc>
                <a:spcPct val="100000"/>
              </a:lnSpc>
              <a:spcBef>
                <a:spcPts val="1470"/>
              </a:spcBef>
              <a:buFont typeface="Arial"/>
              <a:buChar char="•"/>
              <a:tabLst>
                <a:tab pos="102235" algn="l"/>
              </a:tabLst>
            </a:pPr>
            <a:r>
              <a:rPr sz="2000" spc="-10" dirty="0">
                <a:latin typeface="Times New Roman"/>
                <a:cs typeface="Times New Roman"/>
              </a:rPr>
              <a:t>Шкала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Ashworth</a:t>
            </a:r>
            <a:endParaRPr sz="2000">
              <a:latin typeface="Times New Roman"/>
              <a:cs typeface="Times New Roman"/>
            </a:endParaRPr>
          </a:p>
          <a:p>
            <a:pPr marL="101600" indent="-8953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02235" algn="l"/>
              </a:tabLst>
            </a:pPr>
            <a:r>
              <a:rPr sz="2000" spc="-20" dirty="0">
                <a:latin typeface="Times New Roman"/>
                <a:cs typeface="Times New Roman"/>
              </a:rPr>
              <a:t>Мюнхенская </a:t>
            </a:r>
            <a:r>
              <a:rPr sz="2000" spc="-15" dirty="0">
                <a:latin typeface="Times New Roman"/>
                <a:cs typeface="Times New Roman"/>
              </a:rPr>
              <a:t>функциональная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диагностика</a:t>
            </a:r>
            <a:endParaRPr sz="2000">
              <a:latin typeface="Times New Roman"/>
              <a:cs typeface="Times New Roman"/>
            </a:endParaRPr>
          </a:p>
          <a:p>
            <a:pPr marL="101600" indent="-89535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102235" algn="l"/>
              </a:tabLst>
            </a:pPr>
            <a:r>
              <a:rPr sz="2000" spc="-45" dirty="0">
                <a:latin typeface="Times New Roman"/>
                <a:cs typeface="Times New Roman"/>
              </a:rPr>
              <a:t>МКФ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ДП</a:t>
            </a:r>
            <a:endParaRPr sz="2000">
              <a:latin typeface="Times New Roman"/>
              <a:cs typeface="Times New Roman"/>
            </a:endParaRPr>
          </a:p>
          <a:p>
            <a:pPr marL="101600" indent="-8953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02235" algn="l"/>
              </a:tabLst>
            </a:pPr>
            <a:r>
              <a:rPr sz="2000" spc="-10" dirty="0">
                <a:latin typeface="Times New Roman"/>
                <a:cs typeface="Times New Roman"/>
              </a:rPr>
              <a:t>Шкала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INFANIB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ts val="3600"/>
              </a:lnSpc>
              <a:spcBef>
                <a:spcPts val="320"/>
              </a:spcBef>
              <a:buFont typeface="Arial"/>
              <a:buChar char="•"/>
              <a:tabLst>
                <a:tab pos="102235" algn="l"/>
                <a:tab pos="1106805" algn="l"/>
                <a:tab pos="2668270" algn="l"/>
                <a:tab pos="4161790" algn="l"/>
                <a:tab pos="4573905" algn="l"/>
              </a:tabLst>
            </a:pPr>
            <a:r>
              <a:rPr sz="2000" spc="-10" dirty="0">
                <a:latin typeface="Times New Roman"/>
                <a:cs typeface="Times New Roman"/>
              </a:rPr>
              <a:t>Ш</a:t>
            </a:r>
            <a:r>
              <a:rPr sz="2000" spc="-35" dirty="0">
                <a:latin typeface="Times New Roman"/>
                <a:cs typeface="Times New Roman"/>
              </a:rPr>
              <a:t>к</a:t>
            </a:r>
            <a:r>
              <a:rPr sz="2000" spc="15" dirty="0">
                <a:latin typeface="Times New Roman"/>
                <a:cs typeface="Times New Roman"/>
              </a:rPr>
              <a:t>а</a:t>
            </a:r>
            <a:r>
              <a:rPr sz="2000" spc="-20" dirty="0">
                <a:latin typeface="Times New Roman"/>
                <a:cs typeface="Times New Roman"/>
              </a:rPr>
              <a:t>л</a:t>
            </a:r>
            <a:r>
              <a:rPr sz="2000" spc="-5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65" dirty="0">
                <a:latin typeface="Times New Roman"/>
                <a:cs typeface="Times New Roman"/>
              </a:rPr>
              <a:t>б</a:t>
            </a:r>
            <a:r>
              <a:rPr sz="2000" spc="-114" dirty="0">
                <a:latin typeface="Times New Roman"/>
                <a:cs typeface="Times New Roman"/>
              </a:rPr>
              <a:t>у</a:t>
            </a:r>
            <a:r>
              <a:rPr sz="2000" spc="-20" dirty="0">
                <a:latin typeface="Times New Roman"/>
                <a:cs typeface="Times New Roman"/>
              </a:rPr>
              <a:t>л</a:t>
            </a:r>
            <a:r>
              <a:rPr sz="2000" spc="15" dirty="0">
                <a:latin typeface="Times New Roman"/>
                <a:cs typeface="Times New Roman"/>
              </a:rPr>
              <a:t>ь</a:t>
            </a:r>
            <a:r>
              <a:rPr sz="2000" spc="-15" dirty="0">
                <a:latin typeface="Times New Roman"/>
                <a:cs typeface="Times New Roman"/>
              </a:rPr>
              <a:t>б</a:t>
            </a:r>
            <a:r>
              <a:rPr sz="2000" spc="-5" dirty="0">
                <a:latin typeface="Times New Roman"/>
                <a:cs typeface="Times New Roman"/>
              </a:rPr>
              <a:t>а</a:t>
            </a:r>
            <a:r>
              <a:rPr sz="2000" spc="5" dirty="0">
                <a:latin typeface="Times New Roman"/>
                <a:cs typeface="Times New Roman"/>
              </a:rPr>
              <a:t>р</a:t>
            </a:r>
            <a:r>
              <a:rPr sz="2000" spc="-20" dirty="0">
                <a:latin typeface="Times New Roman"/>
                <a:cs typeface="Times New Roman"/>
              </a:rPr>
              <a:t>н</a:t>
            </a:r>
            <a:r>
              <a:rPr sz="2000" spc="20" dirty="0">
                <a:latin typeface="Times New Roman"/>
                <a:cs typeface="Times New Roman"/>
              </a:rPr>
              <a:t>ы</a:t>
            </a:r>
            <a:r>
              <a:rPr sz="2000" spc="-5" dirty="0">
                <a:latin typeface="Times New Roman"/>
                <a:cs typeface="Times New Roman"/>
              </a:rPr>
              <a:t>х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а</a:t>
            </a:r>
            <a:r>
              <a:rPr sz="2000" spc="5" dirty="0">
                <a:latin typeface="Times New Roman"/>
                <a:cs typeface="Times New Roman"/>
              </a:rPr>
              <a:t>р</a:t>
            </a:r>
            <a:r>
              <a:rPr sz="2000" spc="-20" dirty="0">
                <a:latin typeface="Times New Roman"/>
                <a:cs typeface="Times New Roman"/>
              </a:rPr>
              <a:t>у</a:t>
            </a:r>
            <a:r>
              <a:rPr sz="2000" spc="-5" dirty="0">
                <a:latin typeface="Times New Roman"/>
                <a:cs typeface="Times New Roman"/>
              </a:rPr>
              <a:t>ше</a:t>
            </a:r>
            <a:r>
              <a:rPr sz="2000" spc="5" dirty="0">
                <a:latin typeface="Times New Roman"/>
                <a:cs typeface="Times New Roman"/>
              </a:rPr>
              <a:t>н</a:t>
            </a:r>
            <a:r>
              <a:rPr sz="2000" spc="-2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й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15" dirty="0">
                <a:latin typeface="Times New Roman"/>
                <a:cs typeface="Times New Roman"/>
              </a:rPr>
              <a:t>с</a:t>
            </a:r>
            <a:r>
              <a:rPr sz="2000" spc="-15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5" dirty="0">
                <a:latin typeface="Times New Roman"/>
                <a:cs typeface="Times New Roman"/>
              </a:rPr>
              <a:t>ини</a:t>
            </a:r>
            <a:r>
              <a:rPr sz="2000" spc="-20" dirty="0">
                <a:latin typeface="Times New Roman"/>
                <a:cs typeface="Times New Roman"/>
              </a:rPr>
              <a:t>н</a:t>
            </a:r>
            <a:r>
              <a:rPr sz="2000" spc="-60" dirty="0">
                <a:latin typeface="Times New Roman"/>
                <a:cs typeface="Times New Roman"/>
              </a:rPr>
              <a:t>г</a:t>
            </a:r>
            <a:r>
              <a:rPr sz="2000" spc="25" dirty="0">
                <a:latin typeface="Times New Roman"/>
                <a:cs typeface="Times New Roman"/>
              </a:rPr>
              <a:t>о</a:t>
            </a:r>
            <a:r>
              <a:rPr sz="2000" spc="-40" dirty="0">
                <a:latin typeface="Times New Roman"/>
                <a:cs typeface="Times New Roman"/>
              </a:rPr>
              <a:t>в</a:t>
            </a:r>
            <a:r>
              <a:rPr sz="2000" spc="25" dirty="0">
                <a:latin typeface="Times New Roman"/>
                <a:cs typeface="Times New Roman"/>
              </a:rPr>
              <a:t>о</a:t>
            </a:r>
            <a:r>
              <a:rPr sz="2000" spc="-5" dirty="0">
                <a:latin typeface="Times New Roman"/>
                <a:cs typeface="Times New Roman"/>
              </a:rPr>
              <a:t>е  </a:t>
            </a:r>
            <a:r>
              <a:rPr sz="2000" spc="-10" dirty="0">
                <a:latin typeface="Times New Roman"/>
                <a:cs typeface="Times New Roman"/>
              </a:rPr>
              <a:t>тестирование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глотания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787" rIns="0" bIns="0" rtlCol="0">
            <a:spAutoFit/>
          </a:bodyPr>
          <a:lstStyle/>
          <a:p>
            <a:pPr marL="253365" marR="5080" indent="45974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000000"/>
                </a:solidFill>
                <a:latin typeface="Times New Roman"/>
                <a:cs typeface="Times New Roman"/>
              </a:rPr>
              <a:t>Нейропластичность-основа  реабилитационного</a:t>
            </a:r>
            <a:r>
              <a:rPr sz="360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15" dirty="0">
                <a:solidFill>
                  <a:srgbClr val="000000"/>
                </a:solidFill>
                <a:latin typeface="Times New Roman"/>
                <a:cs typeface="Times New Roman"/>
              </a:rPr>
              <a:t>потенциала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706321"/>
            <a:ext cx="5621020" cy="85153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15"/>
              </a:spcBef>
              <a:buFont typeface="Arial"/>
              <a:buChar char="•"/>
              <a:tabLst>
                <a:tab pos="356870" algn="l"/>
                <a:tab pos="357505" algn="l"/>
                <a:tab pos="2405380" algn="l"/>
                <a:tab pos="4018915" algn="l"/>
                <a:tab pos="5296535" algn="l"/>
              </a:tabLst>
            </a:pPr>
            <a:r>
              <a:rPr sz="2700" spc="15" dirty="0">
                <a:latin typeface="Times New Roman"/>
                <a:cs typeface="Times New Roman"/>
              </a:rPr>
              <a:t>Н</a:t>
            </a:r>
            <a:r>
              <a:rPr sz="2700" spc="5" dirty="0">
                <a:latin typeface="Times New Roman"/>
                <a:cs typeface="Times New Roman"/>
              </a:rPr>
              <a:t>е</a:t>
            </a:r>
            <a:r>
              <a:rPr sz="2700" spc="-15" dirty="0">
                <a:latin typeface="Times New Roman"/>
                <a:cs typeface="Times New Roman"/>
              </a:rPr>
              <a:t>й</a:t>
            </a:r>
            <a:r>
              <a:rPr sz="2700" spc="-10" dirty="0">
                <a:latin typeface="Times New Roman"/>
                <a:cs typeface="Times New Roman"/>
              </a:rPr>
              <a:t>р</a:t>
            </a:r>
            <a:r>
              <a:rPr sz="2700" spc="10" dirty="0">
                <a:latin typeface="Times New Roman"/>
                <a:cs typeface="Times New Roman"/>
              </a:rPr>
              <a:t>о</a:t>
            </a:r>
            <a:r>
              <a:rPr sz="2700" spc="-30" dirty="0">
                <a:latin typeface="Times New Roman"/>
                <a:cs typeface="Times New Roman"/>
              </a:rPr>
              <a:t>г</a:t>
            </a:r>
            <a:r>
              <a:rPr sz="2700" spc="5" dirty="0">
                <a:latin typeface="Times New Roman"/>
                <a:cs typeface="Times New Roman"/>
              </a:rPr>
              <a:t>е</a:t>
            </a:r>
            <a:r>
              <a:rPr sz="2700" spc="-15" dirty="0">
                <a:latin typeface="Times New Roman"/>
                <a:cs typeface="Times New Roman"/>
              </a:rPr>
              <a:t>н</a:t>
            </a:r>
            <a:r>
              <a:rPr sz="2700" spc="20" dirty="0">
                <a:latin typeface="Times New Roman"/>
                <a:cs typeface="Times New Roman"/>
              </a:rPr>
              <a:t>е</a:t>
            </a:r>
            <a:r>
              <a:rPr sz="2700" spc="5" dirty="0">
                <a:latin typeface="Times New Roman"/>
                <a:cs typeface="Times New Roman"/>
              </a:rPr>
              <a:t>з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-20" dirty="0">
                <a:latin typeface="Times New Roman"/>
                <a:cs typeface="Times New Roman"/>
              </a:rPr>
              <a:t>я</a:t>
            </a:r>
            <a:r>
              <a:rPr sz="2700" spc="-30" dirty="0">
                <a:latin typeface="Times New Roman"/>
                <a:cs typeface="Times New Roman"/>
              </a:rPr>
              <a:t>в</a:t>
            </a:r>
            <a:r>
              <a:rPr sz="2700" dirty="0">
                <a:latin typeface="Times New Roman"/>
                <a:cs typeface="Times New Roman"/>
              </a:rPr>
              <a:t>ля</a:t>
            </a:r>
            <a:r>
              <a:rPr sz="2700" spc="-5" dirty="0">
                <a:latin typeface="Times New Roman"/>
                <a:cs typeface="Times New Roman"/>
              </a:rPr>
              <a:t>е</a:t>
            </a:r>
            <a:r>
              <a:rPr sz="2700" spc="15" dirty="0">
                <a:latin typeface="Times New Roman"/>
                <a:cs typeface="Times New Roman"/>
              </a:rPr>
              <a:t>т</a:t>
            </a:r>
            <a:r>
              <a:rPr sz="2700" spc="5" dirty="0">
                <a:latin typeface="Times New Roman"/>
                <a:cs typeface="Times New Roman"/>
              </a:rPr>
              <a:t>ся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-60" dirty="0">
                <a:latin typeface="Times New Roman"/>
                <a:cs typeface="Times New Roman"/>
              </a:rPr>
              <a:t>о</a:t>
            </a:r>
            <a:r>
              <a:rPr sz="2700" spc="-10" dirty="0">
                <a:latin typeface="Times New Roman"/>
                <a:cs typeface="Times New Roman"/>
              </a:rPr>
              <a:t>дни</a:t>
            </a:r>
            <a:r>
              <a:rPr sz="2700" spc="5" dirty="0">
                <a:latin typeface="Times New Roman"/>
                <a:cs typeface="Times New Roman"/>
              </a:rPr>
              <a:t>м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-35" dirty="0">
                <a:latin typeface="Times New Roman"/>
                <a:cs typeface="Times New Roman"/>
              </a:rPr>
              <a:t>из  </a:t>
            </a:r>
            <a:r>
              <a:rPr sz="2700" spc="-10" dirty="0">
                <a:latin typeface="Times New Roman"/>
                <a:cs typeface="Times New Roman"/>
              </a:rPr>
              <a:t>механизмов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16427" y="2118182"/>
            <a:ext cx="3247390" cy="4394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2327275" algn="l"/>
              </a:tabLst>
            </a:pPr>
            <a:r>
              <a:rPr sz="2700" u="heavy" spc="-675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u="heavy" spc="-10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Times New Roman"/>
                <a:cs typeface="Times New Roman"/>
              </a:rPr>
              <a:t>п</a:t>
            </a:r>
            <a:r>
              <a:rPr sz="2700" u="heavy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Times New Roman"/>
                <a:cs typeface="Times New Roman"/>
              </a:rPr>
              <a:t>л</a:t>
            </a:r>
            <a:r>
              <a:rPr sz="2700" u="heavy" spc="-10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Times New Roman"/>
                <a:cs typeface="Times New Roman"/>
              </a:rPr>
              <a:t>а</a:t>
            </a:r>
            <a:r>
              <a:rPr sz="2700" u="heavy" spc="5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Times New Roman"/>
                <a:cs typeface="Times New Roman"/>
              </a:rPr>
              <a:t>с</a:t>
            </a:r>
            <a:r>
              <a:rPr sz="2700" u="heavy" spc="-10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Times New Roman"/>
                <a:cs typeface="Times New Roman"/>
              </a:rPr>
              <a:t>ти</a:t>
            </a:r>
            <a:r>
              <a:rPr sz="2700" u="heavy" spc="5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Times New Roman"/>
                <a:cs typeface="Times New Roman"/>
              </a:rPr>
              <a:t>чн</a:t>
            </a:r>
            <a:r>
              <a:rPr sz="2700" u="heavy" spc="80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Times New Roman"/>
                <a:cs typeface="Times New Roman"/>
              </a:rPr>
              <a:t>о</a:t>
            </a:r>
            <a:r>
              <a:rPr sz="2700" u="heavy" spc="5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Times New Roman"/>
                <a:cs typeface="Times New Roman"/>
              </a:rPr>
              <a:t>с</a:t>
            </a:r>
            <a:r>
              <a:rPr sz="2700" u="heavy" spc="-10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Times New Roman"/>
                <a:cs typeface="Times New Roman"/>
              </a:rPr>
              <a:t>т</a:t>
            </a:r>
            <a:r>
              <a:rPr sz="2700" u="heavy" spc="5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2700" u="heavy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700" u="heavy" spc="-10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Times New Roman"/>
                <a:cs typeface="Times New Roman"/>
              </a:rPr>
              <a:t>м</a:t>
            </a:r>
            <a:r>
              <a:rPr sz="2700" u="heavy" spc="10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Times New Roman"/>
                <a:cs typeface="Times New Roman"/>
              </a:rPr>
              <a:t>о</a:t>
            </a:r>
            <a:r>
              <a:rPr sz="2700" u="heavy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Times New Roman"/>
                <a:cs typeface="Times New Roman"/>
              </a:rPr>
              <a:t>зга</a:t>
            </a:r>
            <a:r>
              <a:rPr sz="2700" dirty="0">
                <a:latin typeface="Times New Roman"/>
                <a:cs typeface="Times New Roman"/>
              </a:rPr>
              <a:t>,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10178" y="2530221"/>
            <a:ext cx="2446655" cy="4387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16915" algn="l"/>
              </a:tabLst>
            </a:pPr>
            <a:r>
              <a:rPr sz="2700" spc="5" dirty="0">
                <a:latin typeface="Times New Roman"/>
                <a:cs typeface="Times New Roman"/>
              </a:rPr>
              <a:t>в	</a:t>
            </a:r>
            <a:r>
              <a:rPr sz="2700" spc="-5" dirty="0">
                <a:latin typeface="Times New Roman"/>
                <a:cs typeface="Times New Roman"/>
              </a:rPr>
              <a:t>увеличении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36441" y="2941396"/>
            <a:ext cx="2628265" cy="4394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2430145" algn="l"/>
              </a:tabLst>
            </a:pPr>
            <a:r>
              <a:rPr sz="2700" spc="-10" dirty="0">
                <a:latin typeface="Times New Roman"/>
                <a:cs typeface="Times New Roman"/>
              </a:rPr>
              <a:t>н</a:t>
            </a:r>
            <a:r>
              <a:rPr sz="2700" spc="5" dirty="0">
                <a:latin typeface="Times New Roman"/>
                <a:cs typeface="Times New Roman"/>
              </a:rPr>
              <a:t>е</a:t>
            </a:r>
            <a:r>
              <a:rPr sz="2700" spc="-15" dirty="0">
                <a:latin typeface="Times New Roman"/>
                <a:cs typeface="Times New Roman"/>
              </a:rPr>
              <a:t>й</a:t>
            </a:r>
            <a:r>
              <a:rPr sz="2700" spc="10" dirty="0">
                <a:latin typeface="Times New Roman"/>
                <a:cs typeface="Times New Roman"/>
              </a:rPr>
              <a:t>ро</a:t>
            </a:r>
            <a:r>
              <a:rPr sz="2700" spc="-10" dirty="0">
                <a:latin typeface="Times New Roman"/>
                <a:cs typeface="Times New Roman"/>
              </a:rPr>
              <a:t>н</a:t>
            </a:r>
            <a:r>
              <a:rPr sz="2700" spc="10" dirty="0">
                <a:latin typeface="Times New Roman"/>
                <a:cs typeface="Times New Roman"/>
              </a:rPr>
              <a:t>о</a:t>
            </a:r>
            <a:r>
              <a:rPr sz="2700" spc="5" dirty="0">
                <a:latin typeface="Times New Roman"/>
                <a:cs typeface="Times New Roman"/>
              </a:rPr>
              <a:t>в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5" dirty="0">
                <a:latin typeface="Times New Roman"/>
                <a:cs typeface="Times New Roman"/>
              </a:rPr>
              <a:t>и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0668" y="2530221"/>
            <a:ext cx="2308225" cy="1262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2700" dirty="0">
                <a:latin typeface="Times New Roman"/>
                <a:cs typeface="Times New Roman"/>
              </a:rPr>
              <a:t>выраж</a:t>
            </a:r>
            <a:r>
              <a:rPr sz="2700" spc="-30" dirty="0">
                <a:latin typeface="Times New Roman"/>
                <a:cs typeface="Times New Roman"/>
              </a:rPr>
              <a:t>а</a:t>
            </a:r>
            <a:r>
              <a:rPr sz="2700" spc="-10" dirty="0">
                <a:latin typeface="Times New Roman"/>
                <a:cs typeface="Times New Roman"/>
              </a:rPr>
              <a:t>ю</a:t>
            </a:r>
            <a:r>
              <a:rPr sz="2700" dirty="0">
                <a:latin typeface="Times New Roman"/>
                <a:cs typeface="Times New Roman"/>
              </a:rPr>
              <a:t>щ</a:t>
            </a:r>
            <a:r>
              <a:rPr sz="2700" spc="-35" dirty="0">
                <a:latin typeface="Times New Roman"/>
                <a:cs typeface="Times New Roman"/>
              </a:rPr>
              <a:t>и</a:t>
            </a:r>
            <a:r>
              <a:rPr sz="2700" spc="-55" dirty="0">
                <a:latin typeface="Times New Roman"/>
                <a:cs typeface="Times New Roman"/>
              </a:rPr>
              <a:t>х</a:t>
            </a:r>
            <a:r>
              <a:rPr sz="2700" dirty="0">
                <a:latin typeface="Times New Roman"/>
                <a:cs typeface="Times New Roman"/>
              </a:rPr>
              <a:t>ся  </a:t>
            </a:r>
            <a:r>
              <a:rPr sz="2700" spc="-15" dirty="0">
                <a:latin typeface="Times New Roman"/>
                <a:cs typeface="Times New Roman"/>
              </a:rPr>
              <a:t>количества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700" spc="-10" dirty="0">
                <a:latin typeface="Times New Roman"/>
                <a:cs typeface="Times New Roman"/>
              </a:rPr>
              <a:t>структурной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28008" y="3353561"/>
            <a:ext cx="2033905" cy="4387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00" spc="-5" dirty="0">
                <a:latin typeface="Times New Roman"/>
                <a:cs typeface="Times New Roman"/>
              </a:rPr>
              <a:t>перестройкой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3063" y="5400547"/>
            <a:ext cx="5252085" cy="0"/>
          </a:xfrm>
          <a:custGeom>
            <a:avLst/>
            <a:gdLst/>
            <a:ahLst/>
            <a:cxnLst/>
            <a:rect l="l" t="t" r="r" b="b"/>
            <a:pathLst>
              <a:path w="5252085">
                <a:moveTo>
                  <a:pt x="0" y="0"/>
                </a:moveTo>
                <a:lnTo>
                  <a:pt x="5251704" y="0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80363" y="3765296"/>
            <a:ext cx="5281930" cy="20853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10"/>
              </a:spcBef>
              <a:tabLst>
                <a:tab pos="1347470" algn="l"/>
                <a:tab pos="2342515" algn="l"/>
                <a:tab pos="3098165" algn="l"/>
                <a:tab pos="3430904" algn="l"/>
                <a:tab pos="3692525" algn="l"/>
              </a:tabLst>
            </a:pPr>
            <a:r>
              <a:rPr sz="2700" u="heavy" spc="-680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u="heavy" spc="-10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Times New Roman"/>
                <a:cs typeface="Times New Roman"/>
              </a:rPr>
              <a:t>н</a:t>
            </a:r>
            <a:r>
              <a:rPr sz="2700" u="heavy" spc="5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Times New Roman"/>
                <a:cs typeface="Times New Roman"/>
              </a:rPr>
              <a:t>е</a:t>
            </a:r>
            <a:r>
              <a:rPr sz="2700" u="heavy" spc="-15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Times New Roman"/>
                <a:cs typeface="Times New Roman"/>
              </a:rPr>
              <a:t>й</a:t>
            </a:r>
            <a:r>
              <a:rPr sz="2700" u="heavy" spc="10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Times New Roman"/>
                <a:cs typeface="Times New Roman"/>
              </a:rPr>
              <a:t>ро</a:t>
            </a:r>
            <a:r>
              <a:rPr sz="2700" u="heavy" spc="-10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Times New Roman"/>
                <a:cs typeface="Times New Roman"/>
              </a:rPr>
              <a:t>н</a:t>
            </a:r>
            <a:r>
              <a:rPr sz="2700" u="heavy" spc="20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Times New Roman"/>
                <a:cs typeface="Times New Roman"/>
              </a:rPr>
              <a:t>а</a:t>
            </a:r>
            <a:r>
              <a:rPr sz="2700" u="heavy" spc="-5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Times New Roman"/>
                <a:cs typeface="Times New Roman"/>
              </a:rPr>
              <a:t>л</a:t>
            </a:r>
            <a:r>
              <a:rPr sz="2700" u="heavy" spc="10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Times New Roman"/>
                <a:cs typeface="Times New Roman"/>
              </a:rPr>
              <a:t>ь</a:t>
            </a:r>
            <a:r>
              <a:rPr sz="2700" u="heavy" spc="-10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Times New Roman"/>
                <a:cs typeface="Times New Roman"/>
              </a:rPr>
              <a:t>н</a:t>
            </a:r>
            <a:r>
              <a:rPr sz="2700" u="heavy" spc="5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Times New Roman"/>
                <a:cs typeface="Times New Roman"/>
              </a:rPr>
              <a:t>ых</a:t>
            </a:r>
            <a:r>
              <a:rPr sz="2700" u="heavy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700" u="heavy" spc="20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Times New Roman"/>
                <a:cs typeface="Times New Roman"/>
              </a:rPr>
              <a:t>с</a:t>
            </a:r>
            <a:r>
              <a:rPr sz="2700" u="heavy" spc="5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Times New Roman"/>
                <a:cs typeface="Times New Roman"/>
              </a:rPr>
              <a:t>е</a:t>
            </a:r>
            <a:r>
              <a:rPr sz="2700" u="heavy" spc="-10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Times New Roman"/>
                <a:cs typeface="Times New Roman"/>
              </a:rPr>
              <a:t>т</a:t>
            </a:r>
            <a:r>
              <a:rPr sz="2700" u="heavy" spc="5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Times New Roman"/>
                <a:cs typeface="Times New Roman"/>
              </a:rPr>
              <a:t>е</a:t>
            </a:r>
            <a:r>
              <a:rPr sz="2700" u="heavy" spc="-5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Times New Roman"/>
                <a:cs typeface="Times New Roman"/>
              </a:rPr>
              <a:t>й</a:t>
            </a:r>
            <a:r>
              <a:rPr sz="2700" dirty="0">
                <a:latin typeface="Times New Roman"/>
                <a:cs typeface="Times New Roman"/>
              </a:rPr>
              <a:t>,	</a:t>
            </a:r>
            <a:r>
              <a:rPr sz="2700" spc="10" dirty="0">
                <a:latin typeface="Times New Roman"/>
                <a:cs typeface="Times New Roman"/>
              </a:rPr>
              <a:t>о</a:t>
            </a:r>
            <a:r>
              <a:rPr sz="2700" spc="-10" dirty="0">
                <a:latin typeface="Times New Roman"/>
                <a:cs typeface="Times New Roman"/>
              </a:rPr>
              <a:t>б</a:t>
            </a:r>
            <a:r>
              <a:rPr sz="2700" spc="10" dirty="0">
                <a:latin typeface="Times New Roman"/>
                <a:cs typeface="Times New Roman"/>
              </a:rPr>
              <a:t>р</a:t>
            </a:r>
            <a:r>
              <a:rPr sz="2700" spc="5" dirty="0">
                <a:latin typeface="Times New Roman"/>
                <a:cs typeface="Times New Roman"/>
              </a:rPr>
              <a:t>а</a:t>
            </a:r>
            <a:r>
              <a:rPr sz="2700" spc="-45" dirty="0">
                <a:latin typeface="Times New Roman"/>
                <a:cs typeface="Times New Roman"/>
              </a:rPr>
              <a:t>з</a:t>
            </a:r>
            <a:r>
              <a:rPr sz="2700" spc="-10" dirty="0">
                <a:latin typeface="Times New Roman"/>
                <a:cs typeface="Times New Roman"/>
              </a:rPr>
              <a:t>о</a:t>
            </a:r>
            <a:r>
              <a:rPr sz="2700" spc="-30" dirty="0">
                <a:latin typeface="Times New Roman"/>
                <a:cs typeface="Times New Roman"/>
              </a:rPr>
              <a:t>в</a:t>
            </a:r>
            <a:r>
              <a:rPr sz="2700" spc="5" dirty="0">
                <a:latin typeface="Times New Roman"/>
                <a:cs typeface="Times New Roman"/>
              </a:rPr>
              <a:t>а</a:t>
            </a:r>
            <a:r>
              <a:rPr sz="2700" spc="-15" dirty="0">
                <a:latin typeface="Times New Roman"/>
                <a:cs typeface="Times New Roman"/>
              </a:rPr>
              <a:t>н</a:t>
            </a:r>
            <a:r>
              <a:rPr sz="2700" spc="-10" dirty="0">
                <a:latin typeface="Times New Roman"/>
                <a:cs typeface="Times New Roman"/>
              </a:rPr>
              <a:t>и</a:t>
            </a:r>
            <a:r>
              <a:rPr sz="2700" dirty="0">
                <a:latin typeface="Times New Roman"/>
                <a:cs typeface="Times New Roman"/>
              </a:rPr>
              <a:t>и  </a:t>
            </a:r>
            <a:r>
              <a:rPr sz="2700" spc="-10" dirty="0">
                <a:latin typeface="Times New Roman"/>
                <a:cs typeface="Times New Roman"/>
              </a:rPr>
              <a:t>н</a:t>
            </a:r>
            <a:r>
              <a:rPr sz="2700" spc="10" dirty="0">
                <a:latin typeface="Times New Roman"/>
                <a:cs typeface="Times New Roman"/>
              </a:rPr>
              <a:t>о</a:t>
            </a:r>
            <a:r>
              <a:rPr sz="2700" spc="-5" dirty="0">
                <a:latin typeface="Times New Roman"/>
                <a:cs typeface="Times New Roman"/>
              </a:rPr>
              <a:t>в</a:t>
            </a:r>
            <a:r>
              <a:rPr sz="2700" spc="5" dirty="0">
                <a:latin typeface="Times New Roman"/>
                <a:cs typeface="Times New Roman"/>
              </a:rPr>
              <a:t>ых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u="heavy" spc="-675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u="heavy" spc="5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Times New Roman"/>
                <a:cs typeface="Times New Roman"/>
              </a:rPr>
              <a:t>с</a:t>
            </a:r>
            <a:r>
              <a:rPr sz="2700" u="heavy" spc="-15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2700" u="heavy" spc="-10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Times New Roman"/>
                <a:cs typeface="Times New Roman"/>
              </a:rPr>
              <a:t>н</a:t>
            </a:r>
            <a:r>
              <a:rPr sz="2700" u="heavy" spc="-25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Times New Roman"/>
                <a:cs typeface="Times New Roman"/>
              </a:rPr>
              <a:t>а</a:t>
            </a:r>
            <a:r>
              <a:rPr sz="2700" u="heavy" spc="-10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Times New Roman"/>
                <a:cs typeface="Times New Roman"/>
              </a:rPr>
              <a:t>п</a:t>
            </a:r>
            <a:r>
              <a:rPr sz="2700" u="heavy" spc="5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Times New Roman"/>
                <a:cs typeface="Times New Roman"/>
              </a:rPr>
              <a:t>сов</a:t>
            </a:r>
            <a:r>
              <a:rPr sz="2700" dirty="0">
                <a:solidFill>
                  <a:srgbClr val="E36C09"/>
                </a:solidFill>
                <a:latin typeface="Times New Roman"/>
                <a:cs typeface="Times New Roman"/>
              </a:rPr>
              <a:t>	</a:t>
            </a:r>
            <a:r>
              <a:rPr sz="2700" spc="5" dirty="0">
                <a:latin typeface="Times New Roman"/>
                <a:cs typeface="Times New Roman"/>
              </a:rPr>
              <a:t>и</a:t>
            </a:r>
            <a:r>
              <a:rPr sz="2700" dirty="0">
                <a:latin typeface="Times New Roman"/>
                <a:cs typeface="Times New Roman"/>
              </a:rPr>
              <a:t>		</a:t>
            </a:r>
            <a:r>
              <a:rPr sz="2700" spc="-10" dirty="0">
                <a:latin typeface="Times New Roman"/>
                <a:cs typeface="Times New Roman"/>
              </a:rPr>
              <a:t>и</a:t>
            </a:r>
            <a:r>
              <a:rPr sz="2700" spc="-40" dirty="0">
                <a:latin typeface="Times New Roman"/>
                <a:cs typeface="Times New Roman"/>
              </a:rPr>
              <a:t>з</a:t>
            </a:r>
            <a:r>
              <a:rPr sz="2700" spc="10" dirty="0">
                <a:latin typeface="Times New Roman"/>
                <a:cs typeface="Times New Roman"/>
              </a:rPr>
              <a:t>м</a:t>
            </a:r>
            <a:r>
              <a:rPr sz="2700" spc="5" dirty="0">
                <a:latin typeface="Times New Roman"/>
                <a:cs typeface="Times New Roman"/>
              </a:rPr>
              <a:t>е</a:t>
            </a:r>
            <a:r>
              <a:rPr sz="2700" spc="-15" dirty="0">
                <a:latin typeface="Times New Roman"/>
                <a:cs typeface="Times New Roman"/>
              </a:rPr>
              <a:t>н</a:t>
            </a:r>
            <a:r>
              <a:rPr sz="2700" spc="5" dirty="0">
                <a:latin typeface="Times New Roman"/>
                <a:cs typeface="Times New Roman"/>
              </a:rPr>
              <a:t>ении</a:t>
            </a:r>
            <a:endParaRPr sz="2700">
              <a:latin typeface="Times New Roman"/>
              <a:cs typeface="Times New Roman"/>
            </a:endParaRPr>
          </a:p>
          <a:p>
            <a:pPr marL="12700" marR="5715" indent="-635">
              <a:lnSpc>
                <a:spcPct val="100000"/>
              </a:lnSpc>
              <a:tabLst>
                <a:tab pos="1201420" algn="l"/>
                <a:tab pos="2397125" algn="l"/>
                <a:tab pos="3931920" algn="l"/>
                <a:tab pos="4095115" algn="l"/>
                <a:tab pos="4300855" algn="l"/>
              </a:tabLst>
            </a:pPr>
            <a:r>
              <a:rPr sz="2700" u="heavy" spc="-680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u="heavy" spc="-10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Times New Roman"/>
                <a:cs typeface="Times New Roman"/>
              </a:rPr>
              <a:t>синаптической	</a:t>
            </a:r>
            <a:r>
              <a:rPr sz="2700" u="heavy" spc="-20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  <a:latin typeface="Times New Roman"/>
                <a:cs typeface="Times New Roman"/>
              </a:rPr>
              <a:t>передачи	</a:t>
            </a:r>
            <a:r>
              <a:rPr sz="2700" spc="5" dirty="0">
                <a:latin typeface="Times New Roman"/>
                <a:cs typeface="Times New Roman"/>
              </a:rPr>
              <a:t>в</a:t>
            </a:r>
            <a:r>
              <a:rPr sz="27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только 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н</a:t>
            </a:r>
            <a:r>
              <a:rPr sz="2700" spc="5" dirty="0">
                <a:latin typeface="Times New Roman"/>
                <a:cs typeface="Times New Roman"/>
              </a:rPr>
              <a:t>а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5" dirty="0">
                <a:latin typeface="Times New Roman"/>
                <a:cs typeface="Times New Roman"/>
              </a:rPr>
              <a:t>с</a:t>
            </a:r>
            <a:r>
              <a:rPr sz="2700" spc="-30" dirty="0">
                <a:latin typeface="Times New Roman"/>
                <a:cs typeface="Times New Roman"/>
              </a:rPr>
              <a:t>в</a:t>
            </a:r>
            <a:r>
              <a:rPr sz="2700" spc="40" dirty="0">
                <a:latin typeface="Times New Roman"/>
                <a:cs typeface="Times New Roman"/>
              </a:rPr>
              <a:t>о</a:t>
            </a:r>
            <a:r>
              <a:rPr sz="2700" spc="5" dirty="0">
                <a:latin typeface="Times New Roman"/>
                <a:cs typeface="Times New Roman"/>
              </a:rPr>
              <a:t>е</a:t>
            </a:r>
            <a:r>
              <a:rPr sz="2700" spc="-10" dirty="0">
                <a:latin typeface="Times New Roman"/>
                <a:cs typeface="Times New Roman"/>
              </a:rPr>
              <a:t>в</a:t>
            </a:r>
            <a:r>
              <a:rPr sz="2700" spc="15" dirty="0">
                <a:latin typeface="Times New Roman"/>
                <a:cs typeface="Times New Roman"/>
              </a:rPr>
              <a:t>р</a:t>
            </a:r>
            <a:r>
              <a:rPr sz="2700" spc="5" dirty="0">
                <a:latin typeface="Times New Roman"/>
                <a:cs typeface="Times New Roman"/>
              </a:rPr>
              <a:t>е</a:t>
            </a:r>
            <a:r>
              <a:rPr sz="2700" spc="10" dirty="0">
                <a:latin typeface="Times New Roman"/>
                <a:cs typeface="Times New Roman"/>
              </a:rPr>
              <a:t>м</a:t>
            </a:r>
            <a:r>
              <a:rPr sz="2700" spc="5" dirty="0">
                <a:latin typeface="Times New Roman"/>
                <a:cs typeface="Times New Roman"/>
              </a:rPr>
              <a:t>е</a:t>
            </a:r>
            <a:r>
              <a:rPr sz="2700" spc="-10" dirty="0">
                <a:latin typeface="Times New Roman"/>
                <a:cs typeface="Times New Roman"/>
              </a:rPr>
              <a:t>нн</a:t>
            </a:r>
            <a:r>
              <a:rPr sz="2700" spc="5" dirty="0">
                <a:latin typeface="Times New Roman"/>
                <a:cs typeface="Times New Roman"/>
              </a:rPr>
              <a:t>о</a:t>
            </a:r>
            <a:r>
              <a:rPr sz="2700" dirty="0">
                <a:latin typeface="Times New Roman"/>
                <a:cs typeface="Times New Roman"/>
              </a:rPr>
              <a:t>		</a:t>
            </a:r>
            <a:r>
              <a:rPr sz="2700" spc="-10" dirty="0">
                <a:latin typeface="Times New Roman"/>
                <a:cs typeface="Times New Roman"/>
              </a:rPr>
              <a:t>н</a:t>
            </a:r>
            <a:r>
              <a:rPr sz="2700" spc="-120" dirty="0">
                <a:latin typeface="Times New Roman"/>
                <a:cs typeface="Times New Roman"/>
              </a:rPr>
              <a:t>а</a:t>
            </a:r>
            <a:r>
              <a:rPr sz="2700" spc="5" dirty="0">
                <a:latin typeface="Times New Roman"/>
                <a:cs typeface="Times New Roman"/>
              </a:rPr>
              <a:t>ч</a:t>
            </a:r>
            <a:r>
              <a:rPr sz="2700" spc="-70" dirty="0">
                <a:latin typeface="Times New Roman"/>
                <a:cs typeface="Times New Roman"/>
              </a:rPr>
              <a:t>а</a:t>
            </a:r>
            <a:r>
              <a:rPr sz="2700" spc="-10" dirty="0">
                <a:latin typeface="Times New Roman"/>
                <a:cs typeface="Times New Roman"/>
              </a:rPr>
              <a:t>т</a:t>
            </a:r>
            <a:r>
              <a:rPr sz="2700" spc="5" dirty="0">
                <a:latin typeface="Times New Roman"/>
                <a:cs typeface="Times New Roman"/>
              </a:rPr>
              <a:t>ые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700" u="heavy" spc="-6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реабилитационные</a:t>
            </a:r>
            <a:r>
              <a:rPr sz="2700" u="heavy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мероприятия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37475" y="6582867"/>
            <a:ext cx="1181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Гайнетдинова</a:t>
            </a:r>
            <a:r>
              <a:rPr sz="1100" b="1" spc="-6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Д.Д.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19671" y="1685544"/>
            <a:ext cx="2209800" cy="423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206" y="147573"/>
            <a:ext cx="5842635" cy="639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82285" algn="l"/>
              </a:tabLst>
            </a:pP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Кри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т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е</a:t>
            </a:r>
            <a:r>
              <a:rPr sz="2400" b="0" spc="15" dirty="0">
                <a:solidFill>
                  <a:srgbClr val="000000"/>
                </a:solidFill>
                <a:latin typeface="Calibri"/>
                <a:cs typeface="Calibri"/>
              </a:rPr>
              <a:t>р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ии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с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т</a:t>
            </a:r>
            <a:r>
              <a:rPr sz="2400" b="0" spc="5" dirty="0">
                <a:solidFill>
                  <a:srgbClr val="000000"/>
                </a:solidFill>
                <a:latin typeface="Calibri"/>
                <a:cs typeface="Calibri"/>
              </a:rPr>
              <a:t>ар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т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а</a:t>
            </a:r>
            <a:r>
              <a:rPr sz="240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-35" dirty="0">
                <a:solidFill>
                  <a:srgbClr val="000000"/>
                </a:solidFill>
                <a:latin typeface="Calibri"/>
                <a:cs typeface="Calibri"/>
              </a:rPr>
              <a:t>э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т</a:t>
            </a:r>
            <a:r>
              <a:rPr sz="2400" b="0" spc="5" dirty="0">
                <a:solidFill>
                  <a:srgbClr val="000000"/>
                </a:solidFill>
                <a:latin typeface="Calibri"/>
                <a:cs typeface="Calibri"/>
              </a:rPr>
              <a:t>а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па</a:t>
            </a:r>
            <a:r>
              <a:rPr sz="2400" b="0" spc="5" dirty="0">
                <a:solidFill>
                  <a:srgbClr val="000000"/>
                </a:solidFill>
                <a:latin typeface="Calibri"/>
                <a:cs typeface="Calibri"/>
              </a:rPr>
              <a:t> р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е</a:t>
            </a:r>
            <a:r>
              <a:rPr sz="2400" b="0" spc="5" dirty="0">
                <a:solidFill>
                  <a:srgbClr val="000000"/>
                </a:solidFill>
                <a:latin typeface="Calibri"/>
                <a:cs typeface="Calibri"/>
              </a:rPr>
              <a:t>а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б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илитации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0	1)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600" dirty="0">
                <a:solidFill>
                  <a:srgbClr val="CF0101"/>
                </a:solidFill>
              </a:rPr>
              <a:t>14-19 баллов </a:t>
            </a:r>
            <a:r>
              <a:rPr sz="1600" spc="5" dirty="0">
                <a:solidFill>
                  <a:srgbClr val="CF0101"/>
                </a:solidFill>
              </a:rPr>
              <a:t>– начинаем</a:t>
            </a:r>
            <a:r>
              <a:rPr sz="1600" spc="-150" dirty="0">
                <a:solidFill>
                  <a:srgbClr val="CF0101"/>
                </a:solidFill>
              </a:rPr>
              <a:t> </a:t>
            </a:r>
            <a:r>
              <a:rPr sz="1600" dirty="0">
                <a:solidFill>
                  <a:srgbClr val="CF0101"/>
                </a:solidFill>
              </a:rPr>
              <a:t>реабилитацию</a:t>
            </a:r>
            <a:endParaRPr sz="1600"/>
          </a:p>
        </p:txBody>
      </p:sp>
      <p:sp>
        <p:nvSpPr>
          <p:cNvPr id="3" name="object 3"/>
          <p:cNvSpPr/>
          <p:nvPr/>
        </p:nvSpPr>
        <p:spPr>
          <a:xfrm>
            <a:off x="49140" y="881553"/>
            <a:ext cx="9031375" cy="59764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155" y="894006"/>
            <a:ext cx="8948928" cy="5963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6393" y="889190"/>
          <a:ext cx="8963660" cy="5969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7105"/>
                <a:gridCol w="2237105"/>
                <a:gridCol w="2237105"/>
                <a:gridCol w="2237104"/>
              </a:tblGrid>
              <a:tr h="40228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Критерий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9525">
                      <a:solidFill>
                        <a:srgbClr val="97B853"/>
                      </a:solidFill>
                      <a:prstDash val="solid"/>
                    </a:lnL>
                    <a:lnT w="9525">
                      <a:solidFill>
                        <a:srgbClr val="97B853"/>
                      </a:solidFill>
                      <a:prstDash val="solid"/>
                    </a:lnT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балла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T w="9525">
                      <a:solidFill>
                        <a:srgbClr val="97B853"/>
                      </a:solidFill>
                      <a:prstDash val="solid"/>
                    </a:lnT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балл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T w="9525">
                      <a:solidFill>
                        <a:srgbClr val="97B853"/>
                      </a:solidFill>
                      <a:prstDash val="solid"/>
                    </a:lnT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 баллов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solidFill>
                      <a:srgbClr val="9BBA58"/>
                    </a:solidFill>
                  </a:tcPr>
                </a:tc>
              </a:tr>
              <a:tr h="4022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00" b="1" spc="-1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1. </a:t>
                      </a:r>
                      <a:r>
                        <a:rPr sz="1300" b="1" spc="-1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Уровень</a:t>
                      </a:r>
                      <a:r>
                        <a:rPr sz="1300" b="1" spc="2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сознания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ясное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Угнетение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возбуждение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Сопор,</a:t>
                      </a:r>
                      <a:r>
                        <a:rPr sz="13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кома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00" b="1" spc="-1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2. </a:t>
                      </a:r>
                      <a:r>
                        <a:rPr sz="1300" b="1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Острый</a:t>
                      </a:r>
                      <a:r>
                        <a:rPr sz="1300" b="1" spc="5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период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До 7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дней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7-9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дней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&gt;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дней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</a:tr>
              <a:tr h="495935">
                <a:tc>
                  <a:txBody>
                    <a:bodyPr/>
                    <a:lstStyle/>
                    <a:p>
                      <a:pPr marL="90805" marR="9499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00" b="1" spc="-1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3. Дыхательная  </a:t>
                      </a:r>
                      <a:r>
                        <a:rPr sz="1300" b="1" spc="-1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300" b="1" spc="-3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300" b="1" spc="-3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300" b="1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300" b="1" spc="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300" b="1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300" b="1" spc="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300" b="1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то</a:t>
                      </a:r>
                      <a:r>
                        <a:rPr sz="1300" b="1" spc="-1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чн</a:t>
                      </a:r>
                      <a:r>
                        <a:rPr sz="1300" b="1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300" b="1" spc="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300" b="1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ть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ДН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ДН 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I-II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ДН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III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</a:tr>
              <a:tr h="49593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b="1" spc="-1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4.</a:t>
                      </a:r>
                      <a:r>
                        <a:rPr sz="1300" b="1" spc="2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Дыхание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Самостоятельное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4019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20" dirty="0">
                          <a:latin typeface="Calibri"/>
                          <a:cs typeface="Calibri"/>
                        </a:rPr>
                        <a:t>Подача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кислорода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через 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маску, канюли,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палатку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ИВЛ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</a:tr>
              <a:tr h="40220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b="1" spc="-1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5.</a:t>
                      </a:r>
                      <a:r>
                        <a:rPr sz="1300" b="1" spc="2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Терморегуляция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нормальная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снижена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25" dirty="0">
                          <a:latin typeface="Calibri"/>
                          <a:cs typeface="Calibri"/>
                        </a:rPr>
                        <a:t>Гипер-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3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гипотермия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90805" marR="94996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b="1" spc="-1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6. Сердечная  </a:t>
                      </a:r>
                      <a:r>
                        <a:rPr sz="1300" b="1" spc="-1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300" b="1" spc="-3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300" b="1" spc="-3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300" b="1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300" b="1" spc="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300" b="1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300" b="1" spc="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300" b="1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то</a:t>
                      </a:r>
                      <a:r>
                        <a:rPr sz="1300" b="1" spc="-1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чн</a:t>
                      </a:r>
                      <a:r>
                        <a:rPr sz="1300" b="1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300" b="1" spc="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300" b="1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ть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15" dirty="0">
                          <a:latin typeface="Calibri"/>
                          <a:cs typeface="Calibri"/>
                        </a:rPr>
                        <a:t>отсутствует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СН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I-IIA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СН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IIБ-III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90805" marR="7207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b="1" spc="-1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7. </a:t>
                      </a:r>
                      <a:r>
                        <a:rPr sz="1300" b="1" spc="-1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Геморрагический  </a:t>
                      </a:r>
                      <a:r>
                        <a:rPr sz="1300" b="1" spc="-1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синдром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spc="-15" dirty="0">
                          <a:latin typeface="Calibri"/>
                          <a:cs typeface="Calibri"/>
                        </a:rPr>
                        <a:t>отсутствует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тромбоцитопения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ДВС-синдром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</a:tr>
              <a:tr h="40233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b="1" spc="-1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8.</a:t>
                      </a:r>
                      <a:r>
                        <a:rPr sz="1300" b="1" spc="2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Анемия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Легкая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степень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Средняя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степень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spc="-25" dirty="0">
                          <a:latin typeface="Calibri"/>
                          <a:cs typeface="Calibri"/>
                        </a:rPr>
                        <a:t>Тяжелая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степень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</a:tr>
              <a:tr h="69430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b="1" spc="-1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9. </a:t>
                      </a:r>
                      <a:r>
                        <a:rPr sz="1300" b="1" spc="-1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Сердечный </a:t>
                      </a:r>
                      <a:r>
                        <a:rPr sz="1300" b="1" spc="-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ритм</a:t>
                      </a:r>
                      <a:r>
                        <a:rPr sz="1300" b="1" spc="10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(ЭКГ)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нормальный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1047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Бради-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тахикардия,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редкие 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экстрасистолы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СА-,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АВ-блокады,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трепетания,</a:t>
                      </a:r>
                      <a:r>
                        <a:rPr sz="13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фибрилляция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300" spc="-25" dirty="0">
                          <a:latin typeface="Calibri"/>
                          <a:cs typeface="Calibri"/>
                        </a:rPr>
                        <a:t>желудочков 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300" spc="-1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предсердий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</a:tr>
              <a:tr h="49590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300" b="1" spc="-1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10. </a:t>
                      </a:r>
                      <a:r>
                        <a:rPr sz="1300" b="1" spc="-2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Судорожный</a:t>
                      </a:r>
                      <a:r>
                        <a:rPr sz="1300" b="1" spc="9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синдром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300" spc="-15" dirty="0">
                          <a:latin typeface="Calibri"/>
                          <a:cs typeface="Calibri"/>
                        </a:rPr>
                        <a:t>отсутствует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Единичные</a:t>
                      </a:r>
                      <a:r>
                        <a:rPr sz="13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миоклонии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300" spc="-15" dirty="0">
                          <a:latin typeface="Calibri"/>
                          <a:cs typeface="Calibri"/>
                        </a:rPr>
                        <a:t>Генерализованные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пароксизмы,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эпистатус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</a:tr>
              <a:tr h="4022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300" b="1" spc="-1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11. </a:t>
                      </a:r>
                      <a:r>
                        <a:rPr sz="1300" b="1" spc="-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Соматическая</a:t>
                      </a:r>
                      <a:r>
                        <a:rPr sz="1300" b="1" spc="2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патология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300" spc="-15" dirty="0">
                          <a:latin typeface="Calibri"/>
                          <a:cs typeface="Calibri"/>
                        </a:rPr>
                        <a:t>отсутствует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компенсирована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декомпенсирована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</a:tr>
              <a:tr h="3929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300" b="1" spc="-1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12.</a:t>
                      </a:r>
                      <a:r>
                        <a:rPr sz="1300" b="1" spc="2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ВПР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300" spc="-15" dirty="0">
                          <a:latin typeface="Calibri"/>
                          <a:cs typeface="Calibri"/>
                        </a:rPr>
                        <a:t>отсутствует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компенсация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декомпенсация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6442964" y="548462"/>
            <a:ext cx="2397760" cy="3022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b="1" spc="5" dirty="0">
                <a:latin typeface="Calibri"/>
                <a:cs typeface="Calibri"/>
              </a:rPr>
              <a:t>Гайнетдинова</a:t>
            </a:r>
            <a:r>
              <a:rPr sz="900" b="1" spc="-85" dirty="0">
                <a:latin typeface="Calibri"/>
                <a:cs typeface="Calibri"/>
              </a:rPr>
              <a:t> </a:t>
            </a:r>
            <a:r>
              <a:rPr sz="900" b="1" spc="10" dirty="0">
                <a:latin typeface="Calibri"/>
                <a:cs typeface="Calibri"/>
              </a:rPr>
              <a:t>ДД,</a:t>
            </a:r>
            <a:r>
              <a:rPr sz="900" b="1" spc="-6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Каримова</a:t>
            </a:r>
            <a:r>
              <a:rPr sz="900" b="1" spc="-15" dirty="0">
                <a:latin typeface="Calibri"/>
                <a:cs typeface="Calibri"/>
              </a:rPr>
              <a:t> </a:t>
            </a:r>
            <a:r>
              <a:rPr sz="900" b="1" spc="5" dirty="0">
                <a:latin typeface="Calibri"/>
                <a:cs typeface="Calibri"/>
              </a:rPr>
              <a:t>ЛК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5" dirty="0">
                <a:latin typeface="Calibri"/>
                <a:cs typeface="Calibri"/>
              </a:rPr>
              <a:t>–</a:t>
            </a:r>
            <a:r>
              <a:rPr sz="900" b="1" spc="-20" dirty="0">
                <a:latin typeface="Calibri"/>
                <a:cs typeface="Calibri"/>
              </a:rPr>
              <a:t> </a:t>
            </a:r>
            <a:r>
              <a:rPr sz="900" b="1" spc="10" dirty="0">
                <a:latin typeface="Calibri"/>
                <a:cs typeface="Calibri"/>
              </a:rPr>
              <a:t>Ж.</a:t>
            </a:r>
            <a:r>
              <a:rPr sz="900" b="1" spc="155" dirty="0">
                <a:latin typeface="Calibri"/>
                <a:cs typeface="Calibri"/>
              </a:rPr>
              <a:t> </a:t>
            </a:r>
            <a:r>
              <a:rPr sz="900" b="1" spc="5" dirty="0">
                <a:latin typeface="Calibri"/>
                <a:cs typeface="Calibri"/>
              </a:rPr>
              <a:t>Детская</a:t>
            </a:r>
            <a:r>
              <a:rPr sz="900" b="1" spc="-90" dirty="0">
                <a:latin typeface="Calibri"/>
                <a:cs typeface="Calibri"/>
              </a:rPr>
              <a:t> </a:t>
            </a:r>
            <a:r>
              <a:rPr sz="900" b="1" spc="5" dirty="0">
                <a:latin typeface="Calibri"/>
                <a:cs typeface="Calibri"/>
              </a:rPr>
              <a:t>и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latin typeface="Calibri"/>
                <a:cs typeface="Calibri"/>
              </a:rPr>
              <a:t>подростковая реабилитация. 2018. </a:t>
            </a:r>
            <a:r>
              <a:rPr sz="900" b="1" spc="10" dirty="0">
                <a:latin typeface="Calibri"/>
                <a:cs typeface="Calibri"/>
              </a:rPr>
              <a:t>№4</a:t>
            </a:r>
            <a:r>
              <a:rPr sz="900" b="1" spc="-135" dirty="0">
                <a:latin typeface="Calibri"/>
                <a:cs typeface="Calibri"/>
              </a:rPr>
              <a:t> </a:t>
            </a:r>
            <a:r>
              <a:rPr sz="900" b="1" spc="-15" dirty="0">
                <a:latin typeface="Calibri"/>
                <a:cs typeface="Calibri"/>
              </a:rPr>
              <a:t>с.5-11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47944" y="268262"/>
            <a:ext cx="257441" cy="3366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98235" y="306324"/>
            <a:ext cx="161543" cy="2194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93664" y="301752"/>
            <a:ext cx="170687" cy="228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7874" y="363728"/>
            <a:ext cx="6590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  <a:latin typeface="Times New Roman"/>
                <a:cs typeface="Times New Roman"/>
              </a:rPr>
              <a:t>Реабилитационная цель I</a:t>
            </a:r>
            <a:r>
              <a:rPr sz="360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000000"/>
                </a:solidFill>
                <a:latin typeface="Times New Roman"/>
                <a:cs typeface="Times New Roman"/>
              </a:rPr>
              <a:t>этапа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318717"/>
            <a:ext cx="129667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latin typeface="Times New Roman"/>
                <a:cs typeface="Times New Roman"/>
              </a:rPr>
              <a:t>Примеры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44" y="2081529"/>
            <a:ext cx="200469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7685" algn="l"/>
              </a:tabLst>
            </a:pPr>
            <a:r>
              <a:rPr sz="2500" spc="-5" dirty="0">
                <a:latin typeface="Times New Roman"/>
                <a:cs typeface="Times New Roman"/>
              </a:rPr>
              <a:t>1.	</a:t>
            </a:r>
            <a:r>
              <a:rPr sz="2500" spc="-10" dirty="0">
                <a:latin typeface="Times New Roman"/>
                <a:cs typeface="Times New Roman"/>
              </a:rPr>
              <a:t>Ад</a:t>
            </a:r>
            <a:r>
              <a:rPr sz="2500" spc="-40" dirty="0">
                <a:latin typeface="Times New Roman"/>
                <a:cs typeface="Times New Roman"/>
              </a:rPr>
              <a:t>а</a:t>
            </a:r>
            <a:r>
              <a:rPr sz="2500" spc="-5" dirty="0">
                <a:latin typeface="Times New Roman"/>
                <a:cs typeface="Times New Roman"/>
              </a:rPr>
              <a:t>п</a:t>
            </a:r>
            <a:r>
              <a:rPr sz="2500" spc="5" dirty="0">
                <a:latin typeface="Times New Roman"/>
                <a:cs typeface="Times New Roman"/>
              </a:rPr>
              <a:t>т</a:t>
            </a:r>
            <a:r>
              <a:rPr sz="2500" spc="-5" dirty="0">
                <a:latin typeface="Times New Roman"/>
                <a:cs typeface="Times New Roman"/>
              </a:rPr>
              <a:t>ац</a:t>
            </a:r>
            <a:r>
              <a:rPr sz="2500" spc="5" dirty="0">
                <a:latin typeface="Times New Roman"/>
                <a:cs typeface="Times New Roman"/>
              </a:rPr>
              <a:t>и</a:t>
            </a:r>
            <a:r>
              <a:rPr sz="2500" spc="-5" dirty="0">
                <a:latin typeface="Times New Roman"/>
                <a:cs typeface="Times New Roman"/>
              </a:rPr>
              <a:t>я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65753" y="2081529"/>
            <a:ext cx="524700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74570" algn="l"/>
                <a:tab pos="5080000" algn="l"/>
              </a:tabLst>
            </a:pPr>
            <a:r>
              <a:rPr sz="2500" spc="10" dirty="0">
                <a:latin typeface="Times New Roman"/>
                <a:cs typeface="Times New Roman"/>
              </a:rPr>
              <a:t>с</a:t>
            </a:r>
            <a:r>
              <a:rPr sz="2500" spc="-5" dirty="0">
                <a:latin typeface="Times New Roman"/>
                <a:cs typeface="Times New Roman"/>
              </a:rPr>
              <a:t>енс</a:t>
            </a:r>
            <a:r>
              <a:rPr sz="2500" spc="15" dirty="0">
                <a:latin typeface="Times New Roman"/>
                <a:cs typeface="Times New Roman"/>
              </a:rPr>
              <a:t>о</a:t>
            </a:r>
            <a:r>
              <a:rPr sz="2500" spc="-5" dirty="0">
                <a:latin typeface="Times New Roman"/>
                <a:cs typeface="Times New Roman"/>
              </a:rPr>
              <a:t>р</a:t>
            </a:r>
            <a:r>
              <a:rPr sz="2500" dirty="0">
                <a:latin typeface="Times New Roman"/>
                <a:cs typeface="Times New Roman"/>
              </a:rPr>
              <a:t>н</a:t>
            </a:r>
            <a:r>
              <a:rPr sz="2500" spc="-5" dirty="0">
                <a:latin typeface="Times New Roman"/>
                <a:cs typeface="Times New Roman"/>
              </a:rPr>
              <a:t>ой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Times New Roman"/>
                <a:cs typeface="Times New Roman"/>
              </a:rPr>
              <a:t>а</a:t>
            </a:r>
            <a:r>
              <a:rPr sz="2500" spc="-15" dirty="0">
                <a:latin typeface="Times New Roman"/>
                <a:cs typeface="Times New Roman"/>
              </a:rPr>
              <a:t>ф</a:t>
            </a:r>
            <a:r>
              <a:rPr sz="2500" spc="-5" dirty="0">
                <a:latin typeface="Times New Roman"/>
                <a:cs typeface="Times New Roman"/>
              </a:rPr>
              <a:t>ф</a:t>
            </a:r>
            <a:r>
              <a:rPr sz="2500" spc="-15" dirty="0">
                <a:latin typeface="Times New Roman"/>
                <a:cs typeface="Times New Roman"/>
              </a:rPr>
              <a:t>е</a:t>
            </a:r>
            <a:r>
              <a:rPr sz="2500" spc="-5" dirty="0">
                <a:latin typeface="Times New Roman"/>
                <a:cs typeface="Times New Roman"/>
              </a:rPr>
              <a:t>ре</a:t>
            </a:r>
            <a:r>
              <a:rPr sz="2500" spc="25" dirty="0">
                <a:latin typeface="Times New Roman"/>
                <a:cs typeface="Times New Roman"/>
              </a:rPr>
              <a:t>н</a:t>
            </a:r>
            <a:r>
              <a:rPr sz="2500" spc="5" dirty="0">
                <a:latin typeface="Times New Roman"/>
                <a:cs typeface="Times New Roman"/>
              </a:rPr>
              <a:t>т</a:t>
            </a:r>
            <a:r>
              <a:rPr sz="2500" spc="15" dirty="0">
                <a:latin typeface="Times New Roman"/>
                <a:cs typeface="Times New Roman"/>
              </a:rPr>
              <a:t>а</a:t>
            </a:r>
            <a:r>
              <a:rPr sz="2500" dirty="0">
                <a:latin typeface="Times New Roman"/>
                <a:cs typeface="Times New Roman"/>
              </a:rPr>
              <a:t>ци</a:t>
            </a:r>
            <a:r>
              <a:rPr sz="2500" spc="-5" dirty="0">
                <a:latin typeface="Times New Roman"/>
                <a:cs typeface="Times New Roman"/>
              </a:rPr>
              <a:t>и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Times New Roman"/>
                <a:cs typeface="Times New Roman"/>
              </a:rPr>
              <a:t>к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244" y="2386025"/>
            <a:ext cx="8074659" cy="2541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latin typeface="Times New Roman"/>
                <a:cs typeface="Times New Roman"/>
              </a:rPr>
              <a:t>функциональной </a:t>
            </a:r>
            <a:r>
              <a:rPr sz="2500" spc="-5" dirty="0">
                <a:latin typeface="Times New Roman"/>
                <a:cs typeface="Times New Roman"/>
              </a:rPr>
              <a:t>активности</a:t>
            </a:r>
            <a:r>
              <a:rPr sz="2500" spc="45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конечностей</a:t>
            </a:r>
            <a:endParaRPr sz="2500">
              <a:latin typeface="Times New Roman"/>
              <a:cs typeface="Times New Roman"/>
            </a:endParaRPr>
          </a:p>
          <a:p>
            <a:pPr marL="527685" marR="5080" indent="-515620">
              <a:lnSpc>
                <a:spcPts val="2400"/>
              </a:lnSpc>
              <a:spcBef>
                <a:spcPts val="585"/>
              </a:spcBef>
              <a:buAutoNum type="arabicPeriod" startAt="2"/>
              <a:tabLst>
                <a:tab pos="527685" algn="l"/>
                <a:tab pos="528320" algn="l"/>
                <a:tab pos="2506345" algn="l"/>
                <a:tab pos="5137785" algn="l"/>
                <a:tab pos="6796405" algn="l"/>
              </a:tabLst>
            </a:pPr>
            <a:r>
              <a:rPr sz="2500" spc="-10" dirty="0">
                <a:latin typeface="Times New Roman"/>
                <a:cs typeface="Times New Roman"/>
              </a:rPr>
              <a:t>А</a:t>
            </a:r>
            <a:r>
              <a:rPr sz="2500" spc="-25" dirty="0">
                <a:latin typeface="Times New Roman"/>
                <a:cs typeface="Times New Roman"/>
              </a:rPr>
              <a:t>к</a:t>
            </a:r>
            <a:r>
              <a:rPr sz="2500" spc="-15" dirty="0">
                <a:latin typeface="Times New Roman"/>
                <a:cs typeface="Times New Roman"/>
              </a:rPr>
              <a:t>т</a:t>
            </a:r>
            <a:r>
              <a:rPr sz="2500" spc="-5" dirty="0">
                <a:latin typeface="Times New Roman"/>
                <a:cs typeface="Times New Roman"/>
              </a:rPr>
              <a:t>и</a:t>
            </a:r>
            <a:r>
              <a:rPr sz="2500" spc="-10" dirty="0">
                <a:latin typeface="Times New Roman"/>
                <a:cs typeface="Times New Roman"/>
              </a:rPr>
              <a:t>виза</a:t>
            </a:r>
            <a:r>
              <a:rPr sz="2500" dirty="0">
                <a:latin typeface="Times New Roman"/>
                <a:cs typeface="Times New Roman"/>
              </a:rPr>
              <a:t>ц</a:t>
            </a:r>
            <a:r>
              <a:rPr sz="2500" spc="-5" dirty="0">
                <a:latin typeface="Times New Roman"/>
                <a:cs typeface="Times New Roman"/>
              </a:rPr>
              <a:t>ия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15" dirty="0">
                <a:latin typeface="Times New Roman"/>
                <a:cs typeface="Times New Roman"/>
              </a:rPr>
              <a:t>с</a:t>
            </a:r>
            <a:r>
              <a:rPr sz="2500" spc="-5" dirty="0">
                <a:latin typeface="Times New Roman"/>
                <a:cs typeface="Times New Roman"/>
              </a:rPr>
              <a:t>ам</a:t>
            </a:r>
            <a:r>
              <a:rPr sz="2500" spc="70" dirty="0">
                <a:latin typeface="Times New Roman"/>
                <a:cs typeface="Times New Roman"/>
              </a:rPr>
              <a:t>о</a:t>
            </a:r>
            <a:r>
              <a:rPr sz="2500" spc="-5" dirty="0">
                <a:latin typeface="Times New Roman"/>
                <a:cs typeface="Times New Roman"/>
              </a:rPr>
              <a:t>с</a:t>
            </a:r>
            <a:r>
              <a:rPr sz="2500" spc="-40" dirty="0">
                <a:latin typeface="Times New Roman"/>
                <a:cs typeface="Times New Roman"/>
              </a:rPr>
              <a:t>т</a:t>
            </a:r>
            <a:r>
              <a:rPr sz="2500" spc="-50" dirty="0">
                <a:latin typeface="Times New Roman"/>
                <a:cs typeface="Times New Roman"/>
              </a:rPr>
              <a:t>о</a:t>
            </a:r>
            <a:r>
              <a:rPr sz="2500" spc="-5" dirty="0">
                <a:latin typeface="Times New Roman"/>
                <a:cs typeface="Times New Roman"/>
              </a:rPr>
              <a:t>ятельно</a:t>
            </a:r>
            <a:r>
              <a:rPr sz="2500" spc="-60" dirty="0">
                <a:latin typeface="Times New Roman"/>
                <a:cs typeface="Times New Roman"/>
              </a:rPr>
              <a:t>г</a:t>
            </a:r>
            <a:r>
              <a:rPr sz="2500" spc="-5" dirty="0">
                <a:latin typeface="Times New Roman"/>
                <a:cs typeface="Times New Roman"/>
              </a:rPr>
              <a:t>о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14" dirty="0">
                <a:latin typeface="Times New Roman"/>
                <a:cs typeface="Times New Roman"/>
              </a:rPr>
              <a:t>к</a:t>
            </a:r>
            <a:r>
              <a:rPr sz="2500" spc="-5" dirty="0">
                <a:latin typeface="Times New Roman"/>
                <a:cs typeface="Times New Roman"/>
              </a:rPr>
              <a:t>о</a:t>
            </a:r>
            <a:r>
              <a:rPr sz="2500" spc="-50" dirty="0">
                <a:latin typeface="Times New Roman"/>
                <a:cs typeface="Times New Roman"/>
              </a:rPr>
              <a:t>р</a:t>
            </a:r>
            <a:r>
              <a:rPr sz="2500" spc="-5" dirty="0">
                <a:latin typeface="Times New Roman"/>
                <a:cs typeface="Times New Roman"/>
              </a:rPr>
              <a:t>м</a:t>
            </a:r>
            <a:r>
              <a:rPr sz="2500" spc="5" dirty="0">
                <a:latin typeface="Times New Roman"/>
                <a:cs typeface="Times New Roman"/>
              </a:rPr>
              <a:t>л</a:t>
            </a:r>
            <a:r>
              <a:rPr sz="2500" spc="-5" dirty="0">
                <a:latin typeface="Times New Roman"/>
                <a:cs typeface="Times New Roman"/>
              </a:rPr>
              <a:t>е</a:t>
            </a:r>
            <a:r>
              <a:rPr sz="2500" dirty="0">
                <a:latin typeface="Times New Roman"/>
                <a:cs typeface="Times New Roman"/>
              </a:rPr>
              <a:t>ни</a:t>
            </a:r>
            <a:r>
              <a:rPr sz="2500" spc="-5" dirty="0">
                <a:latin typeface="Times New Roman"/>
                <a:cs typeface="Times New Roman"/>
              </a:rPr>
              <a:t>я</a:t>
            </a:r>
            <a:r>
              <a:rPr sz="2500" dirty="0">
                <a:latin typeface="Times New Roman"/>
                <a:cs typeface="Times New Roman"/>
              </a:rPr>
              <a:t>	(</a:t>
            </a:r>
            <a:r>
              <a:rPr sz="2500" spc="-5" dirty="0">
                <a:latin typeface="Times New Roman"/>
                <a:cs typeface="Times New Roman"/>
              </a:rPr>
              <a:t>с</a:t>
            </a:r>
            <a:r>
              <a:rPr sz="2500" spc="65" dirty="0">
                <a:latin typeface="Times New Roman"/>
                <a:cs typeface="Times New Roman"/>
              </a:rPr>
              <a:t>о</a:t>
            </a:r>
            <a:r>
              <a:rPr sz="2500" spc="15" dirty="0">
                <a:latin typeface="Times New Roman"/>
                <a:cs typeface="Times New Roman"/>
              </a:rPr>
              <a:t>с</a:t>
            </a:r>
            <a:r>
              <a:rPr sz="2500" spc="-5" dirty="0">
                <a:latin typeface="Times New Roman"/>
                <a:cs typeface="Times New Roman"/>
              </a:rPr>
              <a:t>а</a:t>
            </a:r>
            <a:r>
              <a:rPr sz="2500" dirty="0">
                <a:latin typeface="Times New Roman"/>
                <a:cs typeface="Times New Roman"/>
              </a:rPr>
              <a:t>ни</a:t>
            </a:r>
            <a:r>
              <a:rPr sz="2500" spc="-5" dirty="0">
                <a:latin typeface="Times New Roman"/>
                <a:cs typeface="Times New Roman"/>
              </a:rPr>
              <a:t>я,  </a:t>
            </a:r>
            <a:r>
              <a:rPr sz="2500" spc="-15" dirty="0">
                <a:latin typeface="Times New Roman"/>
                <a:cs typeface="Times New Roman"/>
              </a:rPr>
              <a:t>глотания…)</a:t>
            </a:r>
            <a:endParaRPr sz="25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20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2500" spc="-10" dirty="0">
                <a:latin typeface="Times New Roman"/>
                <a:cs typeface="Times New Roman"/>
              </a:rPr>
              <a:t>Активизация самостоятельного</a:t>
            </a:r>
            <a:r>
              <a:rPr sz="2500" spc="3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дыхания</a:t>
            </a:r>
            <a:endParaRPr sz="25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buAutoNum type="arabicPeriod" startAt="2"/>
              <a:tabLst>
                <a:tab pos="527685" algn="l"/>
                <a:tab pos="528320" algn="l"/>
              </a:tabLst>
            </a:pPr>
            <a:r>
              <a:rPr sz="2500" spc="-10" dirty="0">
                <a:latin typeface="Times New Roman"/>
                <a:cs typeface="Times New Roman"/>
              </a:rPr>
              <a:t>Активация нервно-мышечных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синергий</a:t>
            </a:r>
            <a:endParaRPr sz="2500">
              <a:latin typeface="Times New Roman"/>
              <a:cs typeface="Times New Roman"/>
            </a:endParaRPr>
          </a:p>
          <a:p>
            <a:pPr marL="527685" marR="10160" indent="-515620">
              <a:lnSpc>
                <a:spcPts val="2400"/>
              </a:lnSpc>
              <a:spcBef>
                <a:spcPts val="585"/>
              </a:spcBef>
              <a:buAutoNum type="arabicPeriod" startAt="2"/>
              <a:tabLst>
                <a:tab pos="527685" algn="l"/>
                <a:tab pos="528320" algn="l"/>
                <a:tab pos="2646680" algn="l"/>
                <a:tab pos="4598035" algn="l"/>
                <a:tab pos="6238240" algn="l"/>
              </a:tabLst>
            </a:pPr>
            <a:r>
              <a:rPr sz="2500" spc="-10" dirty="0">
                <a:latin typeface="Times New Roman"/>
                <a:cs typeface="Times New Roman"/>
              </a:rPr>
              <a:t>Про</a:t>
            </a:r>
            <a:r>
              <a:rPr sz="2500" spc="-20" dirty="0">
                <a:latin typeface="Times New Roman"/>
                <a:cs typeface="Times New Roman"/>
              </a:rPr>
              <a:t>ф</a:t>
            </a:r>
            <a:r>
              <a:rPr sz="2500" spc="-5" dirty="0">
                <a:latin typeface="Times New Roman"/>
                <a:cs typeface="Times New Roman"/>
              </a:rPr>
              <a:t>и</a:t>
            </a:r>
            <a:r>
              <a:rPr sz="2500" spc="-10" dirty="0">
                <a:latin typeface="Times New Roman"/>
                <a:cs typeface="Times New Roman"/>
              </a:rPr>
              <a:t>ла</a:t>
            </a:r>
            <a:r>
              <a:rPr sz="2500" spc="-20" dirty="0">
                <a:latin typeface="Times New Roman"/>
                <a:cs typeface="Times New Roman"/>
              </a:rPr>
              <a:t>к</a:t>
            </a:r>
            <a:r>
              <a:rPr sz="2500" spc="-15" dirty="0">
                <a:latin typeface="Times New Roman"/>
                <a:cs typeface="Times New Roman"/>
              </a:rPr>
              <a:t>т</a:t>
            </a:r>
            <a:r>
              <a:rPr sz="2500" spc="-5" dirty="0">
                <a:latin typeface="Times New Roman"/>
                <a:cs typeface="Times New Roman"/>
              </a:rPr>
              <a:t>и</a:t>
            </a:r>
            <a:r>
              <a:rPr sz="2500" spc="-45" dirty="0">
                <a:latin typeface="Times New Roman"/>
                <a:cs typeface="Times New Roman"/>
              </a:rPr>
              <a:t>к</a:t>
            </a:r>
            <a:r>
              <a:rPr sz="2500" spc="-5" dirty="0">
                <a:latin typeface="Times New Roman"/>
                <a:cs typeface="Times New Roman"/>
              </a:rPr>
              <a:t>а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25" dirty="0">
                <a:latin typeface="Times New Roman"/>
                <a:cs typeface="Times New Roman"/>
              </a:rPr>
              <a:t>м</a:t>
            </a:r>
            <a:r>
              <a:rPr sz="2500" spc="-60" dirty="0">
                <a:latin typeface="Times New Roman"/>
                <a:cs typeface="Times New Roman"/>
              </a:rPr>
              <a:t>а</a:t>
            </a:r>
            <a:r>
              <a:rPr sz="2500" spc="-15" dirty="0">
                <a:latin typeface="Times New Roman"/>
                <a:cs typeface="Times New Roman"/>
              </a:rPr>
              <a:t>т</a:t>
            </a:r>
            <a:r>
              <a:rPr sz="2500" spc="-5" dirty="0">
                <a:latin typeface="Times New Roman"/>
                <a:cs typeface="Times New Roman"/>
              </a:rPr>
              <a:t>ер</a:t>
            </a:r>
            <a:r>
              <a:rPr sz="2500" spc="20" dirty="0">
                <a:latin typeface="Times New Roman"/>
                <a:cs typeface="Times New Roman"/>
              </a:rPr>
              <a:t>и</a:t>
            </a:r>
            <a:r>
              <a:rPr sz="2500" spc="-5" dirty="0">
                <a:latin typeface="Times New Roman"/>
                <a:cs typeface="Times New Roman"/>
              </a:rPr>
              <a:t>нс</a:t>
            </a:r>
            <a:r>
              <a:rPr sz="2500" spc="-120" dirty="0">
                <a:latin typeface="Times New Roman"/>
                <a:cs typeface="Times New Roman"/>
              </a:rPr>
              <a:t>к</a:t>
            </a:r>
            <a:r>
              <a:rPr sz="2500" spc="-5" dirty="0">
                <a:latin typeface="Times New Roman"/>
                <a:cs typeface="Times New Roman"/>
              </a:rPr>
              <a:t>о</a:t>
            </a:r>
            <a:r>
              <a:rPr sz="2500" dirty="0">
                <a:latin typeface="Times New Roman"/>
                <a:cs typeface="Times New Roman"/>
              </a:rPr>
              <a:t>й</a:t>
            </a:r>
            <a:r>
              <a:rPr sz="2500" spc="-5" dirty="0">
                <a:latin typeface="Times New Roman"/>
                <a:cs typeface="Times New Roman"/>
              </a:rPr>
              <a:t>,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10" dirty="0">
                <a:latin typeface="Times New Roman"/>
                <a:cs typeface="Times New Roman"/>
              </a:rPr>
              <a:t>с</a:t>
            </a:r>
            <a:r>
              <a:rPr sz="2500" spc="-5" dirty="0">
                <a:latin typeface="Times New Roman"/>
                <a:cs typeface="Times New Roman"/>
              </a:rPr>
              <a:t>енсор</a:t>
            </a:r>
            <a:r>
              <a:rPr sz="2500" dirty="0">
                <a:latin typeface="Times New Roman"/>
                <a:cs typeface="Times New Roman"/>
              </a:rPr>
              <a:t>н</a:t>
            </a:r>
            <a:r>
              <a:rPr sz="2500" spc="-5" dirty="0">
                <a:latin typeface="Times New Roman"/>
                <a:cs typeface="Times New Roman"/>
              </a:rPr>
              <a:t>о</a:t>
            </a:r>
            <a:r>
              <a:rPr sz="2500" dirty="0">
                <a:latin typeface="Times New Roman"/>
                <a:cs typeface="Times New Roman"/>
              </a:rPr>
              <a:t>й</a:t>
            </a:r>
            <a:r>
              <a:rPr sz="2500" spc="-5" dirty="0">
                <a:latin typeface="Times New Roman"/>
                <a:cs typeface="Times New Roman"/>
              </a:rPr>
              <a:t>,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Times New Roman"/>
                <a:cs typeface="Times New Roman"/>
              </a:rPr>
              <a:t>д</a:t>
            </a:r>
            <a:r>
              <a:rPr sz="2500" spc="-30" dirty="0">
                <a:latin typeface="Times New Roman"/>
                <a:cs typeface="Times New Roman"/>
              </a:rPr>
              <a:t>в</a:t>
            </a:r>
            <a:r>
              <a:rPr sz="2500" spc="-5" dirty="0">
                <a:latin typeface="Times New Roman"/>
                <a:cs typeface="Times New Roman"/>
              </a:rPr>
              <a:t>иг</a:t>
            </a:r>
            <a:r>
              <a:rPr sz="2500" spc="-85" dirty="0">
                <a:latin typeface="Times New Roman"/>
                <a:cs typeface="Times New Roman"/>
              </a:rPr>
              <a:t>а</a:t>
            </a:r>
            <a:r>
              <a:rPr sz="2500" spc="-15" dirty="0">
                <a:latin typeface="Times New Roman"/>
                <a:cs typeface="Times New Roman"/>
              </a:rPr>
              <a:t>т</a:t>
            </a:r>
            <a:r>
              <a:rPr sz="2500" spc="-5" dirty="0">
                <a:latin typeface="Times New Roman"/>
                <a:cs typeface="Times New Roman"/>
              </a:rPr>
              <a:t>ел</a:t>
            </a:r>
            <a:r>
              <a:rPr sz="2500" spc="-20" dirty="0">
                <a:latin typeface="Times New Roman"/>
                <a:cs typeface="Times New Roman"/>
              </a:rPr>
              <a:t>ь</a:t>
            </a:r>
            <a:r>
              <a:rPr sz="2500" spc="-5" dirty="0">
                <a:latin typeface="Times New Roman"/>
                <a:cs typeface="Times New Roman"/>
              </a:rPr>
              <a:t>ной  и </a:t>
            </a:r>
            <a:r>
              <a:rPr sz="2500" spc="-15" dirty="0">
                <a:latin typeface="Times New Roman"/>
                <a:cs typeface="Times New Roman"/>
              </a:rPr>
              <a:t>тд.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деприваций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244" y="6172301"/>
            <a:ext cx="7947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«Критерии старта </a:t>
            </a:r>
            <a:r>
              <a:rPr sz="1200" spc="-10" dirty="0">
                <a:latin typeface="Calibri"/>
                <a:cs typeface="Calibri"/>
              </a:rPr>
              <a:t>медицинской </a:t>
            </a:r>
            <a:r>
              <a:rPr sz="1200" spc="-5" dirty="0">
                <a:latin typeface="Calibri"/>
                <a:cs typeface="Calibri"/>
              </a:rPr>
              <a:t>реабилитации </a:t>
            </a:r>
            <a:r>
              <a:rPr sz="1200" dirty="0">
                <a:latin typeface="Calibri"/>
                <a:cs typeface="Calibri"/>
              </a:rPr>
              <a:t>и </a:t>
            </a:r>
            <a:r>
              <a:rPr sz="1200" spc="-5" dirty="0">
                <a:latin typeface="Calibri"/>
                <a:cs typeface="Calibri"/>
              </a:rPr>
              <a:t>реабилитационная маршрутизация </a:t>
            </a:r>
            <a:r>
              <a:rPr sz="1200" dirty="0">
                <a:latin typeface="Calibri"/>
                <a:cs typeface="Calibri"/>
              </a:rPr>
              <a:t>младенцев, </a:t>
            </a:r>
            <a:r>
              <a:rPr sz="1200" spc="-5" dirty="0">
                <a:latin typeface="Calibri"/>
                <a:cs typeface="Calibri"/>
              </a:rPr>
              <a:t>перенесших глобальную  церебральную ишемию»// </a:t>
            </a:r>
            <a:r>
              <a:rPr sz="1200" spc="-15" dirty="0">
                <a:latin typeface="Calibri"/>
                <a:cs typeface="Calibri"/>
              </a:rPr>
              <a:t>Гайнетдинова </a:t>
            </a:r>
            <a:r>
              <a:rPr sz="1200" dirty="0">
                <a:latin typeface="Calibri"/>
                <a:cs typeface="Calibri"/>
              </a:rPr>
              <a:t>ДД, </a:t>
            </a:r>
            <a:r>
              <a:rPr sz="1200" spc="-5" dirty="0">
                <a:latin typeface="Calibri"/>
                <a:cs typeface="Calibri"/>
              </a:rPr>
              <a:t>Каримова </a:t>
            </a:r>
            <a:r>
              <a:rPr sz="1200" dirty="0">
                <a:latin typeface="Calibri"/>
                <a:cs typeface="Calibri"/>
              </a:rPr>
              <a:t>ЛК – Ж. </a:t>
            </a:r>
            <a:r>
              <a:rPr sz="1200" spc="-10" dirty="0">
                <a:latin typeface="Calibri"/>
                <a:cs typeface="Calibri"/>
              </a:rPr>
              <a:t>Детская </a:t>
            </a:r>
            <a:r>
              <a:rPr sz="1200" dirty="0">
                <a:latin typeface="Calibri"/>
                <a:cs typeface="Calibri"/>
              </a:rPr>
              <a:t>и </a:t>
            </a:r>
            <a:r>
              <a:rPr sz="1200" spc="-10" dirty="0">
                <a:latin typeface="Calibri"/>
                <a:cs typeface="Calibri"/>
              </a:rPr>
              <a:t>подростковая </a:t>
            </a:r>
            <a:r>
              <a:rPr sz="1200" spc="-5" dirty="0">
                <a:latin typeface="Calibri"/>
                <a:cs typeface="Calibri"/>
              </a:rPr>
              <a:t>реабилитация,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2018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7166" y="82042"/>
            <a:ext cx="7652384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11225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000000"/>
                </a:solidFill>
                <a:latin typeface="Times New Roman"/>
                <a:cs typeface="Times New Roman"/>
              </a:rPr>
              <a:t>Выбор 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реабилитационных </a:t>
            </a:r>
            <a:r>
              <a:rPr spc="-35" dirty="0">
                <a:solidFill>
                  <a:srgbClr val="000000"/>
                </a:solidFill>
                <a:latin typeface="Times New Roman"/>
                <a:cs typeface="Times New Roman"/>
              </a:rPr>
              <a:t>подходов  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определяется </a:t>
            </a:r>
            <a:r>
              <a:rPr spc="-5" dirty="0">
                <a:solidFill>
                  <a:srgbClr val="000000"/>
                </a:solidFill>
                <a:latin typeface="Times New Roman"/>
                <a:cs typeface="Times New Roman"/>
              </a:rPr>
              <a:t>Реабилитационной 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целью I</a:t>
            </a:r>
            <a:r>
              <a:rPr spc="-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этапа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070229"/>
            <a:ext cx="8077200" cy="490347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56870" marR="5080" indent="-344805" algn="just">
              <a:lnSpc>
                <a:spcPct val="80000"/>
              </a:lnSpc>
              <a:spcBef>
                <a:spcPts val="570"/>
              </a:spcBef>
              <a:buFont typeface="Arial"/>
              <a:buChar char="•"/>
              <a:tabLst>
                <a:tab pos="357505" algn="l"/>
              </a:tabLst>
            </a:pPr>
            <a:r>
              <a:rPr sz="2000" spc="-10" dirty="0">
                <a:latin typeface="Times New Roman"/>
                <a:cs typeface="Times New Roman"/>
              </a:rPr>
              <a:t>Обеспечение адекватной оксигенации, </a:t>
            </a:r>
            <a:r>
              <a:rPr sz="2000" spc="-5" dirty="0">
                <a:latin typeface="Times New Roman"/>
                <a:cs typeface="Times New Roman"/>
              </a:rPr>
              <a:t>дополнительная </a:t>
            </a:r>
            <a:r>
              <a:rPr sz="2000" spc="-30" dirty="0">
                <a:latin typeface="Times New Roman"/>
                <a:cs typeface="Times New Roman"/>
              </a:rPr>
              <a:t>подача  </a:t>
            </a:r>
            <a:r>
              <a:rPr sz="2000" spc="-10" dirty="0">
                <a:latin typeface="Times New Roman"/>
                <a:cs typeface="Times New Roman"/>
              </a:rPr>
              <a:t>кислорода </a:t>
            </a:r>
            <a:r>
              <a:rPr sz="2000" dirty="0">
                <a:latin typeface="Times New Roman"/>
                <a:cs typeface="Times New Roman"/>
              </a:rPr>
              <a:t>через </a:t>
            </a:r>
            <a:r>
              <a:rPr sz="2000" spc="-50" dirty="0">
                <a:latin typeface="Times New Roman"/>
                <a:cs typeface="Times New Roman"/>
              </a:rPr>
              <a:t>маску, </a:t>
            </a:r>
            <a:r>
              <a:rPr sz="2000" spc="-10" dirty="0">
                <a:latin typeface="Times New Roman"/>
                <a:cs typeface="Times New Roman"/>
              </a:rPr>
              <a:t>создание оптимального </a:t>
            </a:r>
            <a:r>
              <a:rPr sz="2000" spc="-15" dirty="0">
                <a:latin typeface="Times New Roman"/>
                <a:cs typeface="Times New Roman"/>
              </a:rPr>
              <a:t>температурного  </a:t>
            </a:r>
            <a:r>
              <a:rPr sz="2000" spc="-10" dirty="0">
                <a:latin typeface="Times New Roman"/>
                <a:cs typeface="Times New Roman"/>
              </a:rPr>
              <a:t>режима</a:t>
            </a:r>
            <a:endParaRPr sz="2000">
              <a:latin typeface="Times New Roman"/>
              <a:cs typeface="Times New Roman"/>
            </a:endParaRPr>
          </a:p>
          <a:p>
            <a:pPr marL="356870" indent="-344805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7505" algn="l"/>
              </a:tabLst>
            </a:pPr>
            <a:r>
              <a:rPr sz="2000" spc="-20" dirty="0">
                <a:latin typeface="Times New Roman"/>
                <a:cs typeface="Times New Roman"/>
              </a:rPr>
              <a:t>Контроль </a:t>
            </a:r>
            <a:r>
              <a:rPr sz="2000" spc="-5" dirty="0">
                <a:latin typeface="Times New Roman"/>
                <a:cs typeface="Times New Roman"/>
              </a:rPr>
              <a:t>за </a:t>
            </a:r>
            <a:r>
              <a:rPr sz="2000" spc="-10" dirty="0">
                <a:latin typeface="Times New Roman"/>
                <a:cs typeface="Times New Roman"/>
              </a:rPr>
              <a:t>уровнем </a:t>
            </a:r>
            <a:r>
              <a:rPr sz="2000" spc="-20" dirty="0">
                <a:latin typeface="Times New Roman"/>
                <a:cs typeface="Times New Roman"/>
              </a:rPr>
              <a:t>шума, </a:t>
            </a:r>
            <a:r>
              <a:rPr sz="2000" spc="-25" dirty="0">
                <a:latin typeface="Times New Roman"/>
                <a:cs typeface="Times New Roman"/>
              </a:rPr>
              <a:t>соблюдение </a:t>
            </a:r>
            <a:r>
              <a:rPr sz="2000" spc="-20" dirty="0">
                <a:latin typeface="Times New Roman"/>
                <a:cs typeface="Times New Roman"/>
              </a:rPr>
              <a:t>«тихих</a:t>
            </a:r>
            <a:r>
              <a:rPr sz="2000" spc="3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часов»</a:t>
            </a:r>
            <a:endParaRPr sz="2000">
              <a:latin typeface="Times New Roman"/>
              <a:cs typeface="Times New Roman"/>
            </a:endParaRPr>
          </a:p>
          <a:p>
            <a:pPr marL="356870" indent="-344805" algn="just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sz="2000" spc="-15" dirty="0">
                <a:latin typeface="Times New Roman"/>
                <a:cs typeface="Times New Roman"/>
              </a:rPr>
              <a:t>Минимализация </a:t>
            </a:r>
            <a:r>
              <a:rPr sz="2000" spc="-10" dirty="0">
                <a:latin typeface="Times New Roman"/>
                <a:cs typeface="Times New Roman"/>
              </a:rPr>
              <a:t>касания </a:t>
            </a:r>
            <a:r>
              <a:rPr sz="2000" spc="-5" dirty="0">
                <a:latin typeface="Times New Roman"/>
                <a:cs typeface="Times New Roman"/>
              </a:rPr>
              <a:t>со </a:t>
            </a:r>
            <a:r>
              <a:rPr sz="2000" spc="-10" dirty="0">
                <a:latin typeface="Times New Roman"/>
                <a:cs typeface="Times New Roman"/>
              </a:rPr>
              <a:t>стороны </a:t>
            </a:r>
            <a:r>
              <a:rPr sz="2000" spc="-5" dirty="0">
                <a:latin typeface="Times New Roman"/>
                <a:cs typeface="Times New Roman"/>
              </a:rPr>
              <a:t>персонала и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инвазий</a:t>
            </a:r>
            <a:endParaRPr sz="2000">
              <a:latin typeface="Times New Roman"/>
              <a:cs typeface="Times New Roman"/>
            </a:endParaRPr>
          </a:p>
          <a:p>
            <a:pPr marL="356870" marR="7620" indent="-344805" algn="just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7505" algn="l"/>
              </a:tabLst>
            </a:pPr>
            <a:r>
              <a:rPr sz="2000" spc="-10" dirty="0">
                <a:latin typeface="Times New Roman"/>
                <a:cs typeface="Times New Roman"/>
              </a:rPr>
              <a:t>Нейродиетология </a:t>
            </a:r>
            <a:r>
              <a:rPr sz="2000" dirty="0">
                <a:latin typeface="Times New Roman"/>
                <a:cs typeface="Times New Roman"/>
              </a:rPr>
              <a:t>(per os </a:t>
            </a:r>
            <a:r>
              <a:rPr sz="2000" spc="-5" dirty="0">
                <a:latin typeface="Times New Roman"/>
                <a:cs typeface="Times New Roman"/>
              </a:rPr>
              <a:t>– приоритет сцеженное </a:t>
            </a:r>
            <a:r>
              <a:rPr sz="2000" spc="-25" dirty="0">
                <a:latin typeface="Times New Roman"/>
                <a:cs typeface="Times New Roman"/>
              </a:rPr>
              <a:t>грудное молоко </a:t>
            </a:r>
            <a:r>
              <a:rPr sz="2000" spc="-5" dirty="0">
                <a:latin typeface="Times New Roman"/>
                <a:cs typeface="Times New Roman"/>
              </a:rPr>
              <a:t>с  </a:t>
            </a:r>
            <a:r>
              <a:rPr sz="2000" spc="-10" dirty="0">
                <a:latin typeface="Times New Roman"/>
                <a:cs typeface="Times New Roman"/>
              </a:rPr>
              <a:t>обогатителем, </a:t>
            </a:r>
            <a:r>
              <a:rPr sz="2000" dirty="0">
                <a:latin typeface="Times New Roman"/>
                <a:cs typeface="Times New Roman"/>
              </a:rPr>
              <a:t>при </a:t>
            </a:r>
            <a:r>
              <a:rPr sz="2000" spc="-15" dirty="0">
                <a:latin typeface="Times New Roman"/>
                <a:cs typeface="Times New Roman"/>
              </a:rPr>
              <a:t>зондовом вскармливании </a:t>
            </a:r>
            <a:r>
              <a:rPr sz="2000" spc="-5" dirty="0">
                <a:latin typeface="Times New Roman"/>
                <a:cs typeface="Times New Roman"/>
              </a:rPr>
              <a:t>– </a:t>
            </a:r>
            <a:r>
              <a:rPr sz="2000" dirty="0">
                <a:latin typeface="Times New Roman"/>
                <a:cs typeface="Times New Roman"/>
              </a:rPr>
              <a:t>сбалансированная  </a:t>
            </a:r>
            <a:r>
              <a:rPr sz="2000" spc="-5" dirty="0">
                <a:latin typeface="Times New Roman"/>
                <a:cs typeface="Times New Roman"/>
              </a:rPr>
              <a:t>энтеральная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смесь)</a:t>
            </a:r>
            <a:endParaRPr sz="2000">
              <a:latin typeface="Times New Roman"/>
              <a:cs typeface="Times New Roman"/>
            </a:endParaRPr>
          </a:p>
          <a:p>
            <a:pPr marL="356870" indent="-344805" algn="just">
              <a:lnSpc>
                <a:spcPts val="2160"/>
              </a:lnSpc>
              <a:spcBef>
                <a:spcPts val="5"/>
              </a:spcBef>
              <a:buFont typeface="Arial"/>
              <a:buChar char="•"/>
              <a:tabLst>
                <a:tab pos="357505" algn="l"/>
              </a:tabLst>
            </a:pPr>
            <a:r>
              <a:rPr sz="2000" spc="-15" dirty="0">
                <a:latin typeface="Times New Roman"/>
                <a:cs typeface="Times New Roman"/>
              </a:rPr>
              <a:t>Создание </a:t>
            </a:r>
            <a:r>
              <a:rPr sz="2000" spc="-10" dirty="0">
                <a:latin typeface="Times New Roman"/>
                <a:cs typeface="Times New Roman"/>
              </a:rPr>
              <a:t>физиологического </a:t>
            </a:r>
            <a:r>
              <a:rPr sz="2000" spc="-15" dirty="0">
                <a:latin typeface="Times New Roman"/>
                <a:cs typeface="Times New Roman"/>
              </a:rPr>
              <a:t>положения </a:t>
            </a:r>
            <a:r>
              <a:rPr sz="2000" spc="-10" dirty="0">
                <a:latin typeface="Times New Roman"/>
                <a:cs typeface="Times New Roman"/>
              </a:rPr>
              <a:t>ребенка </a:t>
            </a:r>
            <a:r>
              <a:rPr sz="2000" spc="-5" dirty="0">
                <a:latin typeface="Times New Roman"/>
                <a:cs typeface="Times New Roman"/>
              </a:rPr>
              <a:t>в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кувезе</a:t>
            </a:r>
            <a:endParaRPr sz="2000">
              <a:latin typeface="Times New Roman"/>
              <a:cs typeface="Times New Roman"/>
            </a:endParaRPr>
          </a:p>
          <a:p>
            <a:pPr marL="356870">
              <a:lnSpc>
                <a:spcPts val="2160"/>
              </a:lnSpc>
            </a:pPr>
            <a:r>
              <a:rPr sz="2000" spc="-25" dirty="0">
                <a:latin typeface="Times New Roman"/>
                <a:cs typeface="Times New Roman"/>
              </a:rPr>
              <a:t>(«гнездышко»)</a:t>
            </a:r>
            <a:endParaRPr sz="2000">
              <a:latin typeface="Times New Roman"/>
              <a:cs typeface="Times New Roman"/>
            </a:endParaRPr>
          </a:p>
          <a:p>
            <a:pPr marL="356870" indent="-344805" algn="just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sz="2000" spc="-25" dirty="0">
                <a:latin typeface="Times New Roman"/>
                <a:cs typeface="Times New Roman"/>
              </a:rPr>
              <a:t>Метод </a:t>
            </a:r>
            <a:r>
              <a:rPr sz="2000" spc="-15" dirty="0">
                <a:latin typeface="Times New Roman"/>
                <a:cs typeface="Times New Roman"/>
              </a:rPr>
              <a:t>«кенгуру» </a:t>
            </a:r>
            <a:r>
              <a:rPr sz="2000" spc="-35" dirty="0">
                <a:latin typeface="Times New Roman"/>
                <a:cs typeface="Times New Roman"/>
              </a:rPr>
              <a:t>(кожа </a:t>
            </a:r>
            <a:r>
              <a:rPr sz="2000" spc="-5" dirty="0">
                <a:latin typeface="Times New Roman"/>
                <a:cs typeface="Times New Roman"/>
              </a:rPr>
              <a:t>к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коже)</a:t>
            </a:r>
            <a:endParaRPr sz="2000">
              <a:latin typeface="Times New Roman"/>
              <a:cs typeface="Times New Roman"/>
            </a:endParaRPr>
          </a:p>
          <a:p>
            <a:pPr marL="356870" marR="9525" indent="-344805" algn="just">
              <a:lnSpc>
                <a:spcPts val="1920"/>
              </a:lnSpc>
              <a:spcBef>
                <a:spcPts val="465"/>
              </a:spcBef>
              <a:buFont typeface="Arial"/>
              <a:buChar char="•"/>
              <a:tabLst>
                <a:tab pos="357505" algn="l"/>
              </a:tabLst>
            </a:pPr>
            <a:r>
              <a:rPr sz="2000" spc="-5" dirty="0">
                <a:latin typeface="Times New Roman"/>
                <a:cs typeface="Times New Roman"/>
              </a:rPr>
              <a:t>Сенсорная </a:t>
            </a:r>
            <a:r>
              <a:rPr sz="2000" spc="-10" dirty="0">
                <a:latin typeface="Times New Roman"/>
                <a:cs typeface="Times New Roman"/>
              </a:rPr>
              <a:t>стимуляция </a:t>
            </a:r>
            <a:r>
              <a:rPr sz="2000" dirty="0">
                <a:latin typeface="Times New Roman"/>
                <a:cs typeface="Times New Roman"/>
              </a:rPr>
              <a:t>(в </a:t>
            </a:r>
            <a:r>
              <a:rPr sz="2000" spc="-10" dirty="0">
                <a:latin typeface="Times New Roman"/>
                <a:cs typeface="Times New Roman"/>
              </a:rPr>
              <a:t>кувез </a:t>
            </a:r>
            <a:r>
              <a:rPr sz="2000" spc="-5" dirty="0">
                <a:latin typeface="Times New Roman"/>
                <a:cs typeface="Times New Roman"/>
              </a:rPr>
              <a:t>к </a:t>
            </a:r>
            <a:r>
              <a:rPr sz="2000" spc="-10" dirty="0">
                <a:latin typeface="Times New Roman"/>
                <a:cs typeface="Times New Roman"/>
              </a:rPr>
              <a:t>ребенку </a:t>
            </a:r>
            <a:r>
              <a:rPr sz="2000" spc="-5" dirty="0">
                <a:latin typeface="Times New Roman"/>
                <a:cs typeface="Times New Roman"/>
              </a:rPr>
              <a:t>кладут маленькую </a:t>
            </a:r>
            <a:r>
              <a:rPr sz="2000" spc="-10" dirty="0">
                <a:latin typeface="Times New Roman"/>
                <a:cs typeface="Times New Roman"/>
              </a:rPr>
              <a:t>мягкую  </a:t>
            </a:r>
            <a:r>
              <a:rPr sz="2000" spc="-35" dirty="0">
                <a:latin typeface="Times New Roman"/>
                <a:cs typeface="Times New Roman"/>
              </a:rPr>
              <a:t>пеленку, </a:t>
            </a:r>
            <a:r>
              <a:rPr sz="2000" spc="-25" dirty="0">
                <a:latin typeface="Times New Roman"/>
                <a:cs typeface="Times New Roman"/>
              </a:rPr>
              <a:t>которую </a:t>
            </a:r>
            <a:r>
              <a:rPr sz="2000" spc="-10" dirty="0">
                <a:latin typeface="Times New Roman"/>
                <a:cs typeface="Times New Roman"/>
              </a:rPr>
              <a:t>мама </a:t>
            </a:r>
            <a:r>
              <a:rPr sz="2000" spc="-5" dirty="0">
                <a:latin typeface="Times New Roman"/>
                <a:cs typeface="Times New Roman"/>
              </a:rPr>
              <a:t>держала </a:t>
            </a:r>
            <a:r>
              <a:rPr sz="2000" spc="-10" dirty="0">
                <a:latin typeface="Times New Roman"/>
                <a:cs typeface="Times New Roman"/>
              </a:rPr>
              <a:t>на </a:t>
            </a:r>
            <a:r>
              <a:rPr sz="2000" spc="-35" dirty="0">
                <a:latin typeface="Times New Roman"/>
                <a:cs typeface="Times New Roman"/>
              </a:rPr>
              <a:t>груди </a:t>
            </a:r>
            <a:r>
              <a:rPr sz="2000" spc="-5" dirty="0">
                <a:latin typeface="Times New Roman"/>
                <a:cs typeface="Times New Roman"/>
              </a:rPr>
              <a:t>6 часов, </a:t>
            </a:r>
            <a:r>
              <a:rPr sz="2000" spc="-10" dirty="0">
                <a:latin typeface="Times New Roman"/>
                <a:cs typeface="Times New Roman"/>
              </a:rPr>
              <a:t>чтобы </a:t>
            </a:r>
            <a:r>
              <a:rPr sz="2000" spc="-5" dirty="0">
                <a:latin typeface="Times New Roman"/>
                <a:cs typeface="Times New Roman"/>
              </a:rPr>
              <a:t>ребенок  </a:t>
            </a:r>
            <a:r>
              <a:rPr sz="2000" spc="-15" dirty="0">
                <a:latin typeface="Times New Roman"/>
                <a:cs typeface="Times New Roman"/>
              </a:rPr>
              <a:t>чувствовал запах. Пеленку </a:t>
            </a:r>
            <a:r>
              <a:rPr sz="2000" spc="-25" dirty="0">
                <a:latin typeface="Times New Roman"/>
                <a:cs typeface="Times New Roman"/>
              </a:rPr>
              <a:t>необходимо </a:t>
            </a:r>
            <a:r>
              <a:rPr sz="2000" spc="-10" dirty="0">
                <a:latin typeface="Times New Roman"/>
                <a:cs typeface="Times New Roman"/>
              </a:rPr>
              <a:t>менять </a:t>
            </a:r>
            <a:r>
              <a:rPr sz="2000" spc="-15" dirty="0">
                <a:latin typeface="Times New Roman"/>
                <a:cs typeface="Times New Roman"/>
              </a:rPr>
              <a:t>каждые </a:t>
            </a:r>
            <a:r>
              <a:rPr sz="2000" spc="-5" dirty="0">
                <a:latin typeface="Times New Roman"/>
                <a:cs typeface="Times New Roman"/>
              </a:rPr>
              <a:t>3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часа)</a:t>
            </a:r>
            <a:endParaRPr sz="2000">
              <a:latin typeface="Times New Roman"/>
              <a:cs typeface="Times New Roman"/>
            </a:endParaRPr>
          </a:p>
          <a:p>
            <a:pPr marL="356870" marR="6350" indent="-344805" algn="just">
              <a:lnSpc>
                <a:spcPct val="80000"/>
              </a:lnSpc>
              <a:spcBef>
                <a:spcPts val="500"/>
              </a:spcBef>
              <a:buFont typeface="Arial"/>
              <a:buChar char="•"/>
              <a:tabLst>
                <a:tab pos="357505" algn="l"/>
              </a:tabLst>
            </a:pPr>
            <a:r>
              <a:rPr sz="2000" spc="-15" dirty="0">
                <a:latin typeface="Times New Roman"/>
                <a:cs typeface="Times New Roman"/>
              </a:rPr>
              <a:t>Лечение </a:t>
            </a:r>
            <a:r>
              <a:rPr sz="2000" spc="-10" dirty="0">
                <a:latin typeface="Times New Roman"/>
                <a:cs typeface="Times New Roman"/>
              </a:rPr>
              <a:t>«положением»(дренажные укладки, </a:t>
            </a:r>
            <a:r>
              <a:rPr sz="2000" spc="-15" dirty="0">
                <a:latin typeface="Times New Roman"/>
                <a:cs typeface="Times New Roman"/>
              </a:rPr>
              <a:t>туторы, </a:t>
            </a:r>
            <a:r>
              <a:rPr sz="2000" spc="-5" dirty="0">
                <a:latin typeface="Times New Roman"/>
                <a:cs typeface="Times New Roman"/>
              </a:rPr>
              <a:t>«воротники» и  </a:t>
            </a:r>
            <a:r>
              <a:rPr sz="2000" spc="-10" dirty="0">
                <a:latin typeface="Times New Roman"/>
                <a:cs typeface="Times New Roman"/>
              </a:rPr>
              <a:t>другие). </a:t>
            </a:r>
            <a:r>
              <a:rPr sz="2000" spc="-15" dirty="0">
                <a:latin typeface="Times New Roman"/>
                <a:cs typeface="Times New Roman"/>
              </a:rPr>
              <a:t>Положение </a:t>
            </a:r>
            <a:r>
              <a:rPr sz="2000" spc="-5" dirty="0">
                <a:latin typeface="Times New Roman"/>
                <a:cs typeface="Times New Roman"/>
              </a:rPr>
              <a:t>с </a:t>
            </a:r>
            <a:r>
              <a:rPr sz="2000" spc="-25" dirty="0">
                <a:latin typeface="Times New Roman"/>
                <a:cs typeface="Times New Roman"/>
              </a:rPr>
              <a:t>валиком под </a:t>
            </a:r>
            <a:r>
              <a:rPr sz="2000" spc="-5" dirty="0">
                <a:latin typeface="Times New Roman"/>
                <a:cs typeface="Times New Roman"/>
              </a:rPr>
              <a:t>верхнюю </a:t>
            </a:r>
            <a:r>
              <a:rPr sz="2000" dirty="0">
                <a:latin typeface="Times New Roman"/>
                <a:cs typeface="Times New Roman"/>
              </a:rPr>
              <a:t>треть </a:t>
            </a:r>
            <a:r>
              <a:rPr sz="2000" spc="-25" dirty="0">
                <a:latin typeface="Times New Roman"/>
                <a:cs typeface="Times New Roman"/>
              </a:rPr>
              <a:t>грудной </a:t>
            </a:r>
            <a:r>
              <a:rPr sz="2000" dirty="0">
                <a:latin typeface="Times New Roman"/>
                <a:cs typeface="Times New Roman"/>
              </a:rPr>
              <a:t>клетки </a:t>
            </a:r>
            <a:r>
              <a:rPr sz="2000" spc="-5" dirty="0">
                <a:latin typeface="Times New Roman"/>
                <a:cs typeface="Times New Roman"/>
              </a:rPr>
              <a:t>с  целью </a:t>
            </a:r>
            <a:r>
              <a:rPr sz="2000" spc="-10" dirty="0">
                <a:latin typeface="Times New Roman"/>
                <a:cs typeface="Times New Roman"/>
              </a:rPr>
              <a:t>развернутого </a:t>
            </a:r>
            <a:r>
              <a:rPr sz="2000" spc="-15" dirty="0">
                <a:latin typeface="Times New Roman"/>
                <a:cs typeface="Times New Roman"/>
              </a:rPr>
              <a:t>положения </a:t>
            </a:r>
            <a:r>
              <a:rPr sz="2000" spc="-30" dirty="0">
                <a:latin typeface="Times New Roman"/>
                <a:cs typeface="Times New Roman"/>
              </a:rPr>
              <a:t>грудной </a:t>
            </a:r>
            <a:r>
              <a:rPr sz="2000" spc="-5" dirty="0">
                <a:latin typeface="Times New Roman"/>
                <a:cs typeface="Times New Roman"/>
              </a:rPr>
              <a:t>клетки, с </a:t>
            </a:r>
            <a:r>
              <a:rPr sz="2000" spc="-10" dirty="0">
                <a:latin typeface="Times New Roman"/>
                <a:cs typeface="Times New Roman"/>
              </a:rPr>
              <a:t>фиксацией </a:t>
            </a:r>
            <a:r>
              <a:rPr sz="2000" spc="-20" dirty="0">
                <a:latin typeface="Times New Roman"/>
                <a:cs typeface="Times New Roman"/>
              </a:rPr>
              <a:t>коленей  </a:t>
            </a:r>
            <a:r>
              <a:rPr sz="2000" spc="-5" dirty="0">
                <a:latin typeface="Times New Roman"/>
                <a:cs typeface="Times New Roman"/>
              </a:rPr>
              <a:t>и опорой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стоп.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37475" y="6582867"/>
            <a:ext cx="1181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Гайнетдинова</a:t>
            </a:r>
            <a:r>
              <a:rPr sz="1100" b="1" spc="-6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Д.Д.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067" y="394538"/>
            <a:ext cx="8064500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26390" marR="5080" indent="-314325">
              <a:lnSpc>
                <a:spcPct val="100000"/>
              </a:lnSpc>
              <a:spcBef>
                <a:spcPts val="110"/>
              </a:spcBef>
            </a:pPr>
            <a:r>
              <a:rPr spc="-5" dirty="0">
                <a:solidFill>
                  <a:srgbClr val="000000"/>
                </a:solidFill>
                <a:latin typeface="Times New Roman"/>
                <a:cs typeface="Times New Roman"/>
              </a:rPr>
              <a:t>Выбор 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реабилитационных </a:t>
            </a:r>
            <a:r>
              <a:rPr spc="-40" dirty="0">
                <a:solidFill>
                  <a:srgbClr val="000000"/>
                </a:solidFill>
                <a:latin typeface="Times New Roman"/>
                <a:cs typeface="Times New Roman"/>
              </a:rPr>
              <a:t>подходов</a:t>
            </a:r>
            <a:r>
              <a:rPr spc="-1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определяется  Реабилитационной целью I этапа</a:t>
            </a:r>
            <a:r>
              <a:rPr spc="-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i="1" spc="-15" dirty="0">
                <a:solidFill>
                  <a:srgbClr val="000000"/>
                </a:solidFill>
                <a:latin typeface="Times New Roman"/>
                <a:cs typeface="Times New Roman"/>
              </a:rPr>
              <a:t>(продолжение)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548765"/>
            <a:ext cx="8071484" cy="2235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5" dirty="0">
                <a:latin typeface="Times New Roman"/>
                <a:cs typeface="Times New Roman"/>
              </a:rPr>
              <a:t>Пассивная </a:t>
            </a:r>
            <a:r>
              <a:rPr sz="2500" spc="-15" dirty="0">
                <a:latin typeface="Times New Roman"/>
                <a:cs typeface="Times New Roman"/>
              </a:rPr>
              <a:t>лечебная </a:t>
            </a:r>
            <a:r>
              <a:rPr sz="2500" spc="-10" dirty="0">
                <a:latin typeface="Times New Roman"/>
                <a:cs typeface="Times New Roman"/>
              </a:rPr>
              <a:t>гимнастика </a:t>
            </a:r>
            <a:r>
              <a:rPr sz="2500" spc="-5" dirty="0">
                <a:latin typeface="Times New Roman"/>
                <a:cs typeface="Times New Roman"/>
              </a:rPr>
              <a:t>и </a:t>
            </a:r>
            <a:r>
              <a:rPr sz="2500" spc="-10" dirty="0">
                <a:latin typeface="Times New Roman"/>
                <a:cs typeface="Times New Roman"/>
              </a:rPr>
              <a:t>суставная</a:t>
            </a:r>
            <a:r>
              <a:rPr sz="2500" spc="18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гимнастика</a:t>
            </a:r>
            <a:endParaRPr sz="25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5" dirty="0">
                <a:latin typeface="Times New Roman"/>
                <a:cs typeface="Times New Roman"/>
              </a:rPr>
              <a:t>Активно-пассивная </a:t>
            </a:r>
            <a:r>
              <a:rPr sz="2500" spc="-15" dirty="0">
                <a:latin typeface="Times New Roman"/>
                <a:cs typeface="Times New Roman"/>
              </a:rPr>
              <a:t>дыхательная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гимнастика</a:t>
            </a:r>
            <a:endParaRPr sz="2500">
              <a:latin typeface="Times New Roman"/>
              <a:cs typeface="Times New Roman"/>
            </a:endParaRPr>
          </a:p>
          <a:p>
            <a:pPr marL="356870" marR="5080" indent="-344805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  <a:tab pos="4491355" algn="l"/>
                <a:tab pos="6433820" algn="l"/>
                <a:tab pos="7887970" algn="l"/>
              </a:tabLst>
            </a:pPr>
            <a:r>
              <a:rPr sz="2500" spc="-70" dirty="0">
                <a:latin typeface="Times New Roman"/>
                <a:cs typeface="Times New Roman"/>
              </a:rPr>
              <a:t>Т</a:t>
            </a:r>
            <a:r>
              <a:rPr sz="2500" spc="-5" dirty="0">
                <a:latin typeface="Times New Roman"/>
                <a:cs typeface="Times New Roman"/>
              </a:rPr>
              <a:t>а</a:t>
            </a:r>
            <a:r>
              <a:rPr sz="2500" spc="-25" dirty="0">
                <a:latin typeface="Times New Roman"/>
                <a:cs typeface="Times New Roman"/>
              </a:rPr>
              <a:t>к</a:t>
            </a:r>
            <a:r>
              <a:rPr sz="2500" spc="-20" dirty="0">
                <a:latin typeface="Times New Roman"/>
                <a:cs typeface="Times New Roman"/>
              </a:rPr>
              <a:t>т</a:t>
            </a:r>
            <a:r>
              <a:rPr sz="2500" spc="-10" dirty="0">
                <a:latin typeface="Times New Roman"/>
                <a:cs typeface="Times New Roman"/>
              </a:rPr>
              <a:t>и</a:t>
            </a:r>
            <a:r>
              <a:rPr sz="2500" spc="-5" dirty="0">
                <a:latin typeface="Times New Roman"/>
                <a:cs typeface="Times New Roman"/>
              </a:rPr>
              <a:t>л</a:t>
            </a:r>
            <a:r>
              <a:rPr sz="2500" spc="-20" dirty="0">
                <a:latin typeface="Times New Roman"/>
                <a:cs typeface="Times New Roman"/>
              </a:rPr>
              <a:t>ь</a:t>
            </a:r>
            <a:r>
              <a:rPr sz="2500" spc="-10" dirty="0">
                <a:latin typeface="Times New Roman"/>
                <a:cs typeface="Times New Roman"/>
              </a:rPr>
              <a:t>н</a:t>
            </a:r>
            <a:r>
              <a:rPr sz="2500" spc="10" dirty="0">
                <a:latin typeface="Times New Roman"/>
                <a:cs typeface="Times New Roman"/>
              </a:rPr>
              <a:t>о</a:t>
            </a:r>
            <a:r>
              <a:rPr sz="2500" dirty="0">
                <a:latin typeface="Times New Roman"/>
                <a:cs typeface="Times New Roman"/>
              </a:rPr>
              <a:t>-к</a:t>
            </a:r>
            <a:r>
              <a:rPr sz="2500" spc="-10" dirty="0">
                <a:latin typeface="Times New Roman"/>
                <a:cs typeface="Times New Roman"/>
              </a:rPr>
              <a:t>и</a:t>
            </a:r>
            <a:r>
              <a:rPr sz="2500" spc="5" dirty="0">
                <a:latin typeface="Times New Roman"/>
                <a:cs typeface="Times New Roman"/>
              </a:rPr>
              <a:t>н</a:t>
            </a:r>
            <a:r>
              <a:rPr sz="2500" spc="60" dirty="0">
                <a:latin typeface="Times New Roman"/>
                <a:cs typeface="Times New Roman"/>
              </a:rPr>
              <a:t>е</a:t>
            </a:r>
            <a:r>
              <a:rPr sz="2500" spc="-5" dirty="0">
                <a:latin typeface="Times New Roman"/>
                <a:cs typeface="Times New Roman"/>
              </a:rPr>
              <a:t>с</a:t>
            </a:r>
            <a:r>
              <a:rPr sz="2500" spc="-25" dirty="0">
                <a:latin typeface="Times New Roman"/>
                <a:cs typeface="Times New Roman"/>
              </a:rPr>
              <a:t>т</a:t>
            </a:r>
            <a:r>
              <a:rPr sz="2500" spc="-5" dirty="0">
                <a:latin typeface="Times New Roman"/>
                <a:cs typeface="Times New Roman"/>
              </a:rPr>
              <a:t>е</a:t>
            </a:r>
            <a:r>
              <a:rPr sz="2500" spc="-25" dirty="0">
                <a:latin typeface="Times New Roman"/>
                <a:cs typeface="Times New Roman"/>
              </a:rPr>
              <a:t>т</a:t>
            </a:r>
            <a:r>
              <a:rPr sz="2500" spc="-10" dirty="0">
                <a:latin typeface="Times New Roman"/>
                <a:cs typeface="Times New Roman"/>
              </a:rPr>
              <a:t>ич</a:t>
            </a:r>
            <a:r>
              <a:rPr sz="2500" spc="55" dirty="0">
                <a:latin typeface="Times New Roman"/>
                <a:cs typeface="Times New Roman"/>
              </a:rPr>
              <a:t>е</a:t>
            </a:r>
            <a:r>
              <a:rPr sz="2500" spc="-5" dirty="0">
                <a:latin typeface="Times New Roman"/>
                <a:cs typeface="Times New Roman"/>
              </a:rPr>
              <a:t>с</a:t>
            </a:r>
            <a:r>
              <a:rPr sz="2500" spc="-50" dirty="0">
                <a:latin typeface="Times New Roman"/>
                <a:cs typeface="Times New Roman"/>
              </a:rPr>
              <a:t>к</a:t>
            </a:r>
            <a:r>
              <a:rPr sz="2500" spc="-5" dirty="0">
                <a:latin typeface="Times New Roman"/>
                <a:cs typeface="Times New Roman"/>
              </a:rPr>
              <a:t>ая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Times New Roman"/>
                <a:cs typeface="Times New Roman"/>
              </a:rPr>
              <a:t>с</a:t>
            </a:r>
            <a:r>
              <a:rPr sz="2500" spc="-25" dirty="0">
                <a:latin typeface="Times New Roman"/>
                <a:cs typeface="Times New Roman"/>
              </a:rPr>
              <a:t>т</a:t>
            </a:r>
            <a:r>
              <a:rPr sz="2500" spc="-10" dirty="0">
                <a:latin typeface="Times New Roman"/>
                <a:cs typeface="Times New Roman"/>
              </a:rPr>
              <a:t>и</a:t>
            </a:r>
            <a:r>
              <a:rPr sz="2500" spc="25" dirty="0">
                <a:latin typeface="Times New Roman"/>
                <a:cs typeface="Times New Roman"/>
              </a:rPr>
              <a:t>м</a:t>
            </a:r>
            <a:r>
              <a:rPr sz="2500" spc="-130" dirty="0">
                <a:latin typeface="Times New Roman"/>
                <a:cs typeface="Times New Roman"/>
              </a:rPr>
              <a:t>у</a:t>
            </a:r>
            <a:r>
              <a:rPr sz="2500" spc="-10" dirty="0">
                <a:latin typeface="Times New Roman"/>
                <a:cs typeface="Times New Roman"/>
              </a:rPr>
              <a:t>ля</a:t>
            </a:r>
            <a:r>
              <a:rPr sz="2500" dirty="0">
                <a:latin typeface="Times New Roman"/>
                <a:cs typeface="Times New Roman"/>
              </a:rPr>
              <a:t>ц</a:t>
            </a:r>
            <a:r>
              <a:rPr sz="2500" spc="-10" dirty="0">
                <a:latin typeface="Times New Roman"/>
                <a:cs typeface="Times New Roman"/>
              </a:rPr>
              <a:t>и</a:t>
            </a:r>
            <a:r>
              <a:rPr sz="2500" spc="-5" dirty="0">
                <a:latin typeface="Times New Roman"/>
                <a:cs typeface="Times New Roman"/>
              </a:rPr>
              <a:t>я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0" dirty="0">
                <a:latin typeface="Times New Roman"/>
                <a:cs typeface="Times New Roman"/>
              </a:rPr>
              <a:t>ладоне</a:t>
            </a:r>
            <a:r>
              <a:rPr sz="2500" spc="-5" dirty="0">
                <a:latin typeface="Times New Roman"/>
                <a:cs typeface="Times New Roman"/>
              </a:rPr>
              <a:t>й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Times New Roman"/>
                <a:cs typeface="Times New Roman"/>
              </a:rPr>
              <a:t>и  пальцев (тонкий </a:t>
            </a:r>
            <a:r>
              <a:rPr sz="2500" spc="-10" dirty="0">
                <a:latin typeface="Times New Roman"/>
                <a:cs typeface="Times New Roman"/>
              </a:rPr>
              <a:t>пальцевой</a:t>
            </a:r>
            <a:r>
              <a:rPr sz="2500" spc="2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тренинг)</a:t>
            </a:r>
            <a:endParaRPr sz="25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10" dirty="0">
                <a:latin typeface="Times New Roman"/>
                <a:cs typeface="Times New Roman"/>
              </a:rPr>
              <a:t>Мягкая оптико-сенсорная </a:t>
            </a:r>
            <a:r>
              <a:rPr sz="2500" spc="-5" dirty="0">
                <a:latin typeface="Times New Roman"/>
                <a:cs typeface="Times New Roman"/>
              </a:rPr>
              <a:t>и </a:t>
            </a:r>
            <a:r>
              <a:rPr sz="2500" spc="-35" dirty="0">
                <a:latin typeface="Times New Roman"/>
                <a:cs typeface="Times New Roman"/>
              </a:rPr>
              <a:t>звуковая</a:t>
            </a:r>
            <a:r>
              <a:rPr sz="2500" spc="4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стимуляция</a:t>
            </a:r>
            <a:endParaRPr sz="25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  <a:tab pos="5238750" algn="l"/>
              </a:tabLst>
            </a:pPr>
            <a:r>
              <a:rPr sz="2500" spc="-15" dirty="0">
                <a:latin typeface="Times New Roman"/>
                <a:cs typeface="Times New Roman"/>
              </a:rPr>
              <a:t>Психолого-педагогическая	коррекция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8068" y="3378453"/>
            <a:ext cx="19558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Times New Roman"/>
                <a:cs typeface="Times New Roman"/>
              </a:rPr>
              <a:t>и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244" y="3682949"/>
            <a:ext cx="8078470" cy="18548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6870" marR="5080">
              <a:lnSpc>
                <a:spcPts val="2400"/>
              </a:lnSpc>
              <a:spcBef>
                <a:spcPts val="675"/>
              </a:spcBef>
            </a:pPr>
            <a:r>
              <a:rPr sz="2500" spc="-10" dirty="0">
                <a:latin typeface="Times New Roman"/>
                <a:cs typeface="Times New Roman"/>
              </a:rPr>
              <a:t>психоэстетотерапия, </a:t>
            </a:r>
            <a:r>
              <a:rPr sz="2500" spc="-15" dirty="0">
                <a:latin typeface="Times New Roman"/>
                <a:cs typeface="Times New Roman"/>
              </a:rPr>
              <a:t>психотерапевтическая коррекция </a:t>
            </a:r>
            <a:r>
              <a:rPr sz="2500" spc="-5" dirty="0">
                <a:latin typeface="Times New Roman"/>
                <a:cs typeface="Times New Roman"/>
              </a:rPr>
              <a:t>в  диаде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«мать-дитя»</a:t>
            </a:r>
            <a:endParaRPr sz="25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dirty="0">
                <a:latin typeface="Times New Roman"/>
                <a:cs typeface="Times New Roman"/>
              </a:rPr>
              <a:t>Сенсорная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интеграция</a:t>
            </a:r>
            <a:endParaRPr sz="25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25" dirty="0">
                <a:latin typeface="Times New Roman"/>
                <a:cs typeface="Times New Roman"/>
              </a:rPr>
              <a:t>Стимуляция </a:t>
            </a:r>
            <a:r>
              <a:rPr sz="2500" spc="-5" dirty="0">
                <a:latin typeface="Times New Roman"/>
                <a:cs typeface="Times New Roman"/>
              </a:rPr>
              <a:t>орофациальных</a:t>
            </a:r>
            <a:r>
              <a:rPr sz="2500" spc="95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рефлексов</a:t>
            </a:r>
            <a:endParaRPr sz="25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35" dirty="0">
                <a:latin typeface="Times New Roman"/>
                <a:cs typeface="Times New Roman"/>
              </a:rPr>
              <a:t>Метод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Кастилио-Моралес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97267" y="6377736"/>
            <a:ext cx="146304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20" dirty="0">
                <a:latin typeface="Calibri"/>
                <a:cs typeface="Calibri"/>
              </a:rPr>
              <a:t>Гайнетдинова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Д.Д.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206" y="135128"/>
            <a:ext cx="5920105" cy="639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59120" algn="l"/>
              </a:tabLst>
            </a:pP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Кри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т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е</a:t>
            </a:r>
            <a:r>
              <a:rPr sz="2400" b="0" spc="15" dirty="0">
                <a:solidFill>
                  <a:srgbClr val="000000"/>
                </a:solidFill>
                <a:latin typeface="Calibri"/>
                <a:cs typeface="Calibri"/>
              </a:rPr>
              <a:t>р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ии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с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т</a:t>
            </a:r>
            <a:r>
              <a:rPr sz="2400" b="0" spc="5" dirty="0">
                <a:solidFill>
                  <a:srgbClr val="000000"/>
                </a:solidFill>
                <a:latin typeface="Calibri"/>
                <a:cs typeface="Calibri"/>
              </a:rPr>
              <a:t>ар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т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а</a:t>
            </a:r>
            <a:r>
              <a:rPr sz="240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-35" dirty="0">
                <a:solidFill>
                  <a:srgbClr val="000000"/>
                </a:solidFill>
                <a:latin typeface="Calibri"/>
                <a:cs typeface="Calibri"/>
              </a:rPr>
              <a:t>э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т</a:t>
            </a:r>
            <a:r>
              <a:rPr sz="2400" b="0" spc="5" dirty="0">
                <a:solidFill>
                  <a:srgbClr val="000000"/>
                </a:solidFill>
                <a:latin typeface="Calibri"/>
                <a:cs typeface="Calibri"/>
              </a:rPr>
              <a:t>а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па</a:t>
            </a:r>
            <a:r>
              <a:rPr sz="2400" b="0" spc="5" dirty="0">
                <a:solidFill>
                  <a:srgbClr val="000000"/>
                </a:solidFill>
                <a:latin typeface="Calibri"/>
                <a:cs typeface="Calibri"/>
              </a:rPr>
              <a:t> р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е</a:t>
            </a:r>
            <a:r>
              <a:rPr sz="2400" b="0" spc="5" dirty="0">
                <a:solidFill>
                  <a:srgbClr val="000000"/>
                </a:solidFill>
                <a:latin typeface="Calibri"/>
                <a:cs typeface="Calibri"/>
              </a:rPr>
              <a:t>а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б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илитации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1	</a:t>
            </a:r>
            <a:r>
              <a:rPr sz="2400" b="0" spc="5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600" spc="5" dirty="0">
                <a:solidFill>
                  <a:srgbClr val="CF0101"/>
                </a:solidFill>
              </a:rPr>
              <a:t>20-24 </a:t>
            </a:r>
            <a:r>
              <a:rPr sz="1600" dirty="0">
                <a:solidFill>
                  <a:srgbClr val="CF0101"/>
                </a:solidFill>
              </a:rPr>
              <a:t>баллов – </a:t>
            </a:r>
            <a:r>
              <a:rPr sz="1600" spc="-5" dirty="0">
                <a:solidFill>
                  <a:srgbClr val="CF0101"/>
                </a:solidFill>
              </a:rPr>
              <a:t>старт 2го</a:t>
            </a:r>
            <a:r>
              <a:rPr sz="1600" spc="-75" dirty="0">
                <a:solidFill>
                  <a:srgbClr val="CF0101"/>
                </a:solidFill>
              </a:rPr>
              <a:t> </a:t>
            </a:r>
            <a:r>
              <a:rPr sz="1600" dirty="0">
                <a:solidFill>
                  <a:srgbClr val="CF0101"/>
                </a:solidFill>
              </a:rPr>
              <a:t>этапа</a:t>
            </a:r>
            <a:endParaRPr sz="1600"/>
          </a:p>
        </p:txBody>
      </p:sp>
      <p:sp>
        <p:nvSpPr>
          <p:cNvPr id="3" name="object 3"/>
          <p:cNvSpPr/>
          <p:nvPr/>
        </p:nvSpPr>
        <p:spPr>
          <a:xfrm>
            <a:off x="49140" y="881553"/>
            <a:ext cx="9031375" cy="59764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155" y="894007"/>
            <a:ext cx="8948928" cy="59639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6393" y="889190"/>
          <a:ext cx="8963660" cy="5969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7105"/>
                <a:gridCol w="2237105"/>
                <a:gridCol w="2237105"/>
                <a:gridCol w="2237104"/>
              </a:tblGrid>
              <a:tr h="36348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Критерий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9525">
                      <a:solidFill>
                        <a:srgbClr val="97B853"/>
                      </a:solidFill>
                      <a:prstDash val="solid"/>
                    </a:lnL>
                    <a:lnT w="9525">
                      <a:solidFill>
                        <a:srgbClr val="97B853"/>
                      </a:solidFill>
                      <a:prstDash val="solid"/>
                    </a:lnT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балла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T w="9525">
                      <a:solidFill>
                        <a:srgbClr val="97B853"/>
                      </a:solidFill>
                      <a:prstDash val="solid"/>
                    </a:lnT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балл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T w="9525">
                      <a:solidFill>
                        <a:srgbClr val="97B853"/>
                      </a:solidFill>
                      <a:prstDash val="solid"/>
                    </a:lnT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 баллов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solidFill>
                      <a:srgbClr val="9BBA58"/>
                    </a:solidFill>
                  </a:tcPr>
                </a:tc>
              </a:tr>
              <a:tr h="36346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00" b="1" spc="-1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1. </a:t>
                      </a:r>
                      <a:r>
                        <a:rPr sz="1300" b="1" spc="-1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Уровень</a:t>
                      </a:r>
                      <a:r>
                        <a:rPr sz="1300" b="1" spc="2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сознания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ясное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Угнетение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возбуждение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Сопор,</a:t>
                      </a:r>
                      <a:r>
                        <a:rPr sz="13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кома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</a:tr>
              <a:tr h="36347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00" b="1" spc="-1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2. </a:t>
                      </a:r>
                      <a:r>
                        <a:rPr sz="1300" b="1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Острый</a:t>
                      </a:r>
                      <a:r>
                        <a:rPr sz="1300" b="1" spc="5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период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До 7</a:t>
                      </a:r>
                      <a:r>
                        <a:rPr sz="13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дней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7-9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дней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&gt;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дней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</a:tr>
              <a:tr h="487679">
                <a:tc>
                  <a:txBody>
                    <a:bodyPr/>
                    <a:lstStyle/>
                    <a:p>
                      <a:pPr marL="90805" marR="9499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00" b="1" spc="-1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3. Дыхательная  </a:t>
                      </a:r>
                      <a:r>
                        <a:rPr sz="1300" b="1" spc="-1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300" b="1" spc="-3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300" b="1" spc="-3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300" b="1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300" b="1" spc="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300" b="1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300" b="1" spc="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300" b="1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то</a:t>
                      </a:r>
                      <a:r>
                        <a:rPr sz="1300" b="1" spc="-1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чн</a:t>
                      </a:r>
                      <a:r>
                        <a:rPr sz="1300" b="1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300" b="1" spc="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300" b="1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ть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ДН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 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ДН 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I-II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ДН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III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b="1" spc="-1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4.</a:t>
                      </a:r>
                      <a:r>
                        <a:rPr sz="1300" b="1" spc="2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Дыхание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Самостоятельное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432434" algn="just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Дополнительная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подача 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кислорода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через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маску,  канюли,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палатку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ИВЛ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</a:tr>
              <a:tr h="36347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b="1" spc="-1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5.</a:t>
                      </a:r>
                      <a:r>
                        <a:rPr sz="1300" b="1" spc="2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Терморегуляция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нормальная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снижена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25" dirty="0">
                          <a:latin typeface="Calibri"/>
                          <a:cs typeface="Calibri"/>
                        </a:rPr>
                        <a:t>Гипер-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3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гипотермия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90805" marR="94996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b="1" spc="-1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6. Сердечная  </a:t>
                      </a:r>
                      <a:r>
                        <a:rPr sz="1300" b="1" spc="-1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300" b="1" spc="-3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300" b="1" spc="-3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300" b="1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300" b="1" spc="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300" b="1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300" b="1" spc="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300" b="1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то</a:t>
                      </a:r>
                      <a:r>
                        <a:rPr sz="1300" b="1" spc="-1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чн</a:t>
                      </a:r>
                      <a:r>
                        <a:rPr sz="1300" b="1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300" b="1" spc="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300" b="1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ть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15" dirty="0">
                          <a:latin typeface="Calibri"/>
                          <a:cs typeface="Calibri"/>
                        </a:rPr>
                        <a:t>отсутствует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СН 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I-IIA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СН</a:t>
                      </a:r>
                      <a:r>
                        <a:rPr sz="1300" dirty="0">
                          <a:latin typeface="Calibri"/>
                          <a:cs typeface="Calibri"/>
                        </a:rPr>
                        <a:t> IIБ-III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b="1" spc="-1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7.</a:t>
                      </a:r>
                      <a:r>
                        <a:rPr sz="1300" b="1" spc="2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Геморрагический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300" b="1" spc="-1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синдром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spc="-15" dirty="0">
                          <a:latin typeface="Calibri"/>
                          <a:cs typeface="Calibri"/>
                        </a:rPr>
                        <a:t>отсутствует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тромбоцитопения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ДВС-синдром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</a:tr>
              <a:tr h="36347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b="1" spc="-1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8.</a:t>
                      </a:r>
                      <a:r>
                        <a:rPr sz="1300" b="1" spc="2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Анемия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Легкая</a:t>
                      </a:r>
                      <a:r>
                        <a:rPr sz="13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степень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Средняя</a:t>
                      </a:r>
                      <a:r>
                        <a:rPr sz="13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степень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spc="-25" dirty="0">
                          <a:latin typeface="Calibri"/>
                          <a:cs typeface="Calibri"/>
                        </a:rPr>
                        <a:t>Тяжелая</a:t>
                      </a:r>
                      <a:r>
                        <a:rPr sz="13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степень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b="1" spc="-1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9. </a:t>
                      </a:r>
                      <a:r>
                        <a:rPr sz="1300" b="1" spc="-1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Сердечный </a:t>
                      </a:r>
                      <a:r>
                        <a:rPr sz="1300" b="1" spc="-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ритм</a:t>
                      </a:r>
                      <a:r>
                        <a:rPr sz="1300" b="1" spc="10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(ЭКГ)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нормальный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Бради-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тахикардия,</a:t>
                      </a:r>
                      <a:r>
                        <a:rPr sz="13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редкие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экстрасистолы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СА-,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АВ-блокады,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трепетания,</a:t>
                      </a:r>
                      <a:r>
                        <a:rPr sz="13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фибрилляция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25" dirty="0">
                          <a:latin typeface="Calibri"/>
                          <a:cs typeface="Calibri"/>
                        </a:rPr>
                        <a:t>желудочков 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300" spc="-20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предсердий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300" b="1" spc="-1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10. </a:t>
                      </a:r>
                      <a:r>
                        <a:rPr sz="1300" b="1" spc="-2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Судорожный</a:t>
                      </a:r>
                      <a:r>
                        <a:rPr sz="1300" b="1" spc="9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синдром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300" spc="-15" dirty="0">
                          <a:latin typeface="Calibri"/>
                          <a:cs typeface="Calibri"/>
                        </a:rPr>
                        <a:t>отсутствует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Единичные</a:t>
                      </a:r>
                      <a:r>
                        <a:rPr sz="13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миоклонии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300" spc="-15" dirty="0">
                          <a:latin typeface="Calibri"/>
                          <a:cs typeface="Calibri"/>
                        </a:rPr>
                        <a:t>Генерализованные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пароксизмы,</a:t>
                      </a:r>
                      <a:r>
                        <a:rPr sz="13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эпистатус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</a:tcPr>
                </a:tc>
              </a:tr>
              <a:tr h="36346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300" b="1" spc="-1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11. </a:t>
                      </a:r>
                      <a:r>
                        <a:rPr sz="1300" b="1" spc="-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Соматическая</a:t>
                      </a:r>
                      <a:r>
                        <a:rPr sz="1300" b="1" spc="2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патология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300" spc="-15" dirty="0">
                          <a:latin typeface="Calibri"/>
                          <a:cs typeface="Calibri"/>
                        </a:rPr>
                        <a:t>отсутствует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компенсирована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декомпенсирована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  <a:lnB w="9525">
                      <a:solidFill>
                        <a:srgbClr val="97B853"/>
                      </a:solidFill>
                      <a:prstDash val="solid"/>
                    </a:lnB>
                    <a:solidFill>
                      <a:srgbClr val="9BBA58">
                        <a:alpha val="39999"/>
                      </a:srgbClr>
                    </a:solidFill>
                  </a:tcPr>
                </a:tc>
              </a:tr>
              <a:tr h="46089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300" b="1" spc="-1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12.</a:t>
                      </a:r>
                      <a:r>
                        <a:rPr sz="1300" b="1" spc="25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CF0101"/>
                          </a:solidFill>
                          <a:latin typeface="Calibri"/>
                          <a:cs typeface="Calibri"/>
                        </a:rPr>
                        <a:t>ВПР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300" spc="-15" dirty="0">
                          <a:latin typeface="Calibri"/>
                          <a:cs typeface="Calibri"/>
                        </a:rPr>
                        <a:t>отсутствует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компенсация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3345" marR="4394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Декомпенсация,</a:t>
                      </a:r>
                      <a:r>
                        <a:rPr sz="13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грубые  нарушения</a:t>
                      </a:r>
                      <a:r>
                        <a:rPr sz="13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функции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9525">
                      <a:solidFill>
                        <a:srgbClr val="97B853"/>
                      </a:solidFill>
                      <a:prstDash val="solid"/>
                    </a:lnL>
                    <a:lnR w="9525">
                      <a:solidFill>
                        <a:srgbClr val="97B853"/>
                      </a:solidFill>
                      <a:prstDash val="solid"/>
                    </a:lnR>
                    <a:lnT w="9525">
                      <a:solidFill>
                        <a:srgbClr val="97B853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6442964" y="548462"/>
            <a:ext cx="2397760" cy="3022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b="1" spc="5" dirty="0">
                <a:latin typeface="Calibri"/>
                <a:cs typeface="Calibri"/>
              </a:rPr>
              <a:t>Гайнетдинова</a:t>
            </a:r>
            <a:r>
              <a:rPr sz="900" b="1" spc="-85" dirty="0">
                <a:latin typeface="Calibri"/>
                <a:cs typeface="Calibri"/>
              </a:rPr>
              <a:t> </a:t>
            </a:r>
            <a:r>
              <a:rPr sz="900" b="1" spc="10" dirty="0">
                <a:latin typeface="Calibri"/>
                <a:cs typeface="Calibri"/>
              </a:rPr>
              <a:t>ДД,</a:t>
            </a:r>
            <a:r>
              <a:rPr sz="900" b="1" spc="-6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Каримова</a:t>
            </a:r>
            <a:r>
              <a:rPr sz="900" b="1" spc="-15" dirty="0">
                <a:latin typeface="Calibri"/>
                <a:cs typeface="Calibri"/>
              </a:rPr>
              <a:t> </a:t>
            </a:r>
            <a:r>
              <a:rPr sz="900" b="1" spc="5" dirty="0">
                <a:latin typeface="Calibri"/>
                <a:cs typeface="Calibri"/>
              </a:rPr>
              <a:t>ЛК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5" dirty="0">
                <a:latin typeface="Calibri"/>
                <a:cs typeface="Calibri"/>
              </a:rPr>
              <a:t>–</a:t>
            </a:r>
            <a:r>
              <a:rPr sz="900" b="1" spc="-20" dirty="0">
                <a:latin typeface="Calibri"/>
                <a:cs typeface="Calibri"/>
              </a:rPr>
              <a:t> </a:t>
            </a:r>
            <a:r>
              <a:rPr sz="900" b="1" spc="10" dirty="0">
                <a:latin typeface="Calibri"/>
                <a:cs typeface="Calibri"/>
              </a:rPr>
              <a:t>Ж.</a:t>
            </a:r>
            <a:r>
              <a:rPr sz="900" b="1" spc="155" dirty="0">
                <a:latin typeface="Calibri"/>
                <a:cs typeface="Calibri"/>
              </a:rPr>
              <a:t> </a:t>
            </a:r>
            <a:r>
              <a:rPr sz="900" b="1" spc="5" dirty="0">
                <a:latin typeface="Calibri"/>
                <a:cs typeface="Calibri"/>
              </a:rPr>
              <a:t>Детская</a:t>
            </a:r>
            <a:r>
              <a:rPr sz="900" b="1" spc="-90" dirty="0">
                <a:latin typeface="Calibri"/>
                <a:cs typeface="Calibri"/>
              </a:rPr>
              <a:t> </a:t>
            </a:r>
            <a:r>
              <a:rPr sz="900" b="1" spc="5" dirty="0">
                <a:latin typeface="Calibri"/>
                <a:cs typeface="Calibri"/>
              </a:rPr>
              <a:t>и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latin typeface="Calibri"/>
                <a:cs typeface="Calibri"/>
              </a:rPr>
              <a:t>подростковая реабилитация. 2018. </a:t>
            </a:r>
            <a:r>
              <a:rPr sz="900" b="1" spc="10" dirty="0">
                <a:latin typeface="Calibri"/>
                <a:cs typeface="Calibri"/>
              </a:rPr>
              <a:t>№4</a:t>
            </a:r>
            <a:r>
              <a:rPr sz="900" b="1" spc="-135" dirty="0">
                <a:latin typeface="Calibri"/>
                <a:cs typeface="Calibri"/>
              </a:rPr>
              <a:t> </a:t>
            </a:r>
            <a:r>
              <a:rPr sz="900" b="1" spc="-15" dirty="0">
                <a:latin typeface="Calibri"/>
                <a:cs typeface="Calibri"/>
              </a:rPr>
              <a:t>с.5-11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21096" y="271272"/>
            <a:ext cx="260438" cy="3336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71388" y="306324"/>
            <a:ext cx="164591" cy="2194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66815" y="301752"/>
            <a:ext cx="173736" cy="228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3054" y="577976"/>
            <a:ext cx="791654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solidFill>
                  <a:srgbClr val="000000"/>
                </a:solidFill>
                <a:latin typeface="Times New Roman"/>
                <a:cs typeface="Times New Roman"/>
              </a:rPr>
              <a:t>Примеры </a:t>
            </a:r>
            <a:r>
              <a:rPr sz="3200" spc="-5" dirty="0">
                <a:solidFill>
                  <a:srgbClr val="000000"/>
                </a:solidFill>
                <a:latin typeface="Times New Roman"/>
                <a:cs typeface="Times New Roman"/>
              </a:rPr>
              <a:t>реабилитационной цели II</a:t>
            </a:r>
            <a:r>
              <a:rPr sz="3200" spc="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Times New Roman"/>
                <a:cs typeface="Times New Roman"/>
              </a:rPr>
              <a:t>этапа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9891" y="1551432"/>
            <a:ext cx="7556500" cy="29533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30" dirty="0">
                <a:latin typeface="Times New Roman"/>
                <a:cs typeface="Times New Roman"/>
              </a:rPr>
              <a:t>Научить глотать, </a:t>
            </a:r>
            <a:r>
              <a:rPr sz="2400" dirty="0">
                <a:latin typeface="Times New Roman"/>
                <a:cs typeface="Times New Roman"/>
              </a:rPr>
              <a:t>снизить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гиперсаливацию</a:t>
            </a:r>
            <a:endParaRPr sz="2400">
              <a:latin typeface="Times New Roman"/>
              <a:cs typeface="Times New Roman"/>
            </a:endParaRPr>
          </a:p>
          <a:p>
            <a:pPr marL="527685" marR="7620" indent="-51562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527685" algn="l"/>
                <a:tab pos="528320" algn="l"/>
                <a:tab pos="1756410" algn="l"/>
                <a:tab pos="4354195" algn="l"/>
                <a:tab pos="5357495" algn="l"/>
                <a:tab pos="5649595" algn="l"/>
                <a:tab pos="7244715" algn="l"/>
              </a:tabLst>
            </a:pPr>
            <a:r>
              <a:rPr sz="2400" spc="-5" dirty="0">
                <a:latin typeface="Times New Roman"/>
                <a:cs typeface="Times New Roman"/>
              </a:rPr>
              <a:t>Н</a:t>
            </a:r>
            <a:r>
              <a:rPr sz="2400" spc="-85" dirty="0">
                <a:latin typeface="Times New Roman"/>
                <a:cs typeface="Times New Roman"/>
              </a:rPr>
              <a:t>а</a:t>
            </a:r>
            <a:r>
              <a:rPr sz="2400" spc="-50" dirty="0">
                <a:latin typeface="Times New Roman"/>
                <a:cs typeface="Times New Roman"/>
              </a:rPr>
              <a:t>у</a:t>
            </a:r>
            <a:r>
              <a:rPr sz="2400" dirty="0">
                <a:latin typeface="Times New Roman"/>
                <a:cs typeface="Times New Roman"/>
              </a:rPr>
              <a:t>ч</a:t>
            </a:r>
            <a:r>
              <a:rPr sz="2400" spc="5" dirty="0">
                <a:latin typeface="Times New Roman"/>
                <a:cs typeface="Times New Roman"/>
              </a:rPr>
              <a:t>ит</a:t>
            </a:r>
            <a:r>
              <a:rPr sz="2400" dirty="0">
                <a:latin typeface="Times New Roman"/>
                <a:cs typeface="Times New Roman"/>
              </a:rPr>
              <a:t>ь	</a:t>
            </a:r>
            <a:r>
              <a:rPr sz="2400" spc="-5" dirty="0">
                <a:latin typeface="Times New Roman"/>
                <a:cs typeface="Times New Roman"/>
              </a:rPr>
              <a:t>в</a:t>
            </a:r>
            <a:r>
              <a:rPr sz="2400" spc="-15" dirty="0">
                <a:latin typeface="Times New Roman"/>
                <a:cs typeface="Times New Roman"/>
              </a:rPr>
              <a:t>е</a:t>
            </a:r>
            <a:r>
              <a:rPr sz="2400" spc="-25" dirty="0">
                <a:latin typeface="Times New Roman"/>
                <a:cs typeface="Times New Roman"/>
              </a:rPr>
              <a:t>р</a:t>
            </a:r>
            <a:r>
              <a:rPr sz="2400" dirty="0">
                <a:latin typeface="Times New Roman"/>
                <a:cs typeface="Times New Roman"/>
              </a:rPr>
              <a:t>т</a:t>
            </a:r>
            <a:r>
              <a:rPr sz="2400" spc="15" dirty="0">
                <a:latin typeface="Times New Roman"/>
                <a:cs typeface="Times New Roman"/>
              </a:rPr>
              <a:t>и</a:t>
            </a:r>
            <a:r>
              <a:rPr sz="2400" spc="-40" dirty="0">
                <a:latin typeface="Times New Roman"/>
                <a:cs typeface="Times New Roman"/>
              </a:rPr>
              <a:t>к</a:t>
            </a:r>
            <a:r>
              <a:rPr sz="2400" spc="10" dirty="0">
                <a:latin typeface="Times New Roman"/>
                <a:cs typeface="Times New Roman"/>
              </a:rPr>
              <a:t>а</a:t>
            </a:r>
            <a:r>
              <a:rPr sz="2400" spc="-5" dirty="0">
                <a:latin typeface="Times New Roman"/>
                <a:cs typeface="Times New Roman"/>
              </a:rPr>
              <a:t>л</a:t>
            </a:r>
            <a:r>
              <a:rPr sz="2400" spc="10" dirty="0">
                <a:latin typeface="Times New Roman"/>
                <a:cs typeface="Times New Roman"/>
              </a:rPr>
              <a:t>и</a:t>
            </a:r>
            <a:r>
              <a:rPr sz="2400" spc="5" dirty="0">
                <a:latin typeface="Times New Roman"/>
                <a:cs typeface="Times New Roman"/>
              </a:rPr>
              <a:t>зи</a:t>
            </a:r>
            <a:r>
              <a:rPr sz="2400" spc="-25" dirty="0">
                <a:latin typeface="Times New Roman"/>
                <a:cs typeface="Times New Roman"/>
              </a:rPr>
              <a:t>р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30" dirty="0">
                <a:latin typeface="Times New Roman"/>
                <a:cs typeface="Times New Roman"/>
              </a:rPr>
              <a:t>в</a:t>
            </a:r>
            <a:r>
              <a:rPr sz="2400" spc="-85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ть	</a:t>
            </a:r>
            <a:r>
              <a:rPr sz="2400" spc="-75" dirty="0">
                <a:latin typeface="Times New Roman"/>
                <a:cs typeface="Times New Roman"/>
              </a:rPr>
              <a:t>г</a:t>
            </a:r>
            <a:r>
              <a:rPr sz="2400" spc="-25" dirty="0">
                <a:latin typeface="Times New Roman"/>
                <a:cs typeface="Times New Roman"/>
              </a:rPr>
              <a:t>о</a:t>
            </a:r>
            <a:r>
              <a:rPr sz="2400" spc="-5" dirty="0">
                <a:latin typeface="Times New Roman"/>
                <a:cs typeface="Times New Roman"/>
              </a:rPr>
              <a:t>ло</a:t>
            </a:r>
            <a:r>
              <a:rPr sz="2400" spc="-30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у	в	</a:t>
            </a:r>
            <a:r>
              <a:rPr sz="2400" spc="5" dirty="0">
                <a:latin typeface="Times New Roman"/>
                <a:cs typeface="Times New Roman"/>
              </a:rPr>
              <a:t>п</a:t>
            </a:r>
            <a:r>
              <a:rPr sz="2400" spc="-25" dirty="0">
                <a:latin typeface="Times New Roman"/>
                <a:cs typeface="Times New Roman"/>
              </a:rPr>
              <a:t>о</a:t>
            </a:r>
            <a:r>
              <a:rPr sz="2400" spc="-5" dirty="0">
                <a:latin typeface="Times New Roman"/>
                <a:cs typeface="Times New Roman"/>
              </a:rPr>
              <a:t>л</a:t>
            </a:r>
            <a:r>
              <a:rPr sz="2400" spc="-70" dirty="0">
                <a:latin typeface="Times New Roman"/>
                <a:cs typeface="Times New Roman"/>
              </a:rPr>
              <a:t>о</a:t>
            </a:r>
            <a:r>
              <a:rPr sz="2400" spc="-30" dirty="0">
                <a:latin typeface="Times New Roman"/>
                <a:cs typeface="Times New Roman"/>
              </a:rPr>
              <a:t>ж</a:t>
            </a:r>
            <a:r>
              <a:rPr sz="2400" spc="10" dirty="0">
                <a:latin typeface="Times New Roman"/>
                <a:cs typeface="Times New Roman"/>
              </a:rPr>
              <a:t>е</a:t>
            </a:r>
            <a:r>
              <a:rPr sz="2400" spc="5" dirty="0">
                <a:latin typeface="Times New Roman"/>
                <a:cs typeface="Times New Roman"/>
              </a:rPr>
              <a:t>ни</a:t>
            </a:r>
            <a:r>
              <a:rPr sz="2400" dirty="0">
                <a:latin typeface="Times New Roman"/>
                <a:cs typeface="Times New Roman"/>
              </a:rPr>
              <a:t>и	</a:t>
            </a:r>
            <a:r>
              <a:rPr sz="2400" spc="-15" dirty="0">
                <a:latin typeface="Times New Roman"/>
                <a:cs typeface="Times New Roman"/>
              </a:rPr>
              <a:t>на  </a:t>
            </a:r>
            <a:r>
              <a:rPr sz="2400" spc="-10" dirty="0">
                <a:latin typeface="Times New Roman"/>
                <a:cs typeface="Times New Roman"/>
              </a:rPr>
              <a:t>животе</a:t>
            </a:r>
            <a:endParaRPr sz="24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5" dirty="0">
                <a:latin typeface="Times New Roman"/>
                <a:cs typeface="Times New Roman"/>
              </a:rPr>
              <a:t>Снизить </a:t>
            </a:r>
            <a:r>
              <a:rPr sz="2400" dirty="0">
                <a:latin typeface="Times New Roman"/>
                <a:cs typeface="Times New Roman"/>
              </a:rPr>
              <a:t>спастичность </a:t>
            </a:r>
            <a:r>
              <a:rPr sz="2400" spc="5" dirty="0">
                <a:latin typeface="Times New Roman"/>
                <a:cs typeface="Times New Roman"/>
              </a:rPr>
              <a:t>на </a:t>
            </a:r>
            <a:r>
              <a:rPr sz="2400" dirty="0">
                <a:latin typeface="Times New Roman"/>
                <a:cs typeface="Times New Roman"/>
              </a:rPr>
              <a:t>1 балл </a:t>
            </a:r>
            <a:r>
              <a:rPr sz="2400" spc="5" dirty="0">
                <a:latin typeface="Times New Roman"/>
                <a:cs typeface="Times New Roman"/>
              </a:rPr>
              <a:t>по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Ashworth</a:t>
            </a:r>
            <a:endParaRPr sz="24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5" dirty="0">
                <a:latin typeface="Times New Roman"/>
                <a:cs typeface="Times New Roman"/>
              </a:rPr>
              <a:t>Достичь </a:t>
            </a:r>
            <a:r>
              <a:rPr sz="2400" spc="-5" dirty="0">
                <a:latin typeface="Times New Roman"/>
                <a:cs typeface="Times New Roman"/>
              </a:rPr>
              <a:t>нейтрального </a:t>
            </a:r>
            <a:r>
              <a:rPr sz="2400" spc="-15" dirty="0">
                <a:latin typeface="Times New Roman"/>
                <a:cs typeface="Times New Roman"/>
              </a:rPr>
              <a:t>положения </a:t>
            </a:r>
            <a:r>
              <a:rPr sz="2400" spc="-5" dirty="0">
                <a:latin typeface="Times New Roman"/>
                <a:cs typeface="Times New Roman"/>
              </a:rPr>
              <a:t>стопы </a:t>
            </a:r>
            <a:r>
              <a:rPr sz="2400" dirty="0">
                <a:latin typeface="Times New Roman"/>
                <a:cs typeface="Times New Roman"/>
              </a:rPr>
              <a:t>при опоре</a:t>
            </a:r>
            <a:endParaRPr sz="24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527685" algn="l"/>
                <a:tab pos="528320" algn="l"/>
                <a:tab pos="1866264" algn="l"/>
                <a:tab pos="4100829" algn="l"/>
                <a:tab pos="5171440" algn="l"/>
                <a:tab pos="5558155" algn="l"/>
                <a:tab pos="7241540" algn="l"/>
              </a:tabLst>
            </a:pPr>
            <a:r>
              <a:rPr sz="2400" spc="-5" dirty="0">
                <a:latin typeface="Times New Roman"/>
                <a:cs typeface="Times New Roman"/>
              </a:rPr>
              <a:t>Д</a:t>
            </a:r>
            <a:r>
              <a:rPr sz="2400" spc="65" dirty="0">
                <a:latin typeface="Times New Roman"/>
                <a:cs typeface="Times New Roman"/>
              </a:rPr>
              <a:t>о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spc="5" dirty="0">
                <a:latin typeface="Times New Roman"/>
                <a:cs typeface="Times New Roman"/>
              </a:rPr>
              <a:t>ти</a:t>
            </a:r>
            <a:r>
              <a:rPr sz="2400" dirty="0">
                <a:latin typeface="Times New Roman"/>
                <a:cs typeface="Times New Roman"/>
              </a:rPr>
              <a:t>чь	</a:t>
            </a:r>
            <a:r>
              <a:rPr sz="2400" spc="5" dirty="0">
                <a:latin typeface="Times New Roman"/>
                <a:cs typeface="Times New Roman"/>
              </a:rPr>
              <a:t>ки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те</a:t>
            </a:r>
            <a:r>
              <a:rPr sz="2400" spc="-10" dirty="0">
                <a:latin typeface="Times New Roman"/>
                <a:cs typeface="Times New Roman"/>
              </a:rPr>
              <a:t>-</a:t>
            </a:r>
            <a:r>
              <a:rPr sz="2400" spc="-5" dirty="0">
                <a:latin typeface="Times New Roman"/>
                <a:cs typeface="Times New Roman"/>
              </a:rPr>
              <a:t>л</a:t>
            </a:r>
            <a:r>
              <a:rPr sz="2400" spc="-25" dirty="0">
                <a:latin typeface="Times New Roman"/>
                <a:cs typeface="Times New Roman"/>
              </a:rPr>
              <a:t>о</a:t>
            </a:r>
            <a:r>
              <a:rPr sz="2400" spc="-15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те</a:t>
            </a:r>
            <a:r>
              <a:rPr sz="2400" spc="-35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ой	о</a:t>
            </a:r>
            <a:r>
              <a:rPr sz="2400" spc="10" dirty="0">
                <a:latin typeface="Times New Roman"/>
                <a:cs typeface="Times New Roman"/>
              </a:rPr>
              <a:t>п</a:t>
            </a:r>
            <a:r>
              <a:rPr sz="2400" dirty="0">
                <a:latin typeface="Times New Roman"/>
                <a:cs typeface="Times New Roman"/>
              </a:rPr>
              <a:t>оры	в	</a:t>
            </a:r>
            <a:r>
              <a:rPr sz="2400" spc="-15" dirty="0">
                <a:latin typeface="Times New Roman"/>
                <a:cs typeface="Times New Roman"/>
              </a:rPr>
              <a:t>п</a:t>
            </a:r>
            <a:r>
              <a:rPr sz="2400" spc="-25" dirty="0">
                <a:latin typeface="Times New Roman"/>
                <a:cs typeface="Times New Roman"/>
              </a:rPr>
              <a:t>о</a:t>
            </a:r>
            <a:r>
              <a:rPr sz="2400" spc="-5" dirty="0">
                <a:latin typeface="Times New Roman"/>
                <a:cs typeface="Times New Roman"/>
              </a:rPr>
              <a:t>л</a:t>
            </a:r>
            <a:r>
              <a:rPr sz="2400" spc="-75" dirty="0">
                <a:latin typeface="Times New Roman"/>
                <a:cs typeface="Times New Roman"/>
              </a:rPr>
              <a:t>о</a:t>
            </a:r>
            <a:r>
              <a:rPr sz="2400" spc="-30" dirty="0">
                <a:latin typeface="Times New Roman"/>
                <a:cs typeface="Times New Roman"/>
              </a:rPr>
              <a:t>ж</a:t>
            </a:r>
            <a:r>
              <a:rPr sz="2400" spc="-10" dirty="0">
                <a:latin typeface="Times New Roman"/>
                <a:cs typeface="Times New Roman"/>
              </a:rPr>
              <a:t>е</a:t>
            </a:r>
            <a:r>
              <a:rPr sz="2400" spc="5" dirty="0">
                <a:latin typeface="Times New Roman"/>
                <a:cs typeface="Times New Roman"/>
              </a:rPr>
              <a:t>ни</a:t>
            </a:r>
            <a:r>
              <a:rPr sz="2400" dirty="0">
                <a:latin typeface="Times New Roman"/>
                <a:cs typeface="Times New Roman"/>
              </a:rPr>
              <a:t>и	</a:t>
            </a:r>
            <a:r>
              <a:rPr sz="2400" spc="10" dirty="0">
                <a:latin typeface="Times New Roman"/>
                <a:cs typeface="Times New Roman"/>
              </a:rPr>
              <a:t>на</a:t>
            </a:r>
            <a:endParaRPr sz="2400">
              <a:latin typeface="Times New Roman"/>
              <a:cs typeface="Times New Roman"/>
            </a:endParaRPr>
          </a:p>
          <a:p>
            <a:pPr marL="527685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животе 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мамы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44" y="6268008"/>
            <a:ext cx="79495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«Критерии старта </a:t>
            </a:r>
            <a:r>
              <a:rPr sz="1200" spc="-10" dirty="0">
                <a:latin typeface="Calibri"/>
                <a:cs typeface="Calibri"/>
              </a:rPr>
              <a:t>медицинской </a:t>
            </a:r>
            <a:r>
              <a:rPr sz="1200" spc="-5" dirty="0">
                <a:latin typeface="Calibri"/>
                <a:cs typeface="Calibri"/>
              </a:rPr>
              <a:t>реабилитации </a:t>
            </a:r>
            <a:r>
              <a:rPr sz="1200" dirty="0">
                <a:latin typeface="Calibri"/>
                <a:cs typeface="Calibri"/>
              </a:rPr>
              <a:t>и </a:t>
            </a:r>
            <a:r>
              <a:rPr sz="1200" spc="-5" dirty="0">
                <a:latin typeface="Calibri"/>
                <a:cs typeface="Calibri"/>
              </a:rPr>
              <a:t>реабилитационная маршрутизация </a:t>
            </a:r>
            <a:r>
              <a:rPr sz="1200" dirty="0">
                <a:latin typeface="Calibri"/>
                <a:cs typeface="Calibri"/>
              </a:rPr>
              <a:t>младенцев, </a:t>
            </a:r>
            <a:r>
              <a:rPr sz="1200" spc="-5" dirty="0">
                <a:latin typeface="Calibri"/>
                <a:cs typeface="Calibri"/>
              </a:rPr>
              <a:t>перенесших</a:t>
            </a:r>
            <a:r>
              <a:rPr sz="1200" spc="229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глобальную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Calibri"/>
                <a:cs typeface="Calibri"/>
              </a:rPr>
              <a:t>церебральную ишемию»// </a:t>
            </a:r>
            <a:r>
              <a:rPr sz="1200" spc="-15" dirty="0">
                <a:latin typeface="Calibri"/>
                <a:cs typeface="Calibri"/>
              </a:rPr>
              <a:t>Гайнетдинова </a:t>
            </a:r>
            <a:r>
              <a:rPr sz="1200" dirty="0">
                <a:latin typeface="Calibri"/>
                <a:cs typeface="Calibri"/>
              </a:rPr>
              <a:t>ДД, </a:t>
            </a:r>
            <a:r>
              <a:rPr sz="1200" spc="-5" dirty="0">
                <a:latin typeface="Calibri"/>
                <a:cs typeface="Calibri"/>
              </a:rPr>
              <a:t>Каримова </a:t>
            </a:r>
            <a:r>
              <a:rPr sz="1200" dirty="0">
                <a:latin typeface="Calibri"/>
                <a:cs typeface="Calibri"/>
              </a:rPr>
              <a:t>ЛК – Ж. </a:t>
            </a:r>
            <a:r>
              <a:rPr sz="1200" spc="-10" dirty="0">
                <a:latin typeface="Calibri"/>
                <a:cs typeface="Calibri"/>
              </a:rPr>
              <a:t>Детская </a:t>
            </a:r>
            <a:r>
              <a:rPr sz="1200" dirty="0">
                <a:latin typeface="Calibri"/>
                <a:cs typeface="Calibri"/>
              </a:rPr>
              <a:t>и </a:t>
            </a:r>
            <a:r>
              <a:rPr sz="1200" spc="-10" dirty="0">
                <a:latin typeface="Calibri"/>
                <a:cs typeface="Calibri"/>
              </a:rPr>
              <a:t>подростковая </a:t>
            </a:r>
            <a:r>
              <a:rPr sz="1200" spc="-5" dirty="0">
                <a:latin typeface="Calibri"/>
                <a:cs typeface="Calibri"/>
              </a:rPr>
              <a:t>реабилитация, </a:t>
            </a:r>
            <a:r>
              <a:rPr sz="1200" spc="-10" dirty="0">
                <a:latin typeface="Calibri"/>
                <a:cs typeface="Calibri"/>
              </a:rPr>
              <a:t>2018, </a:t>
            </a:r>
            <a:r>
              <a:rPr sz="1200" dirty="0">
                <a:latin typeface="Calibri"/>
                <a:cs typeface="Calibri"/>
              </a:rPr>
              <a:t>№ </a:t>
            </a:r>
            <a:r>
              <a:rPr sz="1200" spc="-5" dirty="0">
                <a:latin typeface="Calibri"/>
                <a:cs typeface="Calibri"/>
              </a:rPr>
              <a:t>4,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5-11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062" y="55829"/>
            <a:ext cx="7788909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981710">
              <a:lnSpc>
                <a:spcPct val="100000"/>
              </a:lnSpc>
              <a:spcBef>
                <a:spcPts val="110"/>
              </a:spcBef>
            </a:pPr>
            <a:r>
              <a:rPr spc="-5" dirty="0">
                <a:solidFill>
                  <a:srgbClr val="000000"/>
                </a:solidFill>
                <a:latin typeface="Times New Roman"/>
                <a:cs typeface="Times New Roman"/>
              </a:rPr>
              <a:t>Выбор 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реабилитационных </a:t>
            </a:r>
            <a:r>
              <a:rPr spc="-40" dirty="0">
                <a:solidFill>
                  <a:srgbClr val="000000"/>
                </a:solidFill>
                <a:latin typeface="Times New Roman"/>
                <a:cs typeface="Times New Roman"/>
              </a:rPr>
              <a:t>подходов  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определяется Реабилитационной целью </a:t>
            </a:r>
            <a:r>
              <a:rPr spc="5" dirty="0">
                <a:solidFill>
                  <a:srgbClr val="000000"/>
                </a:solidFill>
                <a:latin typeface="Times New Roman"/>
                <a:cs typeface="Times New Roman"/>
              </a:rPr>
              <a:t>II</a:t>
            </a:r>
            <a:r>
              <a:rPr spc="-2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этапа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114424"/>
            <a:ext cx="8077200" cy="4588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>
              <a:lnSpc>
                <a:spcPts val="2375"/>
              </a:lnSpc>
              <a:spcBef>
                <a:spcPts val="105"/>
              </a:spcBef>
              <a:buFont typeface="Arial"/>
              <a:buChar char="•"/>
              <a:tabLst>
                <a:tab pos="356870" algn="l"/>
                <a:tab pos="357505" algn="l"/>
                <a:tab pos="2561590" algn="l"/>
                <a:tab pos="4091940" algn="l"/>
                <a:tab pos="5979160" algn="l"/>
                <a:tab pos="6510020" algn="l"/>
              </a:tabLst>
            </a:pPr>
            <a:r>
              <a:rPr sz="2200" spc="-5" dirty="0">
                <a:latin typeface="Times New Roman"/>
                <a:cs typeface="Times New Roman"/>
              </a:rPr>
              <a:t>Кинезиотерапия	</a:t>
            </a:r>
            <a:r>
              <a:rPr sz="2200" spc="-10" dirty="0">
                <a:latin typeface="Times New Roman"/>
                <a:cs typeface="Times New Roman"/>
              </a:rPr>
              <a:t>пассивная,	направленная	</a:t>
            </a:r>
            <a:r>
              <a:rPr sz="2200" dirty="0">
                <a:latin typeface="Times New Roman"/>
                <a:cs typeface="Times New Roman"/>
              </a:rPr>
              <a:t>на	</a:t>
            </a:r>
            <a:r>
              <a:rPr sz="2200" spc="-5" dirty="0">
                <a:latin typeface="Times New Roman"/>
                <a:cs typeface="Times New Roman"/>
              </a:rPr>
              <a:t>активизацию</a:t>
            </a:r>
            <a:endParaRPr sz="2200">
              <a:latin typeface="Times New Roman"/>
              <a:cs typeface="Times New Roman"/>
            </a:endParaRPr>
          </a:p>
          <a:p>
            <a:pPr marL="356870">
              <a:lnSpc>
                <a:spcPts val="2375"/>
              </a:lnSpc>
            </a:pPr>
            <a:r>
              <a:rPr sz="2200" spc="-5" dirty="0">
                <a:latin typeface="Times New Roman"/>
                <a:cs typeface="Times New Roman"/>
              </a:rPr>
              <a:t>моторных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навыков</a:t>
            </a:r>
            <a:endParaRPr sz="22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5" dirty="0">
                <a:latin typeface="Times New Roman"/>
                <a:cs typeface="Times New Roman"/>
              </a:rPr>
              <a:t>Массаж (классический, </a:t>
            </a:r>
            <a:r>
              <a:rPr sz="2200" spc="-15" dirty="0">
                <a:latin typeface="Times New Roman"/>
                <a:cs typeface="Times New Roman"/>
              </a:rPr>
              <a:t>точечный,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сегментарно-рефлекторный)</a:t>
            </a:r>
            <a:endParaRPr sz="2200">
              <a:latin typeface="Times New Roman"/>
              <a:cs typeface="Times New Roman"/>
            </a:endParaRPr>
          </a:p>
          <a:p>
            <a:pPr marL="356870" indent="-344805">
              <a:lnSpc>
                <a:spcPts val="2375"/>
              </a:lnSpc>
              <a:buFont typeface="Arial"/>
              <a:buChar char="•"/>
              <a:tabLst>
                <a:tab pos="356870" algn="l"/>
                <a:tab pos="357505" algn="l"/>
                <a:tab pos="2118995" algn="l"/>
                <a:tab pos="2405380" algn="l"/>
                <a:tab pos="4469765" algn="l"/>
                <a:tab pos="5287010" algn="l"/>
                <a:tab pos="6613525" algn="l"/>
                <a:tab pos="7028180" algn="l"/>
              </a:tabLst>
            </a:pPr>
            <a:r>
              <a:rPr sz="2200" spc="-10" dirty="0">
                <a:latin typeface="Times New Roman"/>
                <a:cs typeface="Times New Roman"/>
              </a:rPr>
              <a:t>В</a:t>
            </a:r>
            <a:r>
              <a:rPr sz="2200" dirty="0">
                <a:latin typeface="Times New Roman"/>
                <a:cs typeface="Times New Roman"/>
              </a:rPr>
              <a:t>ибр</a:t>
            </a:r>
            <a:r>
              <a:rPr sz="2200" spc="-50" dirty="0">
                <a:latin typeface="Times New Roman"/>
                <a:cs typeface="Times New Roman"/>
              </a:rPr>
              <a:t>о</a:t>
            </a:r>
            <a:r>
              <a:rPr sz="2200" spc="-30" dirty="0">
                <a:latin typeface="Times New Roman"/>
                <a:cs typeface="Times New Roman"/>
              </a:rPr>
              <a:t>м</a:t>
            </a:r>
            <a:r>
              <a:rPr sz="2200" dirty="0">
                <a:latin typeface="Times New Roman"/>
                <a:cs typeface="Times New Roman"/>
              </a:rPr>
              <a:t>ас</a:t>
            </a:r>
            <a:r>
              <a:rPr sz="2200" spc="25" dirty="0">
                <a:latin typeface="Times New Roman"/>
                <a:cs typeface="Times New Roman"/>
              </a:rPr>
              <a:t>с</a:t>
            </a:r>
            <a:r>
              <a:rPr sz="2200" spc="-25" dirty="0">
                <a:latin typeface="Times New Roman"/>
                <a:cs typeface="Times New Roman"/>
              </a:rPr>
              <a:t>а</a:t>
            </a:r>
            <a:r>
              <a:rPr sz="2200" spc="5" dirty="0">
                <a:latin typeface="Times New Roman"/>
                <a:cs typeface="Times New Roman"/>
              </a:rPr>
              <a:t>ж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5" dirty="0">
                <a:latin typeface="Times New Roman"/>
                <a:cs typeface="Times New Roman"/>
              </a:rPr>
              <a:t>и</a:t>
            </a:r>
            <a:r>
              <a:rPr sz="2200" dirty="0">
                <a:latin typeface="Times New Roman"/>
                <a:cs typeface="Times New Roman"/>
              </a:rPr>
              <a:t>	исп</a:t>
            </a:r>
            <a:r>
              <a:rPr sz="2200" spc="-55" dirty="0">
                <a:latin typeface="Times New Roman"/>
                <a:cs typeface="Times New Roman"/>
              </a:rPr>
              <a:t>о</a:t>
            </a:r>
            <a:r>
              <a:rPr sz="2200" dirty="0">
                <a:latin typeface="Times New Roman"/>
                <a:cs typeface="Times New Roman"/>
              </a:rPr>
              <a:t>ль</a:t>
            </a:r>
            <a:r>
              <a:rPr sz="2200" spc="-30" dirty="0">
                <a:latin typeface="Times New Roman"/>
                <a:cs typeface="Times New Roman"/>
              </a:rPr>
              <a:t>з</a:t>
            </a:r>
            <a:r>
              <a:rPr sz="2200" spc="5" dirty="0">
                <a:latin typeface="Times New Roman"/>
                <a:cs typeface="Times New Roman"/>
              </a:rPr>
              <a:t>о</a:t>
            </a:r>
            <a:r>
              <a:rPr sz="2200" spc="-35" dirty="0">
                <a:latin typeface="Times New Roman"/>
                <a:cs typeface="Times New Roman"/>
              </a:rPr>
              <a:t>в</a:t>
            </a:r>
            <a:r>
              <a:rPr sz="2200" spc="5" dirty="0">
                <a:latin typeface="Times New Roman"/>
                <a:cs typeface="Times New Roman"/>
              </a:rPr>
              <a:t>анием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су</a:t>
            </a:r>
            <a:r>
              <a:rPr sz="2200" spc="-95" dirty="0">
                <a:latin typeface="Times New Roman"/>
                <a:cs typeface="Times New Roman"/>
              </a:rPr>
              <a:t>х</a:t>
            </a:r>
            <a:r>
              <a:rPr sz="2200" spc="5" dirty="0">
                <a:latin typeface="Times New Roman"/>
                <a:cs typeface="Times New Roman"/>
              </a:rPr>
              <a:t>ой</a:t>
            </a:r>
            <a:r>
              <a:rPr sz="2200" dirty="0">
                <a:latin typeface="Times New Roman"/>
                <a:cs typeface="Times New Roman"/>
              </a:rPr>
              <a:t>	и</a:t>
            </a:r>
            <a:r>
              <a:rPr sz="2200" spc="-10" dirty="0">
                <a:latin typeface="Times New Roman"/>
                <a:cs typeface="Times New Roman"/>
              </a:rPr>
              <a:t>м</a:t>
            </a:r>
            <a:r>
              <a:rPr sz="2200" spc="-5" dirty="0">
                <a:latin typeface="Times New Roman"/>
                <a:cs typeface="Times New Roman"/>
              </a:rPr>
              <a:t>м</a:t>
            </a:r>
            <a:r>
              <a:rPr sz="2200" dirty="0">
                <a:latin typeface="Times New Roman"/>
                <a:cs typeface="Times New Roman"/>
              </a:rPr>
              <a:t>е</a:t>
            </a:r>
            <a:r>
              <a:rPr sz="2200" spc="-20" dirty="0">
                <a:latin typeface="Times New Roman"/>
                <a:cs typeface="Times New Roman"/>
              </a:rPr>
              <a:t>р</a:t>
            </a:r>
            <a:r>
              <a:rPr sz="2200" dirty="0">
                <a:latin typeface="Times New Roman"/>
                <a:cs typeface="Times New Roman"/>
              </a:rPr>
              <a:t>с</a:t>
            </a:r>
            <a:r>
              <a:rPr sz="2200" spc="-25" dirty="0">
                <a:latin typeface="Times New Roman"/>
                <a:cs typeface="Times New Roman"/>
              </a:rPr>
              <a:t>и</a:t>
            </a:r>
            <a:r>
              <a:rPr sz="2200" spc="5" dirty="0">
                <a:latin typeface="Times New Roman"/>
                <a:cs typeface="Times New Roman"/>
              </a:rPr>
              <a:t>и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н</a:t>
            </a:r>
            <a:r>
              <a:rPr sz="2200" dirty="0">
                <a:latin typeface="Times New Roman"/>
                <a:cs typeface="Times New Roman"/>
              </a:rPr>
              <a:t>а	</a:t>
            </a:r>
            <a:r>
              <a:rPr sz="2200" spc="5" dirty="0">
                <a:latin typeface="Times New Roman"/>
                <a:cs typeface="Times New Roman"/>
              </a:rPr>
              <a:t>к</a:t>
            </a:r>
            <a:r>
              <a:rPr sz="2200" spc="-15" dirty="0">
                <a:latin typeface="Times New Roman"/>
                <a:cs typeface="Times New Roman"/>
              </a:rPr>
              <a:t>р</a:t>
            </a:r>
            <a:r>
              <a:rPr sz="2200" spc="5" dirty="0">
                <a:latin typeface="Times New Roman"/>
                <a:cs typeface="Times New Roman"/>
              </a:rPr>
              <a:t>о</a:t>
            </a:r>
            <a:r>
              <a:rPr sz="2200" spc="-40" dirty="0">
                <a:latin typeface="Times New Roman"/>
                <a:cs typeface="Times New Roman"/>
              </a:rPr>
              <a:t>в</a:t>
            </a:r>
            <a:r>
              <a:rPr sz="2200" spc="-50" dirty="0">
                <a:latin typeface="Times New Roman"/>
                <a:cs typeface="Times New Roman"/>
              </a:rPr>
              <a:t>а</a:t>
            </a:r>
            <a:r>
              <a:rPr sz="2200" spc="-35" dirty="0">
                <a:latin typeface="Times New Roman"/>
                <a:cs typeface="Times New Roman"/>
              </a:rPr>
              <a:t>т</a:t>
            </a:r>
            <a:r>
              <a:rPr sz="2200" spc="-40" dirty="0">
                <a:latin typeface="Times New Roman"/>
                <a:cs typeface="Times New Roman"/>
              </a:rPr>
              <a:t>к</a:t>
            </a:r>
            <a:r>
              <a:rPr sz="2200" dirty="0">
                <a:latin typeface="Times New Roman"/>
                <a:cs typeface="Times New Roman"/>
              </a:rPr>
              <a:t>е</a:t>
            </a:r>
            <a:endParaRPr sz="2200">
              <a:latin typeface="Times New Roman"/>
              <a:cs typeface="Times New Roman"/>
            </a:endParaRPr>
          </a:p>
          <a:p>
            <a:pPr marL="356870">
              <a:lnSpc>
                <a:spcPts val="2375"/>
              </a:lnSpc>
            </a:pPr>
            <a:r>
              <a:rPr sz="2200" spc="-20" dirty="0">
                <a:latin typeface="Times New Roman"/>
                <a:cs typeface="Times New Roman"/>
              </a:rPr>
              <a:t>«Сатурн»</a:t>
            </a:r>
            <a:endParaRPr sz="22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15" dirty="0">
                <a:latin typeface="Times New Roman"/>
                <a:cs typeface="Times New Roman"/>
              </a:rPr>
              <a:t>Гидротерапия: </a:t>
            </a:r>
            <a:r>
              <a:rPr sz="2200" spc="-5" dirty="0">
                <a:latin typeface="Times New Roman"/>
                <a:cs typeface="Times New Roman"/>
              </a:rPr>
              <a:t>гидрокинезиотерапия </a:t>
            </a:r>
            <a:r>
              <a:rPr sz="2200" dirty="0">
                <a:latin typeface="Times New Roman"/>
                <a:cs typeface="Times New Roman"/>
              </a:rPr>
              <a:t>– </a:t>
            </a:r>
            <a:r>
              <a:rPr sz="2200" spc="-15" dirty="0">
                <a:latin typeface="Times New Roman"/>
                <a:cs typeface="Times New Roman"/>
              </a:rPr>
              <a:t>«детское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плавание»</a:t>
            </a:r>
            <a:endParaRPr sz="22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10" dirty="0">
                <a:latin typeface="Times New Roman"/>
                <a:cs typeface="Times New Roman"/>
              </a:rPr>
              <a:t>Теплолечение: </a:t>
            </a:r>
            <a:r>
              <a:rPr sz="2200" spc="-5" dirty="0">
                <a:latin typeface="Times New Roman"/>
                <a:cs typeface="Times New Roman"/>
              </a:rPr>
              <a:t>парафино-озокеритовые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аппликации</a:t>
            </a:r>
            <a:endParaRPr sz="22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5" dirty="0">
                <a:latin typeface="Times New Roman"/>
                <a:cs typeface="Times New Roman"/>
              </a:rPr>
              <a:t>Пелоидотерапия</a:t>
            </a:r>
            <a:endParaRPr sz="22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5" dirty="0">
                <a:latin typeface="Times New Roman"/>
                <a:cs typeface="Times New Roman"/>
              </a:rPr>
              <a:t>Фитболгимнастика</a:t>
            </a:r>
            <a:endParaRPr sz="22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5" dirty="0">
                <a:latin typeface="Times New Roman"/>
                <a:cs typeface="Times New Roman"/>
              </a:rPr>
              <a:t>Рефлекторная </a:t>
            </a:r>
            <a:r>
              <a:rPr sz="2200" spc="-20" dirty="0">
                <a:latin typeface="Times New Roman"/>
                <a:cs typeface="Times New Roman"/>
              </a:rPr>
              <a:t>локомоция </a:t>
            </a:r>
            <a:r>
              <a:rPr sz="2200" dirty="0">
                <a:latin typeface="Times New Roman"/>
                <a:cs typeface="Times New Roman"/>
              </a:rPr>
              <a:t>–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Войта-терапия</a:t>
            </a:r>
            <a:endParaRPr sz="22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25" dirty="0">
                <a:latin typeface="Times New Roman"/>
                <a:cs typeface="Times New Roman"/>
              </a:rPr>
              <a:t>Метод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Фельденкрайза</a:t>
            </a:r>
            <a:endParaRPr sz="22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10" dirty="0">
                <a:latin typeface="Times New Roman"/>
                <a:cs typeface="Times New Roman"/>
              </a:rPr>
              <a:t>Бобат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терапия</a:t>
            </a:r>
            <a:endParaRPr sz="22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5" dirty="0">
                <a:latin typeface="Times New Roman"/>
                <a:cs typeface="Times New Roman"/>
              </a:rPr>
              <a:t>Беби-йога</a:t>
            </a:r>
            <a:endParaRPr sz="22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15" dirty="0">
                <a:latin typeface="Times New Roman"/>
                <a:cs typeface="Times New Roman"/>
              </a:rPr>
              <a:t>Кондуктивная </a:t>
            </a:r>
            <a:r>
              <a:rPr sz="2200" spc="-5" dirty="0">
                <a:latin typeface="Times New Roman"/>
                <a:cs typeface="Times New Roman"/>
              </a:rPr>
              <a:t>педагогика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37475" y="6582867"/>
            <a:ext cx="1181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Гайнетдинова</a:t>
            </a:r>
            <a:r>
              <a:rPr sz="1100" b="1" spc="-6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Д.Д.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4594" y="510920"/>
            <a:ext cx="57340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5" dirty="0">
                <a:solidFill>
                  <a:srgbClr val="000000"/>
                </a:solidFill>
                <a:latin typeface="Times New Roman"/>
                <a:cs typeface="Times New Roman"/>
              </a:rPr>
              <a:t>Актуальность</a:t>
            </a:r>
            <a:r>
              <a:rPr sz="4000" spc="-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000000"/>
                </a:solidFill>
                <a:latin typeface="Times New Roman"/>
                <a:cs typeface="Times New Roman"/>
              </a:rPr>
              <a:t>проблемы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1803" y="1621612"/>
            <a:ext cx="7636509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latin typeface="Times New Roman"/>
                <a:cs typeface="Times New Roman"/>
              </a:rPr>
              <a:t>В </a:t>
            </a:r>
            <a:r>
              <a:rPr sz="3200" spc="-10" dirty="0">
                <a:latin typeface="Times New Roman"/>
                <a:cs typeface="Times New Roman"/>
              </a:rPr>
              <a:t>связи </a:t>
            </a:r>
            <a:r>
              <a:rPr sz="3200" spc="-5" dirty="0">
                <a:latin typeface="Times New Roman"/>
                <a:cs typeface="Times New Roman"/>
              </a:rPr>
              <a:t>с </a:t>
            </a:r>
            <a:r>
              <a:rPr sz="3200" spc="-10" dirty="0">
                <a:latin typeface="Times New Roman"/>
                <a:cs typeface="Times New Roman"/>
              </a:rPr>
              <a:t>ростом </a:t>
            </a:r>
            <a:r>
              <a:rPr sz="3200" spc="5" dirty="0">
                <a:latin typeface="Times New Roman"/>
                <a:cs typeface="Times New Roman"/>
              </a:rPr>
              <a:t>распространенности  </a:t>
            </a:r>
            <a:r>
              <a:rPr sz="3200" spc="-5" dirty="0">
                <a:latin typeface="Times New Roman"/>
                <a:cs typeface="Times New Roman"/>
              </a:rPr>
              <a:t>преждевременных </a:t>
            </a:r>
            <a:r>
              <a:rPr sz="3200" spc="-20" dirty="0">
                <a:latin typeface="Times New Roman"/>
                <a:cs typeface="Times New Roman"/>
              </a:rPr>
              <a:t>родов </a:t>
            </a:r>
            <a:r>
              <a:rPr sz="3200" spc="-5" dirty="0">
                <a:latin typeface="Times New Roman"/>
                <a:cs typeface="Times New Roman"/>
              </a:rPr>
              <a:t>и повышением  </a:t>
            </a:r>
            <a:r>
              <a:rPr sz="3200" dirty="0">
                <a:latin typeface="Times New Roman"/>
                <a:cs typeface="Times New Roman"/>
              </a:rPr>
              <a:t>выживаемости </a:t>
            </a:r>
            <a:r>
              <a:rPr sz="3200" spc="-10" dirty="0">
                <a:latin typeface="Times New Roman"/>
                <a:cs typeface="Times New Roman"/>
              </a:rPr>
              <a:t>новорожденных, ПВК </a:t>
            </a:r>
            <a:r>
              <a:rPr sz="3200" spc="-5" dirty="0">
                <a:latin typeface="Times New Roman"/>
                <a:cs typeface="Times New Roman"/>
              </a:rPr>
              <a:t>в  </a:t>
            </a:r>
            <a:r>
              <a:rPr sz="3200" dirty="0">
                <a:latin typeface="Times New Roman"/>
                <a:cs typeface="Times New Roman"/>
              </a:rPr>
              <a:t>последние </a:t>
            </a:r>
            <a:r>
              <a:rPr sz="3200" spc="-10" dirty="0">
                <a:latin typeface="Times New Roman"/>
                <a:cs typeface="Times New Roman"/>
              </a:rPr>
              <a:t>два </a:t>
            </a:r>
            <a:r>
              <a:rPr sz="3200" spc="5" dirty="0">
                <a:latin typeface="Times New Roman"/>
                <a:cs typeface="Times New Roman"/>
              </a:rPr>
              <a:t>десятилетия </a:t>
            </a:r>
            <a:r>
              <a:rPr sz="3200" spc="-5" dirty="0">
                <a:latin typeface="Times New Roman"/>
                <a:cs typeface="Times New Roman"/>
              </a:rPr>
              <a:t>приобрело  </a:t>
            </a:r>
            <a:r>
              <a:rPr sz="3200" spc="-20" dirty="0">
                <a:latin typeface="Times New Roman"/>
                <a:cs typeface="Times New Roman"/>
              </a:rPr>
              <a:t>статус </a:t>
            </a:r>
            <a:r>
              <a:rPr sz="3200" spc="-10" dirty="0">
                <a:solidFill>
                  <a:srgbClr val="CF0101"/>
                </a:solidFill>
                <a:latin typeface="Times New Roman"/>
                <a:cs typeface="Times New Roman"/>
              </a:rPr>
              <a:t>растущей </a:t>
            </a:r>
            <a:r>
              <a:rPr sz="3200" spc="-20" dirty="0">
                <a:solidFill>
                  <a:srgbClr val="CF0101"/>
                </a:solidFill>
                <a:latin typeface="Times New Roman"/>
                <a:cs typeface="Times New Roman"/>
              </a:rPr>
              <a:t>социально-экономической  </a:t>
            </a:r>
            <a:r>
              <a:rPr sz="3200" spc="-15" dirty="0">
                <a:solidFill>
                  <a:srgbClr val="CF0101"/>
                </a:solidFill>
                <a:latin typeface="Times New Roman"/>
                <a:cs typeface="Times New Roman"/>
              </a:rPr>
              <a:t>проблемы </a:t>
            </a:r>
            <a:r>
              <a:rPr sz="3200" spc="-15" dirty="0">
                <a:latin typeface="Times New Roman"/>
                <a:cs typeface="Times New Roman"/>
              </a:rPr>
              <a:t>требующей </a:t>
            </a:r>
            <a:r>
              <a:rPr sz="3200" spc="-10" dirty="0">
                <a:latin typeface="Times New Roman"/>
                <a:cs typeface="Times New Roman"/>
              </a:rPr>
              <a:t>эффективных  стратегий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лечения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6529" y="6444488"/>
            <a:ext cx="5822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Lekic </a:t>
            </a:r>
            <a:r>
              <a:rPr sz="1200" spc="-65" dirty="0">
                <a:latin typeface="Calibri"/>
                <a:cs typeface="Calibri"/>
              </a:rPr>
              <a:t>T, </a:t>
            </a:r>
            <a:r>
              <a:rPr sz="1200" spc="-10" dirty="0">
                <a:latin typeface="Calibri"/>
                <a:cs typeface="Calibri"/>
              </a:rPr>
              <a:t>Manaenko </a:t>
            </a:r>
            <a:r>
              <a:rPr sz="1200" dirty="0">
                <a:latin typeface="Calibri"/>
                <a:cs typeface="Calibri"/>
              </a:rPr>
              <a:t>A; </a:t>
            </a:r>
            <a:r>
              <a:rPr sz="1200" spc="-15" dirty="0">
                <a:latin typeface="Calibri"/>
                <a:cs typeface="Calibri"/>
              </a:rPr>
              <a:t>Rolland </a:t>
            </a:r>
            <a:r>
              <a:rPr sz="1200" dirty="0">
                <a:latin typeface="Calibri"/>
                <a:cs typeface="Calibri"/>
              </a:rPr>
              <a:t>W et </a:t>
            </a:r>
            <a:r>
              <a:rPr sz="1200" spc="-5" dirty="0">
                <a:latin typeface="Calibri"/>
                <a:cs typeface="Calibri"/>
              </a:rPr>
              <a:t>al., </a:t>
            </a:r>
            <a:r>
              <a:rPr sz="1200" spc="-10" dirty="0">
                <a:latin typeface="Calibri"/>
                <a:cs typeface="Calibri"/>
              </a:rPr>
              <a:t>2012; </a:t>
            </a:r>
            <a:r>
              <a:rPr sz="1200" spc="-5" dirty="0">
                <a:latin typeface="Calibri"/>
                <a:cs typeface="Calibri"/>
              </a:rPr>
              <a:t>Shennan </a:t>
            </a:r>
            <a:r>
              <a:rPr sz="1200" dirty="0">
                <a:latin typeface="Calibri"/>
                <a:cs typeface="Calibri"/>
              </a:rPr>
              <a:t>AH, </a:t>
            </a:r>
            <a:r>
              <a:rPr sz="1200" spc="-5" dirty="0">
                <a:latin typeface="Calibri"/>
                <a:cs typeface="Calibri"/>
              </a:rPr>
              <a:t>Bewley S, </a:t>
            </a:r>
            <a:r>
              <a:rPr sz="1200" spc="-10" dirty="0">
                <a:latin typeface="Calibri"/>
                <a:cs typeface="Calibri"/>
              </a:rPr>
              <a:t>2006; </a:t>
            </a:r>
            <a:r>
              <a:rPr sz="1200" spc="-5" dirty="0">
                <a:latin typeface="Calibri"/>
                <a:cs typeface="Calibri"/>
              </a:rPr>
              <a:t>Ramenghi LA,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2015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37475" y="6582867"/>
            <a:ext cx="1181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Гайнетдинова</a:t>
            </a:r>
            <a:r>
              <a:rPr sz="1100" b="1" spc="-6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Д.Д.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9902" y="394538"/>
            <a:ext cx="8064500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6535" marR="5080" indent="-204470">
              <a:lnSpc>
                <a:spcPct val="100000"/>
              </a:lnSpc>
              <a:spcBef>
                <a:spcPts val="110"/>
              </a:spcBef>
            </a:pPr>
            <a:r>
              <a:rPr spc="-5" dirty="0">
                <a:solidFill>
                  <a:srgbClr val="000000"/>
                </a:solidFill>
                <a:latin typeface="Times New Roman"/>
                <a:cs typeface="Times New Roman"/>
              </a:rPr>
              <a:t>Выбор 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реабилитационных </a:t>
            </a:r>
            <a:r>
              <a:rPr spc="-40" dirty="0">
                <a:solidFill>
                  <a:srgbClr val="000000"/>
                </a:solidFill>
                <a:latin typeface="Times New Roman"/>
                <a:cs typeface="Times New Roman"/>
              </a:rPr>
              <a:t>подходов</a:t>
            </a:r>
            <a:r>
              <a:rPr spc="-1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определяется  Реабилитационной целью </a:t>
            </a:r>
            <a:r>
              <a:rPr spc="5" dirty="0">
                <a:solidFill>
                  <a:srgbClr val="000000"/>
                </a:solidFill>
                <a:latin typeface="Times New Roman"/>
                <a:cs typeface="Times New Roman"/>
              </a:rPr>
              <a:t>II этапа</a:t>
            </a:r>
            <a:r>
              <a:rPr spc="-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000000"/>
                </a:solidFill>
                <a:latin typeface="Times New Roman"/>
                <a:cs typeface="Times New Roman"/>
              </a:rPr>
              <a:t>(продолжение)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548765"/>
            <a:ext cx="8074025" cy="7112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6870" marR="5080" indent="-344805">
              <a:lnSpc>
                <a:spcPts val="2400"/>
              </a:lnSpc>
              <a:spcBef>
                <a:spcPts val="675"/>
              </a:spcBef>
              <a:buFont typeface="Arial"/>
              <a:buChar char="•"/>
              <a:tabLst>
                <a:tab pos="356870" algn="l"/>
                <a:tab pos="357505" algn="l"/>
                <a:tab pos="2933065" algn="l"/>
                <a:tab pos="5802630" algn="l"/>
              </a:tabLst>
            </a:pPr>
            <a:r>
              <a:rPr sz="2500" spc="-10" dirty="0">
                <a:latin typeface="Times New Roman"/>
                <a:cs typeface="Times New Roman"/>
              </a:rPr>
              <a:t>Ап</a:t>
            </a:r>
            <a:r>
              <a:rPr sz="2500" spc="5" dirty="0">
                <a:latin typeface="Times New Roman"/>
                <a:cs typeface="Times New Roman"/>
              </a:rPr>
              <a:t>п</a:t>
            </a:r>
            <a:r>
              <a:rPr sz="2500" spc="-5" dirty="0">
                <a:latin typeface="Times New Roman"/>
                <a:cs typeface="Times New Roman"/>
              </a:rPr>
              <a:t>ар</a:t>
            </a:r>
            <a:r>
              <a:rPr sz="2500" spc="-85" dirty="0">
                <a:latin typeface="Times New Roman"/>
                <a:cs typeface="Times New Roman"/>
              </a:rPr>
              <a:t>а</a:t>
            </a:r>
            <a:r>
              <a:rPr sz="2500" spc="-15" dirty="0">
                <a:latin typeface="Times New Roman"/>
                <a:cs typeface="Times New Roman"/>
              </a:rPr>
              <a:t>т</a:t>
            </a:r>
            <a:r>
              <a:rPr sz="2500" spc="-5" dirty="0">
                <a:latin typeface="Times New Roman"/>
                <a:cs typeface="Times New Roman"/>
              </a:rPr>
              <a:t>ная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5" dirty="0">
                <a:latin typeface="Times New Roman"/>
                <a:cs typeface="Times New Roman"/>
              </a:rPr>
              <a:t>ф</a:t>
            </a:r>
            <a:r>
              <a:rPr sz="2500" spc="-5" dirty="0">
                <a:latin typeface="Times New Roman"/>
                <a:cs typeface="Times New Roman"/>
              </a:rPr>
              <a:t>и</a:t>
            </a:r>
            <a:r>
              <a:rPr sz="2500" spc="10" dirty="0">
                <a:latin typeface="Times New Roman"/>
                <a:cs typeface="Times New Roman"/>
              </a:rPr>
              <a:t>з</a:t>
            </a:r>
            <a:r>
              <a:rPr sz="2500" spc="-5" dirty="0">
                <a:latin typeface="Times New Roman"/>
                <a:cs typeface="Times New Roman"/>
              </a:rPr>
              <a:t>и</a:t>
            </a:r>
            <a:r>
              <a:rPr sz="2500" spc="-30" dirty="0">
                <a:latin typeface="Times New Roman"/>
                <a:cs typeface="Times New Roman"/>
              </a:rPr>
              <a:t>о</a:t>
            </a:r>
            <a:r>
              <a:rPr sz="2500" spc="-15" dirty="0">
                <a:latin typeface="Times New Roman"/>
                <a:cs typeface="Times New Roman"/>
              </a:rPr>
              <a:t>т</a:t>
            </a:r>
            <a:r>
              <a:rPr sz="2500" spc="-5" dirty="0">
                <a:latin typeface="Times New Roman"/>
                <a:cs typeface="Times New Roman"/>
              </a:rPr>
              <a:t>ер</a:t>
            </a:r>
            <a:r>
              <a:rPr sz="2500" spc="-40" dirty="0">
                <a:latin typeface="Times New Roman"/>
                <a:cs typeface="Times New Roman"/>
              </a:rPr>
              <a:t>а</a:t>
            </a:r>
            <a:r>
              <a:rPr sz="2500" spc="-5" dirty="0">
                <a:latin typeface="Times New Roman"/>
                <a:cs typeface="Times New Roman"/>
              </a:rPr>
              <a:t>пия</a:t>
            </a:r>
            <a:r>
              <a:rPr sz="2500" dirty="0">
                <a:latin typeface="Times New Roman"/>
                <a:cs typeface="Times New Roman"/>
              </a:rPr>
              <a:t>	(</a:t>
            </a:r>
            <a:r>
              <a:rPr sz="2500" spc="-5" dirty="0">
                <a:latin typeface="Times New Roman"/>
                <a:cs typeface="Times New Roman"/>
              </a:rPr>
              <a:t>си</a:t>
            </a:r>
            <a:r>
              <a:rPr sz="2500" spc="5" dirty="0">
                <a:latin typeface="Times New Roman"/>
                <a:cs typeface="Times New Roman"/>
              </a:rPr>
              <a:t>н</a:t>
            </a:r>
            <a:r>
              <a:rPr sz="2500" spc="-5" dirty="0">
                <a:latin typeface="Times New Roman"/>
                <a:cs typeface="Times New Roman"/>
              </a:rPr>
              <a:t>усоид</a:t>
            </a:r>
            <a:r>
              <a:rPr sz="2500" spc="15" dirty="0">
                <a:latin typeface="Times New Roman"/>
                <a:cs typeface="Times New Roman"/>
              </a:rPr>
              <a:t>а</a:t>
            </a:r>
            <a:r>
              <a:rPr sz="2500" spc="-10" dirty="0">
                <a:latin typeface="Times New Roman"/>
                <a:cs typeface="Times New Roman"/>
              </a:rPr>
              <a:t>л</a:t>
            </a:r>
            <a:r>
              <a:rPr sz="2500" spc="-15" dirty="0">
                <a:latin typeface="Times New Roman"/>
                <a:cs typeface="Times New Roman"/>
              </a:rPr>
              <a:t>ь</a:t>
            </a:r>
            <a:r>
              <a:rPr sz="2500" spc="-5" dirty="0">
                <a:latin typeface="Times New Roman"/>
                <a:cs typeface="Times New Roman"/>
              </a:rPr>
              <a:t>н</a:t>
            </a:r>
            <a:r>
              <a:rPr sz="2500" spc="10" dirty="0">
                <a:latin typeface="Times New Roman"/>
                <a:cs typeface="Times New Roman"/>
              </a:rPr>
              <a:t>о</a:t>
            </a:r>
            <a:r>
              <a:rPr sz="2500" spc="-5" dirty="0">
                <a:latin typeface="Times New Roman"/>
                <a:cs typeface="Times New Roman"/>
              </a:rPr>
              <a:t>-  </a:t>
            </a:r>
            <a:r>
              <a:rPr sz="2500" spc="-20" dirty="0">
                <a:latin typeface="Times New Roman"/>
                <a:cs typeface="Times New Roman"/>
              </a:rPr>
              <a:t>модулированные </a:t>
            </a:r>
            <a:r>
              <a:rPr sz="2500" spc="-10" dirty="0">
                <a:latin typeface="Times New Roman"/>
                <a:cs typeface="Times New Roman"/>
              </a:rPr>
              <a:t>токи,</a:t>
            </a:r>
            <a:r>
              <a:rPr sz="2500" spc="5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электрофорез)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44" y="2234945"/>
            <a:ext cx="526415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6870" algn="l"/>
                <a:tab pos="357505" algn="l"/>
                <a:tab pos="2512060" algn="l"/>
                <a:tab pos="2991485" algn="l"/>
                <a:tab pos="5109845" algn="l"/>
              </a:tabLst>
            </a:pPr>
            <a:r>
              <a:rPr sz="2500" spc="-15" dirty="0">
                <a:latin typeface="Times New Roman"/>
                <a:cs typeface="Times New Roman"/>
              </a:rPr>
              <a:t>С</a:t>
            </a:r>
            <a:r>
              <a:rPr sz="2500" spc="-35" dirty="0">
                <a:latin typeface="Times New Roman"/>
                <a:cs typeface="Times New Roman"/>
              </a:rPr>
              <a:t>в</a:t>
            </a:r>
            <a:r>
              <a:rPr sz="2500" spc="-5" dirty="0">
                <a:latin typeface="Times New Roman"/>
                <a:cs typeface="Times New Roman"/>
              </a:rPr>
              <a:t>е</a:t>
            </a:r>
            <a:r>
              <a:rPr sz="2500" spc="-45" dirty="0">
                <a:latin typeface="Times New Roman"/>
                <a:cs typeface="Times New Roman"/>
              </a:rPr>
              <a:t>т</a:t>
            </a:r>
            <a:r>
              <a:rPr sz="2500" spc="-30" dirty="0">
                <a:latin typeface="Times New Roman"/>
                <a:cs typeface="Times New Roman"/>
              </a:rPr>
              <a:t>о</a:t>
            </a:r>
            <a:r>
              <a:rPr sz="2500" spc="-15" dirty="0">
                <a:latin typeface="Times New Roman"/>
                <a:cs typeface="Times New Roman"/>
              </a:rPr>
              <a:t>т</a:t>
            </a:r>
            <a:r>
              <a:rPr sz="2500" spc="-5" dirty="0">
                <a:latin typeface="Times New Roman"/>
                <a:cs typeface="Times New Roman"/>
              </a:rPr>
              <a:t>ер</a:t>
            </a:r>
            <a:r>
              <a:rPr sz="2500" spc="-40" dirty="0">
                <a:latin typeface="Times New Roman"/>
                <a:cs typeface="Times New Roman"/>
              </a:rPr>
              <a:t>а</a:t>
            </a:r>
            <a:r>
              <a:rPr sz="2500" spc="-5" dirty="0">
                <a:latin typeface="Times New Roman"/>
                <a:cs typeface="Times New Roman"/>
              </a:rPr>
              <a:t>пия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Times New Roman"/>
                <a:cs typeface="Times New Roman"/>
              </a:rPr>
              <a:t>и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Times New Roman"/>
                <a:cs typeface="Times New Roman"/>
              </a:rPr>
              <a:t>ц</a:t>
            </a:r>
            <a:r>
              <a:rPr sz="2500" spc="-35" dirty="0">
                <a:latin typeface="Times New Roman"/>
                <a:cs typeface="Times New Roman"/>
              </a:rPr>
              <a:t>в</a:t>
            </a:r>
            <a:r>
              <a:rPr sz="2500" spc="10" dirty="0">
                <a:latin typeface="Times New Roman"/>
                <a:cs typeface="Times New Roman"/>
              </a:rPr>
              <a:t>е</a:t>
            </a:r>
            <a:r>
              <a:rPr sz="2500" spc="-40" dirty="0">
                <a:latin typeface="Times New Roman"/>
                <a:cs typeface="Times New Roman"/>
              </a:rPr>
              <a:t>т</a:t>
            </a:r>
            <a:r>
              <a:rPr sz="2500" spc="-30" dirty="0">
                <a:latin typeface="Times New Roman"/>
                <a:cs typeface="Times New Roman"/>
              </a:rPr>
              <a:t>о</a:t>
            </a:r>
            <a:r>
              <a:rPr sz="2500" spc="-15" dirty="0">
                <a:latin typeface="Times New Roman"/>
                <a:cs typeface="Times New Roman"/>
              </a:rPr>
              <a:t>т</a:t>
            </a:r>
            <a:r>
              <a:rPr sz="2500" spc="-5" dirty="0">
                <a:latin typeface="Times New Roman"/>
                <a:cs typeface="Times New Roman"/>
              </a:rPr>
              <a:t>ер</a:t>
            </a:r>
            <a:r>
              <a:rPr sz="2500" spc="-40" dirty="0">
                <a:latin typeface="Times New Roman"/>
                <a:cs typeface="Times New Roman"/>
              </a:rPr>
              <a:t>а</a:t>
            </a:r>
            <a:r>
              <a:rPr sz="2500" spc="-5" dirty="0">
                <a:latin typeface="Times New Roman"/>
                <a:cs typeface="Times New Roman"/>
              </a:rPr>
              <a:t>пия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Times New Roman"/>
                <a:cs typeface="Times New Roman"/>
              </a:rPr>
              <a:t>с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82410" y="2234945"/>
            <a:ext cx="252793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31314" algn="l"/>
              </a:tabLst>
            </a:pPr>
            <a:r>
              <a:rPr sz="2500" spc="-5" dirty="0">
                <a:latin typeface="Times New Roman"/>
                <a:cs typeface="Times New Roman"/>
              </a:rPr>
              <a:t>п</a:t>
            </a:r>
            <a:r>
              <a:rPr sz="2500" spc="-55" dirty="0">
                <a:latin typeface="Times New Roman"/>
                <a:cs typeface="Times New Roman"/>
              </a:rPr>
              <a:t>о</a:t>
            </a:r>
            <a:r>
              <a:rPr sz="2500" spc="-5" dirty="0">
                <a:latin typeface="Times New Roman"/>
                <a:cs typeface="Times New Roman"/>
              </a:rPr>
              <a:t>мо</a:t>
            </a:r>
            <a:r>
              <a:rPr sz="2500" spc="15" dirty="0">
                <a:latin typeface="Times New Roman"/>
                <a:cs typeface="Times New Roman"/>
              </a:rPr>
              <a:t>щ</a:t>
            </a:r>
            <a:r>
              <a:rPr sz="2500" spc="-20" dirty="0">
                <a:latin typeface="Times New Roman"/>
                <a:cs typeface="Times New Roman"/>
              </a:rPr>
              <a:t>ь</a:t>
            </a:r>
            <a:r>
              <a:rPr sz="2500" spc="-5" dirty="0">
                <a:latin typeface="Times New Roman"/>
                <a:cs typeface="Times New Roman"/>
              </a:rPr>
              <a:t>ю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0" dirty="0">
                <a:latin typeface="Times New Roman"/>
                <a:cs typeface="Times New Roman"/>
              </a:rPr>
              <a:t>лам</a:t>
            </a:r>
            <a:r>
              <a:rPr sz="2500" dirty="0">
                <a:latin typeface="Times New Roman"/>
                <a:cs typeface="Times New Roman"/>
              </a:rPr>
              <a:t>п</a:t>
            </a:r>
            <a:r>
              <a:rPr sz="2500" spc="-5" dirty="0">
                <a:latin typeface="Times New Roman"/>
                <a:cs typeface="Times New Roman"/>
              </a:rPr>
              <a:t>ы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244" y="2539441"/>
            <a:ext cx="6334125" cy="3455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latin typeface="Times New Roman"/>
                <a:cs typeface="Times New Roman"/>
              </a:rPr>
              <a:t>линейного </a:t>
            </a:r>
            <a:r>
              <a:rPr sz="2500" spc="-15" dirty="0">
                <a:latin typeface="Times New Roman"/>
                <a:cs typeface="Times New Roman"/>
              </a:rPr>
              <a:t>поляризованного </a:t>
            </a:r>
            <a:r>
              <a:rPr sz="2500" spc="-10" dirty="0">
                <a:latin typeface="Times New Roman"/>
                <a:cs typeface="Times New Roman"/>
              </a:rPr>
              <a:t>видимого</a:t>
            </a:r>
            <a:r>
              <a:rPr sz="2500" spc="-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света</a:t>
            </a:r>
            <a:endParaRPr sz="25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30" dirty="0">
                <a:latin typeface="Times New Roman"/>
                <a:cs typeface="Times New Roman"/>
              </a:rPr>
              <a:t>Методика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Кастильо-Моралес</a:t>
            </a:r>
            <a:endParaRPr sz="25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dirty="0">
                <a:latin typeface="Times New Roman"/>
                <a:cs typeface="Times New Roman"/>
              </a:rPr>
              <a:t>Сенсорная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интеграция</a:t>
            </a:r>
            <a:endParaRPr sz="25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15" dirty="0">
                <a:latin typeface="Times New Roman"/>
                <a:cs typeface="Times New Roman"/>
              </a:rPr>
              <a:t>Остеопатия</a:t>
            </a:r>
            <a:endParaRPr sz="25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10" dirty="0">
                <a:latin typeface="Times New Roman"/>
                <a:cs typeface="Times New Roman"/>
              </a:rPr>
              <a:t>Биодинамическая</a:t>
            </a:r>
            <a:r>
              <a:rPr sz="2500" spc="4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терапия</a:t>
            </a:r>
            <a:endParaRPr sz="25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5" dirty="0">
                <a:latin typeface="Times New Roman"/>
                <a:cs typeface="Times New Roman"/>
              </a:rPr>
              <a:t>Кинезиотейпирование</a:t>
            </a:r>
            <a:endParaRPr sz="25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25" dirty="0">
                <a:latin typeface="Times New Roman"/>
                <a:cs typeface="Times New Roman"/>
              </a:rPr>
              <a:t>Музыкотерапия</a:t>
            </a:r>
            <a:endParaRPr sz="25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15" dirty="0">
                <a:latin typeface="Times New Roman"/>
                <a:cs typeface="Times New Roman"/>
              </a:rPr>
              <a:t>Эрготерапия</a:t>
            </a:r>
            <a:endParaRPr sz="25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10" dirty="0">
                <a:latin typeface="Times New Roman"/>
                <a:cs typeface="Times New Roman"/>
              </a:rPr>
              <a:t>Ортезирование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37475" y="6582867"/>
            <a:ext cx="1181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Гайнетдинова</a:t>
            </a:r>
            <a:r>
              <a:rPr sz="1100" b="1" spc="-6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Д.Д.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7239" y="510920"/>
            <a:ext cx="679577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10" dirty="0">
                <a:solidFill>
                  <a:srgbClr val="000000"/>
                </a:solidFill>
                <a:latin typeface="Times New Roman"/>
                <a:cs typeface="Times New Roman"/>
              </a:rPr>
              <a:t>Абилитационные</a:t>
            </a:r>
            <a:r>
              <a:rPr sz="4000" spc="-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000000"/>
                </a:solidFill>
                <a:latin typeface="Times New Roman"/>
                <a:cs typeface="Times New Roman"/>
              </a:rPr>
              <a:t>технологии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570101"/>
            <a:ext cx="8077834" cy="408749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6870" marR="5080" indent="-344805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spc="-15" dirty="0">
                <a:latin typeface="Times New Roman"/>
                <a:cs typeface="Times New Roman"/>
              </a:rPr>
              <a:t>Стимуляция </a:t>
            </a:r>
            <a:r>
              <a:rPr sz="1800" spc="-5" dirty="0">
                <a:latin typeface="Times New Roman"/>
                <a:cs typeface="Times New Roman"/>
              </a:rPr>
              <a:t>тактильной чувствительности </a:t>
            </a:r>
            <a:r>
              <a:rPr sz="1800" dirty="0">
                <a:latin typeface="Times New Roman"/>
                <a:cs typeface="Times New Roman"/>
              </a:rPr>
              <a:t>(первые </a:t>
            </a:r>
            <a:r>
              <a:rPr sz="1800" spc="5" dirty="0">
                <a:latin typeface="Times New Roman"/>
                <a:cs typeface="Times New Roman"/>
              </a:rPr>
              <a:t>10 </a:t>
            </a:r>
            <a:r>
              <a:rPr sz="1800" spc="-5" dirty="0">
                <a:latin typeface="Times New Roman"/>
                <a:cs typeface="Times New Roman"/>
              </a:rPr>
              <a:t>дней </a:t>
            </a:r>
            <a:r>
              <a:rPr sz="1800" spc="5" dirty="0">
                <a:latin typeface="Times New Roman"/>
                <a:cs typeface="Times New Roman"/>
              </a:rPr>
              <a:t>после </a:t>
            </a:r>
            <a:r>
              <a:rPr sz="1800" spc="-5" dirty="0">
                <a:latin typeface="Times New Roman"/>
                <a:cs typeface="Times New Roman"/>
              </a:rPr>
              <a:t>рождения)  (Solkoff at </a:t>
            </a:r>
            <a:r>
              <a:rPr sz="1800" dirty="0">
                <a:latin typeface="Times New Roman"/>
                <a:cs typeface="Times New Roman"/>
              </a:rPr>
              <a:t>al.,1969; Scott </a:t>
            </a:r>
            <a:r>
              <a:rPr sz="1800" spc="-5" dirty="0">
                <a:latin typeface="Times New Roman"/>
                <a:cs typeface="Times New Roman"/>
              </a:rPr>
              <a:t>at al.,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1979)</a:t>
            </a:r>
            <a:endParaRPr sz="1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dirty="0">
                <a:latin typeface="Times New Roman"/>
                <a:cs typeface="Times New Roman"/>
              </a:rPr>
              <a:t>Кинестическая </a:t>
            </a:r>
            <a:r>
              <a:rPr sz="1800" spc="-15" dirty="0">
                <a:latin typeface="Times New Roman"/>
                <a:cs typeface="Times New Roman"/>
              </a:rPr>
              <a:t>стимуляция </a:t>
            </a:r>
            <a:r>
              <a:rPr sz="1800" spc="-5" dirty="0">
                <a:latin typeface="Times New Roman"/>
                <a:cs typeface="Times New Roman"/>
              </a:rPr>
              <a:t>(Rausch,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1981)</a:t>
            </a:r>
            <a:endParaRPr sz="1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spc="-5" dirty="0">
                <a:latin typeface="Times New Roman"/>
                <a:cs typeface="Times New Roman"/>
              </a:rPr>
              <a:t>Тактильно-кинестическая </a:t>
            </a:r>
            <a:r>
              <a:rPr sz="1800" spc="-15" dirty="0">
                <a:latin typeface="Times New Roman"/>
                <a:cs typeface="Times New Roman"/>
              </a:rPr>
              <a:t>стимуляция </a:t>
            </a:r>
            <a:r>
              <a:rPr sz="1800" spc="-35" dirty="0">
                <a:latin typeface="Times New Roman"/>
                <a:cs typeface="Times New Roman"/>
              </a:rPr>
              <a:t>(Токовая, </a:t>
            </a:r>
            <a:r>
              <a:rPr sz="1800" spc="5" dirty="0">
                <a:latin typeface="Times New Roman"/>
                <a:cs typeface="Times New Roman"/>
              </a:rPr>
              <a:t>2002; </a:t>
            </a:r>
            <a:r>
              <a:rPr sz="1800" spc="-5" dirty="0">
                <a:latin typeface="Times New Roman"/>
                <a:cs typeface="Times New Roman"/>
              </a:rPr>
              <a:t>Яцык,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2007</a:t>
            </a:r>
            <a:endParaRPr sz="1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spc="-20" dirty="0">
                <a:latin typeface="Times New Roman"/>
                <a:cs typeface="Times New Roman"/>
              </a:rPr>
              <a:t>Стимуляция </a:t>
            </a:r>
            <a:r>
              <a:rPr sz="1800" spc="-5" dirty="0">
                <a:latin typeface="Times New Roman"/>
                <a:cs typeface="Times New Roman"/>
              </a:rPr>
              <a:t>зрительная </a:t>
            </a:r>
            <a:r>
              <a:rPr sz="1800" spc="-10" dirty="0">
                <a:latin typeface="Times New Roman"/>
                <a:cs typeface="Times New Roman"/>
              </a:rPr>
              <a:t>(Leib </a:t>
            </a:r>
            <a:r>
              <a:rPr sz="1800" spc="-5" dirty="0">
                <a:latin typeface="Times New Roman"/>
                <a:cs typeface="Times New Roman"/>
              </a:rPr>
              <a:t>at </a:t>
            </a:r>
            <a:r>
              <a:rPr sz="1800" spc="5" dirty="0">
                <a:latin typeface="Times New Roman"/>
                <a:cs typeface="Times New Roman"/>
              </a:rPr>
              <a:t>al761980, </a:t>
            </a:r>
            <a:r>
              <a:rPr sz="1800" spc="-10" dirty="0">
                <a:latin typeface="Times New Roman"/>
                <a:cs typeface="Times New Roman"/>
              </a:rPr>
              <a:t>Hayes,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1980)</a:t>
            </a:r>
            <a:endParaRPr sz="1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spc="-20" dirty="0">
                <a:latin typeface="Times New Roman"/>
                <a:cs typeface="Times New Roman"/>
              </a:rPr>
              <a:t>Стимуляция слуховая </a:t>
            </a:r>
            <a:r>
              <a:rPr sz="1800" spc="-10" dirty="0">
                <a:latin typeface="Times New Roman"/>
                <a:cs typeface="Times New Roman"/>
              </a:rPr>
              <a:t>(Leib </a:t>
            </a:r>
            <a:r>
              <a:rPr sz="1800" spc="-5" dirty="0">
                <a:latin typeface="Times New Roman"/>
                <a:cs typeface="Times New Roman"/>
              </a:rPr>
              <a:t>at </a:t>
            </a:r>
            <a:r>
              <a:rPr sz="1800" dirty="0">
                <a:latin typeface="Times New Roman"/>
                <a:cs typeface="Times New Roman"/>
              </a:rPr>
              <a:t>al., </a:t>
            </a:r>
            <a:r>
              <a:rPr sz="1800" spc="5" dirty="0">
                <a:latin typeface="Times New Roman"/>
                <a:cs typeface="Times New Roman"/>
              </a:rPr>
              <a:t>1980 </a:t>
            </a:r>
            <a:r>
              <a:rPr sz="1800" spc="-5" dirty="0">
                <a:latin typeface="Times New Roman"/>
                <a:cs typeface="Times New Roman"/>
              </a:rPr>
              <a:t>Katz at al.,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1971)</a:t>
            </a:r>
            <a:endParaRPr sz="1800">
              <a:latin typeface="Times New Roman"/>
              <a:cs typeface="Times New Roman"/>
            </a:endParaRPr>
          </a:p>
          <a:p>
            <a:pPr marL="356870" marR="5080" indent="-344805" algn="just">
              <a:lnSpc>
                <a:spcPts val="1730"/>
              </a:lnSpc>
              <a:spcBef>
                <a:spcPts val="415"/>
              </a:spcBef>
              <a:buFont typeface="Arial"/>
              <a:buChar char="•"/>
              <a:tabLst>
                <a:tab pos="357505" algn="l"/>
              </a:tabLst>
            </a:pPr>
            <a:r>
              <a:rPr sz="1800" spc="-15" dirty="0">
                <a:latin typeface="Times New Roman"/>
                <a:cs typeface="Times New Roman"/>
              </a:rPr>
              <a:t>Вестибулярная стимуляция </a:t>
            </a:r>
            <a:r>
              <a:rPr sz="1800" spc="-5" dirty="0">
                <a:latin typeface="Times New Roman"/>
                <a:cs typeface="Times New Roman"/>
              </a:rPr>
              <a:t>(сокращение </a:t>
            </a:r>
            <a:r>
              <a:rPr sz="1800" spc="-10" dirty="0">
                <a:latin typeface="Times New Roman"/>
                <a:cs typeface="Times New Roman"/>
              </a:rPr>
              <a:t>периодов </a:t>
            </a:r>
            <a:r>
              <a:rPr sz="1800" spc="-5" dirty="0">
                <a:latin typeface="Times New Roman"/>
                <a:cs typeface="Times New Roman"/>
              </a:rPr>
              <a:t>апное, </a:t>
            </a:r>
            <a:r>
              <a:rPr sz="1800" spc="-10" dirty="0">
                <a:latin typeface="Times New Roman"/>
                <a:cs typeface="Times New Roman"/>
              </a:rPr>
              <a:t>уменьшение  </a:t>
            </a:r>
            <a:r>
              <a:rPr sz="1800" spc="-15" dirty="0">
                <a:latin typeface="Times New Roman"/>
                <a:cs typeface="Times New Roman"/>
              </a:rPr>
              <a:t>гипервозбудимости, </a:t>
            </a:r>
            <a:r>
              <a:rPr sz="1800" dirty="0">
                <a:latin typeface="Times New Roman"/>
                <a:cs typeface="Times New Roman"/>
              </a:rPr>
              <a:t>выраженности </a:t>
            </a:r>
            <a:r>
              <a:rPr sz="1800" spc="-35" dirty="0">
                <a:latin typeface="Times New Roman"/>
                <a:cs typeface="Times New Roman"/>
              </a:rPr>
              <a:t>РДС. </a:t>
            </a:r>
            <a:r>
              <a:rPr sz="1800" spc="-10" dirty="0">
                <a:latin typeface="Times New Roman"/>
                <a:cs typeface="Times New Roman"/>
              </a:rPr>
              <a:t>Миорелаксация </a:t>
            </a:r>
            <a:r>
              <a:rPr sz="1800" spc="-5" dirty="0">
                <a:latin typeface="Times New Roman"/>
                <a:cs typeface="Times New Roman"/>
              </a:rPr>
              <a:t>(Resnick at al.,1987;  </a:t>
            </a:r>
            <a:r>
              <a:rPr sz="1800" spc="-10" dirty="0">
                <a:latin typeface="Times New Roman"/>
                <a:cs typeface="Times New Roman"/>
              </a:rPr>
              <a:t>Pelletier, </a:t>
            </a:r>
            <a:r>
              <a:rPr sz="1800" spc="5" dirty="0">
                <a:latin typeface="Times New Roman"/>
                <a:cs typeface="Times New Roman"/>
              </a:rPr>
              <a:t>1985)</a:t>
            </a:r>
            <a:endParaRPr sz="1800">
              <a:latin typeface="Times New Roman"/>
              <a:cs typeface="Times New Roman"/>
            </a:endParaRPr>
          </a:p>
          <a:p>
            <a:pPr marL="356870" indent="-344805" algn="just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57505" algn="l"/>
              </a:tabLst>
            </a:pPr>
            <a:r>
              <a:rPr sz="1800" spc="-20" dirty="0">
                <a:latin typeface="Times New Roman"/>
                <a:cs typeface="Times New Roman"/>
              </a:rPr>
              <a:t>Стимуляция </a:t>
            </a:r>
            <a:r>
              <a:rPr sz="1800" spc="-5" dirty="0">
                <a:latin typeface="Times New Roman"/>
                <a:cs typeface="Times New Roman"/>
              </a:rPr>
              <a:t>симметричной </a:t>
            </a:r>
            <a:r>
              <a:rPr sz="1800" spc="-15" dirty="0">
                <a:latin typeface="Times New Roman"/>
                <a:cs typeface="Times New Roman"/>
              </a:rPr>
              <a:t>флексорной </a:t>
            </a:r>
            <a:r>
              <a:rPr sz="1800" dirty="0">
                <a:latin typeface="Times New Roman"/>
                <a:cs typeface="Times New Roman"/>
              </a:rPr>
              <a:t>позы </a:t>
            </a:r>
            <a:r>
              <a:rPr sz="1800" spc="-10" dirty="0">
                <a:latin typeface="Times New Roman"/>
                <a:cs typeface="Times New Roman"/>
              </a:rPr>
              <a:t>(Lekskulchai </a:t>
            </a:r>
            <a:r>
              <a:rPr sz="1800" dirty="0">
                <a:latin typeface="Times New Roman"/>
                <a:cs typeface="Times New Roman"/>
              </a:rPr>
              <a:t>R., Cole J.,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2001)</a:t>
            </a:r>
            <a:endParaRPr sz="1800">
              <a:latin typeface="Times New Roman"/>
              <a:cs typeface="Times New Roman"/>
            </a:endParaRPr>
          </a:p>
          <a:p>
            <a:pPr marL="356870" marR="6350" indent="-344805" algn="just">
              <a:lnSpc>
                <a:spcPct val="80000"/>
              </a:lnSpc>
              <a:spcBef>
                <a:spcPts val="434"/>
              </a:spcBef>
              <a:buFont typeface="Arial"/>
              <a:buChar char="•"/>
              <a:tabLst>
                <a:tab pos="357505" algn="l"/>
              </a:tabLst>
            </a:pPr>
            <a:r>
              <a:rPr sz="1800" spc="-10" dirty="0">
                <a:latin typeface="Times New Roman"/>
                <a:cs typeface="Times New Roman"/>
              </a:rPr>
              <a:t>Преодоление </a:t>
            </a:r>
            <a:r>
              <a:rPr sz="1800" spc="-5" dirty="0">
                <a:latin typeface="Times New Roman"/>
                <a:cs typeface="Times New Roman"/>
              </a:rPr>
              <a:t>гравитации, </a:t>
            </a:r>
            <a:r>
              <a:rPr sz="1800" spc="-10" dirty="0">
                <a:latin typeface="Times New Roman"/>
                <a:cs typeface="Times New Roman"/>
              </a:rPr>
              <a:t>снижение нагрузки </a:t>
            </a:r>
            <a:r>
              <a:rPr sz="1800" dirty="0">
                <a:latin typeface="Times New Roman"/>
                <a:cs typeface="Times New Roman"/>
              </a:rPr>
              <a:t>с органов и </a:t>
            </a:r>
            <a:r>
              <a:rPr sz="1800" spc="-10" dirty="0">
                <a:latin typeface="Times New Roman"/>
                <a:cs typeface="Times New Roman"/>
              </a:rPr>
              <a:t>тканей </a:t>
            </a:r>
            <a:r>
              <a:rPr sz="1800" spc="-5" dirty="0">
                <a:latin typeface="Times New Roman"/>
                <a:cs typeface="Times New Roman"/>
              </a:rPr>
              <a:t>(Яцык  </a:t>
            </a:r>
            <a:r>
              <a:rPr sz="1800" spc="-20" dirty="0">
                <a:latin typeface="Times New Roman"/>
                <a:cs typeface="Times New Roman"/>
              </a:rPr>
              <a:t>Г.В.,2012)</a:t>
            </a:r>
            <a:endParaRPr sz="1800">
              <a:latin typeface="Times New Roman"/>
              <a:cs typeface="Times New Roman"/>
            </a:endParaRPr>
          </a:p>
          <a:p>
            <a:pPr marL="356870" indent="-344805" algn="just">
              <a:lnSpc>
                <a:spcPts val="1945"/>
              </a:lnSpc>
              <a:buFont typeface="Arial"/>
              <a:buChar char="•"/>
              <a:tabLst>
                <a:tab pos="357505" algn="l"/>
              </a:tabLst>
            </a:pPr>
            <a:r>
              <a:rPr sz="1800" spc="-15" dirty="0">
                <a:latin typeface="Times New Roman"/>
                <a:cs typeface="Times New Roman"/>
              </a:rPr>
              <a:t>Стимуляция </a:t>
            </a:r>
            <a:r>
              <a:rPr sz="1800" spc="-20" dirty="0">
                <a:latin typeface="Times New Roman"/>
                <a:cs typeface="Times New Roman"/>
              </a:rPr>
              <a:t>блуждающего </a:t>
            </a:r>
            <a:r>
              <a:rPr sz="1800" spc="-10" dirty="0">
                <a:latin typeface="Times New Roman"/>
                <a:cs typeface="Times New Roman"/>
              </a:rPr>
              <a:t>нерва (увеличение массы </a:t>
            </a:r>
            <a:r>
              <a:rPr sz="1800" spc="-5" dirty="0">
                <a:latin typeface="Times New Roman"/>
                <a:cs typeface="Times New Roman"/>
              </a:rPr>
              <a:t>тела,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увеличение</a:t>
            </a:r>
            <a:endParaRPr sz="1800">
              <a:latin typeface="Times New Roman"/>
              <a:cs typeface="Times New Roman"/>
            </a:endParaRPr>
          </a:p>
          <a:p>
            <a:pPr marL="356870" algn="just">
              <a:lnSpc>
                <a:spcPts val="1945"/>
              </a:lnSpc>
            </a:pPr>
            <a:r>
              <a:rPr sz="1800" spc="-10" dirty="0">
                <a:latin typeface="Times New Roman"/>
                <a:cs typeface="Times New Roman"/>
              </a:rPr>
              <a:t>потребления </a:t>
            </a:r>
            <a:r>
              <a:rPr sz="1800" spc="-5" dirty="0">
                <a:latin typeface="Times New Roman"/>
                <a:cs typeface="Times New Roman"/>
              </a:rPr>
              <a:t>калорий) (Rausch,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1981)</a:t>
            </a:r>
            <a:endParaRPr sz="1800">
              <a:latin typeface="Times New Roman"/>
              <a:cs typeface="Times New Roman"/>
            </a:endParaRPr>
          </a:p>
          <a:p>
            <a:pPr marL="356870" marR="5715" indent="-344805" algn="just">
              <a:lnSpc>
                <a:spcPts val="1730"/>
              </a:lnSpc>
              <a:spcBef>
                <a:spcPts val="415"/>
              </a:spcBef>
              <a:buFont typeface="Arial"/>
              <a:buChar char="•"/>
              <a:tabLst>
                <a:tab pos="357505" algn="l"/>
              </a:tabLst>
            </a:pPr>
            <a:r>
              <a:rPr sz="1800" spc="-15" dirty="0">
                <a:latin typeface="Times New Roman"/>
                <a:cs typeface="Times New Roman"/>
              </a:rPr>
              <a:t>Стимуляция </a:t>
            </a:r>
            <a:r>
              <a:rPr sz="1800" spc="-5" dirty="0">
                <a:latin typeface="Times New Roman"/>
                <a:cs typeface="Times New Roman"/>
              </a:rPr>
              <a:t>взаимоотношений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5" dirty="0">
                <a:latin typeface="Times New Roman"/>
                <a:cs typeface="Times New Roman"/>
              </a:rPr>
              <a:t>диаде </a:t>
            </a:r>
            <a:r>
              <a:rPr sz="1800" spc="-15" dirty="0">
                <a:latin typeface="Times New Roman"/>
                <a:cs typeface="Times New Roman"/>
              </a:rPr>
              <a:t>мать/дитя </a:t>
            </a:r>
            <a:r>
              <a:rPr sz="1800" spc="-5" dirty="0">
                <a:latin typeface="Times New Roman"/>
                <a:cs typeface="Times New Roman"/>
              </a:rPr>
              <a:t>(Zuccarini at al., 2016; </a:t>
            </a:r>
            <a:r>
              <a:rPr sz="1800" spc="-10" dirty="0">
                <a:latin typeface="Times New Roman"/>
                <a:cs typeface="Times New Roman"/>
              </a:rPr>
              <a:t>Leib at  </a:t>
            </a:r>
            <a:r>
              <a:rPr sz="1800" spc="-5" dirty="0">
                <a:latin typeface="Times New Roman"/>
                <a:cs typeface="Times New Roman"/>
              </a:rPr>
              <a:t>al., </a:t>
            </a:r>
            <a:r>
              <a:rPr sz="1800" spc="5" dirty="0">
                <a:latin typeface="Times New Roman"/>
                <a:cs typeface="Times New Roman"/>
              </a:rPr>
              <a:t>1980; </a:t>
            </a:r>
            <a:r>
              <a:rPr sz="1800" dirty="0">
                <a:latin typeface="Times New Roman"/>
                <a:cs typeface="Times New Roman"/>
              </a:rPr>
              <a:t>Cho </a:t>
            </a:r>
            <a:r>
              <a:rPr sz="1800" spc="-5" dirty="0">
                <a:latin typeface="Times New Roman"/>
                <a:cs typeface="Times New Roman"/>
              </a:rPr>
              <a:t>et al.,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2016)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37475" y="6582867"/>
            <a:ext cx="1181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Гайнетдинова</a:t>
            </a:r>
            <a:r>
              <a:rPr sz="1100" b="1" spc="-6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Д.Д.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7239" y="510920"/>
            <a:ext cx="679577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10" dirty="0">
                <a:solidFill>
                  <a:srgbClr val="000000"/>
                </a:solidFill>
                <a:latin typeface="Times New Roman"/>
                <a:cs typeface="Times New Roman"/>
              </a:rPr>
              <a:t>Абилитационные</a:t>
            </a:r>
            <a:r>
              <a:rPr sz="4000" spc="-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000000"/>
                </a:solidFill>
                <a:latin typeface="Times New Roman"/>
                <a:cs typeface="Times New Roman"/>
              </a:rPr>
              <a:t>технологии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557908"/>
            <a:ext cx="353441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6870" algn="l"/>
                <a:tab pos="357505" algn="l"/>
                <a:tab pos="1841500" algn="l"/>
              </a:tabLst>
            </a:pPr>
            <a:r>
              <a:rPr sz="2200" spc="-10" dirty="0">
                <a:latin typeface="Times New Roman"/>
                <a:cs typeface="Times New Roman"/>
              </a:rPr>
              <a:t>Выработка	установочных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0668" y="1825828"/>
            <a:ext cx="458279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790064" algn="l"/>
                <a:tab pos="3701415" algn="l"/>
              </a:tabLst>
            </a:pPr>
            <a:r>
              <a:rPr sz="2200" spc="5" dirty="0">
                <a:latin typeface="Times New Roman"/>
                <a:cs typeface="Times New Roman"/>
              </a:rPr>
              <a:t>р</a:t>
            </a:r>
            <a:r>
              <a:rPr sz="2200" spc="20" dirty="0">
                <a:latin typeface="Times New Roman"/>
                <a:cs typeface="Times New Roman"/>
              </a:rPr>
              <a:t>е</a:t>
            </a:r>
            <a:r>
              <a:rPr sz="2200" spc="-35" dirty="0">
                <a:latin typeface="Times New Roman"/>
                <a:cs typeface="Times New Roman"/>
              </a:rPr>
              <a:t>ф</a:t>
            </a:r>
            <a:r>
              <a:rPr sz="2200" spc="-20" dirty="0">
                <a:latin typeface="Times New Roman"/>
                <a:cs typeface="Times New Roman"/>
              </a:rPr>
              <a:t>л</a:t>
            </a:r>
            <a:r>
              <a:rPr sz="2200" dirty="0">
                <a:latin typeface="Times New Roman"/>
                <a:cs typeface="Times New Roman"/>
              </a:rPr>
              <a:t>е</a:t>
            </a:r>
            <a:r>
              <a:rPr sz="2200" spc="-60" dirty="0">
                <a:latin typeface="Times New Roman"/>
                <a:cs typeface="Times New Roman"/>
              </a:rPr>
              <a:t>к</a:t>
            </a:r>
            <a:r>
              <a:rPr sz="2200" dirty="0">
                <a:latin typeface="Times New Roman"/>
                <a:cs typeface="Times New Roman"/>
              </a:rPr>
              <a:t>со</a:t>
            </a:r>
            <a:r>
              <a:rPr sz="2200" spc="-10" dirty="0">
                <a:latin typeface="Times New Roman"/>
                <a:cs typeface="Times New Roman"/>
              </a:rPr>
              <a:t>в</a:t>
            </a:r>
            <a:r>
              <a:rPr sz="2200" dirty="0">
                <a:latin typeface="Times New Roman"/>
                <a:cs typeface="Times New Roman"/>
              </a:rPr>
              <a:t>,	н</a:t>
            </a:r>
            <a:r>
              <a:rPr sz="2200" spc="-30" dirty="0">
                <a:latin typeface="Times New Roman"/>
                <a:cs typeface="Times New Roman"/>
              </a:rPr>
              <a:t>о</a:t>
            </a:r>
            <a:r>
              <a:rPr sz="2200" spc="-20" dirty="0">
                <a:latin typeface="Times New Roman"/>
                <a:cs typeface="Times New Roman"/>
              </a:rPr>
              <a:t>р</a:t>
            </a:r>
            <a:r>
              <a:rPr sz="2200" spc="-30" dirty="0">
                <a:latin typeface="Times New Roman"/>
                <a:cs typeface="Times New Roman"/>
              </a:rPr>
              <a:t>м</a:t>
            </a:r>
            <a:r>
              <a:rPr sz="2200" spc="5" dirty="0">
                <a:latin typeface="Times New Roman"/>
                <a:cs typeface="Times New Roman"/>
              </a:rPr>
              <a:t>али</a:t>
            </a:r>
            <a:r>
              <a:rPr sz="2200" spc="-15" dirty="0">
                <a:latin typeface="Times New Roman"/>
                <a:cs typeface="Times New Roman"/>
              </a:rPr>
              <a:t>з</a:t>
            </a:r>
            <a:r>
              <a:rPr sz="2200" spc="5" dirty="0">
                <a:latin typeface="Times New Roman"/>
                <a:cs typeface="Times New Roman"/>
              </a:rPr>
              <a:t>ац</a:t>
            </a:r>
            <a:r>
              <a:rPr sz="2200" spc="-10" dirty="0">
                <a:latin typeface="Times New Roman"/>
                <a:cs typeface="Times New Roman"/>
              </a:rPr>
              <a:t>и</a:t>
            </a:r>
            <a:r>
              <a:rPr sz="2200" dirty="0">
                <a:latin typeface="Times New Roman"/>
                <a:cs typeface="Times New Roman"/>
              </a:rPr>
              <a:t>я	</a:t>
            </a:r>
            <a:r>
              <a:rPr sz="2200" spc="-35" dirty="0">
                <a:latin typeface="Times New Roman"/>
                <a:cs typeface="Times New Roman"/>
              </a:rPr>
              <a:t>т</a:t>
            </a:r>
            <a:r>
              <a:rPr sz="2200" spc="5" dirty="0">
                <a:latin typeface="Times New Roman"/>
                <a:cs typeface="Times New Roman"/>
              </a:rPr>
              <a:t>о</a:t>
            </a:r>
            <a:r>
              <a:rPr sz="2200" spc="-5" dirty="0">
                <a:latin typeface="Times New Roman"/>
                <a:cs typeface="Times New Roman"/>
              </a:rPr>
              <a:t>н</a:t>
            </a:r>
            <a:r>
              <a:rPr sz="2200" spc="-20" dirty="0">
                <a:latin typeface="Times New Roman"/>
                <a:cs typeface="Times New Roman"/>
              </a:rPr>
              <a:t>у</a:t>
            </a:r>
            <a:r>
              <a:rPr sz="2200" spc="20" dirty="0">
                <a:latin typeface="Times New Roman"/>
                <a:cs typeface="Times New Roman"/>
              </a:rPr>
              <a:t>с</a:t>
            </a:r>
            <a:r>
              <a:rPr sz="2200" dirty="0">
                <a:latin typeface="Times New Roman"/>
                <a:cs typeface="Times New Roman"/>
              </a:rPr>
              <a:t>а,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34688" y="1557908"/>
            <a:ext cx="2823210" cy="630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3970" algn="r">
              <a:lnSpc>
                <a:spcPts val="2375"/>
              </a:lnSpc>
              <a:spcBef>
                <a:spcPts val="105"/>
              </a:spcBef>
              <a:tabLst>
                <a:tab pos="1163955" algn="l"/>
                <a:tab pos="1423035" algn="l"/>
              </a:tabLst>
            </a:pPr>
            <a:r>
              <a:rPr sz="2200" dirty="0">
                <a:latin typeface="Times New Roman"/>
                <a:cs typeface="Times New Roman"/>
              </a:rPr>
              <a:t>р</a:t>
            </a:r>
            <a:r>
              <a:rPr sz="2200" spc="25" dirty="0">
                <a:latin typeface="Times New Roman"/>
                <a:cs typeface="Times New Roman"/>
              </a:rPr>
              <a:t>е</a:t>
            </a:r>
            <a:r>
              <a:rPr sz="2200" dirty="0">
                <a:latin typeface="Times New Roman"/>
                <a:cs typeface="Times New Roman"/>
              </a:rPr>
              <a:t>а</a:t>
            </a:r>
            <a:r>
              <a:rPr sz="2200" spc="5" dirty="0">
                <a:latin typeface="Times New Roman"/>
                <a:cs typeface="Times New Roman"/>
              </a:rPr>
              <a:t>к</a:t>
            </a:r>
            <a:r>
              <a:rPr sz="2200" spc="-5" dirty="0">
                <a:latin typeface="Times New Roman"/>
                <a:cs typeface="Times New Roman"/>
              </a:rPr>
              <a:t>ц</a:t>
            </a:r>
            <a:r>
              <a:rPr sz="2200" spc="-15" dirty="0">
                <a:latin typeface="Times New Roman"/>
                <a:cs typeface="Times New Roman"/>
              </a:rPr>
              <a:t>и</a:t>
            </a:r>
            <a:r>
              <a:rPr sz="2200" dirty="0">
                <a:latin typeface="Times New Roman"/>
                <a:cs typeface="Times New Roman"/>
              </a:rPr>
              <a:t>й	,	</a:t>
            </a:r>
            <a:r>
              <a:rPr sz="2200" spc="-5" dirty="0">
                <a:latin typeface="Times New Roman"/>
                <a:cs typeface="Times New Roman"/>
              </a:rPr>
              <a:t>п</a:t>
            </a:r>
            <a:r>
              <a:rPr sz="2200" spc="-75" dirty="0">
                <a:latin typeface="Times New Roman"/>
                <a:cs typeface="Times New Roman"/>
              </a:rPr>
              <a:t>о</a:t>
            </a:r>
            <a:r>
              <a:rPr sz="2200" dirty="0">
                <a:latin typeface="Times New Roman"/>
                <a:cs typeface="Times New Roman"/>
              </a:rPr>
              <a:t>д</a:t>
            </a:r>
            <a:r>
              <a:rPr sz="2200" spc="10" dirty="0">
                <a:latin typeface="Times New Roman"/>
                <a:cs typeface="Times New Roman"/>
              </a:rPr>
              <a:t>а</a:t>
            </a:r>
            <a:r>
              <a:rPr sz="2200" spc="-35" dirty="0">
                <a:latin typeface="Times New Roman"/>
                <a:cs typeface="Times New Roman"/>
              </a:rPr>
              <a:t>в</a:t>
            </a:r>
            <a:r>
              <a:rPr sz="2200" spc="-20" dirty="0">
                <a:latin typeface="Times New Roman"/>
                <a:cs typeface="Times New Roman"/>
              </a:rPr>
              <a:t>л</a:t>
            </a:r>
            <a:r>
              <a:rPr sz="2200" dirty="0">
                <a:latin typeface="Times New Roman"/>
                <a:cs typeface="Times New Roman"/>
              </a:rPr>
              <a:t>ение</a:t>
            </a:r>
            <a:endParaRPr sz="2200">
              <a:latin typeface="Times New Roman"/>
              <a:cs typeface="Times New Roman"/>
            </a:endParaRPr>
          </a:p>
          <a:p>
            <a:pPr marR="5080" algn="r">
              <a:lnSpc>
                <a:spcPts val="2375"/>
              </a:lnSpc>
            </a:pPr>
            <a:r>
              <a:rPr sz="2200" spc="15" dirty="0">
                <a:latin typeface="Times New Roman"/>
                <a:cs typeface="Times New Roman"/>
              </a:rPr>
              <a:t>т</a:t>
            </a:r>
            <a:r>
              <a:rPr sz="2200" spc="5" dirty="0">
                <a:latin typeface="Times New Roman"/>
                <a:cs typeface="Times New Roman"/>
              </a:rPr>
              <a:t>рениро</a:t>
            </a:r>
            <a:r>
              <a:rPr sz="2200" spc="-35" dirty="0">
                <a:latin typeface="Times New Roman"/>
                <a:cs typeface="Times New Roman"/>
              </a:rPr>
              <a:t>вк</a:t>
            </a:r>
            <a:r>
              <a:rPr sz="2200" dirty="0">
                <a:latin typeface="Times New Roman"/>
                <a:cs typeface="Times New Roman"/>
              </a:rPr>
              <a:t>а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07377" y="1557908"/>
            <a:ext cx="1407795" cy="630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75"/>
              </a:lnSpc>
              <a:spcBef>
                <a:spcPts val="105"/>
              </a:spcBef>
            </a:pPr>
            <a:r>
              <a:rPr sz="2200" dirty="0">
                <a:latin typeface="Times New Roman"/>
                <a:cs typeface="Times New Roman"/>
              </a:rPr>
              <a:t>тонических</a:t>
            </a:r>
            <a:endParaRPr sz="2200">
              <a:latin typeface="Times New Roman"/>
              <a:cs typeface="Times New Roman"/>
            </a:endParaRPr>
          </a:p>
          <a:p>
            <a:pPr marL="73025">
              <a:lnSpc>
                <a:spcPts val="2375"/>
              </a:lnSpc>
              <a:tabLst>
                <a:tab pos="1244600" algn="l"/>
              </a:tabLst>
            </a:pPr>
            <a:r>
              <a:rPr sz="2200" spc="5" dirty="0">
                <a:latin typeface="Times New Roman"/>
                <a:cs typeface="Times New Roman"/>
              </a:rPr>
              <a:t>б</a:t>
            </a:r>
            <a:r>
              <a:rPr sz="2200" spc="25" dirty="0">
                <a:latin typeface="Times New Roman"/>
                <a:cs typeface="Times New Roman"/>
              </a:rPr>
              <a:t>а</a:t>
            </a:r>
            <a:r>
              <a:rPr sz="2200" spc="-20" dirty="0">
                <a:latin typeface="Times New Roman"/>
                <a:cs typeface="Times New Roman"/>
              </a:rPr>
              <a:t>л</a:t>
            </a:r>
            <a:r>
              <a:rPr sz="2200" spc="5" dirty="0">
                <a:latin typeface="Times New Roman"/>
                <a:cs typeface="Times New Roman"/>
              </a:rPr>
              <a:t>ан</a:t>
            </a:r>
            <a:r>
              <a:rPr sz="2200" spc="20" dirty="0">
                <a:latin typeface="Times New Roman"/>
                <a:cs typeface="Times New Roman"/>
              </a:rPr>
              <a:t>с</a:t>
            </a:r>
            <a:r>
              <a:rPr sz="2200" dirty="0">
                <a:latin typeface="Times New Roman"/>
                <a:cs typeface="Times New Roman"/>
              </a:rPr>
              <a:t>а	</a:t>
            </a:r>
            <a:r>
              <a:rPr sz="2200" spc="5" dirty="0">
                <a:latin typeface="Times New Roman"/>
                <a:cs typeface="Times New Roman"/>
              </a:rPr>
              <a:t>и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82244" rIns="0" bIns="0" rtlCol="0">
            <a:spAutoFit/>
          </a:bodyPr>
          <a:lstStyle/>
          <a:p>
            <a:pPr marR="3152775" algn="ctr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координации </a:t>
            </a:r>
            <a:r>
              <a:rPr spc="-5" dirty="0"/>
              <a:t>(Казанская Е.В.</a:t>
            </a:r>
            <a:r>
              <a:rPr spc="-105" dirty="0"/>
              <a:t> </a:t>
            </a:r>
            <a:r>
              <a:rPr dirty="0"/>
              <a:t>2009)</a:t>
            </a:r>
          </a:p>
          <a:p>
            <a:pPr marL="344170" indent="-344170">
              <a:lnSpc>
                <a:spcPts val="2375"/>
              </a:lnSpc>
              <a:buFont typeface="Arial"/>
              <a:buChar char="•"/>
              <a:tabLst>
                <a:tab pos="344170" algn="l"/>
                <a:tab pos="357505" algn="l"/>
                <a:tab pos="2524125" algn="l"/>
                <a:tab pos="5201285" algn="l"/>
                <a:tab pos="6649720" algn="l"/>
                <a:tab pos="7902575" algn="l"/>
              </a:tabLst>
            </a:pPr>
            <a:r>
              <a:rPr spc="-10" dirty="0"/>
              <a:t>Формирование	</a:t>
            </a:r>
            <a:r>
              <a:rPr spc="-5" dirty="0"/>
              <a:t>статокинетических	</a:t>
            </a:r>
            <a:r>
              <a:rPr spc="-10" dirty="0"/>
              <a:t>функций	</a:t>
            </a:r>
            <a:r>
              <a:rPr spc="-5" dirty="0"/>
              <a:t>(опоры	</a:t>
            </a:r>
            <a:r>
              <a:rPr spc="5" dirty="0"/>
              <a:t>и</a:t>
            </a:r>
          </a:p>
          <a:p>
            <a:pPr marR="488315" algn="ctr">
              <a:lnSpc>
                <a:spcPts val="2375"/>
              </a:lnSpc>
            </a:pPr>
            <a:r>
              <a:rPr spc="-5" dirty="0"/>
              <a:t>поддержки, вертикализация </a:t>
            </a:r>
            <a:r>
              <a:rPr dirty="0"/>
              <a:t>в </a:t>
            </a:r>
            <a:r>
              <a:rPr spc="-20" dirty="0"/>
              <a:t>воде) </a:t>
            </a:r>
            <a:r>
              <a:rPr spc="-5" dirty="0"/>
              <a:t>(Казанская Е.В.</a:t>
            </a:r>
            <a:r>
              <a:rPr spc="-70" dirty="0"/>
              <a:t> </a:t>
            </a:r>
            <a:r>
              <a:rPr dirty="0"/>
              <a:t>2009)</a:t>
            </a:r>
          </a:p>
          <a:p>
            <a:pPr marL="344170" indent="-344170">
              <a:lnSpc>
                <a:spcPts val="2375"/>
              </a:lnSpc>
              <a:buFont typeface="Arial"/>
              <a:buChar char="•"/>
              <a:tabLst>
                <a:tab pos="344170" algn="l"/>
                <a:tab pos="357505" algn="l"/>
                <a:tab pos="2417445" algn="l"/>
                <a:tab pos="5646420" algn="l"/>
                <a:tab pos="7030720" algn="l"/>
              </a:tabLst>
            </a:pPr>
            <a:r>
              <a:rPr spc="-5" dirty="0"/>
              <a:t>Миорелаксация,	</a:t>
            </a:r>
            <a:r>
              <a:rPr spc="-10" dirty="0"/>
              <a:t>стимуляция</a:t>
            </a:r>
            <a:r>
              <a:rPr spc="455" dirty="0"/>
              <a:t> </a:t>
            </a:r>
            <a:r>
              <a:rPr spc="-10" dirty="0"/>
              <a:t>дыхательных	движений,	</a:t>
            </a:r>
            <a:r>
              <a:rPr spc="5" dirty="0"/>
              <a:t>сосания,</a:t>
            </a:r>
          </a:p>
          <a:p>
            <a:pPr algn="ctr">
              <a:lnSpc>
                <a:spcPts val="2375"/>
              </a:lnSpc>
            </a:pPr>
            <a:r>
              <a:rPr dirty="0"/>
              <a:t>восстановление </a:t>
            </a:r>
            <a:r>
              <a:rPr spc="-5" dirty="0"/>
              <a:t>рефлекторной </a:t>
            </a:r>
            <a:r>
              <a:rPr spc="5" dirty="0"/>
              <a:t>деятельности </a:t>
            </a:r>
            <a:r>
              <a:rPr dirty="0"/>
              <a:t>(Яцык </a:t>
            </a:r>
            <a:r>
              <a:rPr spc="-65" dirty="0"/>
              <a:t>Г.В.</a:t>
            </a:r>
            <a:r>
              <a:rPr spc="-180" dirty="0"/>
              <a:t> </a:t>
            </a:r>
            <a:r>
              <a:rPr dirty="0"/>
              <a:t>2012)</a:t>
            </a:r>
          </a:p>
          <a:p>
            <a:pPr marL="344170" indent="-344170">
              <a:lnSpc>
                <a:spcPts val="2375"/>
              </a:lnSpc>
              <a:spcBef>
                <a:spcPts val="5"/>
              </a:spcBef>
              <a:buFont typeface="Arial"/>
              <a:buChar char="•"/>
              <a:tabLst>
                <a:tab pos="344170" algn="l"/>
                <a:tab pos="357505" algn="l"/>
                <a:tab pos="1981200" algn="l"/>
                <a:tab pos="3253104" algn="l"/>
                <a:tab pos="3701415" algn="l"/>
                <a:tab pos="4646295" algn="l"/>
                <a:tab pos="5100320" algn="l"/>
                <a:tab pos="6018530" algn="l"/>
                <a:tab pos="6689090" algn="l"/>
                <a:tab pos="7076440" algn="l"/>
              </a:tabLst>
            </a:pPr>
            <a:r>
              <a:rPr spc="-20" dirty="0"/>
              <a:t>Стимуляция	</a:t>
            </a:r>
            <a:r>
              <a:rPr spc="-5" dirty="0"/>
              <a:t>поворота	</a:t>
            </a:r>
            <a:r>
              <a:rPr spc="-10" dirty="0"/>
              <a:t>со	</a:t>
            </a:r>
            <a:r>
              <a:rPr spc="-5" dirty="0"/>
              <a:t>спины	</a:t>
            </a:r>
            <a:r>
              <a:rPr spc="-15" dirty="0"/>
              <a:t>на	</a:t>
            </a:r>
            <a:r>
              <a:rPr spc="-10" dirty="0"/>
              <a:t>живот	</a:t>
            </a:r>
            <a:r>
              <a:rPr spc="-35" dirty="0"/>
              <a:t>(Wu	</a:t>
            </a:r>
            <a:r>
              <a:rPr spc="-10" dirty="0"/>
              <a:t>at	</a:t>
            </a:r>
            <a:r>
              <a:rPr spc="-5" dirty="0"/>
              <a:t>ai.,2007;</a:t>
            </a:r>
          </a:p>
          <a:p>
            <a:pPr marR="4022090" algn="ctr">
              <a:lnSpc>
                <a:spcPts val="2375"/>
              </a:lnSpc>
            </a:pPr>
            <a:r>
              <a:rPr dirty="0"/>
              <a:t>Lekskulchai </a:t>
            </a:r>
            <a:r>
              <a:rPr spc="-5" dirty="0"/>
              <a:t>R., </a:t>
            </a:r>
            <a:r>
              <a:rPr dirty="0"/>
              <a:t>Cole</a:t>
            </a:r>
            <a:r>
              <a:rPr spc="-60" dirty="0"/>
              <a:t> </a:t>
            </a:r>
            <a:r>
              <a:rPr dirty="0"/>
              <a:t>J.,2001)</a:t>
            </a: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pc="-20" dirty="0"/>
              <a:t>Стимуляция </a:t>
            </a:r>
            <a:r>
              <a:rPr spc="-5" dirty="0"/>
              <a:t>моторики</a:t>
            </a:r>
            <a:r>
              <a:rPr spc="-20" dirty="0"/>
              <a:t> </a:t>
            </a:r>
            <a:r>
              <a:rPr spc="-5" dirty="0"/>
              <a:t>кисти</a:t>
            </a: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pc="-5" dirty="0"/>
              <a:t>Развитие </a:t>
            </a:r>
            <a:r>
              <a:rPr spc="-10" dirty="0"/>
              <a:t>речи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37475" y="6582867"/>
            <a:ext cx="1181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Гайнетдинова</a:t>
            </a:r>
            <a:r>
              <a:rPr sz="1100" b="1" spc="-6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Д.Д.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91820"/>
          </a:xfrm>
          <a:custGeom>
            <a:avLst/>
            <a:gdLst/>
            <a:ahLst/>
            <a:cxnLst/>
            <a:rect l="l" t="t" r="r" b="b"/>
            <a:pathLst>
              <a:path w="9144000" h="591820">
                <a:moveTo>
                  <a:pt x="0" y="591312"/>
                </a:moveTo>
                <a:lnTo>
                  <a:pt x="9144000" y="591312"/>
                </a:lnTo>
                <a:lnTo>
                  <a:pt x="9144000" y="0"/>
                </a:lnTo>
                <a:lnTo>
                  <a:pt x="0" y="0"/>
                </a:lnTo>
                <a:lnTo>
                  <a:pt x="0" y="591312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2158" y="81483"/>
            <a:ext cx="85337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20" dirty="0">
                <a:latin typeface="Calibri"/>
                <a:cs typeface="Calibri"/>
              </a:rPr>
              <a:t>Схема </a:t>
            </a:r>
            <a:r>
              <a:rPr sz="2400" b="0" spc="-5" dirty="0">
                <a:latin typeface="Calibri"/>
                <a:cs typeface="Calibri"/>
              </a:rPr>
              <a:t>организации </a:t>
            </a:r>
            <a:r>
              <a:rPr sz="2400" b="0" spc="-10" dirty="0">
                <a:latin typeface="Calibri"/>
                <a:cs typeface="Calibri"/>
              </a:rPr>
              <a:t>медицинской </a:t>
            </a:r>
            <a:r>
              <a:rPr sz="2400" b="0" spc="-5" dirty="0">
                <a:latin typeface="Calibri"/>
                <a:cs typeface="Calibri"/>
              </a:rPr>
              <a:t>реабилитации новорожденных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52687" y="612987"/>
            <a:ext cx="2039821" cy="4427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19855" y="606526"/>
            <a:ext cx="699325" cy="513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93492" y="629412"/>
            <a:ext cx="1963420" cy="365760"/>
          </a:xfrm>
          <a:custGeom>
            <a:avLst/>
            <a:gdLst/>
            <a:ahLst/>
            <a:cxnLst/>
            <a:rect l="l" t="t" r="r" b="b"/>
            <a:pathLst>
              <a:path w="1963420" h="365759">
                <a:moveTo>
                  <a:pt x="1901952" y="0"/>
                </a:moveTo>
                <a:lnTo>
                  <a:pt x="60959" y="0"/>
                </a:lnTo>
                <a:lnTo>
                  <a:pt x="37236" y="4792"/>
                </a:lnTo>
                <a:lnTo>
                  <a:pt x="17859" y="17859"/>
                </a:lnTo>
                <a:lnTo>
                  <a:pt x="4792" y="37236"/>
                </a:lnTo>
                <a:lnTo>
                  <a:pt x="0" y="60960"/>
                </a:lnTo>
                <a:lnTo>
                  <a:pt x="0" y="304800"/>
                </a:lnTo>
                <a:lnTo>
                  <a:pt x="4792" y="328523"/>
                </a:lnTo>
                <a:lnTo>
                  <a:pt x="17859" y="347900"/>
                </a:lnTo>
                <a:lnTo>
                  <a:pt x="37236" y="360967"/>
                </a:lnTo>
                <a:lnTo>
                  <a:pt x="60959" y="365760"/>
                </a:lnTo>
                <a:lnTo>
                  <a:pt x="1901952" y="365760"/>
                </a:lnTo>
                <a:lnTo>
                  <a:pt x="1925675" y="360967"/>
                </a:lnTo>
                <a:lnTo>
                  <a:pt x="1945052" y="347900"/>
                </a:lnTo>
                <a:lnTo>
                  <a:pt x="1958119" y="328523"/>
                </a:lnTo>
                <a:lnTo>
                  <a:pt x="1962911" y="304800"/>
                </a:lnTo>
                <a:lnTo>
                  <a:pt x="1962911" y="60960"/>
                </a:lnTo>
                <a:lnTo>
                  <a:pt x="1958119" y="37236"/>
                </a:lnTo>
                <a:lnTo>
                  <a:pt x="1945052" y="17859"/>
                </a:lnTo>
                <a:lnTo>
                  <a:pt x="1925675" y="4792"/>
                </a:lnTo>
                <a:lnTo>
                  <a:pt x="1901952" y="0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93492" y="629412"/>
            <a:ext cx="1963420" cy="365760"/>
          </a:xfrm>
          <a:custGeom>
            <a:avLst/>
            <a:gdLst/>
            <a:ahLst/>
            <a:cxnLst/>
            <a:rect l="l" t="t" r="r" b="b"/>
            <a:pathLst>
              <a:path w="1963420" h="365759">
                <a:moveTo>
                  <a:pt x="0" y="60960"/>
                </a:moveTo>
                <a:lnTo>
                  <a:pt x="4792" y="37236"/>
                </a:lnTo>
                <a:lnTo>
                  <a:pt x="17859" y="17859"/>
                </a:lnTo>
                <a:lnTo>
                  <a:pt x="37236" y="4792"/>
                </a:lnTo>
                <a:lnTo>
                  <a:pt x="60959" y="0"/>
                </a:lnTo>
                <a:lnTo>
                  <a:pt x="1901952" y="0"/>
                </a:lnTo>
                <a:lnTo>
                  <a:pt x="1925675" y="4792"/>
                </a:lnTo>
                <a:lnTo>
                  <a:pt x="1945052" y="17859"/>
                </a:lnTo>
                <a:lnTo>
                  <a:pt x="1958119" y="37236"/>
                </a:lnTo>
                <a:lnTo>
                  <a:pt x="1962911" y="60960"/>
                </a:lnTo>
                <a:lnTo>
                  <a:pt x="1962911" y="304800"/>
                </a:lnTo>
                <a:lnTo>
                  <a:pt x="1958119" y="328523"/>
                </a:lnTo>
                <a:lnTo>
                  <a:pt x="1945052" y="347900"/>
                </a:lnTo>
                <a:lnTo>
                  <a:pt x="1925675" y="360967"/>
                </a:lnTo>
                <a:lnTo>
                  <a:pt x="1901952" y="365760"/>
                </a:lnTo>
                <a:lnTo>
                  <a:pt x="60959" y="365760"/>
                </a:lnTo>
                <a:lnTo>
                  <a:pt x="37236" y="360967"/>
                </a:lnTo>
                <a:lnTo>
                  <a:pt x="17859" y="347900"/>
                </a:lnTo>
                <a:lnTo>
                  <a:pt x="4792" y="328523"/>
                </a:lnTo>
                <a:lnTo>
                  <a:pt x="0" y="304800"/>
                </a:lnTo>
                <a:lnTo>
                  <a:pt x="0" y="60960"/>
                </a:lnTo>
                <a:close/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40495" y="1317070"/>
            <a:ext cx="2039821" cy="418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83407" y="1298422"/>
            <a:ext cx="1744852" cy="5133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81300" y="1333500"/>
            <a:ext cx="1963420" cy="341630"/>
          </a:xfrm>
          <a:custGeom>
            <a:avLst/>
            <a:gdLst/>
            <a:ahLst/>
            <a:cxnLst/>
            <a:rect l="l" t="t" r="r" b="b"/>
            <a:pathLst>
              <a:path w="1963420" h="341630">
                <a:moveTo>
                  <a:pt x="1906015" y="0"/>
                </a:moveTo>
                <a:lnTo>
                  <a:pt x="56895" y="0"/>
                </a:lnTo>
                <a:lnTo>
                  <a:pt x="34772" y="4478"/>
                </a:lnTo>
                <a:lnTo>
                  <a:pt x="16684" y="16684"/>
                </a:lnTo>
                <a:lnTo>
                  <a:pt x="4478" y="34772"/>
                </a:lnTo>
                <a:lnTo>
                  <a:pt x="0" y="56896"/>
                </a:lnTo>
                <a:lnTo>
                  <a:pt x="0" y="284479"/>
                </a:lnTo>
                <a:lnTo>
                  <a:pt x="4478" y="306603"/>
                </a:lnTo>
                <a:lnTo>
                  <a:pt x="16684" y="324691"/>
                </a:lnTo>
                <a:lnTo>
                  <a:pt x="34772" y="336897"/>
                </a:lnTo>
                <a:lnTo>
                  <a:pt x="56895" y="341375"/>
                </a:lnTo>
                <a:lnTo>
                  <a:pt x="1906015" y="341375"/>
                </a:lnTo>
                <a:lnTo>
                  <a:pt x="1928139" y="336897"/>
                </a:lnTo>
                <a:lnTo>
                  <a:pt x="1946227" y="324691"/>
                </a:lnTo>
                <a:lnTo>
                  <a:pt x="1958433" y="306603"/>
                </a:lnTo>
                <a:lnTo>
                  <a:pt x="1962912" y="284479"/>
                </a:lnTo>
                <a:lnTo>
                  <a:pt x="1962912" y="56896"/>
                </a:lnTo>
                <a:lnTo>
                  <a:pt x="1958433" y="34772"/>
                </a:lnTo>
                <a:lnTo>
                  <a:pt x="1946227" y="16684"/>
                </a:lnTo>
                <a:lnTo>
                  <a:pt x="1928139" y="4478"/>
                </a:lnTo>
                <a:lnTo>
                  <a:pt x="1906015" y="0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81300" y="1333500"/>
            <a:ext cx="1963420" cy="341630"/>
          </a:xfrm>
          <a:custGeom>
            <a:avLst/>
            <a:gdLst/>
            <a:ahLst/>
            <a:cxnLst/>
            <a:rect l="l" t="t" r="r" b="b"/>
            <a:pathLst>
              <a:path w="1963420" h="341630">
                <a:moveTo>
                  <a:pt x="0" y="56896"/>
                </a:moveTo>
                <a:lnTo>
                  <a:pt x="4478" y="34772"/>
                </a:lnTo>
                <a:lnTo>
                  <a:pt x="16684" y="16684"/>
                </a:lnTo>
                <a:lnTo>
                  <a:pt x="34772" y="4478"/>
                </a:lnTo>
                <a:lnTo>
                  <a:pt x="56895" y="0"/>
                </a:lnTo>
                <a:lnTo>
                  <a:pt x="1906015" y="0"/>
                </a:lnTo>
                <a:lnTo>
                  <a:pt x="1928139" y="4478"/>
                </a:lnTo>
                <a:lnTo>
                  <a:pt x="1946227" y="16684"/>
                </a:lnTo>
                <a:lnTo>
                  <a:pt x="1958433" y="34772"/>
                </a:lnTo>
                <a:lnTo>
                  <a:pt x="1962912" y="56896"/>
                </a:lnTo>
                <a:lnTo>
                  <a:pt x="1962912" y="284479"/>
                </a:lnTo>
                <a:lnTo>
                  <a:pt x="1958433" y="306603"/>
                </a:lnTo>
                <a:lnTo>
                  <a:pt x="1946227" y="324691"/>
                </a:lnTo>
                <a:lnTo>
                  <a:pt x="1928139" y="336897"/>
                </a:lnTo>
                <a:lnTo>
                  <a:pt x="1906015" y="341375"/>
                </a:lnTo>
                <a:lnTo>
                  <a:pt x="56895" y="341375"/>
                </a:lnTo>
                <a:lnTo>
                  <a:pt x="34772" y="336897"/>
                </a:lnTo>
                <a:lnTo>
                  <a:pt x="16684" y="324691"/>
                </a:lnTo>
                <a:lnTo>
                  <a:pt x="4478" y="306603"/>
                </a:lnTo>
                <a:lnTo>
                  <a:pt x="0" y="284479"/>
                </a:lnTo>
                <a:lnTo>
                  <a:pt x="0" y="56896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40526" y="2335067"/>
            <a:ext cx="2027440" cy="530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04160" y="2249360"/>
            <a:ext cx="1903222" cy="7572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81300" y="2351532"/>
            <a:ext cx="1950720" cy="454659"/>
          </a:xfrm>
          <a:custGeom>
            <a:avLst/>
            <a:gdLst/>
            <a:ahLst/>
            <a:cxnLst/>
            <a:rect l="l" t="t" r="r" b="b"/>
            <a:pathLst>
              <a:path w="1950720" h="454660">
                <a:moveTo>
                  <a:pt x="1875027" y="0"/>
                </a:moveTo>
                <a:lnTo>
                  <a:pt x="75692" y="0"/>
                </a:lnTo>
                <a:lnTo>
                  <a:pt x="46237" y="5951"/>
                </a:lnTo>
                <a:lnTo>
                  <a:pt x="22177" y="22177"/>
                </a:lnTo>
                <a:lnTo>
                  <a:pt x="5951" y="46237"/>
                </a:lnTo>
                <a:lnTo>
                  <a:pt x="0" y="75691"/>
                </a:lnTo>
                <a:lnTo>
                  <a:pt x="0" y="378459"/>
                </a:lnTo>
                <a:lnTo>
                  <a:pt x="5951" y="407914"/>
                </a:lnTo>
                <a:lnTo>
                  <a:pt x="22177" y="431974"/>
                </a:lnTo>
                <a:lnTo>
                  <a:pt x="46237" y="448200"/>
                </a:lnTo>
                <a:lnTo>
                  <a:pt x="75692" y="454151"/>
                </a:lnTo>
                <a:lnTo>
                  <a:pt x="1875027" y="454151"/>
                </a:lnTo>
                <a:lnTo>
                  <a:pt x="1904482" y="448200"/>
                </a:lnTo>
                <a:lnTo>
                  <a:pt x="1928542" y="431974"/>
                </a:lnTo>
                <a:lnTo>
                  <a:pt x="1944768" y="407914"/>
                </a:lnTo>
                <a:lnTo>
                  <a:pt x="1950720" y="378459"/>
                </a:lnTo>
                <a:lnTo>
                  <a:pt x="1950720" y="75691"/>
                </a:lnTo>
                <a:lnTo>
                  <a:pt x="1944768" y="46237"/>
                </a:lnTo>
                <a:lnTo>
                  <a:pt x="1928542" y="22177"/>
                </a:lnTo>
                <a:lnTo>
                  <a:pt x="1904482" y="5951"/>
                </a:lnTo>
                <a:lnTo>
                  <a:pt x="1875027" y="0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11150" y="4599710"/>
            <a:ext cx="3632849" cy="16009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814837" y="2306777"/>
            <a:ext cx="1884045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600" spc="-15" dirty="0">
                <a:latin typeface="Calibri"/>
                <a:cs typeface="Calibri"/>
              </a:rPr>
              <a:t>Отделение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детей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1858010" algn="l"/>
              </a:tabLst>
            </a:pPr>
            <a:r>
              <a:rPr sz="1600" u="sng" dirty="0">
                <a:uFill>
                  <a:solidFill>
                    <a:srgbClr val="497DBA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sng" spc="-60" dirty="0">
                <a:uFill>
                  <a:solidFill>
                    <a:srgbClr val="497DB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spc="-1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грудного</a:t>
            </a:r>
            <a:r>
              <a:rPr sz="1600" u="sng" spc="-8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1600" u="sng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возраста	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489447" y="4663389"/>
            <a:ext cx="3436365" cy="15253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51932" y="4616196"/>
            <a:ext cx="3594100" cy="1524000"/>
          </a:xfrm>
          <a:custGeom>
            <a:avLst/>
            <a:gdLst/>
            <a:ahLst/>
            <a:cxnLst/>
            <a:rect l="l" t="t" r="r" b="b"/>
            <a:pathLst>
              <a:path w="3594100" h="1524000">
                <a:moveTo>
                  <a:pt x="0" y="1523999"/>
                </a:moveTo>
                <a:lnTo>
                  <a:pt x="3593591" y="1523999"/>
                </a:lnTo>
                <a:lnTo>
                  <a:pt x="3593591" y="0"/>
                </a:lnTo>
                <a:lnTo>
                  <a:pt x="0" y="0"/>
                </a:lnTo>
                <a:lnTo>
                  <a:pt x="0" y="1523999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556503" y="4620767"/>
            <a:ext cx="3589020" cy="1515110"/>
          </a:xfrm>
          <a:prstGeom prst="rect">
            <a:avLst/>
          </a:prstGeom>
          <a:solidFill>
            <a:srgbClr val="16BB23"/>
          </a:solidFill>
        </p:spPr>
        <p:txBody>
          <a:bodyPr vert="horz" wrap="square" lIns="0" tIns="10795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850"/>
              </a:spcBef>
            </a:pPr>
            <a:r>
              <a:rPr sz="1400" spc="-5" dirty="0">
                <a:latin typeface="Calibri"/>
                <a:cs typeface="Calibri"/>
              </a:rPr>
              <a:t>-лечебный массаж, </a:t>
            </a:r>
            <a:r>
              <a:rPr sz="1400" spc="-10" dirty="0">
                <a:latin typeface="Calibri"/>
                <a:cs typeface="Calibri"/>
              </a:rPr>
              <a:t>ЛФК,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кинезиотерапия</a:t>
            </a:r>
            <a:endParaRPr sz="1400">
              <a:latin typeface="Calibri"/>
              <a:cs typeface="Calibri"/>
            </a:endParaRPr>
          </a:p>
          <a:p>
            <a:pPr marL="8636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-лечение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положением</a:t>
            </a:r>
            <a:endParaRPr sz="1400">
              <a:latin typeface="Calibri"/>
              <a:cs typeface="Calibri"/>
            </a:endParaRPr>
          </a:p>
          <a:p>
            <a:pPr marL="8636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-лечебно-реабилитационная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кроватка</a:t>
            </a:r>
            <a:endParaRPr sz="1400">
              <a:latin typeface="Calibri"/>
              <a:cs typeface="Calibri"/>
            </a:endParaRPr>
          </a:p>
          <a:p>
            <a:pPr marL="8636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«Сатурн»</a:t>
            </a:r>
            <a:endParaRPr sz="1400">
              <a:latin typeface="Calibri"/>
              <a:cs typeface="Calibri"/>
            </a:endParaRPr>
          </a:p>
          <a:p>
            <a:pPr marL="8636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-психолого-педагогическая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коррекция</a:t>
            </a:r>
            <a:endParaRPr sz="1400">
              <a:latin typeface="Calibri"/>
              <a:cs typeface="Calibri"/>
            </a:endParaRPr>
          </a:p>
          <a:p>
            <a:pPr marL="8636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-физиотерапия, тепловые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процедуры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14190" y="2450946"/>
            <a:ext cx="3629809" cy="20611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92496" y="2426207"/>
            <a:ext cx="3524884" cy="21654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54979" y="4451603"/>
            <a:ext cx="3589020" cy="0"/>
          </a:xfrm>
          <a:custGeom>
            <a:avLst/>
            <a:gdLst/>
            <a:ahLst/>
            <a:cxnLst/>
            <a:rect l="l" t="t" r="r" b="b"/>
            <a:pathLst>
              <a:path w="3589020">
                <a:moveTo>
                  <a:pt x="0" y="0"/>
                </a:moveTo>
                <a:lnTo>
                  <a:pt x="3589019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54979" y="2467355"/>
            <a:ext cx="3589020" cy="1984375"/>
          </a:xfrm>
          <a:custGeom>
            <a:avLst/>
            <a:gdLst/>
            <a:ahLst/>
            <a:cxnLst/>
            <a:rect l="l" t="t" r="r" b="b"/>
            <a:pathLst>
              <a:path w="3589020" h="1984375">
                <a:moveTo>
                  <a:pt x="3589019" y="0"/>
                </a:moveTo>
                <a:lnTo>
                  <a:pt x="0" y="0"/>
                </a:lnTo>
                <a:lnTo>
                  <a:pt x="0" y="1984248"/>
                </a:lnTo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559552" y="2471927"/>
            <a:ext cx="3584575" cy="1975485"/>
          </a:xfrm>
          <a:prstGeom prst="rect">
            <a:avLst/>
          </a:prstGeom>
          <a:solidFill>
            <a:srgbClr val="8EB4E2"/>
          </a:solidFill>
        </p:spPr>
        <p:txBody>
          <a:bodyPr vert="horz" wrap="square" lIns="0" tIns="17145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35"/>
              </a:spcBef>
            </a:pPr>
            <a:r>
              <a:rPr sz="1400" spc="-10" dirty="0">
                <a:latin typeface="Calibri"/>
                <a:cs typeface="Calibri"/>
              </a:rPr>
              <a:t>-лечебно-охранительный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режим</a:t>
            </a:r>
            <a:endParaRPr sz="1400">
              <a:latin typeface="Calibri"/>
              <a:cs typeface="Calibri"/>
            </a:endParaRPr>
          </a:p>
          <a:p>
            <a:pPr marL="88265" marR="31369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-рациональная организация </a:t>
            </a:r>
            <a:r>
              <a:rPr sz="1400" spc="-15" dirty="0">
                <a:latin typeface="Calibri"/>
                <a:cs typeface="Calibri"/>
              </a:rPr>
              <a:t>окружающей  среды</a:t>
            </a:r>
            <a:endParaRPr sz="1400">
              <a:latin typeface="Calibri"/>
              <a:cs typeface="Calibri"/>
            </a:endParaRPr>
          </a:p>
          <a:p>
            <a:pPr marL="88265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-лечебно-реабилитационная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кроватка</a:t>
            </a:r>
            <a:endParaRPr sz="1400">
              <a:latin typeface="Calibri"/>
              <a:cs typeface="Calibri"/>
            </a:endParaRPr>
          </a:p>
          <a:p>
            <a:pPr marL="88265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«Сатурн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90»</a:t>
            </a:r>
            <a:endParaRPr sz="1400">
              <a:latin typeface="Calibri"/>
              <a:cs typeface="Calibri"/>
            </a:endParaRPr>
          </a:p>
          <a:p>
            <a:pPr marL="88265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-ЛФК,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кинезиотерапия</a:t>
            </a:r>
            <a:endParaRPr sz="1400">
              <a:latin typeface="Calibri"/>
              <a:cs typeface="Calibri"/>
            </a:endParaRPr>
          </a:p>
          <a:p>
            <a:pPr marL="88265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-лечение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положением</a:t>
            </a:r>
            <a:endParaRPr sz="1400">
              <a:latin typeface="Calibri"/>
              <a:cs typeface="Calibri"/>
            </a:endParaRPr>
          </a:p>
          <a:p>
            <a:pPr marL="88265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Calibri"/>
                <a:cs typeface="Calibri"/>
              </a:rPr>
              <a:t>-физиотерапия, тепловые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процедуры</a:t>
            </a:r>
            <a:endParaRPr sz="1400">
              <a:latin typeface="Calibri"/>
              <a:cs typeface="Calibri"/>
            </a:endParaRPr>
          </a:p>
          <a:p>
            <a:pPr marL="88265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-VEST-система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501640" y="566927"/>
            <a:ext cx="3642360" cy="18301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89447" y="533400"/>
            <a:ext cx="3646678" cy="19519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51932" y="592836"/>
            <a:ext cx="3594100" cy="1734820"/>
          </a:xfrm>
          <a:custGeom>
            <a:avLst/>
            <a:gdLst/>
            <a:ahLst/>
            <a:cxnLst/>
            <a:rect l="l" t="t" r="r" b="b"/>
            <a:pathLst>
              <a:path w="3594100" h="1734820">
                <a:moveTo>
                  <a:pt x="0" y="1734312"/>
                </a:moveTo>
                <a:lnTo>
                  <a:pt x="3593591" y="1734312"/>
                </a:lnTo>
                <a:lnTo>
                  <a:pt x="3593591" y="0"/>
                </a:lnTo>
                <a:lnTo>
                  <a:pt x="0" y="0"/>
                </a:lnTo>
                <a:lnTo>
                  <a:pt x="0" y="1734312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556503" y="597408"/>
            <a:ext cx="3589020" cy="1725295"/>
          </a:xfrm>
          <a:prstGeom prst="rect">
            <a:avLst/>
          </a:prstGeom>
          <a:solidFill>
            <a:srgbClr val="D99593"/>
          </a:solidFill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ts val="1664"/>
              </a:lnSpc>
            </a:pPr>
            <a:r>
              <a:rPr sz="1400" spc="-10" dirty="0">
                <a:latin typeface="Calibri"/>
                <a:cs typeface="Calibri"/>
              </a:rPr>
              <a:t>-осциллирующие матрасы, </a:t>
            </a:r>
            <a:r>
              <a:rPr sz="1400" spc="-25" dirty="0">
                <a:latin typeface="Calibri"/>
                <a:cs typeface="Calibri"/>
              </a:rPr>
              <a:t>метод</a:t>
            </a:r>
            <a:r>
              <a:rPr sz="1400" spc="1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«кенгуру»</a:t>
            </a:r>
            <a:endParaRPr sz="1400">
              <a:latin typeface="Calibri"/>
              <a:cs typeface="Calibri"/>
            </a:endParaRPr>
          </a:p>
          <a:p>
            <a:pPr marL="8636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-лечебно-реабилитационная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кроватка</a:t>
            </a:r>
            <a:endParaRPr sz="1400">
              <a:latin typeface="Calibri"/>
              <a:cs typeface="Calibri"/>
            </a:endParaRPr>
          </a:p>
          <a:p>
            <a:pPr marL="8636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«Сатурн»</a:t>
            </a:r>
            <a:endParaRPr sz="1400">
              <a:latin typeface="Calibri"/>
              <a:cs typeface="Calibri"/>
            </a:endParaRPr>
          </a:p>
          <a:p>
            <a:pPr marL="86360" marR="1049655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-лечение </a:t>
            </a:r>
            <a:r>
              <a:rPr sz="1400" spc="-15" dirty="0">
                <a:latin typeface="Calibri"/>
                <a:cs typeface="Calibri"/>
              </a:rPr>
              <a:t>положением: </a:t>
            </a:r>
            <a:r>
              <a:rPr sz="1400" spc="-10" dirty="0">
                <a:latin typeface="Calibri"/>
                <a:cs typeface="Calibri"/>
              </a:rPr>
              <a:t>укладки,  специальные </a:t>
            </a:r>
            <a:r>
              <a:rPr sz="1400" spc="-15" dirty="0">
                <a:latin typeface="Calibri"/>
                <a:cs typeface="Calibri"/>
              </a:rPr>
              <a:t>подушки </a:t>
            </a:r>
            <a:r>
              <a:rPr sz="1400" spc="-5" dirty="0">
                <a:latin typeface="Calibri"/>
                <a:cs typeface="Calibri"/>
              </a:rPr>
              <a:t>и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валики</a:t>
            </a:r>
            <a:endParaRPr sz="1400">
              <a:latin typeface="Calibri"/>
              <a:cs typeface="Calibri"/>
            </a:endParaRPr>
          </a:p>
          <a:p>
            <a:pPr marL="8636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-тактильно-кинестетическая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стимуляция</a:t>
            </a:r>
            <a:endParaRPr sz="1400">
              <a:latin typeface="Calibri"/>
              <a:cs typeface="Calibri"/>
            </a:endParaRPr>
          </a:p>
          <a:p>
            <a:pPr marL="8636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Calibri"/>
                <a:cs typeface="Calibri"/>
              </a:rPr>
              <a:t>ладоней </a:t>
            </a:r>
            <a:r>
              <a:rPr sz="1400" spc="-5" dirty="0">
                <a:latin typeface="Calibri"/>
                <a:cs typeface="Calibri"/>
              </a:rPr>
              <a:t>и </a:t>
            </a:r>
            <a:r>
              <a:rPr sz="1400" spc="-10" dirty="0">
                <a:latin typeface="Calibri"/>
                <a:cs typeface="Calibri"/>
              </a:rPr>
              <a:t>стоп </a:t>
            </a:r>
            <a:r>
              <a:rPr sz="1400" spc="-5" dirty="0">
                <a:latin typeface="Calibri"/>
                <a:cs typeface="Calibri"/>
              </a:rPr>
              <a:t>с 1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недели</a:t>
            </a:r>
            <a:endParaRPr sz="1400">
              <a:latin typeface="Calibri"/>
              <a:cs typeface="Calibri"/>
            </a:endParaRPr>
          </a:p>
          <a:p>
            <a:pPr marL="86360">
              <a:lnSpc>
                <a:spcPct val="100000"/>
              </a:lnSpc>
            </a:pPr>
            <a:r>
              <a:rPr sz="1400" spc="-15" dirty="0">
                <a:latin typeface="Calibri"/>
                <a:cs typeface="Calibri"/>
              </a:rPr>
              <a:t>-ЛФК </a:t>
            </a:r>
            <a:r>
              <a:rPr sz="1400" spc="-5" dirty="0">
                <a:latin typeface="Calibri"/>
                <a:cs typeface="Calibri"/>
              </a:rPr>
              <a:t>с </a:t>
            </a:r>
            <a:r>
              <a:rPr sz="1400" spc="-10" dirty="0">
                <a:latin typeface="Calibri"/>
                <a:cs typeface="Calibri"/>
              </a:rPr>
              <a:t>14-28 дня </a:t>
            </a:r>
            <a:r>
              <a:rPr sz="1400" spc="-5" dirty="0">
                <a:latin typeface="Calibri"/>
                <a:cs typeface="Calibri"/>
              </a:rPr>
              <a:t>в зависимости </a:t>
            </a:r>
            <a:r>
              <a:rPr sz="1400" dirty="0">
                <a:latin typeface="Calibri"/>
                <a:cs typeface="Calibri"/>
              </a:rPr>
              <a:t>от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тяжести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731007" y="969213"/>
            <a:ext cx="2058796" cy="4341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95471" y="957046"/>
            <a:ext cx="720648" cy="5133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81300" y="995172"/>
            <a:ext cx="1963420" cy="338455"/>
          </a:xfrm>
          <a:custGeom>
            <a:avLst/>
            <a:gdLst/>
            <a:ahLst/>
            <a:cxnLst/>
            <a:rect l="l" t="t" r="r" b="b"/>
            <a:pathLst>
              <a:path w="1963420" h="338455">
                <a:moveTo>
                  <a:pt x="1906524" y="0"/>
                </a:moveTo>
                <a:lnTo>
                  <a:pt x="56387" y="0"/>
                </a:lnTo>
                <a:lnTo>
                  <a:pt x="34450" y="4435"/>
                </a:lnTo>
                <a:lnTo>
                  <a:pt x="16525" y="16525"/>
                </a:lnTo>
                <a:lnTo>
                  <a:pt x="4435" y="34450"/>
                </a:lnTo>
                <a:lnTo>
                  <a:pt x="0" y="56387"/>
                </a:lnTo>
                <a:lnTo>
                  <a:pt x="0" y="281939"/>
                </a:lnTo>
                <a:lnTo>
                  <a:pt x="4435" y="303877"/>
                </a:lnTo>
                <a:lnTo>
                  <a:pt x="16525" y="321802"/>
                </a:lnTo>
                <a:lnTo>
                  <a:pt x="34450" y="333892"/>
                </a:lnTo>
                <a:lnTo>
                  <a:pt x="56387" y="338327"/>
                </a:lnTo>
                <a:lnTo>
                  <a:pt x="1906524" y="338327"/>
                </a:lnTo>
                <a:lnTo>
                  <a:pt x="1928461" y="333892"/>
                </a:lnTo>
                <a:lnTo>
                  <a:pt x="1946386" y="321802"/>
                </a:lnTo>
                <a:lnTo>
                  <a:pt x="1958476" y="303877"/>
                </a:lnTo>
                <a:lnTo>
                  <a:pt x="1962912" y="281939"/>
                </a:lnTo>
                <a:lnTo>
                  <a:pt x="1962912" y="56387"/>
                </a:lnTo>
                <a:lnTo>
                  <a:pt x="1958476" y="34450"/>
                </a:lnTo>
                <a:lnTo>
                  <a:pt x="1946386" y="16525"/>
                </a:lnTo>
                <a:lnTo>
                  <a:pt x="1928461" y="4435"/>
                </a:lnTo>
                <a:lnTo>
                  <a:pt x="1906524" y="0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81300" y="995172"/>
            <a:ext cx="1963420" cy="338455"/>
          </a:xfrm>
          <a:custGeom>
            <a:avLst/>
            <a:gdLst/>
            <a:ahLst/>
            <a:cxnLst/>
            <a:rect l="l" t="t" r="r" b="b"/>
            <a:pathLst>
              <a:path w="1963420" h="338455">
                <a:moveTo>
                  <a:pt x="0" y="56387"/>
                </a:moveTo>
                <a:lnTo>
                  <a:pt x="4435" y="34450"/>
                </a:lnTo>
                <a:lnTo>
                  <a:pt x="16525" y="16525"/>
                </a:lnTo>
                <a:lnTo>
                  <a:pt x="34450" y="4435"/>
                </a:lnTo>
                <a:lnTo>
                  <a:pt x="56387" y="0"/>
                </a:lnTo>
                <a:lnTo>
                  <a:pt x="1906524" y="0"/>
                </a:lnTo>
                <a:lnTo>
                  <a:pt x="1928461" y="4435"/>
                </a:lnTo>
                <a:lnTo>
                  <a:pt x="1946386" y="16525"/>
                </a:lnTo>
                <a:lnTo>
                  <a:pt x="1958476" y="34450"/>
                </a:lnTo>
                <a:lnTo>
                  <a:pt x="1962912" y="56387"/>
                </a:lnTo>
                <a:lnTo>
                  <a:pt x="1962912" y="281939"/>
                </a:lnTo>
                <a:lnTo>
                  <a:pt x="1958476" y="303877"/>
                </a:lnTo>
                <a:lnTo>
                  <a:pt x="1946386" y="321802"/>
                </a:lnTo>
                <a:lnTo>
                  <a:pt x="1928461" y="333892"/>
                </a:lnTo>
                <a:lnTo>
                  <a:pt x="1906524" y="338327"/>
                </a:lnTo>
                <a:lnTo>
                  <a:pt x="56387" y="338327"/>
                </a:lnTo>
                <a:lnTo>
                  <a:pt x="34450" y="333892"/>
                </a:lnTo>
                <a:lnTo>
                  <a:pt x="16525" y="321802"/>
                </a:lnTo>
                <a:lnTo>
                  <a:pt x="4435" y="303877"/>
                </a:lnTo>
                <a:lnTo>
                  <a:pt x="0" y="281939"/>
                </a:lnTo>
                <a:lnTo>
                  <a:pt x="0" y="56387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31007" y="1648917"/>
            <a:ext cx="2058796" cy="4341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26079" y="1636750"/>
            <a:ext cx="1659508" cy="5133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81300" y="1674876"/>
            <a:ext cx="1963420" cy="338455"/>
          </a:xfrm>
          <a:custGeom>
            <a:avLst/>
            <a:gdLst/>
            <a:ahLst/>
            <a:cxnLst/>
            <a:rect l="l" t="t" r="r" b="b"/>
            <a:pathLst>
              <a:path w="1963420" h="338455">
                <a:moveTo>
                  <a:pt x="1906524" y="0"/>
                </a:moveTo>
                <a:lnTo>
                  <a:pt x="56387" y="0"/>
                </a:lnTo>
                <a:lnTo>
                  <a:pt x="34450" y="4435"/>
                </a:lnTo>
                <a:lnTo>
                  <a:pt x="16525" y="16525"/>
                </a:lnTo>
                <a:lnTo>
                  <a:pt x="4435" y="34450"/>
                </a:lnTo>
                <a:lnTo>
                  <a:pt x="0" y="56387"/>
                </a:lnTo>
                <a:lnTo>
                  <a:pt x="0" y="281939"/>
                </a:lnTo>
                <a:lnTo>
                  <a:pt x="4435" y="303877"/>
                </a:lnTo>
                <a:lnTo>
                  <a:pt x="16525" y="321802"/>
                </a:lnTo>
                <a:lnTo>
                  <a:pt x="34450" y="333892"/>
                </a:lnTo>
                <a:lnTo>
                  <a:pt x="56387" y="338327"/>
                </a:lnTo>
                <a:lnTo>
                  <a:pt x="1906524" y="338327"/>
                </a:lnTo>
                <a:lnTo>
                  <a:pt x="1928461" y="333892"/>
                </a:lnTo>
                <a:lnTo>
                  <a:pt x="1946386" y="321802"/>
                </a:lnTo>
                <a:lnTo>
                  <a:pt x="1958476" y="303877"/>
                </a:lnTo>
                <a:lnTo>
                  <a:pt x="1962912" y="281939"/>
                </a:lnTo>
                <a:lnTo>
                  <a:pt x="1962912" y="56387"/>
                </a:lnTo>
                <a:lnTo>
                  <a:pt x="1958476" y="34450"/>
                </a:lnTo>
                <a:lnTo>
                  <a:pt x="1946386" y="16525"/>
                </a:lnTo>
                <a:lnTo>
                  <a:pt x="1928461" y="4435"/>
                </a:lnTo>
                <a:lnTo>
                  <a:pt x="1906524" y="0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81300" y="1674876"/>
            <a:ext cx="1963420" cy="338455"/>
          </a:xfrm>
          <a:custGeom>
            <a:avLst/>
            <a:gdLst/>
            <a:ahLst/>
            <a:cxnLst/>
            <a:rect l="l" t="t" r="r" b="b"/>
            <a:pathLst>
              <a:path w="1963420" h="338455">
                <a:moveTo>
                  <a:pt x="0" y="56387"/>
                </a:moveTo>
                <a:lnTo>
                  <a:pt x="4435" y="34450"/>
                </a:lnTo>
                <a:lnTo>
                  <a:pt x="16525" y="16525"/>
                </a:lnTo>
                <a:lnTo>
                  <a:pt x="34450" y="4435"/>
                </a:lnTo>
                <a:lnTo>
                  <a:pt x="56387" y="0"/>
                </a:lnTo>
                <a:lnTo>
                  <a:pt x="1906524" y="0"/>
                </a:lnTo>
                <a:lnTo>
                  <a:pt x="1928461" y="4435"/>
                </a:lnTo>
                <a:lnTo>
                  <a:pt x="1946386" y="16525"/>
                </a:lnTo>
                <a:lnTo>
                  <a:pt x="1958476" y="34450"/>
                </a:lnTo>
                <a:lnTo>
                  <a:pt x="1962912" y="56387"/>
                </a:lnTo>
                <a:lnTo>
                  <a:pt x="1962912" y="281939"/>
                </a:lnTo>
                <a:lnTo>
                  <a:pt x="1958476" y="303877"/>
                </a:lnTo>
                <a:lnTo>
                  <a:pt x="1946386" y="321802"/>
                </a:lnTo>
                <a:lnTo>
                  <a:pt x="1928461" y="333892"/>
                </a:lnTo>
                <a:lnTo>
                  <a:pt x="1906524" y="338327"/>
                </a:lnTo>
                <a:lnTo>
                  <a:pt x="56387" y="338327"/>
                </a:lnTo>
                <a:lnTo>
                  <a:pt x="34450" y="333892"/>
                </a:lnTo>
                <a:lnTo>
                  <a:pt x="16525" y="321802"/>
                </a:lnTo>
                <a:lnTo>
                  <a:pt x="4435" y="303877"/>
                </a:lnTo>
                <a:lnTo>
                  <a:pt x="0" y="281939"/>
                </a:lnTo>
                <a:lnTo>
                  <a:pt x="0" y="56387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31007" y="1987245"/>
            <a:ext cx="2058796" cy="4341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52800" y="1975078"/>
            <a:ext cx="805992" cy="5133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81300" y="2013204"/>
            <a:ext cx="1963420" cy="338455"/>
          </a:xfrm>
          <a:custGeom>
            <a:avLst/>
            <a:gdLst/>
            <a:ahLst/>
            <a:cxnLst/>
            <a:rect l="l" t="t" r="r" b="b"/>
            <a:pathLst>
              <a:path w="1963420" h="338455">
                <a:moveTo>
                  <a:pt x="1906524" y="0"/>
                </a:moveTo>
                <a:lnTo>
                  <a:pt x="56387" y="0"/>
                </a:lnTo>
                <a:lnTo>
                  <a:pt x="34450" y="4435"/>
                </a:lnTo>
                <a:lnTo>
                  <a:pt x="16525" y="16525"/>
                </a:lnTo>
                <a:lnTo>
                  <a:pt x="4435" y="34450"/>
                </a:lnTo>
                <a:lnTo>
                  <a:pt x="0" y="56387"/>
                </a:lnTo>
                <a:lnTo>
                  <a:pt x="0" y="281940"/>
                </a:lnTo>
                <a:lnTo>
                  <a:pt x="4435" y="303877"/>
                </a:lnTo>
                <a:lnTo>
                  <a:pt x="16525" y="321802"/>
                </a:lnTo>
                <a:lnTo>
                  <a:pt x="34450" y="333892"/>
                </a:lnTo>
                <a:lnTo>
                  <a:pt x="56387" y="338328"/>
                </a:lnTo>
                <a:lnTo>
                  <a:pt x="1906524" y="338328"/>
                </a:lnTo>
                <a:lnTo>
                  <a:pt x="1928461" y="333892"/>
                </a:lnTo>
                <a:lnTo>
                  <a:pt x="1946386" y="321802"/>
                </a:lnTo>
                <a:lnTo>
                  <a:pt x="1958476" y="303877"/>
                </a:lnTo>
                <a:lnTo>
                  <a:pt x="1962912" y="281940"/>
                </a:lnTo>
                <a:lnTo>
                  <a:pt x="1962912" y="56387"/>
                </a:lnTo>
                <a:lnTo>
                  <a:pt x="1958476" y="34450"/>
                </a:lnTo>
                <a:lnTo>
                  <a:pt x="1946386" y="16525"/>
                </a:lnTo>
                <a:lnTo>
                  <a:pt x="1928461" y="4435"/>
                </a:lnTo>
                <a:lnTo>
                  <a:pt x="1906524" y="0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81300" y="2013204"/>
            <a:ext cx="1963420" cy="338455"/>
          </a:xfrm>
          <a:custGeom>
            <a:avLst/>
            <a:gdLst/>
            <a:ahLst/>
            <a:cxnLst/>
            <a:rect l="l" t="t" r="r" b="b"/>
            <a:pathLst>
              <a:path w="1963420" h="338455">
                <a:moveTo>
                  <a:pt x="0" y="56387"/>
                </a:moveTo>
                <a:lnTo>
                  <a:pt x="4435" y="34450"/>
                </a:lnTo>
                <a:lnTo>
                  <a:pt x="16525" y="16525"/>
                </a:lnTo>
                <a:lnTo>
                  <a:pt x="34450" y="4435"/>
                </a:lnTo>
                <a:lnTo>
                  <a:pt x="56387" y="0"/>
                </a:lnTo>
                <a:lnTo>
                  <a:pt x="1906524" y="0"/>
                </a:lnTo>
                <a:lnTo>
                  <a:pt x="1928461" y="4435"/>
                </a:lnTo>
                <a:lnTo>
                  <a:pt x="1946386" y="16525"/>
                </a:lnTo>
                <a:lnTo>
                  <a:pt x="1958476" y="34450"/>
                </a:lnTo>
                <a:lnTo>
                  <a:pt x="1962912" y="56387"/>
                </a:lnTo>
                <a:lnTo>
                  <a:pt x="1962912" y="281940"/>
                </a:lnTo>
                <a:lnTo>
                  <a:pt x="1958476" y="303877"/>
                </a:lnTo>
                <a:lnTo>
                  <a:pt x="1946386" y="321802"/>
                </a:lnTo>
                <a:lnTo>
                  <a:pt x="1928461" y="333892"/>
                </a:lnTo>
                <a:lnTo>
                  <a:pt x="1906524" y="338328"/>
                </a:lnTo>
                <a:lnTo>
                  <a:pt x="56387" y="338328"/>
                </a:lnTo>
                <a:lnTo>
                  <a:pt x="34450" y="333892"/>
                </a:lnTo>
                <a:lnTo>
                  <a:pt x="16525" y="321802"/>
                </a:lnTo>
                <a:lnTo>
                  <a:pt x="4435" y="303877"/>
                </a:lnTo>
                <a:lnTo>
                  <a:pt x="0" y="281940"/>
                </a:lnTo>
                <a:lnTo>
                  <a:pt x="0" y="56387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040126" y="553900"/>
            <a:ext cx="1440180" cy="1749425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24765" algn="ctr">
              <a:lnSpc>
                <a:spcPct val="100000"/>
              </a:lnSpc>
              <a:spcBef>
                <a:spcPts val="955"/>
              </a:spcBef>
            </a:pPr>
            <a:r>
              <a:rPr sz="1600" dirty="0">
                <a:latin typeface="Calibri"/>
                <a:cs typeface="Calibri"/>
              </a:rPr>
              <a:t>ОРН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55"/>
              </a:spcBef>
            </a:pPr>
            <a:r>
              <a:rPr sz="1600" dirty="0">
                <a:latin typeface="Calibri"/>
                <a:cs typeface="Calibri"/>
              </a:rPr>
              <a:t>ОПН</a:t>
            </a:r>
            <a:endParaRPr sz="1600">
              <a:latin typeface="Calibri"/>
              <a:cs typeface="Calibri"/>
            </a:endParaRPr>
          </a:p>
          <a:p>
            <a:pPr marL="12700" marR="5080" algn="ctr">
              <a:lnSpc>
                <a:spcPct val="139300"/>
              </a:lnSpc>
            </a:pPr>
            <a:r>
              <a:rPr sz="1600" spc="-5" dirty="0">
                <a:latin typeface="Calibri"/>
                <a:cs typeface="Calibri"/>
              </a:rPr>
              <a:t>К</a:t>
            </a:r>
            <a:r>
              <a:rPr sz="1600" spc="5" dirty="0">
                <a:latin typeface="Calibri"/>
                <a:cs typeface="Calibri"/>
              </a:rPr>
              <a:t>а</a:t>
            </a:r>
            <a:r>
              <a:rPr sz="1600" spc="-55" dirty="0">
                <a:latin typeface="Calibri"/>
                <a:cs typeface="Calibri"/>
              </a:rPr>
              <a:t>р</a:t>
            </a:r>
            <a:r>
              <a:rPr sz="1600" spc="-10" dirty="0">
                <a:latin typeface="Calibri"/>
                <a:cs typeface="Calibri"/>
              </a:rPr>
              <a:t>д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-30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хирурги</a:t>
            </a:r>
            <a:r>
              <a:rPr sz="1600" dirty="0">
                <a:latin typeface="Calibri"/>
                <a:cs typeface="Calibri"/>
              </a:rPr>
              <a:t>я  </a:t>
            </a:r>
            <a:r>
              <a:rPr sz="1600" spc="-10" dirty="0">
                <a:latin typeface="Calibri"/>
                <a:cs typeface="Calibri"/>
              </a:rPr>
              <a:t>Нейрохирургия  ОДРВ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465832" y="2993135"/>
            <a:ext cx="2573909" cy="141554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712720" y="2983992"/>
            <a:ext cx="2119630" cy="148882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16123" y="3019044"/>
            <a:ext cx="2478405" cy="1320165"/>
          </a:xfrm>
          <a:custGeom>
            <a:avLst/>
            <a:gdLst/>
            <a:ahLst/>
            <a:cxnLst/>
            <a:rect l="l" t="t" r="r" b="b"/>
            <a:pathLst>
              <a:path w="2478404" h="1320164">
                <a:moveTo>
                  <a:pt x="2258060" y="0"/>
                </a:moveTo>
                <a:lnTo>
                  <a:pt x="219963" y="0"/>
                </a:lnTo>
                <a:lnTo>
                  <a:pt x="175617" y="4466"/>
                </a:lnTo>
                <a:lnTo>
                  <a:pt x="134320" y="17277"/>
                </a:lnTo>
                <a:lnTo>
                  <a:pt x="96955" y="37551"/>
                </a:lnTo>
                <a:lnTo>
                  <a:pt x="64404" y="64404"/>
                </a:lnTo>
                <a:lnTo>
                  <a:pt x="37551" y="96955"/>
                </a:lnTo>
                <a:lnTo>
                  <a:pt x="17277" y="134320"/>
                </a:lnTo>
                <a:lnTo>
                  <a:pt x="4466" y="175617"/>
                </a:lnTo>
                <a:lnTo>
                  <a:pt x="0" y="219963"/>
                </a:lnTo>
                <a:lnTo>
                  <a:pt x="0" y="1099819"/>
                </a:lnTo>
                <a:lnTo>
                  <a:pt x="4466" y="1144166"/>
                </a:lnTo>
                <a:lnTo>
                  <a:pt x="17277" y="1185463"/>
                </a:lnTo>
                <a:lnTo>
                  <a:pt x="37551" y="1222828"/>
                </a:lnTo>
                <a:lnTo>
                  <a:pt x="64404" y="1255379"/>
                </a:lnTo>
                <a:lnTo>
                  <a:pt x="96955" y="1282232"/>
                </a:lnTo>
                <a:lnTo>
                  <a:pt x="134320" y="1302506"/>
                </a:lnTo>
                <a:lnTo>
                  <a:pt x="175617" y="1315317"/>
                </a:lnTo>
                <a:lnTo>
                  <a:pt x="219963" y="1319783"/>
                </a:lnTo>
                <a:lnTo>
                  <a:pt x="2258060" y="1319783"/>
                </a:lnTo>
                <a:lnTo>
                  <a:pt x="2302406" y="1315317"/>
                </a:lnTo>
                <a:lnTo>
                  <a:pt x="2343703" y="1302506"/>
                </a:lnTo>
                <a:lnTo>
                  <a:pt x="2381068" y="1282232"/>
                </a:lnTo>
                <a:lnTo>
                  <a:pt x="2413619" y="1255379"/>
                </a:lnTo>
                <a:lnTo>
                  <a:pt x="2440472" y="1222828"/>
                </a:lnTo>
                <a:lnTo>
                  <a:pt x="2460746" y="1185463"/>
                </a:lnTo>
                <a:lnTo>
                  <a:pt x="2473557" y="1144166"/>
                </a:lnTo>
                <a:lnTo>
                  <a:pt x="2478024" y="1099819"/>
                </a:lnTo>
                <a:lnTo>
                  <a:pt x="2478024" y="219963"/>
                </a:lnTo>
                <a:lnTo>
                  <a:pt x="2473557" y="175617"/>
                </a:lnTo>
                <a:lnTo>
                  <a:pt x="2460746" y="134320"/>
                </a:lnTo>
                <a:lnTo>
                  <a:pt x="2440472" y="96955"/>
                </a:lnTo>
                <a:lnTo>
                  <a:pt x="2413619" y="64404"/>
                </a:lnTo>
                <a:lnTo>
                  <a:pt x="2381068" y="37551"/>
                </a:lnTo>
                <a:lnTo>
                  <a:pt x="2343703" y="17277"/>
                </a:lnTo>
                <a:lnTo>
                  <a:pt x="2302406" y="4466"/>
                </a:lnTo>
                <a:lnTo>
                  <a:pt x="2258060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16123" y="3019044"/>
            <a:ext cx="2478405" cy="1320165"/>
          </a:xfrm>
          <a:custGeom>
            <a:avLst/>
            <a:gdLst/>
            <a:ahLst/>
            <a:cxnLst/>
            <a:rect l="l" t="t" r="r" b="b"/>
            <a:pathLst>
              <a:path w="2478404" h="1320164">
                <a:moveTo>
                  <a:pt x="0" y="219963"/>
                </a:moveTo>
                <a:lnTo>
                  <a:pt x="4466" y="175617"/>
                </a:lnTo>
                <a:lnTo>
                  <a:pt x="17277" y="134320"/>
                </a:lnTo>
                <a:lnTo>
                  <a:pt x="37551" y="96955"/>
                </a:lnTo>
                <a:lnTo>
                  <a:pt x="64404" y="64404"/>
                </a:lnTo>
                <a:lnTo>
                  <a:pt x="96955" y="37551"/>
                </a:lnTo>
                <a:lnTo>
                  <a:pt x="134320" y="17277"/>
                </a:lnTo>
                <a:lnTo>
                  <a:pt x="175617" y="4466"/>
                </a:lnTo>
                <a:lnTo>
                  <a:pt x="219963" y="0"/>
                </a:lnTo>
                <a:lnTo>
                  <a:pt x="2258060" y="0"/>
                </a:lnTo>
                <a:lnTo>
                  <a:pt x="2302406" y="4466"/>
                </a:lnTo>
                <a:lnTo>
                  <a:pt x="2343703" y="17277"/>
                </a:lnTo>
                <a:lnTo>
                  <a:pt x="2381068" y="37551"/>
                </a:lnTo>
                <a:lnTo>
                  <a:pt x="2413619" y="64404"/>
                </a:lnTo>
                <a:lnTo>
                  <a:pt x="2440472" y="96955"/>
                </a:lnTo>
                <a:lnTo>
                  <a:pt x="2460746" y="134320"/>
                </a:lnTo>
                <a:lnTo>
                  <a:pt x="2473557" y="175617"/>
                </a:lnTo>
                <a:lnTo>
                  <a:pt x="2478024" y="219963"/>
                </a:lnTo>
                <a:lnTo>
                  <a:pt x="2478024" y="1099819"/>
                </a:lnTo>
                <a:lnTo>
                  <a:pt x="2473557" y="1144166"/>
                </a:lnTo>
                <a:lnTo>
                  <a:pt x="2460746" y="1185463"/>
                </a:lnTo>
                <a:lnTo>
                  <a:pt x="2440472" y="1222828"/>
                </a:lnTo>
                <a:lnTo>
                  <a:pt x="2413619" y="1255379"/>
                </a:lnTo>
                <a:lnTo>
                  <a:pt x="2381068" y="1282232"/>
                </a:lnTo>
                <a:lnTo>
                  <a:pt x="2343703" y="1302506"/>
                </a:lnTo>
                <a:lnTo>
                  <a:pt x="2302406" y="1315317"/>
                </a:lnTo>
                <a:lnTo>
                  <a:pt x="2258060" y="1319783"/>
                </a:lnTo>
                <a:lnTo>
                  <a:pt x="219963" y="1319783"/>
                </a:lnTo>
                <a:lnTo>
                  <a:pt x="175617" y="1315317"/>
                </a:lnTo>
                <a:lnTo>
                  <a:pt x="134320" y="1302506"/>
                </a:lnTo>
                <a:lnTo>
                  <a:pt x="96955" y="1282232"/>
                </a:lnTo>
                <a:lnTo>
                  <a:pt x="64404" y="1255379"/>
                </a:lnTo>
                <a:lnTo>
                  <a:pt x="37551" y="1222828"/>
                </a:lnTo>
                <a:lnTo>
                  <a:pt x="17277" y="1185463"/>
                </a:lnTo>
                <a:lnTo>
                  <a:pt x="4466" y="1144166"/>
                </a:lnTo>
                <a:lnTo>
                  <a:pt x="0" y="1099819"/>
                </a:lnTo>
                <a:lnTo>
                  <a:pt x="0" y="219963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869819" y="3041725"/>
            <a:ext cx="1774189" cy="12471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indent="-5715" algn="ctr">
              <a:lnSpc>
                <a:spcPct val="100000"/>
              </a:lnSpc>
              <a:spcBef>
                <a:spcPts val="110"/>
              </a:spcBef>
            </a:pPr>
            <a:r>
              <a:rPr sz="1600" spc="-15" dirty="0">
                <a:latin typeface="Calibri"/>
                <a:cs typeface="Calibri"/>
              </a:rPr>
              <a:t>Отделение  </a:t>
            </a:r>
            <a:r>
              <a:rPr sz="1600" spc="-10" dirty="0">
                <a:latin typeface="Calibri"/>
                <a:cs typeface="Calibri"/>
              </a:rPr>
              <a:t>медицинской  </a:t>
            </a:r>
            <a:r>
              <a:rPr sz="1600" spc="-5" dirty="0">
                <a:latin typeface="Calibri"/>
                <a:cs typeface="Calibri"/>
              </a:rPr>
              <a:t>реабилитации для  пациентов </a:t>
            </a:r>
            <a:r>
              <a:rPr sz="1600" dirty="0">
                <a:latin typeface="Calibri"/>
                <a:cs typeface="Calibri"/>
              </a:rPr>
              <a:t>с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острым  </a:t>
            </a:r>
            <a:r>
              <a:rPr sz="1600" spc="-5" dirty="0">
                <a:latin typeface="Calibri"/>
                <a:cs typeface="Calibri"/>
              </a:rPr>
              <a:t>заболеванием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ЦНС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286377" y="4837530"/>
            <a:ext cx="2932690" cy="99730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350007" y="4864608"/>
            <a:ext cx="2842133" cy="100109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27148" y="4853940"/>
            <a:ext cx="2856230" cy="920750"/>
          </a:xfrm>
          <a:custGeom>
            <a:avLst/>
            <a:gdLst/>
            <a:ahLst/>
            <a:cxnLst/>
            <a:rect l="l" t="t" r="r" b="b"/>
            <a:pathLst>
              <a:path w="2856229" h="920750">
                <a:moveTo>
                  <a:pt x="2702560" y="0"/>
                </a:moveTo>
                <a:lnTo>
                  <a:pt x="153415" y="0"/>
                </a:lnTo>
                <a:lnTo>
                  <a:pt x="104932" y="7823"/>
                </a:lnTo>
                <a:lnTo>
                  <a:pt x="62819" y="29606"/>
                </a:lnTo>
                <a:lnTo>
                  <a:pt x="29606" y="62819"/>
                </a:lnTo>
                <a:lnTo>
                  <a:pt x="7823" y="104932"/>
                </a:lnTo>
                <a:lnTo>
                  <a:pt x="0" y="153416"/>
                </a:lnTo>
                <a:lnTo>
                  <a:pt x="0" y="767080"/>
                </a:lnTo>
                <a:lnTo>
                  <a:pt x="7823" y="815568"/>
                </a:lnTo>
                <a:lnTo>
                  <a:pt x="29606" y="857682"/>
                </a:lnTo>
                <a:lnTo>
                  <a:pt x="62819" y="890893"/>
                </a:lnTo>
                <a:lnTo>
                  <a:pt x="104932" y="912674"/>
                </a:lnTo>
                <a:lnTo>
                  <a:pt x="153415" y="920496"/>
                </a:lnTo>
                <a:lnTo>
                  <a:pt x="2702560" y="920496"/>
                </a:lnTo>
                <a:lnTo>
                  <a:pt x="2751043" y="912674"/>
                </a:lnTo>
                <a:lnTo>
                  <a:pt x="2793156" y="890893"/>
                </a:lnTo>
                <a:lnTo>
                  <a:pt x="2826369" y="857682"/>
                </a:lnTo>
                <a:lnTo>
                  <a:pt x="2848152" y="815568"/>
                </a:lnTo>
                <a:lnTo>
                  <a:pt x="2855976" y="767080"/>
                </a:lnTo>
                <a:lnTo>
                  <a:pt x="2855976" y="153416"/>
                </a:lnTo>
                <a:lnTo>
                  <a:pt x="2848152" y="104932"/>
                </a:lnTo>
                <a:lnTo>
                  <a:pt x="2826369" y="62819"/>
                </a:lnTo>
                <a:lnTo>
                  <a:pt x="2793156" y="29606"/>
                </a:lnTo>
                <a:lnTo>
                  <a:pt x="2751043" y="7823"/>
                </a:lnTo>
                <a:lnTo>
                  <a:pt x="2702560" y="0"/>
                </a:lnTo>
                <a:close/>
              </a:path>
            </a:pathLst>
          </a:custGeom>
          <a:solidFill>
            <a:srgbClr val="16BB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327148" y="4853940"/>
            <a:ext cx="2856230" cy="920750"/>
          </a:xfrm>
          <a:custGeom>
            <a:avLst/>
            <a:gdLst/>
            <a:ahLst/>
            <a:cxnLst/>
            <a:rect l="l" t="t" r="r" b="b"/>
            <a:pathLst>
              <a:path w="2856229" h="920750">
                <a:moveTo>
                  <a:pt x="0" y="153416"/>
                </a:moveTo>
                <a:lnTo>
                  <a:pt x="7823" y="104932"/>
                </a:lnTo>
                <a:lnTo>
                  <a:pt x="29606" y="62819"/>
                </a:lnTo>
                <a:lnTo>
                  <a:pt x="62819" y="29606"/>
                </a:lnTo>
                <a:lnTo>
                  <a:pt x="104932" y="7823"/>
                </a:lnTo>
                <a:lnTo>
                  <a:pt x="153415" y="0"/>
                </a:lnTo>
                <a:lnTo>
                  <a:pt x="2702560" y="0"/>
                </a:lnTo>
                <a:lnTo>
                  <a:pt x="2751043" y="7823"/>
                </a:lnTo>
                <a:lnTo>
                  <a:pt x="2793156" y="29606"/>
                </a:lnTo>
                <a:lnTo>
                  <a:pt x="2826369" y="62819"/>
                </a:lnTo>
                <a:lnTo>
                  <a:pt x="2848152" y="104932"/>
                </a:lnTo>
                <a:lnTo>
                  <a:pt x="2855976" y="153416"/>
                </a:lnTo>
                <a:lnTo>
                  <a:pt x="2855976" y="767080"/>
                </a:lnTo>
                <a:lnTo>
                  <a:pt x="2848152" y="815568"/>
                </a:lnTo>
                <a:lnTo>
                  <a:pt x="2826369" y="857682"/>
                </a:lnTo>
                <a:lnTo>
                  <a:pt x="2793156" y="890893"/>
                </a:lnTo>
                <a:lnTo>
                  <a:pt x="2751043" y="912674"/>
                </a:lnTo>
                <a:lnTo>
                  <a:pt x="2702560" y="920496"/>
                </a:lnTo>
                <a:lnTo>
                  <a:pt x="153415" y="920496"/>
                </a:lnTo>
                <a:lnTo>
                  <a:pt x="104932" y="912674"/>
                </a:lnTo>
                <a:lnTo>
                  <a:pt x="62819" y="890893"/>
                </a:lnTo>
                <a:lnTo>
                  <a:pt x="29606" y="857682"/>
                </a:lnTo>
                <a:lnTo>
                  <a:pt x="7823" y="815568"/>
                </a:lnTo>
                <a:lnTo>
                  <a:pt x="0" y="767080"/>
                </a:lnTo>
                <a:lnTo>
                  <a:pt x="0" y="153416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505582" y="4922266"/>
            <a:ext cx="2496185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latin typeface="Calibri"/>
                <a:cs typeface="Calibri"/>
              </a:rPr>
              <a:t>Амбулаторное </a:t>
            </a:r>
            <a:r>
              <a:rPr sz="1600" spc="-20" dirty="0">
                <a:latin typeface="Calibri"/>
                <a:cs typeface="Calibri"/>
              </a:rPr>
              <a:t>отделение  </a:t>
            </a:r>
            <a:r>
              <a:rPr sz="1600" spc="-10" dirty="0">
                <a:latin typeface="Calibri"/>
                <a:cs typeface="Calibri"/>
              </a:rPr>
              <a:t>медицинской </a:t>
            </a:r>
            <a:r>
              <a:rPr sz="1600" spc="-5" dirty="0">
                <a:latin typeface="Calibri"/>
                <a:cs typeface="Calibri"/>
              </a:rPr>
              <a:t>реабилитации  поликлиники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№2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40421" y="1304824"/>
            <a:ext cx="1204611" cy="118597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1227" y="1321308"/>
            <a:ext cx="1127760" cy="1118870"/>
          </a:xfrm>
          <a:custGeom>
            <a:avLst/>
            <a:gdLst/>
            <a:ahLst/>
            <a:cxnLst/>
            <a:rect l="l" t="t" r="r" b="b"/>
            <a:pathLst>
              <a:path w="1127760" h="1118870">
                <a:moveTo>
                  <a:pt x="843534" y="838962"/>
                </a:moveTo>
                <a:lnTo>
                  <a:pt x="284225" y="838962"/>
                </a:lnTo>
                <a:lnTo>
                  <a:pt x="563880" y="1118615"/>
                </a:lnTo>
                <a:lnTo>
                  <a:pt x="843534" y="838962"/>
                </a:lnTo>
                <a:close/>
              </a:path>
              <a:path w="1127760" h="1118870">
                <a:moveTo>
                  <a:pt x="703707" y="726820"/>
                </a:moveTo>
                <a:lnTo>
                  <a:pt x="424053" y="726820"/>
                </a:lnTo>
                <a:lnTo>
                  <a:pt x="424053" y="838962"/>
                </a:lnTo>
                <a:lnTo>
                  <a:pt x="703707" y="838962"/>
                </a:lnTo>
                <a:lnTo>
                  <a:pt x="703707" y="726820"/>
                </a:lnTo>
                <a:close/>
              </a:path>
              <a:path w="1127760" h="1118870">
                <a:moveTo>
                  <a:pt x="1127760" y="0"/>
                </a:moveTo>
                <a:lnTo>
                  <a:pt x="0" y="0"/>
                </a:lnTo>
                <a:lnTo>
                  <a:pt x="0" y="726820"/>
                </a:lnTo>
                <a:lnTo>
                  <a:pt x="1127760" y="726820"/>
                </a:lnTo>
                <a:lnTo>
                  <a:pt x="1127760" y="0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81227" y="1321308"/>
            <a:ext cx="1127760" cy="1118870"/>
          </a:xfrm>
          <a:custGeom>
            <a:avLst/>
            <a:gdLst/>
            <a:ahLst/>
            <a:cxnLst/>
            <a:rect l="l" t="t" r="r" b="b"/>
            <a:pathLst>
              <a:path w="1127760" h="1118870">
                <a:moveTo>
                  <a:pt x="0" y="0"/>
                </a:moveTo>
                <a:lnTo>
                  <a:pt x="1127760" y="0"/>
                </a:lnTo>
                <a:lnTo>
                  <a:pt x="1127760" y="726820"/>
                </a:lnTo>
                <a:lnTo>
                  <a:pt x="703707" y="726820"/>
                </a:lnTo>
                <a:lnTo>
                  <a:pt x="703707" y="838962"/>
                </a:lnTo>
                <a:lnTo>
                  <a:pt x="843534" y="838962"/>
                </a:lnTo>
                <a:lnTo>
                  <a:pt x="563880" y="1118615"/>
                </a:lnTo>
                <a:lnTo>
                  <a:pt x="284225" y="838962"/>
                </a:lnTo>
                <a:lnTo>
                  <a:pt x="424053" y="838962"/>
                </a:lnTo>
                <a:lnTo>
                  <a:pt x="424053" y="726820"/>
                </a:lnTo>
                <a:lnTo>
                  <a:pt x="0" y="72682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968755" y="1519250"/>
            <a:ext cx="5505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этап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40421" y="3307366"/>
            <a:ext cx="1204611" cy="108232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68095" y="3426002"/>
            <a:ext cx="943190" cy="56522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1227" y="3323844"/>
            <a:ext cx="1127760" cy="1015365"/>
          </a:xfrm>
          <a:custGeom>
            <a:avLst/>
            <a:gdLst/>
            <a:ahLst/>
            <a:cxnLst/>
            <a:rect l="l" t="t" r="r" b="b"/>
            <a:pathLst>
              <a:path w="1127760" h="1015364">
                <a:moveTo>
                  <a:pt x="817626" y="761237"/>
                </a:moveTo>
                <a:lnTo>
                  <a:pt x="310134" y="761237"/>
                </a:lnTo>
                <a:lnTo>
                  <a:pt x="563880" y="1014983"/>
                </a:lnTo>
                <a:lnTo>
                  <a:pt x="817626" y="761237"/>
                </a:lnTo>
                <a:close/>
              </a:path>
              <a:path w="1127760" h="1015364">
                <a:moveTo>
                  <a:pt x="690753" y="659510"/>
                </a:moveTo>
                <a:lnTo>
                  <a:pt x="437006" y="659510"/>
                </a:lnTo>
                <a:lnTo>
                  <a:pt x="437006" y="761237"/>
                </a:lnTo>
                <a:lnTo>
                  <a:pt x="690753" y="761237"/>
                </a:lnTo>
                <a:lnTo>
                  <a:pt x="690753" y="659510"/>
                </a:lnTo>
                <a:close/>
              </a:path>
              <a:path w="1127760" h="1015364">
                <a:moveTo>
                  <a:pt x="1127760" y="0"/>
                </a:moveTo>
                <a:lnTo>
                  <a:pt x="0" y="0"/>
                </a:lnTo>
                <a:lnTo>
                  <a:pt x="0" y="659510"/>
                </a:lnTo>
                <a:lnTo>
                  <a:pt x="1127760" y="659510"/>
                </a:lnTo>
                <a:lnTo>
                  <a:pt x="1127760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1227" y="3323844"/>
            <a:ext cx="1127760" cy="1015365"/>
          </a:xfrm>
          <a:custGeom>
            <a:avLst/>
            <a:gdLst/>
            <a:ahLst/>
            <a:cxnLst/>
            <a:rect l="l" t="t" r="r" b="b"/>
            <a:pathLst>
              <a:path w="1127760" h="1015364">
                <a:moveTo>
                  <a:pt x="0" y="0"/>
                </a:moveTo>
                <a:lnTo>
                  <a:pt x="1127760" y="0"/>
                </a:lnTo>
                <a:lnTo>
                  <a:pt x="1127760" y="659510"/>
                </a:lnTo>
                <a:lnTo>
                  <a:pt x="690753" y="659510"/>
                </a:lnTo>
                <a:lnTo>
                  <a:pt x="690753" y="761237"/>
                </a:lnTo>
                <a:lnTo>
                  <a:pt x="817626" y="761237"/>
                </a:lnTo>
                <a:lnTo>
                  <a:pt x="563880" y="1014983"/>
                </a:lnTo>
                <a:lnTo>
                  <a:pt x="310134" y="761237"/>
                </a:lnTo>
                <a:lnTo>
                  <a:pt x="437006" y="761237"/>
                </a:lnTo>
                <a:lnTo>
                  <a:pt x="437006" y="659510"/>
                </a:lnTo>
                <a:lnTo>
                  <a:pt x="0" y="659510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938275" y="3489705"/>
            <a:ext cx="607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II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этап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40421" y="4877153"/>
            <a:ext cx="1204611" cy="107315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40663" y="4989525"/>
            <a:ext cx="998016" cy="56824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81227" y="4893564"/>
            <a:ext cx="1127760" cy="1005840"/>
          </a:xfrm>
          <a:custGeom>
            <a:avLst/>
            <a:gdLst/>
            <a:ahLst/>
            <a:cxnLst/>
            <a:rect l="l" t="t" r="r" b="b"/>
            <a:pathLst>
              <a:path w="1127760" h="1005839">
                <a:moveTo>
                  <a:pt x="815340" y="754380"/>
                </a:moveTo>
                <a:lnTo>
                  <a:pt x="312419" y="754380"/>
                </a:lnTo>
                <a:lnTo>
                  <a:pt x="563880" y="1005840"/>
                </a:lnTo>
                <a:lnTo>
                  <a:pt x="815340" y="754380"/>
                </a:lnTo>
                <a:close/>
              </a:path>
              <a:path w="1127760" h="1005839">
                <a:moveTo>
                  <a:pt x="689610" y="653542"/>
                </a:moveTo>
                <a:lnTo>
                  <a:pt x="438150" y="653542"/>
                </a:lnTo>
                <a:lnTo>
                  <a:pt x="438150" y="754380"/>
                </a:lnTo>
                <a:lnTo>
                  <a:pt x="689610" y="754380"/>
                </a:lnTo>
                <a:lnTo>
                  <a:pt x="689610" y="653542"/>
                </a:lnTo>
                <a:close/>
              </a:path>
              <a:path w="1127760" h="1005839">
                <a:moveTo>
                  <a:pt x="1127760" y="0"/>
                </a:moveTo>
                <a:lnTo>
                  <a:pt x="0" y="0"/>
                </a:lnTo>
                <a:lnTo>
                  <a:pt x="0" y="653542"/>
                </a:lnTo>
                <a:lnTo>
                  <a:pt x="1127760" y="653542"/>
                </a:lnTo>
                <a:lnTo>
                  <a:pt x="1127760" y="0"/>
                </a:lnTo>
                <a:close/>
              </a:path>
            </a:pathLst>
          </a:custGeom>
          <a:solidFill>
            <a:srgbClr val="16BB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1227" y="4893564"/>
            <a:ext cx="1127760" cy="1005840"/>
          </a:xfrm>
          <a:custGeom>
            <a:avLst/>
            <a:gdLst/>
            <a:ahLst/>
            <a:cxnLst/>
            <a:rect l="l" t="t" r="r" b="b"/>
            <a:pathLst>
              <a:path w="1127760" h="1005839">
                <a:moveTo>
                  <a:pt x="0" y="0"/>
                </a:moveTo>
                <a:lnTo>
                  <a:pt x="1127760" y="0"/>
                </a:lnTo>
                <a:lnTo>
                  <a:pt x="1127760" y="653542"/>
                </a:lnTo>
                <a:lnTo>
                  <a:pt x="689610" y="653542"/>
                </a:lnTo>
                <a:lnTo>
                  <a:pt x="689610" y="754380"/>
                </a:lnTo>
                <a:lnTo>
                  <a:pt x="815340" y="754380"/>
                </a:lnTo>
                <a:lnTo>
                  <a:pt x="563880" y="1005840"/>
                </a:lnTo>
                <a:lnTo>
                  <a:pt x="312419" y="754380"/>
                </a:lnTo>
                <a:lnTo>
                  <a:pt x="438150" y="754380"/>
                </a:lnTo>
                <a:lnTo>
                  <a:pt x="438150" y="653542"/>
                </a:lnTo>
                <a:lnTo>
                  <a:pt x="0" y="65354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910844" y="5055819"/>
            <a:ext cx="6629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III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этап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9493" y="6294369"/>
            <a:ext cx="2003106" cy="56362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37160" y="6248403"/>
            <a:ext cx="1735708" cy="60959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4196" y="6310884"/>
            <a:ext cx="1932939" cy="536575"/>
          </a:xfrm>
          <a:custGeom>
            <a:avLst/>
            <a:gdLst/>
            <a:ahLst/>
            <a:cxnLst/>
            <a:rect l="l" t="t" r="r" b="b"/>
            <a:pathLst>
              <a:path w="1932939" h="536575">
                <a:moveTo>
                  <a:pt x="1843024" y="0"/>
                </a:moveTo>
                <a:lnTo>
                  <a:pt x="89407" y="0"/>
                </a:lnTo>
                <a:lnTo>
                  <a:pt x="54606" y="7026"/>
                </a:lnTo>
                <a:lnTo>
                  <a:pt x="26186" y="26187"/>
                </a:lnTo>
                <a:lnTo>
                  <a:pt x="7026" y="54606"/>
                </a:lnTo>
                <a:lnTo>
                  <a:pt x="0" y="89407"/>
                </a:lnTo>
                <a:lnTo>
                  <a:pt x="0" y="447038"/>
                </a:lnTo>
                <a:lnTo>
                  <a:pt x="7026" y="481841"/>
                </a:lnTo>
                <a:lnTo>
                  <a:pt x="26186" y="510260"/>
                </a:lnTo>
                <a:lnTo>
                  <a:pt x="54606" y="529421"/>
                </a:lnTo>
                <a:lnTo>
                  <a:pt x="89407" y="536447"/>
                </a:lnTo>
                <a:lnTo>
                  <a:pt x="1843024" y="536447"/>
                </a:lnTo>
                <a:lnTo>
                  <a:pt x="1877835" y="529421"/>
                </a:lnTo>
                <a:lnTo>
                  <a:pt x="1906254" y="510260"/>
                </a:lnTo>
                <a:lnTo>
                  <a:pt x="1925409" y="481841"/>
                </a:lnTo>
                <a:lnTo>
                  <a:pt x="1932432" y="447038"/>
                </a:lnTo>
                <a:lnTo>
                  <a:pt x="1932432" y="89407"/>
                </a:lnTo>
                <a:lnTo>
                  <a:pt x="1925409" y="54606"/>
                </a:lnTo>
                <a:lnTo>
                  <a:pt x="1906254" y="26187"/>
                </a:lnTo>
                <a:lnTo>
                  <a:pt x="1877835" y="7026"/>
                </a:lnTo>
                <a:lnTo>
                  <a:pt x="1843024" y="0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4196" y="6310884"/>
            <a:ext cx="1932939" cy="536575"/>
          </a:xfrm>
          <a:custGeom>
            <a:avLst/>
            <a:gdLst/>
            <a:ahLst/>
            <a:cxnLst/>
            <a:rect l="l" t="t" r="r" b="b"/>
            <a:pathLst>
              <a:path w="1932939" h="536575">
                <a:moveTo>
                  <a:pt x="0" y="89407"/>
                </a:moveTo>
                <a:lnTo>
                  <a:pt x="7026" y="54606"/>
                </a:lnTo>
                <a:lnTo>
                  <a:pt x="26186" y="26187"/>
                </a:lnTo>
                <a:lnTo>
                  <a:pt x="54606" y="7026"/>
                </a:lnTo>
                <a:lnTo>
                  <a:pt x="89407" y="0"/>
                </a:lnTo>
                <a:lnTo>
                  <a:pt x="1843024" y="0"/>
                </a:lnTo>
                <a:lnTo>
                  <a:pt x="1877835" y="7026"/>
                </a:lnTo>
                <a:lnTo>
                  <a:pt x="1906254" y="26187"/>
                </a:lnTo>
                <a:lnTo>
                  <a:pt x="1925409" y="54606"/>
                </a:lnTo>
                <a:lnTo>
                  <a:pt x="1932432" y="89407"/>
                </a:lnTo>
                <a:lnTo>
                  <a:pt x="1932432" y="447038"/>
                </a:lnTo>
                <a:lnTo>
                  <a:pt x="1925409" y="481841"/>
                </a:lnTo>
                <a:lnTo>
                  <a:pt x="1906254" y="510260"/>
                </a:lnTo>
                <a:lnTo>
                  <a:pt x="1877835" y="529421"/>
                </a:lnTo>
                <a:lnTo>
                  <a:pt x="1843024" y="536447"/>
                </a:lnTo>
                <a:lnTo>
                  <a:pt x="89407" y="536447"/>
                </a:lnTo>
                <a:lnTo>
                  <a:pt x="54606" y="529421"/>
                </a:lnTo>
                <a:lnTo>
                  <a:pt x="26186" y="510260"/>
                </a:lnTo>
                <a:lnTo>
                  <a:pt x="7026" y="481841"/>
                </a:lnTo>
                <a:lnTo>
                  <a:pt x="0" y="447038"/>
                </a:lnTo>
                <a:lnTo>
                  <a:pt x="0" y="89407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293014" y="6308547"/>
            <a:ext cx="1430655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latin typeface="Calibri"/>
                <a:cs typeface="Calibri"/>
              </a:rPr>
              <a:t>Детские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поликлиники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РТ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926335" y="6297165"/>
            <a:ext cx="1653286" cy="56083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15895" y="6263634"/>
            <a:ext cx="1068146" cy="59436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976627" y="6323076"/>
            <a:ext cx="1557655" cy="536575"/>
          </a:xfrm>
          <a:custGeom>
            <a:avLst/>
            <a:gdLst/>
            <a:ahLst/>
            <a:cxnLst/>
            <a:rect l="l" t="t" r="r" b="b"/>
            <a:pathLst>
              <a:path w="1557654" h="536575">
                <a:moveTo>
                  <a:pt x="1468120" y="0"/>
                </a:moveTo>
                <a:lnTo>
                  <a:pt x="89408" y="0"/>
                </a:lnTo>
                <a:lnTo>
                  <a:pt x="54596" y="7026"/>
                </a:lnTo>
                <a:lnTo>
                  <a:pt x="26177" y="26187"/>
                </a:lnTo>
                <a:lnTo>
                  <a:pt x="7022" y="54606"/>
                </a:lnTo>
                <a:lnTo>
                  <a:pt x="0" y="89408"/>
                </a:lnTo>
                <a:lnTo>
                  <a:pt x="0" y="447037"/>
                </a:lnTo>
                <a:lnTo>
                  <a:pt x="7022" y="481840"/>
                </a:lnTo>
                <a:lnTo>
                  <a:pt x="26177" y="510260"/>
                </a:lnTo>
                <a:lnTo>
                  <a:pt x="54596" y="529421"/>
                </a:lnTo>
                <a:lnTo>
                  <a:pt x="89408" y="536448"/>
                </a:lnTo>
                <a:lnTo>
                  <a:pt x="1468120" y="536448"/>
                </a:lnTo>
                <a:lnTo>
                  <a:pt x="1502931" y="529421"/>
                </a:lnTo>
                <a:lnTo>
                  <a:pt x="1531350" y="510260"/>
                </a:lnTo>
                <a:lnTo>
                  <a:pt x="1550505" y="481840"/>
                </a:lnTo>
                <a:lnTo>
                  <a:pt x="1557527" y="447037"/>
                </a:lnTo>
                <a:lnTo>
                  <a:pt x="1557527" y="89408"/>
                </a:lnTo>
                <a:lnTo>
                  <a:pt x="1550505" y="54606"/>
                </a:lnTo>
                <a:lnTo>
                  <a:pt x="1531350" y="26187"/>
                </a:lnTo>
                <a:lnTo>
                  <a:pt x="1502931" y="7026"/>
                </a:lnTo>
                <a:lnTo>
                  <a:pt x="1468120" y="0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76627" y="6323076"/>
            <a:ext cx="1557655" cy="536575"/>
          </a:xfrm>
          <a:custGeom>
            <a:avLst/>
            <a:gdLst/>
            <a:ahLst/>
            <a:cxnLst/>
            <a:rect l="l" t="t" r="r" b="b"/>
            <a:pathLst>
              <a:path w="1557654" h="536575">
                <a:moveTo>
                  <a:pt x="0" y="89408"/>
                </a:moveTo>
                <a:lnTo>
                  <a:pt x="7022" y="54606"/>
                </a:lnTo>
                <a:lnTo>
                  <a:pt x="26177" y="26187"/>
                </a:lnTo>
                <a:lnTo>
                  <a:pt x="54596" y="7026"/>
                </a:lnTo>
                <a:lnTo>
                  <a:pt x="89408" y="0"/>
                </a:lnTo>
                <a:lnTo>
                  <a:pt x="1468120" y="0"/>
                </a:lnTo>
                <a:lnTo>
                  <a:pt x="1502931" y="7026"/>
                </a:lnTo>
                <a:lnTo>
                  <a:pt x="1531350" y="26187"/>
                </a:lnTo>
                <a:lnTo>
                  <a:pt x="1550505" y="54606"/>
                </a:lnTo>
                <a:lnTo>
                  <a:pt x="1557527" y="89408"/>
                </a:lnTo>
                <a:lnTo>
                  <a:pt x="1557527" y="447037"/>
                </a:lnTo>
                <a:lnTo>
                  <a:pt x="1550505" y="481840"/>
                </a:lnTo>
                <a:lnTo>
                  <a:pt x="1531350" y="510260"/>
                </a:lnTo>
                <a:lnTo>
                  <a:pt x="1502931" y="529421"/>
                </a:lnTo>
                <a:lnTo>
                  <a:pt x="1468120" y="536448"/>
                </a:lnTo>
                <a:lnTo>
                  <a:pt x="89408" y="536448"/>
                </a:lnTo>
                <a:lnTo>
                  <a:pt x="54596" y="529421"/>
                </a:lnTo>
                <a:lnTo>
                  <a:pt x="26177" y="510260"/>
                </a:lnTo>
                <a:lnTo>
                  <a:pt x="7022" y="481840"/>
                </a:lnTo>
                <a:lnTo>
                  <a:pt x="0" y="447037"/>
                </a:lnTo>
                <a:lnTo>
                  <a:pt x="0" y="89408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2372995" y="6320739"/>
            <a:ext cx="765175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110"/>
              </a:spcBef>
            </a:pP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Ранняя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5" dirty="0">
                <a:solidFill>
                  <a:srgbClr val="FF0000"/>
                </a:solidFill>
                <a:latin typeface="Calibri"/>
                <a:cs typeface="Calibri"/>
              </a:rPr>
              <a:t>п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1600" b="1" spc="10" dirty="0">
                <a:solidFill>
                  <a:srgbClr val="FF0000"/>
                </a:solidFill>
                <a:latin typeface="Calibri"/>
                <a:cs typeface="Calibri"/>
              </a:rPr>
              <a:t>м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1600" b="1" spc="10" dirty="0">
                <a:solidFill>
                  <a:srgbClr val="FF0000"/>
                </a:solidFill>
                <a:latin typeface="Calibri"/>
                <a:cs typeface="Calibri"/>
              </a:rPr>
              <a:t>щ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ь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3483864" y="6297165"/>
            <a:ext cx="2028189" cy="56083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483864" y="6263634"/>
            <a:ext cx="2061844" cy="59436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34155" y="6323076"/>
            <a:ext cx="1932939" cy="536575"/>
          </a:xfrm>
          <a:custGeom>
            <a:avLst/>
            <a:gdLst/>
            <a:ahLst/>
            <a:cxnLst/>
            <a:rect l="l" t="t" r="r" b="b"/>
            <a:pathLst>
              <a:path w="1932939" h="536575">
                <a:moveTo>
                  <a:pt x="1843024" y="0"/>
                </a:moveTo>
                <a:lnTo>
                  <a:pt x="89408" y="0"/>
                </a:lnTo>
                <a:lnTo>
                  <a:pt x="54596" y="7026"/>
                </a:lnTo>
                <a:lnTo>
                  <a:pt x="26177" y="26187"/>
                </a:lnTo>
                <a:lnTo>
                  <a:pt x="7022" y="54606"/>
                </a:lnTo>
                <a:lnTo>
                  <a:pt x="0" y="89408"/>
                </a:lnTo>
                <a:lnTo>
                  <a:pt x="0" y="447038"/>
                </a:lnTo>
                <a:lnTo>
                  <a:pt x="7022" y="481840"/>
                </a:lnTo>
                <a:lnTo>
                  <a:pt x="26177" y="510260"/>
                </a:lnTo>
                <a:lnTo>
                  <a:pt x="54596" y="529421"/>
                </a:lnTo>
                <a:lnTo>
                  <a:pt x="89408" y="536448"/>
                </a:lnTo>
                <a:lnTo>
                  <a:pt x="1843024" y="536448"/>
                </a:lnTo>
                <a:lnTo>
                  <a:pt x="1877835" y="529421"/>
                </a:lnTo>
                <a:lnTo>
                  <a:pt x="1906254" y="510260"/>
                </a:lnTo>
                <a:lnTo>
                  <a:pt x="1925409" y="481840"/>
                </a:lnTo>
                <a:lnTo>
                  <a:pt x="1932432" y="447038"/>
                </a:lnTo>
                <a:lnTo>
                  <a:pt x="1932432" y="89408"/>
                </a:lnTo>
                <a:lnTo>
                  <a:pt x="1925409" y="54606"/>
                </a:lnTo>
                <a:lnTo>
                  <a:pt x="1906254" y="26187"/>
                </a:lnTo>
                <a:lnTo>
                  <a:pt x="1877835" y="7026"/>
                </a:lnTo>
                <a:lnTo>
                  <a:pt x="1843024" y="0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534155" y="6323076"/>
            <a:ext cx="1932939" cy="536575"/>
          </a:xfrm>
          <a:custGeom>
            <a:avLst/>
            <a:gdLst/>
            <a:ahLst/>
            <a:cxnLst/>
            <a:rect l="l" t="t" r="r" b="b"/>
            <a:pathLst>
              <a:path w="1932939" h="536575">
                <a:moveTo>
                  <a:pt x="0" y="89408"/>
                </a:moveTo>
                <a:lnTo>
                  <a:pt x="7022" y="54606"/>
                </a:lnTo>
                <a:lnTo>
                  <a:pt x="26177" y="26187"/>
                </a:lnTo>
                <a:lnTo>
                  <a:pt x="54596" y="7026"/>
                </a:lnTo>
                <a:lnTo>
                  <a:pt x="89408" y="0"/>
                </a:lnTo>
                <a:lnTo>
                  <a:pt x="1843024" y="0"/>
                </a:lnTo>
                <a:lnTo>
                  <a:pt x="1877835" y="7026"/>
                </a:lnTo>
                <a:lnTo>
                  <a:pt x="1906254" y="26187"/>
                </a:lnTo>
                <a:lnTo>
                  <a:pt x="1925409" y="54606"/>
                </a:lnTo>
                <a:lnTo>
                  <a:pt x="1932432" y="89408"/>
                </a:lnTo>
                <a:lnTo>
                  <a:pt x="1932432" y="447038"/>
                </a:lnTo>
                <a:lnTo>
                  <a:pt x="1925409" y="481840"/>
                </a:lnTo>
                <a:lnTo>
                  <a:pt x="1906254" y="510260"/>
                </a:lnTo>
                <a:lnTo>
                  <a:pt x="1877835" y="529421"/>
                </a:lnTo>
                <a:lnTo>
                  <a:pt x="1843024" y="536448"/>
                </a:lnTo>
                <a:lnTo>
                  <a:pt x="89408" y="536448"/>
                </a:lnTo>
                <a:lnTo>
                  <a:pt x="54596" y="529421"/>
                </a:lnTo>
                <a:lnTo>
                  <a:pt x="26177" y="510260"/>
                </a:lnTo>
                <a:lnTo>
                  <a:pt x="7022" y="481840"/>
                </a:lnTo>
                <a:lnTo>
                  <a:pt x="0" y="447038"/>
                </a:lnTo>
                <a:lnTo>
                  <a:pt x="0" y="89408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3639439" y="6320739"/>
            <a:ext cx="1721485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600" spc="-5" dirty="0">
                <a:latin typeface="Calibri"/>
                <a:cs typeface="Calibri"/>
              </a:rPr>
              <a:t>Реабилитационные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центры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416296" y="6297165"/>
            <a:ext cx="1656333" cy="56083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466588" y="6323076"/>
            <a:ext cx="1560830" cy="536575"/>
          </a:xfrm>
          <a:custGeom>
            <a:avLst/>
            <a:gdLst/>
            <a:ahLst/>
            <a:cxnLst/>
            <a:rect l="l" t="t" r="r" b="b"/>
            <a:pathLst>
              <a:path w="1560829" h="536575">
                <a:moveTo>
                  <a:pt x="1471167" y="0"/>
                </a:moveTo>
                <a:lnTo>
                  <a:pt x="89408" y="0"/>
                </a:lnTo>
                <a:lnTo>
                  <a:pt x="54596" y="7026"/>
                </a:lnTo>
                <a:lnTo>
                  <a:pt x="26177" y="26187"/>
                </a:lnTo>
                <a:lnTo>
                  <a:pt x="7022" y="54606"/>
                </a:lnTo>
                <a:lnTo>
                  <a:pt x="0" y="89408"/>
                </a:lnTo>
                <a:lnTo>
                  <a:pt x="0" y="447037"/>
                </a:lnTo>
                <a:lnTo>
                  <a:pt x="7022" y="481840"/>
                </a:lnTo>
                <a:lnTo>
                  <a:pt x="26177" y="510260"/>
                </a:lnTo>
                <a:lnTo>
                  <a:pt x="54596" y="529421"/>
                </a:lnTo>
                <a:lnTo>
                  <a:pt x="89408" y="536448"/>
                </a:lnTo>
                <a:lnTo>
                  <a:pt x="1471167" y="536448"/>
                </a:lnTo>
                <a:lnTo>
                  <a:pt x="1505979" y="529421"/>
                </a:lnTo>
                <a:lnTo>
                  <a:pt x="1534398" y="510260"/>
                </a:lnTo>
                <a:lnTo>
                  <a:pt x="1553553" y="481840"/>
                </a:lnTo>
                <a:lnTo>
                  <a:pt x="1560576" y="447037"/>
                </a:lnTo>
                <a:lnTo>
                  <a:pt x="1560576" y="89408"/>
                </a:lnTo>
                <a:lnTo>
                  <a:pt x="1553553" y="54606"/>
                </a:lnTo>
                <a:lnTo>
                  <a:pt x="1534398" y="26187"/>
                </a:lnTo>
                <a:lnTo>
                  <a:pt x="1505979" y="7026"/>
                </a:lnTo>
                <a:lnTo>
                  <a:pt x="1471167" y="0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466588" y="6323076"/>
            <a:ext cx="1560830" cy="536575"/>
          </a:xfrm>
          <a:custGeom>
            <a:avLst/>
            <a:gdLst/>
            <a:ahLst/>
            <a:cxnLst/>
            <a:rect l="l" t="t" r="r" b="b"/>
            <a:pathLst>
              <a:path w="1560829" h="536575">
                <a:moveTo>
                  <a:pt x="0" y="89408"/>
                </a:moveTo>
                <a:lnTo>
                  <a:pt x="7022" y="54606"/>
                </a:lnTo>
                <a:lnTo>
                  <a:pt x="26177" y="26187"/>
                </a:lnTo>
                <a:lnTo>
                  <a:pt x="54596" y="7026"/>
                </a:lnTo>
                <a:lnTo>
                  <a:pt x="89408" y="0"/>
                </a:lnTo>
                <a:lnTo>
                  <a:pt x="1471167" y="0"/>
                </a:lnTo>
                <a:lnTo>
                  <a:pt x="1505979" y="7026"/>
                </a:lnTo>
                <a:lnTo>
                  <a:pt x="1534398" y="26187"/>
                </a:lnTo>
                <a:lnTo>
                  <a:pt x="1553553" y="54606"/>
                </a:lnTo>
                <a:lnTo>
                  <a:pt x="1560576" y="89408"/>
                </a:lnTo>
                <a:lnTo>
                  <a:pt x="1560576" y="447037"/>
                </a:lnTo>
                <a:lnTo>
                  <a:pt x="1553553" y="481840"/>
                </a:lnTo>
                <a:lnTo>
                  <a:pt x="1534398" y="510260"/>
                </a:lnTo>
                <a:lnTo>
                  <a:pt x="1505979" y="529421"/>
                </a:lnTo>
                <a:lnTo>
                  <a:pt x="1471167" y="536448"/>
                </a:lnTo>
                <a:lnTo>
                  <a:pt x="89408" y="536448"/>
                </a:lnTo>
                <a:lnTo>
                  <a:pt x="54596" y="529421"/>
                </a:lnTo>
                <a:lnTo>
                  <a:pt x="26177" y="510260"/>
                </a:lnTo>
                <a:lnTo>
                  <a:pt x="7022" y="481840"/>
                </a:lnTo>
                <a:lnTo>
                  <a:pt x="0" y="447037"/>
                </a:lnTo>
                <a:lnTo>
                  <a:pt x="0" y="89408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5935726" y="6442659"/>
            <a:ext cx="62420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-15" dirty="0">
                <a:latin typeface="Calibri"/>
                <a:cs typeface="Calibri"/>
              </a:rPr>
              <a:t>Х</a:t>
            </a:r>
            <a:r>
              <a:rPr sz="1600" spc="-10" dirty="0">
                <a:latin typeface="Calibri"/>
                <a:cs typeface="Calibri"/>
              </a:rPr>
              <a:t>ос</a:t>
            </a:r>
            <a:r>
              <a:rPr sz="1600" spc="5" dirty="0">
                <a:latin typeface="Calibri"/>
                <a:cs typeface="Calibri"/>
              </a:rPr>
              <a:t>п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с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734427" y="6452108"/>
            <a:ext cx="118999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Гайнетдинова </a:t>
            </a:r>
            <a:r>
              <a:rPr sz="1100" b="1" spc="-5" dirty="0">
                <a:latin typeface="Calibri"/>
                <a:cs typeface="Calibri"/>
              </a:rPr>
              <a:t>Д.Д.  </a:t>
            </a:r>
            <a:r>
              <a:rPr sz="1100" b="1" dirty="0">
                <a:latin typeface="Calibri"/>
                <a:cs typeface="Calibri"/>
              </a:rPr>
              <a:t>Казань, ДРКБ,</a:t>
            </a:r>
            <a:r>
              <a:rPr sz="1100" b="1" spc="-85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2019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2886" y="308609"/>
            <a:ext cx="7560945" cy="668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7286625" algn="l"/>
              </a:tabLst>
            </a:pP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Кри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т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е</a:t>
            </a:r>
            <a:r>
              <a:rPr sz="2400" b="0" spc="15" dirty="0">
                <a:solidFill>
                  <a:srgbClr val="000000"/>
                </a:solidFill>
                <a:latin typeface="Calibri"/>
                <a:cs typeface="Calibri"/>
              </a:rPr>
              <a:t>р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ии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пе</a:t>
            </a:r>
            <a:r>
              <a:rPr sz="2400" b="0" spc="10" dirty="0">
                <a:solidFill>
                  <a:srgbClr val="000000"/>
                </a:solidFill>
                <a:latin typeface="Calibri"/>
                <a:cs typeface="Calibri"/>
              </a:rPr>
              <a:t>р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е</a:t>
            </a:r>
            <a:r>
              <a:rPr sz="2400" b="0" spc="5" dirty="0">
                <a:solidFill>
                  <a:srgbClr val="000000"/>
                </a:solidFill>
                <a:latin typeface="Calibri"/>
                <a:cs typeface="Calibri"/>
              </a:rPr>
              <a:t>в</a:t>
            </a:r>
            <a:r>
              <a:rPr sz="2400" b="0" spc="-70" dirty="0">
                <a:solidFill>
                  <a:srgbClr val="000000"/>
                </a:solidFill>
                <a:latin typeface="Calibri"/>
                <a:cs typeface="Calibri"/>
              </a:rPr>
              <a:t>о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д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а</a:t>
            </a:r>
            <a:r>
              <a:rPr sz="240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с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о</a:t>
            </a:r>
            <a:r>
              <a:rPr sz="240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-35" dirty="0">
                <a:solidFill>
                  <a:srgbClr val="000000"/>
                </a:solidFill>
                <a:latin typeface="Calibri"/>
                <a:cs typeface="Calibri"/>
              </a:rPr>
              <a:t>э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т</a:t>
            </a:r>
            <a:r>
              <a:rPr sz="2400" b="0" spc="5" dirty="0">
                <a:solidFill>
                  <a:srgbClr val="000000"/>
                </a:solidFill>
                <a:latin typeface="Calibri"/>
                <a:cs typeface="Calibri"/>
              </a:rPr>
              <a:t>а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па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5" dirty="0">
                <a:solidFill>
                  <a:srgbClr val="000000"/>
                </a:solidFill>
                <a:latin typeface="Calibri"/>
                <a:cs typeface="Calibri"/>
              </a:rPr>
              <a:t>р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е</a:t>
            </a:r>
            <a:r>
              <a:rPr sz="2400" b="0" spc="5" dirty="0">
                <a:solidFill>
                  <a:srgbClr val="000000"/>
                </a:solidFill>
                <a:latin typeface="Calibri"/>
                <a:cs typeface="Calibri"/>
              </a:rPr>
              <a:t>а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б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илитации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н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а</a:t>
            </a:r>
            <a:r>
              <a:rPr sz="24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15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sz="2400" b="0" spc="5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й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2	</a:t>
            </a:r>
            <a:r>
              <a:rPr sz="2400" b="0" spc="5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800" spc="-15" dirty="0">
                <a:solidFill>
                  <a:srgbClr val="CF0101"/>
                </a:solidFill>
              </a:rPr>
              <a:t>Перевод </a:t>
            </a:r>
            <a:r>
              <a:rPr sz="1800" spc="-5" dirty="0">
                <a:solidFill>
                  <a:srgbClr val="CF0101"/>
                </a:solidFill>
              </a:rPr>
              <a:t>на </a:t>
            </a:r>
            <a:r>
              <a:rPr sz="1800" dirty="0">
                <a:solidFill>
                  <a:srgbClr val="CF0101"/>
                </a:solidFill>
              </a:rPr>
              <a:t>III этап </a:t>
            </a:r>
            <a:r>
              <a:rPr sz="1800" spc="-5" dirty="0">
                <a:solidFill>
                  <a:srgbClr val="CF0101"/>
                </a:solidFill>
              </a:rPr>
              <a:t>при </a:t>
            </a:r>
            <a:r>
              <a:rPr sz="1800" dirty="0">
                <a:solidFill>
                  <a:srgbClr val="CF0101"/>
                </a:solidFill>
              </a:rPr>
              <a:t>сумме </a:t>
            </a:r>
            <a:r>
              <a:rPr sz="1800" spc="-10" dirty="0">
                <a:solidFill>
                  <a:srgbClr val="CF0101"/>
                </a:solidFill>
              </a:rPr>
              <a:t>баллов </a:t>
            </a:r>
            <a:r>
              <a:rPr sz="1800" dirty="0">
                <a:solidFill>
                  <a:srgbClr val="CF0101"/>
                </a:solidFill>
              </a:rPr>
              <a:t>4 и</a:t>
            </a:r>
            <a:r>
              <a:rPr sz="1800" spc="10" dirty="0">
                <a:solidFill>
                  <a:srgbClr val="CF0101"/>
                </a:solidFill>
              </a:rPr>
              <a:t> </a:t>
            </a:r>
            <a:r>
              <a:rPr sz="1800" spc="-10" dirty="0">
                <a:solidFill>
                  <a:srgbClr val="CF0101"/>
                </a:solidFill>
              </a:rPr>
              <a:t>более</a:t>
            </a:r>
            <a:endParaRPr sz="1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439799"/>
          <a:ext cx="8338184" cy="4937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3045"/>
                <a:gridCol w="2773045"/>
                <a:gridCol w="2773044"/>
              </a:tblGrid>
              <a:tr h="38277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Критерий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1227074">
                <a:tc>
                  <a:txBody>
                    <a:bodyPr/>
                    <a:lstStyle/>
                    <a:p>
                      <a:pPr marL="91440" marR="1084580" algn="just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Необходимость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ос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о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медицинского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наблюдения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нет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да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829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Общее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состояние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удовлетворительное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Средней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тяжести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94386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Необходимость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индивидуального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ухода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со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стороны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медперсонала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нет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да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6078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Дыхание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самостоятельное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Дополнительная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оксигенация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8277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Питание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самостоятельное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зондовое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943991">
                <a:tc>
                  <a:txBody>
                    <a:bodyPr/>
                    <a:lstStyle/>
                    <a:p>
                      <a:pPr marL="91440" marR="75882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аб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та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цио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ый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потенциал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после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реабилитации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на II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этапе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Высокий,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средний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низкий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7842661" y="433186"/>
            <a:ext cx="232534" cy="278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83652" y="440436"/>
            <a:ext cx="164592" cy="219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79080" y="435863"/>
            <a:ext cx="173736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37475" y="6582867"/>
            <a:ext cx="1181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Гайнетдинова</a:t>
            </a:r>
            <a:r>
              <a:rPr sz="1100" b="1" spc="-6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Д.Д.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943" y="228600"/>
            <a:ext cx="1691639" cy="640080"/>
          </a:xfrm>
          <a:prstGeom prst="rect">
            <a:avLst/>
          </a:prstGeom>
          <a:solidFill>
            <a:srgbClr val="8EB4E2"/>
          </a:solidFill>
        </p:spPr>
        <p:txBody>
          <a:bodyPr vert="horz" wrap="square" lIns="0" tIns="3048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40"/>
              </a:spcBef>
            </a:pPr>
            <a:r>
              <a:rPr sz="1800" b="1" spc="-10" dirty="0">
                <a:latin typeface="Calibri"/>
                <a:cs typeface="Calibri"/>
              </a:rPr>
              <a:t>Кондуктивная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педагогика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359" y="2514600"/>
            <a:ext cx="1935480" cy="3493135"/>
          </a:xfrm>
          <a:custGeom>
            <a:avLst/>
            <a:gdLst/>
            <a:ahLst/>
            <a:cxnLst/>
            <a:rect l="l" t="t" r="r" b="b"/>
            <a:pathLst>
              <a:path w="1935480" h="3493135">
                <a:moveTo>
                  <a:pt x="0" y="3493008"/>
                </a:moveTo>
                <a:lnTo>
                  <a:pt x="1935480" y="3493008"/>
                </a:lnTo>
                <a:lnTo>
                  <a:pt x="1935480" y="0"/>
                </a:lnTo>
                <a:lnTo>
                  <a:pt x="0" y="0"/>
                </a:lnTo>
                <a:lnTo>
                  <a:pt x="0" y="3493008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2709" y="2533599"/>
            <a:ext cx="1635760" cy="2877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latin typeface="Calibri"/>
                <a:cs typeface="Calibri"/>
              </a:rPr>
              <a:t>Мобилизация</a:t>
            </a:r>
            <a:endParaRPr sz="17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700" spc="-5" dirty="0">
                <a:latin typeface="Calibri"/>
                <a:cs typeface="Calibri"/>
              </a:rPr>
              <a:t>нервной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системы  </a:t>
            </a:r>
            <a:r>
              <a:rPr sz="1700" spc="-20" dirty="0">
                <a:latin typeface="Calibri"/>
                <a:cs typeface="Calibri"/>
              </a:rPr>
              <a:t>методом</a:t>
            </a:r>
            <a:endParaRPr sz="1700">
              <a:latin typeface="Calibri"/>
              <a:cs typeface="Calibri"/>
            </a:endParaRPr>
          </a:p>
          <a:p>
            <a:pPr marL="12700" marR="164465">
              <a:lnSpc>
                <a:spcPct val="100000"/>
              </a:lnSpc>
              <a:spcBef>
                <a:spcPts val="5"/>
              </a:spcBef>
            </a:pPr>
            <a:r>
              <a:rPr sz="1700" dirty="0">
                <a:latin typeface="Calibri"/>
                <a:cs typeface="Calibri"/>
              </a:rPr>
              <a:t>нап</a:t>
            </a:r>
            <a:r>
              <a:rPr sz="1700" spc="-10" dirty="0">
                <a:latin typeface="Calibri"/>
                <a:cs typeface="Calibri"/>
              </a:rPr>
              <a:t>р</a:t>
            </a:r>
            <a:r>
              <a:rPr sz="1700" dirty="0">
                <a:latin typeface="Calibri"/>
                <a:cs typeface="Calibri"/>
              </a:rPr>
              <a:t>а</a:t>
            </a:r>
            <a:r>
              <a:rPr sz="1700" spc="-25" dirty="0">
                <a:latin typeface="Calibri"/>
                <a:cs typeface="Calibri"/>
              </a:rPr>
              <a:t>в</a:t>
            </a:r>
            <a:r>
              <a:rPr sz="1700" spc="-5" dirty="0">
                <a:latin typeface="Calibri"/>
                <a:cs typeface="Calibri"/>
              </a:rPr>
              <a:t>л</a:t>
            </a:r>
            <a:r>
              <a:rPr sz="1700" spc="-15" dirty="0">
                <a:latin typeface="Calibri"/>
                <a:cs typeface="Calibri"/>
              </a:rPr>
              <a:t>е</a:t>
            </a:r>
            <a:r>
              <a:rPr sz="1700" dirty="0">
                <a:latin typeface="Calibri"/>
                <a:cs typeface="Calibri"/>
              </a:rPr>
              <a:t>нн</a:t>
            </a:r>
            <a:r>
              <a:rPr sz="1700" spc="-10" dirty="0">
                <a:latin typeface="Calibri"/>
                <a:cs typeface="Calibri"/>
              </a:rPr>
              <a:t>о</a:t>
            </a:r>
            <a:r>
              <a:rPr sz="1700" spc="-15" dirty="0">
                <a:latin typeface="Calibri"/>
                <a:cs typeface="Calibri"/>
              </a:rPr>
              <a:t>го</a:t>
            </a:r>
            <a:r>
              <a:rPr sz="1700" dirty="0">
                <a:latin typeface="Calibri"/>
                <a:cs typeface="Calibri"/>
              </a:rPr>
              <a:t>,  </a:t>
            </a:r>
            <a:r>
              <a:rPr sz="1700" spc="-5" dirty="0">
                <a:latin typeface="Calibri"/>
                <a:cs typeface="Calibri"/>
              </a:rPr>
              <a:t>активного</a:t>
            </a:r>
            <a:endParaRPr sz="1700">
              <a:latin typeface="Calibri"/>
              <a:cs typeface="Calibri"/>
            </a:endParaRPr>
          </a:p>
          <a:p>
            <a:pPr marL="12700" marR="539750">
              <a:lnSpc>
                <a:spcPct val="100000"/>
              </a:lnSpc>
            </a:pPr>
            <a:r>
              <a:rPr sz="1700" spc="-10" dirty="0">
                <a:latin typeface="Calibri"/>
                <a:cs typeface="Calibri"/>
              </a:rPr>
              <a:t>процесса  </a:t>
            </a:r>
            <a:r>
              <a:rPr sz="1700" spc="-5" dirty="0">
                <a:latin typeface="Calibri"/>
                <a:cs typeface="Calibri"/>
              </a:rPr>
              <a:t>обучения.  Например,  </a:t>
            </a:r>
            <a:r>
              <a:rPr sz="1700" dirty="0">
                <a:latin typeface="Calibri"/>
                <a:cs typeface="Calibri"/>
              </a:rPr>
              <a:t>с</a:t>
            </a:r>
            <a:r>
              <a:rPr sz="1700" spc="-15" dirty="0">
                <a:latin typeface="Calibri"/>
                <a:cs typeface="Calibri"/>
              </a:rPr>
              <a:t>т</a:t>
            </a:r>
            <a:r>
              <a:rPr sz="1700" spc="-10" dirty="0">
                <a:latin typeface="Calibri"/>
                <a:cs typeface="Calibri"/>
              </a:rPr>
              <a:t>и</a:t>
            </a:r>
            <a:r>
              <a:rPr sz="1700" spc="-5" dirty="0">
                <a:latin typeface="Calibri"/>
                <a:cs typeface="Calibri"/>
              </a:rPr>
              <a:t>м</a:t>
            </a:r>
            <a:r>
              <a:rPr sz="1700" spc="-55" dirty="0">
                <a:latin typeface="Calibri"/>
                <a:cs typeface="Calibri"/>
              </a:rPr>
              <a:t>у</a:t>
            </a:r>
            <a:r>
              <a:rPr sz="1700" spc="-5" dirty="0">
                <a:latin typeface="Calibri"/>
                <a:cs typeface="Calibri"/>
              </a:rPr>
              <a:t>ля</a:t>
            </a:r>
            <a:r>
              <a:rPr sz="1700" spc="-10" dirty="0">
                <a:latin typeface="Calibri"/>
                <a:cs typeface="Calibri"/>
              </a:rPr>
              <a:t>ци</a:t>
            </a:r>
            <a:r>
              <a:rPr sz="1700" dirty="0">
                <a:latin typeface="Calibri"/>
                <a:cs typeface="Calibri"/>
              </a:rPr>
              <a:t>я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00" spc="-5" dirty="0">
                <a:latin typeface="Calibri"/>
                <a:cs typeface="Calibri"/>
              </a:rPr>
              <a:t>безусловных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00" spc="-10" dirty="0">
                <a:latin typeface="Calibri"/>
                <a:cs typeface="Calibri"/>
              </a:rPr>
              <a:t>рефлексов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6895" y="256031"/>
            <a:ext cx="1628139" cy="640080"/>
          </a:xfrm>
          <a:prstGeom prst="rect">
            <a:avLst/>
          </a:prstGeom>
          <a:solidFill>
            <a:srgbClr val="8EB4E2"/>
          </a:solidFill>
        </p:spPr>
        <p:txBody>
          <a:bodyPr vert="horz" wrap="square" lIns="0" tIns="29209" rIns="0" bIns="0" rtlCol="0">
            <a:spAutoFit/>
          </a:bodyPr>
          <a:lstStyle/>
          <a:p>
            <a:pPr marL="285750">
              <a:lnSpc>
                <a:spcPct val="100000"/>
              </a:lnSpc>
              <a:spcBef>
                <a:spcPts val="229"/>
              </a:spcBef>
            </a:pPr>
            <a:r>
              <a:rPr sz="1800" b="1" spc="-5" dirty="0">
                <a:latin typeface="Calibri"/>
                <a:cs typeface="Calibri"/>
              </a:rPr>
              <a:t>Сенсорная</a:t>
            </a:r>
            <a:endParaRPr sz="1800">
              <a:latin typeface="Calibri"/>
              <a:cs typeface="Calibri"/>
            </a:endParaRPr>
          </a:p>
          <a:p>
            <a:pPr marL="240029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Calibri"/>
                <a:cs typeface="Calibri"/>
              </a:rPr>
              <a:t>интеграция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48839" y="2514600"/>
            <a:ext cx="2444750" cy="3493135"/>
          </a:xfrm>
          <a:custGeom>
            <a:avLst/>
            <a:gdLst/>
            <a:ahLst/>
            <a:cxnLst/>
            <a:rect l="l" t="t" r="r" b="b"/>
            <a:pathLst>
              <a:path w="2444750" h="3493135">
                <a:moveTo>
                  <a:pt x="0" y="3493008"/>
                </a:moveTo>
                <a:lnTo>
                  <a:pt x="2444495" y="3493008"/>
                </a:lnTo>
                <a:lnTo>
                  <a:pt x="2444495" y="0"/>
                </a:lnTo>
                <a:lnTo>
                  <a:pt x="0" y="0"/>
                </a:lnTo>
                <a:lnTo>
                  <a:pt x="0" y="3493008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29739" y="2533599"/>
            <a:ext cx="2268220" cy="2877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latin typeface="Calibri"/>
                <a:cs typeface="Calibri"/>
              </a:rPr>
              <a:t>Адаптационная реакция  </a:t>
            </a:r>
            <a:r>
              <a:rPr sz="1700" dirty="0">
                <a:latin typeface="Calibri"/>
                <a:cs typeface="Calibri"/>
              </a:rPr>
              <a:t>на </a:t>
            </a:r>
            <a:r>
              <a:rPr sz="1700" spc="-5" dirty="0">
                <a:latin typeface="Calibri"/>
                <a:cs typeface="Calibri"/>
              </a:rPr>
              <a:t>поступающую </a:t>
            </a:r>
            <a:r>
              <a:rPr sz="1700" spc="-20" dirty="0">
                <a:latin typeface="Calibri"/>
                <a:cs typeface="Calibri"/>
              </a:rPr>
              <a:t>от  </a:t>
            </a:r>
            <a:r>
              <a:rPr sz="1700" spc="-5" dirty="0">
                <a:latin typeface="Calibri"/>
                <a:cs typeface="Calibri"/>
              </a:rPr>
              <a:t>органов чувств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00" spc="-10" dirty="0">
                <a:latin typeface="Calibri"/>
                <a:cs typeface="Calibri"/>
              </a:rPr>
              <a:t>информацию,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00" spc="-15" dirty="0">
                <a:latin typeface="Calibri"/>
                <a:cs typeface="Calibri"/>
              </a:rPr>
              <a:t>необходимая</a:t>
            </a:r>
            <a:r>
              <a:rPr sz="1700" dirty="0">
                <a:latin typeface="Calibri"/>
                <a:cs typeface="Calibri"/>
              </a:rPr>
              <a:t> для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00" spc="-10" dirty="0">
                <a:latin typeface="Calibri"/>
                <a:cs typeface="Calibri"/>
              </a:rPr>
              <a:t>выполнения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00" spc="-15" dirty="0">
                <a:latin typeface="Calibri"/>
                <a:cs typeface="Calibri"/>
              </a:rPr>
              <a:t>определенного</a:t>
            </a:r>
            <a:endParaRPr sz="1700">
              <a:latin typeface="Calibri"/>
              <a:cs typeface="Calibri"/>
            </a:endParaRPr>
          </a:p>
          <a:p>
            <a:pPr marL="12700" marR="76835">
              <a:lnSpc>
                <a:spcPct val="100000"/>
              </a:lnSpc>
            </a:pPr>
            <a:r>
              <a:rPr sz="1700" spc="-10" dirty="0">
                <a:latin typeface="Calibri"/>
                <a:cs typeface="Calibri"/>
              </a:rPr>
              <a:t>действия. Стимуляция  </a:t>
            </a:r>
            <a:r>
              <a:rPr sz="1700" spc="-15" dirty="0">
                <a:latin typeface="Calibri"/>
                <a:cs typeface="Calibri"/>
              </a:rPr>
              <a:t>проводится </a:t>
            </a:r>
            <a:r>
              <a:rPr sz="1700" dirty="0">
                <a:latin typeface="Calibri"/>
                <a:cs typeface="Calibri"/>
              </a:rPr>
              <a:t>с </a:t>
            </a:r>
            <a:r>
              <a:rPr sz="1700" spc="-5" dirty="0">
                <a:latin typeface="Calibri"/>
                <a:cs typeface="Calibri"/>
              </a:rPr>
              <a:t>помощью  </a:t>
            </a:r>
            <a:r>
              <a:rPr sz="1700" spc="-15" dirty="0">
                <a:latin typeface="Calibri"/>
                <a:cs typeface="Calibri"/>
              </a:rPr>
              <a:t>предметов </a:t>
            </a:r>
            <a:r>
              <a:rPr sz="1700" dirty="0">
                <a:latin typeface="Calibri"/>
                <a:cs typeface="Calibri"/>
              </a:rPr>
              <a:t>с </a:t>
            </a:r>
            <a:r>
              <a:rPr sz="1700" spc="-10" dirty="0">
                <a:latin typeface="Calibri"/>
                <a:cs typeface="Calibri"/>
              </a:rPr>
              <a:t>различной  </a:t>
            </a:r>
            <a:r>
              <a:rPr sz="1700" spc="-5" dirty="0">
                <a:latin typeface="Calibri"/>
                <a:cs typeface="Calibri"/>
              </a:rPr>
              <a:t>фактурой.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62728" y="249936"/>
            <a:ext cx="1350645" cy="646430"/>
          </a:xfrm>
          <a:prstGeom prst="rect">
            <a:avLst/>
          </a:prstGeom>
          <a:solidFill>
            <a:srgbClr val="8EB4E2"/>
          </a:solidFill>
        </p:spPr>
        <p:txBody>
          <a:bodyPr vert="horz" wrap="square" lIns="0" tIns="29209" rIns="0" bIns="0" rtlCol="0">
            <a:spAutoFit/>
          </a:bodyPr>
          <a:lstStyle/>
          <a:p>
            <a:pPr marL="98425" marR="91440" indent="234315">
              <a:lnSpc>
                <a:spcPct val="100000"/>
              </a:lnSpc>
              <a:spcBef>
                <a:spcPts val="229"/>
              </a:spcBef>
            </a:pPr>
            <a:r>
              <a:rPr sz="1800" b="1" spc="-5" dirty="0">
                <a:latin typeface="Calibri"/>
                <a:cs typeface="Calibri"/>
              </a:rPr>
              <a:t>«Сухая 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10" dirty="0">
                <a:latin typeface="Calibri"/>
                <a:cs typeface="Calibri"/>
              </a:rPr>
              <a:t>мм</a:t>
            </a:r>
            <a:r>
              <a:rPr sz="1800" b="1" dirty="0">
                <a:latin typeface="Calibri"/>
                <a:cs typeface="Calibri"/>
              </a:rPr>
              <a:t>е</a:t>
            </a:r>
            <a:r>
              <a:rPr sz="1800" b="1" spc="-10" dirty="0">
                <a:latin typeface="Calibri"/>
                <a:cs typeface="Calibri"/>
              </a:rPr>
              <a:t>рс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10" dirty="0">
                <a:latin typeface="Calibri"/>
                <a:cs typeface="Calibri"/>
              </a:rPr>
              <a:t>я</a:t>
            </a:r>
            <a:r>
              <a:rPr sz="1800" b="1" dirty="0">
                <a:latin typeface="Calibri"/>
                <a:cs typeface="Calibri"/>
              </a:rPr>
              <a:t>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28104" y="390143"/>
            <a:ext cx="1673860" cy="368935"/>
          </a:xfrm>
          <a:prstGeom prst="rect">
            <a:avLst/>
          </a:prstGeom>
          <a:solidFill>
            <a:srgbClr val="8EB4E2"/>
          </a:solidFill>
        </p:spPr>
        <p:txBody>
          <a:bodyPr vert="horz" wrap="square" lIns="0" tIns="31115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245"/>
              </a:spcBef>
            </a:pPr>
            <a:r>
              <a:rPr sz="1800" b="1" spc="-15" dirty="0">
                <a:latin typeface="Calibri"/>
                <a:cs typeface="Calibri"/>
              </a:rPr>
              <a:t>Тейпирование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93335" y="2526792"/>
            <a:ext cx="2246630" cy="3493135"/>
          </a:xfrm>
          <a:custGeom>
            <a:avLst/>
            <a:gdLst/>
            <a:ahLst/>
            <a:cxnLst/>
            <a:rect l="l" t="t" r="r" b="b"/>
            <a:pathLst>
              <a:path w="2246629" h="3493135">
                <a:moveTo>
                  <a:pt x="0" y="3493008"/>
                </a:moveTo>
                <a:lnTo>
                  <a:pt x="2246375" y="3493008"/>
                </a:lnTo>
                <a:lnTo>
                  <a:pt x="2246375" y="0"/>
                </a:lnTo>
                <a:lnTo>
                  <a:pt x="0" y="0"/>
                </a:lnTo>
                <a:lnTo>
                  <a:pt x="0" y="3493008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75123" y="2546731"/>
            <a:ext cx="1966595" cy="3395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latin typeface="Calibri"/>
                <a:cs typeface="Calibri"/>
              </a:rPr>
              <a:t>Принцип-на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00" spc="-5" dirty="0">
                <a:latin typeface="Calibri"/>
                <a:cs typeface="Calibri"/>
              </a:rPr>
              <a:t>снижение</a:t>
            </a:r>
            <a:r>
              <a:rPr sz="1700" spc="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сил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00" spc="-5" dirty="0">
                <a:latin typeface="Calibri"/>
                <a:cs typeface="Calibri"/>
              </a:rPr>
              <a:t>гравитации,</a:t>
            </a:r>
            <a:endParaRPr sz="1700">
              <a:latin typeface="Calibri"/>
              <a:cs typeface="Calibri"/>
            </a:endParaRPr>
          </a:p>
          <a:p>
            <a:pPr marL="12700" marR="314325">
              <a:lnSpc>
                <a:spcPct val="100000"/>
              </a:lnSpc>
            </a:pPr>
            <a:r>
              <a:rPr sz="1700" spc="-5" dirty="0">
                <a:latin typeface="Calibri"/>
                <a:cs typeface="Calibri"/>
              </a:rPr>
              <a:t>уменьшается  </a:t>
            </a:r>
            <a:r>
              <a:rPr sz="1700" spc="5" dirty="0">
                <a:latin typeface="Calibri"/>
                <a:cs typeface="Calibri"/>
              </a:rPr>
              <a:t>г</a:t>
            </a:r>
            <a:r>
              <a:rPr sz="1700" spc="-15" dirty="0">
                <a:latin typeface="Calibri"/>
                <a:cs typeface="Calibri"/>
              </a:rPr>
              <a:t>и</a:t>
            </a:r>
            <a:r>
              <a:rPr sz="1700" spc="5" dirty="0">
                <a:latin typeface="Calibri"/>
                <a:cs typeface="Calibri"/>
              </a:rPr>
              <a:t>д</a:t>
            </a:r>
            <a:r>
              <a:rPr sz="1700" spc="-10" dirty="0">
                <a:latin typeface="Calibri"/>
                <a:cs typeface="Calibri"/>
              </a:rPr>
              <a:t>р</a:t>
            </a:r>
            <a:r>
              <a:rPr sz="1700" spc="-15" dirty="0">
                <a:latin typeface="Calibri"/>
                <a:cs typeface="Calibri"/>
              </a:rPr>
              <a:t>о</a:t>
            </a:r>
            <a:r>
              <a:rPr sz="1700" dirty="0">
                <a:latin typeface="Calibri"/>
                <a:cs typeface="Calibri"/>
              </a:rPr>
              <a:t>с</a:t>
            </a:r>
            <a:r>
              <a:rPr sz="1700" spc="-15" dirty="0">
                <a:latin typeface="Calibri"/>
                <a:cs typeface="Calibri"/>
              </a:rPr>
              <a:t>т</a:t>
            </a:r>
            <a:r>
              <a:rPr sz="1700" dirty="0">
                <a:latin typeface="Calibri"/>
                <a:cs typeface="Calibri"/>
              </a:rPr>
              <a:t>а</a:t>
            </a:r>
            <a:r>
              <a:rPr sz="1700" spc="-15" dirty="0">
                <a:latin typeface="Calibri"/>
                <a:cs typeface="Calibri"/>
              </a:rPr>
              <a:t>ти</a:t>
            </a:r>
            <a:r>
              <a:rPr sz="1700" spc="-10" dirty="0">
                <a:latin typeface="Calibri"/>
                <a:cs typeface="Calibri"/>
              </a:rPr>
              <a:t>че</a:t>
            </a:r>
            <a:r>
              <a:rPr sz="1700" dirty="0">
                <a:latin typeface="Calibri"/>
                <a:cs typeface="Calibri"/>
              </a:rPr>
              <a:t>с</a:t>
            </a:r>
            <a:r>
              <a:rPr sz="1700" spc="-30" dirty="0">
                <a:latin typeface="Calibri"/>
                <a:cs typeface="Calibri"/>
              </a:rPr>
              <a:t>к</a:t>
            </a:r>
            <a:r>
              <a:rPr sz="1700" spc="-15" dirty="0">
                <a:latin typeface="Calibri"/>
                <a:cs typeface="Calibri"/>
              </a:rPr>
              <a:t>о</a:t>
            </a:r>
            <a:r>
              <a:rPr sz="1700" dirty="0">
                <a:latin typeface="Calibri"/>
                <a:cs typeface="Calibri"/>
              </a:rPr>
              <a:t>е  </a:t>
            </a:r>
            <a:r>
              <a:rPr sz="1700" spc="-5" dirty="0">
                <a:latin typeface="Calibri"/>
                <a:cs typeface="Calibri"/>
              </a:rPr>
              <a:t>давление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крови,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00" spc="-10" dirty="0">
                <a:latin typeface="Calibri"/>
                <a:cs typeface="Calibri"/>
              </a:rPr>
              <a:t>снимается нагрузка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с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00" spc="-5" dirty="0">
                <a:latin typeface="Calibri"/>
                <a:cs typeface="Calibri"/>
              </a:rPr>
              <a:t>костно-мышечной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00" spc="-10" dirty="0">
                <a:latin typeface="Calibri"/>
                <a:cs typeface="Calibri"/>
              </a:rPr>
              <a:t>системы.</a:t>
            </a:r>
            <a:r>
              <a:rPr sz="1700" spc="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Эффект</a:t>
            </a:r>
            <a:endParaRPr sz="1700">
              <a:latin typeface="Calibri"/>
              <a:cs typeface="Calibri"/>
            </a:endParaRPr>
          </a:p>
          <a:p>
            <a:pPr marL="12700" marR="219710">
              <a:lnSpc>
                <a:spcPct val="100000"/>
              </a:lnSpc>
            </a:pPr>
            <a:r>
              <a:rPr sz="1700" spc="-5" dirty="0">
                <a:latin typeface="Calibri"/>
                <a:cs typeface="Calibri"/>
              </a:rPr>
              <a:t>«псевдокипения»  мягко</a:t>
            </a:r>
            <a:r>
              <a:rPr sz="1700" spc="-1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равномерно  </a:t>
            </a:r>
            <a:r>
              <a:rPr sz="1700" spc="-15" dirty="0">
                <a:latin typeface="Calibri"/>
                <a:cs typeface="Calibri"/>
              </a:rPr>
              <a:t>стимулирует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00" spc="-10" dirty="0">
                <a:latin typeface="Calibri"/>
                <a:cs typeface="Calibri"/>
              </a:rPr>
              <a:t>проприорецепторы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39711" y="2514600"/>
            <a:ext cx="1963420" cy="3493135"/>
          </a:xfrm>
          <a:custGeom>
            <a:avLst/>
            <a:gdLst/>
            <a:ahLst/>
            <a:cxnLst/>
            <a:rect l="l" t="t" r="r" b="b"/>
            <a:pathLst>
              <a:path w="1963420" h="3493135">
                <a:moveTo>
                  <a:pt x="0" y="3493008"/>
                </a:moveTo>
                <a:lnTo>
                  <a:pt x="1962911" y="3493008"/>
                </a:lnTo>
                <a:lnTo>
                  <a:pt x="1962911" y="0"/>
                </a:lnTo>
                <a:lnTo>
                  <a:pt x="0" y="0"/>
                </a:lnTo>
                <a:lnTo>
                  <a:pt x="0" y="3493008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921245" y="2533599"/>
            <a:ext cx="1724660" cy="33959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700" spc="-15" dirty="0">
                <a:latin typeface="Calibri"/>
                <a:cs typeface="Calibri"/>
              </a:rPr>
              <a:t>Трофический,  </a:t>
            </a:r>
            <a:r>
              <a:rPr sz="1700" spc="-5" dirty="0">
                <a:latin typeface="Calibri"/>
                <a:cs typeface="Calibri"/>
              </a:rPr>
              <a:t>л</a:t>
            </a:r>
            <a:r>
              <a:rPr sz="1700" spc="-20" dirty="0">
                <a:latin typeface="Calibri"/>
                <a:cs typeface="Calibri"/>
              </a:rPr>
              <a:t>и</a:t>
            </a:r>
            <a:r>
              <a:rPr sz="1700" spc="-5" dirty="0">
                <a:latin typeface="Calibri"/>
                <a:cs typeface="Calibri"/>
              </a:rPr>
              <a:t>м</a:t>
            </a:r>
            <a:r>
              <a:rPr sz="1700" spc="-10" dirty="0">
                <a:latin typeface="Calibri"/>
                <a:cs typeface="Calibri"/>
              </a:rPr>
              <a:t>ф</a:t>
            </a:r>
            <a:r>
              <a:rPr sz="1700" spc="-60" dirty="0">
                <a:latin typeface="Calibri"/>
                <a:cs typeface="Calibri"/>
              </a:rPr>
              <a:t>о</a:t>
            </a:r>
            <a:r>
              <a:rPr sz="1700" spc="5" dirty="0">
                <a:latin typeface="Calibri"/>
                <a:cs typeface="Calibri"/>
              </a:rPr>
              <a:t>д</a:t>
            </a:r>
            <a:r>
              <a:rPr sz="1700" spc="-10" dirty="0">
                <a:latin typeface="Calibri"/>
                <a:cs typeface="Calibri"/>
              </a:rPr>
              <a:t>ре</a:t>
            </a:r>
            <a:r>
              <a:rPr sz="1700" dirty="0">
                <a:latin typeface="Calibri"/>
                <a:cs typeface="Calibri"/>
              </a:rPr>
              <a:t>нажный  и </a:t>
            </a:r>
            <a:r>
              <a:rPr sz="1700" spc="-10" dirty="0">
                <a:latin typeface="Calibri"/>
                <a:cs typeface="Calibri"/>
              </a:rPr>
              <a:t>метаболический  </a:t>
            </a:r>
            <a:r>
              <a:rPr sz="1700" spc="-20" dirty="0">
                <a:latin typeface="Calibri"/>
                <a:cs typeface="Calibri"/>
              </a:rPr>
              <a:t>эффект, </a:t>
            </a:r>
            <a:r>
              <a:rPr sz="1700" spc="-5" dirty="0">
                <a:latin typeface="Calibri"/>
                <a:cs typeface="Calibri"/>
              </a:rPr>
              <a:t>усиление  </a:t>
            </a:r>
            <a:r>
              <a:rPr sz="1700" dirty="0">
                <a:latin typeface="Calibri"/>
                <a:cs typeface="Calibri"/>
              </a:rPr>
              <a:t>п</a:t>
            </a:r>
            <a:r>
              <a:rPr sz="1700" spc="-10" dirty="0">
                <a:latin typeface="Calibri"/>
                <a:cs typeface="Calibri"/>
              </a:rPr>
              <a:t>р</a:t>
            </a:r>
            <a:r>
              <a:rPr sz="1700" spc="-15" dirty="0">
                <a:latin typeface="Calibri"/>
                <a:cs typeface="Calibri"/>
              </a:rPr>
              <a:t>о</a:t>
            </a:r>
            <a:r>
              <a:rPr sz="1700" dirty="0">
                <a:latin typeface="Calibri"/>
                <a:cs typeface="Calibri"/>
              </a:rPr>
              <a:t>п</a:t>
            </a:r>
            <a:r>
              <a:rPr sz="1700" spc="-10" dirty="0">
                <a:latin typeface="Calibri"/>
                <a:cs typeface="Calibri"/>
              </a:rPr>
              <a:t>ри</a:t>
            </a:r>
            <a:r>
              <a:rPr sz="1700" spc="-15" dirty="0">
                <a:latin typeface="Calibri"/>
                <a:cs typeface="Calibri"/>
              </a:rPr>
              <a:t>о</a:t>
            </a:r>
            <a:r>
              <a:rPr sz="1700" spc="-10" dirty="0">
                <a:latin typeface="Calibri"/>
                <a:cs typeface="Calibri"/>
              </a:rPr>
              <a:t>ре</a:t>
            </a:r>
            <a:r>
              <a:rPr sz="1700" spc="-35" dirty="0">
                <a:latin typeface="Calibri"/>
                <a:cs typeface="Calibri"/>
              </a:rPr>
              <a:t>ц</a:t>
            </a:r>
            <a:r>
              <a:rPr sz="1700" spc="-10" dirty="0">
                <a:latin typeface="Calibri"/>
                <a:cs typeface="Calibri"/>
              </a:rPr>
              <a:t>е</a:t>
            </a:r>
            <a:r>
              <a:rPr sz="1700" dirty="0">
                <a:latin typeface="Calibri"/>
                <a:cs typeface="Calibri"/>
              </a:rPr>
              <a:t>п</a:t>
            </a:r>
            <a:r>
              <a:rPr sz="1700" spc="-15" dirty="0">
                <a:latin typeface="Calibri"/>
                <a:cs typeface="Calibri"/>
              </a:rPr>
              <a:t>ц</a:t>
            </a:r>
            <a:r>
              <a:rPr sz="1700" spc="-10" dirty="0">
                <a:latin typeface="Calibri"/>
                <a:cs typeface="Calibri"/>
              </a:rPr>
              <a:t>и</a:t>
            </a:r>
            <a:r>
              <a:rPr sz="1700" dirty="0">
                <a:latin typeface="Calibri"/>
                <a:cs typeface="Calibri"/>
              </a:rPr>
              <a:t>и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00" dirty="0">
                <a:latin typeface="Calibri"/>
                <a:cs typeface="Calibri"/>
              </a:rPr>
              <a:t>– </a:t>
            </a:r>
            <a:r>
              <a:rPr sz="1700" spc="-5" dirty="0">
                <a:latin typeface="Calibri"/>
                <a:cs typeface="Calibri"/>
              </a:rPr>
              <a:t>активация</a:t>
            </a:r>
            <a:endParaRPr sz="1700">
              <a:latin typeface="Calibri"/>
              <a:cs typeface="Calibri"/>
            </a:endParaRPr>
          </a:p>
          <a:p>
            <a:pPr marL="12700" marR="86995">
              <a:lnSpc>
                <a:spcPct val="100000"/>
              </a:lnSpc>
            </a:pPr>
            <a:r>
              <a:rPr sz="1700" spc="-10" dirty="0">
                <a:latin typeface="Calibri"/>
                <a:cs typeface="Calibri"/>
              </a:rPr>
              <a:t>сухожильного  </a:t>
            </a:r>
            <a:r>
              <a:rPr sz="1700" spc="-5" dirty="0">
                <a:latin typeface="Calibri"/>
                <a:cs typeface="Calibri"/>
              </a:rPr>
              <a:t>органа </a:t>
            </a:r>
            <a:r>
              <a:rPr sz="1700" spc="-35" dirty="0">
                <a:latin typeface="Calibri"/>
                <a:cs typeface="Calibri"/>
              </a:rPr>
              <a:t>Гольджи </a:t>
            </a:r>
            <a:r>
              <a:rPr sz="1700" dirty="0">
                <a:latin typeface="Calibri"/>
                <a:cs typeface="Calibri"/>
              </a:rPr>
              <a:t>и  </a:t>
            </a:r>
            <a:r>
              <a:rPr sz="1700" spc="-5" dirty="0">
                <a:latin typeface="Calibri"/>
                <a:cs typeface="Calibri"/>
              </a:rPr>
              <a:t>мышечных  </a:t>
            </a:r>
            <a:r>
              <a:rPr sz="1700" spc="-10" dirty="0">
                <a:latin typeface="Calibri"/>
                <a:cs typeface="Calibri"/>
              </a:rPr>
              <a:t>веретен;  </a:t>
            </a:r>
            <a:r>
              <a:rPr sz="1700" spc="-5" dirty="0">
                <a:latin typeface="Calibri"/>
                <a:cs typeface="Calibri"/>
              </a:rPr>
              <a:t>активация сенсо-  </a:t>
            </a:r>
            <a:r>
              <a:rPr sz="1700" spc="-15" dirty="0">
                <a:latin typeface="Calibri"/>
                <a:cs typeface="Calibri"/>
              </a:rPr>
              <a:t>моторной  </a:t>
            </a:r>
            <a:r>
              <a:rPr sz="1700" spc="-10" dirty="0">
                <a:latin typeface="Calibri"/>
                <a:cs typeface="Calibri"/>
              </a:rPr>
              <a:t>аффферентации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37475" y="6582867"/>
            <a:ext cx="1181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Гайнетдинова</a:t>
            </a:r>
            <a:r>
              <a:rPr sz="1100" b="1" spc="-6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Д.Д.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3359" y="1033272"/>
            <a:ext cx="8589264" cy="1484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943" y="73152"/>
            <a:ext cx="1691639" cy="917575"/>
          </a:xfrm>
          <a:custGeom>
            <a:avLst/>
            <a:gdLst/>
            <a:ahLst/>
            <a:cxnLst/>
            <a:rect l="l" t="t" r="r" b="b"/>
            <a:pathLst>
              <a:path w="1691639" h="917575">
                <a:moveTo>
                  <a:pt x="0" y="917448"/>
                </a:moveTo>
                <a:lnTo>
                  <a:pt x="1691639" y="917448"/>
                </a:lnTo>
                <a:lnTo>
                  <a:pt x="1691639" y="0"/>
                </a:lnTo>
                <a:lnTo>
                  <a:pt x="0" y="0"/>
                </a:lnTo>
                <a:lnTo>
                  <a:pt x="0" y="917448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7859" y="93675"/>
            <a:ext cx="100139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129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0000"/>
                </a:solidFill>
              </a:rPr>
              <a:t>Метод  </a:t>
            </a:r>
            <a:r>
              <a:rPr sz="1800" spc="-10" dirty="0">
                <a:solidFill>
                  <a:srgbClr val="000000"/>
                </a:solidFill>
              </a:rPr>
              <a:t>К</a:t>
            </a:r>
            <a:r>
              <a:rPr sz="1800" dirty="0">
                <a:solidFill>
                  <a:srgbClr val="000000"/>
                </a:solidFill>
              </a:rPr>
              <a:t>а</a:t>
            </a:r>
            <a:r>
              <a:rPr sz="1800" spc="-10" dirty="0">
                <a:solidFill>
                  <a:srgbClr val="000000"/>
                </a:solidFill>
              </a:rPr>
              <a:t>с</a:t>
            </a:r>
            <a:r>
              <a:rPr sz="1800" spc="-5" dirty="0">
                <a:solidFill>
                  <a:srgbClr val="000000"/>
                </a:solidFill>
              </a:rPr>
              <a:t>т</a:t>
            </a:r>
            <a:r>
              <a:rPr sz="1800" dirty="0">
                <a:solidFill>
                  <a:srgbClr val="000000"/>
                </a:solidFill>
              </a:rPr>
              <a:t>и</a:t>
            </a:r>
            <a:r>
              <a:rPr sz="1800" spc="-15" dirty="0">
                <a:solidFill>
                  <a:srgbClr val="000000"/>
                </a:solidFill>
              </a:rPr>
              <a:t>л</a:t>
            </a:r>
            <a:r>
              <a:rPr sz="1800" dirty="0">
                <a:solidFill>
                  <a:srgbClr val="000000"/>
                </a:solidFill>
              </a:rPr>
              <a:t>ь</a:t>
            </a:r>
            <a:r>
              <a:rPr sz="1800" spc="-10" dirty="0">
                <a:solidFill>
                  <a:srgbClr val="000000"/>
                </a:solidFill>
              </a:rPr>
              <a:t>о</a:t>
            </a:r>
            <a:r>
              <a:rPr sz="1800" dirty="0">
                <a:solidFill>
                  <a:srgbClr val="000000"/>
                </a:solidFill>
              </a:rPr>
              <a:t>-  </a:t>
            </a:r>
            <a:r>
              <a:rPr sz="1800" spc="-5" dirty="0">
                <a:solidFill>
                  <a:srgbClr val="000000"/>
                </a:solidFill>
              </a:rPr>
              <a:t>Моралес</a:t>
            </a:r>
            <a:endParaRPr sz="1800"/>
          </a:p>
        </p:txBody>
      </p:sp>
      <p:sp>
        <p:nvSpPr>
          <p:cNvPr id="4" name="object 4"/>
          <p:cNvSpPr/>
          <p:nvPr/>
        </p:nvSpPr>
        <p:spPr>
          <a:xfrm>
            <a:off x="213359" y="2514600"/>
            <a:ext cx="2033270" cy="4036060"/>
          </a:xfrm>
          <a:custGeom>
            <a:avLst/>
            <a:gdLst/>
            <a:ahLst/>
            <a:cxnLst/>
            <a:rect l="l" t="t" r="r" b="b"/>
            <a:pathLst>
              <a:path w="2033270" h="4036059">
                <a:moveTo>
                  <a:pt x="0" y="4035552"/>
                </a:moveTo>
                <a:lnTo>
                  <a:pt x="2033016" y="4035552"/>
                </a:lnTo>
                <a:lnTo>
                  <a:pt x="2033016" y="0"/>
                </a:lnTo>
                <a:lnTo>
                  <a:pt x="0" y="0"/>
                </a:lnTo>
                <a:lnTo>
                  <a:pt x="0" y="4035552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2709" y="2533599"/>
            <a:ext cx="1851660" cy="3655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latin typeface="Calibri"/>
                <a:cs typeface="Calibri"/>
              </a:rPr>
              <a:t>Применяется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при</a:t>
            </a:r>
            <a:endParaRPr sz="1700">
              <a:latin typeface="Calibri"/>
              <a:cs typeface="Calibri"/>
            </a:endParaRPr>
          </a:p>
          <a:p>
            <a:pPr marL="12700" marR="15875">
              <a:lnSpc>
                <a:spcPct val="100000"/>
              </a:lnSpc>
            </a:pPr>
            <a:r>
              <a:rPr sz="1700" spc="-5" dirty="0">
                <a:latin typeface="Calibri"/>
                <a:cs typeface="Calibri"/>
              </a:rPr>
              <a:t>нарушениях  </a:t>
            </a:r>
            <a:r>
              <a:rPr sz="1700" spc="-20" dirty="0">
                <a:latin typeface="Calibri"/>
                <a:cs typeface="Calibri"/>
              </a:rPr>
              <a:t>глотания </a:t>
            </a:r>
            <a:r>
              <a:rPr sz="1700" dirty="0">
                <a:latin typeface="Calibri"/>
                <a:cs typeface="Calibri"/>
              </a:rPr>
              <a:t>и </a:t>
            </a:r>
            <a:r>
              <a:rPr sz="1700" spc="-5" dirty="0">
                <a:latin typeface="Calibri"/>
                <a:cs typeface="Calibri"/>
              </a:rPr>
              <a:t>сосания.  </a:t>
            </a:r>
            <a:r>
              <a:rPr sz="1700" dirty="0">
                <a:latin typeface="Calibri"/>
                <a:cs typeface="Calibri"/>
              </a:rPr>
              <a:t>В </a:t>
            </a:r>
            <a:r>
              <a:rPr sz="1700" spc="-5" dirty="0">
                <a:latin typeface="Calibri"/>
                <a:cs typeface="Calibri"/>
              </a:rPr>
              <a:t>основе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–</a:t>
            </a:r>
            <a:endParaRPr sz="1700">
              <a:latin typeface="Calibri"/>
              <a:cs typeface="Calibri"/>
            </a:endParaRPr>
          </a:p>
          <a:p>
            <a:pPr marL="12700" marR="81915" algn="just">
              <a:lnSpc>
                <a:spcPct val="100000"/>
              </a:lnSpc>
              <a:spcBef>
                <a:spcPts val="5"/>
              </a:spcBef>
            </a:pPr>
            <a:r>
              <a:rPr sz="1700" dirty="0">
                <a:latin typeface="Calibri"/>
                <a:cs typeface="Calibri"/>
              </a:rPr>
              <a:t>п</a:t>
            </a:r>
            <a:r>
              <a:rPr sz="1700" spc="-10" dirty="0">
                <a:latin typeface="Calibri"/>
                <a:cs typeface="Calibri"/>
              </a:rPr>
              <a:t>р</a:t>
            </a:r>
            <a:r>
              <a:rPr sz="1700" spc="-15" dirty="0">
                <a:latin typeface="Calibri"/>
                <a:cs typeface="Calibri"/>
              </a:rPr>
              <a:t>о</a:t>
            </a:r>
            <a:r>
              <a:rPr sz="1700" dirty="0">
                <a:latin typeface="Calibri"/>
                <a:cs typeface="Calibri"/>
              </a:rPr>
              <a:t>п</a:t>
            </a:r>
            <a:r>
              <a:rPr sz="1700" spc="-10" dirty="0">
                <a:latin typeface="Calibri"/>
                <a:cs typeface="Calibri"/>
              </a:rPr>
              <a:t>ри</a:t>
            </a:r>
            <a:r>
              <a:rPr sz="1700" spc="-15" dirty="0">
                <a:latin typeface="Calibri"/>
                <a:cs typeface="Calibri"/>
              </a:rPr>
              <a:t>о</a:t>
            </a:r>
            <a:r>
              <a:rPr sz="1700" spc="-35" dirty="0">
                <a:latin typeface="Calibri"/>
                <a:cs typeface="Calibri"/>
              </a:rPr>
              <a:t>ц</a:t>
            </a:r>
            <a:r>
              <a:rPr sz="1700" spc="-10" dirty="0">
                <a:latin typeface="Calibri"/>
                <a:cs typeface="Calibri"/>
              </a:rPr>
              <a:t>е</a:t>
            </a:r>
            <a:r>
              <a:rPr sz="1700" dirty="0">
                <a:latin typeface="Calibri"/>
                <a:cs typeface="Calibri"/>
              </a:rPr>
              <a:t>п</a:t>
            </a:r>
            <a:r>
              <a:rPr sz="1700" spc="-15" dirty="0">
                <a:latin typeface="Calibri"/>
                <a:cs typeface="Calibri"/>
              </a:rPr>
              <a:t>т</a:t>
            </a:r>
            <a:r>
              <a:rPr sz="1700" spc="-10" dirty="0">
                <a:latin typeface="Calibri"/>
                <a:cs typeface="Calibri"/>
              </a:rPr>
              <a:t>и</a:t>
            </a:r>
            <a:r>
              <a:rPr sz="1700" dirty="0">
                <a:latin typeface="Calibri"/>
                <a:cs typeface="Calibri"/>
              </a:rPr>
              <a:t>вная  </a:t>
            </a:r>
            <a:r>
              <a:rPr sz="1700" spc="-15" dirty="0">
                <a:latin typeface="Calibri"/>
                <a:cs typeface="Calibri"/>
              </a:rPr>
              <a:t>стимуляция </a:t>
            </a:r>
            <a:r>
              <a:rPr sz="1700" spc="-5" dirty="0">
                <a:latin typeface="Calibri"/>
                <a:cs typeface="Calibri"/>
              </a:rPr>
              <a:t>мышц  </a:t>
            </a:r>
            <a:r>
              <a:rPr sz="1700" spc="-10" dirty="0">
                <a:latin typeface="Calibri"/>
                <a:cs typeface="Calibri"/>
              </a:rPr>
              <a:t>артикуляционного  </a:t>
            </a:r>
            <a:r>
              <a:rPr sz="1700" spc="-5" dirty="0">
                <a:latin typeface="Calibri"/>
                <a:cs typeface="Calibri"/>
              </a:rPr>
              <a:t>аппарата, принцип  </a:t>
            </a:r>
            <a:r>
              <a:rPr sz="1700" spc="-10" dirty="0">
                <a:latin typeface="Calibri"/>
                <a:cs typeface="Calibri"/>
              </a:rPr>
              <a:t>онтогенеза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00" spc="-5" dirty="0">
                <a:latin typeface="Calibri"/>
                <a:cs typeface="Calibri"/>
              </a:rPr>
              <a:t>функциональной</a:t>
            </a:r>
            <a:endParaRPr sz="17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700" spc="-10" dirty="0">
                <a:latin typeface="Calibri"/>
                <a:cs typeface="Calibri"/>
              </a:rPr>
              <a:t>системы </a:t>
            </a:r>
            <a:r>
              <a:rPr sz="1700" spc="-5" dirty="0">
                <a:latin typeface="Calibri"/>
                <a:cs typeface="Calibri"/>
              </a:rPr>
              <a:t>движения  </a:t>
            </a:r>
            <a:r>
              <a:rPr sz="1700" dirty="0">
                <a:latin typeface="Calibri"/>
                <a:cs typeface="Calibri"/>
              </a:rPr>
              <a:t>в </a:t>
            </a:r>
            <a:r>
              <a:rPr sz="1700" spc="-20" dirty="0">
                <a:latin typeface="Calibri"/>
                <a:cs typeface="Calibri"/>
              </a:rPr>
              <a:t>целом </a:t>
            </a:r>
            <a:r>
              <a:rPr sz="1700" dirty="0">
                <a:latin typeface="Calibri"/>
                <a:cs typeface="Calibri"/>
              </a:rPr>
              <a:t>и </a:t>
            </a:r>
            <a:r>
              <a:rPr sz="1700" spc="-5" dirty="0">
                <a:latin typeface="Calibri"/>
                <a:cs typeface="Calibri"/>
              </a:rPr>
              <a:t>развития  функции </a:t>
            </a:r>
            <a:r>
              <a:rPr sz="1700" spc="-20" dirty="0">
                <a:latin typeface="Calibri"/>
                <a:cs typeface="Calibri"/>
              </a:rPr>
              <a:t>глотания </a:t>
            </a:r>
            <a:r>
              <a:rPr sz="1700" dirty="0">
                <a:latin typeface="Calibri"/>
                <a:cs typeface="Calibri"/>
              </a:rPr>
              <a:t>и  </a:t>
            </a:r>
            <a:r>
              <a:rPr sz="1700" spc="-5" dirty="0">
                <a:latin typeface="Calibri"/>
                <a:cs typeface="Calibri"/>
              </a:rPr>
              <a:t>речи </a:t>
            </a:r>
            <a:r>
              <a:rPr sz="1700" dirty="0">
                <a:latin typeface="Calibri"/>
                <a:cs typeface="Calibri"/>
              </a:rPr>
              <a:t>в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частности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07920" y="73152"/>
            <a:ext cx="1892935" cy="917575"/>
          </a:xfrm>
          <a:custGeom>
            <a:avLst/>
            <a:gdLst/>
            <a:ahLst/>
            <a:cxnLst/>
            <a:rect l="l" t="t" r="r" b="b"/>
            <a:pathLst>
              <a:path w="1892935" h="917575">
                <a:moveTo>
                  <a:pt x="0" y="917448"/>
                </a:moveTo>
                <a:lnTo>
                  <a:pt x="1892808" y="917448"/>
                </a:lnTo>
                <a:lnTo>
                  <a:pt x="1892808" y="0"/>
                </a:lnTo>
                <a:lnTo>
                  <a:pt x="0" y="0"/>
                </a:lnTo>
                <a:lnTo>
                  <a:pt x="0" y="917448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69794" y="93675"/>
            <a:ext cx="13696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Сенсорная  </a:t>
            </a:r>
            <a:r>
              <a:rPr sz="1800" b="1" spc="-15" dirty="0">
                <a:latin typeface="Calibri"/>
                <a:cs typeface="Calibri"/>
              </a:rPr>
              <a:t>стимуляция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  </a:t>
            </a:r>
            <a:r>
              <a:rPr sz="1800" b="1" spc="-5" dirty="0">
                <a:latin typeface="Calibri"/>
                <a:cs typeface="Calibri"/>
              </a:rPr>
              <a:t>ОРН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40" dirty="0">
                <a:latin typeface="Calibri"/>
                <a:cs typeface="Calibri"/>
              </a:rPr>
              <a:t> ПИТе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46376" y="2514600"/>
            <a:ext cx="2444750" cy="4036060"/>
          </a:xfrm>
          <a:custGeom>
            <a:avLst/>
            <a:gdLst/>
            <a:ahLst/>
            <a:cxnLst/>
            <a:rect l="l" t="t" r="r" b="b"/>
            <a:pathLst>
              <a:path w="2444750" h="4036059">
                <a:moveTo>
                  <a:pt x="0" y="4035552"/>
                </a:moveTo>
                <a:lnTo>
                  <a:pt x="2444496" y="4035552"/>
                </a:lnTo>
                <a:lnTo>
                  <a:pt x="2444496" y="0"/>
                </a:lnTo>
                <a:lnTo>
                  <a:pt x="0" y="0"/>
                </a:lnTo>
                <a:lnTo>
                  <a:pt x="0" y="4035552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324861" y="2533599"/>
            <a:ext cx="2263140" cy="3136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latin typeface="Calibri"/>
                <a:cs typeface="Calibri"/>
              </a:rPr>
              <a:t>Пеленочка </a:t>
            </a:r>
            <a:r>
              <a:rPr sz="1700" spc="-15" dirty="0">
                <a:latin typeface="Calibri"/>
                <a:cs typeface="Calibri"/>
              </a:rPr>
              <a:t>находится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на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00" spc="-20" dirty="0">
                <a:latin typeface="Calibri"/>
                <a:cs typeface="Calibri"/>
              </a:rPr>
              <a:t>груди </a:t>
            </a:r>
            <a:r>
              <a:rPr sz="1700" spc="-10" dirty="0">
                <a:latin typeface="Calibri"/>
                <a:cs typeface="Calibri"/>
              </a:rPr>
              <a:t>матери </a:t>
            </a:r>
            <a:r>
              <a:rPr sz="1700" dirty="0">
                <a:latin typeface="Calibri"/>
                <a:cs typeface="Calibri"/>
              </a:rPr>
              <a:t>6</a:t>
            </a:r>
            <a:r>
              <a:rPr sz="1700" spc="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часов.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00" spc="-10" dirty="0">
                <a:latin typeface="Calibri"/>
                <a:cs typeface="Calibri"/>
              </a:rPr>
              <a:t>Затем пеленочка</a:t>
            </a:r>
            <a:endParaRPr sz="1700">
              <a:latin typeface="Calibri"/>
              <a:cs typeface="Calibri"/>
            </a:endParaRPr>
          </a:p>
          <a:p>
            <a:pPr marL="12700" marR="261620">
              <a:lnSpc>
                <a:spcPct val="100000"/>
              </a:lnSpc>
              <a:spcBef>
                <a:spcPts val="5"/>
              </a:spcBef>
            </a:pPr>
            <a:r>
              <a:rPr sz="1700" spc="-10" dirty="0">
                <a:latin typeface="Calibri"/>
                <a:cs typeface="Calibri"/>
              </a:rPr>
              <a:t>помещается </a:t>
            </a:r>
            <a:r>
              <a:rPr sz="1700" dirty="0">
                <a:latin typeface="Calibri"/>
                <a:cs typeface="Calibri"/>
              </a:rPr>
              <a:t>в </a:t>
            </a:r>
            <a:r>
              <a:rPr sz="1700" spc="-5" dirty="0">
                <a:latin typeface="Calibri"/>
                <a:cs typeface="Calibri"/>
              </a:rPr>
              <a:t>кувез </a:t>
            </a:r>
            <a:r>
              <a:rPr sz="1700" dirty="0">
                <a:latin typeface="Calibri"/>
                <a:cs typeface="Calibri"/>
              </a:rPr>
              <a:t>к  </a:t>
            </a:r>
            <a:r>
              <a:rPr sz="1700" spc="-10" dirty="0">
                <a:latin typeface="Calibri"/>
                <a:cs typeface="Calibri"/>
              </a:rPr>
              <a:t>ребенку, </a:t>
            </a:r>
            <a:r>
              <a:rPr sz="1700" dirty="0">
                <a:latin typeface="Calibri"/>
                <a:cs typeface="Calibri"/>
              </a:rPr>
              <a:t>а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матери</a:t>
            </a:r>
            <a:endParaRPr sz="17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700" spc="-5" dirty="0">
                <a:latin typeface="Calibri"/>
                <a:cs typeface="Calibri"/>
              </a:rPr>
              <a:t>прикладывается другая  </a:t>
            </a:r>
            <a:r>
              <a:rPr sz="1700" spc="-10" dirty="0">
                <a:latin typeface="Calibri"/>
                <a:cs typeface="Calibri"/>
              </a:rPr>
              <a:t>пеленка, </a:t>
            </a:r>
            <a:r>
              <a:rPr sz="1700" dirty="0">
                <a:latin typeface="Calibri"/>
                <a:cs typeface="Calibri"/>
              </a:rPr>
              <a:t>и </a:t>
            </a:r>
            <a:r>
              <a:rPr sz="1700" spc="-5" dirty="0">
                <a:latin typeface="Calibri"/>
                <a:cs typeface="Calibri"/>
              </a:rPr>
              <a:t>каждые </a:t>
            </a:r>
            <a:r>
              <a:rPr sz="1700" dirty="0">
                <a:latin typeface="Calibri"/>
                <a:cs typeface="Calibri"/>
              </a:rPr>
              <a:t>6  </a:t>
            </a:r>
            <a:r>
              <a:rPr sz="1700" spc="-5" dirty="0">
                <a:latin typeface="Calibri"/>
                <a:cs typeface="Calibri"/>
              </a:rPr>
              <a:t>часов </a:t>
            </a:r>
            <a:r>
              <a:rPr sz="1700" spc="-10" dirty="0">
                <a:latin typeface="Calibri"/>
                <a:cs typeface="Calibri"/>
              </a:rPr>
              <a:t>производят </a:t>
            </a:r>
            <a:r>
              <a:rPr sz="1700" dirty="0">
                <a:latin typeface="Calibri"/>
                <a:cs typeface="Calibri"/>
              </a:rPr>
              <a:t>смену  </a:t>
            </a:r>
            <a:r>
              <a:rPr sz="1700" spc="-10" dirty="0">
                <a:latin typeface="Calibri"/>
                <a:cs typeface="Calibri"/>
              </a:rPr>
              <a:t>пеленки </a:t>
            </a:r>
            <a:r>
              <a:rPr sz="1700" dirty="0">
                <a:latin typeface="Calibri"/>
                <a:cs typeface="Calibri"/>
              </a:rPr>
              <a:t>в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кувезе.</a:t>
            </a:r>
            <a:endParaRPr sz="1700">
              <a:latin typeface="Calibri"/>
              <a:cs typeface="Calibri"/>
            </a:endParaRPr>
          </a:p>
          <a:p>
            <a:pPr marL="12700" marR="16510" algn="just">
              <a:lnSpc>
                <a:spcPct val="100000"/>
              </a:lnSpc>
              <a:spcBef>
                <a:spcPts val="5"/>
              </a:spcBef>
            </a:pPr>
            <a:r>
              <a:rPr sz="1700" spc="-10" dirty="0">
                <a:latin typeface="Calibri"/>
                <a:cs typeface="Calibri"/>
              </a:rPr>
              <a:t>Происходит стимуляция  взаимодействия матери  </a:t>
            </a:r>
            <a:r>
              <a:rPr sz="1700" dirty="0">
                <a:latin typeface="Calibri"/>
                <a:cs typeface="Calibri"/>
              </a:rPr>
              <a:t>и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ребенка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34711" y="234695"/>
            <a:ext cx="1353820" cy="646430"/>
          </a:xfrm>
          <a:prstGeom prst="rect">
            <a:avLst/>
          </a:prstGeom>
          <a:solidFill>
            <a:srgbClr val="8EB4E2"/>
          </a:solidFill>
        </p:spPr>
        <p:txBody>
          <a:bodyPr vert="horz" wrap="square" lIns="0" tIns="30480" rIns="0" bIns="0" rtlCol="0">
            <a:spAutoFit/>
          </a:bodyPr>
          <a:lstStyle/>
          <a:p>
            <a:pPr marL="283845" marR="276860" indent="66675">
              <a:lnSpc>
                <a:spcPct val="100000"/>
              </a:lnSpc>
              <a:spcBef>
                <a:spcPts val="240"/>
              </a:spcBef>
            </a:pPr>
            <a:r>
              <a:rPr sz="1800" b="1" spc="-20" dirty="0">
                <a:latin typeface="Calibri"/>
                <a:cs typeface="Calibri"/>
              </a:rPr>
              <a:t>Метод  </a:t>
            </a:r>
            <a:r>
              <a:rPr sz="1800" b="1" spc="-3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е</a:t>
            </a:r>
            <a:r>
              <a:rPr sz="1800" b="1" spc="-5" dirty="0">
                <a:latin typeface="Calibri"/>
                <a:cs typeface="Calibri"/>
              </a:rPr>
              <a:t>н</a:t>
            </a:r>
            <a:r>
              <a:rPr sz="1800" b="1" spc="10" dirty="0">
                <a:latin typeface="Calibri"/>
                <a:cs typeface="Calibri"/>
              </a:rPr>
              <a:t>г</a:t>
            </a:r>
            <a:r>
              <a:rPr sz="1800" b="1" spc="5" dirty="0">
                <a:latin typeface="Calibri"/>
                <a:cs typeface="Calibri"/>
              </a:rPr>
              <a:t>у</a:t>
            </a:r>
            <a:r>
              <a:rPr sz="1800" b="1" spc="-30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у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98207" y="73152"/>
            <a:ext cx="1673860" cy="923925"/>
          </a:xfrm>
          <a:custGeom>
            <a:avLst/>
            <a:gdLst/>
            <a:ahLst/>
            <a:cxnLst/>
            <a:rect l="l" t="t" r="r" b="b"/>
            <a:pathLst>
              <a:path w="1673859" h="923925">
                <a:moveTo>
                  <a:pt x="0" y="923544"/>
                </a:moveTo>
                <a:lnTo>
                  <a:pt x="1673352" y="923544"/>
                </a:lnTo>
                <a:lnTo>
                  <a:pt x="1673352" y="0"/>
                </a:lnTo>
                <a:lnTo>
                  <a:pt x="0" y="0"/>
                </a:lnTo>
                <a:lnTo>
                  <a:pt x="0" y="923544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289672" y="92456"/>
            <a:ext cx="10947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Calibri"/>
                <a:cs typeface="Calibri"/>
              </a:rPr>
              <a:t>Тонкий  </a:t>
            </a:r>
            <a:r>
              <a:rPr sz="1800" b="1" spc="-5" dirty="0">
                <a:latin typeface="Calibri"/>
                <a:cs typeface="Calibri"/>
              </a:rPr>
              <a:t>па</a:t>
            </a:r>
            <a:r>
              <a:rPr sz="1800" b="1" spc="-15" dirty="0">
                <a:latin typeface="Calibri"/>
                <a:cs typeface="Calibri"/>
              </a:rPr>
              <a:t>л</a:t>
            </a:r>
            <a:r>
              <a:rPr sz="1800" b="1" dirty="0">
                <a:latin typeface="Calibri"/>
                <a:cs typeface="Calibri"/>
              </a:rPr>
              <a:t>ь</a:t>
            </a:r>
            <a:r>
              <a:rPr sz="1800" b="1" spc="-30" dirty="0">
                <a:latin typeface="Calibri"/>
                <a:cs typeface="Calibri"/>
              </a:rPr>
              <a:t>ц</a:t>
            </a:r>
            <a:r>
              <a:rPr sz="1800" b="1" dirty="0">
                <a:latin typeface="Calibri"/>
                <a:cs typeface="Calibri"/>
              </a:rPr>
              <a:t>ев</a:t>
            </a:r>
            <a:r>
              <a:rPr sz="1800" b="1" spc="-15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й  </a:t>
            </a:r>
            <a:r>
              <a:rPr sz="1800" b="1" spc="-5" dirty="0">
                <a:latin typeface="Calibri"/>
                <a:cs typeface="Calibri"/>
              </a:rPr>
              <a:t>тренинг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90871" y="2514600"/>
            <a:ext cx="2148840" cy="3755390"/>
          </a:xfrm>
          <a:custGeom>
            <a:avLst/>
            <a:gdLst/>
            <a:ahLst/>
            <a:cxnLst/>
            <a:rect l="l" t="t" r="r" b="b"/>
            <a:pathLst>
              <a:path w="2148840" h="3755390">
                <a:moveTo>
                  <a:pt x="0" y="3755136"/>
                </a:moveTo>
                <a:lnTo>
                  <a:pt x="2148839" y="3755136"/>
                </a:lnTo>
                <a:lnTo>
                  <a:pt x="2148839" y="0"/>
                </a:lnTo>
                <a:lnTo>
                  <a:pt x="0" y="0"/>
                </a:lnTo>
                <a:lnTo>
                  <a:pt x="0" y="3755136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70246" y="2533599"/>
            <a:ext cx="1821814" cy="3655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Calibri"/>
                <a:cs typeface="Calibri"/>
              </a:rPr>
              <a:t>Ранний</a:t>
            </a:r>
            <a:r>
              <a:rPr sz="1700" spc="-5" dirty="0">
                <a:latin typeface="Calibri"/>
                <a:cs typeface="Calibri"/>
              </a:rPr>
              <a:t> контакт</a:t>
            </a:r>
            <a:endParaRPr sz="1700">
              <a:latin typeface="Calibri"/>
              <a:cs typeface="Calibri"/>
            </a:endParaRPr>
          </a:p>
          <a:p>
            <a:pPr marL="12700" marR="104139">
              <a:lnSpc>
                <a:spcPct val="100000"/>
              </a:lnSpc>
            </a:pPr>
            <a:r>
              <a:rPr sz="1700" spc="-20" dirty="0">
                <a:latin typeface="Calibri"/>
                <a:cs typeface="Calibri"/>
              </a:rPr>
              <a:t>«кожа </a:t>
            </a:r>
            <a:r>
              <a:rPr sz="1700" dirty="0">
                <a:latin typeface="Calibri"/>
                <a:cs typeface="Calibri"/>
              </a:rPr>
              <a:t>к </a:t>
            </a:r>
            <a:r>
              <a:rPr sz="1700" spc="-20" dirty="0">
                <a:latin typeface="Calibri"/>
                <a:cs typeface="Calibri"/>
              </a:rPr>
              <a:t>коже»  </a:t>
            </a:r>
            <a:r>
              <a:rPr sz="1700" spc="-5" dirty="0">
                <a:latin typeface="Calibri"/>
                <a:cs typeface="Calibri"/>
              </a:rPr>
              <a:t>малыша </a:t>
            </a:r>
            <a:r>
              <a:rPr sz="1700" dirty="0">
                <a:latin typeface="Calibri"/>
                <a:cs typeface="Calibri"/>
              </a:rPr>
              <a:t>и</a:t>
            </a:r>
            <a:r>
              <a:rPr sz="1700" spc="-8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матери,  </a:t>
            </a:r>
            <a:r>
              <a:rPr sz="1700" spc="-5" dirty="0">
                <a:latin typeface="Calibri"/>
                <a:cs typeface="Calibri"/>
              </a:rPr>
              <a:t>способствует  развитию</a:t>
            </a:r>
            <a:r>
              <a:rPr sz="1700" spc="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и</a:t>
            </a:r>
            <a:endParaRPr sz="1700">
              <a:latin typeface="Calibri"/>
              <a:cs typeface="Calibri"/>
            </a:endParaRPr>
          </a:p>
          <a:p>
            <a:pPr marL="12700" marR="516890">
              <a:lnSpc>
                <a:spcPct val="100000"/>
              </a:lnSpc>
              <a:spcBef>
                <a:spcPts val="5"/>
              </a:spcBef>
            </a:pPr>
            <a:r>
              <a:rPr sz="1700" dirty="0">
                <a:latin typeface="Calibri"/>
                <a:cs typeface="Calibri"/>
              </a:rPr>
              <a:t>с</a:t>
            </a:r>
            <a:r>
              <a:rPr sz="1700" spc="-15" dirty="0">
                <a:latin typeface="Calibri"/>
                <a:cs typeface="Calibri"/>
              </a:rPr>
              <a:t>о</a:t>
            </a:r>
            <a:r>
              <a:rPr sz="1700" spc="-65" dirty="0">
                <a:latin typeface="Calibri"/>
                <a:cs typeface="Calibri"/>
              </a:rPr>
              <a:t>г</a:t>
            </a:r>
            <a:r>
              <a:rPr sz="1700" spc="-10" dirty="0">
                <a:latin typeface="Calibri"/>
                <a:cs typeface="Calibri"/>
              </a:rPr>
              <a:t>л</a:t>
            </a:r>
            <a:r>
              <a:rPr sz="1700" dirty="0">
                <a:latin typeface="Calibri"/>
                <a:cs typeface="Calibri"/>
              </a:rPr>
              <a:t>ас</a:t>
            </a:r>
            <a:r>
              <a:rPr sz="1700" spc="-15" dirty="0">
                <a:latin typeface="Calibri"/>
                <a:cs typeface="Calibri"/>
              </a:rPr>
              <a:t>о</a:t>
            </a:r>
            <a:r>
              <a:rPr sz="1700" dirty="0">
                <a:latin typeface="Calibri"/>
                <a:cs typeface="Calibri"/>
              </a:rPr>
              <a:t>ван</a:t>
            </a:r>
            <a:r>
              <a:rPr sz="1700" spc="-20" dirty="0">
                <a:latin typeface="Calibri"/>
                <a:cs typeface="Calibri"/>
              </a:rPr>
              <a:t>и</a:t>
            </a:r>
            <a:r>
              <a:rPr sz="1700" dirty="0">
                <a:latin typeface="Calibri"/>
                <a:cs typeface="Calibri"/>
              </a:rPr>
              <a:t>ю  </a:t>
            </a:r>
            <a:r>
              <a:rPr sz="1700" spc="-10" dirty="0">
                <a:latin typeface="Calibri"/>
                <a:cs typeface="Calibri"/>
              </a:rPr>
              <a:t>врожденных  рефлексов:</a:t>
            </a:r>
            <a:endParaRPr sz="1700">
              <a:latin typeface="Calibri"/>
              <a:cs typeface="Calibri"/>
            </a:endParaRPr>
          </a:p>
          <a:p>
            <a:pPr marL="12700" marR="345440">
              <a:lnSpc>
                <a:spcPct val="100000"/>
              </a:lnSpc>
              <a:spcBef>
                <a:spcPts val="5"/>
              </a:spcBef>
            </a:pPr>
            <a:r>
              <a:rPr sz="1700" spc="-10" dirty="0">
                <a:latin typeface="Calibri"/>
                <a:cs typeface="Calibri"/>
              </a:rPr>
              <a:t>сосательного,  </a:t>
            </a:r>
            <a:r>
              <a:rPr sz="1700" spc="-20" dirty="0">
                <a:latin typeface="Calibri"/>
                <a:cs typeface="Calibri"/>
              </a:rPr>
              <a:t>глотательного </a:t>
            </a:r>
            <a:r>
              <a:rPr sz="1700" dirty="0">
                <a:latin typeface="Calibri"/>
                <a:cs typeface="Calibri"/>
              </a:rPr>
              <a:t>и  </a:t>
            </a:r>
            <a:r>
              <a:rPr sz="1700" spc="-10" dirty="0">
                <a:latin typeface="Calibri"/>
                <a:cs typeface="Calibri"/>
              </a:rPr>
              <a:t>поискового.</a:t>
            </a:r>
            <a:endParaRPr sz="1700">
              <a:latin typeface="Calibri"/>
              <a:cs typeface="Calibri"/>
            </a:endParaRPr>
          </a:p>
          <a:p>
            <a:pPr marL="12700" marR="688975">
              <a:lnSpc>
                <a:spcPct val="100000"/>
              </a:lnSpc>
            </a:pPr>
            <a:r>
              <a:rPr sz="1700" spc="-10" dirty="0">
                <a:latin typeface="Calibri"/>
                <a:cs typeface="Calibri"/>
              </a:rPr>
              <a:t>Происходит  </a:t>
            </a:r>
            <a:r>
              <a:rPr sz="1700" spc="-5" dirty="0">
                <a:latin typeface="Calibri"/>
                <a:cs typeface="Calibri"/>
              </a:rPr>
              <a:t>адаптация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к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00" spc="-15" dirty="0">
                <a:latin typeface="Calibri"/>
                <a:cs typeface="Calibri"/>
              </a:rPr>
              <a:t>окружающей </a:t>
            </a:r>
            <a:r>
              <a:rPr sz="1700" spc="-10" dirty="0">
                <a:latin typeface="Calibri"/>
                <a:cs typeface="Calibri"/>
              </a:rPr>
              <a:t>среде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39711" y="2514600"/>
            <a:ext cx="1963420" cy="1923414"/>
          </a:xfrm>
          <a:custGeom>
            <a:avLst/>
            <a:gdLst/>
            <a:ahLst/>
            <a:cxnLst/>
            <a:rect l="l" t="t" r="r" b="b"/>
            <a:pathLst>
              <a:path w="1963420" h="1923414">
                <a:moveTo>
                  <a:pt x="0" y="1923288"/>
                </a:moveTo>
                <a:lnTo>
                  <a:pt x="1962911" y="1923288"/>
                </a:lnTo>
                <a:lnTo>
                  <a:pt x="1962911" y="0"/>
                </a:lnTo>
                <a:lnTo>
                  <a:pt x="0" y="0"/>
                </a:lnTo>
                <a:lnTo>
                  <a:pt x="0" y="1923288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921245" y="2533599"/>
            <a:ext cx="1748155" cy="18408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20" dirty="0">
                <a:latin typeface="Calibri"/>
                <a:cs typeface="Calibri"/>
              </a:rPr>
              <a:t>Тактильно</a:t>
            </a:r>
            <a:endParaRPr sz="17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700" spc="-10" dirty="0">
                <a:latin typeface="Calibri"/>
                <a:cs typeface="Calibri"/>
              </a:rPr>
              <a:t>кинестетическое  воздействие </a:t>
            </a:r>
            <a:r>
              <a:rPr sz="1700" dirty="0">
                <a:latin typeface="Calibri"/>
                <a:cs typeface="Calibri"/>
              </a:rPr>
              <a:t>на  </a:t>
            </a:r>
            <a:r>
              <a:rPr sz="1700" spc="-5" dirty="0">
                <a:latin typeface="Calibri"/>
                <a:cs typeface="Calibri"/>
              </a:rPr>
              <a:t>ладошки </a:t>
            </a:r>
            <a:r>
              <a:rPr sz="1700" dirty="0">
                <a:latin typeface="Calibri"/>
                <a:cs typeface="Calibri"/>
              </a:rPr>
              <a:t>и</a:t>
            </a:r>
            <a:r>
              <a:rPr sz="1700" spc="-8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пальцы  </a:t>
            </a:r>
            <a:r>
              <a:rPr sz="1700" spc="-15" dirty="0">
                <a:latin typeface="Calibri"/>
                <a:cs typeface="Calibri"/>
              </a:rPr>
              <a:t>стимулирует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00" spc="-10" dirty="0">
                <a:latin typeface="Calibri"/>
                <a:cs typeface="Calibri"/>
              </a:rPr>
              <a:t>предречевое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00" spc="-5" dirty="0">
                <a:latin typeface="Calibri"/>
                <a:cs typeface="Calibri"/>
              </a:rPr>
              <a:t>развитие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37475" y="6582867"/>
            <a:ext cx="1181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Гайнетдинова</a:t>
            </a:r>
            <a:r>
              <a:rPr sz="1100" b="1" spc="-6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Д.Д.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13359" y="1072896"/>
            <a:ext cx="2033016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12280" y="1072896"/>
            <a:ext cx="1990344" cy="1441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26279" y="1072896"/>
            <a:ext cx="2286000" cy="1505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46376" y="1072896"/>
            <a:ext cx="2279904" cy="1447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1860" y="58039"/>
            <a:ext cx="813815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956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17375E"/>
                </a:solidFill>
                <a:latin typeface="Times New Roman"/>
                <a:cs typeface="Times New Roman"/>
              </a:rPr>
              <a:t>Изменение </a:t>
            </a:r>
            <a:r>
              <a:rPr sz="2400" spc="-10" dirty="0">
                <a:solidFill>
                  <a:srgbClr val="17375E"/>
                </a:solidFill>
                <a:latin typeface="Times New Roman"/>
                <a:cs typeface="Times New Roman"/>
              </a:rPr>
              <a:t>состояния </a:t>
            </a:r>
            <a:r>
              <a:rPr sz="2400" spc="-20" dirty="0">
                <a:solidFill>
                  <a:srgbClr val="17375E"/>
                </a:solidFill>
                <a:latin typeface="Times New Roman"/>
                <a:cs typeface="Times New Roman"/>
              </a:rPr>
              <a:t>здоровья человека </a:t>
            </a:r>
            <a:r>
              <a:rPr sz="2400" spc="-10" dirty="0">
                <a:solidFill>
                  <a:srgbClr val="17375E"/>
                </a:solidFill>
                <a:latin typeface="Times New Roman"/>
                <a:cs typeface="Times New Roman"/>
              </a:rPr>
              <a:t>(заболевание,  травма)-изменение функционирования </a:t>
            </a:r>
            <a:r>
              <a:rPr sz="2400" spc="-5" dirty="0">
                <a:solidFill>
                  <a:srgbClr val="17375E"/>
                </a:solidFill>
                <a:latin typeface="Times New Roman"/>
                <a:cs typeface="Times New Roman"/>
              </a:rPr>
              <a:t>на </a:t>
            </a:r>
            <a:r>
              <a:rPr sz="2400" dirty="0">
                <a:solidFill>
                  <a:srgbClr val="17375E"/>
                </a:solidFill>
                <a:latin typeface="Times New Roman"/>
                <a:cs typeface="Times New Roman"/>
              </a:rPr>
              <a:t>разных</a:t>
            </a:r>
            <a:r>
              <a:rPr sz="2400" spc="6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17375E"/>
                </a:solidFill>
                <a:latin typeface="Times New Roman"/>
                <a:cs typeface="Times New Roman"/>
              </a:rPr>
              <a:t>уровнях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785365"/>
            <a:ext cx="3297554" cy="309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7505" algn="l"/>
              </a:tabLst>
            </a:pPr>
            <a:r>
              <a:rPr sz="2400" spc="-5" dirty="0">
                <a:latin typeface="Times New Roman"/>
                <a:cs typeface="Times New Roman"/>
              </a:rPr>
              <a:t>Функционирование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  </a:t>
            </a:r>
            <a:r>
              <a:rPr sz="2400" spc="-15" dirty="0">
                <a:latin typeface="Times New Roman"/>
                <a:cs typeface="Times New Roman"/>
              </a:rPr>
              <a:t>уровне </a:t>
            </a:r>
            <a:r>
              <a:rPr sz="2400" spc="-10" dirty="0">
                <a:latin typeface="Times New Roman"/>
                <a:cs typeface="Times New Roman"/>
              </a:rPr>
              <a:t>организма </a:t>
            </a:r>
            <a:r>
              <a:rPr sz="2400" spc="-5" dirty="0">
                <a:latin typeface="Times New Roman"/>
                <a:cs typeface="Times New Roman"/>
              </a:rPr>
              <a:t>или  органа</a:t>
            </a:r>
            <a:endParaRPr sz="2400">
              <a:latin typeface="Times New Roman"/>
              <a:cs typeface="Times New Roman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7505" algn="l"/>
              </a:tabLst>
            </a:pPr>
            <a:r>
              <a:rPr sz="2400" spc="-5" dirty="0">
                <a:latin typeface="Times New Roman"/>
                <a:cs typeface="Times New Roman"/>
              </a:rPr>
              <a:t>Функционирование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  </a:t>
            </a:r>
            <a:r>
              <a:rPr sz="2400" spc="-15" dirty="0">
                <a:latin typeface="Times New Roman"/>
                <a:cs typeface="Times New Roman"/>
              </a:rPr>
              <a:t>уровне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«вида</a:t>
            </a:r>
            <a:endParaRPr sz="240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</a:pPr>
            <a:r>
              <a:rPr sz="2400" spc="5" dirty="0">
                <a:latin typeface="Times New Roman"/>
                <a:cs typeface="Times New Roman"/>
              </a:rPr>
              <a:t>деятельности»</a:t>
            </a:r>
            <a:endParaRPr sz="2400">
              <a:latin typeface="Times New Roman"/>
              <a:cs typeface="Times New Roman"/>
            </a:endParaRPr>
          </a:p>
          <a:p>
            <a:pPr marL="356870" marR="5080" indent="-34480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Times New Roman"/>
                <a:cs typeface="Times New Roman"/>
              </a:rPr>
              <a:t>Функционирование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  </a:t>
            </a:r>
            <a:r>
              <a:rPr sz="2400" spc="-5" dirty="0">
                <a:latin typeface="Times New Roman"/>
                <a:cs typeface="Times New Roman"/>
              </a:rPr>
              <a:t>социальном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уровне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1860" y="879170"/>
            <a:ext cx="813815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Все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составляющие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классифицируемые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в </a:t>
            </a:r>
            <a:r>
              <a:rPr sz="1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МКФ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измеряются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с 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помощью</a:t>
            </a:r>
            <a:r>
              <a:rPr sz="18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единой</a:t>
            </a:r>
            <a:endParaRPr sz="1800">
              <a:latin typeface="Times New Roman"/>
              <a:cs typeface="Times New Roman"/>
            </a:endParaRPr>
          </a:p>
          <a:p>
            <a:pPr marL="5715" algn="ctr">
              <a:lnSpc>
                <a:spcPct val="100000"/>
              </a:lnSpc>
              <a:spcBef>
                <a:spcPts val="5"/>
              </a:spcBef>
            </a:pP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шкалы.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32984" y="1785366"/>
            <a:ext cx="3884295" cy="39884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47065" lvl="1" indent="-634365">
              <a:lnSpc>
                <a:spcPct val="100000"/>
              </a:lnSpc>
              <a:spcBef>
                <a:spcPts val="90"/>
              </a:spcBef>
              <a:buAutoNum type="arabicPeriod"/>
              <a:tabLst>
                <a:tab pos="647065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НЕТ </a:t>
            </a:r>
            <a:r>
              <a:rPr sz="2000" spc="-15" dirty="0">
                <a:latin typeface="Times New Roman"/>
                <a:cs typeface="Times New Roman"/>
              </a:rPr>
              <a:t>проблем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(никаких,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30" dirty="0">
                <a:latin typeface="Times New Roman"/>
                <a:cs typeface="Times New Roman"/>
              </a:rPr>
              <a:t>отсутствуют, </a:t>
            </a:r>
            <a:r>
              <a:rPr sz="2000" spc="-15" dirty="0">
                <a:latin typeface="Times New Roman"/>
                <a:cs typeface="Times New Roman"/>
              </a:rPr>
              <a:t>ничтожные,…)</a:t>
            </a:r>
            <a:r>
              <a:rPr sz="2000" spc="-290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A10101"/>
                </a:solidFill>
                <a:latin typeface="Times New Roman"/>
                <a:cs typeface="Times New Roman"/>
              </a:rPr>
              <a:t>0-4%</a:t>
            </a:r>
            <a:endParaRPr sz="2000">
              <a:latin typeface="Times New Roman"/>
              <a:cs typeface="Times New Roman"/>
            </a:endParaRPr>
          </a:p>
          <a:p>
            <a:pPr marL="12700" marR="464184" lvl="1">
              <a:lnSpc>
                <a:spcPct val="100000"/>
              </a:lnSpc>
              <a:buAutoNum type="arabicPeriod"/>
              <a:tabLst>
                <a:tab pos="647065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ЛЕГКИЕ </a:t>
            </a:r>
            <a:r>
              <a:rPr sz="2000" spc="-15" dirty="0">
                <a:latin typeface="Times New Roman"/>
                <a:cs typeface="Times New Roman"/>
              </a:rPr>
              <a:t>проблемы  </a:t>
            </a:r>
            <a:r>
              <a:rPr sz="2000" spc="-10" dirty="0">
                <a:latin typeface="Times New Roman"/>
                <a:cs typeface="Times New Roman"/>
              </a:rPr>
              <a:t>(незначительные, </a:t>
            </a:r>
            <a:r>
              <a:rPr sz="2000" spc="-5" dirty="0">
                <a:latin typeface="Times New Roman"/>
                <a:cs typeface="Times New Roman"/>
              </a:rPr>
              <a:t>слабые,…) </a:t>
            </a:r>
            <a:r>
              <a:rPr sz="2000" b="1" dirty="0">
                <a:solidFill>
                  <a:srgbClr val="A10101"/>
                </a:solidFill>
                <a:latin typeface="Times New Roman"/>
                <a:cs typeface="Times New Roman"/>
              </a:rPr>
              <a:t>5-  24%</a:t>
            </a:r>
            <a:endParaRPr sz="2000">
              <a:latin typeface="Times New Roman"/>
              <a:cs typeface="Times New Roman"/>
            </a:endParaRPr>
          </a:p>
          <a:p>
            <a:pPr marL="647065" lvl="1" indent="-6343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647065" algn="l"/>
              </a:tabLst>
            </a:pPr>
            <a:r>
              <a:rPr sz="2000" b="1" dirty="0">
                <a:latin typeface="Times New Roman"/>
                <a:cs typeface="Times New Roman"/>
              </a:rPr>
              <a:t>УМЕРЕННЫЕ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проблемы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Times New Roman"/>
                <a:cs typeface="Times New Roman"/>
              </a:rPr>
              <a:t>(средние, значимые,…)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A10101"/>
                </a:solidFill>
                <a:latin typeface="Times New Roman"/>
                <a:cs typeface="Times New Roman"/>
              </a:rPr>
              <a:t>25-49%</a:t>
            </a:r>
            <a:endParaRPr sz="2000">
              <a:latin typeface="Times New Roman"/>
              <a:cs typeface="Times New Roman"/>
            </a:endParaRPr>
          </a:p>
          <a:p>
            <a:pPr marL="647065" lvl="1" indent="-634365">
              <a:lnSpc>
                <a:spcPct val="100000"/>
              </a:lnSpc>
              <a:buAutoNum type="arabicPeriod" startAt="3"/>
              <a:tabLst>
                <a:tab pos="647065" algn="l"/>
              </a:tabLst>
            </a:pPr>
            <a:r>
              <a:rPr sz="2000" b="1" spc="-30" dirty="0">
                <a:latin typeface="Times New Roman"/>
                <a:cs typeface="Times New Roman"/>
              </a:rPr>
              <a:t>ТЯЖЕЛЫЕ</a:t>
            </a:r>
            <a:r>
              <a:rPr sz="2000" b="1" spc="8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проблемы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(высокие, интенсивные,…)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A10101"/>
                </a:solidFill>
                <a:latin typeface="Times New Roman"/>
                <a:cs typeface="Times New Roman"/>
              </a:rPr>
              <a:t>50-95%</a:t>
            </a:r>
            <a:endParaRPr sz="2000">
              <a:latin typeface="Times New Roman"/>
              <a:cs typeface="Times New Roman"/>
            </a:endParaRPr>
          </a:p>
          <a:p>
            <a:pPr marL="12700" marR="108585" lvl="1">
              <a:lnSpc>
                <a:spcPct val="100000"/>
              </a:lnSpc>
              <a:buAutoNum type="arabicPeriod" startAt="4"/>
              <a:tabLst>
                <a:tab pos="647065" algn="l"/>
              </a:tabLst>
            </a:pPr>
            <a:r>
              <a:rPr sz="2000" b="1" spc="-25" dirty="0">
                <a:latin typeface="Times New Roman"/>
                <a:cs typeface="Times New Roman"/>
              </a:rPr>
              <a:t>АБСОЛЮТНЫЕ </a:t>
            </a:r>
            <a:r>
              <a:rPr sz="2000" spc="-15" dirty="0">
                <a:latin typeface="Times New Roman"/>
                <a:cs typeface="Times New Roman"/>
              </a:rPr>
              <a:t>проблемы  </a:t>
            </a:r>
            <a:r>
              <a:rPr sz="2000" spc="-10" dirty="0">
                <a:latin typeface="Times New Roman"/>
                <a:cs typeface="Times New Roman"/>
              </a:rPr>
              <a:t>(полные,…)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A10101"/>
                </a:solidFill>
                <a:latin typeface="Times New Roman"/>
                <a:cs typeface="Times New Roman"/>
              </a:rPr>
              <a:t>96-100%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latin typeface="Times New Roman"/>
                <a:cs typeface="Times New Roman"/>
              </a:rPr>
              <a:t>xxx.8 </a:t>
            </a:r>
            <a:r>
              <a:rPr sz="2000" spc="-15" dirty="0">
                <a:latin typeface="Times New Roman"/>
                <a:cs typeface="Times New Roman"/>
              </a:rPr>
              <a:t>не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определено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15" dirty="0">
                <a:latin typeface="Times New Roman"/>
                <a:cs typeface="Times New Roman"/>
              </a:rPr>
              <a:t>ххх.9 </a:t>
            </a:r>
            <a:r>
              <a:rPr sz="2000" spc="-15" dirty="0">
                <a:latin typeface="Times New Roman"/>
                <a:cs typeface="Times New Roman"/>
              </a:rPr>
              <a:t>не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применимо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37475" y="6582867"/>
            <a:ext cx="1181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Гайнетдинова</a:t>
            </a:r>
            <a:r>
              <a:rPr sz="1100" b="1" spc="-6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Д.Д.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702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10"/>
              </a:spcBef>
            </a:pPr>
            <a:r>
              <a:rPr b="0" dirty="0">
                <a:solidFill>
                  <a:srgbClr val="FF0000"/>
                </a:solidFill>
                <a:latin typeface="Times New Roman"/>
                <a:cs typeface="Times New Roman"/>
              </a:rPr>
              <a:t>Функциональные</a:t>
            </a:r>
            <a:r>
              <a:rPr b="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0" spc="5" dirty="0">
                <a:solidFill>
                  <a:srgbClr val="FF0000"/>
                </a:solidFill>
                <a:latin typeface="Times New Roman"/>
                <a:cs typeface="Times New Roman"/>
              </a:rPr>
              <a:t>классы</a:t>
            </a:r>
          </a:p>
          <a:p>
            <a:pPr marL="6350" algn="ctr">
              <a:lnSpc>
                <a:spcPct val="100000"/>
              </a:lnSpc>
            </a:pPr>
            <a:r>
              <a:rPr b="0" dirty="0">
                <a:solidFill>
                  <a:srgbClr val="FF0000"/>
                </a:solidFill>
                <a:latin typeface="Times New Roman"/>
                <a:cs typeface="Times New Roman"/>
              </a:rPr>
              <a:t>( </a:t>
            </a:r>
            <a:r>
              <a:rPr b="0" spc="-80" dirty="0">
                <a:solidFill>
                  <a:srgbClr val="FF0000"/>
                </a:solidFill>
                <a:latin typeface="Times New Roman"/>
                <a:cs typeface="Times New Roman"/>
              </a:rPr>
              <a:t>Т.А. </a:t>
            </a:r>
            <a:r>
              <a:rPr b="0" dirty="0">
                <a:solidFill>
                  <a:srgbClr val="FF0000"/>
                </a:solidFill>
                <a:latin typeface="Times New Roman"/>
                <a:cs typeface="Times New Roman"/>
              </a:rPr>
              <a:t>Стасевич,</a:t>
            </a:r>
            <a:r>
              <a:rPr b="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0" spc="5" dirty="0">
                <a:solidFill>
                  <a:srgbClr val="FF0000"/>
                </a:solidFill>
                <a:latin typeface="Times New Roman"/>
                <a:cs typeface="Times New Roman"/>
              </a:rPr>
              <a:t>В.Б.Смычек)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557908"/>
            <a:ext cx="118745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73735" algn="l"/>
                <a:tab pos="1033780" algn="l"/>
              </a:tabLst>
            </a:pPr>
            <a:r>
              <a:rPr sz="2200" b="1" spc="-20" dirty="0">
                <a:latin typeface="Times New Roman"/>
                <a:cs typeface="Times New Roman"/>
              </a:rPr>
              <a:t>Ф</a:t>
            </a:r>
            <a:r>
              <a:rPr sz="2200" b="1" spc="5" dirty="0">
                <a:latin typeface="Times New Roman"/>
                <a:cs typeface="Times New Roman"/>
              </a:rPr>
              <a:t>К</a:t>
            </a:r>
            <a:r>
              <a:rPr sz="2200" b="1" dirty="0">
                <a:latin typeface="Times New Roman"/>
                <a:cs typeface="Times New Roman"/>
              </a:rPr>
              <a:t>	–	0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7319" y="1557908"/>
            <a:ext cx="669734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15160" algn="l"/>
                <a:tab pos="3350895" algn="l"/>
                <a:tab pos="4768850" algn="l"/>
                <a:tab pos="6287135" algn="l"/>
              </a:tabLst>
            </a:pPr>
            <a:r>
              <a:rPr sz="2200" spc="-25" dirty="0">
                <a:latin typeface="Times New Roman"/>
                <a:cs typeface="Times New Roman"/>
              </a:rPr>
              <a:t>х</a:t>
            </a:r>
            <a:r>
              <a:rPr sz="2200" dirty="0">
                <a:latin typeface="Times New Roman"/>
                <a:cs typeface="Times New Roman"/>
              </a:rPr>
              <a:t>ара</a:t>
            </a:r>
            <a:r>
              <a:rPr sz="2200" spc="-20" dirty="0">
                <a:latin typeface="Times New Roman"/>
                <a:cs typeface="Times New Roman"/>
              </a:rPr>
              <a:t>к</a:t>
            </a:r>
            <a:r>
              <a:rPr sz="2200" dirty="0">
                <a:latin typeface="Times New Roman"/>
                <a:cs typeface="Times New Roman"/>
              </a:rPr>
              <a:t>тери</a:t>
            </a:r>
            <a:r>
              <a:rPr sz="2200" spc="-65" dirty="0">
                <a:latin typeface="Times New Roman"/>
                <a:cs typeface="Times New Roman"/>
              </a:rPr>
              <a:t>з</a:t>
            </a:r>
            <a:r>
              <a:rPr sz="2200" spc="-50" dirty="0">
                <a:latin typeface="Times New Roman"/>
                <a:cs typeface="Times New Roman"/>
              </a:rPr>
              <a:t>у</a:t>
            </a:r>
            <a:r>
              <a:rPr sz="2200" dirty="0">
                <a:latin typeface="Times New Roman"/>
                <a:cs typeface="Times New Roman"/>
              </a:rPr>
              <a:t>ет	</a:t>
            </a:r>
            <a:r>
              <a:rPr sz="2200" spc="-5" dirty="0">
                <a:latin typeface="Times New Roman"/>
                <a:cs typeface="Times New Roman"/>
              </a:rPr>
              <a:t>н</a:t>
            </a:r>
            <a:r>
              <a:rPr sz="2200" spc="-100" dirty="0">
                <a:latin typeface="Times New Roman"/>
                <a:cs typeface="Times New Roman"/>
              </a:rPr>
              <a:t>а</a:t>
            </a:r>
            <a:r>
              <a:rPr sz="2200" dirty="0">
                <a:latin typeface="Times New Roman"/>
                <a:cs typeface="Times New Roman"/>
              </a:rPr>
              <a:t>ч</a:t>
            </a:r>
            <a:r>
              <a:rPr sz="2200" spc="20" dirty="0">
                <a:latin typeface="Times New Roman"/>
                <a:cs typeface="Times New Roman"/>
              </a:rPr>
              <a:t>а</a:t>
            </a:r>
            <a:r>
              <a:rPr sz="2200" spc="-5" dirty="0">
                <a:latin typeface="Times New Roman"/>
                <a:cs typeface="Times New Roman"/>
              </a:rPr>
              <a:t>льн</a:t>
            </a:r>
            <a:r>
              <a:rPr sz="2200" spc="25" dirty="0">
                <a:latin typeface="Times New Roman"/>
                <a:cs typeface="Times New Roman"/>
              </a:rPr>
              <a:t>о</a:t>
            </a:r>
            <a:r>
              <a:rPr sz="2200" dirty="0">
                <a:latin typeface="Times New Roman"/>
                <a:cs typeface="Times New Roman"/>
              </a:rPr>
              <a:t>е	с</a:t>
            </a:r>
            <a:r>
              <a:rPr sz="2200" spc="45" dirty="0">
                <a:latin typeface="Times New Roman"/>
                <a:cs typeface="Times New Roman"/>
              </a:rPr>
              <a:t>о</a:t>
            </a:r>
            <a:r>
              <a:rPr sz="2200" dirty="0">
                <a:latin typeface="Times New Roman"/>
                <a:cs typeface="Times New Roman"/>
              </a:rPr>
              <a:t>с</a:t>
            </a:r>
            <a:r>
              <a:rPr sz="2200" spc="-25" dirty="0">
                <a:latin typeface="Times New Roman"/>
                <a:cs typeface="Times New Roman"/>
              </a:rPr>
              <a:t>т</a:t>
            </a:r>
            <a:r>
              <a:rPr sz="2200" spc="-50" dirty="0">
                <a:latin typeface="Times New Roman"/>
                <a:cs typeface="Times New Roman"/>
              </a:rPr>
              <a:t>о</a:t>
            </a:r>
            <a:r>
              <a:rPr sz="2200" spc="-10" dirty="0">
                <a:latin typeface="Times New Roman"/>
                <a:cs typeface="Times New Roman"/>
              </a:rPr>
              <a:t>я</a:t>
            </a:r>
            <a:r>
              <a:rPr sz="2200" spc="-5" dirty="0">
                <a:latin typeface="Times New Roman"/>
                <a:cs typeface="Times New Roman"/>
              </a:rPr>
              <a:t>н</a:t>
            </a:r>
            <a:r>
              <a:rPr sz="2200" spc="-15" dirty="0">
                <a:latin typeface="Times New Roman"/>
                <a:cs typeface="Times New Roman"/>
              </a:rPr>
              <a:t>и</a:t>
            </a:r>
            <a:r>
              <a:rPr sz="2200" dirty="0">
                <a:latin typeface="Times New Roman"/>
                <a:cs typeface="Times New Roman"/>
              </a:rPr>
              <a:t>е	</a:t>
            </a:r>
            <a:r>
              <a:rPr sz="2200" spc="-5" dirty="0">
                <a:latin typeface="Times New Roman"/>
                <a:cs typeface="Times New Roman"/>
              </a:rPr>
              <a:t>пара</a:t>
            </a:r>
            <a:r>
              <a:rPr sz="2200" spc="-25" dirty="0">
                <a:latin typeface="Times New Roman"/>
                <a:cs typeface="Times New Roman"/>
              </a:rPr>
              <a:t>м</a:t>
            </a:r>
            <a:r>
              <a:rPr sz="2200" dirty="0">
                <a:latin typeface="Times New Roman"/>
                <a:cs typeface="Times New Roman"/>
              </a:rPr>
              <a:t>е</a:t>
            </a:r>
            <a:r>
              <a:rPr sz="2200" spc="20" dirty="0">
                <a:latin typeface="Times New Roman"/>
                <a:cs typeface="Times New Roman"/>
              </a:rPr>
              <a:t>т</a:t>
            </a:r>
            <a:r>
              <a:rPr sz="2200" dirty="0">
                <a:latin typeface="Times New Roman"/>
                <a:cs typeface="Times New Roman"/>
              </a:rPr>
              <a:t>ра,	</a:t>
            </a:r>
            <a:r>
              <a:rPr sz="2200" spc="-5" dirty="0">
                <a:latin typeface="Times New Roman"/>
                <a:cs typeface="Times New Roman"/>
              </a:rPr>
              <a:t>нет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algn="just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нарушений </a:t>
            </a:r>
            <a:r>
              <a:rPr spc="-10" dirty="0"/>
              <a:t>функции </a:t>
            </a:r>
            <a:r>
              <a:rPr b="1" dirty="0">
                <a:latin typeface="Times New Roman"/>
                <a:cs typeface="Times New Roman"/>
              </a:rPr>
              <a:t>( 0б- </a:t>
            </a:r>
            <a:r>
              <a:rPr dirty="0"/>
              <a:t>степень </a:t>
            </a:r>
            <a:r>
              <a:rPr spc="-5" dirty="0"/>
              <a:t>нарушения</a:t>
            </a:r>
            <a:r>
              <a:rPr spc="-85" dirty="0"/>
              <a:t> </a:t>
            </a:r>
            <a:r>
              <a:rPr spc="-5" dirty="0"/>
              <a:t>признака)</a:t>
            </a:r>
          </a:p>
          <a:p>
            <a:pPr marL="356870" marR="5080" indent="-344805" algn="just">
              <a:lnSpc>
                <a:spcPts val="2110"/>
              </a:lnSpc>
              <a:spcBef>
                <a:spcPts val="515"/>
              </a:spcBef>
            </a:pPr>
            <a:r>
              <a:rPr b="1" spc="-10" dirty="0">
                <a:latin typeface="Times New Roman"/>
                <a:cs typeface="Times New Roman"/>
              </a:rPr>
              <a:t>ФК </a:t>
            </a:r>
            <a:r>
              <a:rPr b="1" dirty="0">
                <a:latin typeface="Times New Roman"/>
                <a:cs typeface="Times New Roman"/>
              </a:rPr>
              <a:t>– 1 </a:t>
            </a:r>
            <a:r>
              <a:rPr dirty="0"/>
              <a:t>легкие </a:t>
            </a:r>
            <a:r>
              <a:rPr spc="-10" dirty="0"/>
              <a:t>нарушения, </a:t>
            </a:r>
            <a:r>
              <a:rPr spc="-15" dirty="0"/>
              <a:t>компенсируемые  </a:t>
            </a:r>
            <a:r>
              <a:rPr dirty="0"/>
              <a:t>полностью с  </a:t>
            </a:r>
            <a:r>
              <a:rPr spc="-10" dirty="0"/>
              <a:t>помощью </a:t>
            </a:r>
            <a:r>
              <a:rPr spc="-15" dirty="0"/>
              <a:t>вспомогательных  </a:t>
            </a:r>
            <a:r>
              <a:rPr spc="-5" dirty="0"/>
              <a:t>средств (до 25%) (</a:t>
            </a:r>
            <a:r>
              <a:rPr b="1" spc="-5" dirty="0">
                <a:latin typeface="Times New Roman"/>
                <a:cs typeface="Times New Roman"/>
              </a:rPr>
              <a:t>1б- </a:t>
            </a:r>
            <a:r>
              <a:rPr spc="-5" dirty="0"/>
              <a:t>степень  </a:t>
            </a:r>
            <a:r>
              <a:rPr spc="-10" dirty="0"/>
              <a:t>нарушения</a:t>
            </a:r>
            <a:r>
              <a:rPr dirty="0"/>
              <a:t> </a:t>
            </a:r>
            <a:r>
              <a:rPr spc="-5" dirty="0"/>
              <a:t>признака)</a:t>
            </a:r>
          </a:p>
          <a:p>
            <a:pPr marL="356870" marR="5080" indent="-344805" algn="just">
              <a:lnSpc>
                <a:spcPct val="80000"/>
              </a:lnSpc>
              <a:spcBef>
                <a:spcPts val="550"/>
              </a:spcBef>
            </a:pPr>
            <a:r>
              <a:rPr b="1" spc="-10" dirty="0">
                <a:latin typeface="Times New Roman"/>
                <a:cs typeface="Times New Roman"/>
              </a:rPr>
              <a:t>ФК </a:t>
            </a:r>
            <a:r>
              <a:rPr b="1" dirty="0">
                <a:latin typeface="Times New Roman"/>
                <a:cs typeface="Times New Roman"/>
              </a:rPr>
              <a:t>– 2 </a:t>
            </a:r>
            <a:r>
              <a:rPr spc="-5" dirty="0"/>
              <a:t>умеренное, не </a:t>
            </a:r>
            <a:r>
              <a:rPr spc="-20" dirty="0"/>
              <a:t>компенсируемые </a:t>
            </a:r>
            <a:r>
              <a:rPr dirty="0"/>
              <a:t>с </a:t>
            </a:r>
            <a:r>
              <a:rPr spc="-10" dirty="0"/>
              <a:t>помощью  вспомогательных </a:t>
            </a:r>
            <a:r>
              <a:rPr spc="-15" dirty="0"/>
              <a:t>средств, </a:t>
            </a:r>
            <a:r>
              <a:rPr dirty="0"/>
              <a:t>частично </a:t>
            </a:r>
            <a:r>
              <a:rPr spc="-20" dirty="0"/>
              <a:t>компенсируемое </a:t>
            </a:r>
            <a:r>
              <a:rPr spc="10" dirty="0"/>
              <a:t>до  </a:t>
            </a:r>
            <a:r>
              <a:rPr spc="-5" dirty="0"/>
              <a:t>умеренной </a:t>
            </a:r>
            <a:r>
              <a:rPr dirty="0"/>
              <a:t>степени (26-50%) ( </a:t>
            </a:r>
            <a:r>
              <a:rPr b="1" dirty="0">
                <a:latin typeface="Times New Roman"/>
                <a:cs typeface="Times New Roman"/>
              </a:rPr>
              <a:t>2б- </a:t>
            </a:r>
            <a:r>
              <a:rPr dirty="0"/>
              <a:t>степень </a:t>
            </a:r>
            <a:r>
              <a:rPr spc="-10" dirty="0"/>
              <a:t>нарушения</a:t>
            </a:r>
            <a:r>
              <a:rPr spc="-50" dirty="0"/>
              <a:t> </a:t>
            </a:r>
            <a:r>
              <a:rPr spc="-5" dirty="0"/>
              <a:t>признака)</a:t>
            </a:r>
          </a:p>
          <a:p>
            <a:pPr algn="ctr">
              <a:lnSpc>
                <a:spcPts val="2375"/>
              </a:lnSpc>
              <a:tabLst>
                <a:tab pos="725170" algn="l"/>
                <a:tab pos="1149350" algn="l"/>
                <a:tab pos="1572895" algn="l"/>
                <a:tab pos="3521075" algn="l"/>
                <a:tab pos="4079240" algn="l"/>
                <a:tab pos="6655434" algn="l"/>
                <a:tab pos="7378065" algn="l"/>
              </a:tabLst>
            </a:pPr>
            <a:r>
              <a:rPr b="1" spc="-25" dirty="0">
                <a:latin typeface="Times New Roman"/>
                <a:cs typeface="Times New Roman"/>
              </a:rPr>
              <a:t>Ф</a:t>
            </a:r>
            <a:r>
              <a:rPr b="1" spc="5" dirty="0">
                <a:latin typeface="Times New Roman"/>
                <a:cs typeface="Times New Roman"/>
              </a:rPr>
              <a:t>К</a:t>
            </a:r>
            <a:r>
              <a:rPr b="1" dirty="0">
                <a:latin typeface="Times New Roman"/>
                <a:cs typeface="Times New Roman"/>
              </a:rPr>
              <a:t>	</a:t>
            </a:r>
            <a:r>
              <a:rPr b="1" spc="5" dirty="0">
                <a:latin typeface="Times New Roman"/>
                <a:cs typeface="Times New Roman"/>
              </a:rPr>
              <a:t>–</a:t>
            </a:r>
            <a:r>
              <a:rPr b="1" dirty="0">
                <a:latin typeface="Times New Roman"/>
                <a:cs typeface="Times New Roman"/>
              </a:rPr>
              <a:t>	</a:t>
            </a:r>
            <a:r>
              <a:rPr b="1" spc="5" dirty="0">
                <a:latin typeface="Times New Roman"/>
                <a:cs typeface="Times New Roman"/>
              </a:rPr>
              <a:t>3</a:t>
            </a:r>
            <a:r>
              <a:rPr b="1" dirty="0">
                <a:latin typeface="Times New Roman"/>
                <a:cs typeface="Times New Roman"/>
              </a:rPr>
              <a:t>	</a:t>
            </a:r>
            <a:r>
              <a:rPr spc="-10" dirty="0"/>
              <a:t>з</a:t>
            </a:r>
            <a:r>
              <a:rPr dirty="0"/>
              <a:t>н</a:t>
            </a:r>
            <a:r>
              <a:rPr spc="-100" dirty="0"/>
              <a:t>а</a:t>
            </a:r>
            <a:r>
              <a:rPr spc="5" dirty="0"/>
              <a:t>ч</a:t>
            </a:r>
            <a:r>
              <a:rPr spc="-5" dirty="0"/>
              <a:t>и</a:t>
            </a:r>
            <a:r>
              <a:rPr dirty="0"/>
              <a:t>тельн</a:t>
            </a:r>
            <a:r>
              <a:rPr spc="20" dirty="0"/>
              <a:t>о</a:t>
            </a:r>
            <a:r>
              <a:rPr dirty="0"/>
              <a:t>е,	</a:t>
            </a:r>
            <a:r>
              <a:rPr spc="-5" dirty="0"/>
              <a:t>н</a:t>
            </a:r>
            <a:r>
              <a:rPr dirty="0"/>
              <a:t>е	</a:t>
            </a:r>
            <a:r>
              <a:rPr spc="-110" dirty="0"/>
              <a:t>к</a:t>
            </a:r>
            <a:r>
              <a:rPr spc="-45" dirty="0"/>
              <a:t>о</a:t>
            </a:r>
            <a:r>
              <a:rPr spc="-5" dirty="0"/>
              <a:t>м</a:t>
            </a:r>
            <a:r>
              <a:rPr dirty="0"/>
              <a:t>пе</a:t>
            </a:r>
            <a:r>
              <a:rPr spc="-35" dirty="0"/>
              <a:t>н</a:t>
            </a:r>
            <a:r>
              <a:rPr spc="5" dirty="0"/>
              <a:t>си</a:t>
            </a:r>
            <a:r>
              <a:rPr spc="-25" dirty="0"/>
              <a:t>р</a:t>
            </a:r>
            <a:r>
              <a:rPr spc="-45" dirty="0"/>
              <a:t>у</a:t>
            </a:r>
            <a:r>
              <a:rPr dirty="0"/>
              <a:t>е</a:t>
            </a:r>
            <a:r>
              <a:rPr spc="-25" dirty="0"/>
              <a:t>м</a:t>
            </a:r>
            <a:r>
              <a:rPr spc="5" dirty="0"/>
              <a:t>ые</a:t>
            </a:r>
            <a:r>
              <a:rPr dirty="0"/>
              <a:t>	ил</a:t>
            </a:r>
            <a:r>
              <a:rPr spc="5" dirty="0"/>
              <a:t>и</a:t>
            </a:r>
            <a:r>
              <a:rPr dirty="0"/>
              <a:t>	сла</a:t>
            </a:r>
            <a:r>
              <a:rPr spc="10" dirty="0"/>
              <a:t>б</a:t>
            </a:r>
            <a:r>
              <a:rPr spc="5" dirty="0"/>
              <a:t>о</a:t>
            </a:r>
          </a:p>
          <a:p>
            <a:pPr marR="44450" algn="ctr">
              <a:lnSpc>
                <a:spcPts val="2380"/>
              </a:lnSpc>
            </a:pPr>
            <a:r>
              <a:rPr spc="-10" dirty="0"/>
              <a:t>компенсируемые(51-75%) </a:t>
            </a:r>
            <a:r>
              <a:rPr dirty="0"/>
              <a:t>( </a:t>
            </a:r>
            <a:r>
              <a:rPr b="1" dirty="0">
                <a:latin typeface="Times New Roman"/>
                <a:cs typeface="Times New Roman"/>
              </a:rPr>
              <a:t>3б- </a:t>
            </a:r>
            <a:r>
              <a:rPr dirty="0"/>
              <a:t>степень </a:t>
            </a:r>
            <a:r>
              <a:rPr spc="-5" dirty="0"/>
              <a:t>нарушения</a:t>
            </a:r>
            <a:r>
              <a:rPr spc="-105" dirty="0"/>
              <a:t> </a:t>
            </a:r>
            <a:r>
              <a:rPr spc="-5" dirty="0"/>
              <a:t>признака)</a:t>
            </a:r>
          </a:p>
          <a:p>
            <a:pPr marL="12700">
              <a:lnSpc>
                <a:spcPct val="100000"/>
              </a:lnSpc>
            </a:pPr>
            <a:r>
              <a:rPr b="1" spc="-10" dirty="0">
                <a:latin typeface="Times New Roman"/>
                <a:cs typeface="Times New Roman"/>
              </a:rPr>
              <a:t>ФК </a:t>
            </a:r>
            <a:r>
              <a:rPr b="1" spc="5" dirty="0">
                <a:latin typeface="Times New Roman"/>
                <a:cs typeface="Times New Roman"/>
              </a:rPr>
              <a:t>– 4 </a:t>
            </a:r>
            <a:r>
              <a:rPr spc="-20" dirty="0"/>
              <a:t>резко </a:t>
            </a:r>
            <a:r>
              <a:rPr dirty="0"/>
              <a:t>выраженное </a:t>
            </a:r>
            <a:r>
              <a:rPr spc="-5" dirty="0"/>
              <a:t>нарушение данного</a:t>
            </a:r>
            <a:r>
              <a:rPr spc="-100" dirty="0"/>
              <a:t> </a:t>
            </a:r>
            <a:r>
              <a:rPr dirty="0"/>
              <a:t>параметра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(76-95%) ( </a:t>
            </a:r>
            <a:r>
              <a:rPr b="1" dirty="0">
                <a:latin typeface="Times New Roman"/>
                <a:cs typeface="Times New Roman"/>
              </a:rPr>
              <a:t>4 б</a:t>
            </a:r>
            <a:r>
              <a:rPr dirty="0"/>
              <a:t>- степень </a:t>
            </a:r>
            <a:r>
              <a:rPr spc="-10" dirty="0"/>
              <a:t>нарушения</a:t>
            </a:r>
            <a:r>
              <a:rPr spc="-45" dirty="0"/>
              <a:t> </a:t>
            </a:r>
            <a:r>
              <a:rPr spc="-5" dirty="0"/>
              <a:t>признака)</a:t>
            </a:r>
          </a:p>
          <a:p>
            <a:pPr marL="82550">
              <a:lnSpc>
                <a:spcPts val="2375"/>
              </a:lnSpc>
            </a:pPr>
            <a:r>
              <a:rPr b="1" spc="-10" dirty="0">
                <a:latin typeface="Times New Roman"/>
                <a:cs typeface="Times New Roman"/>
              </a:rPr>
              <a:t>ФК</a:t>
            </a:r>
            <a:r>
              <a:rPr b="1" spc="170" dirty="0">
                <a:latin typeface="Times New Roman"/>
                <a:cs typeface="Times New Roman"/>
              </a:rPr>
              <a:t> </a:t>
            </a:r>
            <a:r>
              <a:rPr b="1" spc="5" dirty="0">
                <a:latin typeface="Times New Roman"/>
                <a:cs typeface="Times New Roman"/>
              </a:rPr>
              <a:t>–</a:t>
            </a:r>
            <a:r>
              <a:rPr b="1" spc="170" dirty="0">
                <a:latin typeface="Times New Roman"/>
                <a:cs typeface="Times New Roman"/>
              </a:rPr>
              <a:t> </a:t>
            </a:r>
            <a:r>
              <a:rPr b="1" spc="5" dirty="0">
                <a:latin typeface="Times New Roman"/>
                <a:cs typeface="Times New Roman"/>
              </a:rPr>
              <a:t>5</a:t>
            </a:r>
            <a:r>
              <a:rPr b="1" spc="165" dirty="0">
                <a:latin typeface="Times New Roman"/>
                <a:cs typeface="Times New Roman"/>
              </a:rPr>
              <a:t> </a:t>
            </a:r>
            <a:r>
              <a:rPr spc="-10" dirty="0"/>
              <a:t>полая</a:t>
            </a:r>
            <a:r>
              <a:rPr spc="160" dirty="0"/>
              <a:t> </a:t>
            </a:r>
            <a:r>
              <a:rPr spc="-5" dirty="0"/>
              <a:t>утрата</a:t>
            </a:r>
            <a:r>
              <a:rPr spc="155" dirty="0"/>
              <a:t> </a:t>
            </a:r>
            <a:r>
              <a:rPr spc="-5" dirty="0"/>
              <a:t>признака(96-100%)</a:t>
            </a:r>
            <a:r>
              <a:rPr spc="175" dirty="0"/>
              <a:t> </a:t>
            </a:r>
            <a:r>
              <a:rPr dirty="0"/>
              <a:t>(</a:t>
            </a:r>
            <a:r>
              <a:rPr spc="180" dirty="0"/>
              <a:t> </a:t>
            </a:r>
            <a:r>
              <a:rPr b="1" dirty="0">
                <a:latin typeface="Times New Roman"/>
                <a:cs typeface="Times New Roman"/>
              </a:rPr>
              <a:t>5б</a:t>
            </a:r>
            <a:r>
              <a:rPr dirty="0"/>
              <a:t>-</a:t>
            </a:r>
            <a:r>
              <a:rPr spc="120" dirty="0"/>
              <a:t> </a:t>
            </a:r>
            <a:r>
              <a:rPr spc="-5" dirty="0"/>
              <a:t>степень</a:t>
            </a:r>
            <a:r>
              <a:rPr spc="170" dirty="0"/>
              <a:t> </a:t>
            </a:r>
            <a:r>
              <a:rPr spc="-10" dirty="0"/>
              <a:t>нарушения</a:t>
            </a:r>
          </a:p>
          <a:p>
            <a:pPr marL="356870">
              <a:lnSpc>
                <a:spcPts val="2375"/>
              </a:lnSpc>
            </a:pPr>
            <a:r>
              <a:rPr spc="-5" dirty="0"/>
              <a:t>признака)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188720"/>
          </a:xfrm>
          <a:custGeom>
            <a:avLst/>
            <a:gdLst/>
            <a:ahLst/>
            <a:cxnLst/>
            <a:rect l="l" t="t" r="r" b="b"/>
            <a:pathLst>
              <a:path w="9144000" h="1188720">
                <a:moveTo>
                  <a:pt x="0" y="1188720"/>
                </a:moveTo>
                <a:lnTo>
                  <a:pt x="9144000" y="1188720"/>
                </a:lnTo>
                <a:lnTo>
                  <a:pt x="9144000" y="0"/>
                </a:lnTo>
                <a:lnTo>
                  <a:pt x="0" y="0"/>
                </a:lnTo>
                <a:lnTo>
                  <a:pt x="0" y="1188720"/>
                </a:lnTo>
                <a:close/>
              </a:path>
            </a:pathLst>
          </a:custGeom>
          <a:solidFill>
            <a:srgbClr val="A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6078" y="131444"/>
            <a:ext cx="6782434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03680" marR="5080" indent="-1491615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alibri"/>
                <a:cs typeface="Calibri"/>
              </a:rPr>
              <a:t>Реабилитационная </a:t>
            </a:r>
            <a:r>
              <a:rPr b="0" spc="-5" dirty="0">
                <a:latin typeface="Calibri"/>
                <a:cs typeface="Calibri"/>
              </a:rPr>
              <a:t>маршрутизация </a:t>
            </a:r>
            <a:r>
              <a:rPr b="0" dirty="0">
                <a:latin typeface="Calibri"/>
                <a:cs typeface="Calibri"/>
              </a:rPr>
              <a:t>с</a:t>
            </a:r>
            <a:r>
              <a:rPr b="0" spc="-9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учетом  </a:t>
            </a:r>
            <a:r>
              <a:rPr b="0" spc="-5" dirty="0">
                <a:latin typeface="Calibri"/>
                <a:cs typeface="Calibri"/>
              </a:rPr>
              <a:t>функционального</a:t>
            </a:r>
            <a:r>
              <a:rPr b="0" spc="-8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класса</a:t>
            </a:r>
          </a:p>
        </p:txBody>
      </p:sp>
      <p:sp>
        <p:nvSpPr>
          <p:cNvPr id="4" name="object 4"/>
          <p:cNvSpPr/>
          <p:nvPr/>
        </p:nvSpPr>
        <p:spPr>
          <a:xfrm>
            <a:off x="3161126" y="1420696"/>
            <a:ext cx="1006459" cy="646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94888" y="1423390"/>
            <a:ext cx="732828" cy="513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97351" y="1432560"/>
            <a:ext cx="939165" cy="579120"/>
          </a:xfrm>
          <a:custGeom>
            <a:avLst/>
            <a:gdLst/>
            <a:ahLst/>
            <a:cxnLst/>
            <a:rect l="l" t="t" r="r" b="b"/>
            <a:pathLst>
              <a:path w="939164" h="579119">
                <a:moveTo>
                  <a:pt x="842263" y="0"/>
                </a:moveTo>
                <a:lnTo>
                  <a:pt x="96520" y="0"/>
                </a:lnTo>
                <a:lnTo>
                  <a:pt x="58935" y="7580"/>
                </a:lnTo>
                <a:lnTo>
                  <a:pt x="28257" y="28257"/>
                </a:lnTo>
                <a:lnTo>
                  <a:pt x="7580" y="58935"/>
                </a:lnTo>
                <a:lnTo>
                  <a:pt x="0" y="96519"/>
                </a:lnTo>
                <a:lnTo>
                  <a:pt x="0" y="482600"/>
                </a:lnTo>
                <a:lnTo>
                  <a:pt x="7580" y="520184"/>
                </a:lnTo>
                <a:lnTo>
                  <a:pt x="28257" y="550862"/>
                </a:lnTo>
                <a:lnTo>
                  <a:pt x="58935" y="571539"/>
                </a:lnTo>
                <a:lnTo>
                  <a:pt x="96520" y="579119"/>
                </a:lnTo>
                <a:lnTo>
                  <a:pt x="842263" y="579119"/>
                </a:lnTo>
                <a:lnTo>
                  <a:pt x="879848" y="571539"/>
                </a:lnTo>
                <a:lnTo>
                  <a:pt x="910526" y="550862"/>
                </a:lnTo>
                <a:lnTo>
                  <a:pt x="931203" y="520184"/>
                </a:lnTo>
                <a:lnTo>
                  <a:pt x="938784" y="482600"/>
                </a:lnTo>
                <a:lnTo>
                  <a:pt x="938784" y="96519"/>
                </a:lnTo>
                <a:lnTo>
                  <a:pt x="931203" y="58935"/>
                </a:lnTo>
                <a:lnTo>
                  <a:pt x="910526" y="28257"/>
                </a:lnTo>
                <a:lnTo>
                  <a:pt x="879848" y="7580"/>
                </a:lnTo>
                <a:lnTo>
                  <a:pt x="842263" y="0"/>
                </a:lnTo>
                <a:close/>
              </a:path>
            </a:pathLst>
          </a:custGeom>
          <a:solidFill>
            <a:srgbClr val="16BB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51605" y="1478661"/>
            <a:ext cx="42799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5" dirty="0">
                <a:latin typeface="Calibri"/>
                <a:cs typeface="Calibri"/>
              </a:rPr>
              <a:t>ФК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81802" y="1420696"/>
            <a:ext cx="1774640" cy="646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0224" y="1423352"/>
            <a:ext cx="1680845" cy="7572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8032" y="1432560"/>
            <a:ext cx="1706880" cy="579120"/>
          </a:xfrm>
          <a:custGeom>
            <a:avLst/>
            <a:gdLst/>
            <a:ahLst/>
            <a:cxnLst/>
            <a:rect l="l" t="t" r="r" b="b"/>
            <a:pathLst>
              <a:path w="1706880" h="579119">
                <a:moveTo>
                  <a:pt x="1610360" y="0"/>
                </a:moveTo>
                <a:lnTo>
                  <a:pt x="96520" y="0"/>
                </a:lnTo>
                <a:lnTo>
                  <a:pt x="58952" y="7580"/>
                </a:lnTo>
                <a:lnTo>
                  <a:pt x="28271" y="28257"/>
                </a:lnTo>
                <a:lnTo>
                  <a:pt x="7585" y="58935"/>
                </a:lnTo>
                <a:lnTo>
                  <a:pt x="0" y="96519"/>
                </a:lnTo>
                <a:lnTo>
                  <a:pt x="0" y="482600"/>
                </a:lnTo>
                <a:lnTo>
                  <a:pt x="7585" y="520184"/>
                </a:lnTo>
                <a:lnTo>
                  <a:pt x="28271" y="550862"/>
                </a:lnTo>
                <a:lnTo>
                  <a:pt x="58952" y="571539"/>
                </a:lnTo>
                <a:lnTo>
                  <a:pt x="96520" y="579119"/>
                </a:lnTo>
                <a:lnTo>
                  <a:pt x="1610360" y="579119"/>
                </a:lnTo>
                <a:lnTo>
                  <a:pt x="1647944" y="571539"/>
                </a:lnTo>
                <a:lnTo>
                  <a:pt x="1678622" y="550862"/>
                </a:lnTo>
                <a:lnTo>
                  <a:pt x="1699299" y="520184"/>
                </a:lnTo>
                <a:lnTo>
                  <a:pt x="1706880" y="482600"/>
                </a:lnTo>
                <a:lnTo>
                  <a:pt x="1706880" y="96519"/>
                </a:lnTo>
                <a:lnTo>
                  <a:pt x="1699299" y="58935"/>
                </a:lnTo>
                <a:lnTo>
                  <a:pt x="1678622" y="28257"/>
                </a:lnTo>
                <a:lnTo>
                  <a:pt x="1647944" y="7580"/>
                </a:lnTo>
                <a:lnTo>
                  <a:pt x="1610360" y="0"/>
                </a:lnTo>
                <a:close/>
              </a:path>
            </a:pathLst>
          </a:custGeom>
          <a:solidFill>
            <a:srgbClr val="16BB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84554" y="1478661"/>
            <a:ext cx="13747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Calibri"/>
                <a:cs typeface="Calibri"/>
              </a:rPr>
              <a:t>Ограничения</a:t>
            </a:r>
            <a:r>
              <a:rPr sz="1600" spc="-1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0-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4%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81802" y="3008704"/>
            <a:ext cx="1774640" cy="646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8408" y="3011360"/>
            <a:ext cx="1784477" cy="7572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18032" y="3020567"/>
            <a:ext cx="1706880" cy="579120"/>
          </a:xfrm>
          <a:custGeom>
            <a:avLst/>
            <a:gdLst/>
            <a:ahLst/>
            <a:cxnLst/>
            <a:rect l="l" t="t" r="r" b="b"/>
            <a:pathLst>
              <a:path w="1706880" h="579120">
                <a:moveTo>
                  <a:pt x="1610360" y="0"/>
                </a:moveTo>
                <a:lnTo>
                  <a:pt x="96520" y="0"/>
                </a:lnTo>
                <a:lnTo>
                  <a:pt x="58952" y="7580"/>
                </a:lnTo>
                <a:lnTo>
                  <a:pt x="28271" y="28257"/>
                </a:lnTo>
                <a:lnTo>
                  <a:pt x="7585" y="58935"/>
                </a:lnTo>
                <a:lnTo>
                  <a:pt x="0" y="96520"/>
                </a:lnTo>
                <a:lnTo>
                  <a:pt x="0" y="482600"/>
                </a:lnTo>
                <a:lnTo>
                  <a:pt x="7585" y="520184"/>
                </a:lnTo>
                <a:lnTo>
                  <a:pt x="28271" y="550862"/>
                </a:lnTo>
                <a:lnTo>
                  <a:pt x="58952" y="571539"/>
                </a:lnTo>
                <a:lnTo>
                  <a:pt x="96520" y="579120"/>
                </a:lnTo>
                <a:lnTo>
                  <a:pt x="1610360" y="579120"/>
                </a:lnTo>
                <a:lnTo>
                  <a:pt x="1647944" y="571539"/>
                </a:lnTo>
                <a:lnTo>
                  <a:pt x="1678622" y="550862"/>
                </a:lnTo>
                <a:lnTo>
                  <a:pt x="1699299" y="520184"/>
                </a:lnTo>
                <a:lnTo>
                  <a:pt x="1706880" y="482600"/>
                </a:lnTo>
                <a:lnTo>
                  <a:pt x="1706880" y="96520"/>
                </a:lnTo>
                <a:lnTo>
                  <a:pt x="1699299" y="58935"/>
                </a:lnTo>
                <a:lnTo>
                  <a:pt x="1678622" y="28257"/>
                </a:lnTo>
                <a:lnTo>
                  <a:pt x="1647944" y="7580"/>
                </a:lnTo>
                <a:lnTo>
                  <a:pt x="161036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32738" y="3069462"/>
            <a:ext cx="14782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Calibri"/>
                <a:cs typeface="Calibri"/>
              </a:rPr>
              <a:t>Ограничения</a:t>
            </a:r>
            <a:r>
              <a:rPr sz="1600" spc="-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25-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50%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81802" y="3801185"/>
            <a:ext cx="1774640" cy="646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78408" y="3803840"/>
            <a:ext cx="1784477" cy="7572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8032" y="3813047"/>
            <a:ext cx="1706880" cy="579120"/>
          </a:xfrm>
          <a:custGeom>
            <a:avLst/>
            <a:gdLst/>
            <a:ahLst/>
            <a:cxnLst/>
            <a:rect l="l" t="t" r="r" b="b"/>
            <a:pathLst>
              <a:path w="1706880" h="579120">
                <a:moveTo>
                  <a:pt x="1610360" y="0"/>
                </a:moveTo>
                <a:lnTo>
                  <a:pt x="96520" y="0"/>
                </a:lnTo>
                <a:lnTo>
                  <a:pt x="58952" y="7580"/>
                </a:lnTo>
                <a:lnTo>
                  <a:pt x="28271" y="28257"/>
                </a:lnTo>
                <a:lnTo>
                  <a:pt x="7585" y="58935"/>
                </a:lnTo>
                <a:lnTo>
                  <a:pt x="0" y="96519"/>
                </a:lnTo>
                <a:lnTo>
                  <a:pt x="0" y="482600"/>
                </a:lnTo>
                <a:lnTo>
                  <a:pt x="7585" y="520184"/>
                </a:lnTo>
                <a:lnTo>
                  <a:pt x="28271" y="550862"/>
                </a:lnTo>
                <a:lnTo>
                  <a:pt x="58952" y="571539"/>
                </a:lnTo>
                <a:lnTo>
                  <a:pt x="96520" y="579119"/>
                </a:lnTo>
                <a:lnTo>
                  <a:pt x="1610360" y="579119"/>
                </a:lnTo>
                <a:lnTo>
                  <a:pt x="1647944" y="571539"/>
                </a:lnTo>
                <a:lnTo>
                  <a:pt x="1678622" y="550862"/>
                </a:lnTo>
                <a:lnTo>
                  <a:pt x="1699299" y="520184"/>
                </a:lnTo>
                <a:lnTo>
                  <a:pt x="1706880" y="482600"/>
                </a:lnTo>
                <a:lnTo>
                  <a:pt x="1706880" y="96519"/>
                </a:lnTo>
                <a:lnTo>
                  <a:pt x="1699299" y="58935"/>
                </a:lnTo>
                <a:lnTo>
                  <a:pt x="1678622" y="28257"/>
                </a:lnTo>
                <a:lnTo>
                  <a:pt x="1647944" y="7580"/>
                </a:lnTo>
                <a:lnTo>
                  <a:pt x="1610360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32738" y="3860749"/>
            <a:ext cx="1478280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600" spc="-5" dirty="0">
                <a:latin typeface="Calibri"/>
                <a:cs typeface="Calibri"/>
              </a:rPr>
              <a:t>Ограничения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51-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75%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81802" y="4605856"/>
            <a:ext cx="1774640" cy="646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78408" y="4608512"/>
            <a:ext cx="1784477" cy="7572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18032" y="4617720"/>
            <a:ext cx="1706880" cy="579120"/>
          </a:xfrm>
          <a:custGeom>
            <a:avLst/>
            <a:gdLst/>
            <a:ahLst/>
            <a:cxnLst/>
            <a:rect l="l" t="t" r="r" b="b"/>
            <a:pathLst>
              <a:path w="1706880" h="579120">
                <a:moveTo>
                  <a:pt x="1610360" y="0"/>
                </a:moveTo>
                <a:lnTo>
                  <a:pt x="96520" y="0"/>
                </a:lnTo>
                <a:lnTo>
                  <a:pt x="58952" y="7580"/>
                </a:lnTo>
                <a:lnTo>
                  <a:pt x="28271" y="28257"/>
                </a:lnTo>
                <a:lnTo>
                  <a:pt x="7585" y="58935"/>
                </a:lnTo>
                <a:lnTo>
                  <a:pt x="0" y="96519"/>
                </a:lnTo>
                <a:lnTo>
                  <a:pt x="0" y="482599"/>
                </a:lnTo>
                <a:lnTo>
                  <a:pt x="7585" y="520184"/>
                </a:lnTo>
                <a:lnTo>
                  <a:pt x="28271" y="550862"/>
                </a:lnTo>
                <a:lnTo>
                  <a:pt x="58952" y="571539"/>
                </a:lnTo>
                <a:lnTo>
                  <a:pt x="96520" y="579119"/>
                </a:lnTo>
                <a:lnTo>
                  <a:pt x="1610360" y="579119"/>
                </a:lnTo>
                <a:lnTo>
                  <a:pt x="1647944" y="571539"/>
                </a:lnTo>
                <a:lnTo>
                  <a:pt x="1678622" y="550862"/>
                </a:lnTo>
                <a:lnTo>
                  <a:pt x="1699299" y="520184"/>
                </a:lnTo>
                <a:lnTo>
                  <a:pt x="1706880" y="482599"/>
                </a:lnTo>
                <a:lnTo>
                  <a:pt x="1706880" y="96519"/>
                </a:lnTo>
                <a:lnTo>
                  <a:pt x="1699299" y="58935"/>
                </a:lnTo>
                <a:lnTo>
                  <a:pt x="1678622" y="28257"/>
                </a:lnTo>
                <a:lnTo>
                  <a:pt x="1647944" y="7580"/>
                </a:lnTo>
                <a:lnTo>
                  <a:pt x="1610360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132738" y="4666234"/>
            <a:ext cx="1478280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Calibri"/>
                <a:cs typeface="Calibri"/>
              </a:rPr>
              <a:t>Ограничения</a:t>
            </a:r>
            <a:r>
              <a:rPr sz="1600" spc="-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76-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95%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72311" y="5337047"/>
            <a:ext cx="1793620" cy="6657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78408" y="5349240"/>
            <a:ext cx="1784477" cy="7572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18032" y="5358384"/>
            <a:ext cx="1706880" cy="579120"/>
          </a:xfrm>
          <a:custGeom>
            <a:avLst/>
            <a:gdLst/>
            <a:ahLst/>
            <a:cxnLst/>
            <a:rect l="l" t="t" r="r" b="b"/>
            <a:pathLst>
              <a:path w="1706880" h="579120">
                <a:moveTo>
                  <a:pt x="1610360" y="0"/>
                </a:moveTo>
                <a:lnTo>
                  <a:pt x="96520" y="0"/>
                </a:lnTo>
                <a:lnTo>
                  <a:pt x="58952" y="7580"/>
                </a:lnTo>
                <a:lnTo>
                  <a:pt x="28271" y="28257"/>
                </a:lnTo>
                <a:lnTo>
                  <a:pt x="7585" y="58935"/>
                </a:lnTo>
                <a:lnTo>
                  <a:pt x="0" y="96519"/>
                </a:lnTo>
                <a:lnTo>
                  <a:pt x="0" y="482599"/>
                </a:lnTo>
                <a:lnTo>
                  <a:pt x="7585" y="520167"/>
                </a:lnTo>
                <a:lnTo>
                  <a:pt x="28271" y="550848"/>
                </a:lnTo>
                <a:lnTo>
                  <a:pt x="58952" y="571534"/>
                </a:lnTo>
                <a:lnTo>
                  <a:pt x="96520" y="579119"/>
                </a:lnTo>
                <a:lnTo>
                  <a:pt x="1610360" y="579119"/>
                </a:lnTo>
                <a:lnTo>
                  <a:pt x="1647944" y="571534"/>
                </a:lnTo>
                <a:lnTo>
                  <a:pt x="1678622" y="550848"/>
                </a:lnTo>
                <a:lnTo>
                  <a:pt x="1699299" y="520167"/>
                </a:lnTo>
                <a:lnTo>
                  <a:pt x="1706880" y="482599"/>
                </a:lnTo>
                <a:lnTo>
                  <a:pt x="1706880" y="96519"/>
                </a:lnTo>
                <a:lnTo>
                  <a:pt x="1699299" y="58935"/>
                </a:lnTo>
                <a:lnTo>
                  <a:pt x="1678622" y="28257"/>
                </a:lnTo>
                <a:lnTo>
                  <a:pt x="1647944" y="7580"/>
                </a:lnTo>
                <a:lnTo>
                  <a:pt x="1610360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132738" y="5407863"/>
            <a:ext cx="1478280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600" spc="-5" dirty="0">
                <a:latin typeface="Calibri"/>
                <a:cs typeface="Calibri"/>
              </a:rPr>
              <a:t>Ограничения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96-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100%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81802" y="2200984"/>
            <a:ext cx="1774640" cy="646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30224" y="2203640"/>
            <a:ext cx="1680845" cy="75723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18032" y="2212848"/>
            <a:ext cx="1706880" cy="579120"/>
          </a:xfrm>
          <a:custGeom>
            <a:avLst/>
            <a:gdLst/>
            <a:ahLst/>
            <a:cxnLst/>
            <a:rect l="l" t="t" r="r" b="b"/>
            <a:pathLst>
              <a:path w="1706880" h="579119">
                <a:moveTo>
                  <a:pt x="1610360" y="0"/>
                </a:moveTo>
                <a:lnTo>
                  <a:pt x="96520" y="0"/>
                </a:lnTo>
                <a:lnTo>
                  <a:pt x="58952" y="7580"/>
                </a:lnTo>
                <a:lnTo>
                  <a:pt x="28271" y="28257"/>
                </a:lnTo>
                <a:lnTo>
                  <a:pt x="7585" y="58935"/>
                </a:lnTo>
                <a:lnTo>
                  <a:pt x="0" y="96519"/>
                </a:lnTo>
                <a:lnTo>
                  <a:pt x="0" y="482600"/>
                </a:lnTo>
                <a:lnTo>
                  <a:pt x="7585" y="520184"/>
                </a:lnTo>
                <a:lnTo>
                  <a:pt x="28271" y="550862"/>
                </a:lnTo>
                <a:lnTo>
                  <a:pt x="58952" y="571539"/>
                </a:lnTo>
                <a:lnTo>
                  <a:pt x="96520" y="579119"/>
                </a:lnTo>
                <a:lnTo>
                  <a:pt x="1610360" y="579119"/>
                </a:lnTo>
                <a:lnTo>
                  <a:pt x="1647944" y="571539"/>
                </a:lnTo>
                <a:lnTo>
                  <a:pt x="1678622" y="550862"/>
                </a:lnTo>
                <a:lnTo>
                  <a:pt x="1699299" y="520184"/>
                </a:lnTo>
                <a:lnTo>
                  <a:pt x="1706880" y="482600"/>
                </a:lnTo>
                <a:lnTo>
                  <a:pt x="1706880" y="96519"/>
                </a:lnTo>
                <a:lnTo>
                  <a:pt x="1699299" y="58935"/>
                </a:lnTo>
                <a:lnTo>
                  <a:pt x="1678622" y="28257"/>
                </a:lnTo>
                <a:lnTo>
                  <a:pt x="1647944" y="7580"/>
                </a:lnTo>
                <a:lnTo>
                  <a:pt x="161036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184554" y="2260549"/>
            <a:ext cx="1374775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600" spc="-5" dirty="0">
                <a:latin typeface="Calibri"/>
                <a:cs typeface="Calibri"/>
              </a:rPr>
              <a:t>Ограничения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5-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4%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161126" y="2200984"/>
            <a:ext cx="1006459" cy="646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37559" y="2215921"/>
            <a:ext cx="647471" cy="4585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97351" y="2212848"/>
            <a:ext cx="939165" cy="579120"/>
          </a:xfrm>
          <a:custGeom>
            <a:avLst/>
            <a:gdLst/>
            <a:ahLst/>
            <a:cxnLst/>
            <a:rect l="l" t="t" r="r" b="b"/>
            <a:pathLst>
              <a:path w="939164" h="579119">
                <a:moveTo>
                  <a:pt x="842263" y="0"/>
                </a:moveTo>
                <a:lnTo>
                  <a:pt x="96520" y="0"/>
                </a:lnTo>
                <a:lnTo>
                  <a:pt x="58935" y="7580"/>
                </a:lnTo>
                <a:lnTo>
                  <a:pt x="28257" y="28257"/>
                </a:lnTo>
                <a:lnTo>
                  <a:pt x="7580" y="58935"/>
                </a:lnTo>
                <a:lnTo>
                  <a:pt x="0" y="96519"/>
                </a:lnTo>
                <a:lnTo>
                  <a:pt x="0" y="482600"/>
                </a:lnTo>
                <a:lnTo>
                  <a:pt x="7580" y="520184"/>
                </a:lnTo>
                <a:lnTo>
                  <a:pt x="28257" y="550862"/>
                </a:lnTo>
                <a:lnTo>
                  <a:pt x="58935" y="571539"/>
                </a:lnTo>
                <a:lnTo>
                  <a:pt x="96520" y="579119"/>
                </a:lnTo>
                <a:lnTo>
                  <a:pt x="842263" y="579119"/>
                </a:lnTo>
                <a:lnTo>
                  <a:pt x="879848" y="571539"/>
                </a:lnTo>
                <a:lnTo>
                  <a:pt x="910526" y="550862"/>
                </a:lnTo>
                <a:lnTo>
                  <a:pt x="931203" y="520184"/>
                </a:lnTo>
                <a:lnTo>
                  <a:pt x="938784" y="482600"/>
                </a:lnTo>
                <a:lnTo>
                  <a:pt x="938784" y="96519"/>
                </a:lnTo>
                <a:lnTo>
                  <a:pt x="931203" y="58935"/>
                </a:lnTo>
                <a:lnTo>
                  <a:pt x="910526" y="28257"/>
                </a:lnTo>
                <a:lnTo>
                  <a:pt x="879848" y="7580"/>
                </a:lnTo>
                <a:lnTo>
                  <a:pt x="84226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479038" y="2266950"/>
            <a:ext cx="37465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latin typeface="Calibri"/>
                <a:cs typeface="Calibri"/>
              </a:rPr>
              <a:t>ФК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161154" y="3008704"/>
            <a:ext cx="1009438" cy="6467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40608" y="3023641"/>
            <a:ext cx="647471" cy="4585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97351" y="3020567"/>
            <a:ext cx="942340" cy="579120"/>
          </a:xfrm>
          <a:custGeom>
            <a:avLst/>
            <a:gdLst/>
            <a:ahLst/>
            <a:cxnLst/>
            <a:rect l="l" t="t" r="r" b="b"/>
            <a:pathLst>
              <a:path w="942339" h="579120">
                <a:moveTo>
                  <a:pt x="845312" y="0"/>
                </a:moveTo>
                <a:lnTo>
                  <a:pt x="96520" y="0"/>
                </a:lnTo>
                <a:lnTo>
                  <a:pt x="58935" y="7580"/>
                </a:lnTo>
                <a:lnTo>
                  <a:pt x="28257" y="28257"/>
                </a:lnTo>
                <a:lnTo>
                  <a:pt x="7580" y="58935"/>
                </a:lnTo>
                <a:lnTo>
                  <a:pt x="0" y="96520"/>
                </a:lnTo>
                <a:lnTo>
                  <a:pt x="0" y="482600"/>
                </a:lnTo>
                <a:lnTo>
                  <a:pt x="7580" y="520184"/>
                </a:lnTo>
                <a:lnTo>
                  <a:pt x="28257" y="550862"/>
                </a:lnTo>
                <a:lnTo>
                  <a:pt x="58935" y="571539"/>
                </a:lnTo>
                <a:lnTo>
                  <a:pt x="96520" y="579120"/>
                </a:lnTo>
                <a:lnTo>
                  <a:pt x="845312" y="579120"/>
                </a:lnTo>
                <a:lnTo>
                  <a:pt x="882896" y="571539"/>
                </a:lnTo>
                <a:lnTo>
                  <a:pt x="913574" y="550862"/>
                </a:lnTo>
                <a:lnTo>
                  <a:pt x="934251" y="520184"/>
                </a:lnTo>
                <a:lnTo>
                  <a:pt x="941832" y="482600"/>
                </a:lnTo>
                <a:lnTo>
                  <a:pt x="941832" y="96520"/>
                </a:lnTo>
                <a:lnTo>
                  <a:pt x="934251" y="58935"/>
                </a:lnTo>
                <a:lnTo>
                  <a:pt x="913574" y="28257"/>
                </a:lnTo>
                <a:lnTo>
                  <a:pt x="882896" y="7580"/>
                </a:lnTo>
                <a:lnTo>
                  <a:pt x="84531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482085" y="3075558"/>
            <a:ext cx="3752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Calibri"/>
                <a:cs typeface="Calibri"/>
              </a:rPr>
              <a:t>ФК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161126" y="3801185"/>
            <a:ext cx="1006459" cy="646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37559" y="3813111"/>
            <a:ext cx="647471" cy="46158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97351" y="3813047"/>
            <a:ext cx="939165" cy="579120"/>
          </a:xfrm>
          <a:custGeom>
            <a:avLst/>
            <a:gdLst/>
            <a:ahLst/>
            <a:cxnLst/>
            <a:rect l="l" t="t" r="r" b="b"/>
            <a:pathLst>
              <a:path w="939164" h="579120">
                <a:moveTo>
                  <a:pt x="842263" y="0"/>
                </a:moveTo>
                <a:lnTo>
                  <a:pt x="96520" y="0"/>
                </a:lnTo>
                <a:lnTo>
                  <a:pt x="58935" y="7580"/>
                </a:lnTo>
                <a:lnTo>
                  <a:pt x="28257" y="28257"/>
                </a:lnTo>
                <a:lnTo>
                  <a:pt x="7580" y="58935"/>
                </a:lnTo>
                <a:lnTo>
                  <a:pt x="0" y="96519"/>
                </a:lnTo>
                <a:lnTo>
                  <a:pt x="0" y="482600"/>
                </a:lnTo>
                <a:lnTo>
                  <a:pt x="7580" y="520184"/>
                </a:lnTo>
                <a:lnTo>
                  <a:pt x="28257" y="550862"/>
                </a:lnTo>
                <a:lnTo>
                  <a:pt x="58935" y="571539"/>
                </a:lnTo>
                <a:lnTo>
                  <a:pt x="96520" y="579119"/>
                </a:lnTo>
                <a:lnTo>
                  <a:pt x="842263" y="579119"/>
                </a:lnTo>
                <a:lnTo>
                  <a:pt x="879848" y="571539"/>
                </a:lnTo>
                <a:lnTo>
                  <a:pt x="910526" y="550862"/>
                </a:lnTo>
                <a:lnTo>
                  <a:pt x="931203" y="520184"/>
                </a:lnTo>
                <a:lnTo>
                  <a:pt x="938784" y="482600"/>
                </a:lnTo>
                <a:lnTo>
                  <a:pt x="938784" y="96519"/>
                </a:lnTo>
                <a:lnTo>
                  <a:pt x="931203" y="58935"/>
                </a:lnTo>
                <a:lnTo>
                  <a:pt x="910526" y="28257"/>
                </a:lnTo>
                <a:lnTo>
                  <a:pt x="879848" y="7580"/>
                </a:lnTo>
                <a:lnTo>
                  <a:pt x="842263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479038" y="3866845"/>
            <a:ext cx="37465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5" dirty="0">
                <a:latin typeface="Calibri"/>
                <a:cs typeface="Calibri"/>
              </a:rPr>
              <a:t>ФК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161126" y="4605856"/>
            <a:ext cx="1006459" cy="646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37559" y="4617783"/>
            <a:ext cx="647471" cy="46158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97351" y="4617720"/>
            <a:ext cx="939165" cy="579120"/>
          </a:xfrm>
          <a:custGeom>
            <a:avLst/>
            <a:gdLst/>
            <a:ahLst/>
            <a:cxnLst/>
            <a:rect l="l" t="t" r="r" b="b"/>
            <a:pathLst>
              <a:path w="939164" h="579120">
                <a:moveTo>
                  <a:pt x="842263" y="0"/>
                </a:moveTo>
                <a:lnTo>
                  <a:pt x="96520" y="0"/>
                </a:lnTo>
                <a:lnTo>
                  <a:pt x="58935" y="7580"/>
                </a:lnTo>
                <a:lnTo>
                  <a:pt x="28257" y="28257"/>
                </a:lnTo>
                <a:lnTo>
                  <a:pt x="7580" y="58935"/>
                </a:lnTo>
                <a:lnTo>
                  <a:pt x="0" y="96519"/>
                </a:lnTo>
                <a:lnTo>
                  <a:pt x="0" y="482599"/>
                </a:lnTo>
                <a:lnTo>
                  <a:pt x="7580" y="520184"/>
                </a:lnTo>
                <a:lnTo>
                  <a:pt x="28257" y="550862"/>
                </a:lnTo>
                <a:lnTo>
                  <a:pt x="58935" y="571539"/>
                </a:lnTo>
                <a:lnTo>
                  <a:pt x="96520" y="579119"/>
                </a:lnTo>
                <a:lnTo>
                  <a:pt x="842263" y="579119"/>
                </a:lnTo>
                <a:lnTo>
                  <a:pt x="879848" y="571539"/>
                </a:lnTo>
                <a:lnTo>
                  <a:pt x="910526" y="550862"/>
                </a:lnTo>
                <a:lnTo>
                  <a:pt x="931203" y="520184"/>
                </a:lnTo>
                <a:lnTo>
                  <a:pt x="938784" y="482599"/>
                </a:lnTo>
                <a:lnTo>
                  <a:pt x="938784" y="96519"/>
                </a:lnTo>
                <a:lnTo>
                  <a:pt x="931203" y="58935"/>
                </a:lnTo>
                <a:lnTo>
                  <a:pt x="910526" y="28257"/>
                </a:lnTo>
                <a:lnTo>
                  <a:pt x="879848" y="7580"/>
                </a:lnTo>
                <a:lnTo>
                  <a:pt x="842263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479038" y="4672329"/>
            <a:ext cx="37465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latin typeface="Calibri"/>
                <a:cs typeface="Calibri"/>
              </a:rPr>
              <a:t>ФК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161126" y="5346558"/>
            <a:ext cx="1006459" cy="646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94888" y="5349240"/>
            <a:ext cx="732828" cy="5133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97351" y="5358384"/>
            <a:ext cx="939165" cy="579120"/>
          </a:xfrm>
          <a:custGeom>
            <a:avLst/>
            <a:gdLst/>
            <a:ahLst/>
            <a:cxnLst/>
            <a:rect l="l" t="t" r="r" b="b"/>
            <a:pathLst>
              <a:path w="939164" h="579120">
                <a:moveTo>
                  <a:pt x="842263" y="0"/>
                </a:moveTo>
                <a:lnTo>
                  <a:pt x="96520" y="0"/>
                </a:lnTo>
                <a:lnTo>
                  <a:pt x="58935" y="7580"/>
                </a:lnTo>
                <a:lnTo>
                  <a:pt x="28257" y="28257"/>
                </a:lnTo>
                <a:lnTo>
                  <a:pt x="7580" y="58935"/>
                </a:lnTo>
                <a:lnTo>
                  <a:pt x="0" y="96519"/>
                </a:lnTo>
                <a:lnTo>
                  <a:pt x="0" y="482599"/>
                </a:lnTo>
                <a:lnTo>
                  <a:pt x="7580" y="520167"/>
                </a:lnTo>
                <a:lnTo>
                  <a:pt x="28257" y="550848"/>
                </a:lnTo>
                <a:lnTo>
                  <a:pt x="58935" y="571534"/>
                </a:lnTo>
                <a:lnTo>
                  <a:pt x="96520" y="579119"/>
                </a:lnTo>
                <a:lnTo>
                  <a:pt x="842263" y="579119"/>
                </a:lnTo>
                <a:lnTo>
                  <a:pt x="879848" y="571534"/>
                </a:lnTo>
                <a:lnTo>
                  <a:pt x="910526" y="550848"/>
                </a:lnTo>
                <a:lnTo>
                  <a:pt x="931203" y="520167"/>
                </a:lnTo>
                <a:lnTo>
                  <a:pt x="938784" y="482599"/>
                </a:lnTo>
                <a:lnTo>
                  <a:pt x="938784" y="96519"/>
                </a:lnTo>
                <a:lnTo>
                  <a:pt x="931203" y="58935"/>
                </a:lnTo>
                <a:lnTo>
                  <a:pt x="910526" y="28257"/>
                </a:lnTo>
                <a:lnTo>
                  <a:pt x="879848" y="7580"/>
                </a:lnTo>
                <a:lnTo>
                  <a:pt x="842263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451605" y="5407863"/>
            <a:ext cx="42862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5" dirty="0">
                <a:latin typeface="Calibri"/>
                <a:cs typeface="Calibri"/>
              </a:rPr>
              <a:t>ФК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590638" y="1420696"/>
            <a:ext cx="1006459" cy="646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818888" y="1423390"/>
            <a:ext cx="543915" cy="51335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26864" y="1432560"/>
            <a:ext cx="939165" cy="579120"/>
          </a:xfrm>
          <a:custGeom>
            <a:avLst/>
            <a:gdLst/>
            <a:ahLst/>
            <a:cxnLst/>
            <a:rect l="l" t="t" r="r" b="b"/>
            <a:pathLst>
              <a:path w="939164" h="579119">
                <a:moveTo>
                  <a:pt x="842263" y="0"/>
                </a:moveTo>
                <a:lnTo>
                  <a:pt x="96520" y="0"/>
                </a:lnTo>
                <a:lnTo>
                  <a:pt x="58935" y="7580"/>
                </a:lnTo>
                <a:lnTo>
                  <a:pt x="28257" y="28257"/>
                </a:lnTo>
                <a:lnTo>
                  <a:pt x="7580" y="58935"/>
                </a:lnTo>
                <a:lnTo>
                  <a:pt x="0" y="96519"/>
                </a:lnTo>
                <a:lnTo>
                  <a:pt x="0" y="482600"/>
                </a:lnTo>
                <a:lnTo>
                  <a:pt x="7580" y="520184"/>
                </a:lnTo>
                <a:lnTo>
                  <a:pt x="28257" y="550862"/>
                </a:lnTo>
                <a:lnTo>
                  <a:pt x="58935" y="571539"/>
                </a:lnTo>
                <a:lnTo>
                  <a:pt x="96520" y="579119"/>
                </a:lnTo>
                <a:lnTo>
                  <a:pt x="842263" y="579119"/>
                </a:lnTo>
                <a:lnTo>
                  <a:pt x="879848" y="571539"/>
                </a:lnTo>
                <a:lnTo>
                  <a:pt x="910526" y="550862"/>
                </a:lnTo>
                <a:lnTo>
                  <a:pt x="931203" y="520184"/>
                </a:lnTo>
                <a:lnTo>
                  <a:pt x="938784" y="482600"/>
                </a:lnTo>
                <a:lnTo>
                  <a:pt x="938784" y="96519"/>
                </a:lnTo>
                <a:lnTo>
                  <a:pt x="931203" y="58935"/>
                </a:lnTo>
                <a:lnTo>
                  <a:pt x="910526" y="28257"/>
                </a:lnTo>
                <a:lnTo>
                  <a:pt x="879848" y="7580"/>
                </a:lnTo>
                <a:lnTo>
                  <a:pt x="842263" y="0"/>
                </a:lnTo>
                <a:close/>
              </a:path>
            </a:pathLst>
          </a:custGeom>
          <a:solidFill>
            <a:srgbClr val="16BB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976876" y="1478661"/>
            <a:ext cx="23812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Calibri"/>
                <a:cs typeface="Calibri"/>
              </a:rPr>
              <a:t>0б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590638" y="2207080"/>
            <a:ext cx="1006459" cy="646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18888" y="2206726"/>
            <a:ext cx="543915" cy="51335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626864" y="2218944"/>
            <a:ext cx="939165" cy="579120"/>
          </a:xfrm>
          <a:custGeom>
            <a:avLst/>
            <a:gdLst/>
            <a:ahLst/>
            <a:cxnLst/>
            <a:rect l="l" t="t" r="r" b="b"/>
            <a:pathLst>
              <a:path w="939164" h="579119">
                <a:moveTo>
                  <a:pt x="842263" y="0"/>
                </a:moveTo>
                <a:lnTo>
                  <a:pt x="96520" y="0"/>
                </a:lnTo>
                <a:lnTo>
                  <a:pt x="58935" y="7580"/>
                </a:lnTo>
                <a:lnTo>
                  <a:pt x="28257" y="28257"/>
                </a:lnTo>
                <a:lnTo>
                  <a:pt x="7580" y="58935"/>
                </a:lnTo>
                <a:lnTo>
                  <a:pt x="0" y="96519"/>
                </a:lnTo>
                <a:lnTo>
                  <a:pt x="0" y="482600"/>
                </a:lnTo>
                <a:lnTo>
                  <a:pt x="7580" y="520184"/>
                </a:lnTo>
                <a:lnTo>
                  <a:pt x="28257" y="550862"/>
                </a:lnTo>
                <a:lnTo>
                  <a:pt x="58935" y="571539"/>
                </a:lnTo>
                <a:lnTo>
                  <a:pt x="96520" y="579119"/>
                </a:lnTo>
                <a:lnTo>
                  <a:pt x="842263" y="579119"/>
                </a:lnTo>
                <a:lnTo>
                  <a:pt x="879848" y="571539"/>
                </a:lnTo>
                <a:lnTo>
                  <a:pt x="910526" y="550862"/>
                </a:lnTo>
                <a:lnTo>
                  <a:pt x="931203" y="520184"/>
                </a:lnTo>
                <a:lnTo>
                  <a:pt x="938784" y="482600"/>
                </a:lnTo>
                <a:lnTo>
                  <a:pt x="938784" y="96519"/>
                </a:lnTo>
                <a:lnTo>
                  <a:pt x="931203" y="58935"/>
                </a:lnTo>
                <a:lnTo>
                  <a:pt x="910526" y="28257"/>
                </a:lnTo>
                <a:lnTo>
                  <a:pt x="879848" y="7580"/>
                </a:lnTo>
                <a:lnTo>
                  <a:pt x="84226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4976876" y="2265044"/>
            <a:ext cx="23812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Calibri"/>
                <a:cs typeface="Calibri"/>
              </a:rPr>
              <a:t>1б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590638" y="3008704"/>
            <a:ext cx="1006459" cy="646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818888" y="3011398"/>
            <a:ext cx="543915" cy="51335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26864" y="3020567"/>
            <a:ext cx="939165" cy="579120"/>
          </a:xfrm>
          <a:custGeom>
            <a:avLst/>
            <a:gdLst/>
            <a:ahLst/>
            <a:cxnLst/>
            <a:rect l="l" t="t" r="r" b="b"/>
            <a:pathLst>
              <a:path w="939164" h="579120">
                <a:moveTo>
                  <a:pt x="842263" y="0"/>
                </a:moveTo>
                <a:lnTo>
                  <a:pt x="96520" y="0"/>
                </a:lnTo>
                <a:lnTo>
                  <a:pt x="58935" y="7580"/>
                </a:lnTo>
                <a:lnTo>
                  <a:pt x="28257" y="28257"/>
                </a:lnTo>
                <a:lnTo>
                  <a:pt x="7580" y="58935"/>
                </a:lnTo>
                <a:lnTo>
                  <a:pt x="0" y="96520"/>
                </a:lnTo>
                <a:lnTo>
                  <a:pt x="0" y="482600"/>
                </a:lnTo>
                <a:lnTo>
                  <a:pt x="7580" y="520184"/>
                </a:lnTo>
                <a:lnTo>
                  <a:pt x="28257" y="550862"/>
                </a:lnTo>
                <a:lnTo>
                  <a:pt x="58935" y="571539"/>
                </a:lnTo>
                <a:lnTo>
                  <a:pt x="96520" y="579120"/>
                </a:lnTo>
                <a:lnTo>
                  <a:pt x="842263" y="579120"/>
                </a:lnTo>
                <a:lnTo>
                  <a:pt x="879848" y="571539"/>
                </a:lnTo>
                <a:lnTo>
                  <a:pt x="910526" y="550862"/>
                </a:lnTo>
                <a:lnTo>
                  <a:pt x="931203" y="520184"/>
                </a:lnTo>
                <a:lnTo>
                  <a:pt x="938784" y="482600"/>
                </a:lnTo>
                <a:lnTo>
                  <a:pt x="938784" y="96520"/>
                </a:lnTo>
                <a:lnTo>
                  <a:pt x="931203" y="58935"/>
                </a:lnTo>
                <a:lnTo>
                  <a:pt x="910526" y="28257"/>
                </a:lnTo>
                <a:lnTo>
                  <a:pt x="879848" y="7580"/>
                </a:lnTo>
                <a:lnTo>
                  <a:pt x="84226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4976876" y="3069462"/>
            <a:ext cx="23812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Calibri"/>
                <a:cs typeface="Calibri"/>
              </a:rPr>
              <a:t>2б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590638" y="3801185"/>
            <a:ext cx="1006459" cy="646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855464" y="3803878"/>
            <a:ext cx="543915" cy="51335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26864" y="3813047"/>
            <a:ext cx="939165" cy="579120"/>
          </a:xfrm>
          <a:custGeom>
            <a:avLst/>
            <a:gdLst/>
            <a:ahLst/>
            <a:cxnLst/>
            <a:rect l="l" t="t" r="r" b="b"/>
            <a:pathLst>
              <a:path w="939164" h="579120">
                <a:moveTo>
                  <a:pt x="842263" y="0"/>
                </a:moveTo>
                <a:lnTo>
                  <a:pt x="96520" y="0"/>
                </a:lnTo>
                <a:lnTo>
                  <a:pt x="58935" y="7580"/>
                </a:lnTo>
                <a:lnTo>
                  <a:pt x="28257" y="28257"/>
                </a:lnTo>
                <a:lnTo>
                  <a:pt x="7580" y="58935"/>
                </a:lnTo>
                <a:lnTo>
                  <a:pt x="0" y="96519"/>
                </a:lnTo>
                <a:lnTo>
                  <a:pt x="0" y="482600"/>
                </a:lnTo>
                <a:lnTo>
                  <a:pt x="7580" y="520184"/>
                </a:lnTo>
                <a:lnTo>
                  <a:pt x="28257" y="550862"/>
                </a:lnTo>
                <a:lnTo>
                  <a:pt x="58935" y="571539"/>
                </a:lnTo>
                <a:lnTo>
                  <a:pt x="96520" y="579119"/>
                </a:lnTo>
                <a:lnTo>
                  <a:pt x="842263" y="579119"/>
                </a:lnTo>
                <a:lnTo>
                  <a:pt x="879848" y="571539"/>
                </a:lnTo>
                <a:lnTo>
                  <a:pt x="910526" y="550862"/>
                </a:lnTo>
                <a:lnTo>
                  <a:pt x="931203" y="520184"/>
                </a:lnTo>
                <a:lnTo>
                  <a:pt x="938784" y="482600"/>
                </a:lnTo>
                <a:lnTo>
                  <a:pt x="938784" y="96519"/>
                </a:lnTo>
                <a:lnTo>
                  <a:pt x="931203" y="58935"/>
                </a:lnTo>
                <a:lnTo>
                  <a:pt x="910526" y="28257"/>
                </a:lnTo>
                <a:lnTo>
                  <a:pt x="879848" y="7580"/>
                </a:lnTo>
                <a:lnTo>
                  <a:pt x="842263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5012816" y="3860749"/>
            <a:ext cx="23812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latin typeface="Calibri"/>
                <a:cs typeface="Calibri"/>
              </a:rPr>
              <a:t>3б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590638" y="4605856"/>
            <a:ext cx="1006459" cy="646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809744" y="4608550"/>
            <a:ext cx="543915" cy="51335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626864" y="4617720"/>
            <a:ext cx="939165" cy="579120"/>
          </a:xfrm>
          <a:custGeom>
            <a:avLst/>
            <a:gdLst/>
            <a:ahLst/>
            <a:cxnLst/>
            <a:rect l="l" t="t" r="r" b="b"/>
            <a:pathLst>
              <a:path w="939164" h="579120">
                <a:moveTo>
                  <a:pt x="842263" y="0"/>
                </a:moveTo>
                <a:lnTo>
                  <a:pt x="96520" y="0"/>
                </a:lnTo>
                <a:lnTo>
                  <a:pt x="58935" y="7580"/>
                </a:lnTo>
                <a:lnTo>
                  <a:pt x="28257" y="28257"/>
                </a:lnTo>
                <a:lnTo>
                  <a:pt x="7580" y="58935"/>
                </a:lnTo>
                <a:lnTo>
                  <a:pt x="0" y="96519"/>
                </a:lnTo>
                <a:lnTo>
                  <a:pt x="0" y="482599"/>
                </a:lnTo>
                <a:lnTo>
                  <a:pt x="7580" y="520184"/>
                </a:lnTo>
                <a:lnTo>
                  <a:pt x="28257" y="550862"/>
                </a:lnTo>
                <a:lnTo>
                  <a:pt x="58935" y="571539"/>
                </a:lnTo>
                <a:lnTo>
                  <a:pt x="96520" y="579119"/>
                </a:lnTo>
                <a:lnTo>
                  <a:pt x="842263" y="579119"/>
                </a:lnTo>
                <a:lnTo>
                  <a:pt x="879848" y="571539"/>
                </a:lnTo>
                <a:lnTo>
                  <a:pt x="910526" y="550862"/>
                </a:lnTo>
                <a:lnTo>
                  <a:pt x="931203" y="520184"/>
                </a:lnTo>
                <a:lnTo>
                  <a:pt x="938784" y="482599"/>
                </a:lnTo>
                <a:lnTo>
                  <a:pt x="938784" y="96519"/>
                </a:lnTo>
                <a:lnTo>
                  <a:pt x="931203" y="58935"/>
                </a:lnTo>
                <a:lnTo>
                  <a:pt x="910526" y="28257"/>
                </a:lnTo>
                <a:lnTo>
                  <a:pt x="879848" y="7580"/>
                </a:lnTo>
                <a:lnTo>
                  <a:pt x="842263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4967096" y="4666234"/>
            <a:ext cx="23812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Calibri"/>
                <a:cs typeface="Calibri"/>
              </a:rPr>
              <a:t>4б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590638" y="5346558"/>
            <a:ext cx="1006459" cy="646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809744" y="5349240"/>
            <a:ext cx="543915" cy="51335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626864" y="5358384"/>
            <a:ext cx="939165" cy="579120"/>
          </a:xfrm>
          <a:custGeom>
            <a:avLst/>
            <a:gdLst/>
            <a:ahLst/>
            <a:cxnLst/>
            <a:rect l="l" t="t" r="r" b="b"/>
            <a:pathLst>
              <a:path w="939164" h="579120">
                <a:moveTo>
                  <a:pt x="842263" y="0"/>
                </a:moveTo>
                <a:lnTo>
                  <a:pt x="96520" y="0"/>
                </a:lnTo>
                <a:lnTo>
                  <a:pt x="58935" y="7580"/>
                </a:lnTo>
                <a:lnTo>
                  <a:pt x="28257" y="28257"/>
                </a:lnTo>
                <a:lnTo>
                  <a:pt x="7580" y="58935"/>
                </a:lnTo>
                <a:lnTo>
                  <a:pt x="0" y="96519"/>
                </a:lnTo>
                <a:lnTo>
                  <a:pt x="0" y="482599"/>
                </a:lnTo>
                <a:lnTo>
                  <a:pt x="7580" y="520167"/>
                </a:lnTo>
                <a:lnTo>
                  <a:pt x="28257" y="550848"/>
                </a:lnTo>
                <a:lnTo>
                  <a:pt x="58935" y="571534"/>
                </a:lnTo>
                <a:lnTo>
                  <a:pt x="96520" y="579119"/>
                </a:lnTo>
                <a:lnTo>
                  <a:pt x="842263" y="579119"/>
                </a:lnTo>
                <a:lnTo>
                  <a:pt x="879848" y="571534"/>
                </a:lnTo>
                <a:lnTo>
                  <a:pt x="910526" y="550848"/>
                </a:lnTo>
                <a:lnTo>
                  <a:pt x="931203" y="520167"/>
                </a:lnTo>
                <a:lnTo>
                  <a:pt x="938784" y="482599"/>
                </a:lnTo>
                <a:lnTo>
                  <a:pt x="938784" y="96519"/>
                </a:lnTo>
                <a:lnTo>
                  <a:pt x="931203" y="58935"/>
                </a:lnTo>
                <a:lnTo>
                  <a:pt x="910526" y="28257"/>
                </a:lnTo>
                <a:lnTo>
                  <a:pt x="879848" y="7580"/>
                </a:lnTo>
                <a:lnTo>
                  <a:pt x="842263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4967096" y="5407863"/>
            <a:ext cx="23812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latin typeface="Calibri"/>
                <a:cs typeface="Calibri"/>
              </a:rPr>
              <a:t>5б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962246" y="5346468"/>
            <a:ext cx="2442128" cy="141195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986271" y="5410260"/>
            <a:ext cx="2409189" cy="143383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998464" y="5358384"/>
            <a:ext cx="2374900" cy="1344295"/>
          </a:xfrm>
          <a:custGeom>
            <a:avLst/>
            <a:gdLst/>
            <a:ahLst/>
            <a:cxnLst/>
            <a:rect l="l" t="t" r="r" b="b"/>
            <a:pathLst>
              <a:path w="2374900" h="1344295">
                <a:moveTo>
                  <a:pt x="2150364" y="0"/>
                </a:moveTo>
                <a:lnTo>
                  <a:pt x="224027" y="0"/>
                </a:lnTo>
                <a:lnTo>
                  <a:pt x="178886" y="4552"/>
                </a:lnTo>
                <a:lnTo>
                  <a:pt x="136838" y="17609"/>
                </a:lnTo>
                <a:lnTo>
                  <a:pt x="98784" y="38268"/>
                </a:lnTo>
                <a:lnTo>
                  <a:pt x="65627" y="65627"/>
                </a:lnTo>
                <a:lnTo>
                  <a:pt x="38268" y="98784"/>
                </a:lnTo>
                <a:lnTo>
                  <a:pt x="17609" y="136838"/>
                </a:lnTo>
                <a:lnTo>
                  <a:pt x="4552" y="178886"/>
                </a:lnTo>
                <a:lnTo>
                  <a:pt x="0" y="224027"/>
                </a:lnTo>
                <a:lnTo>
                  <a:pt x="0" y="1120139"/>
                </a:lnTo>
                <a:lnTo>
                  <a:pt x="4552" y="1165288"/>
                </a:lnTo>
                <a:lnTo>
                  <a:pt x="17609" y="1207340"/>
                </a:lnTo>
                <a:lnTo>
                  <a:pt x="38268" y="1245394"/>
                </a:lnTo>
                <a:lnTo>
                  <a:pt x="65627" y="1278550"/>
                </a:lnTo>
                <a:lnTo>
                  <a:pt x="98784" y="1305906"/>
                </a:lnTo>
                <a:lnTo>
                  <a:pt x="136838" y="1326562"/>
                </a:lnTo>
                <a:lnTo>
                  <a:pt x="178886" y="1339616"/>
                </a:lnTo>
                <a:lnTo>
                  <a:pt x="224027" y="1344167"/>
                </a:lnTo>
                <a:lnTo>
                  <a:pt x="2150364" y="1344167"/>
                </a:lnTo>
                <a:lnTo>
                  <a:pt x="2195505" y="1339616"/>
                </a:lnTo>
                <a:lnTo>
                  <a:pt x="2237553" y="1326562"/>
                </a:lnTo>
                <a:lnTo>
                  <a:pt x="2275607" y="1305906"/>
                </a:lnTo>
                <a:lnTo>
                  <a:pt x="2308764" y="1278550"/>
                </a:lnTo>
                <a:lnTo>
                  <a:pt x="2336123" y="1245394"/>
                </a:lnTo>
                <a:lnTo>
                  <a:pt x="2356782" y="1207340"/>
                </a:lnTo>
                <a:lnTo>
                  <a:pt x="2369839" y="1165288"/>
                </a:lnTo>
                <a:lnTo>
                  <a:pt x="2374391" y="1120139"/>
                </a:lnTo>
                <a:lnTo>
                  <a:pt x="2374391" y="224027"/>
                </a:lnTo>
                <a:lnTo>
                  <a:pt x="2369839" y="178886"/>
                </a:lnTo>
                <a:lnTo>
                  <a:pt x="2356782" y="136838"/>
                </a:lnTo>
                <a:lnTo>
                  <a:pt x="2336123" y="98784"/>
                </a:lnTo>
                <a:lnTo>
                  <a:pt x="2308764" y="65627"/>
                </a:lnTo>
                <a:lnTo>
                  <a:pt x="2275607" y="38268"/>
                </a:lnTo>
                <a:lnTo>
                  <a:pt x="2237553" y="17609"/>
                </a:lnTo>
                <a:lnTo>
                  <a:pt x="2195505" y="4552"/>
                </a:lnTo>
                <a:lnTo>
                  <a:pt x="2150364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962246" y="4605856"/>
            <a:ext cx="2442128" cy="6467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083808" y="4608614"/>
            <a:ext cx="2247645" cy="71459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998464" y="4617720"/>
            <a:ext cx="2374900" cy="579120"/>
          </a:xfrm>
          <a:custGeom>
            <a:avLst/>
            <a:gdLst/>
            <a:ahLst/>
            <a:cxnLst/>
            <a:rect l="l" t="t" r="r" b="b"/>
            <a:pathLst>
              <a:path w="2374900" h="579120">
                <a:moveTo>
                  <a:pt x="2277871" y="0"/>
                </a:moveTo>
                <a:lnTo>
                  <a:pt x="96520" y="0"/>
                </a:lnTo>
                <a:lnTo>
                  <a:pt x="58935" y="7580"/>
                </a:lnTo>
                <a:lnTo>
                  <a:pt x="28257" y="28257"/>
                </a:lnTo>
                <a:lnTo>
                  <a:pt x="7580" y="58935"/>
                </a:lnTo>
                <a:lnTo>
                  <a:pt x="0" y="96519"/>
                </a:lnTo>
                <a:lnTo>
                  <a:pt x="0" y="482599"/>
                </a:lnTo>
                <a:lnTo>
                  <a:pt x="7580" y="520184"/>
                </a:lnTo>
                <a:lnTo>
                  <a:pt x="28257" y="550862"/>
                </a:lnTo>
                <a:lnTo>
                  <a:pt x="58935" y="571539"/>
                </a:lnTo>
                <a:lnTo>
                  <a:pt x="96520" y="579119"/>
                </a:lnTo>
                <a:lnTo>
                  <a:pt x="2277871" y="579119"/>
                </a:lnTo>
                <a:lnTo>
                  <a:pt x="2315456" y="571539"/>
                </a:lnTo>
                <a:lnTo>
                  <a:pt x="2346134" y="550862"/>
                </a:lnTo>
                <a:lnTo>
                  <a:pt x="2366811" y="520184"/>
                </a:lnTo>
                <a:lnTo>
                  <a:pt x="2374391" y="482599"/>
                </a:lnTo>
                <a:lnTo>
                  <a:pt x="2374391" y="96519"/>
                </a:lnTo>
                <a:lnTo>
                  <a:pt x="2366811" y="58935"/>
                </a:lnTo>
                <a:lnTo>
                  <a:pt x="2346134" y="28257"/>
                </a:lnTo>
                <a:lnTo>
                  <a:pt x="2315456" y="7580"/>
                </a:lnTo>
                <a:lnTo>
                  <a:pt x="2277871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6240907" y="4666234"/>
            <a:ext cx="1895475" cy="4876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Calibri"/>
                <a:cs typeface="Calibri"/>
              </a:rPr>
              <a:t>ОМР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круглосуточного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400" i="1" spc="-5" dirty="0">
                <a:latin typeface="Calibri"/>
                <a:cs typeface="Calibri"/>
              </a:rPr>
              <a:t>пребывания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5962246" y="3801185"/>
            <a:ext cx="2442128" cy="6467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083808" y="3803942"/>
            <a:ext cx="2247645" cy="71459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998464" y="3813047"/>
            <a:ext cx="2374900" cy="579120"/>
          </a:xfrm>
          <a:custGeom>
            <a:avLst/>
            <a:gdLst/>
            <a:ahLst/>
            <a:cxnLst/>
            <a:rect l="l" t="t" r="r" b="b"/>
            <a:pathLst>
              <a:path w="2374900" h="579120">
                <a:moveTo>
                  <a:pt x="2277871" y="0"/>
                </a:moveTo>
                <a:lnTo>
                  <a:pt x="96520" y="0"/>
                </a:lnTo>
                <a:lnTo>
                  <a:pt x="58935" y="7580"/>
                </a:lnTo>
                <a:lnTo>
                  <a:pt x="28257" y="28257"/>
                </a:lnTo>
                <a:lnTo>
                  <a:pt x="7580" y="58935"/>
                </a:lnTo>
                <a:lnTo>
                  <a:pt x="0" y="96519"/>
                </a:lnTo>
                <a:lnTo>
                  <a:pt x="0" y="482600"/>
                </a:lnTo>
                <a:lnTo>
                  <a:pt x="7580" y="520184"/>
                </a:lnTo>
                <a:lnTo>
                  <a:pt x="28257" y="550862"/>
                </a:lnTo>
                <a:lnTo>
                  <a:pt x="58935" y="571539"/>
                </a:lnTo>
                <a:lnTo>
                  <a:pt x="96520" y="579119"/>
                </a:lnTo>
                <a:lnTo>
                  <a:pt x="2277871" y="579119"/>
                </a:lnTo>
                <a:lnTo>
                  <a:pt x="2315456" y="571539"/>
                </a:lnTo>
                <a:lnTo>
                  <a:pt x="2346134" y="550862"/>
                </a:lnTo>
                <a:lnTo>
                  <a:pt x="2366811" y="520184"/>
                </a:lnTo>
                <a:lnTo>
                  <a:pt x="2374391" y="482600"/>
                </a:lnTo>
                <a:lnTo>
                  <a:pt x="2374391" y="96519"/>
                </a:lnTo>
                <a:lnTo>
                  <a:pt x="2366811" y="58935"/>
                </a:lnTo>
                <a:lnTo>
                  <a:pt x="2346134" y="28257"/>
                </a:lnTo>
                <a:lnTo>
                  <a:pt x="2315456" y="7580"/>
                </a:lnTo>
                <a:lnTo>
                  <a:pt x="2277871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6240907" y="3860749"/>
            <a:ext cx="1895475" cy="4883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latin typeface="Calibri"/>
                <a:cs typeface="Calibri"/>
              </a:rPr>
              <a:t>ОМР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круглосуточного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400" i="1" spc="-5" dirty="0">
                <a:latin typeface="Calibri"/>
                <a:cs typeface="Calibri"/>
              </a:rPr>
              <a:t>пребывания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5962246" y="3008704"/>
            <a:ext cx="2442128" cy="6467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382511" y="3011462"/>
            <a:ext cx="1647189" cy="71459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998464" y="3020567"/>
            <a:ext cx="2374900" cy="579120"/>
          </a:xfrm>
          <a:custGeom>
            <a:avLst/>
            <a:gdLst/>
            <a:ahLst/>
            <a:cxnLst/>
            <a:rect l="l" t="t" r="r" b="b"/>
            <a:pathLst>
              <a:path w="2374900" h="579120">
                <a:moveTo>
                  <a:pt x="2277871" y="0"/>
                </a:moveTo>
                <a:lnTo>
                  <a:pt x="96520" y="0"/>
                </a:lnTo>
                <a:lnTo>
                  <a:pt x="58935" y="7580"/>
                </a:lnTo>
                <a:lnTo>
                  <a:pt x="28257" y="28257"/>
                </a:lnTo>
                <a:lnTo>
                  <a:pt x="7580" y="58935"/>
                </a:lnTo>
                <a:lnTo>
                  <a:pt x="0" y="96520"/>
                </a:lnTo>
                <a:lnTo>
                  <a:pt x="0" y="482600"/>
                </a:lnTo>
                <a:lnTo>
                  <a:pt x="7580" y="520184"/>
                </a:lnTo>
                <a:lnTo>
                  <a:pt x="28257" y="550862"/>
                </a:lnTo>
                <a:lnTo>
                  <a:pt x="58935" y="571539"/>
                </a:lnTo>
                <a:lnTo>
                  <a:pt x="96520" y="579120"/>
                </a:lnTo>
                <a:lnTo>
                  <a:pt x="2277871" y="579120"/>
                </a:lnTo>
                <a:lnTo>
                  <a:pt x="2315456" y="571539"/>
                </a:lnTo>
                <a:lnTo>
                  <a:pt x="2346134" y="550862"/>
                </a:lnTo>
                <a:lnTo>
                  <a:pt x="2366811" y="520184"/>
                </a:lnTo>
                <a:lnTo>
                  <a:pt x="2374391" y="482600"/>
                </a:lnTo>
                <a:lnTo>
                  <a:pt x="2374391" y="96520"/>
                </a:lnTo>
                <a:lnTo>
                  <a:pt x="2366811" y="58935"/>
                </a:lnTo>
                <a:lnTo>
                  <a:pt x="2346134" y="28257"/>
                </a:lnTo>
                <a:lnTo>
                  <a:pt x="2315456" y="7580"/>
                </a:lnTo>
                <a:lnTo>
                  <a:pt x="227787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6539610" y="3069462"/>
            <a:ext cx="1300480" cy="4876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Calibri"/>
                <a:cs typeface="Calibri"/>
              </a:rPr>
              <a:t>ОМР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дневного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400" i="1" spc="-5" dirty="0">
                <a:latin typeface="Calibri"/>
                <a:cs typeface="Calibri"/>
              </a:rPr>
              <a:t>стационара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5962246" y="2207080"/>
            <a:ext cx="2442128" cy="6467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382511" y="2206790"/>
            <a:ext cx="1647189" cy="71459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998464" y="2218944"/>
            <a:ext cx="2374900" cy="579120"/>
          </a:xfrm>
          <a:custGeom>
            <a:avLst/>
            <a:gdLst/>
            <a:ahLst/>
            <a:cxnLst/>
            <a:rect l="l" t="t" r="r" b="b"/>
            <a:pathLst>
              <a:path w="2374900" h="579119">
                <a:moveTo>
                  <a:pt x="2277871" y="0"/>
                </a:moveTo>
                <a:lnTo>
                  <a:pt x="96520" y="0"/>
                </a:lnTo>
                <a:lnTo>
                  <a:pt x="58935" y="7580"/>
                </a:lnTo>
                <a:lnTo>
                  <a:pt x="28257" y="28257"/>
                </a:lnTo>
                <a:lnTo>
                  <a:pt x="7580" y="58935"/>
                </a:lnTo>
                <a:lnTo>
                  <a:pt x="0" y="96519"/>
                </a:lnTo>
                <a:lnTo>
                  <a:pt x="0" y="482600"/>
                </a:lnTo>
                <a:lnTo>
                  <a:pt x="7580" y="520184"/>
                </a:lnTo>
                <a:lnTo>
                  <a:pt x="28257" y="550862"/>
                </a:lnTo>
                <a:lnTo>
                  <a:pt x="58935" y="571539"/>
                </a:lnTo>
                <a:lnTo>
                  <a:pt x="96520" y="579119"/>
                </a:lnTo>
                <a:lnTo>
                  <a:pt x="2277871" y="579119"/>
                </a:lnTo>
                <a:lnTo>
                  <a:pt x="2315456" y="571539"/>
                </a:lnTo>
                <a:lnTo>
                  <a:pt x="2346134" y="550862"/>
                </a:lnTo>
                <a:lnTo>
                  <a:pt x="2366811" y="520184"/>
                </a:lnTo>
                <a:lnTo>
                  <a:pt x="2374391" y="482600"/>
                </a:lnTo>
                <a:lnTo>
                  <a:pt x="2374391" y="96519"/>
                </a:lnTo>
                <a:lnTo>
                  <a:pt x="2366811" y="58935"/>
                </a:lnTo>
                <a:lnTo>
                  <a:pt x="2346134" y="28257"/>
                </a:lnTo>
                <a:lnTo>
                  <a:pt x="2315456" y="7580"/>
                </a:lnTo>
                <a:lnTo>
                  <a:pt x="227787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6539610" y="2265044"/>
            <a:ext cx="1300480" cy="4876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Calibri"/>
                <a:cs typeface="Calibri"/>
              </a:rPr>
              <a:t>ОМР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дневного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400" i="1" spc="-5" dirty="0">
                <a:latin typeface="Calibri"/>
                <a:cs typeface="Calibri"/>
              </a:rPr>
              <a:t>стационара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5962246" y="1420696"/>
            <a:ext cx="2442128" cy="6467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352032" y="1423352"/>
            <a:ext cx="1705229" cy="75723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998464" y="1432560"/>
            <a:ext cx="2374900" cy="579120"/>
          </a:xfrm>
          <a:custGeom>
            <a:avLst/>
            <a:gdLst/>
            <a:ahLst/>
            <a:cxnLst/>
            <a:rect l="l" t="t" r="r" b="b"/>
            <a:pathLst>
              <a:path w="2374900" h="579119">
                <a:moveTo>
                  <a:pt x="2277871" y="0"/>
                </a:moveTo>
                <a:lnTo>
                  <a:pt x="96520" y="0"/>
                </a:lnTo>
                <a:lnTo>
                  <a:pt x="58935" y="7580"/>
                </a:lnTo>
                <a:lnTo>
                  <a:pt x="28257" y="28257"/>
                </a:lnTo>
                <a:lnTo>
                  <a:pt x="7580" y="58935"/>
                </a:lnTo>
                <a:lnTo>
                  <a:pt x="0" y="96519"/>
                </a:lnTo>
                <a:lnTo>
                  <a:pt x="0" y="482600"/>
                </a:lnTo>
                <a:lnTo>
                  <a:pt x="7580" y="520184"/>
                </a:lnTo>
                <a:lnTo>
                  <a:pt x="28257" y="550862"/>
                </a:lnTo>
                <a:lnTo>
                  <a:pt x="58935" y="571539"/>
                </a:lnTo>
                <a:lnTo>
                  <a:pt x="96520" y="579119"/>
                </a:lnTo>
                <a:lnTo>
                  <a:pt x="2277871" y="579119"/>
                </a:lnTo>
                <a:lnTo>
                  <a:pt x="2315456" y="571539"/>
                </a:lnTo>
                <a:lnTo>
                  <a:pt x="2346134" y="550862"/>
                </a:lnTo>
                <a:lnTo>
                  <a:pt x="2366811" y="520184"/>
                </a:lnTo>
                <a:lnTo>
                  <a:pt x="2374391" y="482600"/>
                </a:lnTo>
                <a:lnTo>
                  <a:pt x="2374391" y="96519"/>
                </a:lnTo>
                <a:lnTo>
                  <a:pt x="2366811" y="58935"/>
                </a:lnTo>
                <a:lnTo>
                  <a:pt x="2346134" y="28257"/>
                </a:lnTo>
                <a:lnTo>
                  <a:pt x="2315456" y="7580"/>
                </a:lnTo>
                <a:lnTo>
                  <a:pt x="2277871" y="0"/>
                </a:lnTo>
                <a:close/>
              </a:path>
            </a:pathLst>
          </a:custGeom>
          <a:solidFill>
            <a:srgbClr val="16BB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6509131" y="1478661"/>
            <a:ext cx="13576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244" marR="5080" indent="-43180">
              <a:lnSpc>
                <a:spcPct val="100000"/>
              </a:lnSpc>
              <a:spcBef>
                <a:spcPts val="105"/>
              </a:spcBef>
            </a:pPr>
            <a:r>
              <a:rPr sz="1600" spc="5" dirty="0">
                <a:latin typeface="Calibri"/>
                <a:cs typeface="Calibri"/>
              </a:rPr>
              <a:t>Не </a:t>
            </a:r>
            <a:r>
              <a:rPr sz="1600" spc="-5" dirty="0">
                <a:latin typeface="Calibri"/>
                <a:cs typeface="Calibri"/>
              </a:rPr>
              <a:t>нуждается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  реабилитации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545591" y="1411160"/>
            <a:ext cx="513359" cy="459168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24255" y="2892551"/>
            <a:ext cx="726770" cy="162585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91312" y="1432560"/>
            <a:ext cx="426720" cy="4505325"/>
          </a:xfrm>
          <a:custGeom>
            <a:avLst/>
            <a:gdLst/>
            <a:ahLst/>
            <a:cxnLst/>
            <a:rect l="l" t="t" r="r" b="b"/>
            <a:pathLst>
              <a:path w="426719" h="4505325">
                <a:moveTo>
                  <a:pt x="355600" y="0"/>
                </a:moveTo>
                <a:lnTo>
                  <a:pt x="71119" y="0"/>
                </a:lnTo>
                <a:lnTo>
                  <a:pt x="43435" y="5593"/>
                </a:lnTo>
                <a:lnTo>
                  <a:pt x="20829" y="20843"/>
                </a:lnTo>
                <a:lnTo>
                  <a:pt x="5588" y="43451"/>
                </a:lnTo>
                <a:lnTo>
                  <a:pt x="0" y="71119"/>
                </a:lnTo>
                <a:lnTo>
                  <a:pt x="0" y="4433824"/>
                </a:lnTo>
                <a:lnTo>
                  <a:pt x="5588" y="4461508"/>
                </a:lnTo>
                <a:lnTo>
                  <a:pt x="20829" y="4484114"/>
                </a:lnTo>
                <a:lnTo>
                  <a:pt x="43435" y="4499355"/>
                </a:lnTo>
                <a:lnTo>
                  <a:pt x="71119" y="4504944"/>
                </a:lnTo>
                <a:lnTo>
                  <a:pt x="355600" y="4504944"/>
                </a:lnTo>
                <a:lnTo>
                  <a:pt x="383284" y="4499355"/>
                </a:lnTo>
                <a:lnTo>
                  <a:pt x="405890" y="4484114"/>
                </a:lnTo>
                <a:lnTo>
                  <a:pt x="421131" y="4461508"/>
                </a:lnTo>
                <a:lnTo>
                  <a:pt x="426719" y="4433824"/>
                </a:lnTo>
                <a:lnTo>
                  <a:pt x="426719" y="71119"/>
                </a:lnTo>
                <a:lnTo>
                  <a:pt x="421131" y="43451"/>
                </a:lnTo>
                <a:lnTo>
                  <a:pt x="405890" y="20843"/>
                </a:lnTo>
                <a:lnTo>
                  <a:pt x="383284" y="5593"/>
                </a:lnTo>
                <a:lnTo>
                  <a:pt x="355600" y="0"/>
                </a:lnTo>
                <a:close/>
              </a:path>
            </a:pathLst>
          </a:custGeom>
          <a:solidFill>
            <a:srgbClr val="239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702741" y="3087875"/>
            <a:ext cx="330835" cy="11982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b="1" spc="-15" dirty="0">
                <a:solidFill>
                  <a:srgbClr val="CF0101"/>
                </a:solidFill>
                <a:latin typeface="Calibri"/>
                <a:cs typeface="Calibri"/>
              </a:rPr>
              <a:t>Ф</a:t>
            </a:r>
            <a:r>
              <a:rPr sz="2400" b="1" spc="-10" dirty="0">
                <a:solidFill>
                  <a:srgbClr val="CF0101"/>
                </a:solidFill>
                <a:latin typeface="Calibri"/>
                <a:cs typeface="Calibri"/>
              </a:rPr>
              <a:t>у</a:t>
            </a:r>
            <a:r>
              <a:rPr sz="2400" b="1" spc="5" dirty="0">
                <a:solidFill>
                  <a:srgbClr val="CF0101"/>
                </a:solidFill>
                <a:latin typeface="Calibri"/>
                <a:cs typeface="Calibri"/>
              </a:rPr>
              <a:t>н</a:t>
            </a:r>
            <a:r>
              <a:rPr sz="2400" b="1" spc="-15" dirty="0">
                <a:solidFill>
                  <a:srgbClr val="CF0101"/>
                </a:solidFill>
                <a:latin typeface="Calibri"/>
                <a:cs typeface="Calibri"/>
              </a:rPr>
              <a:t>к</a:t>
            </a:r>
            <a:r>
              <a:rPr sz="2400" b="1" dirty="0">
                <a:solidFill>
                  <a:srgbClr val="CF0101"/>
                </a:solidFill>
                <a:latin typeface="Calibri"/>
                <a:cs typeface="Calibri"/>
              </a:rPr>
              <a:t>ция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5535167" y="3166897"/>
            <a:ext cx="702360" cy="37322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580888" y="3188207"/>
            <a:ext cx="615950" cy="287020"/>
          </a:xfrm>
          <a:custGeom>
            <a:avLst/>
            <a:gdLst/>
            <a:ahLst/>
            <a:cxnLst/>
            <a:rect l="l" t="t" r="r" b="b"/>
            <a:pathLst>
              <a:path w="615950" h="287020">
                <a:moveTo>
                  <a:pt x="472439" y="0"/>
                </a:moveTo>
                <a:lnTo>
                  <a:pt x="472439" y="57276"/>
                </a:lnTo>
                <a:lnTo>
                  <a:pt x="0" y="57276"/>
                </a:lnTo>
                <a:lnTo>
                  <a:pt x="0" y="229234"/>
                </a:lnTo>
                <a:lnTo>
                  <a:pt x="472439" y="229234"/>
                </a:lnTo>
                <a:lnTo>
                  <a:pt x="472439" y="286512"/>
                </a:lnTo>
                <a:lnTo>
                  <a:pt x="615696" y="143255"/>
                </a:lnTo>
                <a:lnTo>
                  <a:pt x="472439" y="0"/>
                </a:lnTo>
                <a:close/>
              </a:path>
            </a:pathLst>
          </a:custGeom>
          <a:solidFill>
            <a:srgbClr val="A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580888" y="3246120"/>
            <a:ext cx="429895" cy="170815"/>
          </a:xfrm>
          <a:custGeom>
            <a:avLst/>
            <a:gdLst/>
            <a:ahLst/>
            <a:cxnLst/>
            <a:rect l="l" t="t" r="r" b="b"/>
            <a:pathLst>
              <a:path w="429895" h="170814">
                <a:moveTo>
                  <a:pt x="0" y="170687"/>
                </a:moveTo>
                <a:lnTo>
                  <a:pt x="429767" y="170687"/>
                </a:lnTo>
                <a:lnTo>
                  <a:pt x="429767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A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679192" y="2310320"/>
            <a:ext cx="705446" cy="37623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724911" y="2331720"/>
            <a:ext cx="619125" cy="289560"/>
          </a:xfrm>
          <a:custGeom>
            <a:avLst/>
            <a:gdLst/>
            <a:ahLst/>
            <a:cxnLst/>
            <a:rect l="l" t="t" r="r" b="b"/>
            <a:pathLst>
              <a:path w="619125" h="289560">
                <a:moveTo>
                  <a:pt x="473963" y="0"/>
                </a:moveTo>
                <a:lnTo>
                  <a:pt x="473963" y="57912"/>
                </a:lnTo>
                <a:lnTo>
                  <a:pt x="0" y="57912"/>
                </a:lnTo>
                <a:lnTo>
                  <a:pt x="0" y="231647"/>
                </a:lnTo>
                <a:lnTo>
                  <a:pt x="473963" y="231647"/>
                </a:lnTo>
                <a:lnTo>
                  <a:pt x="473963" y="289559"/>
                </a:lnTo>
                <a:lnTo>
                  <a:pt x="618743" y="144779"/>
                </a:lnTo>
                <a:lnTo>
                  <a:pt x="473963" y="0"/>
                </a:lnTo>
                <a:close/>
              </a:path>
            </a:pathLst>
          </a:custGeom>
          <a:solidFill>
            <a:srgbClr val="A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724911" y="2389632"/>
            <a:ext cx="433070" cy="173990"/>
          </a:xfrm>
          <a:custGeom>
            <a:avLst/>
            <a:gdLst/>
            <a:ahLst/>
            <a:cxnLst/>
            <a:rect l="l" t="t" r="r" b="b"/>
            <a:pathLst>
              <a:path w="433069" h="173989">
                <a:moveTo>
                  <a:pt x="0" y="173736"/>
                </a:moveTo>
                <a:lnTo>
                  <a:pt x="432815" y="173736"/>
                </a:lnTo>
                <a:lnTo>
                  <a:pt x="432815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A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090415" y="1554416"/>
            <a:ext cx="702360" cy="37623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136135" y="1575816"/>
            <a:ext cx="615950" cy="289560"/>
          </a:xfrm>
          <a:custGeom>
            <a:avLst/>
            <a:gdLst/>
            <a:ahLst/>
            <a:cxnLst/>
            <a:rect l="l" t="t" r="r" b="b"/>
            <a:pathLst>
              <a:path w="615950" h="289560">
                <a:moveTo>
                  <a:pt x="470915" y="0"/>
                </a:moveTo>
                <a:lnTo>
                  <a:pt x="470915" y="57912"/>
                </a:lnTo>
                <a:lnTo>
                  <a:pt x="0" y="57912"/>
                </a:lnTo>
                <a:lnTo>
                  <a:pt x="0" y="231648"/>
                </a:lnTo>
                <a:lnTo>
                  <a:pt x="470915" y="231648"/>
                </a:lnTo>
                <a:lnTo>
                  <a:pt x="470915" y="289560"/>
                </a:lnTo>
                <a:lnTo>
                  <a:pt x="615696" y="144780"/>
                </a:lnTo>
                <a:lnTo>
                  <a:pt x="470915" y="0"/>
                </a:lnTo>
                <a:close/>
              </a:path>
            </a:pathLst>
          </a:custGeom>
          <a:solidFill>
            <a:srgbClr val="A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136135" y="1633727"/>
            <a:ext cx="429895" cy="173990"/>
          </a:xfrm>
          <a:custGeom>
            <a:avLst/>
            <a:gdLst/>
            <a:ahLst/>
            <a:cxnLst/>
            <a:rect l="l" t="t" r="r" b="b"/>
            <a:pathLst>
              <a:path w="429895" h="173989">
                <a:moveTo>
                  <a:pt x="0" y="173736"/>
                </a:moveTo>
                <a:lnTo>
                  <a:pt x="429767" y="173736"/>
                </a:lnTo>
                <a:lnTo>
                  <a:pt x="429767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A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519928" y="1554416"/>
            <a:ext cx="702360" cy="37623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565647" y="1575816"/>
            <a:ext cx="615950" cy="289560"/>
          </a:xfrm>
          <a:custGeom>
            <a:avLst/>
            <a:gdLst/>
            <a:ahLst/>
            <a:cxnLst/>
            <a:rect l="l" t="t" r="r" b="b"/>
            <a:pathLst>
              <a:path w="615950" h="289560">
                <a:moveTo>
                  <a:pt x="470915" y="0"/>
                </a:moveTo>
                <a:lnTo>
                  <a:pt x="470915" y="57912"/>
                </a:lnTo>
                <a:lnTo>
                  <a:pt x="0" y="57912"/>
                </a:lnTo>
                <a:lnTo>
                  <a:pt x="0" y="231648"/>
                </a:lnTo>
                <a:lnTo>
                  <a:pt x="470915" y="231648"/>
                </a:lnTo>
                <a:lnTo>
                  <a:pt x="470915" y="289560"/>
                </a:lnTo>
                <a:lnTo>
                  <a:pt x="615696" y="144780"/>
                </a:lnTo>
                <a:lnTo>
                  <a:pt x="470915" y="0"/>
                </a:lnTo>
                <a:close/>
              </a:path>
            </a:pathLst>
          </a:custGeom>
          <a:solidFill>
            <a:srgbClr val="A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565647" y="1633727"/>
            <a:ext cx="433070" cy="173990"/>
          </a:xfrm>
          <a:custGeom>
            <a:avLst/>
            <a:gdLst/>
            <a:ahLst/>
            <a:cxnLst/>
            <a:rect l="l" t="t" r="r" b="b"/>
            <a:pathLst>
              <a:path w="433070" h="173989">
                <a:moveTo>
                  <a:pt x="0" y="173736"/>
                </a:moveTo>
                <a:lnTo>
                  <a:pt x="432815" y="173736"/>
                </a:lnTo>
                <a:lnTo>
                  <a:pt x="432815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A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090415" y="2310320"/>
            <a:ext cx="702360" cy="37623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136135" y="2331720"/>
            <a:ext cx="615950" cy="289560"/>
          </a:xfrm>
          <a:custGeom>
            <a:avLst/>
            <a:gdLst/>
            <a:ahLst/>
            <a:cxnLst/>
            <a:rect l="l" t="t" r="r" b="b"/>
            <a:pathLst>
              <a:path w="615950" h="289560">
                <a:moveTo>
                  <a:pt x="470915" y="0"/>
                </a:moveTo>
                <a:lnTo>
                  <a:pt x="470915" y="57912"/>
                </a:lnTo>
                <a:lnTo>
                  <a:pt x="0" y="57912"/>
                </a:lnTo>
                <a:lnTo>
                  <a:pt x="0" y="231647"/>
                </a:lnTo>
                <a:lnTo>
                  <a:pt x="470915" y="231647"/>
                </a:lnTo>
                <a:lnTo>
                  <a:pt x="470915" y="289559"/>
                </a:lnTo>
                <a:lnTo>
                  <a:pt x="615696" y="144779"/>
                </a:lnTo>
                <a:lnTo>
                  <a:pt x="470915" y="0"/>
                </a:lnTo>
                <a:close/>
              </a:path>
            </a:pathLst>
          </a:custGeom>
          <a:solidFill>
            <a:srgbClr val="A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136135" y="2389632"/>
            <a:ext cx="429895" cy="173990"/>
          </a:xfrm>
          <a:custGeom>
            <a:avLst/>
            <a:gdLst/>
            <a:ahLst/>
            <a:cxnLst/>
            <a:rect l="l" t="t" r="r" b="b"/>
            <a:pathLst>
              <a:path w="429895" h="173989">
                <a:moveTo>
                  <a:pt x="0" y="173736"/>
                </a:moveTo>
                <a:lnTo>
                  <a:pt x="429767" y="173736"/>
                </a:lnTo>
                <a:lnTo>
                  <a:pt x="429767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A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535167" y="2310320"/>
            <a:ext cx="702360" cy="37623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580888" y="2331720"/>
            <a:ext cx="615950" cy="289560"/>
          </a:xfrm>
          <a:custGeom>
            <a:avLst/>
            <a:gdLst/>
            <a:ahLst/>
            <a:cxnLst/>
            <a:rect l="l" t="t" r="r" b="b"/>
            <a:pathLst>
              <a:path w="615950" h="289560">
                <a:moveTo>
                  <a:pt x="470915" y="0"/>
                </a:moveTo>
                <a:lnTo>
                  <a:pt x="470915" y="57912"/>
                </a:lnTo>
                <a:lnTo>
                  <a:pt x="0" y="57912"/>
                </a:lnTo>
                <a:lnTo>
                  <a:pt x="0" y="231647"/>
                </a:lnTo>
                <a:lnTo>
                  <a:pt x="470915" y="231647"/>
                </a:lnTo>
                <a:lnTo>
                  <a:pt x="470915" y="289559"/>
                </a:lnTo>
                <a:lnTo>
                  <a:pt x="615696" y="144779"/>
                </a:lnTo>
                <a:lnTo>
                  <a:pt x="470915" y="0"/>
                </a:lnTo>
                <a:close/>
              </a:path>
            </a:pathLst>
          </a:custGeom>
          <a:solidFill>
            <a:srgbClr val="A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580888" y="2389632"/>
            <a:ext cx="429895" cy="173990"/>
          </a:xfrm>
          <a:custGeom>
            <a:avLst/>
            <a:gdLst/>
            <a:ahLst/>
            <a:cxnLst/>
            <a:rect l="l" t="t" r="r" b="b"/>
            <a:pathLst>
              <a:path w="429895" h="173989">
                <a:moveTo>
                  <a:pt x="0" y="173736"/>
                </a:moveTo>
                <a:lnTo>
                  <a:pt x="429767" y="173736"/>
                </a:lnTo>
                <a:lnTo>
                  <a:pt x="429767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A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679192" y="3166897"/>
            <a:ext cx="705446" cy="37322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724911" y="3188207"/>
            <a:ext cx="619125" cy="287020"/>
          </a:xfrm>
          <a:custGeom>
            <a:avLst/>
            <a:gdLst/>
            <a:ahLst/>
            <a:cxnLst/>
            <a:rect l="l" t="t" r="r" b="b"/>
            <a:pathLst>
              <a:path w="619125" h="287020">
                <a:moveTo>
                  <a:pt x="475488" y="0"/>
                </a:moveTo>
                <a:lnTo>
                  <a:pt x="475488" y="57276"/>
                </a:lnTo>
                <a:lnTo>
                  <a:pt x="0" y="57276"/>
                </a:lnTo>
                <a:lnTo>
                  <a:pt x="0" y="229234"/>
                </a:lnTo>
                <a:lnTo>
                  <a:pt x="475488" y="229234"/>
                </a:lnTo>
                <a:lnTo>
                  <a:pt x="475488" y="286512"/>
                </a:lnTo>
                <a:lnTo>
                  <a:pt x="618743" y="143255"/>
                </a:lnTo>
                <a:lnTo>
                  <a:pt x="475488" y="0"/>
                </a:lnTo>
                <a:close/>
              </a:path>
            </a:pathLst>
          </a:custGeom>
          <a:solidFill>
            <a:srgbClr val="A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724911" y="3246120"/>
            <a:ext cx="433070" cy="170815"/>
          </a:xfrm>
          <a:custGeom>
            <a:avLst/>
            <a:gdLst/>
            <a:ahLst/>
            <a:cxnLst/>
            <a:rect l="l" t="t" r="r" b="b"/>
            <a:pathLst>
              <a:path w="433069" h="170814">
                <a:moveTo>
                  <a:pt x="0" y="170687"/>
                </a:moveTo>
                <a:lnTo>
                  <a:pt x="432815" y="170687"/>
                </a:lnTo>
                <a:lnTo>
                  <a:pt x="432815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A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679192" y="3931856"/>
            <a:ext cx="705446" cy="37623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724911" y="3953255"/>
            <a:ext cx="619125" cy="289560"/>
          </a:xfrm>
          <a:custGeom>
            <a:avLst/>
            <a:gdLst/>
            <a:ahLst/>
            <a:cxnLst/>
            <a:rect l="l" t="t" r="r" b="b"/>
            <a:pathLst>
              <a:path w="619125" h="289560">
                <a:moveTo>
                  <a:pt x="473963" y="0"/>
                </a:moveTo>
                <a:lnTo>
                  <a:pt x="473963" y="57912"/>
                </a:lnTo>
                <a:lnTo>
                  <a:pt x="0" y="57912"/>
                </a:lnTo>
                <a:lnTo>
                  <a:pt x="0" y="231648"/>
                </a:lnTo>
                <a:lnTo>
                  <a:pt x="473963" y="231648"/>
                </a:lnTo>
                <a:lnTo>
                  <a:pt x="473963" y="289560"/>
                </a:lnTo>
                <a:lnTo>
                  <a:pt x="618743" y="144780"/>
                </a:lnTo>
                <a:lnTo>
                  <a:pt x="473963" y="0"/>
                </a:lnTo>
                <a:close/>
              </a:path>
            </a:pathLst>
          </a:custGeom>
          <a:solidFill>
            <a:srgbClr val="A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724911" y="4011167"/>
            <a:ext cx="433070" cy="173990"/>
          </a:xfrm>
          <a:custGeom>
            <a:avLst/>
            <a:gdLst/>
            <a:ahLst/>
            <a:cxnLst/>
            <a:rect l="l" t="t" r="r" b="b"/>
            <a:pathLst>
              <a:path w="433069" h="173989">
                <a:moveTo>
                  <a:pt x="0" y="173735"/>
                </a:moveTo>
                <a:lnTo>
                  <a:pt x="432815" y="173735"/>
                </a:lnTo>
                <a:lnTo>
                  <a:pt x="432815" y="0"/>
                </a:lnTo>
                <a:lnTo>
                  <a:pt x="0" y="0"/>
                </a:lnTo>
                <a:lnTo>
                  <a:pt x="0" y="173735"/>
                </a:lnTo>
                <a:close/>
              </a:path>
            </a:pathLst>
          </a:custGeom>
          <a:solidFill>
            <a:srgbClr val="A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679192" y="4736528"/>
            <a:ext cx="705446" cy="37623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724911" y="4757928"/>
            <a:ext cx="619125" cy="289560"/>
          </a:xfrm>
          <a:custGeom>
            <a:avLst/>
            <a:gdLst/>
            <a:ahLst/>
            <a:cxnLst/>
            <a:rect l="l" t="t" r="r" b="b"/>
            <a:pathLst>
              <a:path w="619125" h="289560">
                <a:moveTo>
                  <a:pt x="473963" y="0"/>
                </a:moveTo>
                <a:lnTo>
                  <a:pt x="473963" y="57912"/>
                </a:lnTo>
                <a:lnTo>
                  <a:pt x="0" y="57912"/>
                </a:lnTo>
                <a:lnTo>
                  <a:pt x="0" y="231648"/>
                </a:lnTo>
                <a:lnTo>
                  <a:pt x="473963" y="231648"/>
                </a:lnTo>
                <a:lnTo>
                  <a:pt x="473963" y="289560"/>
                </a:lnTo>
                <a:lnTo>
                  <a:pt x="618743" y="144780"/>
                </a:lnTo>
                <a:lnTo>
                  <a:pt x="473963" y="0"/>
                </a:lnTo>
                <a:close/>
              </a:path>
            </a:pathLst>
          </a:custGeom>
          <a:solidFill>
            <a:srgbClr val="A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724911" y="4815840"/>
            <a:ext cx="433070" cy="173990"/>
          </a:xfrm>
          <a:custGeom>
            <a:avLst/>
            <a:gdLst/>
            <a:ahLst/>
            <a:cxnLst/>
            <a:rect l="l" t="t" r="r" b="b"/>
            <a:pathLst>
              <a:path w="433069" h="173989">
                <a:moveTo>
                  <a:pt x="0" y="173736"/>
                </a:moveTo>
                <a:lnTo>
                  <a:pt x="432815" y="173736"/>
                </a:lnTo>
                <a:lnTo>
                  <a:pt x="432815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A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694432" y="5468111"/>
            <a:ext cx="702360" cy="37322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740151" y="5489447"/>
            <a:ext cx="615950" cy="287020"/>
          </a:xfrm>
          <a:custGeom>
            <a:avLst/>
            <a:gdLst/>
            <a:ahLst/>
            <a:cxnLst/>
            <a:rect l="l" t="t" r="r" b="b"/>
            <a:pathLst>
              <a:path w="615950" h="287020">
                <a:moveTo>
                  <a:pt x="472440" y="0"/>
                </a:moveTo>
                <a:lnTo>
                  <a:pt x="472440" y="57276"/>
                </a:lnTo>
                <a:lnTo>
                  <a:pt x="0" y="57276"/>
                </a:lnTo>
                <a:lnTo>
                  <a:pt x="0" y="229209"/>
                </a:lnTo>
                <a:lnTo>
                  <a:pt x="472440" y="229209"/>
                </a:lnTo>
                <a:lnTo>
                  <a:pt x="472440" y="286511"/>
                </a:lnTo>
                <a:lnTo>
                  <a:pt x="615696" y="143255"/>
                </a:lnTo>
                <a:lnTo>
                  <a:pt x="472440" y="0"/>
                </a:lnTo>
                <a:close/>
              </a:path>
            </a:pathLst>
          </a:custGeom>
          <a:solidFill>
            <a:srgbClr val="A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740151" y="5547359"/>
            <a:ext cx="433070" cy="170815"/>
          </a:xfrm>
          <a:custGeom>
            <a:avLst/>
            <a:gdLst/>
            <a:ahLst/>
            <a:cxnLst/>
            <a:rect l="l" t="t" r="r" b="b"/>
            <a:pathLst>
              <a:path w="433069" h="170814">
                <a:moveTo>
                  <a:pt x="0" y="170687"/>
                </a:moveTo>
                <a:lnTo>
                  <a:pt x="432815" y="170687"/>
                </a:lnTo>
                <a:lnTo>
                  <a:pt x="432815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A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090415" y="3166897"/>
            <a:ext cx="702360" cy="37322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136135" y="3188207"/>
            <a:ext cx="615950" cy="287020"/>
          </a:xfrm>
          <a:custGeom>
            <a:avLst/>
            <a:gdLst/>
            <a:ahLst/>
            <a:cxnLst/>
            <a:rect l="l" t="t" r="r" b="b"/>
            <a:pathLst>
              <a:path w="615950" h="287020">
                <a:moveTo>
                  <a:pt x="472439" y="0"/>
                </a:moveTo>
                <a:lnTo>
                  <a:pt x="472439" y="57276"/>
                </a:lnTo>
                <a:lnTo>
                  <a:pt x="0" y="57276"/>
                </a:lnTo>
                <a:lnTo>
                  <a:pt x="0" y="229234"/>
                </a:lnTo>
                <a:lnTo>
                  <a:pt x="472439" y="229234"/>
                </a:lnTo>
                <a:lnTo>
                  <a:pt x="472439" y="286512"/>
                </a:lnTo>
                <a:lnTo>
                  <a:pt x="615696" y="143255"/>
                </a:lnTo>
                <a:lnTo>
                  <a:pt x="472439" y="0"/>
                </a:lnTo>
                <a:close/>
              </a:path>
            </a:pathLst>
          </a:custGeom>
          <a:solidFill>
            <a:srgbClr val="A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136135" y="3246120"/>
            <a:ext cx="429895" cy="170815"/>
          </a:xfrm>
          <a:custGeom>
            <a:avLst/>
            <a:gdLst/>
            <a:ahLst/>
            <a:cxnLst/>
            <a:rect l="l" t="t" r="r" b="b"/>
            <a:pathLst>
              <a:path w="429895" h="170814">
                <a:moveTo>
                  <a:pt x="0" y="170687"/>
                </a:moveTo>
                <a:lnTo>
                  <a:pt x="429767" y="170687"/>
                </a:lnTo>
                <a:lnTo>
                  <a:pt x="429767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A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090415" y="3931856"/>
            <a:ext cx="702360" cy="37623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136135" y="3953255"/>
            <a:ext cx="615950" cy="289560"/>
          </a:xfrm>
          <a:custGeom>
            <a:avLst/>
            <a:gdLst/>
            <a:ahLst/>
            <a:cxnLst/>
            <a:rect l="l" t="t" r="r" b="b"/>
            <a:pathLst>
              <a:path w="615950" h="289560">
                <a:moveTo>
                  <a:pt x="470915" y="0"/>
                </a:moveTo>
                <a:lnTo>
                  <a:pt x="470915" y="57912"/>
                </a:lnTo>
                <a:lnTo>
                  <a:pt x="0" y="57912"/>
                </a:lnTo>
                <a:lnTo>
                  <a:pt x="0" y="231648"/>
                </a:lnTo>
                <a:lnTo>
                  <a:pt x="470915" y="231648"/>
                </a:lnTo>
                <a:lnTo>
                  <a:pt x="470915" y="289560"/>
                </a:lnTo>
                <a:lnTo>
                  <a:pt x="615696" y="144780"/>
                </a:lnTo>
                <a:lnTo>
                  <a:pt x="470915" y="0"/>
                </a:lnTo>
                <a:close/>
              </a:path>
            </a:pathLst>
          </a:custGeom>
          <a:solidFill>
            <a:srgbClr val="A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136135" y="4011167"/>
            <a:ext cx="429895" cy="173990"/>
          </a:xfrm>
          <a:custGeom>
            <a:avLst/>
            <a:gdLst/>
            <a:ahLst/>
            <a:cxnLst/>
            <a:rect l="l" t="t" r="r" b="b"/>
            <a:pathLst>
              <a:path w="429895" h="173989">
                <a:moveTo>
                  <a:pt x="0" y="173735"/>
                </a:moveTo>
                <a:lnTo>
                  <a:pt x="429767" y="173735"/>
                </a:lnTo>
                <a:lnTo>
                  <a:pt x="429767" y="0"/>
                </a:lnTo>
                <a:lnTo>
                  <a:pt x="0" y="0"/>
                </a:lnTo>
                <a:lnTo>
                  <a:pt x="0" y="173735"/>
                </a:lnTo>
                <a:close/>
              </a:path>
            </a:pathLst>
          </a:custGeom>
          <a:solidFill>
            <a:srgbClr val="A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090415" y="4748720"/>
            <a:ext cx="702360" cy="37623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136135" y="4770120"/>
            <a:ext cx="615950" cy="289560"/>
          </a:xfrm>
          <a:custGeom>
            <a:avLst/>
            <a:gdLst/>
            <a:ahLst/>
            <a:cxnLst/>
            <a:rect l="l" t="t" r="r" b="b"/>
            <a:pathLst>
              <a:path w="615950" h="289560">
                <a:moveTo>
                  <a:pt x="470915" y="0"/>
                </a:moveTo>
                <a:lnTo>
                  <a:pt x="470915" y="57911"/>
                </a:lnTo>
                <a:lnTo>
                  <a:pt x="0" y="57911"/>
                </a:lnTo>
                <a:lnTo>
                  <a:pt x="0" y="231647"/>
                </a:lnTo>
                <a:lnTo>
                  <a:pt x="470915" y="231647"/>
                </a:lnTo>
                <a:lnTo>
                  <a:pt x="470915" y="289559"/>
                </a:lnTo>
                <a:lnTo>
                  <a:pt x="615696" y="144779"/>
                </a:lnTo>
                <a:lnTo>
                  <a:pt x="470915" y="0"/>
                </a:lnTo>
                <a:close/>
              </a:path>
            </a:pathLst>
          </a:custGeom>
          <a:solidFill>
            <a:srgbClr val="A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136135" y="4828032"/>
            <a:ext cx="429895" cy="173990"/>
          </a:xfrm>
          <a:custGeom>
            <a:avLst/>
            <a:gdLst/>
            <a:ahLst/>
            <a:cxnLst/>
            <a:rect l="l" t="t" r="r" b="b"/>
            <a:pathLst>
              <a:path w="429895" h="173989">
                <a:moveTo>
                  <a:pt x="0" y="173736"/>
                </a:moveTo>
                <a:lnTo>
                  <a:pt x="429767" y="173736"/>
                </a:lnTo>
                <a:lnTo>
                  <a:pt x="429767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A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679192" y="1563649"/>
            <a:ext cx="705446" cy="37322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724911" y="1584960"/>
            <a:ext cx="619125" cy="287020"/>
          </a:xfrm>
          <a:custGeom>
            <a:avLst/>
            <a:gdLst/>
            <a:ahLst/>
            <a:cxnLst/>
            <a:rect l="l" t="t" r="r" b="b"/>
            <a:pathLst>
              <a:path w="619125" h="287019">
                <a:moveTo>
                  <a:pt x="475488" y="0"/>
                </a:moveTo>
                <a:lnTo>
                  <a:pt x="475488" y="57276"/>
                </a:lnTo>
                <a:lnTo>
                  <a:pt x="0" y="57276"/>
                </a:lnTo>
                <a:lnTo>
                  <a:pt x="0" y="229235"/>
                </a:lnTo>
                <a:lnTo>
                  <a:pt x="475488" y="229235"/>
                </a:lnTo>
                <a:lnTo>
                  <a:pt x="475488" y="286512"/>
                </a:lnTo>
                <a:lnTo>
                  <a:pt x="618743" y="143255"/>
                </a:lnTo>
                <a:lnTo>
                  <a:pt x="475488" y="0"/>
                </a:lnTo>
                <a:close/>
              </a:path>
            </a:pathLst>
          </a:custGeom>
          <a:solidFill>
            <a:srgbClr val="A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724911" y="1642872"/>
            <a:ext cx="433070" cy="170815"/>
          </a:xfrm>
          <a:custGeom>
            <a:avLst/>
            <a:gdLst/>
            <a:ahLst/>
            <a:cxnLst/>
            <a:rect l="l" t="t" r="r" b="b"/>
            <a:pathLst>
              <a:path w="433069" h="170814">
                <a:moveTo>
                  <a:pt x="0" y="170687"/>
                </a:moveTo>
                <a:lnTo>
                  <a:pt x="432815" y="170687"/>
                </a:lnTo>
                <a:lnTo>
                  <a:pt x="432815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A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535167" y="3931856"/>
            <a:ext cx="702360" cy="37623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580888" y="3953255"/>
            <a:ext cx="615950" cy="289560"/>
          </a:xfrm>
          <a:custGeom>
            <a:avLst/>
            <a:gdLst/>
            <a:ahLst/>
            <a:cxnLst/>
            <a:rect l="l" t="t" r="r" b="b"/>
            <a:pathLst>
              <a:path w="615950" h="289560">
                <a:moveTo>
                  <a:pt x="470915" y="0"/>
                </a:moveTo>
                <a:lnTo>
                  <a:pt x="470915" y="57912"/>
                </a:lnTo>
                <a:lnTo>
                  <a:pt x="0" y="57912"/>
                </a:lnTo>
                <a:lnTo>
                  <a:pt x="0" y="231648"/>
                </a:lnTo>
                <a:lnTo>
                  <a:pt x="470915" y="231648"/>
                </a:lnTo>
                <a:lnTo>
                  <a:pt x="470915" y="289560"/>
                </a:lnTo>
                <a:lnTo>
                  <a:pt x="615696" y="144780"/>
                </a:lnTo>
                <a:lnTo>
                  <a:pt x="470915" y="0"/>
                </a:lnTo>
                <a:close/>
              </a:path>
            </a:pathLst>
          </a:custGeom>
          <a:solidFill>
            <a:srgbClr val="A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580888" y="4011167"/>
            <a:ext cx="429895" cy="173990"/>
          </a:xfrm>
          <a:custGeom>
            <a:avLst/>
            <a:gdLst/>
            <a:ahLst/>
            <a:cxnLst/>
            <a:rect l="l" t="t" r="r" b="b"/>
            <a:pathLst>
              <a:path w="429895" h="173989">
                <a:moveTo>
                  <a:pt x="0" y="173735"/>
                </a:moveTo>
                <a:lnTo>
                  <a:pt x="429767" y="173735"/>
                </a:lnTo>
                <a:lnTo>
                  <a:pt x="429767" y="0"/>
                </a:lnTo>
                <a:lnTo>
                  <a:pt x="0" y="0"/>
                </a:lnTo>
                <a:lnTo>
                  <a:pt x="0" y="173735"/>
                </a:lnTo>
                <a:close/>
              </a:path>
            </a:pathLst>
          </a:custGeom>
          <a:solidFill>
            <a:srgbClr val="A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093464" y="5468111"/>
            <a:ext cx="702360" cy="37322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139184" y="5489447"/>
            <a:ext cx="615950" cy="287020"/>
          </a:xfrm>
          <a:custGeom>
            <a:avLst/>
            <a:gdLst/>
            <a:ahLst/>
            <a:cxnLst/>
            <a:rect l="l" t="t" r="r" b="b"/>
            <a:pathLst>
              <a:path w="615950" h="287020">
                <a:moveTo>
                  <a:pt x="472439" y="0"/>
                </a:moveTo>
                <a:lnTo>
                  <a:pt x="472439" y="57276"/>
                </a:lnTo>
                <a:lnTo>
                  <a:pt x="0" y="57276"/>
                </a:lnTo>
                <a:lnTo>
                  <a:pt x="0" y="229209"/>
                </a:lnTo>
                <a:lnTo>
                  <a:pt x="472439" y="229209"/>
                </a:lnTo>
                <a:lnTo>
                  <a:pt x="472439" y="286511"/>
                </a:lnTo>
                <a:lnTo>
                  <a:pt x="615695" y="143255"/>
                </a:lnTo>
                <a:lnTo>
                  <a:pt x="472439" y="0"/>
                </a:lnTo>
                <a:close/>
              </a:path>
            </a:pathLst>
          </a:custGeom>
          <a:solidFill>
            <a:srgbClr val="A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139184" y="5547359"/>
            <a:ext cx="433070" cy="170815"/>
          </a:xfrm>
          <a:custGeom>
            <a:avLst/>
            <a:gdLst/>
            <a:ahLst/>
            <a:cxnLst/>
            <a:rect l="l" t="t" r="r" b="b"/>
            <a:pathLst>
              <a:path w="433070" h="170814">
                <a:moveTo>
                  <a:pt x="0" y="170687"/>
                </a:moveTo>
                <a:lnTo>
                  <a:pt x="432815" y="170687"/>
                </a:lnTo>
                <a:lnTo>
                  <a:pt x="432815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A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535167" y="4748720"/>
            <a:ext cx="702360" cy="37623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580888" y="4770120"/>
            <a:ext cx="615950" cy="289560"/>
          </a:xfrm>
          <a:custGeom>
            <a:avLst/>
            <a:gdLst/>
            <a:ahLst/>
            <a:cxnLst/>
            <a:rect l="l" t="t" r="r" b="b"/>
            <a:pathLst>
              <a:path w="615950" h="289560">
                <a:moveTo>
                  <a:pt x="470915" y="0"/>
                </a:moveTo>
                <a:lnTo>
                  <a:pt x="470915" y="57911"/>
                </a:lnTo>
                <a:lnTo>
                  <a:pt x="0" y="57911"/>
                </a:lnTo>
                <a:lnTo>
                  <a:pt x="0" y="231647"/>
                </a:lnTo>
                <a:lnTo>
                  <a:pt x="470915" y="231647"/>
                </a:lnTo>
                <a:lnTo>
                  <a:pt x="470915" y="289559"/>
                </a:lnTo>
                <a:lnTo>
                  <a:pt x="615696" y="144779"/>
                </a:lnTo>
                <a:lnTo>
                  <a:pt x="470915" y="0"/>
                </a:lnTo>
                <a:close/>
              </a:path>
            </a:pathLst>
          </a:custGeom>
          <a:solidFill>
            <a:srgbClr val="A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580888" y="4828032"/>
            <a:ext cx="429895" cy="173990"/>
          </a:xfrm>
          <a:custGeom>
            <a:avLst/>
            <a:gdLst/>
            <a:ahLst/>
            <a:cxnLst/>
            <a:rect l="l" t="t" r="r" b="b"/>
            <a:pathLst>
              <a:path w="429895" h="173989">
                <a:moveTo>
                  <a:pt x="0" y="173736"/>
                </a:moveTo>
                <a:lnTo>
                  <a:pt x="429767" y="173736"/>
                </a:lnTo>
                <a:lnTo>
                  <a:pt x="429767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A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519928" y="5468111"/>
            <a:ext cx="702360" cy="37322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565647" y="5489447"/>
            <a:ext cx="615950" cy="287020"/>
          </a:xfrm>
          <a:custGeom>
            <a:avLst/>
            <a:gdLst/>
            <a:ahLst/>
            <a:cxnLst/>
            <a:rect l="l" t="t" r="r" b="b"/>
            <a:pathLst>
              <a:path w="615950" h="287020">
                <a:moveTo>
                  <a:pt x="472439" y="0"/>
                </a:moveTo>
                <a:lnTo>
                  <a:pt x="472439" y="57276"/>
                </a:lnTo>
                <a:lnTo>
                  <a:pt x="0" y="57276"/>
                </a:lnTo>
                <a:lnTo>
                  <a:pt x="0" y="229209"/>
                </a:lnTo>
                <a:lnTo>
                  <a:pt x="472439" y="229209"/>
                </a:lnTo>
                <a:lnTo>
                  <a:pt x="472439" y="286511"/>
                </a:lnTo>
                <a:lnTo>
                  <a:pt x="615696" y="143255"/>
                </a:lnTo>
                <a:lnTo>
                  <a:pt x="472439" y="0"/>
                </a:lnTo>
                <a:close/>
              </a:path>
            </a:pathLst>
          </a:custGeom>
          <a:solidFill>
            <a:srgbClr val="A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565647" y="5547359"/>
            <a:ext cx="433070" cy="170815"/>
          </a:xfrm>
          <a:custGeom>
            <a:avLst/>
            <a:gdLst/>
            <a:ahLst/>
            <a:cxnLst/>
            <a:rect l="l" t="t" r="r" b="b"/>
            <a:pathLst>
              <a:path w="433070" h="170814">
                <a:moveTo>
                  <a:pt x="0" y="170687"/>
                </a:moveTo>
                <a:lnTo>
                  <a:pt x="432815" y="170687"/>
                </a:lnTo>
                <a:lnTo>
                  <a:pt x="432815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A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 txBox="1"/>
          <p:nvPr/>
        </p:nvSpPr>
        <p:spPr>
          <a:xfrm>
            <a:off x="6144005" y="5455338"/>
            <a:ext cx="2775585" cy="132143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220"/>
              </a:spcBef>
            </a:pPr>
            <a:r>
              <a:rPr sz="1600" dirty="0">
                <a:latin typeface="Calibri"/>
                <a:cs typeface="Calibri"/>
              </a:rPr>
              <a:t>- </a:t>
            </a:r>
            <a:r>
              <a:rPr sz="1600" spc="-5" dirty="0">
                <a:latin typeface="Calibri"/>
                <a:cs typeface="Calibri"/>
              </a:rPr>
              <a:t>ОМР</a:t>
            </a:r>
            <a:r>
              <a:rPr sz="1600" spc="-15" dirty="0">
                <a:latin typeface="Calibri"/>
                <a:cs typeface="Calibri"/>
              </a:rPr>
              <a:t> круглосуточного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420"/>
              </a:lnSpc>
              <a:spcBef>
                <a:spcPts val="90"/>
              </a:spcBef>
            </a:pPr>
            <a:r>
              <a:rPr sz="1200" i="1" dirty="0">
                <a:latin typeface="Calibri"/>
                <a:cs typeface="Calibri"/>
              </a:rPr>
              <a:t>пребывания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900"/>
              </a:lnSpc>
            </a:pPr>
            <a:r>
              <a:rPr sz="1600" dirty="0">
                <a:latin typeface="Calibri"/>
                <a:cs typeface="Calibri"/>
              </a:rPr>
              <a:t>-паллиативная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помощь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Calibri"/>
                <a:cs typeface="Calibri"/>
              </a:rPr>
              <a:t>-хоспис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14"/>
              </a:lnSpc>
            </a:pPr>
            <a:r>
              <a:rPr sz="1600" spc="-5" dirty="0">
                <a:latin typeface="Calibri"/>
                <a:cs typeface="Calibri"/>
              </a:rPr>
              <a:t>-реабилитация </a:t>
            </a:r>
            <a:r>
              <a:rPr sz="1600" dirty="0">
                <a:latin typeface="Calibri"/>
                <a:cs typeface="Calibri"/>
              </a:rPr>
              <a:t>на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дому</a:t>
            </a:r>
            <a:endParaRPr sz="1600">
              <a:latin typeface="Calibri"/>
              <a:cs typeface="Calibri"/>
            </a:endParaRPr>
          </a:p>
          <a:p>
            <a:pPr marL="1605915">
              <a:lnSpc>
                <a:spcPts val="1115"/>
              </a:lnSpc>
            </a:pPr>
            <a:r>
              <a:rPr sz="1100" b="1" dirty="0">
                <a:latin typeface="Calibri"/>
                <a:cs typeface="Calibri"/>
              </a:rPr>
              <a:t>Гайнетдинова</a:t>
            </a:r>
            <a:r>
              <a:rPr sz="1100" b="1" spc="-6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Д.Д.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3514" y="345693"/>
            <a:ext cx="8234045" cy="824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pc="-20" dirty="0">
                <a:solidFill>
                  <a:srgbClr val="000000"/>
                </a:solidFill>
              </a:rPr>
              <a:t>Исходы </a:t>
            </a:r>
            <a:r>
              <a:rPr dirty="0">
                <a:solidFill>
                  <a:srgbClr val="000000"/>
                </a:solidFill>
              </a:rPr>
              <a:t>перинатального </a:t>
            </a:r>
            <a:r>
              <a:rPr spc="-10" dirty="0">
                <a:solidFill>
                  <a:srgbClr val="000000"/>
                </a:solidFill>
              </a:rPr>
              <a:t>поражения головного</a:t>
            </a:r>
            <a:r>
              <a:rPr spc="-17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мозга</a:t>
            </a:r>
          </a:p>
          <a:p>
            <a:pPr marL="5715" algn="ctr">
              <a:lnSpc>
                <a:spcPct val="100000"/>
              </a:lnSpc>
              <a:spcBef>
                <a:spcPts val="40"/>
              </a:spcBef>
            </a:pPr>
            <a:r>
              <a:rPr sz="2400" dirty="0">
                <a:solidFill>
                  <a:srgbClr val="000000"/>
                </a:solidFill>
              </a:rPr>
              <a:t>в </a:t>
            </a:r>
            <a:r>
              <a:rPr sz="2400" spc="-5" dirty="0">
                <a:solidFill>
                  <a:srgbClr val="000000"/>
                </a:solidFill>
              </a:rPr>
              <a:t>возрасте </a:t>
            </a:r>
            <a:r>
              <a:rPr sz="2400" dirty="0">
                <a:solidFill>
                  <a:srgbClr val="000000"/>
                </a:solidFill>
              </a:rPr>
              <a:t>2</a:t>
            </a:r>
            <a:r>
              <a:rPr sz="2400" spc="-15" dirty="0">
                <a:solidFill>
                  <a:srgbClr val="000000"/>
                </a:solidFill>
              </a:rPr>
              <a:t> </a:t>
            </a:r>
            <a:r>
              <a:rPr sz="2400" spc="-30" dirty="0">
                <a:solidFill>
                  <a:srgbClr val="000000"/>
                </a:solidFill>
              </a:rPr>
              <a:t>года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36244" y="1545717"/>
            <a:ext cx="8000365" cy="4217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10" dirty="0">
                <a:solidFill>
                  <a:srgbClr val="A10101"/>
                </a:solidFill>
                <a:latin typeface="Calibri"/>
                <a:cs typeface="Calibri"/>
              </a:rPr>
              <a:t>ДЦП среди всех </a:t>
            </a:r>
            <a:r>
              <a:rPr sz="2500" spc="-15" dirty="0">
                <a:solidFill>
                  <a:srgbClr val="A10101"/>
                </a:solidFill>
                <a:latin typeface="Calibri"/>
                <a:cs typeface="Calibri"/>
              </a:rPr>
              <a:t>детей </a:t>
            </a:r>
            <a:r>
              <a:rPr sz="2500" spc="-5" dirty="0">
                <a:solidFill>
                  <a:srgbClr val="A10101"/>
                </a:solidFill>
                <a:latin typeface="Calibri"/>
                <a:cs typeface="Calibri"/>
              </a:rPr>
              <a:t>–</a:t>
            </a:r>
            <a:r>
              <a:rPr sz="2500" spc="95" dirty="0">
                <a:solidFill>
                  <a:srgbClr val="A10101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A10101"/>
                </a:solidFill>
                <a:latin typeface="Calibri"/>
                <a:cs typeface="Calibri"/>
              </a:rPr>
              <a:t>2-3/1.000</a:t>
            </a:r>
            <a:endParaRPr sz="2500">
              <a:latin typeface="Calibri"/>
              <a:cs typeface="Calibri"/>
            </a:endParaRPr>
          </a:p>
          <a:p>
            <a:pPr marL="1158875">
              <a:lnSpc>
                <a:spcPct val="100000"/>
              </a:lnSpc>
            </a:pPr>
            <a:r>
              <a:rPr sz="2500" spc="-10" dirty="0">
                <a:latin typeface="Calibri"/>
                <a:cs typeface="Calibri"/>
              </a:rPr>
              <a:t>Среди </a:t>
            </a:r>
            <a:r>
              <a:rPr sz="2500" spc="-15" dirty="0">
                <a:latin typeface="Calibri"/>
                <a:cs typeface="Calibri"/>
              </a:rPr>
              <a:t>детей </a:t>
            </a:r>
            <a:r>
              <a:rPr sz="2500" spc="-5" dirty="0">
                <a:latin typeface="Calibri"/>
                <a:cs typeface="Calibri"/>
              </a:rPr>
              <a:t>с </a:t>
            </a:r>
            <a:r>
              <a:rPr sz="2500" spc="-10" dirty="0">
                <a:latin typeface="Calibri"/>
                <a:cs typeface="Calibri"/>
              </a:rPr>
              <a:t>массой </a:t>
            </a:r>
            <a:r>
              <a:rPr sz="2500" dirty="0">
                <a:latin typeface="Calibri"/>
                <a:cs typeface="Calibri"/>
              </a:rPr>
              <a:t>1000 </a:t>
            </a:r>
            <a:r>
              <a:rPr sz="2500" spc="-5" dirty="0">
                <a:latin typeface="Calibri"/>
                <a:cs typeface="Calibri"/>
              </a:rPr>
              <a:t>гр и менее </a:t>
            </a:r>
            <a:r>
              <a:rPr sz="2500" spc="-20" dirty="0">
                <a:latin typeface="Calibri"/>
                <a:cs typeface="Calibri"/>
              </a:rPr>
              <a:t>до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40/1.000</a:t>
            </a:r>
            <a:endParaRPr sz="25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35" dirty="0">
                <a:solidFill>
                  <a:srgbClr val="A10101"/>
                </a:solidFill>
                <a:latin typeface="Calibri"/>
                <a:cs typeface="Calibri"/>
              </a:rPr>
              <a:t>Трудности </a:t>
            </a:r>
            <a:r>
              <a:rPr sz="2500" spc="-5" dirty="0">
                <a:solidFill>
                  <a:srgbClr val="A10101"/>
                </a:solidFill>
                <a:latin typeface="Calibri"/>
                <a:cs typeface="Calibri"/>
              </a:rPr>
              <a:t>в </a:t>
            </a:r>
            <a:r>
              <a:rPr sz="2500" spc="-10" dirty="0">
                <a:solidFill>
                  <a:srgbClr val="A10101"/>
                </a:solidFill>
                <a:latin typeface="Calibri"/>
                <a:cs typeface="Calibri"/>
              </a:rPr>
              <a:t>обучении </a:t>
            </a:r>
            <a:r>
              <a:rPr sz="2500" spc="-5" dirty="0">
                <a:solidFill>
                  <a:srgbClr val="A10101"/>
                </a:solidFill>
                <a:latin typeface="Calibri"/>
                <a:cs typeface="Calibri"/>
              </a:rPr>
              <a:t>у</a:t>
            </a:r>
            <a:r>
              <a:rPr sz="2500" spc="40" dirty="0">
                <a:solidFill>
                  <a:srgbClr val="A10101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A10101"/>
                </a:solidFill>
                <a:latin typeface="Calibri"/>
                <a:cs typeface="Calibri"/>
              </a:rPr>
              <a:t>подростков</a:t>
            </a:r>
            <a:endParaRPr sz="2500">
              <a:latin typeface="Calibri"/>
              <a:cs typeface="Calibri"/>
            </a:endParaRPr>
          </a:p>
          <a:p>
            <a:pPr marL="1225550">
              <a:lnSpc>
                <a:spcPct val="100000"/>
              </a:lnSpc>
              <a:spcBef>
                <a:spcPts val="5"/>
              </a:spcBef>
            </a:pPr>
            <a:r>
              <a:rPr sz="2500" spc="-5" dirty="0">
                <a:latin typeface="Calibri"/>
                <a:cs typeface="Calibri"/>
              </a:rPr>
              <a:t>у </a:t>
            </a:r>
            <a:r>
              <a:rPr sz="2500" dirty="0">
                <a:latin typeface="Calibri"/>
                <a:cs typeface="Calibri"/>
              </a:rPr>
              <a:t>72% </a:t>
            </a:r>
            <a:r>
              <a:rPr sz="2500" spc="-5" dirty="0">
                <a:latin typeface="Calibri"/>
                <a:cs typeface="Calibri"/>
              </a:rPr>
              <a:t>с m при </a:t>
            </a:r>
            <a:r>
              <a:rPr sz="2500" spc="-10" dirty="0">
                <a:latin typeface="Calibri"/>
                <a:cs typeface="Calibri"/>
              </a:rPr>
              <a:t>рождении </a:t>
            </a:r>
            <a:r>
              <a:rPr sz="2500" spc="-5" dirty="0">
                <a:latin typeface="Calibri"/>
                <a:cs typeface="Calibri"/>
              </a:rPr>
              <a:t>&lt; </a:t>
            </a:r>
            <a:r>
              <a:rPr sz="2500" dirty="0">
                <a:latin typeface="Calibri"/>
                <a:cs typeface="Calibri"/>
              </a:rPr>
              <a:t>1000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гр</a:t>
            </a:r>
            <a:endParaRPr sz="2500">
              <a:latin typeface="Calibri"/>
              <a:cs typeface="Calibri"/>
            </a:endParaRPr>
          </a:p>
          <a:p>
            <a:pPr marL="1225550">
              <a:lnSpc>
                <a:spcPct val="100000"/>
              </a:lnSpc>
            </a:pPr>
            <a:r>
              <a:rPr sz="2500" spc="-5" dirty="0">
                <a:latin typeface="Calibri"/>
                <a:cs typeface="Calibri"/>
              </a:rPr>
              <a:t>у 13 % с нормальной m при</a:t>
            </a:r>
            <a:r>
              <a:rPr sz="2500" spc="-10" dirty="0">
                <a:latin typeface="Calibri"/>
                <a:cs typeface="Calibri"/>
              </a:rPr>
              <a:t> рождении</a:t>
            </a:r>
            <a:endParaRPr sz="25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20" dirty="0">
                <a:solidFill>
                  <a:srgbClr val="A10101"/>
                </a:solidFill>
                <a:latin typeface="Calibri"/>
                <a:cs typeface="Calibri"/>
              </a:rPr>
              <a:t>Гидроцефалия</a:t>
            </a:r>
            <a:r>
              <a:rPr sz="2500" spc="-5" dirty="0">
                <a:solidFill>
                  <a:srgbClr val="A10101"/>
                </a:solidFill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-3-5%</a:t>
            </a:r>
            <a:endParaRPr sz="25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10" dirty="0">
                <a:solidFill>
                  <a:srgbClr val="A10101"/>
                </a:solidFill>
                <a:latin typeface="Calibri"/>
                <a:cs typeface="Calibri"/>
              </a:rPr>
              <a:t>Эпилепсия </a:t>
            </a:r>
            <a:r>
              <a:rPr sz="2500" spc="-5" dirty="0">
                <a:latin typeface="Calibri"/>
                <a:cs typeface="Calibri"/>
              </a:rPr>
              <a:t>–</a:t>
            </a:r>
            <a:r>
              <a:rPr sz="2500" spc="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2-3%</a:t>
            </a:r>
            <a:endParaRPr sz="25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10" dirty="0">
                <a:solidFill>
                  <a:srgbClr val="A10101"/>
                </a:solidFill>
                <a:latin typeface="Calibri"/>
                <a:cs typeface="Calibri"/>
              </a:rPr>
              <a:t>Потеря </a:t>
            </a:r>
            <a:r>
              <a:rPr sz="2500" dirty="0">
                <a:solidFill>
                  <a:srgbClr val="A10101"/>
                </a:solidFill>
                <a:latin typeface="Calibri"/>
                <a:cs typeface="Calibri"/>
              </a:rPr>
              <a:t>зрения </a:t>
            </a:r>
            <a:r>
              <a:rPr sz="2500" spc="-5" dirty="0">
                <a:latin typeface="Calibri"/>
                <a:cs typeface="Calibri"/>
              </a:rPr>
              <a:t>–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3%</a:t>
            </a:r>
            <a:endParaRPr sz="25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10" dirty="0">
                <a:solidFill>
                  <a:srgbClr val="A10101"/>
                </a:solidFill>
                <a:latin typeface="Calibri"/>
                <a:cs typeface="Calibri"/>
              </a:rPr>
              <a:t>Потеря </a:t>
            </a:r>
            <a:r>
              <a:rPr sz="2500" spc="-5" dirty="0">
                <a:solidFill>
                  <a:srgbClr val="A10101"/>
                </a:solidFill>
                <a:latin typeface="Calibri"/>
                <a:cs typeface="Calibri"/>
              </a:rPr>
              <a:t>слуха </a:t>
            </a:r>
            <a:r>
              <a:rPr sz="2500" spc="-5" dirty="0">
                <a:latin typeface="Calibri"/>
                <a:cs typeface="Calibri"/>
              </a:rPr>
              <a:t>–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4,3%</a:t>
            </a:r>
            <a:endParaRPr sz="25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10" dirty="0">
                <a:solidFill>
                  <a:srgbClr val="A10101"/>
                </a:solidFill>
                <a:latin typeface="Calibri"/>
                <a:cs typeface="Calibri"/>
              </a:rPr>
              <a:t>Снижение IQ </a:t>
            </a:r>
            <a:r>
              <a:rPr sz="2500" spc="-5" dirty="0">
                <a:latin typeface="Calibri"/>
                <a:cs typeface="Calibri"/>
              </a:rPr>
              <a:t>менее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5" dirty="0">
                <a:latin typeface="Calibri"/>
                <a:cs typeface="Calibri"/>
              </a:rPr>
              <a:t>70-51%</a:t>
            </a:r>
            <a:endParaRPr sz="25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spc="-5" dirty="0">
                <a:solidFill>
                  <a:srgbClr val="A10101"/>
                </a:solidFill>
                <a:latin typeface="Calibri"/>
                <a:cs typeface="Calibri"/>
              </a:rPr>
              <a:t>……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5500" y="6460947"/>
            <a:ext cx="540131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20" dirty="0">
                <a:latin typeface="Calibri"/>
                <a:cs typeface="Calibri"/>
              </a:rPr>
              <a:t>Hintz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S.R.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at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al.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2011: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127: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62-7;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Streiner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D.L.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Pediatrics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2014: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190:165-1/2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37475" y="6582867"/>
            <a:ext cx="1181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Гайнетдинова</a:t>
            </a:r>
            <a:r>
              <a:rPr sz="1100" b="1" spc="-6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Д.Д.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160" rIns="0" bIns="0" rtlCol="0">
            <a:spAutoFit/>
          </a:bodyPr>
          <a:lstStyle/>
          <a:p>
            <a:pPr marL="1774189" marR="5080" indent="-1616075">
              <a:lnSpc>
                <a:spcPct val="100000"/>
              </a:lnSpc>
              <a:spcBef>
                <a:spcPts val="95"/>
              </a:spcBef>
            </a:pPr>
            <a:r>
              <a:rPr sz="3200" spc="-15" dirty="0">
                <a:solidFill>
                  <a:srgbClr val="000000"/>
                </a:solidFill>
                <a:latin typeface="Times New Roman"/>
                <a:cs typeface="Times New Roman"/>
              </a:rPr>
              <a:t>Характеристика </a:t>
            </a:r>
            <a:r>
              <a:rPr sz="3200" spc="-5" dirty="0">
                <a:solidFill>
                  <a:srgbClr val="000000"/>
                </a:solidFill>
                <a:latin typeface="Times New Roman"/>
                <a:cs typeface="Times New Roman"/>
              </a:rPr>
              <a:t>и </a:t>
            </a:r>
            <a:r>
              <a:rPr sz="3200" spc="-15" dirty="0">
                <a:solidFill>
                  <a:srgbClr val="000000"/>
                </a:solidFill>
                <a:latin typeface="Times New Roman"/>
                <a:cs typeface="Times New Roman"/>
              </a:rPr>
              <a:t>оценка </a:t>
            </a:r>
            <a:r>
              <a:rPr sz="3200" spc="-10" dirty="0">
                <a:solidFill>
                  <a:srgbClr val="000000"/>
                </a:solidFill>
                <a:latin typeface="Times New Roman"/>
                <a:cs typeface="Times New Roman"/>
              </a:rPr>
              <a:t>критериев  жизнедеятельности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575891"/>
            <a:ext cx="8074659" cy="422783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6870" marR="5080" indent="-344805" algn="just">
              <a:lnSpc>
                <a:spcPct val="90000"/>
              </a:lnSpc>
              <a:spcBef>
                <a:spcPts val="459"/>
              </a:spcBef>
            </a:pPr>
            <a:r>
              <a:rPr sz="3000" spc="-15" dirty="0">
                <a:latin typeface="Times New Roman"/>
                <a:cs typeface="Times New Roman"/>
              </a:rPr>
              <a:t>Каждый </a:t>
            </a:r>
            <a:r>
              <a:rPr sz="3000" spc="-5" dirty="0">
                <a:latin typeface="Times New Roman"/>
                <a:cs typeface="Times New Roman"/>
              </a:rPr>
              <a:t>критерий </a:t>
            </a:r>
            <a:r>
              <a:rPr sz="3000" spc="-30" dirty="0">
                <a:latin typeface="Times New Roman"/>
                <a:cs typeface="Times New Roman"/>
              </a:rPr>
              <a:t>может </a:t>
            </a:r>
            <a:r>
              <a:rPr sz="3000" spc="-5" dirty="0">
                <a:latin typeface="Times New Roman"/>
                <a:cs typeface="Times New Roman"/>
              </a:rPr>
              <a:t>быть </a:t>
            </a:r>
            <a:r>
              <a:rPr sz="3000" spc="-15" dirty="0">
                <a:latin typeface="Times New Roman"/>
                <a:cs typeface="Times New Roman"/>
              </a:rPr>
              <a:t>нарушен  изолированно </a:t>
            </a:r>
            <a:r>
              <a:rPr sz="3000" spc="-5" dirty="0">
                <a:latin typeface="Times New Roman"/>
                <a:cs typeface="Times New Roman"/>
              </a:rPr>
              <a:t>или </a:t>
            </a:r>
            <a:r>
              <a:rPr sz="3000" spc="-20" dirty="0">
                <a:latin typeface="Times New Roman"/>
                <a:cs typeface="Times New Roman"/>
              </a:rPr>
              <a:t>сопровождаться </a:t>
            </a:r>
            <a:r>
              <a:rPr sz="3000" dirty="0">
                <a:latin typeface="Times New Roman"/>
                <a:cs typeface="Times New Roman"/>
              </a:rPr>
              <a:t>с </a:t>
            </a:r>
            <a:r>
              <a:rPr sz="3000" spc="-10" dirty="0">
                <a:latin typeface="Times New Roman"/>
                <a:cs typeface="Times New Roman"/>
              </a:rPr>
              <a:t>другими  </a:t>
            </a:r>
            <a:r>
              <a:rPr sz="3000" spc="-5" dirty="0">
                <a:latin typeface="Times New Roman"/>
                <a:cs typeface="Times New Roman"/>
              </a:rPr>
              <a:t>ограничениями.</a:t>
            </a:r>
            <a:endParaRPr sz="3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365"/>
              </a:spcBef>
            </a:pPr>
            <a:r>
              <a:rPr sz="3000" b="1" spc="-15" dirty="0">
                <a:latin typeface="Times New Roman"/>
                <a:cs typeface="Times New Roman"/>
              </a:rPr>
              <a:t>Оценка </a:t>
            </a:r>
            <a:r>
              <a:rPr sz="3000" b="1" spc="-5" dirty="0">
                <a:latin typeface="Times New Roman"/>
                <a:cs typeface="Times New Roman"/>
              </a:rPr>
              <a:t>критериев</a:t>
            </a:r>
            <a:r>
              <a:rPr sz="3000" b="1" spc="45" dirty="0">
                <a:latin typeface="Times New Roman"/>
                <a:cs typeface="Times New Roman"/>
              </a:rPr>
              <a:t> </a:t>
            </a:r>
            <a:r>
              <a:rPr sz="3000" b="1" spc="-10" dirty="0">
                <a:latin typeface="Times New Roman"/>
                <a:cs typeface="Times New Roman"/>
              </a:rPr>
              <a:t>жизнедеятельности:</a:t>
            </a:r>
            <a:endParaRPr sz="30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Передвижение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Самообслуживание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Ориентация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Общение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Обучение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Трудоспособность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7367" y="480441"/>
            <a:ext cx="3513454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Пер</a:t>
            </a:r>
            <a:r>
              <a:rPr sz="4400" b="0" spc="-50" dirty="0">
                <a:solidFill>
                  <a:srgbClr val="000000"/>
                </a:solidFill>
                <a:latin typeface="Times New Roman"/>
                <a:cs typeface="Times New Roman"/>
              </a:rPr>
              <a:t>е</a:t>
            </a:r>
            <a:r>
              <a:rPr sz="4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дви</a:t>
            </a:r>
            <a:r>
              <a:rPr sz="4400" b="0" spc="-75" dirty="0">
                <a:solidFill>
                  <a:srgbClr val="000000"/>
                </a:solidFill>
                <a:latin typeface="Times New Roman"/>
                <a:cs typeface="Times New Roman"/>
              </a:rPr>
              <a:t>ж</a:t>
            </a:r>
            <a:r>
              <a:rPr sz="4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ение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621612"/>
            <a:ext cx="547687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973195" algn="l"/>
              </a:tabLst>
            </a:pPr>
            <a:r>
              <a:rPr sz="3200" spc="-15" dirty="0">
                <a:latin typeface="Times New Roman"/>
                <a:cs typeface="Times New Roman"/>
              </a:rPr>
              <a:t>Медико-технические	средства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17107" y="1621612"/>
            <a:ext cx="229108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20" dirty="0">
                <a:latin typeface="Times New Roman"/>
                <a:cs typeface="Times New Roman"/>
              </a:rPr>
              <a:t>компенсации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0668" y="2109977"/>
            <a:ext cx="7727950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  <a:tabLst>
                <a:tab pos="2878455" algn="l"/>
                <a:tab pos="4613275" algn="l"/>
                <a:tab pos="5415280" algn="l"/>
                <a:tab pos="7498080" algn="l"/>
              </a:tabLst>
            </a:pPr>
            <a:r>
              <a:rPr sz="3200" spc="-10" dirty="0">
                <a:latin typeface="Times New Roman"/>
                <a:cs typeface="Times New Roman"/>
              </a:rPr>
              <a:t>пер</a:t>
            </a:r>
            <a:r>
              <a:rPr sz="3200" spc="-50" dirty="0">
                <a:latin typeface="Times New Roman"/>
                <a:cs typeface="Times New Roman"/>
              </a:rPr>
              <a:t>е</a:t>
            </a:r>
            <a:r>
              <a:rPr sz="3200" spc="-5" dirty="0">
                <a:latin typeface="Times New Roman"/>
                <a:cs typeface="Times New Roman"/>
              </a:rPr>
              <a:t>д</a:t>
            </a:r>
            <a:r>
              <a:rPr sz="3200" spc="5" dirty="0">
                <a:latin typeface="Times New Roman"/>
                <a:cs typeface="Times New Roman"/>
              </a:rPr>
              <a:t>в</a:t>
            </a:r>
            <a:r>
              <a:rPr sz="3200" spc="10" dirty="0">
                <a:latin typeface="Times New Roman"/>
                <a:cs typeface="Times New Roman"/>
              </a:rPr>
              <a:t>и</a:t>
            </a:r>
            <a:r>
              <a:rPr sz="3200" spc="-55" dirty="0">
                <a:latin typeface="Times New Roman"/>
                <a:cs typeface="Times New Roman"/>
              </a:rPr>
              <a:t>ж</a:t>
            </a:r>
            <a:r>
              <a:rPr sz="3200" spc="-5" dirty="0">
                <a:latin typeface="Times New Roman"/>
                <a:cs typeface="Times New Roman"/>
              </a:rPr>
              <a:t>е</a:t>
            </a:r>
            <a:r>
              <a:rPr sz="3200" spc="10" dirty="0">
                <a:latin typeface="Times New Roman"/>
                <a:cs typeface="Times New Roman"/>
              </a:rPr>
              <a:t>н</a:t>
            </a:r>
            <a:r>
              <a:rPr sz="3200" spc="-10" dirty="0">
                <a:latin typeface="Times New Roman"/>
                <a:cs typeface="Times New Roman"/>
              </a:rPr>
              <a:t>и</a:t>
            </a:r>
            <a:r>
              <a:rPr sz="3200" spc="-5" dirty="0">
                <a:latin typeface="Times New Roman"/>
                <a:cs typeface="Times New Roman"/>
              </a:rPr>
              <a:t>е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25" dirty="0">
                <a:latin typeface="Times New Roman"/>
                <a:cs typeface="Times New Roman"/>
              </a:rPr>
              <a:t>д</a:t>
            </a:r>
            <a:r>
              <a:rPr sz="3200" spc="-5" dirty="0">
                <a:latin typeface="Times New Roman"/>
                <a:cs typeface="Times New Roman"/>
              </a:rPr>
              <a:t>е</a:t>
            </a:r>
            <a:r>
              <a:rPr sz="3200" spc="5" dirty="0">
                <a:latin typeface="Times New Roman"/>
                <a:cs typeface="Times New Roman"/>
              </a:rPr>
              <a:t>л</a:t>
            </a:r>
            <a:r>
              <a:rPr sz="3200" spc="-5" dirty="0">
                <a:latin typeface="Times New Roman"/>
                <a:cs typeface="Times New Roman"/>
              </a:rPr>
              <a:t>я</a:t>
            </a:r>
            <a:r>
              <a:rPr sz="3200" spc="30" dirty="0">
                <a:latin typeface="Times New Roman"/>
                <a:cs typeface="Times New Roman"/>
              </a:rPr>
              <a:t>т</a:t>
            </a:r>
            <a:r>
              <a:rPr sz="3200" spc="-5" dirty="0">
                <a:latin typeface="Times New Roman"/>
                <a:cs typeface="Times New Roman"/>
              </a:rPr>
              <a:t>ся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10" dirty="0">
                <a:latin typeface="Times New Roman"/>
                <a:cs typeface="Times New Roman"/>
              </a:rPr>
              <a:t>н</a:t>
            </a:r>
            <a:r>
              <a:rPr sz="3200" spc="-5" dirty="0">
                <a:latin typeface="Times New Roman"/>
                <a:cs typeface="Times New Roman"/>
              </a:rPr>
              <a:t>а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70" dirty="0">
                <a:latin typeface="Times New Roman"/>
                <a:cs typeface="Times New Roman"/>
              </a:rPr>
              <a:t>о</a:t>
            </a:r>
            <a:r>
              <a:rPr sz="3200" spc="-5" dirty="0">
                <a:latin typeface="Times New Roman"/>
                <a:cs typeface="Times New Roman"/>
              </a:rPr>
              <a:t>с</a:t>
            </a:r>
            <a:r>
              <a:rPr sz="3200" spc="10" dirty="0">
                <a:latin typeface="Times New Roman"/>
                <a:cs typeface="Times New Roman"/>
              </a:rPr>
              <a:t>н</a:t>
            </a:r>
            <a:r>
              <a:rPr sz="3200" dirty="0">
                <a:latin typeface="Times New Roman"/>
                <a:cs typeface="Times New Roman"/>
              </a:rPr>
              <a:t>о</a:t>
            </a:r>
            <a:r>
              <a:rPr sz="3200" spc="-10" dirty="0">
                <a:latin typeface="Times New Roman"/>
                <a:cs typeface="Times New Roman"/>
              </a:rPr>
              <a:t>вны</a:t>
            </a:r>
            <a:r>
              <a:rPr sz="3200" spc="-5" dirty="0">
                <a:latin typeface="Times New Roman"/>
                <a:cs typeface="Times New Roman"/>
              </a:rPr>
              <a:t>е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5" dirty="0">
                <a:latin typeface="Times New Roman"/>
                <a:cs typeface="Times New Roman"/>
              </a:rPr>
              <a:t>и  </a:t>
            </a:r>
            <a:r>
              <a:rPr sz="3200" spc="-15" dirty="0">
                <a:latin typeface="Times New Roman"/>
                <a:cs typeface="Times New Roman"/>
              </a:rPr>
              <a:t>вспомогательные.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244" y="3182823"/>
            <a:ext cx="3874135" cy="1586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95"/>
              </a:spcBef>
              <a:tabLst>
                <a:tab pos="2466340" algn="l"/>
              </a:tabLst>
            </a:pPr>
            <a:r>
              <a:rPr sz="3200" b="1" spc="-20" dirty="0">
                <a:latin typeface="Times New Roman"/>
                <a:cs typeface="Times New Roman"/>
              </a:rPr>
              <a:t>О</a:t>
            </a:r>
            <a:r>
              <a:rPr sz="3200" b="1" spc="-5" dirty="0">
                <a:latin typeface="Times New Roman"/>
                <a:cs typeface="Times New Roman"/>
              </a:rPr>
              <a:t>сн</a:t>
            </a:r>
            <a:r>
              <a:rPr sz="3200" b="1" spc="-60" dirty="0">
                <a:latin typeface="Times New Roman"/>
                <a:cs typeface="Times New Roman"/>
              </a:rPr>
              <a:t>о</a:t>
            </a:r>
            <a:r>
              <a:rPr sz="3200" b="1" spc="-10" dirty="0">
                <a:latin typeface="Times New Roman"/>
                <a:cs typeface="Times New Roman"/>
              </a:rPr>
              <a:t>в</a:t>
            </a:r>
            <a:r>
              <a:rPr sz="3200" b="1" dirty="0">
                <a:latin typeface="Times New Roman"/>
                <a:cs typeface="Times New Roman"/>
              </a:rPr>
              <a:t>н</a:t>
            </a:r>
            <a:r>
              <a:rPr sz="3200" b="1" spc="-5" dirty="0">
                <a:latin typeface="Times New Roman"/>
                <a:cs typeface="Times New Roman"/>
              </a:rPr>
              <a:t>ы</a:t>
            </a:r>
            <a:r>
              <a:rPr sz="3200" b="1" dirty="0">
                <a:latin typeface="Times New Roman"/>
                <a:cs typeface="Times New Roman"/>
              </a:rPr>
              <a:t>е</a:t>
            </a:r>
            <a:r>
              <a:rPr sz="3200" b="1" spc="-5" dirty="0">
                <a:latin typeface="Times New Roman"/>
                <a:cs typeface="Times New Roman"/>
              </a:rPr>
              <a:t>:</a:t>
            </a:r>
            <a:r>
              <a:rPr sz="3200" b="1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Times New Roman"/>
                <a:cs typeface="Times New Roman"/>
              </a:rPr>
              <a:t>кр</a:t>
            </a:r>
            <a:r>
              <a:rPr sz="3200" spc="85" dirty="0">
                <a:latin typeface="Times New Roman"/>
                <a:cs typeface="Times New Roman"/>
              </a:rPr>
              <a:t>е</a:t>
            </a:r>
            <a:r>
              <a:rPr sz="3200" spc="-5" dirty="0">
                <a:latin typeface="Times New Roman"/>
                <a:cs typeface="Times New Roman"/>
              </a:rPr>
              <a:t>сл</a:t>
            </a:r>
            <a:r>
              <a:rPr sz="3200" spc="10" dirty="0">
                <a:latin typeface="Times New Roman"/>
                <a:cs typeface="Times New Roman"/>
              </a:rPr>
              <a:t>а</a:t>
            </a:r>
            <a:r>
              <a:rPr sz="3200" spc="-15" dirty="0">
                <a:latin typeface="Times New Roman"/>
                <a:cs typeface="Times New Roman"/>
              </a:rPr>
              <a:t>-</a:t>
            </a:r>
            <a:r>
              <a:rPr sz="3200" spc="-5" dirty="0">
                <a:latin typeface="Times New Roman"/>
                <a:cs typeface="Times New Roman"/>
              </a:rPr>
              <a:t>,  </a:t>
            </a:r>
            <a:r>
              <a:rPr sz="3200" spc="-25" dirty="0">
                <a:latin typeface="Times New Roman"/>
                <a:cs typeface="Times New Roman"/>
              </a:rPr>
              <a:t>автомобили.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b="1" spc="-15" dirty="0">
                <a:latin typeface="Times New Roman"/>
                <a:cs typeface="Times New Roman"/>
              </a:rPr>
              <a:t>Вспомогательные: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9800" y="3182823"/>
            <a:ext cx="3856990" cy="1586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95"/>
              </a:spcBef>
              <a:tabLst>
                <a:tab pos="1551940" algn="l"/>
              </a:tabLst>
            </a:pPr>
            <a:r>
              <a:rPr sz="3200" spc="-5" dirty="0">
                <a:latin typeface="Times New Roman"/>
                <a:cs typeface="Times New Roman"/>
              </a:rPr>
              <a:t>вело-,	</a:t>
            </a:r>
            <a:r>
              <a:rPr sz="3200" spc="-30" dirty="0">
                <a:latin typeface="Times New Roman"/>
                <a:cs typeface="Times New Roman"/>
              </a:rPr>
              <a:t>мотоколяски,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326640" algn="l"/>
              </a:tabLst>
            </a:pPr>
            <a:r>
              <a:rPr sz="3200" spc="-30" dirty="0">
                <a:latin typeface="Times New Roman"/>
                <a:cs typeface="Times New Roman"/>
              </a:rPr>
              <a:t>ходунки,	</a:t>
            </a:r>
            <a:r>
              <a:rPr sz="3200" spc="-5" dirty="0">
                <a:latin typeface="Times New Roman"/>
                <a:cs typeface="Times New Roman"/>
              </a:rPr>
              <a:t>протезы,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0668" y="4744592"/>
            <a:ext cx="434403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5" dirty="0">
                <a:latin typeface="Times New Roman"/>
                <a:cs typeface="Times New Roman"/>
              </a:rPr>
              <a:t>ортезы, </a:t>
            </a:r>
            <a:r>
              <a:rPr sz="3200" spc="10" dirty="0">
                <a:latin typeface="Times New Roman"/>
                <a:cs typeface="Times New Roman"/>
              </a:rPr>
              <a:t>трости,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костыли.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3742" y="193624"/>
            <a:ext cx="757555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04010" marR="5080" indent="-1591945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solidFill>
                  <a:srgbClr val="000000"/>
                </a:solidFill>
                <a:latin typeface="Times New Roman"/>
                <a:cs typeface="Times New Roman"/>
              </a:rPr>
              <a:t>Для оценки </a:t>
            </a:r>
            <a:r>
              <a:rPr sz="3200" spc="-15" dirty="0">
                <a:solidFill>
                  <a:srgbClr val="000000"/>
                </a:solidFill>
                <a:latin typeface="Times New Roman"/>
                <a:cs typeface="Times New Roman"/>
              </a:rPr>
              <a:t>передвижения </a:t>
            </a:r>
            <a:r>
              <a:rPr sz="3200" spc="-20" dirty="0">
                <a:solidFill>
                  <a:srgbClr val="000000"/>
                </a:solidFill>
                <a:latin typeface="Times New Roman"/>
                <a:cs typeface="Times New Roman"/>
              </a:rPr>
              <a:t>используются  </a:t>
            </a:r>
            <a:r>
              <a:rPr sz="3200" spc="-10" dirty="0">
                <a:solidFill>
                  <a:srgbClr val="000000"/>
                </a:solidFill>
                <a:latin typeface="Times New Roman"/>
                <a:cs typeface="Times New Roman"/>
              </a:rPr>
              <a:t>следующие</a:t>
            </a:r>
            <a:r>
              <a:rPr sz="32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000000"/>
                </a:solidFill>
                <a:latin typeface="Times New Roman"/>
                <a:cs typeface="Times New Roman"/>
              </a:rPr>
              <a:t>параметры: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536573"/>
            <a:ext cx="8078470" cy="79502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56870" marR="5080" indent="-344805">
              <a:lnSpc>
                <a:spcPts val="2690"/>
              </a:lnSpc>
              <a:spcBef>
                <a:spcPts val="755"/>
              </a:spcBef>
              <a:buFont typeface="Arial"/>
              <a:buChar char="•"/>
              <a:tabLst>
                <a:tab pos="445134" algn="l"/>
                <a:tab pos="445770" algn="l"/>
                <a:tab pos="2741295" algn="l"/>
                <a:tab pos="3619500" algn="l"/>
                <a:tab pos="5330190" algn="l"/>
                <a:tab pos="7113905" algn="l"/>
              </a:tabLst>
            </a:pPr>
            <a:r>
              <a:rPr dirty="0"/>
              <a:t>	</a:t>
            </a:r>
            <a:r>
              <a:rPr sz="2800" spc="5" dirty="0">
                <a:solidFill>
                  <a:srgbClr val="FF0000"/>
                </a:solidFill>
                <a:latin typeface="Times New Roman"/>
                <a:cs typeface="Times New Roman"/>
              </a:rPr>
              <a:t>р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а</a:t>
            </a:r>
            <a:r>
              <a:rPr sz="2800" spc="-25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sz="2800" spc="-55" dirty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sz="2800" spc="-60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я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н</a:t>
            </a:r>
            <a:r>
              <a:rPr sz="2800" spc="5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800" spc="10" dirty="0">
                <a:solidFill>
                  <a:srgbClr val="FF0000"/>
                </a:solidFill>
                <a:latin typeface="Times New Roman"/>
                <a:cs typeface="Times New Roman"/>
              </a:rPr>
              <a:t>е</a:t>
            </a:r>
            <a:r>
              <a:rPr sz="2800" dirty="0">
                <a:latin typeface="Times New Roman"/>
                <a:cs typeface="Times New Roman"/>
              </a:rPr>
              <a:t>,	</a:t>
            </a:r>
            <a:r>
              <a:rPr sz="2800" spc="5" dirty="0">
                <a:latin typeface="Times New Roman"/>
                <a:cs typeface="Times New Roman"/>
              </a:rPr>
              <a:t>н</a:t>
            </a:r>
            <a:r>
              <a:rPr sz="2800" dirty="0">
                <a:latin typeface="Times New Roman"/>
                <a:cs typeface="Times New Roman"/>
              </a:rPr>
              <a:t>а	</a:t>
            </a:r>
            <a:r>
              <a:rPr sz="2800" spc="-140" dirty="0">
                <a:latin typeface="Times New Roman"/>
                <a:cs typeface="Times New Roman"/>
              </a:rPr>
              <a:t>к</a:t>
            </a:r>
            <a:r>
              <a:rPr sz="2800" spc="-40" dirty="0">
                <a:latin typeface="Times New Roman"/>
                <a:cs typeface="Times New Roman"/>
              </a:rPr>
              <a:t>о</a:t>
            </a:r>
            <a:r>
              <a:rPr sz="2800" spc="-55" dirty="0">
                <a:latin typeface="Times New Roman"/>
                <a:cs typeface="Times New Roman"/>
              </a:rPr>
              <a:t>т</a:t>
            </a:r>
            <a:r>
              <a:rPr sz="2800" spc="5" dirty="0">
                <a:latin typeface="Times New Roman"/>
                <a:cs typeface="Times New Roman"/>
              </a:rPr>
              <a:t>ор</a:t>
            </a:r>
            <a:r>
              <a:rPr sz="2800" spc="30" dirty="0">
                <a:latin typeface="Times New Roman"/>
                <a:cs typeface="Times New Roman"/>
              </a:rPr>
              <a:t>о</a:t>
            </a:r>
            <a:r>
              <a:rPr sz="2800" dirty="0">
                <a:latin typeface="Times New Roman"/>
                <a:cs typeface="Times New Roman"/>
              </a:rPr>
              <a:t>е	</a:t>
            </a:r>
            <a:r>
              <a:rPr sz="2800" spc="5" dirty="0">
                <a:latin typeface="Times New Roman"/>
                <a:cs typeface="Times New Roman"/>
              </a:rPr>
              <a:t>б</a:t>
            </a:r>
            <a:r>
              <a:rPr sz="2800" spc="-40" dirty="0">
                <a:latin typeface="Times New Roman"/>
                <a:cs typeface="Times New Roman"/>
              </a:rPr>
              <a:t>о</a:t>
            </a:r>
            <a:r>
              <a:rPr sz="2800" spc="-10" dirty="0">
                <a:latin typeface="Times New Roman"/>
                <a:cs typeface="Times New Roman"/>
              </a:rPr>
              <a:t>л</a:t>
            </a:r>
            <a:r>
              <a:rPr sz="2800" spc="-35" dirty="0">
                <a:latin typeface="Times New Roman"/>
                <a:cs typeface="Times New Roman"/>
              </a:rPr>
              <a:t>ь</a:t>
            </a:r>
            <a:r>
              <a:rPr sz="2800" spc="5" dirty="0">
                <a:latin typeface="Times New Roman"/>
                <a:cs typeface="Times New Roman"/>
              </a:rPr>
              <a:t>н</a:t>
            </a:r>
            <a:r>
              <a:rPr sz="2800" spc="-15" dirty="0">
                <a:latin typeface="Times New Roman"/>
                <a:cs typeface="Times New Roman"/>
              </a:rPr>
              <a:t>о</a:t>
            </a:r>
            <a:r>
              <a:rPr sz="2800" dirty="0">
                <a:latin typeface="Times New Roman"/>
                <a:cs typeface="Times New Roman"/>
              </a:rPr>
              <a:t>й	</a:t>
            </a:r>
            <a:r>
              <a:rPr sz="2800" spc="5" dirty="0">
                <a:latin typeface="Times New Roman"/>
                <a:cs typeface="Times New Roman"/>
              </a:rPr>
              <a:t>м</a:t>
            </a:r>
            <a:r>
              <a:rPr sz="2800" spc="-65" dirty="0">
                <a:latin typeface="Times New Roman"/>
                <a:cs typeface="Times New Roman"/>
              </a:rPr>
              <a:t>о</a:t>
            </a:r>
            <a:r>
              <a:rPr sz="2800" spc="-40" dirty="0">
                <a:latin typeface="Times New Roman"/>
                <a:cs typeface="Times New Roman"/>
              </a:rPr>
              <a:t>ж</a:t>
            </a:r>
            <a:r>
              <a:rPr sz="2800" dirty="0">
                <a:latin typeface="Times New Roman"/>
                <a:cs typeface="Times New Roman"/>
              </a:rPr>
              <a:t>ет  </a:t>
            </a:r>
            <a:r>
              <a:rPr sz="2800" spc="-10" dirty="0">
                <a:latin typeface="Times New Roman"/>
                <a:cs typeface="Times New Roman"/>
              </a:rPr>
              <a:t>передвигаться </a:t>
            </a:r>
            <a:r>
              <a:rPr sz="2800" spc="-5" dirty="0">
                <a:latin typeface="Times New Roman"/>
                <a:cs typeface="Times New Roman"/>
              </a:rPr>
              <a:t>(отправная </a:t>
            </a:r>
            <a:r>
              <a:rPr sz="2800" spc="-30" dirty="0">
                <a:latin typeface="Times New Roman"/>
                <a:cs typeface="Times New Roman"/>
              </a:rPr>
              <a:t>точка </a:t>
            </a:r>
            <a:r>
              <a:rPr sz="2800" spc="10" dirty="0">
                <a:latin typeface="Times New Roman"/>
                <a:cs typeface="Times New Roman"/>
              </a:rPr>
              <a:t>—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постель);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44" y="2304744"/>
            <a:ext cx="15049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9060" y="2304744"/>
            <a:ext cx="764540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238250" algn="l"/>
                <a:tab pos="3893820" algn="l"/>
                <a:tab pos="4576445" algn="l"/>
                <a:tab pos="6393815" algn="l"/>
              </a:tabLst>
            </a:pPr>
            <a:r>
              <a:rPr sz="2800" spc="5" dirty="0">
                <a:solidFill>
                  <a:srgbClr val="FF0000"/>
                </a:solidFill>
                <a:latin typeface="Times New Roman"/>
                <a:cs typeface="Times New Roman"/>
              </a:rPr>
              <a:t>темп	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передвижения	</a:t>
            </a:r>
            <a:r>
              <a:rPr sz="2800" spc="5" dirty="0">
                <a:solidFill>
                  <a:srgbClr val="FF0000"/>
                </a:solidFill>
                <a:latin typeface="Times New Roman"/>
                <a:cs typeface="Times New Roman"/>
              </a:rPr>
              <a:t>и	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характер	</a:t>
            </a:r>
            <a:r>
              <a:rPr sz="2800" spc="-40" dirty="0">
                <a:solidFill>
                  <a:srgbClr val="FF0000"/>
                </a:solidFill>
                <a:latin typeface="Times New Roman"/>
                <a:cs typeface="Times New Roman"/>
              </a:rPr>
              <a:t>походки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0668" y="2646680"/>
            <a:ext cx="40824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latin typeface="Times New Roman"/>
                <a:cs typeface="Times New Roman"/>
              </a:rPr>
              <a:t>(нормальная,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измененная);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244" y="3073094"/>
            <a:ext cx="15049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9060" y="3073094"/>
            <a:ext cx="764159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134870" algn="l"/>
                <a:tab pos="4518660" algn="l"/>
              </a:tabLst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возможность	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использования	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медико-технических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244" y="3415029"/>
            <a:ext cx="8076565" cy="232918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56870" marR="5080">
              <a:lnSpc>
                <a:spcPts val="2690"/>
              </a:lnSpc>
              <a:spcBef>
                <a:spcPts val="755"/>
              </a:spcBef>
              <a:tabLst>
                <a:tab pos="2292985" algn="l"/>
                <a:tab pos="3597910" algn="l"/>
                <a:tab pos="6363335" algn="l"/>
              </a:tabLst>
            </a:pP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sz="2800" spc="10" dirty="0">
                <a:solidFill>
                  <a:srgbClr val="FF0000"/>
                </a:solidFill>
                <a:latin typeface="Times New Roman"/>
                <a:cs typeface="Times New Roman"/>
              </a:rPr>
              <a:t>р</a:t>
            </a:r>
            <a:r>
              <a:rPr sz="2800" spc="-70" dirty="0">
                <a:solidFill>
                  <a:srgbClr val="FF0000"/>
                </a:solidFill>
                <a:latin typeface="Times New Roman"/>
                <a:cs typeface="Times New Roman"/>
              </a:rPr>
              <a:t>е</a:t>
            </a:r>
            <a:r>
              <a:rPr sz="2800" spc="5" dirty="0">
                <a:solidFill>
                  <a:srgbClr val="FF0000"/>
                </a:solidFill>
                <a:latin typeface="Times New Roman"/>
                <a:cs typeface="Times New Roman"/>
              </a:rPr>
              <a:t>д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ств	</a:t>
            </a:r>
            <a:r>
              <a:rPr sz="2800" spc="5" dirty="0">
                <a:solidFill>
                  <a:srgbClr val="FF0000"/>
                </a:solidFill>
                <a:latin typeface="Times New Roman"/>
                <a:cs typeface="Times New Roman"/>
              </a:rPr>
              <a:t>д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л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я	</a:t>
            </a:r>
            <a:r>
              <a:rPr sz="2800" spc="-140" dirty="0">
                <a:solidFill>
                  <a:srgbClr val="FF0000"/>
                </a:solidFill>
                <a:latin typeface="Times New Roman"/>
                <a:cs typeface="Times New Roman"/>
              </a:rPr>
              <a:t>к</a:t>
            </a:r>
            <a:r>
              <a:rPr sz="2800" spc="-40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2800" spc="5" dirty="0">
                <a:solidFill>
                  <a:srgbClr val="FF0000"/>
                </a:solidFill>
                <a:latin typeface="Times New Roman"/>
                <a:cs typeface="Times New Roman"/>
              </a:rPr>
              <a:t>м</a:t>
            </a:r>
            <a:r>
              <a:rPr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п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е</a:t>
            </a:r>
            <a:r>
              <a:rPr sz="2800" spc="5" dirty="0">
                <a:solidFill>
                  <a:srgbClr val="FF0000"/>
                </a:solidFill>
                <a:latin typeface="Times New Roman"/>
                <a:cs typeface="Times New Roman"/>
              </a:rPr>
              <a:t>н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са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ц</a:t>
            </a:r>
            <a:r>
              <a:rPr sz="2800" spc="5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и	</a:t>
            </a:r>
            <a:r>
              <a:rPr sz="2800" spc="5" dirty="0">
                <a:solidFill>
                  <a:srgbClr val="FF0000"/>
                </a:solidFill>
                <a:latin typeface="Times New Roman"/>
                <a:cs typeface="Times New Roman"/>
              </a:rPr>
              <a:t>н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а</a:t>
            </a:r>
            <a:r>
              <a:rPr sz="2800" spc="-35" dirty="0">
                <a:solidFill>
                  <a:srgbClr val="FF0000"/>
                </a:solidFill>
                <a:latin typeface="Times New Roman"/>
                <a:cs typeface="Times New Roman"/>
              </a:rPr>
              <a:t>р</a:t>
            </a:r>
            <a:r>
              <a:rPr sz="2800" spc="-40" dirty="0">
                <a:solidFill>
                  <a:srgbClr val="FF0000"/>
                </a:solidFill>
                <a:latin typeface="Times New Roman"/>
                <a:cs typeface="Times New Roman"/>
              </a:rPr>
              <a:t>у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ше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ни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й 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передвижения</a:t>
            </a:r>
            <a:r>
              <a:rPr sz="2800" spc="-5" dirty="0">
                <a:latin typeface="Times New Roman"/>
                <a:cs typeface="Times New Roman"/>
              </a:rPr>
              <a:t>;</a:t>
            </a:r>
            <a:endParaRPr sz="2800">
              <a:latin typeface="Times New Roman"/>
              <a:cs typeface="Times New Roman"/>
            </a:endParaRPr>
          </a:p>
          <a:p>
            <a:pPr marL="356870" marR="5080" indent="-344805">
              <a:lnSpc>
                <a:spcPct val="80000"/>
              </a:lnSpc>
              <a:spcBef>
                <a:spcPts val="695"/>
              </a:spcBef>
              <a:buFont typeface="Arial"/>
              <a:buChar char="•"/>
              <a:tabLst>
                <a:tab pos="445134" algn="l"/>
                <a:tab pos="445770" algn="l"/>
                <a:tab pos="3262629" algn="l"/>
                <a:tab pos="5741670" algn="l"/>
                <a:tab pos="7503795" algn="l"/>
              </a:tabLst>
            </a:pPr>
            <a:r>
              <a:rPr dirty="0"/>
              <a:t>	</a:t>
            </a:r>
            <a:r>
              <a:rPr sz="2800" spc="5" dirty="0">
                <a:solidFill>
                  <a:srgbClr val="FF0000"/>
                </a:solidFill>
                <a:latin typeface="Times New Roman"/>
                <a:cs typeface="Times New Roman"/>
              </a:rPr>
              <a:t>н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е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2800" spc="-110" dirty="0">
                <a:solidFill>
                  <a:srgbClr val="FF0000"/>
                </a:solidFill>
                <a:latin typeface="Times New Roman"/>
                <a:cs typeface="Times New Roman"/>
              </a:rPr>
              <a:t>бх</a:t>
            </a:r>
            <a:r>
              <a:rPr sz="2800" spc="-85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д</a:t>
            </a:r>
            <a:r>
              <a:rPr sz="2800" spc="5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м</a:t>
            </a:r>
            <a:r>
              <a:rPr sz="2800" spc="80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сть	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п</a:t>
            </a:r>
            <a:r>
              <a:rPr sz="2800" spc="80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sz="2800" spc="-45" dirty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ор</a:t>
            </a:r>
            <a:r>
              <a:rPr sz="2800" spc="10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н</a:t>
            </a:r>
            <a:r>
              <a:rPr sz="2800" spc="5" dirty="0">
                <a:solidFill>
                  <a:srgbClr val="FF0000"/>
                </a:solidFill>
                <a:latin typeface="Times New Roman"/>
                <a:cs typeface="Times New Roman"/>
              </a:rPr>
              <a:t>н</a:t>
            </a:r>
            <a:r>
              <a:rPr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е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й	</a:t>
            </a:r>
            <a:r>
              <a:rPr sz="2800" spc="5" dirty="0">
                <a:solidFill>
                  <a:srgbClr val="FF0000"/>
                </a:solidFill>
                <a:latin typeface="Times New Roman"/>
                <a:cs typeface="Times New Roman"/>
              </a:rPr>
              <a:t>п</a:t>
            </a:r>
            <a:r>
              <a:rPr sz="2800" spc="-40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м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щи	</a:t>
            </a:r>
            <a:r>
              <a:rPr sz="2800" spc="5" dirty="0">
                <a:solidFill>
                  <a:srgbClr val="FF0000"/>
                </a:solidFill>
                <a:latin typeface="Times New Roman"/>
                <a:cs typeface="Times New Roman"/>
              </a:rPr>
              <a:t>п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р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и 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передвижении;</a:t>
            </a:r>
            <a:endParaRPr sz="2800">
              <a:latin typeface="Times New Roman"/>
              <a:cs typeface="Times New Roman"/>
            </a:endParaRPr>
          </a:p>
          <a:p>
            <a:pPr marL="356870" marR="5080" indent="-344805">
              <a:lnSpc>
                <a:spcPct val="79400"/>
              </a:lnSpc>
              <a:spcBef>
                <a:spcPts val="695"/>
              </a:spcBef>
              <a:buFont typeface="Arial"/>
              <a:buChar char="•"/>
              <a:tabLst>
                <a:tab pos="445134" algn="l"/>
                <a:tab pos="445770" algn="l"/>
                <a:tab pos="3274695" algn="l"/>
                <a:tab pos="6363335" algn="l"/>
              </a:tabLst>
            </a:pPr>
            <a:r>
              <a:rPr dirty="0"/>
              <a:t>	</a:t>
            </a:r>
            <a:r>
              <a:rPr sz="2800" spc="-35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800" spc="10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2800" spc="-55" dirty="0">
                <a:solidFill>
                  <a:srgbClr val="FF0000"/>
                </a:solidFill>
                <a:latin typeface="Times New Roman"/>
                <a:cs typeface="Times New Roman"/>
              </a:rPr>
              <a:t>з</a:t>
            </a:r>
            <a:r>
              <a:rPr sz="2800" spc="5" dirty="0">
                <a:solidFill>
                  <a:srgbClr val="FF0000"/>
                </a:solidFill>
                <a:latin typeface="Times New Roman"/>
                <a:cs typeface="Times New Roman"/>
              </a:rPr>
              <a:t>м</a:t>
            </a:r>
            <a:r>
              <a:rPr sz="2800" spc="-60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2800" spc="5" dirty="0">
                <a:solidFill>
                  <a:srgbClr val="FF0000"/>
                </a:solidFill>
                <a:latin typeface="Times New Roman"/>
                <a:cs typeface="Times New Roman"/>
              </a:rPr>
              <a:t>ж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н</a:t>
            </a:r>
            <a:r>
              <a:rPr sz="2800" spc="80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сть	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sz="2800" spc="15" dirty="0">
                <a:solidFill>
                  <a:srgbClr val="FF0000"/>
                </a:solidFill>
                <a:latin typeface="Times New Roman"/>
                <a:cs typeface="Times New Roman"/>
              </a:rPr>
              <a:t>п</a:t>
            </a:r>
            <a:r>
              <a:rPr sz="2800" spc="-30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л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ь</a:t>
            </a:r>
            <a:r>
              <a:rPr sz="2800" spc="-35" dirty="0">
                <a:solidFill>
                  <a:srgbClr val="FF0000"/>
                </a:solidFill>
                <a:latin typeface="Times New Roman"/>
                <a:cs typeface="Times New Roman"/>
              </a:rPr>
              <a:t>з</a:t>
            </a:r>
            <a:r>
              <a:rPr sz="2800" spc="15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2800" spc="-55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а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н</a:t>
            </a:r>
            <a:r>
              <a:rPr sz="2800" spc="10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я	</a:t>
            </a:r>
            <a:r>
              <a:rPr sz="2800" spc="15" dirty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sz="2800" spc="10" dirty="0">
                <a:solidFill>
                  <a:srgbClr val="FF0000"/>
                </a:solidFill>
                <a:latin typeface="Times New Roman"/>
                <a:cs typeface="Times New Roman"/>
              </a:rPr>
              <a:t>р</a:t>
            </a:r>
            <a:r>
              <a:rPr sz="2800" spc="-25" dirty="0">
                <a:solidFill>
                  <a:srgbClr val="FF0000"/>
                </a:solidFill>
                <a:latin typeface="Times New Roman"/>
                <a:cs typeface="Times New Roman"/>
              </a:rPr>
              <a:t>а</a:t>
            </a:r>
            <a:r>
              <a:rPr sz="2800" spc="10" dirty="0">
                <a:solidFill>
                  <a:srgbClr val="FF0000"/>
                </a:solidFill>
                <a:latin typeface="Times New Roman"/>
                <a:cs typeface="Times New Roman"/>
              </a:rPr>
              <a:t>н</a:t>
            </a:r>
            <a:r>
              <a:rPr sz="2800" spc="-25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sz="2800" spc="10" dirty="0">
                <a:solidFill>
                  <a:srgbClr val="FF0000"/>
                </a:solidFill>
                <a:latin typeface="Times New Roman"/>
                <a:cs typeface="Times New Roman"/>
              </a:rPr>
              <a:t>по</a:t>
            </a:r>
            <a:r>
              <a:rPr sz="2800" spc="-35" dirty="0">
                <a:solidFill>
                  <a:srgbClr val="FF0000"/>
                </a:solidFill>
                <a:latin typeface="Times New Roman"/>
                <a:cs typeface="Times New Roman"/>
              </a:rPr>
              <a:t>р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та  </a:t>
            </a:r>
            <a:r>
              <a:rPr sz="2800" dirty="0">
                <a:latin typeface="Times New Roman"/>
                <a:cs typeface="Times New Roman"/>
              </a:rPr>
              <a:t>(общественного и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личного).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5830" y="333578"/>
            <a:ext cx="768921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z="3200" spc="-15" dirty="0">
                <a:solidFill>
                  <a:srgbClr val="000000"/>
                </a:solidFill>
                <a:latin typeface="Times New Roman"/>
                <a:cs typeface="Times New Roman"/>
              </a:rPr>
              <a:t>ФК-0 </a:t>
            </a:r>
            <a:r>
              <a:rPr sz="3200" spc="-10" dirty="0">
                <a:solidFill>
                  <a:srgbClr val="000000"/>
                </a:solidFill>
                <a:latin typeface="Times New Roman"/>
                <a:cs typeface="Times New Roman"/>
              </a:rPr>
              <a:t>— полная</a:t>
            </a:r>
            <a:r>
              <a:rPr sz="32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Times New Roman"/>
                <a:cs typeface="Times New Roman"/>
              </a:rPr>
              <a:t>мобильность.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spc="-15" dirty="0">
                <a:solidFill>
                  <a:srgbClr val="000000"/>
                </a:solidFill>
                <a:latin typeface="Times New Roman"/>
                <a:cs typeface="Times New Roman"/>
              </a:rPr>
              <a:t>ФК-1 </a:t>
            </a:r>
            <a:r>
              <a:rPr sz="3200" spc="-10" dirty="0">
                <a:solidFill>
                  <a:srgbClr val="000000"/>
                </a:solidFill>
                <a:latin typeface="Times New Roman"/>
                <a:cs typeface="Times New Roman"/>
              </a:rPr>
              <a:t>— </a:t>
            </a:r>
            <a:r>
              <a:rPr sz="3200" spc="-15" dirty="0">
                <a:solidFill>
                  <a:srgbClr val="000000"/>
                </a:solidFill>
                <a:latin typeface="Times New Roman"/>
                <a:cs typeface="Times New Roman"/>
              </a:rPr>
              <a:t>легкое </a:t>
            </a:r>
            <a:r>
              <a:rPr sz="3200" spc="-10" dirty="0">
                <a:solidFill>
                  <a:srgbClr val="000000"/>
                </a:solidFill>
                <a:latin typeface="Times New Roman"/>
                <a:cs typeface="Times New Roman"/>
              </a:rPr>
              <a:t>нарушение</a:t>
            </a:r>
            <a:r>
              <a:rPr sz="32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Times New Roman"/>
                <a:cs typeface="Times New Roman"/>
              </a:rPr>
              <a:t>передвижения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188" y="1609420"/>
            <a:ext cx="7761605" cy="226314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42545" marR="5080" indent="-30480" algn="just">
              <a:lnSpc>
                <a:spcPct val="91300"/>
              </a:lnSpc>
              <a:spcBef>
                <a:spcPts val="400"/>
              </a:spcBef>
              <a:tabLst>
                <a:tab pos="3335654" algn="l"/>
                <a:tab pos="6555740" algn="l"/>
              </a:tabLst>
            </a:pPr>
            <a:r>
              <a:rPr sz="2800" spc="5" dirty="0">
                <a:latin typeface="Times New Roman"/>
                <a:cs typeface="Times New Roman"/>
              </a:rPr>
              <a:t>– </a:t>
            </a:r>
            <a:r>
              <a:rPr sz="2600" spc="-10" dirty="0">
                <a:latin typeface="Times New Roman"/>
                <a:cs typeface="Times New Roman"/>
              </a:rPr>
              <a:t>сохранение возможности </a:t>
            </a:r>
            <a:r>
              <a:rPr sz="2600" spc="-15" dirty="0">
                <a:latin typeface="Times New Roman"/>
                <a:cs typeface="Times New Roman"/>
              </a:rPr>
              <a:t>передвижения </a:t>
            </a:r>
            <a:r>
              <a:rPr sz="2600" spc="-5" dirty="0">
                <a:latin typeface="Times New Roman"/>
                <a:cs typeface="Times New Roman"/>
              </a:rPr>
              <a:t>на </a:t>
            </a:r>
            <a:r>
              <a:rPr sz="2600" spc="-15" dirty="0">
                <a:latin typeface="Times New Roman"/>
                <a:cs typeface="Times New Roman"/>
              </a:rPr>
              <a:t>большие)  расстояния </a:t>
            </a:r>
            <a:r>
              <a:rPr sz="2600" spc="-10" dirty="0">
                <a:latin typeface="Times New Roman"/>
                <a:cs typeface="Times New Roman"/>
              </a:rPr>
              <a:t>при </a:t>
            </a:r>
            <a:r>
              <a:rPr sz="2600" spc="-35" dirty="0">
                <a:latin typeface="Times New Roman"/>
                <a:cs typeface="Times New Roman"/>
              </a:rPr>
              <a:t>некотором </a:t>
            </a:r>
            <a:r>
              <a:rPr sz="2600" spc="-10" dirty="0">
                <a:latin typeface="Times New Roman"/>
                <a:cs typeface="Times New Roman"/>
              </a:rPr>
              <a:t>замедлении </a:t>
            </a:r>
            <a:r>
              <a:rPr sz="2600" dirty="0">
                <a:latin typeface="Times New Roman"/>
                <a:cs typeface="Times New Roman"/>
              </a:rPr>
              <a:t>темпа </a:t>
            </a:r>
            <a:r>
              <a:rPr sz="2600" spc="-30" dirty="0">
                <a:latin typeface="Times New Roman"/>
                <a:cs typeface="Times New Roman"/>
              </a:rPr>
              <a:t>ходьбы,  </a:t>
            </a:r>
            <a:r>
              <a:rPr sz="2600" spc="-15" dirty="0">
                <a:latin typeface="Times New Roman"/>
                <a:cs typeface="Times New Roman"/>
              </a:rPr>
              <a:t>небольшом </a:t>
            </a:r>
            <a:r>
              <a:rPr sz="2600" spc="-10" dirty="0">
                <a:latin typeface="Times New Roman"/>
                <a:cs typeface="Times New Roman"/>
              </a:rPr>
              <a:t>изменении </a:t>
            </a:r>
            <a:r>
              <a:rPr sz="2600" spc="-15" dirty="0">
                <a:latin typeface="Times New Roman"/>
                <a:cs typeface="Times New Roman"/>
              </a:rPr>
              <a:t>паттерна </a:t>
            </a:r>
            <a:r>
              <a:rPr sz="2600" spc="-30" dirty="0">
                <a:latin typeface="Times New Roman"/>
                <a:cs typeface="Times New Roman"/>
              </a:rPr>
              <a:t>ходьбы,  </a:t>
            </a:r>
            <a:r>
              <a:rPr sz="2600" spc="-10" dirty="0">
                <a:latin typeface="Times New Roman"/>
                <a:cs typeface="Times New Roman"/>
              </a:rPr>
              <a:t>нео</a:t>
            </a:r>
            <a:r>
              <a:rPr sz="2600" spc="-95" dirty="0">
                <a:latin typeface="Times New Roman"/>
                <a:cs typeface="Times New Roman"/>
              </a:rPr>
              <a:t>б</a:t>
            </a:r>
            <a:r>
              <a:rPr sz="2600" spc="-105" dirty="0">
                <a:latin typeface="Times New Roman"/>
                <a:cs typeface="Times New Roman"/>
              </a:rPr>
              <a:t>х</a:t>
            </a:r>
            <a:r>
              <a:rPr sz="2600" spc="-80" dirty="0">
                <a:latin typeface="Times New Roman"/>
                <a:cs typeface="Times New Roman"/>
              </a:rPr>
              <a:t>о</a:t>
            </a:r>
            <a:r>
              <a:rPr sz="2600" spc="-5" dirty="0">
                <a:latin typeface="Times New Roman"/>
                <a:cs typeface="Times New Roman"/>
              </a:rPr>
              <a:t>дим</a:t>
            </a:r>
            <a:r>
              <a:rPr sz="2600" spc="60" dirty="0">
                <a:latin typeface="Times New Roman"/>
                <a:cs typeface="Times New Roman"/>
              </a:rPr>
              <a:t>о</a:t>
            </a:r>
            <a:r>
              <a:rPr sz="2600" spc="-5" dirty="0">
                <a:latin typeface="Times New Roman"/>
                <a:cs typeface="Times New Roman"/>
              </a:rPr>
              <a:t>сти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Times New Roman"/>
                <a:cs typeface="Times New Roman"/>
              </a:rPr>
              <a:t>ис</a:t>
            </a:r>
            <a:r>
              <a:rPr sz="2600" spc="5" dirty="0">
                <a:latin typeface="Times New Roman"/>
                <a:cs typeface="Times New Roman"/>
              </a:rPr>
              <a:t>п</a:t>
            </a:r>
            <a:r>
              <a:rPr sz="2600" spc="-30" dirty="0">
                <a:latin typeface="Times New Roman"/>
                <a:cs typeface="Times New Roman"/>
              </a:rPr>
              <a:t>о</a:t>
            </a:r>
            <a:r>
              <a:rPr sz="2600" spc="-10" dirty="0">
                <a:latin typeface="Times New Roman"/>
                <a:cs typeface="Times New Roman"/>
              </a:rPr>
              <a:t>ль</a:t>
            </a:r>
            <a:r>
              <a:rPr sz="2600" spc="-25" dirty="0">
                <a:latin typeface="Times New Roman"/>
                <a:cs typeface="Times New Roman"/>
              </a:rPr>
              <a:t>з</a:t>
            </a:r>
            <a:r>
              <a:rPr sz="2600" spc="-5" dirty="0">
                <a:latin typeface="Times New Roman"/>
                <a:cs typeface="Times New Roman"/>
              </a:rPr>
              <a:t>о</a:t>
            </a:r>
            <a:r>
              <a:rPr sz="2600" spc="-30" dirty="0">
                <a:latin typeface="Times New Roman"/>
                <a:cs typeface="Times New Roman"/>
              </a:rPr>
              <a:t>в</a:t>
            </a:r>
            <a:r>
              <a:rPr sz="2600" spc="-5" dirty="0">
                <a:latin typeface="Times New Roman"/>
                <a:cs typeface="Times New Roman"/>
              </a:rPr>
              <a:t>ан</a:t>
            </a:r>
            <a:r>
              <a:rPr sz="2600" spc="5" dirty="0">
                <a:latin typeface="Times New Roman"/>
                <a:cs typeface="Times New Roman"/>
              </a:rPr>
              <a:t>и</a:t>
            </a:r>
            <a:r>
              <a:rPr sz="2600" spc="-5" dirty="0">
                <a:latin typeface="Times New Roman"/>
                <a:cs typeface="Times New Roman"/>
              </a:rPr>
              <a:t>я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Times New Roman"/>
                <a:cs typeface="Times New Roman"/>
              </a:rPr>
              <a:t>п</a:t>
            </a:r>
            <a:r>
              <a:rPr sz="2600" dirty="0">
                <a:latin typeface="Times New Roman"/>
                <a:cs typeface="Times New Roman"/>
              </a:rPr>
              <a:t>р</a:t>
            </a:r>
            <a:r>
              <a:rPr sz="2600" spc="65" dirty="0">
                <a:latin typeface="Times New Roman"/>
                <a:cs typeface="Times New Roman"/>
              </a:rPr>
              <a:t>о</a:t>
            </a:r>
            <a:r>
              <a:rPr sz="2600" spc="-5" dirty="0">
                <a:latin typeface="Times New Roman"/>
                <a:cs typeface="Times New Roman"/>
              </a:rPr>
              <a:t>ст</a:t>
            </a:r>
            <a:r>
              <a:rPr sz="2600" dirty="0">
                <a:latin typeface="Times New Roman"/>
                <a:cs typeface="Times New Roman"/>
              </a:rPr>
              <a:t>ы</a:t>
            </a:r>
            <a:r>
              <a:rPr sz="2600" spc="-5" dirty="0">
                <a:latin typeface="Times New Roman"/>
                <a:cs typeface="Times New Roman"/>
              </a:rPr>
              <a:t>х  </a:t>
            </a:r>
            <a:r>
              <a:rPr sz="2600" spc="-15" dirty="0">
                <a:latin typeface="Times New Roman"/>
                <a:cs typeface="Times New Roman"/>
              </a:rPr>
              <a:t>вспомогательных </a:t>
            </a:r>
            <a:r>
              <a:rPr sz="2600" spc="-10" dirty="0">
                <a:latin typeface="Times New Roman"/>
                <a:cs typeface="Times New Roman"/>
              </a:rPr>
              <a:t>средств </a:t>
            </a:r>
            <a:r>
              <a:rPr sz="2600" spc="5" dirty="0">
                <a:latin typeface="Times New Roman"/>
                <a:cs typeface="Times New Roman"/>
              </a:rPr>
              <a:t>(трость, </a:t>
            </a:r>
            <a:r>
              <a:rPr sz="2600" spc="-5" dirty="0">
                <a:latin typeface="Times New Roman"/>
                <a:cs typeface="Times New Roman"/>
              </a:rPr>
              <a:t>малосложная  </a:t>
            </a:r>
            <a:r>
              <a:rPr sz="2600" spc="-10" dirty="0">
                <a:latin typeface="Times New Roman"/>
                <a:cs typeface="Times New Roman"/>
              </a:rPr>
              <a:t>ортопедическая </a:t>
            </a:r>
            <a:r>
              <a:rPr sz="2600" spc="-20" dirty="0">
                <a:latin typeface="Times New Roman"/>
                <a:cs typeface="Times New Roman"/>
              </a:rPr>
              <a:t>обувь) </a:t>
            </a:r>
            <a:r>
              <a:rPr sz="2600" spc="-10" dirty="0">
                <a:latin typeface="Times New Roman"/>
                <a:cs typeface="Times New Roman"/>
              </a:rPr>
              <a:t>или </a:t>
            </a:r>
            <a:r>
              <a:rPr sz="2600" spc="-15" dirty="0">
                <a:latin typeface="Times New Roman"/>
                <a:cs typeface="Times New Roman"/>
              </a:rPr>
              <a:t>медикаментов,</a:t>
            </a:r>
            <a:r>
              <a:rPr sz="2600" spc="4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полностью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0668" y="3807917"/>
            <a:ext cx="5059045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25470" algn="l"/>
              </a:tabLst>
            </a:pPr>
            <a:r>
              <a:rPr sz="2600" spc="-20" dirty="0">
                <a:latin typeface="Times New Roman"/>
                <a:cs typeface="Times New Roman"/>
              </a:rPr>
              <a:t>корригирующих	</a:t>
            </a:r>
            <a:r>
              <a:rPr sz="2600" spc="-15" dirty="0">
                <a:latin typeface="Times New Roman"/>
                <a:cs typeface="Times New Roman"/>
              </a:rPr>
              <a:t>двигательные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0668" y="4165219"/>
            <a:ext cx="244729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spc="-5" dirty="0">
                <a:latin typeface="Times New Roman"/>
                <a:cs typeface="Times New Roman"/>
              </a:rPr>
              <a:t>(пер</a:t>
            </a:r>
            <a:r>
              <a:rPr sz="2600" spc="5" dirty="0">
                <a:latin typeface="Times New Roman"/>
                <a:cs typeface="Times New Roman"/>
              </a:rPr>
              <a:t>и</a:t>
            </a:r>
            <a:r>
              <a:rPr sz="2600" spc="-5" dirty="0">
                <a:latin typeface="Times New Roman"/>
                <a:cs typeface="Times New Roman"/>
              </a:rPr>
              <a:t>ферич</a:t>
            </a:r>
            <a:r>
              <a:rPr sz="2600" spc="65" dirty="0">
                <a:latin typeface="Times New Roman"/>
                <a:cs typeface="Times New Roman"/>
              </a:rPr>
              <a:t>е</a:t>
            </a:r>
            <a:r>
              <a:rPr sz="2600" spc="-5" dirty="0">
                <a:latin typeface="Times New Roman"/>
                <a:cs typeface="Times New Roman"/>
              </a:rPr>
              <a:t>с</a:t>
            </a:r>
            <a:r>
              <a:rPr sz="2600" spc="-15" dirty="0">
                <a:latin typeface="Times New Roman"/>
                <a:cs typeface="Times New Roman"/>
              </a:rPr>
              <a:t>к</a:t>
            </a:r>
            <a:r>
              <a:rPr sz="2600" spc="-10" dirty="0">
                <a:latin typeface="Times New Roman"/>
                <a:cs typeface="Times New Roman"/>
              </a:rPr>
              <a:t>ие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95771" y="3807917"/>
            <a:ext cx="2311400" cy="77787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 indent="438784">
              <a:lnSpc>
                <a:spcPts val="2810"/>
              </a:lnSpc>
              <a:spcBef>
                <a:spcPts val="445"/>
              </a:spcBef>
            </a:pPr>
            <a:r>
              <a:rPr sz="2600" spc="-5" dirty="0">
                <a:latin typeface="Times New Roman"/>
                <a:cs typeface="Times New Roman"/>
              </a:rPr>
              <a:t>р</a:t>
            </a:r>
            <a:r>
              <a:rPr sz="2600" spc="15" dirty="0">
                <a:latin typeface="Times New Roman"/>
                <a:cs typeface="Times New Roman"/>
              </a:rPr>
              <a:t>а</a:t>
            </a:r>
            <a:r>
              <a:rPr sz="2600" spc="-5" dirty="0">
                <a:latin typeface="Times New Roman"/>
                <a:cs typeface="Times New Roman"/>
              </a:rPr>
              <a:t>сс</a:t>
            </a:r>
            <a:r>
              <a:rPr sz="2600" spc="10" dirty="0">
                <a:latin typeface="Times New Roman"/>
                <a:cs typeface="Times New Roman"/>
              </a:rPr>
              <a:t>т</a:t>
            </a:r>
            <a:r>
              <a:rPr sz="2600" spc="-5" dirty="0">
                <a:latin typeface="Times New Roman"/>
                <a:cs typeface="Times New Roman"/>
              </a:rPr>
              <a:t>ройст</a:t>
            </a:r>
            <a:r>
              <a:rPr sz="2600" spc="-35" dirty="0">
                <a:latin typeface="Times New Roman"/>
                <a:cs typeface="Times New Roman"/>
              </a:rPr>
              <a:t>в</a:t>
            </a:r>
            <a:r>
              <a:rPr sz="2600" spc="-5" dirty="0">
                <a:latin typeface="Times New Roman"/>
                <a:cs typeface="Times New Roman"/>
              </a:rPr>
              <a:t>а  </a:t>
            </a:r>
            <a:r>
              <a:rPr sz="2600" spc="-30" dirty="0">
                <a:latin typeface="Times New Roman"/>
                <a:cs typeface="Times New Roman"/>
              </a:rPr>
              <a:t>в</a:t>
            </a:r>
            <a:r>
              <a:rPr sz="2600" spc="-5" dirty="0">
                <a:latin typeface="Times New Roman"/>
                <a:cs typeface="Times New Roman"/>
              </a:rPr>
              <a:t>а</a:t>
            </a:r>
            <a:r>
              <a:rPr sz="2600" spc="-25" dirty="0">
                <a:latin typeface="Times New Roman"/>
                <a:cs typeface="Times New Roman"/>
              </a:rPr>
              <a:t>з</a:t>
            </a:r>
            <a:r>
              <a:rPr sz="2600" spc="-80" dirty="0">
                <a:latin typeface="Times New Roman"/>
                <a:cs typeface="Times New Roman"/>
              </a:rPr>
              <a:t>о</a:t>
            </a:r>
            <a:r>
              <a:rPr sz="2600" spc="-5" dirty="0">
                <a:latin typeface="Times New Roman"/>
                <a:cs typeface="Times New Roman"/>
              </a:rPr>
              <a:t>ди</a:t>
            </a:r>
            <a:r>
              <a:rPr sz="2600" dirty="0">
                <a:latin typeface="Times New Roman"/>
                <a:cs typeface="Times New Roman"/>
              </a:rPr>
              <a:t>л</a:t>
            </a:r>
            <a:r>
              <a:rPr sz="2600" spc="-75" dirty="0">
                <a:latin typeface="Times New Roman"/>
                <a:cs typeface="Times New Roman"/>
              </a:rPr>
              <a:t>а</a:t>
            </a:r>
            <a:r>
              <a:rPr sz="2600" spc="10" dirty="0">
                <a:latin typeface="Times New Roman"/>
                <a:cs typeface="Times New Roman"/>
              </a:rPr>
              <a:t>т</a:t>
            </a:r>
            <a:r>
              <a:rPr sz="2600" spc="-75" dirty="0">
                <a:latin typeface="Times New Roman"/>
                <a:cs typeface="Times New Roman"/>
              </a:rPr>
              <a:t>а</a:t>
            </a:r>
            <a:r>
              <a:rPr sz="2600" spc="-35" dirty="0">
                <a:latin typeface="Times New Roman"/>
                <a:cs typeface="Times New Roman"/>
              </a:rPr>
              <a:t>т</a:t>
            </a:r>
            <a:r>
              <a:rPr sz="2600" spc="-5" dirty="0">
                <a:latin typeface="Times New Roman"/>
                <a:cs typeface="Times New Roman"/>
              </a:rPr>
              <a:t>оры,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0668" y="4521530"/>
            <a:ext cx="3456304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5" dirty="0">
                <a:latin typeface="Times New Roman"/>
                <a:cs typeface="Times New Roman"/>
              </a:rPr>
              <a:t>противовоспалительные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68926" y="4521530"/>
            <a:ext cx="1503045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latin typeface="Times New Roman"/>
                <a:cs typeface="Times New Roman"/>
              </a:rPr>
              <a:t>препар</a:t>
            </a:r>
            <a:r>
              <a:rPr sz="2600" spc="-75" dirty="0">
                <a:latin typeface="Times New Roman"/>
                <a:cs typeface="Times New Roman"/>
              </a:rPr>
              <a:t>а</a:t>
            </a:r>
            <a:r>
              <a:rPr sz="2600" spc="-5" dirty="0">
                <a:latin typeface="Times New Roman"/>
                <a:cs typeface="Times New Roman"/>
              </a:rPr>
              <a:t>ты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02577" y="4521530"/>
            <a:ext cx="1705610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44220" algn="l"/>
              </a:tabLst>
            </a:pPr>
            <a:r>
              <a:rPr sz="2600" spc="-5" dirty="0">
                <a:latin typeface="Times New Roman"/>
                <a:cs typeface="Times New Roman"/>
              </a:rPr>
              <a:t>и	др</a:t>
            </a:r>
            <a:r>
              <a:rPr sz="2600" spc="-60" dirty="0">
                <a:latin typeface="Times New Roman"/>
                <a:cs typeface="Times New Roman"/>
              </a:rPr>
              <a:t>у</a:t>
            </a:r>
            <a:r>
              <a:rPr sz="2600" spc="-10" dirty="0">
                <a:latin typeface="Times New Roman"/>
                <a:cs typeface="Times New Roman"/>
              </a:rPr>
              <a:t>гие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0668" y="4878704"/>
            <a:ext cx="3818254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171065" algn="l"/>
              </a:tabLst>
            </a:pPr>
            <a:r>
              <a:rPr sz="2600" spc="-10" dirty="0">
                <a:latin typeface="Times New Roman"/>
                <a:cs typeface="Times New Roman"/>
              </a:rPr>
              <a:t>анальгетики,	</a:t>
            </a:r>
            <a:r>
              <a:rPr sz="2600" spc="-25" dirty="0">
                <a:latin typeface="Times New Roman"/>
                <a:cs typeface="Times New Roman"/>
              </a:rPr>
              <a:t>корректоры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27421" y="4878704"/>
            <a:ext cx="358267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948180" algn="l"/>
              </a:tabLst>
            </a:pPr>
            <a:r>
              <a:rPr sz="2600" spc="-10" dirty="0">
                <a:latin typeface="Times New Roman"/>
                <a:cs typeface="Times New Roman"/>
              </a:rPr>
              <a:t>нар</a:t>
            </a:r>
            <a:r>
              <a:rPr sz="2600" spc="-50" dirty="0">
                <a:latin typeface="Times New Roman"/>
                <a:cs typeface="Times New Roman"/>
              </a:rPr>
              <a:t>у</a:t>
            </a:r>
            <a:r>
              <a:rPr sz="2600" spc="5" dirty="0">
                <a:latin typeface="Times New Roman"/>
                <a:cs typeface="Times New Roman"/>
              </a:rPr>
              <a:t>ш</a:t>
            </a:r>
            <a:r>
              <a:rPr sz="2600" spc="-5" dirty="0">
                <a:latin typeface="Times New Roman"/>
                <a:cs typeface="Times New Roman"/>
              </a:rPr>
              <a:t>ен</a:t>
            </a:r>
            <a:r>
              <a:rPr sz="2600" spc="5" dirty="0">
                <a:latin typeface="Times New Roman"/>
                <a:cs typeface="Times New Roman"/>
              </a:rPr>
              <a:t>и</a:t>
            </a:r>
            <a:r>
              <a:rPr sz="2600" spc="-5" dirty="0">
                <a:latin typeface="Times New Roman"/>
                <a:cs typeface="Times New Roman"/>
              </a:rPr>
              <a:t>й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0" dirty="0">
                <a:latin typeface="Times New Roman"/>
                <a:cs typeface="Times New Roman"/>
              </a:rPr>
              <a:t>м</a:t>
            </a:r>
            <a:r>
              <a:rPr sz="2600" spc="-5" dirty="0">
                <a:latin typeface="Times New Roman"/>
                <a:cs typeface="Times New Roman"/>
              </a:rPr>
              <a:t>ы</a:t>
            </a:r>
            <a:r>
              <a:rPr sz="2600" spc="-15" dirty="0">
                <a:latin typeface="Times New Roman"/>
                <a:cs typeface="Times New Roman"/>
              </a:rPr>
              <a:t>ш</a:t>
            </a:r>
            <a:r>
              <a:rPr sz="2600" spc="-60" dirty="0">
                <a:latin typeface="Times New Roman"/>
                <a:cs typeface="Times New Roman"/>
              </a:rPr>
              <a:t>е</a:t>
            </a:r>
            <a:r>
              <a:rPr sz="2600" spc="-15" dirty="0">
                <a:latin typeface="Times New Roman"/>
                <a:cs typeface="Times New Roman"/>
              </a:rPr>
              <a:t>ч</a:t>
            </a:r>
            <a:r>
              <a:rPr sz="2600" spc="-10" dirty="0">
                <a:latin typeface="Times New Roman"/>
                <a:cs typeface="Times New Roman"/>
              </a:rPr>
              <a:t>но</a:t>
            </a:r>
            <a:r>
              <a:rPr sz="2600" spc="-55" dirty="0">
                <a:latin typeface="Times New Roman"/>
                <a:cs typeface="Times New Roman"/>
              </a:rPr>
              <a:t>г</a:t>
            </a:r>
            <a:r>
              <a:rPr sz="2600" spc="-5" dirty="0">
                <a:latin typeface="Times New Roman"/>
                <a:cs typeface="Times New Roman"/>
              </a:rPr>
              <a:t>о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0668" y="5235016"/>
            <a:ext cx="7731759" cy="77787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45"/>
              </a:spcBef>
              <a:tabLst>
                <a:tab pos="1521460" algn="l"/>
                <a:tab pos="3917950" algn="l"/>
                <a:tab pos="4579620" algn="l"/>
                <a:tab pos="5589270" algn="l"/>
              </a:tabLst>
            </a:pPr>
            <a:r>
              <a:rPr sz="2600" spc="-35" dirty="0">
                <a:latin typeface="Times New Roman"/>
                <a:cs typeface="Times New Roman"/>
              </a:rPr>
              <a:t>т</a:t>
            </a:r>
            <a:r>
              <a:rPr sz="2600" spc="-5" dirty="0">
                <a:latin typeface="Times New Roman"/>
                <a:cs typeface="Times New Roman"/>
              </a:rPr>
              <a:t>о</a:t>
            </a:r>
            <a:r>
              <a:rPr sz="2600" spc="15" dirty="0">
                <a:latin typeface="Times New Roman"/>
                <a:cs typeface="Times New Roman"/>
              </a:rPr>
              <a:t>н</a:t>
            </a:r>
            <a:r>
              <a:rPr sz="2600" spc="-55" dirty="0">
                <a:latin typeface="Times New Roman"/>
                <a:cs typeface="Times New Roman"/>
              </a:rPr>
              <a:t>у</a:t>
            </a:r>
            <a:r>
              <a:rPr sz="2600" spc="15" dirty="0">
                <a:latin typeface="Times New Roman"/>
                <a:cs typeface="Times New Roman"/>
              </a:rPr>
              <a:t>с</a:t>
            </a:r>
            <a:r>
              <a:rPr sz="2600" spc="-5" dirty="0">
                <a:latin typeface="Times New Roman"/>
                <a:cs typeface="Times New Roman"/>
              </a:rPr>
              <a:t>а,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Times New Roman"/>
                <a:cs typeface="Times New Roman"/>
              </a:rPr>
              <a:t>гипер</a:t>
            </a:r>
            <a:r>
              <a:rPr sz="2600" spc="-20" dirty="0">
                <a:latin typeface="Times New Roman"/>
                <a:cs typeface="Times New Roman"/>
              </a:rPr>
              <a:t>к</a:t>
            </a:r>
            <a:r>
              <a:rPr sz="2600" spc="-10" dirty="0">
                <a:latin typeface="Times New Roman"/>
                <a:cs typeface="Times New Roman"/>
              </a:rPr>
              <a:t>и</a:t>
            </a:r>
            <a:r>
              <a:rPr sz="2600" spc="-5" dirty="0">
                <a:latin typeface="Times New Roman"/>
                <a:cs typeface="Times New Roman"/>
              </a:rPr>
              <a:t>н</a:t>
            </a:r>
            <a:r>
              <a:rPr sz="2600" spc="15" dirty="0">
                <a:latin typeface="Times New Roman"/>
                <a:cs typeface="Times New Roman"/>
              </a:rPr>
              <a:t>е</a:t>
            </a:r>
            <a:r>
              <a:rPr sz="2600" spc="-10" dirty="0">
                <a:latin typeface="Times New Roman"/>
                <a:cs typeface="Times New Roman"/>
              </a:rPr>
              <a:t>зо</a:t>
            </a:r>
            <a:r>
              <a:rPr sz="2600" spc="-5" dirty="0">
                <a:latin typeface="Times New Roman"/>
                <a:cs typeface="Times New Roman"/>
              </a:rPr>
              <a:t>в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Times New Roman"/>
                <a:cs typeface="Times New Roman"/>
              </a:rPr>
              <a:t>и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Times New Roman"/>
                <a:cs typeface="Times New Roman"/>
              </a:rPr>
              <a:t>др</a:t>
            </a:r>
            <a:r>
              <a:rPr sz="2600" spc="-10" dirty="0">
                <a:latin typeface="Times New Roman"/>
                <a:cs typeface="Times New Roman"/>
              </a:rPr>
              <a:t>.</a:t>
            </a:r>
            <a:r>
              <a:rPr sz="2600" spc="-5" dirty="0">
                <a:latin typeface="Times New Roman"/>
                <a:cs typeface="Times New Roman"/>
              </a:rPr>
              <a:t>)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Times New Roman"/>
                <a:cs typeface="Times New Roman"/>
              </a:rPr>
              <a:t>Ис</a:t>
            </a:r>
            <a:r>
              <a:rPr sz="2600" dirty="0">
                <a:latin typeface="Times New Roman"/>
                <a:cs typeface="Times New Roman"/>
              </a:rPr>
              <a:t>п</a:t>
            </a:r>
            <a:r>
              <a:rPr sz="2600" spc="-30" dirty="0">
                <a:latin typeface="Times New Roman"/>
                <a:cs typeface="Times New Roman"/>
              </a:rPr>
              <a:t>о</a:t>
            </a:r>
            <a:r>
              <a:rPr sz="2600" spc="-10" dirty="0">
                <a:latin typeface="Times New Roman"/>
                <a:cs typeface="Times New Roman"/>
              </a:rPr>
              <a:t>ль</a:t>
            </a:r>
            <a:r>
              <a:rPr sz="2600" spc="-25" dirty="0">
                <a:latin typeface="Times New Roman"/>
                <a:cs typeface="Times New Roman"/>
              </a:rPr>
              <a:t>з</a:t>
            </a:r>
            <a:r>
              <a:rPr sz="2600" spc="-5" dirty="0">
                <a:latin typeface="Times New Roman"/>
                <a:cs typeface="Times New Roman"/>
              </a:rPr>
              <a:t>о</a:t>
            </a:r>
            <a:r>
              <a:rPr sz="2600" spc="-30" dirty="0">
                <a:latin typeface="Times New Roman"/>
                <a:cs typeface="Times New Roman"/>
              </a:rPr>
              <a:t>в</a:t>
            </a:r>
            <a:r>
              <a:rPr sz="2600" spc="-5" dirty="0">
                <a:latin typeface="Times New Roman"/>
                <a:cs typeface="Times New Roman"/>
              </a:rPr>
              <a:t>а</a:t>
            </a:r>
            <a:r>
              <a:rPr sz="2600" dirty="0">
                <a:latin typeface="Times New Roman"/>
                <a:cs typeface="Times New Roman"/>
              </a:rPr>
              <a:t>н</a:t>
            </a:r>
            <a:r>
              <a:rPr sz="2600" spc="-10" dirty="0">
                <a:latin typeface="Times New Roman"/>
                <a:cs typeface="Times New Roman"/>
              </a:rPr>
              <a:t>ие  </a:t>
            </a:r>
            <a:r>
              <a:rPr sz="2600" spc="-5" dirty="0">
                <a:latin typeface="Times New Roman"/>
                <a:cs typeface="Times New Roman"/>
              </a:rPr>
              <a:t>транспорта не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ограничено.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262" y="577976"/>
            <a:ext cx="840740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5" dirty="0">
                <a:solidFill>
                  <a:srgbClr val="000000"/>
                </a:solidFill>
                <a:latin typeface="Times New Roman"/>
                <a:cs typeface="Times New Roman"/>
              </a:rPr>
              <a:t>ФК-2 </a:t>
            </a:r>
            <a:r>
              <a:rPr sz="3200" spc="-10" dirty="0">
                <a:solidFill>
                  <a:srgbClr val="000000"/>
                </a:solidFill>
                <a:latin typeface="Times New Roman"/>
                <a:cs typeface="Times New Roman"/>
              </a:rPr>
              <a:t>— </a:t>
            </a:r>
            <a:r>
              <a:rPr sz="3200" spc="-5" dirty="0">
                <a:solidFill>
                  <a:srgbClr val="000000"/>
                </a:solidFill>
                <a:latin typeface="Times New Roman"/>
                <a:cs typeface="Times New Roman"/>
              </a:rPr>
              <a:t>умеренное </a:t>
            </a:r>
            <a:r>
              <a:rPr sz="3200" spc="-10" dirty="0">
                <a:solidFill>
                  <a:srgbClr val="000000"/>
                </a:solidFill>
                <a:latin typeface="Times New Roman"/>
                <a:cs typeface="Times New Roman"/>
              </a:rPr>
              <a:t>нарушение</a:t>
            </a:r>
            <a:r>
              <a:rPr sz="32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Times New Roman"/>
                <a:cs typeface="Times New Roman"/>
              </a:rPr>
              <a:t>передвижения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0668" y="1673071"/>
            <a:ext cx="7733030" cy="83121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390"/>
              </a:spcBef>
            </a:pPr>
            <a:r>
              <a:rPr sz="2400" dirty="0">
                <a:latin typeface="Times New Roman"/>
                <a:cs typeface="Times New Roman"/>
              </a:rPr>
              <a:t>–  </a:t>
            </a:r>
            <a:r>
              <a:rPr sz="2400" spc="-5" dirty="0">
                <a:latin typeface="Times New Roman"/>
                <a:cs typeface="Times New Roman"/>
              </a:rPr>
              <a:t>(пониженная </a:t>
            </a:r>
            <a:r>
              <a:rPr sz="2400" dirty="0">
                <a:latin typeface="Times New Roman"/>
                <a:cs typeface="Times New Roman"/>
              </a:rPr>
              <a:t>мобильность) — ограничение 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расстояния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  <a:tabLst>
                <a:tab pos="2149475" algn="l"/>
                <a:tab pos="3533775" algn="l"/>
                <a:tab pos="5393690" algn="l"/>
                <a:tab pos="6080125" algn="l"/>
                <a:tab pos="7198995" algn="l"/>
              </a:tabLst>
            </a:pPr>
            <a:r>
              <a:rPr sz="2400" spc="5" dirty="0">
                <a:latin typeface="Times New Roman"/>
                <a:cs typeface="Times New Roman"/>
              </a:rPr>
              <a:t>п</a:t>
            </a:r>
            <a:r>
              <a:rPr sz="2400" spc="-10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р</a:t>
            </a:r>
            <a:r>
              <a:rPr sz="2400" spc="-35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дв</a:t>
            </a:r>
            <a:r>
              <a:rPr sz="2400" spc="5" dirty="0">
                <a:latin typeface="Times New Roman"/>
                <a:cs typeface="Times New Roman"/>
              </a:rPr>
              <a:t>и</a:t>
            </a:r>
            <a:r>
              <a:rPr sz="2400" spc="-30" dirty="0">
                <a:latin typeface="Times New Roman"/>
                <a:cs typeface="Times New Roman"/>
              </a:rPr>
              <a:t>ж</a:t>
            </a:r>
            <a:r>
              <a:rPr sz="2400" spc="-10" dirty="0">
                <a:latin typeface="Times New Roman"/>
                <a:cs typeface="Times New Roman"/>
              </a:rPr>
              <a:t>е</a:t>
            </a:r>
            <a:r>
              <a:rPr sz="2400" spc="5" dirty="0">
                <a:latin typeface="Times New Roman"/>
                <a:cs typeface="Times New Roman"/>
              </a:rPr>
              <a:t>ни</a:t>
            </a:r>
            <a:r>
              <a:rPr sz="2400" dirty="0">
                <a:latin typeface="Times New Roman"/>
                <a:cs typeface="Times New Roman"/>
              </a:rPr>
              <a:t>я	ра</a:t>
            </a:r>
            <a:r>
              <a:rPr sz="2400" spc="5" dirty="0">
                <a:latin typeface="Times New Roman"/>
                <a:cs typeface="Times New Roman"/>
              </a:rPr>
              <a:t>й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10" dirty="0">
                <a:latin typeface="Times New Roman"/>
                <a:cs typeface="Times New Roman"/>
              </a:rPr>
              <a:t>н</a:t>
            </a:r>
            <a:r>
              <a:rPr sz="2400" spc="-7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м	</a:t>
            </a:r>
            <a:r>
              <a:rPr sz="2400" spc="5" dirty="0">
                <a:latin typeface="Times New Roman"/>
                <a:cs typeface="Times New Roman"/>
              </a:rPr>
              <a:t>п</a:t>
            </a:r>
            <a:r>
              <a:rPr sz="2400" dirty="0">
                <a:latin typeface="Times New Roman"/>
                <a:cs typeface="Times New Roman"/>
              </a:rPr>
              <a:t>р</a:t>
            </a:r>
            <a:r>
              <a:rPr sz="2400" spc="-7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ж</a:t>
            </a:r>
            <a:r>
              <a:rPr sz="2400" spc="5" dirty="0">
                <a:latin typeface="Times New Roman"/>
                <a:cs typeface="Times New Roman"/>
              </a:rPr>
              <a:t>и</a:t>
            </a:r>
            <a:r>
              <a:rPr sz="2400" spc="-30" dirty="0">
                <a:latin typeface="Times New Roman"/>
                <a:cs typeface="Times New Roman"/>
              </a:rPr>
              <a:t>в</a:t>
            </a:r>
            <a:r>
              <a:rPr sz="2400" spc="-10" dirty="0">
                <a:latin typeface="Times New Roman"/>
                <a:cs typeface="Times New Roman"/>
              </a:rPr>
              <a:t>а</a:t>
            </a:r>
            <a:r>
              <a:rPr sz="2400" spc="5" dirty="0">
                <a:latin typeface="Times New Roman"/>
                <a:cs typeface="Times New Roman"/>
              </a:rPr>
              <a:t>ни</a:t>
            </a:r>
            <a:r>
              <a:rPr sz="2400" dirty="0">
                <a:latin typeface="Times New Roman"/>
                <a:cs typeface="Times New Roman"/>
              </a:rPr>
              <a:t>я	(до	1,5—2	</a:t>
            </a:r>
            <a:r>
              <a:rPr sz="2400" spc="5" dirty="0">
                <a:latin typeface="Times New Roman"/>
                <a:cs typeface="Times New Roman"/>
              </a:rPr>
              <a:t>к</a:t>
            </a:r>
            <a:r>
              <a:rPr sz="2400" spc="-10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Times New Roman"/>
                <a:cs typeface="Times New Roman"/>
              </a:rPr>
              <a:t>),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0668" y="2478481"/>
            <a:ext cx="63220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47520" algn="l"/>
                <a:tab pos="2643505" algn="l"/>
                <a:tab pos="3930015" algn="l"/>
                <a:tab pos="4939665" algn="l"/>
              </a:tabLst>
            </a:pPr>
            <a:r>
              <a:rPr sz="2400" spc="-10" dirty="0">
                <a:latin typeface="Times New Roman"/>
                <a:cs typeface="Times New Roman"/>
              </a:rPr>
              <a:t>м</a:t>
            </a:r>
            <a:r>
              <a:rPr sz="2400" spc="-35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дл</a:t>
            </a:r>
            <a:r>
              <a:rPr sz="2400" spc="-10" dirty="0">
                <a:latin typeface="Times New Roman"/>
                <a:cs typeface="Times New Roman"/>
              </a:rPr>
              <a:t>е</a:t>
            </a:r>
            <a:r>
              <a:rPr sz="2400" spc="5" dirty="0">
                <a:latin typeface="Times New Roman"/>
                <a:cs typeface="Times New Roman"/>
              </a:rPr>
              <a:t>нн</a:t>
            </a:r>
            <a:r>
              <a:rPr sz="2400" dirty="0">
                <a:latin typeface="Times New Roman"/>
                <a:cs typeface="Times New Roman"/>
              </a:rPr>
              <a:t>ый	те</a:t>
            </a:r>
            <a:r>
              <a:rPr sz="2400" spc="-15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Times New Roman"/>
                <a:cs typeface="Times New Roman"/>
              </a:rPr>
              <a:t>п	</a:t>
            </a:r>
            <a:r>
              <a:rPr sz="2400" spc="-75" dirty="0">
                <a:latin typeface="Times New Roman"/>
                <a:cs typeface="Times New Roman"/>
              </a:rPr>
              <a:t>хо</a:t>
            </a:r>
            <a:r>
              <a:rPr sz="2400" spc="-25" dirty="0">
                <a:latin typeface="Times New Roman"/>
                <a:cs typeface="Times New Roman"/>
              </a:rPr>
              <a:t>д</a:t>
            </a:r>
            <a:r>
              <a:rPr sz="2400" spc="5" dirty="0">
                <a:latin typeface="Times New Roman"/>
                <a:cs typeface="Times New Roman"/>
              </a:rPr>
              <a:t>ь</a:t>
            </a:r>
            <a:r>
              <a:rPr sz="2400" dirty="0">
                <a:latin typeface="Times New Roman"/>
                <a:cs typeface="Times New Roman"/>
              </a:rPr>
              <a:t>бы,	яв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spc="2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е	</a:t>
            </a:r>
            <a:r>
              <a:rPr sz="2400" spc="5" dirty="0">
                <a:latin typeface="Times New Roman"/>
                <a:cs typeface="Times New Roman"/>
              </a:rPr>
              <a:t>и</a:t>
            </a:r>
            <a:r>
              <a:rPr sz="2400" spc="-15" dirty="0">
                <a:latin typeface="Times New Roman"/>
                <a:cs typeface="Times New Roman"/>
              </a:rPr>
              <a:t>з</a:t>
            </a:r>
            <a:r>
              <a:rPr sz="2400" spc="-10" dirty="0">
                <a:latin typeface="Times New Roman"/>
                <a:cs typeface="Times New Roman"/>
              </a:rPr>
              <a:t>ме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spc="-10" dirty="0">
                <a:latin typeface="Times New Roman"/>
                <a:cs typeface="Times New Roman"/>
              </a:rPr>
              <a:t>е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spc="-15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е</a:t>
            </a:r>
            <a:endParaRPr sz="2400">
              <a:latin typeface="Times New Roman"/>
              <a:cs typeface="Times New Roman"/>
            </a:endParaRPr>
          </a:p>
          <a:p>
            <a:pPr marL="5183505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Times New Roman"/>
                <a:cs typeface="Times New Roman"/>
              </a:rPr>
              <a:t>более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20736" y="2478481"/>
            <a:ext cx="11944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Times New Roman"/>
                <a:cs typeface="Times New Roman"/>
              </a:rPr>
              <a:t>п</a:t>
            </a:r>
            <a:r>
              <a:rPr sz="2400" spc="-70" dirty="0">
                <a:latin typeface="Times New Roman"/>
                <a:cs typeface="Times New Roman"/>
              </a:rPr>
              <a:t>охо</a:t>
            </a:r>
            <a:r>
              <a:rPr sz="2400" dirty="0">
                <a:latin typeface="Times New Roman"/>
                <a:cs typeface="Times New Roman"/>
              </a:rPr>
              <a:t>д</a:t>
            </a:r>
            <a:r>
              <a:rPr sz="2400" spc="10" dirty="0">
                <a:latin typeface="Times New Roman"/>
                <a:cs typeface="Times New Roman"/>
              </a:rPr>
              <a:t>к</a:t>
            </a:r>
            <a:r>
              <a:rPr sz="2400" spc="5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Times New Roman"/>
                <a:cs typeface="Times New Roman"/>
              </a:rPr>
              <a:t>сложных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0668" y="2844800"/>
            <a:ext cx="45485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619375" algn="l"/>
                <a:tab pos="2765425" algn="l"/>
              </a:tabLst>
            </a:pP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spc="-10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95" dirty="0">
                <a:latin typeface="Times New Roman"/>
                <a:cs typeface="Times New Roman"/>
              </a:rPr>
              <a:t>б</a:t>
            </a:r>
            <a:r>
              <a:rPr sz="2400" spc="-75" dirty="0">
                <a:latin typeface="Times New Roman"/>
                <a:cs typeface="Times New Roman"/>
              </a:rPr>
              <a:t>хо</a:t>
            </a:r>
            <a:r>
              <a:rPr sz="2400" dirty="0">
                <a:latin typeface="Times New Roman"/>
                <a:cs typeface="Times New Roman"/>
              </a:rPr>
              <a:t>д</a:t>
            </a:r>
            <a:r>
              <a:rPr sz="2400" spc="10" dirty="0">
                <a:latin typeface="Times New Roman"/>
                <a:cs typeface="Times New Roman"/>
              </a:rPr>
              <a:t>и</a:t>
            </a:r>
            <a:r>
              <a:rPr sz="2400" spc="-10" dirty="0">
                <a:latin typeface="Times New Roman"/>
                <a:cs typeface="Times New Roman"/>
              </a:rPr>
              <a:t>м</a:t>
            </a:r>
            <a:r>
              <a:rPr sz="2400" spc="65" dirty="0">
                <a:latin typeface="Times New Roman"/>
                <a:cs typeface="Times New Roman"/>
              </a:rPr>
              <a:t>о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ть	</a:t>
            </a:r>
            <a:r>
              <a:rPr sz="2400" spc="5" dirty="0">
                <a:latin typeface="Times New Roman"/>
                <a:cs typeface="Times New Roman"/>
              </a:rPr>
              <a:t>и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spc="-15" dirty="0">
                <a:latin typeface="Times New Roman"/>
                <a:cs typeface="Times New Roman"/>
              </a:rPr>
              <a:t>п</a:t>
            </a:r>
            <a:r>
              <a:rPr sz="2400" spc="-25" dirty="0">
                <a:latin typeface="Times New Roman"/>
                <a:cs typeface="Times New Roman"/>
              </a:rPr>
              <a:t>о</a:t>
            </a:r>
            <a:r>
              <a:rPr sz="2400" spc="-5" dirty="0">
                <a:latin typeface="Times New Roman"/>
                <a:cs typeface="Times New Roman"/>
              </a:rPr>
              <a:t>л</a:t>
            </a:r>
            <a:r>
              <a:rPr sz="2400" spc="5" dirty="0">
                <a:latin typeface="Times New Roman"/>
                <a:cs typeface="Times New Roman"/>
              </a:rPr>
              <a:t>ь</a:t>
            </a:r>
            <a:r>
              <a:rPr sz="2400" spc="-15" dirty="0">
                <a:latin typeface="Times New Roman"/>
                <a:cs typeface="Times New Roman"/>
              </a:rPr>
              <a:t>з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30" dirty="0">
                <a:latin typeface="Times New Roman"/>
                <a:cs typeface="Times New Roman"/>
              </a:rPr>
              <a:t>в</a:t>
            </a:r>
            <a:r>
              <a:rPr sz="2400" spc="-10" dirty="0">
                <a:latin typeface="Times New Roman"/>
                <a:cs typeface="Times New Roman"/>
              </a:rPr>
              <a:t>а</a:t>
            </a:r>
            <a:r>
              <a:rPr sz="2400" spc="5" dirty="0">
                <a:latin typeface="Times New Roman"/>
                <a:cs typeface="Times New Roman"/>
              </a:rPr>
              <a:t>ни</a:t>
            </a:r>
            <a:r>
              <a:rPr sz="2400" dirty="0">
                <a:latin typeface="Times New Roman"/>
                <a:cs typeface="Times New Roman"/>
              </a:rPr>
              <a:t>я  </a:t>
            </a:r>
            <a:r>
              <a:rPr sz="2400" spc="-10" dirty="0">
                <a:latin typeface="Times New Roman"/>
                <a:cs typeface="Times New Roman"/>
              </a:rPr>
              <a:t>вспомогательных		средств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03621" y="3210255"/>
            <a:ext cx="350710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26385" algn="l"/>
              </a:tabLst>
            </a:pPr>
            <a:r>
              <a:rPr sz="2400" spc="-10" dirty="0">
                <a:latin typeface="Times New Roman"/>
                <a:cs typeface="Times New Roman"/>
              </a:rPr>
              <a:t>(</a:t>
            </a:r>
            <a:r>
              <a:rPr sz="2400" spc="-50" dirty="0">
                <a:latin typeface="Times New Roman"/>
                <a:cs typeface="Times New Roman"/>
              </a:rPr>
              <a:t>фу</a:t>
            </a:r>
            <a:r>
              <a:rPr sz="2400" spc="5" dirty="0">
                <a:latin typeface="Times New Roman"/>
                <a:cs typeface="Times New Roman"/>
              </a:rPr>
              <a:t>нкци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spc="10" dirty="0">
                <a:latin typeface="Times New Roman"/>
                <a:cs typeface="Times New Roman"/>
              </a:rPr>
              <a:t>а</a:t>
            </a:r>
            <a:r>
              <a:rPr sz="2400" spc="-5" dirty="0">
                <a:latin typeface="Times New Roman"/>
                <a:cs typeface="Times New Roman"/>
              </a:rPr>
              <a:t>л</a:t>
            </a:r>
            <a:r>
              <a:rPr sz="2400" spc="-15" dirty="0">
                <a:latin typeface="Times New Roman"/>
                <a:cs typeface="Times New Roman"/>
              </a:rPr>
              <a:t>ь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dirty="0">
                <a:latin typeface="Times New Roman"/>
                <a:cs typeface="Times New Roman"/>
              </a:rPr>
              <a:t>ые	</a:t>
            </a:r>
            <a:r>
              <a:rPr sz="2400" spc="-5" dirty="0">
                <a:latin typeface="Times New Roman"/>
                <a:cs typeface="Times New Roman"/>
              </a:rPr>
              <a:t>виды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0668" y="3576573"/>
            <a:ext cx="77330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протезов, ортезов), неполная </a:t>
            </a:r>
            <a:r>
              <a:rPr sz="2400" spc="-10" dirty="0">
                <a:latin typeface="Times New Roman"/>
                <a:cs typeface="Times New Roman"/>
              </a:rPr>
              <a:t>медикаментозная </a:t>
            </a:r>
            <a:r>
              <a:rPr sz="2400" spc="-15" dirty="0">
                <a:latin typeface="Times New Roman"/>
                <a:cs typeface="Times New Roman"/>
              </a:rPr>
              <a:t>коррекция  </a:t>
            </a:r>
            <a:r>
              <a:rPr sz="2400" spc="-10" dirty="0">
                <a:latin typeface="Times New Roman"/>
                <a:cs typeface="Times New Roman"/>
              </a:rPr>
              <a:t>нарушенных функций; </a:t>
            </a:r>
            <a:r>
              <a:rPr sz="2400" spc="-5" dirty="0">
                <a:latin typeface="Times New Roman"/>
                <a:cs typeface="Times New Roman"/>
              </a:rPr>
              <a:t>использование </a:t>
            </a:r>
            <a:r>
              <a:rPr sz="2400" dirty="0">
                <a:latin typeface="Times New Roman"/>
                <a:cs typeface="Times New Roman"/>
              </a:rPr>
              <a:t>транспорта  </a:t>
            </a:r>
            <a:r>
              <a:rPr sz="2400" spc="-30" dirty="0">
                <a:latin typeface="Times New Roman"/>
                <a:cs typeface="Times New Roman"/>
              </a:rPr>
              <a:t>затруднено, </a:t>
            </a:r>
            <a:r>
              <a:rPr sz="2400" spc="5" dirty="0">
                <a:latin typeface="Times New Roman"/>
                <a:cs typeface="Times New Roman"/>
              </a:rPr>
              <a:t>но </a:t>
            </a:r>
            <a:r>
              <a:rPr sz="2400" spc="-20" dirty="0">
                <a:latin typeface="Times New Roman"/>
                <a:cs typeface="Times New Roman"/>
              </a:rPr>
              <a:t>возможно </a:t>
            </a:r>
            <a:r>
              <a:rPr sz="2400" spc="-5" dirty="0">
                <a:latin typeface="Times New Roman"/>
                <a:cs typeface="Times New Roman"/>
              </a:rPr>
              <a:t>без </a:t>
            </a:r>
            <a:r>
              <a:rPr sz="2400" spc="5" dirty="0">
                <a:latin typeface="Times New Roman"/>
                <a:cs typeface="Times New Roman"/>
              </a:rPr>
              <a:t>посторонней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помощи.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160" rIns="0" bIns="0" rtlCol="0">
            <a:spAutoFit/>
          </a:bodyPr>
          <a:lstStyle/>
          <a:p>
            <a:pPr marL="2359660" marR="5080" indent="-2061210">
              <a:lnSpc>
                <a:spcPct val="100000"/>
              </a:lnSpc>
              <a:spcBef>
                <a:spcPts val="95"/>
              </a:spcBef>
            </a:pPr>
            <a:r>
              <a:rPr sz="3200" spc="-15" dirty="0">
                <a:solidFill>
                  <a:srgbClr val="000000"/>
                </a:solidFill>
                <a:latin typeface="Times New Roman"/>
                <a:cs typeface="Times New Roman"/>
              </a:rPr>
              <a:t>ФК-3 </a:t>
            </a:r>
            <a:r>
              <a:rPr sz="3200" spc="-10" dirty="0">
                <a:solidFill>
                  <a:srgbClr val="000000"/>
                </a:solidFill>
                <a:latin typeface="Times New Roman"/>
                <a:cs typeface="Times New Roman"/>
              </a:rPr>
              <a:t>— </a:t>
            </a:r>
            <a:r>
              <a:rPr sz="3200" spc="-15" dirty="0">
                <a:solidFill>
                  <a:srgbClr val="000000"/>
                </a:solidFill>
                <a:latin typeface="Times New Roman"/>
                <a:cs typeface="Times New Roman"/>
              </a:rPr>
              <a:t>значительное </a:t>
            </a:r>
            <a:r>
              <a:rPr sz="3200" spc="-5" dirty="0">
                <a:solidFill>
                  <a:srgbClr val="000000"/>
                </a:solidFill>
                <a:latin typeface="Times New Roman"/>
                <a:cs typeface="Times New Roman"/>
              </a:rPr>
              <a:t>ограничение  </a:t>
            </a:r>
            <a:r>
              <a:rPr sz="3200" spc="-10" dirty="0">
                <a:solidFill>
                  <a:srgbClr val="000000"/>
                </a:solidFill>
                <a:latin typeface="Times New Roman"/>
                <a:cs typeface="Times New Roman"/>
              </a:rPr>
              <a:t>мобильности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0668" y="1673071"/>
            <a:ext cx="7733665" cy="26606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33020" algn="just">
              <a:lnSpc>
                <a:spcPct val="101699"/>
              </a:lnSpc>
              <a:spcBef>
                <a:spcPts val="345"/>
              </a:spcBef>
            </a:pPr>
            <a:r>
              <a:rPr sz="2400" dirty="0">
                <a:latin typeface="Times New Roman"/>
                <a:cs typeface="Times New Roman"/>
              </a:rPr>
              <a:t>— </a:t>
            </a:r>
            <a:r>
              <a:rPr sz="2400" spc="-5" dirty="0">
                <a:latin typeface="Times New Roman"/>
                <a:cs typeface="Times New Roman"/>
              </a:rPr>
              <a:t>передвижение </a:t>
            </a:r>
            <a:r>
              <a:rPr sz="2400" spc="-30" dirty="0">
                <a:latin typeface="Times New Roman"/>
                <a:cs typeface="Times New Roman"/>
              </a:rPr>
              <a:t>только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10" dirty="0">
                <a:latin typeface="Times New Roman"/>
                <a:cs typeface="Times New Roman"/>
              </a:rPr>
              <a:t>пределах </a:t>
            </a:r>
            <a:r>
              <a:rPr sz="2400" spc="-20" dirty="0">
                <a:latin typeface="Times New Roman"/>
                <a:cs typeface="Times New Roman"/>
              </a:rPr>
              <a:t>ближайшего </a:t>
            </a:r>
            <a:r>
              <a:rPr sz="2400" dirty="0">
                <a:latin typeface="Times New Roman"/>
                <a:cs typeface="Times New Roman"/>
              </a:rPr>
              <a:t>соседства  (до 0,5 </a:t>
            </a:r>
            <a:r>
              <a:rPr sz="2400" spc="-5" dirty="0">
                <a:latin typeface="Times New Roman"/>
                <a:cs typeface="Times New Roman"/>
              </a:rPr>
              <a:t>км), </a:t>
            </a:r>
            <a:r>
              <a:rPr sz="2400" spc="-15" dirty="0">
                <a:latin typeface="Times New Roman"/>
                <a:cs typeface="Times New Roman"/>
              </a:rPr>
              <a:t>резкое </a:t>
            </a:r>
            <a:r>
              <a:rPr sz="2400" spc="-10" dirty="0">
                <a:latin typeface="Times New Roman"/>
                <a:cs typeface="Times New Roman"/>
              </a:rPr>
              <a:t>изменение </a:t>
            </a:r>
            <a:r>
              <a:rPr sz="2400" spc="-30" dirty="0">
                <a:latin typeface="Times New Roman"/>
                <a:cs typeface="Times New Roman"/>
              </a:rPr>
              <a:t>походки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10" dirty="0">
                <a:latin typeface="Times New Roman"/>
                <a:cs typeface="Times New Roman"/>
              </a:rPr>
              <a:t>темпа </a:t>
            </a:r>
            <a:r>
              <a:rPr sz="2400" spc="-20" dirty="0">
                <a:latin typeface="Times New Roman"/>
                <a:cs typeface="Times New Roman"/>
              </a:rPr>
              <a:t>ходьбы,  </a:t>
            </a:r>
            <a:r>
              <a:rPr sz="2400" spc="-15" dirty="0">
                <a:latin typeface="Times New Roman"/>
                <a:cs typeface="Times New Roman"/>
              </a:rPr>
              <a:t>необходимость </a:t>
            </a:r>
            <a:r>
              <a:rPr sz="2400" spc="-10" dirty="0">
                <a:latin typeface="Times New Roman"/>
                <a:cs typeface="Times New Roman"/>
              </a:rPr>
              <a:t>использования </a:t>
            </a:r>
            <a:r>
              <a:rPr sz="2400" spc="-15" dirty="0">
                <a:latin typeface="Times New Roman"/>
                <a:cs typeface="Times New Roman"/>
              </a:rPr>
              <a:t>сложных </a:t>
            </a:r>
            <a:r>
              <a:rPr sz="2400" spc="-10" dirty="0">
                <a:latin typeface="Times New Roman"/>
                <a:cs typeface="Times New Roman"/>
              </a:rPr>
              <a:t>вспомогательных  средств </a:t>
            </a:r>
            <a:r>
              <a:rPr sz="2400" spc="-5" dirty="0">
                <a:latin typeface="Times New Roman"/>
                <a:cs typeface="Times New Roman"/>
              </a:rPr>
              <a:t>передвижения </a:t>
            </a:r>
            <a:r>
              <a:rPr sz="2400" spc="-10" dirty="0">
                <a:latin typeface="Times New Roman"/>
                <a:cs typeface="Times New Roman"/>
              </a:rPr>
              <a:t>(костыли, </a:t>
            </a:r>
            <a:r>
              <a:rPr sz="2400" spc="-25" dirty="0">
                <a:latin typeface="Times New Roman"/>
                <a:cs typeface="Times New Roman"/>
              </a:rPr>
              <a:t>ходунки, </a:t>
            </a:r>
            <a:r>
              <a:rPr sz="2400" spc="-5" dirty="0">
                <a:latin typeface="Times New Roman"/>
                <a:cs typeface="Times New Roman"/>
              </a:rPr>
              <a:t>протезы </a:t>
            </a:r>
            <a:r>
              <a:rPr sz="2400" spc="-35" dirty="0">
                <a:latin typeface="Times New Roman"/>
                <a:cs typeface="Times New Roman"/>
              </a:rPr>
              <a:t>двух  </a:t>
            </a:r>
            <a:r>
              <a:rPr sz="2400" dirty="0">
                <a:latin typeface="Times New Roman"/>
                <a:cs typeface="Times New Roman"/>
              </a:rPr>
              <a:t>нижних </a:t>
            </a:r>
            <a:r>
              <a:rPr sz="2400" spc="-15" dirty="0">
                <a:latin typeface="Times New Roman"/>
                <a:cs typeface="Times New Roman"/>
              </a:rPr>
              <a:t>конечностей </a:t>
            </a:r>
            <a:r>
              <a:rPr sz="2400" dirty="0">
                <a:latin typeface="Times New Roman"/>
                <a:cs typeface="Times New Roman"/>
              </a:rPr>
              <a:t>или </a:t>
            </a:r>
            <a:r>
              <a:rPr sz="2400" spc="-15" dirty="0">
                <a:latin typeface="Times New Roman"/>
                <a:cs typeface="Times New Roman"/>
              </a:rPr>
              <a:t>одной </a:t>
            </a:r>
            <a:r>
              <a:rPr sz="2400" dirty="0">
                <a:latin typeface="Times New Roman"/>
                <a:cs typeface="Times New Roman"/>
              </a:rPr>
              <a:t>при </a:t>
            </a:r>
            <a:r>
              <a:rPr sz="2400" spc="-15" dirty="0">
                <a:latin typeface="Times New Roman"/>
                <a:cs typeface="Times New Roman"/>
              </a:rPr>
              <a:t>значительном  </a:t>
            </a:r>
            <a:r>
              <a:rPr sz="2400" spc="-10" dirty="0">
                <a:latin typeface="Times New Roman"/>
                <a:cs typeface="Times New Roman"/>
              </a:rPr>
              <a:t>нарушении </a:t>
            </a:r>
            <a:r>
              <a:rPr sz="2400" spc="-15" dirty="0">
                <a:latin typeface="Times New Roman"/>
                <a:cs typeface="Times New Roman"/>
              </a:rPr>
              <a:t>функции другой, </a:t>
            </a:r>
            <a:r>
              <a:rPr sz="2400" spc="-5" dirty="0">
                <a:latin typeface="Times New Roman"/>
                <a:cs typeface="Times New Roman"/>
              </a:rPr>
              <a:t>атипичное, </a:t>
            </a:r>
            <a:r>
              <a:rPr sz="2400" spc="-10" dirty="0">
                <a:latin typeface="Times New Roman"/>
                <a:cs typeface="Times New Roman"/>
              </a:rPr>
              <a:t>сложное  </a:t>
            </a:r>
            <a:r>
              <a:rPr sz="2400" spc="-5" dirty="0">
                <a:latin typeface="Times New Roman"/>
                <a:cs typeface="Times New Roman"/>
              </a:rPr>
              <a:t>протезирование </a:t>
            </a:r>
            <a:r>
              <a:rPr sz="2400" spc="-10" dirty="0">
                <a:latin typeface="Times New Roman"/>
                <a:cs typeface="Times New Roman"/>
              </a:rPr>
              <a:t>малофункциональными </a:t>
            </a:r>
            <a:r>
              <a:rPr sz="2400" spc="-5" dirty="0">
                <a:latin typeface="Times New Roman"/>
                <a:cs typeface="Times New Roman"/>
              </a:rPr>
              <a:t>видами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протезов,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30804" y="4308475"/>
            <a:ext cx="59797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920" marR="5080" indent="-109855">
              <a:lnSpc>
                <a:spcPct val="100000"/>
              </a:lnSpc>
              <a:spcBef>
                <a:spcPts val="100"/>
              </a:spcBef>
              <a:tabLst>
                <a:tab pos="735330" algn="l"/>
                <a:tab pos="796290" algn="l"/>
                <a:tab pos="1579880" algn="l"/>
                <a:tab pos="3945254" algn="l"/>
              </a:tabLst>
            </a:pPr>
            <a:r>
              <a:rPr sz="2400" dirty="0">
                <a:latin typeface="Times New Roman"/>
                <a:cs typeface="Times New Roman"/>
              </a:rPr>
              <a:t>др.)		</a:t>
            </a:r>
            <a:r>
              <a:rPr sz="2400" spc="5" dirty="0">
                <a:latin typeface="Times New Roman"/>
                <a:cs typeface="Times New Roman"/>
              </a:rPr>
              <a:t>и</a:t>
            </a:r>
            <a:r>
              <a:rPr sz="2400" spc="-5" dirty="0">
                <a:latin typeface="Times New Roman"/>
                <a:cs typeface="Times New Roman"/>
              </a:rPr>
              <a:t>л</a:t>
            </a:r>
            <a:r>
              <a:rPr sz="2400" dirty="0">
                <a:latin typeface="Times New Roman"/>
                <a:cs typeface="Times New Roman"/>
              </a:rPr>
              <a:t>и	</a:t>
            </a:r>
            <a:r>
              <a:rPr sz="2400" spc="5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р</a:t>
            </a:r>
            <a:r>
              <a:rPr sz="2400" spc="60" dirty="0">
                <a:latin typeface="Times New Roman"/>
                <a:cs typeface="Times New Roman"/>
              </a:rPr>
              <a:t>е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spc="-5" dirty="0">
                <a:latin typeface="Times New Roman"/>
                <a:cs typeface="Times New Roman"/>
              </a:rPr>
              <a:t>л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10" dirty="0">
                <a:latin typeface="Times New Roman"/>
                <a:cs typeface="Times New Roman"/>
              </a:rPr>
              <a:t>-</a:t>
            </a:r>
            <a:r>
              <a:rPr sz="2400" spc="-110" dirty="0">
                <a:latin typeface="Times New Roman"/>
                <a:cs typeface="Times New Roman"/>
              </a:rPr>
              <a:t>к</a:t>
            </a:r>
            <a:r>
              <a:rPr sz="2400" spc="-25" dirty="0">
                <a:latin typeface="Times New Roman"/>
                <a:cs typeface="Times New Roman"/>
              </a:rPr>
              <a:t>о</a:t>
            </a:r>
            <a:r>
              <a:rPr sz="2400" spc="-5" dirty="0">
                <a:latin typeface="Times New Roman"/>
                <a:cs typeface="Times New Roman"/>
              </a:rPr>
              <a:t>ля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spc="5" dirty="0">
                <a:latin typeface="Times New Roman"/>
                <a:cs typeface="Times New Roman"/>
              </a:rPr>
              <a:t>к</a:t>
            </a:r>
            <a:r>
              <a:rPr sz="2400" spc="15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.	</a:t>
            </a:r>
            <a:r>
              <a:rPr sz="2400" spc="-5" dirty="0">
                <a:latin typeface="Times New Roman"/>
                <a:cs typeface="Times New Roman"/>
              </a:rPr>
              <a:t>О</a:t>
            </a:r>
            <a:r>
              <a:rPr sz="2400" spc="-25" dirty="0">
                <a:latin typeface="Times New Roman"/>
                <a:cs typeface="Times New Roman"/>
              </a:rPr>
              <a:t>б</a:t>
            </a:r>
            <a:r>
              <a:rPr sz="2400" dirty="0">
                <a:latin typeface="Times New Roman"/>
                <a:cs typeface="Times New Roman"/>
              </a:rPr>
              <a:t>щ</a:t>
            </a:r>
            <a:r>
              <a:rPr sz="2400" spc="60" dirty="0">
                <a:latin typeface="Times New Roman"/>
                <a:cs typeface="Times New Roman"/>
              </a:rPr>
              <a:t>е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spc="5" dirty="0">
                <a:latin typeface="Times New Roman"/>
                <a:cs typeface="Times New Roman"/>
              </a:rPr>
              <a:t>т</a:t>
            </a:r>
            <a:r>
              <a:rPr sz="2400" spc="-30" dirty="0">
                <a:latin typeface="Times New Roman"/>
                <a:cs typeface="Times New Roman"/>
              </a:rPr>
              <a:t>в</a:t>
            </a:r>
            <a:r>
              <a:rPr sz="2400" spc="-10" dirty="0">
                <a:latin typeface="Times New Roman"/>
                <a:cs typeface="Times New Roman"/>
              </a:rPr>
              <a:t>е</a:t>
            </a:r>
            <a:r>
              <a:rPr sz="2400" spc="10" dirty="0">
                <a:latin typeface="Times New Roman"/>
                <a:cs typeface="Times New Roman"/>
              </a:rPr>
              <a:t>нн</a:t>
            </a:r>
            <a:r>
              <a:rPr sz="2400" dirty="0">
                <a:latin typeface="Times New Roman"/>
                <a:cs typeface="Times New Roman"/>
              </a:rPr>
              <a:t>ым  </a:t>
            </a:r>
            <a:r>
              <a:rPr sz="2400" spc="-5" dirty="0">
                <a:latin typeface="Times New Roman"/>
                <a:cs typeface="Times New Roman"/>
              </a:rPr>
              <a:t>без	</a:t>
            </a:r>
            <a:r>
              <a:rPr sz="2400" spc="-10" dirty="0">
                <a:latin typeface="Times New Roman"/>
                <a:cs typeface="Times New Roman"/>
              </a:rPr>
              <a:t>содействия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0668" y="4308475"/>
            <a:ext cx="16840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99210" algn="l"/>
              </a:tabLst>
            </a:pPr>
            <a:r>
              <a:rPr sz="2400" spc="-5" dirty="0">
                <a:latin typeface="Times New Roman"/>
                <a:cs typeface="Times New Roman"/>
              </a:rPr>
              <a:t>ортезов	</a:t>
            </a:r>
            <a:r>
              <a:rPr sz="2400" dirty="0">
                <a:latin typeface="Times New Roman"/>
                <a:cs typeface="Times New Roman"/>
              </a:rPr>
              <a:t>и  </a:t>
            </a:r>
            <a:r>
              <a:rPr sz="2400" spc="25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р</a:t>
            </a:r>
            <a:r>
              <a:rPr sz="2400" spc="-10" dirty="0">
                <a:latin typeface="Times New Roman"/>
                <a:cs typeface="Times New Roman"/>
              </a:rPr>
              <a:t>а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spc="5" dirty="0">
                <a:latin typeface="Times New Roman"/>
                <a:cs typeface="Times New Roman"/>
              </a:rPr>
              <a:t>п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25" dirty="0">
                <a:latin typeface="Times New Roman"/>
                <a:cs typeface="Times New Roman"/>
              </a:rPr>
              <a:t>р</a:t>
            </a:r>
            <a:r>
              <a:rPr sz="2400" spc="-20" dirty="0">
                <a:latin typeface="Times New Roman"/>
                <a:cs typeface="Times New Roman"/>
              </a:rPr>
              <a:t>т</a:t>
            </a:r>
            <a:r>
              <a:rPr sz="2400" spc="-5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м  </a:t>
            </a:r>
            <a:r>
              <a:rPr sz="2400" spc="-15" dirty="0">
                <a:latin typeface="Times New Roman"/>
                <a:cs typeface="Times New Roman"/>
              </a:rPr>
              <a:t>невозможно,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145" y="4674489"/>
            <a:ext cx="36461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32939">
              <a:lnSpc>
                <a:spcPct val="100000"/>
              </a:lnSpc>
              <a:spcBef>
                <a:spcPts val="100"/>
              </a:spcBef>
              <a:tabLst>
                <a:tab pos="2469515" algn="l"/>
              </a:tabLst>
            </a:pPr>
            <a:r>
              <a:rPr sz="2400" spc="5" dirty="0">
                <a:latin typeface="Times New Roman"/>
                <a:cs typeface="Times New Roman"/>
              </a:rPr>
              <a:t>п</a:t>
            </a:r>
            <a:r>
              <a:rPr sz="2400" spc="65" dirty="0">
                <a:latin typeface="Times New Roman"/>
                <a:cs typeface="Times New Roman"/>
              </a:rPr>
              <a:t>о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spc="-20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ор</a:t>
            </a:r>
            <a:r>
              <a:rPr sz="2400" spc="-25" dirty="0">
                <a:latin typeface="Times New Roman"/>
                <a:cs typeface="Times New Roman"/>
              </a:rPr>
              <a:t>о</a:t>
            </a:r>
            <a:r>
              <a:rPr sz="2400" spc="5" dirty="0">
                <a:latin typeface="Times New Roman"/>
                <a:cs typeface="Times New Roman"/>
              </a:rPr>
              <a:t>нн</a:t>
            </a:r>
            <a:r>
              <a:rPr sz="2400" spc="-15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х  </a:t>
            </a:r>
            <a:r>
              <a:rPr sz="2400" spc="-5" dirty="0">
                <a:latin typeface="Times New Roman"/>
                <a:cs typeface="Times New Roman"/>
              </a:rPr>
              <a:t>использование	</a:t>
            </a:r>
            <a:r>
              <a:rPr sz="2400" spc="-15" dirty="0">
                <a:latin typeface="Times New Roman"/>
                <a:cs typeface="Times New Roman"/>
              </a:rPr>
              <a:t>личного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96481" y="4674489"/>
            <a:ext cx="17176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5080" indent="-231775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Times New Roman"/>
                <a:cs typeface="Times New Roman"/>
              </a:rPr>
              <a:t>п</a:t>
            </a:r>
            <a:r>
              <a:rPr sz="2400" spc="-25" dirty="0">
                <a:latin typeface="Times New Roman"/>
                <a:cs typeface="Times New Roman"/>
              </a:rPr>
              <a:t>о</a:t>
            </a:r>
            <a:r>
              <a:rPr sz="2400" spc="-5" dirty="0">
                <a:latin typeface="Times New Roman"/>
                <a:cs typeface="Times New Roman"/>
              </a:rPr>
              <a:t>л</a:t>
            </a:r>
            <a:r>
              <a:rPr sz="2400" spc="5" dirty="0">
                <a:latin typeface="Times New Roman"/>
                <a:cs typeface="Times New Roman"/>
              </a:rPr>
              <a:t>ь</a:t>
            </a:r>
            <a:r>
              <a:rPr sz="2400" spc="-15" dirty="0">
                <a:latin typeface="Times New Roman"/>
                <a:cs typeface="Times New Roman"/>
              </a:rPr>
              <a:t>з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30" dirty="0">
                <a:latin typeface="Times New Roman"/>
                <a:cs typeface="Times New Roman"/>
              </a:rPr>
              <a:t>в</a:t>
            </a:r>
            <a:r>
              <a:rPr sz="2400" spc="-85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т</a:t>
            </a:r>
            <a:r>
              <a:rPr sz="2400" spc="10" dirty="0">
                <a:latin typeface="Times New Roman"/>
                <a:cs typeface="Times New Roman"/>
              </a:rPr>
              <a:t>ь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я  </a:t>
            </a:r>
            <a:r>
              <a:rPr sz="2400" spc="25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р</a:t>
            </a:r>
            <a:r>
              <a:rPr sz="2400" spc="-15" dirty="0">
                <a:latin typeface="Times New Roman"/>
                <a:cs typeface="Times New Roman"/>
              </a:rPr>
              <a:t>а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spc="5" dirty="0">
                <a:latin typeface="Times New Roman"/>
                <a:cs typeface="Times New Roman"/>
              </a:rPr>
              <a:t>п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30" dirty="0">
                <a:latin typeface="Times New Roman"/>
                <a:cs typeface="Times New Roman"/>
              </a:rPr>
              <a:t>р</a:t>
            </a:r>
            <a:r>
              <a:rPr sz="2400" spc="25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0668" y="5406338"/>
            <a:ext cx="4398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Times New Roman"/>
                <a:cs typeface="Times New Roman"/>
              </a:rPr>
              <a:t>затруднено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5" dirty="0">
                <a:latin typeface="Times New Roman"/>
                <a:cs typeface="Times New Roman"/>
              </a:rPr>
              <a:t>не </a:t>
            </a:r>
            <a:r>
              <a:rPr sz="2400" spc="-25" dirty="0">
                <a:latin typeface="Times New Roman"/>
                <a:cs typeface="Times New Roman"/>
              </a:rPr>
              <a:t>всегда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возможно.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8181" rIns="0" bIns="0" rtlCol="0">
            <a:spAutoFit/>
          </a:bodyPr>
          <a:lstStyle/>
          <a:p>
            <a:pPr marL="2360295" marR="5080" indent="-2037080">
              <a:lnSpc>
                <a:spcPct val="100000"/>
              </a:lnSpc>
              <a:spcBef>
                <a:spcPts val="95"/>
              </a:spcBef>
            </a:pPr>
            <a:r>
              <a:rPr sz="3200" spc="-15" dirty="0">
                <a:solidFill>
                  <a:srgbClr val="000000"/>
                </a:solidFill>
                <a:latin typeface="Times New Roman"/>
                <a:cs typeface="Times New Roman"/>
              </a:rPr>
              <a:t>ФК-4 —резкая </a:t>
            </a:r>
            <a:r>
              <a:rPr sz="3200" spc="-10" dirty="0">
                <a:solidFill>
                  <a:srgbClr val="000000"/>
                </a:solidFill>
                <a:latin typeface="Times New Roman"/>
                <a:cs typeface="Times New Roman"/>
              </a:rPr>
              <a:t>выраженная утрата  мобильности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8852" y="1714805"/>
            <a:ext cx="7779384" cy="727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indent="-52069">
              <a:lnSpc>
                <a:spcPct val="115100"/>
              </a:lnSpc>
              <a:spcBef>
                <a:spcPts val="100"/>
              </a:spcBef>
              <a:tabLst>
                <a:tab pos="935990" algn="l"/>
                <a:tab pos="1402715" algn="l"/>
                <a:tab pos="2521585" algn="l"/>
                <a:tab pos="4284345" algn="l"/>
                <a:tab pos="4753610" algn="l"/>
                <a:tab pos="6342380" algn="l"/>
              </a:tabLst>
            </a:pPr>
            <a:r>
              <a:rPr sz="2000" spc="-10" dirty="0">
                <a:latin typeface="Times New Roman"/>
                <a:cs typeface="Times New Roman"/>
              </a:rPr>
              <a:t>Р</a:t>
            </a:r>
            <a:r>
              <a:rPr sz="2000" spc="15" dirty="0">
                <a:latin typeface="Times New Roman"/>
                <a:cs typeface="Times New Roman"/>
              </a:rPr>
              <a:t>е</a:t>
            </a:r>
            <a:r>
              <a:rPr sz="2000" spc="-5" dirty="0">
                <a:latin typeface="Times New Roman"/>
                <a:cs typeface="Times New Roman"/>
              </a:rPr>
              <a:t>з</a:t>
            </a:r>
            <a:r>
              <a:rPr sz="2000" spc="-105" dirty="0">
                <a:latin typeface="Times New Roman"/>
                <a:cs typeface="Times New Roman"/>
              </a:rPr>
              <a:t>к</a:t>
            </a:r>
            <a:r>
              <a:rPr sz="2000" spc="25" dirty="0">
                <a:latin typeface="Times New Roman"/>
                <a:cs typeface="Times New Roman"/>
              </a:rPr>
              <a:t>о</a:t>
            </a:r>
            <a:r>
              <a:rPr sz="2000" spc="-5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г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5" dirty="0">
                <a:latin typeface="Times New Roman"/>
                <a:cs typeface="Times New Roman"/>
              </a:rPr>
              <a:t>а</a:t>
            </a:r>
            <a:r>
              <a:rPr sz="2000" spc="-15" dirty="0">
                <a:latin typeface="Times New Roman"/>
                <a:cs typeface="Times New Roman"/>
              </a:rPr>
              <a:t>н</a:t>
            </a:r>
            <a:r>
              <a:rPr sz="2000" spc="-2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че</a:t>
            </a:r>
            <a:r>
              <a:rPr sz="2000" spc="10" dirty="0">
                <a:latin typeface="Times New Roman"/>
                <a:cs typeface="Times New Roman"/>
              </a:rPr>
              <a:t>н</a:t>
            </a:r>
            <a:r>
              <a:rPr sz="2000" spc="-2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п</a:t>
            </a:r>
            <a:r>
              <a:rPr sz="2000" spc="20" dirty="0">
                <a:latin typeface="Times New Roman"/>
                <a:cs typeface="Times New Roman"/>
              </a:rPr>
              <a:t>е</a:t>
            </a:r>
            <a:r>
              <a:rPr sz="2000" spc="5" dirty="0">
                <a:latin typeface="Times New Roman"/>
                <a:cs typeface="Times New Roman"/>
              </a:rPr>
              <a:t>р</a:t>
            </a:r>
            <a:r>
              <a:rPr sz="2000" spc="-25" dirty="0">
                <a:latin typeface="Times New Roman"/>
                <a:cs typeface="Times New Roman"/>
              </a:rPr>
              <a:t>е</a:t>
            </a:r>
            <a:r>
              <a:rPr sz="2000" spc="-5" dirty="0">
                <a:latin typeface="Times New Roman"/>
                <a:cs typeface="Times New Roman"/>
              </a:rPr>
              <a:t>д</a:t>
            </a:r>
            <a:r>
              <a:rPr sz="2000" spc="-15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и</a:t>
            </a:r>
            <a:r>
              <a:rPr sz="2000" spc="-45" dirty="0">
                <a:latin typeface="Times New Roman"/>
                <a:cs typeface="Times New Roman"/>
              </a:rPr>
              <a:t>ж</a:t>
            </a:r>
            <a:r>
              <a:rPr sz="2000" spc="20" dirty="0">
                <a:latin typeface="Times New Roman"/>
                <a:cs typeface="Times New Roman"/>
              </a:rPr>
              <a:t>е</a:t>
            </a:r>
            <a:r>
              <a:rPr sz="2000" spc="-20" dirty="0">
                <a:latin typeface="Times New Roman"/>
                <a:cs typeface="Times New Roman"/>
              </a:rPr>
              <a:t>н</a:t>
            </a:r>
            <a:r>
              <a:rPr sz="2000" spc="5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я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—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г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5" dirty="0">
                <a:latin typeface="Times New Roman"/>
                <a:cs typeface="Times New Roman"/>
              </a:rPr>
              <a:t>а</a:t>
            </a:r>
            <a:r>
              <a:rPr sz="2000" spc="10" dirty="0">
                <a:latin typeface="Times New Roman"/>
                <a:cs typeface="Times New Roman"/>
              </a:rPr>
              <a:t>н</a:t>
            </a:r>
            <a:r>
              <a:rPr sz="2000" spc="-2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ч</a:t>
            </a:r>
            <a:r>
              <a:rPr sz="2000" spc="20" dirty="0">
                <a:latin typeface="Times New Roman"/>
                <a:cs typeface="Times New Roman"/>
              </a:rPr>
              <a:t>е</a:t>
            </a:r>
            <a:r>
              <a:rPr sz="2000" spc="5" dirty="0">
                <a:latin typeface="Times New Roman"/>
                <a:cs typeface="Times New Roman"/>
              </a:rPr>
              <a:t>н</a:t>
            </a:r>
            <a:r>
              <a:rPr sz="2000" spc="-2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Times New Roman"/>
                <a:cs typeface="Times New Roman"/>
              </a:rPr>
              <a:t>мо</a:t>
            </a:r>
            <a:r>
              <a:rPr sz="2000" spc="-5" dirty="0">
                <a:latin typeface="Times New Roman"/>
                <a:cs typeface="Times New Roman"/>
              </a:rPr>
              <a:t>б</a:t>
            </a:r>
            <a:r>
              <a:rPr sz="2000" spc="-25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л</a:t>
            </a:r>
            <a:r>
              <a:rPr sz="2000" spc="-10" dirty="0">
                <a:latin typeface="Times New Roman"/>
                <a:cs typeface="Times New Roman"/>
              </a:rPr>
              <a:t>ь</a:t>
            </a:r>
            <a:r>
              <a:rPr sz="2000" spc="-15" dirty="0">
                <a:latin typeface="Times New Roman"/>
                <a:cs typeface="Times New Roman"/>
              </a:rPr>
              <a:t>н</a:t>
            </a:r>
            <a:r>
              <a:rPr sz="2000" spc="50" dirty="0">
                <a:latin typeface="Times New Roman"/>
                <a:cs typeface="Times New Roman"/>
              </a:rPr>
              <a:t>о</a:t>
            </a:r>
            <a:r>
              <a:rPr sz="2000" spc="-5" dirty="0">
                <a:latin typeface="Times New Roman"/>
                <a:cs typeface="Times New Roman"/>
              </a:rPr>
              <a:t>с</a:t>
            </a:r>
            <a:r>
              <a:rPr sz="2000" spc="15" dirty="0">
                <a:latin typeface="Times New Roman"/>
                <a:cs typeface="Times New Roman"/>
              </a:rPr>
              <a:t>т</a:t>
            </a:r>
            <a:r>
              <a:rPr sz="2000" spc="-5" dirty="0">
                <a:latin typeface="Times New Roman"/>
                <a:cs typeface="Times New Roman"/>
              </a:rPr>
              <a:t>и  пределами	жилья,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43250" y="2113025"/>
            <a:ext cx="337629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927100" algn="l"/>
                <a:tab pos="1515110" algn="l"/>
                <a:tab pos="2640330" algn="l"/>
              </a:tabLst>
            </a:pPr>
            <a:r>
              <a:rPr sz="2000" spc="5" dirty="0">
                <a:latin typeface="Times New Roman"/>
                <a:cs typeface="Times New Roman"/>
              </a:rPr>
              <a:t>кресла	</a:t>
            </a:r>
            <a:r>
              <a:rPr sz="2000" spc="-10" dirty="0">
                <a:latin typeface="Times New Roman"/>
                <a:cs typeface="Times New Roman"/>
              </a:rPr>
              <a:t>или	</a:t>
            </a:r>
            <a:r>
              <a:rPr sz="2000" dirty="0">
                <a:latin typeface="Times New Roman"/>
                <a:cs typeface="Times New Roman"/>
              </a:rPr>
              <a:t>постели;	</a:t>
            </a:r>
            <a:r>
              <a:rPr sz="2000" spc="-30" dirty="0">
                <a:latin typeface="Times New Roman"/>
                <a:cs typeface="Times New Roman"/>
              </a:rPr>
              <a:t>ходьба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0668" y="2417825"/>
            <a:ext cx="311531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661795" algn="l"/>
              </a:tabLst>
            </a:pPr>
            <a:r>
              <a:rPr sz="2000" spc="-5" dirty="0">
                <a:latin typeface="Times New Roman"/>
                <a:cs typeface="Times New Roman"/>
              </a:rPr>
              <a:t>специальном	</a:t>
            </a:r>
            <a:r>
              <a:rPr sz="2000" spc="-15" dirty="0">
                <a:latin typeface="Times New Roman"/>
                <a:cs typeface="Times New Roman"/>
              </a:rPr>
              <a:t>обустройстве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3352" y="2113025"/>
            <a:ext cx="4395470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472690">
              <a:lnSpc>
                <a:spcPct val="100000"/>
              </a:lnSpc>
              <a:spcBef>
                <a:spcPts val="90"/>
              </a:spcBef>
              <a:tabLst>
                <a:tab pos="920750" algn="l"/>
                <a:tab pos="2347595" algn="l"/>
                <a:tab pos="2936240" algn="l"/>
                <a:tab pos="2988310" algn="l"/>
                <a:tab pos="3985260" algn="l"/>
              </a:tabLst>
            </a:pPr>
            <a:r>
              <a:rPr sz="2000" spc="-15" dirty="0">
                <a:latin typeface="Times New Roman"/>
                <a:cs typeface="Times New Roman"/>
              </a:rPr>
              <a:t>п</a:t>
            </a:r>
            <a:r>
              <a:rPr sz="2000" spc="-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10" dirty="0">
                <a:latin typeface="Times New Roman"/>
                <a:cs typeface="Times New Roman"/>
              </a:rPr>
              <a:t>к</a:t>
            </a:r>
            <a:r>
              <a:rPr sz="2000" spc="-4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м</a:t>
            </a:r>
            <a:r>
              <a:rPr sz="2000" spc="-20" dirty="0">
                <a:latin typeface="Times New Roman"/>
                <a:cs typeface="Times New Roman"/>
              </a:rPr>
              <a:t>н</a:t>
            </a:r>
            <a:r>
              <a:rPr sz="2000" spc="-50" dirty="0">
                <a:latin typeface="Times New Roman"/>
                <a:cs typeface="Times New Roman"/>
              </a:rPr>
              <a:t>а</a:t>
            </a:r>
            <a:r>
              <a:rPr sz="2000" spc="-15" dirty="0">
                <a:latin typeface="Times New Roman"/>
                <a:cs typeface="Times New Roman"/>
              </a:rPr>
              <a:t>т</a:t>
            </a:r>
            <a:r>
              <a:rPr sz="2000" spc="-5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п</a:t>
            </a:r>
            <a:r>
              <a:rPr sz="2000" spc="5" dirty="0">
                <a:latin typeface="Times New Roman"/>
                <a:cs typeface="Times New Roman"/>
              </a:rPr>
              <a:t>р</a:t>
            </a:r>
            <a:r>
              <a:rPr sz="2000" spc="-5" dirty="0">
                <a:latin typeface="Times New Roman"/>
                <a:cs typeface="Times New Roman"/>
              </a:rPr>
              <a:t>и  </a:t>
            </a:r>
            <a:r>
              <a:rPr sz="2000" spc="-10" dirty="0">
                <a:latin typeface="Times New Roman"/>
                <a:cs typeface="Times New Roman"/>
              </a:rPr>
              <a:t>жилья	поручнями	</a:t>
            </a:r>
            <a:r>
              <a:rPr sz="2000" spc="5" dirty="0">
                <a:latin typeface="Times New Roman"/>
                <a:cs typeface="Times New Roman"/>
              </a:rPr>
              <a:t>или		</a:t>
            </a:r>
            <a:r>
              <a:rPr sz="2000" spc="-5" dirty="0">
                <a:latin typeface="Times New Roman"/>
                <a:cs typeface="Times New Roman"/>
              </a:rPr>
              <a:t>с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39990" y="2417825"/>
            <a:ext cx="10699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20" dirty="0">
                <a:latin typeface="Times New Roman"/>
                <a:cs typeface="Times New Roman"/>
              </a:rPr>
              <a:t>п</a:t>
            </a:r>
            <a:r>
              <a:rPr sz="2000" spc="-45" dirty="0">
                <a:latin typeface="Times New Roman"/>
                <a:cs typeface="Times New Roman"/>
              </a:rPr>
              <a:t>о</a:t>
            </a:r>
            <a:r>
              <a:rPr sz="2000" spc="5" dirty="0">
                <a:latin typeface="Times New Roman"/>
                <a:cs typeface="Times New Roman"/>
              </a:rPr>
              <a:t>мо</a:t>
            </a:r>
            <a:r>
              <a:rPr sz="2000" spc="-10" dirty="0">
                <a:latin typeface="Times New Roman"/>
                <a:cs typeface="Times New Roman"/>
              </a:rPr>
              <a:t>щью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0668" y="2722880"/>
            <a:ext cx="7730490" cy="2866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latin typeface="Times New Roman"/>
                <a:cs typeface="Times New Roman"/>
              </a:rPr>
              <a:t>малофункциональных, в основном </a:t>
            </a:r>
            <a:r>
              <a:rPr sz="2000" spc="-10" dirty="0">
                <a:latin typeface="Times New Roman"/>
                <a:cs typeface="Times New Roman"/>
              </a:rPr>
              <a:t>фиксирующих, </a:t>
            </a:r>
            <a:r>
              <a:rPr sz="2000" spc="-5" dirty="0">
                <a:latin typeface="Times New Roman"/>
                <a:cs typeface="Times New Roman"/>
              </a:rPr>
              <a:t>ортезов, протезов с  </a:t>
            </a:r>
            <a:r>
              <a:rPr sz="2000" spc="-15" dirty="0">
                <a:latin typeface="Times New Roman"/>
                <a:cs typeface="Times New Roman"/>
              </a:rPr>
              <a:t>обязательным </a:t>
            </a:r>
            <a:r>
              <a:rPr sz="2000" spc="-5" dirty="0">
                <a:latin typeface="Times New Roman"/>
                <a:cs typeface="Times New Roman"/>
              </a:rPr>
              <a:t>дополнительным использованием </a:t>
            </a:r>
            <a:r>
              <a:rPr sz="2000" spc="-10" dirty="0">
                <a:latin typeface="Times New Roman"/>
                <a:cs typeface="Times New Roman"/>
              </a:rPr>
              <a:t>костылей, </a:t>
            </a:r>
            <a:r>
              <a:rPr sz="2000" spc="-40" dirty="0">
                <a:latin typeface="Times New Roman"/>
                <a:cs typeface="Times New Roman"/>
              </a:rPr>
              <a:t>когда  </a:t>
            </a:r>
            <a:r>
              <a:rPr sz="2000" spc="-20" dirty="0">
                <a:latin typeface="Times New Roman"/>
                <a:cs typeface="Times New Roman"/>
              </a:rPr>
              <a:t>возможен </a:t>
            </a:r>
            <a:r>
              <a:rPr sz="2000" spc="-10" dirty="0">
                <a:latin typeface="Times New Roman"/>
                <a:cs typeface="Times New Roman"/>
              </a:rPr>
              <a:t>лишь </a:t>
            </a:r>
            <a:r>
              <a:rPr sz="2000" spc="-15" dirty="0">
                <a:latin typeface="Times New Roman"/>
                <a:cs typeface="Times New Roman"/>
              </a:rPr>
              <a:t>двухтактный </a:t>
            </a:r>
            <a:r>
              <a:rPr sz="2000" spc="-10" dirty="0">
                <a:latin typeface="Times New Roman"/>
                <a:cs typeface="Times New Roman"/>
              </a:rPr>
              <a:t>характер биомеханики </a:t>
            </a:r>
            <a:r>
              <a:rPr sz="2000" spc="-30" dirty="0">
                <a:latin typeface="Times New Roman"/>
                <a:cs typeface="Times New Roman"/>
              </a:rPr>
              <a:t>ходьбы </a:t>
            </a:r>
            <a:r>
              <a:rPr sz="2000" spc="-10" dirty="0">
                <a:latin typeface="Times New Roman"/>
                <a:cs typeface="Times New Roman"/>
              </a:rPr>
              <a:t>(«шаг  кенгуру»), </a:t>
            </a:r>
            <a:r>
              <a:rPr sz="2000" dirty="0">
                <a:latin typeface="Times New Roman"/>
                <a:cs typeface="Times New Roman"/>
              </a:rPr>
              <a:t>мобильность </a:t>
            </a:r>
            <a:r>
              <a:rPr sz="2000" spc="-5" dirty="0">
                <a:latin typeface="Times New Roman"/>
                <a:cs typeface="Times New Roman"/>
              </a:rPr>
              <a:t>за </a:t>
            </a:r>
            <a:r>
              <a:rPr sz="2000" spc="-10" dirty="0">
                <a:latin typeface="Times New Roman"/>
                <a:cs typeface="Times New Roman"/>
              </a:rPr>
              <a:t>пределами жилья </a:t>
            </a:r>
            <a:r>
              <a:rPr sz="2000" spc="-35" dirty="0">
                <a:latin typeface="Times New Roman"/>
                <a:cs typeface="Times New Roman"/>
              </a:rPr>
              <a:t>только </a:t>
            </a:r>
            <a:r>
              <a:rPr sz="2000" spc="-10" dirty="0">
                <a:latin typeface="Times New Roman"/>
                <a:cs typeface="Times New Roman"/>
              </a:rPr>
              <a:t>при  </a:t>
            </a:r>
            <a:r>
              <a:rPr sz="2000" spc="-15" dirty="0">
                <a:latin typeface="Times New Roman"/>
                <a:cs typeface="Times New Roman"/>
              </a:rPr>
              <a:t>использовании </a:t>
            </a:r>
            <a:r>
              <a:rPr sz="2000" dirty="0">
                <a:latin typeface="Times New Roman"/>
                <a:cs typeface="Times New Roman"/>
              </a:rPr>
              <a:t>основных </a:t>
            </a:r>
            <a:r>
              <a:rPr sz="2000" spc="-10" dirty="0">
                <a:latin typeface="Times New Roman"/>
                <a:cs typeface="Times New Roman"/>
              </a:rPr>
              <a:t>средств </a:t>
            </a:r>
            <a:r>
              <a:rPr sz="2000" spc="-15" dirty="0">
                <a:latin typeface="Times New Roman"/>
                <a:cs typeface="Times New Roman"/>
              </a:rPr>
              <a:t>передвижения </a:t>
            </a:r>
            <a:r>
              <a:rPr sz="2000" spc="-25" dirty="0">
                <a:latin typeface="Times New Roman"/>
                <a:cs typeface="Times New Roman"/>
              </a:rPr>
              <a:t>(коляска 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др.)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50">
              <a:latin typeface="Times New Roman"/>
              <a:cs typeface="Times New Roman"/>
            </a:endParaRPr>
          </a:p>
          <a:p>
            <a:pPr marL="378460">
              <a:lnSpc>
                <a:spcPct val="100000"/>
              </a:lnSpc>
            </a:pPr>
            <a:r>
              <a:rPr sz="3200" b="1" spc="-15" dirty="0">
                <a:latin typeface="Times New Roman"/>
                <a:cs typeface="Times New Roman"/>
              </a:rPr>
              <a:t>ФК-5 </a:t>
            </a:r>
            <a:r>
              <a:rPr sz="3200" b="1" spc="-10" dirty="0">
                <a:latin typeface="Times New Roman"/>
                <a:cs typeface="Times New Roman"/>
              </a:rPr>
              <a:t>—полная </a:t>
            </a:r>
            <a:r>
              <a:rPr sz="3200" b="1" spc="-15" dirty="0">
                <a:latin typeface="Times New Roman"/>
                <a:cs typeface="Times New Roman"/>
              </a:rPr>
              <a:t>утрата</a:t>
            </a:r>
            <a:r>
              <a:rPr sz="3200" b="1" spc="13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мобильности</a:t>
            </a:r>
            <a:endParaRPr sz="32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505"/>
              </a:spcBef>
            </a:pPr>
            <a:r>
              <a:rPr sz="2000" spc="-10" dirty="0">
                <a:latin typeface="Times New Roman"/>
                <a:cs typeface="Times New Roman"/>
              </a:rPr>
              <a:t>Невозможность </a:t>
            </a:r>
            <a:r>
              <a:rPr sz="2000" spc="-5" dirty="0">
                <a:latin typeface="Times New Roman"/>
                <a:cs typeface="Times New Roman"/>
              </a:rPr>
              <a:t>совершения </a:t>
            </a:r>
            <a:r>
              <a:rPr sz="2000" spc="-15" dirty="0">
                <a:latin typeface="Times New Roman"/>
                <a:cs typeface="Times New Roman"/>
              </a:rPr>
              <a:t>активных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действий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0532" y="290525"/>
            <a:ext cx="353822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solidFill>
                  <a:srgbClr val="000000"/>
                </a:solidFill>
              </a:rPr>
              <a:t>Самообслуживание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6244" y="1355801"/>
            <a:ext cx="8079740" cy="449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Ограничивается </a:t>
            </a:r>
            <a:r>
              <a:rPr sz="2400" dirty="0">
                <a:latin typeface="Calibri"/>
                <a:cs typeface="Calibri"/>
              </a:rPr>
              <a:t>при </a:t>
            </a:r>
            <a:r>
              <a:rPr sz="2400" spc="-5" dirty="0">
                <a:latin typeface="Calibri"/>
                <a:cs typeface="Calibri"/>
              </a:rPr>
              <a:t>нарушении способности </a:t>
            </a:r>
            <a:r>
              <a:rPr sz="2400" spc="-10" dirty="0">
                <a:latin typeface="Calibri"/>
                <a:cs typeface="Calibri"/>
              </a:rPr>
              <a:t>действовать  руками, владеть </a:t>
            </a:r>
            <a:r>
              <a:rPr sz="2400" spc="-20" dirty="0">
                <a:latin typeface="Calibri"/>
                <a:cs typeface="Calibri"/>
              </a:rPr>
              <a:t>телом, </a:t>
            </a:r>
            <a:r>
              <a:rPr sz="2400" spc="-5" dirty="0">
                <a:latin typeface="Calibri"/>
                <a:cs typeface="Calibri"/>
              </a:rPr>
              <a:t>передвигаться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адекватно себя  </a:t>
            </a:r>
            <a:r>
              <a:rPr sz="2400" dirty="0">
                <a:latin typeface="Calibri"/>
                <a:cs typeface="Calibri"/>
              </a:rPr>
              <a:t>вести. </a:t>
            </a:r>
            <a:r>
              <a:rPr sz="2400" spc="-10" dirty="0">
                <a:latin typeface="Calibri"/>
                <a:cs typeface="Calibri"/>
              </a:rPr>
              <a:t>Самообслуживание </a:t>
            </a:r>
            <a:r>
              <a:rPr sz="2400" spc="-15" dirty="0">
                <a:latin typeface="Calibri"/>
                <a:cs typeface="Calibri"/>
              </a:rPr>
              <a:t>может </a:t>
            </a:r>
            <a:r>
              <a:rPr sz="2400" spc="-10" dirty="0">
                <a:latin typeface="Calibri"/>
                <a:cs typeface="Calibri"/>
              </a:rPr>
              <a:t>быть </a:t>
            </a:r>
            <a:r>
              <a:rPr sz="2400" dirty="0">
                <a:latin typeface="Calibri"/>
                <a:cs typeface="Calibri"/>
              </a:rPr>
              <a:t>частично  </a:t>
            </a:r>
            <a:r>
              <a:rPr sz="2400" spc="-5" dirty="0">
                <a:latin typeface="Calibri"/>
                <a:cs typeface="Calibri"/>
              </a:rPr>
              <a:t>компенсировано за счет </a:t>
            </a:r>
            <a:r>
              <a:rPr sz="2400" spc="-10" dirty="0">
                <a:latin typeface="Calibri"/>
                <a:cs typeface="Calibri"/>
              </a:rPr>
              <a:t>вспомогательных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средств.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Параметры для </a:t>
            </a:r>
            <a:r>
              <a:rPr sz="2400" b="1" spc="-10" dirty="0">
                <a:latin typeface="Calibri"/>
                <a:cs typeface="Calibri"/>
              </a:rPr>
              <a:t>оценки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нарушений</a:t>
            </a:r>
            <a:endParaRPr sz="2400">
              <a:latin typeface="Calibri"/>
              <a:cs typeface="Calibri"/>
            </a:endParaRPr>
          </a:p>
          <a:p>
            <a:pPr marR="1270" algn="ctr">
              <a:lnSpc>
                <a:spcPct val="100000"/>
              </a:lnSpc>
              <a:spcBef>
                <a:spcPts val="580"/>
              </a:spcBef>
            </a:pPr>
            <a:r>
              <a:rPr sz="2400" b="1" spc="-5" dirty="0">
                <a:latin typeface="Calibri"/>
                <a:cs typeface="Calibri"/>
              </a:rPr>
              <a:t>самообслуживания:</a:t>
            </a:r>
            <a:endParaRPr sz="2400">
              <a:latin typeface="Calibri"/>
              <a:cs typeface="Calibri"/>
            </a:endParaRPr>
          </a:p>
          <a:p>
            <a:pPr marL="424180" indent="-41148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23545" algn="l"/>
                <a:tab pos="424180" algn="l"/>
              </a:tabLst>
            </a:pPr>
            <a:r>
              <a:rPr sz="2400" spc="-5" dirty="0">
                <a:latin typeface="Calibri"/>
                <a:cs typeface="Calibri"/>
              </a:rPr>
              <a:t>нуждаемость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посторонней </a:t>
            </a:r>
            <a:r>
              <a:rPr sz="2400" dirty="0">
                <a:latin typeface="Calibri"/>
                <a:cs typeface="Calibri"/>
              </a:rPr>
              <a:t>помощи и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уходе;</a:t>
            </a:r>
            <a:endParaRPr sz="2400">
              <a:latin typeface="Calibri"/>
              <a:cs typeface="Calibri"/>
            </a:endParaRPr>
          </a:p>
          <a:p>
            <a:pPr marL="424180" indent="-41148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423545" algn="l"/>
                <a:tab pos="424180" algn="l"/>
              </a:tabLst>
            </a:pPr>
            <a:r>
              <a:rPr sz="2400" spc="-5" dirty="0">
                <a:latin typeface="Calibri"/>
                <a:cs typeface="Calibri"/>
              </a:rPr>
              <a:t>интервалы, </a:t>
            </a:r>
            <a:r>
              <a:rPr sz="2400" dirty="0">
                <a:latin typeface="Calibri"/>
                <a:cs typeface="Calibri"/>
              </a:rPr>
              <a:t>через </a:t>
            </a:r>
            <a:r>
              <a:rPr sz="2400" spc="-10" dirty="0">
                <a:latin typeface="Calibri"/>
                <a:cs typeface="Calibri"/>
              </a:rPr>
              <a:t>которые </a:t>
            </a:r>
            <a:r>
              <a:rPr sz="2400" spc="-5" dirty="0">
                <a:latin typeface="Calibri"/>
                <a:cs typeface="Calibri"/>
              </a:rPr>
              <a:t>возникает </a:t>
            </a:r>
            <a:r>
              <a:rPr sz="2400" spc="-10" dirty="0">
                <a:latin typeface="Calibri"/>
                <a:cs typeface="Calibri"/>
              </a:rPr>
              <a:t>такая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нуждаемость;</a:t>
            </a:r>
            <a:endParaRPr sz="2400">
              <a:latin typeface="Calibri"/>
              <a:cs typeface="Calibri"/>
            </a:endParaRPr>
          </a:p>
          <a:p>
            <a:pPr marL="356870" marR="7620" indent="-34480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870" algn="l"/>
                <a:tab pos="357505" algn="l"/>
                <a:tab pos="2305050" algn="l"/>
                <a:tab pos="3936365" algn="l"/>
                <a:tab pos="4290060" algn="l"/>
                <a:tab pos="5796280" algn="l"/>
              </a:tabLst>
            </a:pPr>
            <a:r>
              <a:rPr sz="2400" dirty="0">
                <a:latin typeface="Calibri"/>
                <a:cs typeface="Calibri"/>
              </a:rPr>
              <a:t>в</a:t>
            </a:r>
            <a:r>
              <a:rPr sz="2400" spc="5" dirty="0">
                <a:latin typeface="Calibri"/>
                <a:cs typeface="Calibri"/>
              </a:rPr>
              <a:t>о</a:t>
            </a:r>
            <a:r>
              <a:rPr sz="2400" spc="-10" dirty="0">
                <a:latin typeface="Calibri"/>
                <a:cs typeface="Calibri"/>
              </a:rPr>
              <a:t>з</a:t>
            </a:r>
            <a:r>
              <a:rPr sz="2400" spc="5" dirty="0">
                <a:latin typeface="Calibri"/>
                <a:cs typeface="Calibri"/>
              </a:rPr>
              <a:t>м</a:t>
            </a:r>
            <a:r>
              <a:rPr sz="2400" spc="-20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ж</a:t>
            </a:r>
            <a:r>
              <a:rPr sz="2400" spc="-10" dirty="0">
                <a:latin typeface="Calibri"/>
                <a:cs typeface="Calibri"/>
              </a:rPr>
              <a:t>н</a:t>
            </a:r>
            <a:r>
              <a:rPr sz="2400" spc="-5" dirty="0">
                <a:latin typeface="Calibri"/>
                <a:cs typeface="Calibri"/>
              </a:rPr>
              <a:t>ост</a:t>
            </a:r>
            <a:r>
              <a:rPr sz="2400" dirty="0">
                <a:latin typeface="Calibri"/>
                <a:cs typeface="Calibri"/>
              </a:rPr>
              <a:t>ь	</a:t>
            </a:r>
            <a:r>
              <a:rPr sz="2400" spc="-35" dirty="0">
                <a:latin typeface="Calibri"/>
                <a:cs typeface="Calibri"/>
              </a:rPr>
              <a:t>к</a:t>
            </a:r>
            <a:r>
              <a:rPr sz="2400" spc="-5" dirty="0">
                <a:latin typeface="Calibri"/>
                <a:cs typeface="Calibri"/>
              </a:rPr>
              <a:t>орр</a:t>
            </a:r>
            <a:r>
              <a:rPr sz="2400" spc="5" dirty="0">
                <a:latin typeface="Calibri"/>
                <a:cs typeface="Calibri"/>
              </a:rPr>
              <a:t>е</a:t>
            </a:r>
            <a:r>
              <a:rPr sz="2400" spc="-10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ции	с	п</a:t>
            </a:r>
            <a:r>
              <a:rPr sz="2400" spc="5" dirty="0">
                <a:latin typeface="Calibri"/>
                <a:cs typeface="Calibri"/>
              </a:rPr>
              <a:t>омо</a:t>
            </a:r>
            <a:r>
              <a:rPr sz="2400" spc="-5" dirty="0">
                <a:latin typeface="Calibri"/>
                <a:cs typeface="Calibri"/>
              </a:rPr>
              <a:t>щ</a:t>
            </a:r>
            <a:r>
              <a:rPr sz="2400" dirty="0">
                <a:latin typeface="Calibri"/>
                <a:cs typeface="Calibri"/>
              </a:rPr>
              <a:t>ью	вс</a:t>
            </a:r>
            <a:r>
              <a:rPr sz="2400" spc="-10" dirty="0">
                <a:latin typeface="Calibri"/>
                <a:cs typeface="Calibri"/>
              </a:rPr>
              <a:t>п</a:t>
            </a:r>
            <a:r>
              <a:rPr sz="2400" spc="-20" dirty="0">
                <a:latin typeface="Calibri"/>
                <a:cs typeface="Calibri"/>
              </a:rPr>
              <a:t>о</a:t>
            </a:r>
            <a:r>
              <a:rPr sz="2400" spc="5" dirty="0">
                <a:latin typeface="Calibri"/>
                <a:cs typeface="Calibri"/>
              </a:rPr>
              <a:t>м</a:t>
            </a:r>
            <a:r>
              <a:rPr sz="2400" spc="-20" dirty="0">
                <a:latin typeface="Calibri"/>
                <a:cs typeface="Calibri"/>
              </a:rPr>
              <a:t>о</a:t>
            </a:r>
            <a:r>
              <a:rPr sz="2400" spc="5" dirty="0">
                <a:latin typeface="Calibri"/>
                <a:cs typeface="Calibri"/>
              </a:rPr>
              <a:t>г</a:t>
            </a:r>
            <a:r>
              <a:rPr sz="2400" dirty="0">
                <a:latin typeface="Calibri"/>
                <a:cs typeface="Calibri"/>
              </a:rPr>
              <a:t>а</a:t>
            </a:r>
            <a:r>
              <a:rPr sz="2400" spc="-15" dirty="0">
                <a:latin typeface="Calibri"/>
                <a:cs typeface="Calibri"/>
              </a:rPr>
              <a:t>т</a:t>
            </a:r>
            <a:r>
              <a:rPr sz="2400" spc="-45" dirty="0">
                <a:latin typeface="Calibri"/>
                <a:cs typeface="Calibri"/>
              </a:rPr>
              <a:t>е</a:t>
            </a:r>
            <a:r>
              <a:rPr sz="2400" spc="-5" dirty="0">
                <a:latin typeface="Calibri"/>
                <a:cs typeface="Calibri"/>
              </a:rPr>
              <a:t>ль</a:t>
            </a:r>
            <a:r>
              <a:rPr sz="2400" spc="-15" dirty="0">
                <a:latin typeface="Calibri"/>
                <a:cs typeface="Calibri"/>
              </a:rPr>
              <a:t>н</a:t>
            </a:r>
            <a:r>
              <a:rPr sz="2400" spc="5" dirty="0">
                <a:latin typeface="Calibri"/>
                <a:cs typeface="Calibri"/>
              </a:rPr>
              <a:t>ы</a:t>
            </a:r>
            <a:r>
              <a:rPr sz="2400" dirty="0">
                <a:latin typeface="Calibri"/>
                <a:cs typeface="Calibri"/>
              </a:rPr>
              <a:t>х  </a:t>
            </a:r>
            <a:r>
              <a:rPr sz="2400" spc="-10" dirty="0">
                <a:latin typeface="Calibri"/>
                <a:cs typeface="Calibri"/>
              </a:rPr>
              <a:t>средств </a:t>
            </a:r>
            <a:r>
              <a:rPr sz="2400" dirty="0">
                <a:latin typeface="Calibri"/>
                <a:cs typeface="Calibri"/>
              </a:rPr>
              <a:t>и адаптации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помещения.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295478"/>
            <a:ext cx="7987030" cy="5208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Calibri"/>
                <a:cs typeface="Calibri"/>
              </a:rPr>
              <a:t>ФК-0 </a:t>
            </a:r>
            <a:r>
              <a:rPr sz="2000" b="1" spc="-5" dirty="0">
                <a:latin typeface="Calibri"/>
                <a:cs typeface="Calibri"/>
              </a:rPr>
              <a:t>- </a:t>
            </a:r>
            <a:r>
              <a:rPr sz="2000" b="1" spc="-10" dirty="0">
                <a:latin typeface="Calibri"/>
                <a:cs typeface="Calibri"/>
              </a:rPr>
              <a:t>полная </a:t>
            </a:r>
            <a:r>
              <a:rPr sz="2000" b="1" spc="-5" dirty="0">
                <a:latin typeface="Calibri"/>
                <a:cs typeface="Calibri"/>
              </a:rPr>
              <a:t>независимость</a:t>
            </a:r>
            <a:r>
              <a:rPr sz="2000" b="1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;</a:t>
            </a:r>
            <a:endParaRPr sz="2000">
              <a:latin typeface="Calibri"/>
              <a:cs typeface="Calibri"/>
            </a:endParaRPr>
          </a:p>
          <a:p>
            <a:pPr marL="356870" marR="105410" indent="-344805" algn="just">
              <a:lnSpc>
                <a:spcPct val="80000"/>
              </a:lnSpc>
              <a:spcBef>
                <a:spcPts val="480"/>
              </a:spcBef>
            </a:pPr>
            <a:r>
              <a:rPr sz="2000" b="1" spc="-10" dirty="0">
                <a:latin typeface="Calibri"/>
                <a:cs typeface="Calibri"/>
              </a:rPr>
              <a:t>ФК-1 — </a:t>
            </a:r>
            <a:r>
              <a:rPr sz="2000" b="1" spc="-15" dirty="0">
                <a:latin typeface="Calibri"/>
                <a:cs typeface="Calibri"/>
              </a:rPr>
              <a:t>легкая </a:t>
            </a:r>
            <a:r>
              <a:rPr sz="2000" b="1" spc="-10" dirty="0">
                <a:latin typeface="Calibri"/>
                <a:cs typeface="Calibri"/>
              </a:rPr>
              <a:t>физическая зависимость </a:t>
            </a:r>
            <a:r>
              <a:rPr sz="2000" spc="-10" dirty="0">
                <a:latin typeface="Calibri"/>
                <a:cs typeface="Calibri"/>
              </a:rPr>
              <a:t>— потребность </a:t>
            </a:r>
            <a:r>
              <a:rPr sz="2000" spc="-5" dirty="0">
                <a:latin typeface="Calibri"/>
                <a:cs typeface="Calibri"/>
              </a:rPr>
              <a:t>в </a:t>
            </a:r>
            <a:r>
              <a:rPr sz="2000" spc="-15" dirty="0">
                <a:latin typeface="Calibri"/>
                <a:cs typeface="Calibri"/>
              </a:rPr>
              <a:t>непостоянной  </a:t>
            </a:r>
            <a:r>
              <a:rPr sz="2000" spc="-5" dirty="0">
                <a:latin typeface="Calibri"/>
                <a:cs typeface="Calibri"/>
              </a:rPr>
              <a:t>помощи </a:t>
            </a:r>
            <a:r>
              <a:rPr sz="2000" spc="-10" dirty="0">
                <a:latin typeface="Calibri"/>
                <a:cs typeface="Calibri"/>
              </a:rPr>
              <a:t>других лиц </a:t>
            </a:r>
            <a:r>
              <a:rPr sz="2000" spc="-5" dirty="0">
                <a:latin typeface="Calibri"/>
                <a:cs typeface="Calibri"/>
              </a:rPr>
              <a:t>или </a:t>
            </a:r>
            <a:r>
              <a:rPr sz="2000" spc="-15" dirty="0">
                <a:latin typeface="Calibri"/>
                <a:cs typeface="Calibri"/>
              </a:rPr>
              <a:t>полная </a:t>
            </a:r>
            <a:r>
              <a:rPr sz="2000" spc="-10" dirty="0">
                <a:latin typeface="Calibri"/>
                <a:cs typeface="Calibri"/>
              </a:rPr>
              <a:t>компенсация </a:t>
            </a:r>
            <a:r>
              <a:rPr sz="2000" spc="-5" dirty="0">
                <a:latin typeface="Calibri"/>
                <a:cs typeface="Calibri"/>
              </a:rPr>
              <a:t>с </a:t>
            </a:r>
            <a:r>
              <a:rPr sz="2000" spc="-10" dirty="0">
                <a:latin typeface="Calibri"/>
                <a:cs typeface="Calibri"/>
              </a:rPr>
              <a:t>помощью </a:t>
            </a:r>
            <a:r>
              <a:rPr sz="2000" spc="-15" dirty="0">
                <a:latin typeface="Calibri"/>
                <a:cs typeface="Calibri"/>
              </a:rPr>
              <a:t>небольших  </a:t>
            </a:r>
            <a:r>
              <a:rPr sz="2000" spc="-10" dirty="0">
                <a:latin typeface="Calibri"/>
                <a:cs typeface="Calibri"/>
              </a:rPr>
              <a:t>технических </a:t>
            </a:r>
            <a:r>
              <a:rPr sz="2000" spc="-15" dirty="0">
                <a:latin typeface="Calibri"/>
                <a:cs typeface="Calibri"/>
              </a:rPr>
              <a:t>средств </a:t>
            </a:r>
            <a:r>
              <a:rPr sz="2000" spc="-10" dirty="0">
                <a:latin typeface="Calibri"/>
                <a:cs typeface="Calibri"/>
              </a:rPr>
              <a:t>(зубные </a:t>
            </a:r>
            <a:r>
              <a:rPr sz="2000" spc="-15" dirty="0">
                <a:latin typeface="Calibri"/>
                <a:cs typeface="Calibri"/>
              </a:rPr>
              <a:t>протезы </a:t>
            </a:r>
            <a:r>
              <a:rPr sz="2000" spc="-5" dirty="0">
                <a:latin typeface="Calibri"/>
                <a:cs typeface="Calibri"/>
              </a:rPr>
              <a:t>и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др);</a:t>
            </a:r>
            <a:endParaRPr sz="2000">
              <a:latin typeface="Calibri"/>
              <a:cs typeface="Calibri"/>
            </a:endParaRPr>
          </a:p>
          <a:p>
            <a:pPr marL="356870" marR="57150" indent="-344805">
              <a:lnSpc>
                <a:spcPct val="80000"/>
              </a:lnSpc>
              <a:spcBef>
                <a:spcPts val="484"/>
              </a:spcBef>
            </a:pPr>
            <a:r>
              <a:rPr sz="2000" b="1" spc="-10" dirty="0">
                <a:latin typeface="Calibri"/>
                <a:cs typeface="Calibri"/>
              </a:rPr>
              <a:t>ФК-2 — умеренная </a:t>
            </a:r>
            <a:r>
              <a:rPr sz="2000" spc="-10" dirty="0">
                <a:latin typeface="Calibri"/>
                <a:cs typeface="Calibri"/>
              </a:rPr>
              <a:t>— </a:t>
            </a:r>
            <a:r>
              <a:rPr sz="2000" spc="-15" dirty="0">
                <a:latin typeface="Calibri"/>
                <a:cs typeface="Calibri"/>
              </a:rPr>
              <a:t>необходимость </a:t>
            </a:r>
            <a:r>
              <a:rPr sz="2000" spc="-5" dirty="0">
                <a:latin typeface="Calibri"/>
                <a:cs typeface="Calibri"/>
              </a:rPr>
              <a:t>помощи </a:t>
            </a:r>
            <a:r>
              <a:rPr sz="2000" spc="-10" dirty="0">
                <a:latin typeface="Calibri"/>
                <a:cs typeface="Calibri"/>
              </a:rPr>
              <a:t>других лиц (помощь </a:t>
            </a:r>
            <a:r>
              <a:rPr sz="2000" spc="-5" dirty="0">
                <a:latin typeface="Calibri"/>
                <a:cs typeface="Calibri"/>
              </a:rPr>
              <a:t>в  </a:t>
            </a:r>
            <a:r>
              <a:rPr sz="2000" spc="-10" dirty="0">
                <a:latin typeface="Calibri"/>
                <a:cs typeface="Calibri"/>
              </a:rPr>
              <a:t>ванне </a:t>
            </a:r>
            <a:r>
              <a:rPr sz="2000" spc="-5" dirty="0">
                <a:latin typeface="Calibri"/>
                <a:cs typeface="Calibri"/>
              </a:rPr>
              <a:t>и </a:t>
            </a:r>
            <a:r>
              <a:rPr sz="2000" spc="-25" dirty="0">
                <a:latin typeface="Calibri"/>
                <a:cs typeface="Calibri"/>
              </a:rPr>
              <a:t>т.д.) </a:t>
            </a:r>
            <a:r>
              <a:rPr sz="2000" spc="-5" dirty="0">
                <a:latin typeface="Calibri"/>
                <a:cs typeface="Calibri"/>
              </a:rPr>
              <a:t>или </a:t>
            </a:r>
            <a:r>
              <a:rPr sz="2000" spc="-10" dirty="0">
                <a:latin typeface="Calibri"/>
                <a:cs typeface="Calibri"/>
              </a:rPr>
              <a:t>использование технических </a:t>
            </a:r>
            <a:r>
              <a:rPr sz="2000" spc="-15" dirty="0">
                <a:latin typeface="Calibri"/>
                <a:cs typeface="Calibri"/>
              </a:rPr>
              <a:t>средств, значительно  </a:t>
            </a:r>
            <a:r>
              <a:rPr sz="2000" spc="-10" dirty="0">
                <a:latin typeface="Calibri"/>
                <a:cs typeface="Calibri"/>
              </a:rPr>
              <a:t>компенсирующих нарушение </a:t>
            </a:r>
            <a:r>
              <a:rPr sz="2000" spc="-5" dirty="0">
                <a:latin typeface="Calibri"/>
                <a:cs typeface="Calibri"/>
              </a:rPr>
              <a:t>функции и </a:t>
            </a:r>
            <a:r>
              <a:rPr sz="2000" spc="-10" dirty="0">
                <a:latin typeface="Calibri"/>
                <a:cs typeface="Calibri"/>
              </a:rPr>
              <a:t>способности </a:t>
            </a:r>
            <a:r>
              <a:rPr sz="2000" spc="-15" dirty="0">
                <a:latin typeface="Calibri"/>
                <a:cs typeface="Calibri"/>
              </a:rPr>
              <a:t>(протезы </a:t>
            </a:r>
            <a:r>
              <a:rPr sz="2000" spc="-20" dirty="0">
                <a:latin typeface="Calibri"/>
                <a:cs typeface="Calibri"/>
              </a:rPr>
              <a:t>одной  </a:t>
            </a:r>
            <a:r>
              <a:rPr sz="2000" spc="-15" dirty="0">
                <a:latin typeface="Calibri"/>
                <a:cs typeface="Calibri"/>
              </a:rPr>
              <a:t>нижней </a:t>
            </a:r>
            <a:r>
              <a:rPr sz="2000" spc="-10" dirty="0">
                <a:latin typeface="Calibri"/>
                <a:cs typeface="Calibri"/>
              </a:rPr>
              <a:t>конечности, </a:t>
            </a:r>
            <a:r>
              <a:rPr sz="2000" spc="-5" dirty="0">
                <a:latin typeface="Calibri"/>
                <a:cs typeface="Calibri"/>
              </a:rPr>
              <a:t>и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др.)</a:t>
            </a:r>
            <a:endParaRPr sz="2000">
              <a:latin typeface="Calibri"/>
              <a:cs typeface="Calibri"/>
            </a:endParaRPr>
          </a:p>
          <a:p>
            <a:pPr marL="356870" marR="121285" indent="-344805">
              <a:lnSpc>
                <a:spcPts val="1920"/>
              </a:lnSpc>
              <a:spcBef>
                <a:spcPts val="459"/>
              </a:spcBef>
            </a:pPr>
            <a:r>
              <a:rPr sz="2000" b="1" spc="-10" dirty="0">
                <a:latin typeface="Calibri"/>
                <a:cs typeface="Calibri"/>
              </a:rPr>
              <a:t>ФК-3 — </a:t>
            </a:r>
            <a:r>
              <a:rPr sz="2000" b="1" spc="-15" dirty="0">
                <a:latin typeface="Calibri"/>
                <a:cs typeface="Calibri"/>
              </a:rPr>
              <a:t>значительное </a:t>
            </a:r>
            <a:r>
              <a:rPr sz="2000" b="1" spc="-10" dirty="0">
                <a:latin typeface="Calibri"/>
                <a:cs typeface="Calibri"/>
              </a:rPr>
              <a:t>ограничение </a:t>
            </a:r>
            <a:r>
              <a:rPr sz="2000" spc="-10" dirty="0">
                <a:latin typeface="Calibri"/>
                <a:cs typeface="Calibri"/>
              </a:rPr>
              <a:t>— </a:t>
            </a:r>
            <a:r>
              <a:rPr sz="2000" spc="-15" dirty="0">
                <a:latin typeface="Calibri"/>
                <a:cs typeface="Calibri"/>
              </a:rPr>
              <a:t>необходимость систематической  </a:t>
            </a:r>
            <a:r>
              <a:rPr sz="2000" spc="-5" dirty="0">
                <a:latin typeface="Calibri"/>
                <a:cs typeface="Calibri"/>
              </a:rPr>
              <a:t>помощи </a:t>
            </a:r>
            <a:r>
              <a:rPr sz="2000" spc="-10" dirty="0">
                <a:latin typeface="Calibri"/>
                <a:cs typeface="Calibri"/>
              </a:rPr>
              <a:t>других лиц через </a:t>
            </a:r>
            <a:r>
              <a:rPr sz="2000" spc="-20" dirty="0">
                <a:latin typeface="Calibri"/>
                <a:cs typeface="Calibri"/>
              </a:rPr>
              <a:t>длительные </a:t>
            </a:r>
            <a:r>
              <a:rPr sz="2000" spc="-10" dirty="0">
                <a:latin typeface="Calibri"/>
                <a:cs typeface="Calibri"/>
              </a:rPr>
              <a:t>интервалы (1 </a:t>
            </a:r>
            <a:r>
              <a:rPr sz="2000" spc="-5" dirty="0">
                <a:latin typeface="Calibri"/>
                <a:cs typeface="Calibri"/>
              </a:rPr>
              <a:t>раз в сутки и  </a:t>
            </a:r>
            <a:r>
              <a:rPr sz="2000" spc="-20" dirty="0">
                <a:latin typeface="Calibri"/>
                <a:cs typeface="Calibri"/>
              </a:rPr>
              <a:t>реже) </a:t>
            </a:r>
            <a:r>
              <a:rPr sz="2000" spc="-5" dirty="0">
                <a:latin typeface="Calibri"/>
                <a:cs typeface="Calibri"/>
              </a:rPr>
              <a:t>в </a:t>
            </a:r>
            <a:r>
              <a:rPr sz="2000" spc="-20" dirty="0">
                <a:latin typeface="Calibri"/>
                <a:cs typeface="Calibri"/>
              </a:rPr>
              <a:t>удовлетворении </a:t>
            </a:r>
            <a:r>
              <a:rPr sz="2000" spc="-15" dirty="0">
                <a:latin typeface="Calibri"/>
                <a:cs typeface="Calibri"/>
              </a:rPr>
              <a:t>потребностей </a:t>
            </a:r>
            <a:r>
              <a:rPr sz="2000" spc="-10" dirty="0">
                <a:latin typeface="Calibri"/>
                <a:cs typeface="Calibri"/>
              </a:rPr>
              <a:t>(покупка </a:t>
            </a:r>
            <a:r>
              <a:rPr sz="2000" spc="-15" dirty="0">
                <a:latin typeface="Calibri"/>
                <a:cs typeface="Calibri"/>
              </a:rPr>
              <a:t>продуктов,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уборка)</a:t>
            </a:r>
            <a:endParaRPr sz="2000">
              <a:latin typeface="Calibri"/>
              <a:cs typeface="Calibri"/>
            </a:endParaRPr>
          </a:p>
          <a:p>
            <a:pPr marL="356870" marR="5080">
              <a:lnSpc>
                <a:spcPts val="192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или частичная </a:t>
            </a:r>
            <a:r>
              <a:rPr sz="2000" spc="-10" dirty="0">
                <a:latin typeface="Calibri"/>
                <a:cs typeface="Calibri"/>
              </a:rPr>
              <a:t>компенсация </a:t>
            </a:r>
            <a:r>
              <a:rPr sz="2000" spc="-5" dirty="0">
                <a:latin typeface="Calibri"/>
                <a:cs typeface="Calibri"/>
              </a:rPr>
              <a:t>с </a:t>
            </a:r>
            <a:r>
              <a:rPr sz="2000" spc="-10" dirty="0">
                <a:latin typeface="Calibri"/>
                <a:cs typeface="Calibri"/>
              </a:rPr>
              <a:t>помощью технических </a:t>
            </a:r>
            <a:r>
              <a:rPr sz="2000" spc="-15" dirty="0">
                <a:latin typeface="Calibri"/>
                <a:cs typeface="Calibri"/>
              </a:rPr>
              <a:t>средств (протезы  </a:t>
            </a:r>
            <a:r>
              <a:rPr sz="2000" spc="-10" dirty="0">
                <a:latin typeface="Calibri"/>
                <a:cs typeface="Calibri"/>
              </a:rPr>
              <a:t>обеих нижних </a:t>
            </a:r>
            <a:r>
              <a:rPr sz="2000" spc="-15" dirty="0">
                <a:latin typeface="Calibri"/>
                <a:cs typeface="Calibri"/>
              </a:rPr>
              <a:t>конечностей, </a:t>
            </a:r>
            <a:r>
              <a:rPr sz="2000" spc="-10" dirty="0">
                <a:latin typeface="Calibri"/>
                <a:cs typeface="Calibri"/>
              </a:rPr>
              <a:t>ортезы, </a:t>
            </a:r>
            <a:r>
              <a:rPr sz="2000" spc="-5" dirty="0">
                <a:latin typeface="Calibri"/>
                <a:cs typeface="Calibri"/>
              </a:rPr>
              <a:t>тутора, </a:t>
            </a:r>
            <a:r>
              <a:rPr sz="2000" spc="-20" dirty="0">
                <a:latin typeface="Calibri"/>
                <a:cs typeface="Calibri"/>
              </a:rPr>
              <a:t>ходунки, </a:t>
            </a:r>
            <a:r>
              <a:rPr sz="2000" spc="-15" dirty="0">
                <a:latin typeface="Calibri"/>
                <a:cs typeface="Calibri"/>
              </a:rPr>
              <a:t>коляски)</a:t>
            </a:r>
            <a:r>
              <a:rPr sz="2000" spc="2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при</a:t>
            </a:r>
            <a:endParaRPr sz="2000">
              <a:latin typeface="Calibri"/>
              <a:cs typeface="Calibri"/>
            </a:endParaRPr>
          </a:p>
          <a:p>
            <a:pPr marL="356870">
              <a:lnSpc>
                <a:spcPts val="1935"/>
              </a:lnSpc>
            </a:pPr>
            <a:r>
              <a:rPr sz="2000" spc="-5" dirty="0">
                <a:latin typeface="Calibri"/>
                <a:cs typeface="Calibri"/>
              </a:rPr>
              <a:t>условии </a:t>
            </a:r>
            <a:r>
              <a:rPr sz="2000" spc="-15" dirty="0">
                <a:latin typeface="Calibri"/>
                <a:cs typeface="Calibri"/>
              </a:rPr>
              <a:t>самостоятельного </a:t>
            </a:r>
            <a:r>
              <a:rPr sz="2000" spc="-5" dirty="0">
                <a:latin typeface="Calibri"/>
                <a:cs typeface="Calibri"/>
              </a:rPr>
              <a:t>их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использования.</a:t>
            </a:r>
            <a:endParaRPr sz="2000">
              <a:latin typeface="Calibri"/>
              <a:cs typeface="Calibri"/>
            </a:endParaRPr>
          </a:p>
          <a:p>
            <a:pPr marL="356870" marR="271145" indent="-344805">
              <a:lnSpc>
                <a:spcPct val="80000"/>
              </a:lnSpc>
              <a:spcBef>
                <a:spcPts val="484"/>
              </a:spcBef>
            </a:pPr>
            <a:r>
              <a:rPr sz="2000" b="1" spc="-10" dirty="0">
                <a:latin typeface="Calibri"/>
                <a:cs typeface="Calibri"/>
              </a:rPr>
              <a:t>ФК-4 — </a:t>
            </a:r>
            <a:r>
              <a:rPr sz="2000" b="1" spc="-15" dirty="0">
                <a:latin typeface="Calibri"/>
                <a:cs typeface="Calibri"/>
              </a:rPr>
              <a:t>резко </a:t>
            </a:r>
            <a:r>
              <a:rPr sz="2000" b="1" spc="-10" dirty="0">
                <a:latin typeface="Calibri"/>
                <a:cs typeface="Calibri"/>
              </a:rPr>
              <a:t>выраженное </a:t>
            </a:r>
            <a:r>
              <a:rPr sz="2000" b="1" spc="-5" dirty="0">
                <a:latin typeface="Calibri"/>
                <a:cs typeface="Calibri"/>
              </a:rPr>
              <a:t>и </a:t>
            </a:r>
            <a:r>
              <a:rPr sz="2000" b="1" spc="-15" dirty="0">
                <a:latin typeface="Calibri"/>
                <a:cs typeface="Calibri"/>
              </a:rPr>
              <a:t>полное нарушение</a:t>
            </a:r>
            <a:r>
              <a:rPr sz="2000" spc="-15" dirty="0">
                <a:latin typeface="Calibri"/>
                <a:cs typeface="Calibri"/>
              </a:rPr>
              <a:t>—необходимость  </a:t>
            </a:r>
            <a:r>
              <a:rPr sz="2000" spc="-10" dirty="0">
                <a:latin typeface="Calibri"/>
                <a:cs typeface="Calibri"/>
              </a:rPr>
              <a:t>помощи посторонних лиц через короткие </a:t>
            </a:r>
            <a:r>
              <a:rPr sz="2000" spc="-5" dirty="0">
                <a:latin typeface="Calibri"/>
                <a:cs typeface="Calibri"/>
              </a:rPr>
              <a:t>и критические </a:t>
            </a:r>
            <a:r>
              <a:rPr sz="2000" spc="-10" dirty="0">
                <a:latin typeface="Calibri"/>
                <a:cs typeface="Calibri"/>
              </a:rPr>
              <a:t>интервалы  либо </a:t>
            </a:r>
            <a:r>
              <a:rPr sz="2000" spc="-15" dirty="0">
                <a:latin typeface="Calibri"/>
                <a:cs typeface="Calibri"/>
              </a:rPr>
              <a:t>постоянно </a:t>
            </a:r>
            <a:r>
              <a:rPr sz="2000" spc="-5" dirty="0">
                <a:latin typeface="Calibri"/>
                <a:cs typeface="Calibri"/>
              </a:rPr>
              <a:t>и частичная </a:t>
            </a:r>
            <a:r>
              <a:rPr sz="2000" spc="-10" dirty="0">
                <a:latin typeface="Calibri"/>
                <a:cs typeface="Calibri"/>
              </a:rPr>
              <a:t>компенсация </a:t>
            </a:r>
            <a:r>
              <a:rPr sz="2000" spc="-5" dirty="0">
                <a:latin typeface="Calibri"/>
                <a:cs typeface="Calibri"/>
              </a:rPr>
              <a:t>с </a:t>
            </a:r>
            <a:r>
              <a:rPr sz="2000" spc="-10" dirty="0">
                <a:latin typeface="Calibri"/>
                <a:cs typeface="Calibri"/>
              </a:rPr>
              <a:t>помощью технических  </a:t>
            </a:r>
            <a:r>
              <a:rPr sz="2000" spc="-15" dirty="0">
                <a:latin typeface="Calibri"/>
                <a:cs typeface="Calibri"/>
              </a:rPr>
              <a:t>средств, </a:t>
            </a:r>
            <a:r>
              <a:rPr sz="2000" spc="-10" dirty="0">
                <a:latin typeface="Calibri"/>
                <a:cs typeface="Calibri"/>
              </a:rPr>
              <a:t>если </a:t>
            </a:r>
            <a:r>
              <a:rPr sz="2000" spc="-15" dirty="0">
                <a:latin typeface="Calibri"/>
                <a:cs typeface="Calibri"/>
              </a:rPr>
              <a:t>больной </a:t>
            </a:r>
            <a:r>
              <a:rPr sz="2000" spc="-10" dirty="0">
                <a:latin typeface="Calibri"/>
                <a:cs typeface="Calibri"/>
              </a:rPr>
              <a:t>не </a:t>
            </a:r>
            <a:r>
              <a:rPr sz="2000" spc="-20" dirty="0">
                <a:latin typeface="Calibri"/>
                <a:cs typeface="Calibri"/>
              </a:rPr>
              <a:t>может </a:t>
            </a:r>
            <a:r>
              <a:rPr sz="2000" spc="-5" dirty="0">
                <a:latin typeface="Calibri"/>
                <a:cs typeface="Calibri"/>
              </a:rPr>
              <a:t>их </a:t>
            </a:r>
            <a:r>
              <a:rPr sz="2000" spc="-10" dirty="0">
                <a:latin typeface="Calibri"/>
                <a:cs typeface="Calibri"/>
              </a:rPr>
              <a:t>использовать без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посторонней</a:t>
            </a:r>
            <a:endParaRPr sz="2000">
              <a:latin typeface="Calibri"/>
              <a:cs typeface="Calibri"/>
            </a:endParaRPr>
          </a:p>
          <a:p>
            <a:pPr marL="356870">
              <a:lnSpc>
                <a:spcPts val="1680"/>
              </a:lnSpc>
            </a:pPr>
            <a:r>
              <a:rPr sz="2000" spc="-10" dirty="0">
                <a:latin typeface="Calibri"/>
                <a:cs typeface="Calibri"/>
              </a:rPr>
              <a:t>помощи </a:t>
            </a:r>
            <a:r>
              <a:rPr sz="2000" spc="-15" dirty="0">
                <a:latin typeface="Calibri"/>
                <a:cs typeface="Calibri"/>
              </a:rPr>
              <a:t>(невозможность самостоятельно </a:t>
            </a:r>
            <a:r>
              <a:rPr sz="2000" spc="-10" dirty="0">
                <a:latin typeface="Calibri"/>
                <a:cs typeface="Calibri"/>
              </a:rPr>
              <a:t>надевать </a:t>
            </a:r>
            <a:r>
              <a:rPr sz="2000" spc="-15" dirty="0">
                <a:latin typeface="Calibri"/>
                <a:cs typeface="Calibri"/>
              </a:rPr>
              <a:t>протез </a:t>
            </a:r>
            <a:r>
              <a:rPr sz="2000" spc="-10" dirty="0">
                <a:latin typeface="Calibri"/>
                <a:cs typeface="Calibri"/>
              </a:rPr>
              <a:t>или</a:t>
            </a:r>
            <a:r>
              <a:rPr sz="2000" spc="3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ортез,</a:t>
            </a:r>
            <a:endParaRPr sz="2000">
              <a:latin typeface="Calibri"/>
              <a:cs typeface="Calibri"/>
            </a:endParaRPr>
          </a:p>
          <a:p>
            <a:pPr marL="356870">
              <a:lnSpc>
                <a:spcPts val="2160"/>
              </a:lnSpc>
            </a:pPr>
            <a:r>
              <a:rPr sz="2000" spc="-10" dirty="0">
                <a:latin typeface="Calibri"/>
                <a:cs typeface="Calibri"/>
              </a:rPr>
              <a:t>неспособность </a:t>
            </a:r>
            <a:r>
              <a:rPr sz="2000" spc="-15" dirty="0">
                <a:latin typeface="Calibri"/>
                <a:cs typeface="Calibri"/>
              </a:rPr>
              <a:t>самостоятельно </a:t>
            </a:r>
            <a:r>
              <a:rPr sz="2000" spc="-10" dirty="0">
                <a:latin typeface="Calibri"/>
                <a:cs typeface="Calibri"/>
              </a:rPr>
              <a:t>перемещаться </a:t>
            </a:r>
            <a:r>
              <a:rPr sz="2000" spc="-5" dirty="0">
                <a:latin typeface="Calibri"/>
                <a:cs typeface="Calibri"/>
              </a:rPr>
              <a:t>в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коляску).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8078" y="186055"/>
            <a:ext cx="230695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5" dirty="0">
                <a:solidFill>
                  <a:srgbClr val="000000"/>
                </a:solidFill>
                <a:latin typeface="Times New Roman"/>
                <a:cs typeface="Times New Roman"/>
              </a:rPr>
              <a:t>Ориентация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003681"/>
            <a:ext cx="8076565" cy="4892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9810" marR="977265" indent="-1314450">
              <a:lnSpc>
                <a:spcPct val="1101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Для характеристики </a:t>
            </a:r>
            <a:r>
              <a:rPr sz="2400" dirty="0">
                <a:latin typeface="Times New Roman"/>
                <a:cs typeface="Times New Roman"/>
              </a:rPr>
              <a:t>выраженности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нарушений  </a:t>
            </a:r>
            <a:r>
              <a:rPr sz="2400" dirty="0">
                <a:latin typeface="Times New Roman"/>
                <a:cs typeface="Times New Roman"/>
              </a:rPr>
              <a:t>ориентации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используются: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50">
              <a:latin typeface="Times New Roman"/>
              <a:cs typeface="Times New Roman"/>
            </a:endParaRPr>
          </a:p>
          <a:p>
            <a:pPr marL="356870" marR="7620" indent="-344805">
              <a:lnSpc>
                <a:spcPts val="2590"/>
              </a:lnSpc>
              <a:buFont typeface="Arial"/>
              <a:buChar char="•"/>
              <a:tabLst>
                <a:tab pos="356870" algn="l"/>
                <a:tab pos="357505" algn="l"/>
                <a:tab pos="1396365" algn="l"/>
                <a:tab pos="2856865" algn="l"/>
                <a:tab pos="3893820" algn="l"/>
                <a:tab pos="5574030" algn="l"/>
                <a:tab pos="5884545" algn="l"/>
                <a:tab pos="7747634" algn="l"/>
              </a:tabLst>
            </a:pP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5" dirty="0">
                <a:latin typeface="Times New Roman"/>
                <a:cs typeface="Times New Roman"/>
              </a:rPr>
              <a:t>ц</a:t>
            </a:r>
            <a:r>
              <a:rPr sz="2400" spc="-10" dirty="0">
                <a:latin typeface="Times New Roman"/>
                <a:cs typeface="Times New Roman"/>
              </a:rPr>
              <a:t>е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spc="-40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а	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spc="65" dirty="0">
                <a:latin typeface="Times New Roman"/>
                <a:cs typeface="Times New Roman"/>
              </a:rPr>
              <a:t>о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spc="-20" dirty="0">
                <a:latin typeface="Times New Roman"/>
                <a:cs typeface="Times New Roman"/>
              </a:rPr>
              <a:t>т</a:t>
            </a:r>
            <a:r>
              <a:rPr sz="2400" spc="-5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я</a:t>
            </a:r>
            <a:r>
              <a:rPr sz="2400" spc="-15" dirty="0">
                <a:latin typeface="Times New Roman"/>
                <a:cs typeface="Times New Roman"/>
              </a:rPr>
              <a:t>н</a:t>
            </a:r>
            <a:r>
              <a:rPr sz="2400" spc="5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я	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spc="5" dirty="0">
                <a:latin typeface="Times New Roman"/>
                <a:cs typeface="Times New Roman"/>
              </a:rPr>
              <a:t>и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spc="-20" dirty="0">
                <a:latin typeface="Times New Roman"/>
                <a:cs typeface="Times New Roman"/>
              </a:rPr>
              <a:t>т</a:t>
            </a:r>
            <a:r>
              <a:rPr sz="2400" spc="-10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м	ор</a:t>
            </a:r>
            <a:r>
              <a:rPr sz="2400" spc="5" dirty="0">
                <a:latin typeface="Times New Roman"/>
                <a:cs typeface="Times New Roman"/>
              </a:rPr>
              <a:t>и</a:t>
            </a:r>
            <a:r>
              <a:rPr sz="2400" spc="-10" dirty="0">
                <a:latin typeface="Times New Roman"/>
                <a:cs typeface="Times New Roman"/>
              </a:rPr>
              <a:t>е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spc="25" dirty="0">
                <a:latin typeface="Times New Roman"/>
                <a:cs typeface="Times New Roman"/>
              </a:rPr>
              <a:t>т</a:t>
            </a:r>
            <a:r>
              <a:rPr sz="2400" spc="-10" dirty="0">
                <a:latin typeface="Times New Roman"/>
                <a:cs typeface="Times New Roman"/>
              </a:rPr>
              <a:t>а</a:t>
            </a:r>
            <a:r>
              <a:rPr sz="2400" spc="5" dirty="0">
                <a:latin typeface="Times New Roman"/>
                <a:cs typeface="Times New Roman"/>
              </a:rPr>
              <a:t>ци</a:t>
            </a:r>
            <a:r>
              <a:rPr sz="2400" dirty="0">
                <a:latin typeface="Times New Roman"/>
                <a:cs typeface="Times New Roman"/>
              </a:rPr>
              <a:t>и	и	</a:t>
            </a:r>
            <a:r>
              <a:rPr sz="2400" spc="-30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15" dirty="0">
                <a:latin typeface="Times New Roman"/>
                <a:cs typeface="Times New Roman"/>
              </a:rPr>
              <a:t>з</a:t>
            </a:r>
            <a:r>
              <a:rPr sz="2400" spc="-10" dirty="0">
                <a:latin typeface="Times New Roman"/>
                <a:cs typeface="Times New Roman"/>
              </a:rPr>
              <a:t>м</a:t>
            </a:r>
            <a:r>
              <a:rPr sz="2400" spc="-7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ж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spc="65" dirty="0">
                <a:latin typeface="Times New Roman"/>
                <a:cs typeface="Times New Roman"/>
              </a:rPr>
              <a:t>о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ти	</a:t>
            </a:r>
            <a:r>
              <a:rPr sz="2400" spc="-10" dirty="0">
                <a:latin typeface="Times New Roman"/>
                <a:cs typeface="Times New Roman"/>
              </a:rPr>
              <a:t>их  </a:t>
            </a:r>
            <a:r>
              <a:rPr sz="2400" spc="-15" dirty="0">
                <a:latin typeface="Times New Roman"/>
                <a:cs typeface="Times New Roman"/>
              </a:rPr>
              <a:t>компенсации;</a:t>
            </a:r>
            <a:endParaRPr sz="2400">
              <a:latin typeface="Times New Roman"/>
              <a:cs typeface="Times New Roman"/>
            </a:endParaRPr>
          </a:p>
          <a:p>
            <a:pPr marL="356870" marR="9525" indent="-344805">
              <a:lnSpc>
                <a:spcPts val="2590"/>
              </a:lnSpc>
              <a:spcBef>
                <a:spcPts val="585"/>
              </a:spcBef>
              <a:buFont typeface="Arial"/>
              <a:buChar char="•"/>
              <a:tabLst>
                <a:tab pos="433070" algn="l"/>
                <a:tab pos="433705" algn="l"/>
                <a:tab pos="1478915" algn="l"/>
                <a:tab pos="2945765" algn="l"/>
                <a:tab pos="3988435" algn="l"/>
                <a:tab pos="6055360" algn="l"/>
                <a:tab pos="6369685" algn="l"/>
              </a:tabLst>
            </a:pPr>
            <a:r>
              <a:rPr dirty="0"/>
              <a:t>	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5" dirty="0">
                <a:latin typeface="Times New Roman"/>
                <a:cs typeface="Times New Roman"/>
              </a:rPr>
              <a:t>ц</a:t>
            </a:r>
            <a:r>
              <a:rPr sz="2400" spc="-10" dirty="0">
                <a:latin typeface="Times New Roman"/>
                <a:cs typeface="Times New Roman"/>
              </a:rPr>
              <a:t>е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spc="-40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а	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spc="70" dirty="0">
                <a:latin typeface="Times New Roman"/>
                <a:cs typeface="Times New Roman"/>
              </a:rPr>
              <a:t>о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spc="-20" dirty="0">
                <a:latin typeface="Times New Roman"/>
                <a:cs typeface="Times New Roman"/>
              </a:rPr>
              <a:t>т</a:t>
            </a:r>
            <a:r>
              <a:rPr sz="2400" spc="-50" dirty="0">
                <a:latin typeface="Times New Roman"/>
                <a:cs typeface="Times New Roman"/>
              </a:rPr>
              <a:t>о</a:t>
            </a:r>
            <a:r>
              <a:rPr sz="2400" spc="-25" dirty="0">
                <a:latin typeface="Times New Roman"/>
                <a:cs typeface="Times New Roman"/>
              </a:rPr>
              <a:t>я</a:t>
            </a:r>
            <a:r>
              <a:rPr sz="2400" spc="10" dirty="0">
                <a:latin typeface="Times New Roman"/>
                <a:cs typeface="Times New Roman"/>
              </a:rPr>
              <a:t>ни</a:t>
            </a:r>
            <a:r>
              <a:rPr sz="2400" dirty="0">
                <a:latin typeface="Times New Roman"/>
                <a:cs typeface="Times New Roman"/>
              </a:rPr>
              <a:t>я	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spc="5" dirty="0">
                <a:latin typeface="Times New Roman"/>
                <a:cs typeface="Times New Roman"/>
              </a:rPr>
              <a:t>и</a:t>
            </a:r>
            <a:r>
              <a:rPr sz="2400" spc="-35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тем	</a:t>
            </a:r>
            <a:r>
              <a:rPr sz="2400" spc="-110" dirty="0">
                <a:latin typeface="Times New Roman"/>
                <a:cs typeface="Times New Roman"/>
              </a:rPr>
              <a:t>к</a:t>
            </a:r>
            <a:r>
              <a:rPr sz="2400" spc="-50" dirty="0">
                <a:latin typeface="Times New Roman"/>
                <a:cs typeface="Times New Roman"/>
              </a:rPr>
              <a:t>о</a:t>
            </a:r>
            <a:r>
              <a:rPr sz="2400" spc="-10" dirty="0">
                <a:latin typeface="Times New Roman"/>
                <a:cs typeface="Times New Roman"/>
              </a:rPr>
              <a:t>м</a:t>
            </a:r>
            <a:r>
              <a:rPr sz="2400" spc="35" dirty="0">
                <a:latin typeface="Times New Roman"/>
                <a:cs typeface="Times New Roman"/>
              </a:rPr>
              <a:t>м</a:t>
            </a:r>
            <a:r>
              <a:rPr sz="2400" spc="-75" dirty="0">
                <a:latin typeface="Times New Roman"/>
                <a:cs typeface="Times New Roman"/>
              </a:rPr>
              <a:t>у</a:t>
            </a:r>
            <a:r>
              <a:rPr sz="2400" spc="5" dirty="0">
                <a:latin typeface="Times New Roman"/>
                <a:cs typeface="Times New Roman"/>
              </a:rPr>
              <a:t>ни</a:t>
            </a:r>
            <a:r>
              <a:rPr sz="2400" spc="-40" dirty="0">
                <a:latin typeface="Times New Roman"/>
                <a:cs typeface="Times New Roman"/>
              </a:rPr>
              <a:t>к</a:t>
            </a:r>
            <a:r>
              <a:rPr sz="2400" spc="-10" dirty="0">
                <a:latin typeface="Times New Roman"/>
                <a:cs typeface="Times New Roman"/>
              </a:rPr>
              <a:t>а</a:t>
            </a:r>
            <a:r>
              <a:rPr sz="2400" spc="5" dirty="0">
                <a:latin typeface="Times New Roman"/>
                <a:cs typeface="Times New Roman"/>
              </a:rPr>
              <a:t>ци</a:t>
            </a:r>
            <a:r>
              <a:rPr sz="2400" dirty="0">
                <a:latin typeface="Times New Roman"/>
                <a:cs typeface="Times New Roman"/>
              </a:rPr>
              <a:t>и	и	</a:t>
            </a:r>
            <a:r>
              <a:rPr sz="2400" spc="-30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15" dirty="0">
                <a:latin typeface="Times New Roman"/>
                <a:cs typeface="Times New Roman"/>
              </a:rPr>
              <a:t>з</a:t>
            </a:r>
            <a:r>
              <a:rPr sz="2400" spc="-10" dirty="0">
                <a:latin typeface="Times New Roman"/>
                <a:cs typeface="Times New Roman"/>
              </a:rPr>
              <a:t>м</a:t>
            </a:r>
            <a:r>
              <a:rPr sz="2400" spc="-7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ж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spc="65" dirty="0">
                <a:latin typeface="Times New Roman"/>
                <a:cs typeface="Times New Roman"/>
              </a:rPr>
              <a:t>о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ть  </a:t>
            </a:r>
            <a:r>
              <a:rPr sz="2400" spc="5" dirty="0">
                <a:latin typeface="Times New Roman"/>
                <a:cs typeface="Times New Roman"/>
              </a:rPr>
              <a:t>их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компенсации;</a:t>
            </a:r>
            <a:endParaRPr sz="2400">
              <a:latin typeface="Times New Roman"/>
              <a:cs typeface="Times New Roman"/>
            </a:endParaRPr>
          </a:p>
          <a:p>
            <a:pPr marL="356870" marR="6350" indent="-344805">
              <a:lnSpc>
                <a:spcPts val="259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  <a:tab pos="1619250" algn="l"/>
                <a:tab pos="3402965" algn="l"/>
                <a:tab pos="3802379" algn="l"/>
                <a:tab pos="5689600" algn="l"/>
                <a:tab pos="7247890" algn="l"/>
              </a:tabLst>
            </a:pP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те</a:t>
            </a:r>
            <a:r>
              <a:rPr sz="2400" spc="5" dirty="0">
                <a:latin typeface="Times New Roman"/>
                <a:cs typeface="Times New Roman"/>
              </a:rPr>
              <a:t>п</a:t>
            </a:r>
            <a:r>
              <a:rPr sz="2400" spc="-10" dirty="0">
                <a:latin typeface="Times New Roman"/>
                <a:cs typeface="Times New Roman"/>
              </a:rPr>
              <a:t>е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dirty="0">
                <a:latin typeface="Times New Roman"/>
                <a:cs typeface="Times New Roman"/>
              </a:rPr>
              <a:t>ь	ор</a:t>
            </a:r>
            <a:r>
              <a:rPr sz="2400" spc="15" dirty="0">
                <a:latin typeface="Times New Roman"/>
                <a:cs typeface="Times New Roman"/>
              </a:rPr>
              <a:t>и</a:t>
            </a:r>
            <a:r>
              <a:rPr sz="2400" spc="-10" dirty="0">
                <a:latin typeface="Times New Roman"/>
                <a:cs typeface="Times New Roman"/>
              </a:rPr>
              <a:t>е</a:t>
            </a:r>
            <a:r>
              <a:rPr sz="2400" spc="10" dirty="0">
                <a:latin typeface="Times New Roman"/>
                <a:cs typeface="Times New Roman"/>
              </a:rPr>
              <a:t>н</a:t>
            </a:r>
            <a:r>
              <a:rPr sz="2400" spc="30" dirty="0">
                <a:latin typeface="Times New Roman"/>
                <a:cs typeface="Times New Roman"/>
              </a:rPr>
              <a:t>т</a:t>
            </a:r>
            <a:r>
              <a:rPr sz="2400" spc="-10" dirty="0">
                <a:latin typeface="Times New Roman"/>
                <a:cs typeface="Times New Roman"/>
              </a:rPr>
              <a:t>ац</a:t>
            </a:r>
            <a:r>
              <a:rPr sz="2400" spc="10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и	в	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об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т</a:t>
            </a:r>
            <a:r>
              <a:rPr sz="2400" spc="-25" dirty="0">
                <a:latin typeface="Times New Roman"/>
                <a:cs typeface="Times New Roman"/>
              </a:rPr>
              <a:t>в</a:t>
            </a:r>
            <a:r>
              <a:rPr sz="2400" spc="-10" dirty="0">
                <a:latin typeface="Times New Roman"/>
                <a:cs typeface="Times New Roman"/>
              </a:rPr>
              <a:t>е</a:t>
            </a:r>
            <a:r>
              <a:rPr sz="2400" spc="5" dirty="0">
                <a:latin typeface="Times New Roman"/>
                <a:cs typeface="Times New Roman"/>
              </a:rPr>
              <a:t>нн</a:t>
            </a:r>
            <a:r>
              <a:rPr sz="2400" dirty="0">
                <a:latin typeface="Times New Roman"/>
                <a:cs typeface="Times New Roman"/>
              </a:rPr>
              <a:t>ой	</a:t>
            </a:r>
            <a:r>
              <a:rPr sz="2400" spc="-5" dirty="0">
                <a:latin typeface="Times New Roman"/>
                <a:cs typeface="Times New Roman"/>
              </a:rPr>
              <a:t>л</a:t>
            </a:r>
            <a:r>
              <a:rPr sz="2400" spc="10" dirty="0">
                <a:latin typeface="Times New Roman"/>
                <a:cs typeface="Times New Roman"/>
              </a:rPr>
              <a:t>и</a:t>
            </a:r>
            <a:r>
              <a:rPr sz="2400" spc="-10" dirty="0">
                <a:latin typeface="Times New Roman"/>
                <a:cs typeface="Times New Roman"/>
              </a:rPr>
              <a:t>ч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spc="45" dirty="0">
                <a:latin typeface="Times New Roman"/>
                <a:cs typeface="Times New Roman"/>
              </a:rPr>
              <a:t>о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т</a:t>
            </a:r>
            <a:r>
              <a:rPr sz="2400" spc="15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,	</a:t>
            </a:r>
            <a:r>
              <a:rPr sz="2400" spc="-10" dirty="0">
                <a:latin typeface="Times New Roman"/>
                <a:cs typeface="Times New Roman"/>
              </a:rPr>
              <a:t>м</a:t>
            </a:r>
            <a:r>
              <a:rPr sz="2400" spc="60" dirty="0">
                <a:latin typeface="Times New Roman"/>
                <a:cs typeface="Times New Roman"/>
              </a:rPr>
              <a:t>е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те,  </a:t>
            </a:r>
            <a:r>
              <a:rPr sz="2400" spc="-10" dirty="0">
                <a:latin typeface="Times New Roman"/>
                <a:cs typeface="Times New Roman"/>
              </a:rPr>
              <a:t>времени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пространстве;</a:t>
            </a:r>
            <a:endParaRPr sz="2400">
              <a:latin typeface="Times New Roman"/>
              <a:cs typeface="Times New Roman"/>
            </a:endParaRPr>
          </a:p>
          <a:p>
            <a:pPr marL="356870" marR="6350" indent="-344805">
              <a:lnSpc>
                <a:spcPts val="2600"/>
              </a:lnSpc>
              <a:spcBef>
                <a:spcPts val="575"/>
              </a:spcBef>
              <a:buFont typeface="Arial"/>
              <a:buChar char="•"/>
              <a:tabLst>
                <a:tab pos="433070" algn="l"/>
                <a:tab pos="433705" algn="l"/>
                <a:tab pos="2228850" algn="l"/>
                <a:tab pos="4265295" algn="l"/>
                <a:tab pos="4589145" algn="l"/>
                <a:tab pos="6040120" algn="l"/>
                <a:tab pos="7759700" algn="l"/>
              </a:tabLst>
            </a:pPr>
            <a:r>
              <a:rPr dirty="0"/>
              <a:t>	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spc="5" dirty="0">
                <a:latin typeface="Times New Roman"/>
                <a:cs typeface="Times New Roman"/>
              </a:rPr>
              <a:t>п</a:t>
            </a:r>
            <a:r>
              <a:rPr sz="2400" spc="65" dirty="0">
                <a:latin typeface="Times New Roman"/>
                <a:cs typeface="Times New Roman"/>
              </a:rPr>
              <a:t>о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об</a:t>
            </a:r>
            <a:r>
              <a:rPr sz="2400" spc="10" dirty="0">
                <a:latin typeface="Times New Roman"/>
                <a:cs typeface="Times New Roman"/>
              </a:rPr>
              <a:t>н</a:t>
            </a:r>
            <a:r>
              <a:rPr sz="2400" spc="65" dirty="0">
                <a:latin typeface="Times New Roman"/>
                <a:cs typeface="Times New Roman"/>
              </a:rPr>
              <a:t>о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ть	</a:t>
            </a:r>
            <a:r>
              <a:rPr sz="2400" spc="-10" dirty="0">
                <a:latin typeface="Times New Roman"/>
                <a:cs typeface="Times New Roman"/>
              </a:rPr>
              <a:t>а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spc="10" dirty="0">
                <a:latin typeface="Times New Roman"/>
                <a:cs typeface="Times New Roman"/>
              </a:rPr>
              <a:t>а</a:t>
            </a:r>
            <a:r>
              <a:rPr sz="2400" spc="-5" dirty="0">
                <a:latin typeface="Times New Roman"/>
                <a:cs typeface="Times New Roman"/>
              </a:rPr>
              <a:t>л</a:t>
            </a:r>
            <a:r>
              <a:rPr sz="2400" spc="10" dirty="0">
                <a:latin typeface="Times New Roman"/>
                <a:cs typeface="Times New Roman"/>
              </a:rPr>
              <a:t>и</a:t>
            </a:r>
            <a:r>
              <a:rPr sz="2400" spc="-15" dirty="0">
                <a:latin typeface="Times New Roman"/>
                <a:cs typeface="Times New Roman"/>
              </a:rPr>
              <a:t>з</a:t>
            </a:r>
            <a:r>
              <a:rPr sz="2400" spc="5" dirty="0">
                <a:latin typeface="Times New Roman"/>
                <a:cs typeface="Times New Roman"/>
              </a:rPr>
              <a:t>и</a:t>
            </a:r>
            <a:r>
              <a:rPr sz="2400" spc="-25" dirty="0">
                <a:latin typeface="Times New Roman"/>
                <a:cs typeface="Times New Roman"/>
              </a:rPr>
              <a:t>р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30" dirty="0">
                <a:latin typeface="Times New Roman"/>
                <a:cs typeface="Times New Roman"/>
              </a:rPr>
              <a:t>в</a:t>
            </a:r>
            <a:r>
              <a:rPr sz="2400" spc="-85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ть	и	</a:t>
            </a:r>
            <a:r>
              <a:rPr sz="2400" spc="-10" dirty="0">
                <a:latin typeface="Times New Roman"/>
                <a:cs typeface="Times New Roman"/>
              </a:rPr>
              <a:t>а</a:t>
            </a:r>
            <a:r>
              <a:rPr sz="2400" spc="20" dirty="0">
                <a:latin typeface="Times New Roman"/>
                <a:cs typeface="Times New Roman"/>
              </a:rPr>
              <a:t>д</a:t>
            </a:r>
            <a:r>
              <a:rPr sz="2400" spc="-10" dirty="0">
                <a:latin typeface="Times New Roman"/>
                <a:cs typeface="Times New Roman"/>
              </a:rPr>
              <a:t>е</a:t>
            </a:r>
            <a:r>
              <a:rPr sz="2400" spc="5" dirty="0">
                <a:latin typeface="Times New Roman"/>
                <a:cs typeface="Times New Roman"/>
              </a:rPr>
              <a:t>к</a:t>
            </a:r>
            <a:r>
              <a:rPr sz="2400" spc="-30" dirty="0">
                <a:latin typeface="Times New Roman"/>
                <a:cs typeface="Times New Roman"/>
              </a:rPr>
              <a:t>в</a:t>
            </a:r>
            <a:r>
              <a:rPr sz="2400" spc="-85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т</a:t>
            </a:r>
            <a:r>
              <a:rPr sz="2400" spc="15" dirty="0">
                <a:latin typeface="Times New Roman"/>
                <a:cs typeface="Times New Roman"/>
              </a:rPr>
              <a:t>н</a:t>
            </a:r>
            <a:r>
              <a:rPr sz="2400" dirty="0">
                <a:latin typeface="Times New Roman"/>
                <a:cs typeface="Times New Roman"/>
              </a:rPr>
              <a:t>о	р</a:t>
            </a:r>
            <a:r>
              <a:rPr sz="2400" spc="15" dirty="0">
                <a:latin typeface="Times New Roman"/>
                <a:cs typeface="Times New Roman"/>
              </a:rPr>
              <a:t>е</a:t>
            </a:r>
            <a:r>
              <a:rPr sz="2400" spc="10" dirty="0">
                <a:latin typeface="Times New Roman"/>
                <a:cs typeface="Times New Roman"/>
              </a:rPr>
              <a:t>а</a:t>
            </a:r>
            <a:r>
              <a:rPr sz="2400" spc="-5" dirty="0">
                <a:latin typeface="Times New Roman"/>
                <a:cs typeface="Times New Roman"/>
              </a:rPr>
              <a:t>г</a:t>
            </a:r>
            <a:r>
              <a:rPr sz="2400" spc="10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ро</a:t>
            </a:r>
            <a:r>
              <a:rPr sz="2400" spc="-25" dirty="0">
                <a:latin typeface="Times New Roman"/>
                <a:cs typeface="Times New Roman"/>
              </a:rPr>
              <a:t>в</a:t>
            </a:r>
            <a:r>
              <a:rPr sz="2400" spc="-80" dirty="0">
                <a:latin typeface="Times New Roman"/>
                <a:cs typeface="Times New Roman"/>
              </a:rPr>
              <a:t>а</a:t>
            </a:r>
            <a:r>
              <a:rPr sz="2400" spc="5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ь	</a:t>
            </a:r>
            <a:r>
              <a:rPr sz="2400" spc="10" dirty="0">
                <a:latin typeface="Times New Roman"/>
                <a:cs typeface="Times New Roman"/>
              </a:rPr>
              <a:t>на  </a:t>
            </a:r>
            <a:r>
              <a:rPr sz="2400" spc="-15" dirty="0">
                <a:latin typeface="Times New Roman"/>
                <a:cs typeface="Times New Roman"/>
              </a:rPr>
              <a:t>поступившую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информацию;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ts val="2735"/>
              </a:lnSpc>
              <a:spcBef>
                <a:spcPts val="245"/>
              </a:spcBef>
              <a:buFont typeface="Arial"/>
              <a:buChar char="•"/>
              <a:tabLst>
                <a:tab pos="356870" algn="l"/>
                <a:tab pos="357505" algn="l"/>
                <a:tab pos="2600960" algn="l"/>
                <a:tab pos="4853940" algn="l"/>
                <a:tab pos="6000750" algn="l"/>
                <a:tab pos="6717030" algn="l"/>
              </a:tabLst>
            </a:pPr>
            <a:r>
              <a:rPr sz="2400" spc="-10" dirty="0">
                <a:latin typeface="Times New Roman"/>
                <a:cs typeface="Times New Roman"/>
              </a:rPr>
              <a:t>возможность	</a:t>
            </a:r>
            <a:r>
              <a:rPr sz="2400" spc="-15" dirty="0">
                <a:latin typeface="Times New Roman"/>
                <a:cs typeface="Times New Roman"/>
              </a:rPr>
              <a:t>компенсации	</a:t>
            </a:r>
            <a:r>
              <a:rPr sz="2400" spc="-25" dirty="0">
                <a:latin typeface="Times New Roman"/>
                <a:cs typeface="Times New Roman"/>
              </a:rPr>
              <a:t>речи	</a:t>
            </a:r>
            <a:r>
              <a:rPr sz="2400" dirty="0">
                <a:latin typeface="Times New Roman"/>
                <a:cs typeface="Times New Roman"/>
              </a:rPr>
              <a:t>и	</a:t>
            </a:r>
            <a:r>
              <a:rPr sz="2400" spc="-10" dirty="0">
                <a:latin typeface="Times New Roman"/>
                <a:cs typeface="Times New Roman"/>
              </a:rPr>
              <a:t>поведения</a:t>
            </a:r>
            <a:endParaRPr sz="2400">
              <a:latin typeface="Times New Roman"/>
              <a:cs typeface="Times New Roman"/>
            </a:endParaRPr>
          </a:p>
          <a:p>
            <a:pPr marL="356870">
              <a:lnSpc>
                <a:spcPts val="2735"/>
              </a:lnSpc>
            </a:pPr>
            <a:r>
              <a:rPr sz="2400" spc="-10" dirty="0">
                <a:latin typeface="Times New Roman"/>
                <a:cs typeface="Times New Roman"/>
              </a:rPr>
              <a:t>медикаментозными </a:t>
            </a:r>
            <a:r>
              <a:rPr sz="2400" dirty="0">
                <a:latin typeface="Times New Roman"/>
                <a:cs typeface="Times New Roman"/>
              </a:rPr>
              <a:t>и иными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средствами.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382" y="529209"/>
            <a:ext cx="79965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</a:rPr>
              <a:t>Этапы </a:t>
            </a:r>
            <a:r>
              <a:rPr sz="3600" dirty="0">
                <a:solidFill>
                  <a:srgbClr val="000000"/>
                </a:solidFill>
              </a:rPr>
              <a:t>формирования нервной</a:t>
            </a:r>
            <a:r>
              <a:rPr sz="3600" spc="-175" dirty="0">
                <a:solidFill>
                  <a:srgbClr val="000000"/>
                </a:solidFill>
              </a:rPr>
              <a:t> </a:t>
            </a:r>
            <a:r>
              <a:rPr sz="3600" spc="-10" dirty="0">
                <a:solidFill>
                  <a:srgbClr val="000000"/>
                </a:solidFill>
              </a:rPr>
              <a:t>системы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14905" y="1579305"/>
            <a:ext cx="8302512" cy="4608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600200"/>
            <a:ext cx="8229600" cy="4535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52437" y="1595437"/>
          <a:ext cx="8229600" cy="4536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4942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Этапы</a:t>
                      </a:r>
                      <a:r>
                        <a:rPr sz="18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нейрогенеза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9525">
                      <a:solidFill>
                        <a:srgbClr val="497DBA"/>
                      </a:solidFill>
                      <a:prstDash val="solid"/>
                    </a:lnL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Гестация/возраст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</a:tr>
              <a:tr h="85309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Образование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слоев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коры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головного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мозга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С 20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нед.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</a:tr>
              <a:tr h="49428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Начальный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синаптогенез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28-30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нед.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</a:tr>
              <a:tr h="49428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Формирование всех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основных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борозд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-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К 40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нед.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</a:tr>
              <a:tr h="49415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" dirty="0">
                          <a:solidFill>
                            <a:srgbClr val="A10101"/>
                          </a:solidFill>
                          <a:latin typeface="Calibri"/>
                          <a:cs typeface="Calibri"/>
                        </a:rPr>
                        <a:t>Формирование</a:t>
                      </a:r>
                      <a:r>
                        <a:rPr sz="1800" spc="-15" dirty="0">
                          <a:solidFill>
                            <a:srgbClr val="A1010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A10101"/>
                          </a:solidFill>
                          <a:latin typeface="Calibri"/>
                          <a:cs typeface="Calibri"/>
                        </a:rPr>
                        <a:t>миелина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С 28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нед.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гестации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spc="-10" dirty="0">
                          <a:solidFill>
                            <a:srgbClr val="A10101"/>
                          </a:solidFill>
                          <a:latin typeface="Calibri"/>
                          <a:cs typeface="Calibri"/>
                        </a:rPr>
                        <a:t>до </a:t>
                      </a:r>
                      <a:r>
                        <a:rPr sz="1800" dirty="0">
                          <a:solidFill>
                            <a:srgbClr val="A10101"/>
                          </a:solidFill>
                          <a:latin typeface="Calibri"/>
                          <a:cs typeface="Calibri"/>
                        </a:rPr>
                        <a:t>5-7</a:t>
                      </a:r>
                      <a:r>
                        <a:rPr sz="1800" spc="30" dirty="0">
                          <a:solidFill>
                            <a:srgbClr val="A1010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A10101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</a:tr>
              <a:tr h="8531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" dirty="0">
                          <a:solidFill>
                            <a:srgbClr val="A10101"/>
                          </a:solidFill>
                          <a:latin typeface="Calibri"/>
                          <a:cs typeface="Calibri"/>
                        </a:rPr>
                        <a:t>Завершение</a:t>
                      </a:r>
                      <a:r>
                        <a:rPr sz="1800" spc="25" dirty="0">
                          <a:solidFill>
                            <a:srgbClr val="A1010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A10101"/>
                          </a:solidFill>
                          <a:latin typeface="Calibri"/>
                          <a:cs typeface="Calibri"/>
                        </a:rPr>
                        <a:t>миелинизации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ассоциативных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путей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A10101"/>
                          </a:solidFill>
                          <a:latin typeface="Calibri"/>
                          <a:cs typeface="Calibri"/>
                        </a:rPr>
                        <a:t>В 13-16</a:t>
                      </a:r>
                      <a:r>
                        <a:rPr sz="1800" spc="-5" dirty="0">
                          <a:solidFill>
                            <a:srgbClr val="A1010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A10101"/>
                          </a:solidFill>
                          <a:latin typeface="Calibri"/>
                          <a:cs typeface="Calibri"/>
                        </a:rPr>
                        <a:t>лет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</a:tr>
              <a:tr h="8530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Завершение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морфологического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развития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больших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полушарий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В 17-18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лет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536244" y="6489598"/>
            <a:ext cx="6251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(Victorine </a:t>
            </a:r>
            <a:r>
              <a:rPr sz="1200" spc="-5" dirty="0">
                <a:latin typeface="Calibri"/>
                <a:cs typeface="Calibri"/>
              </a:rPr>
              <a:t>B. </a:t>
            </a:r>
            <a:r>
              <a:rPr sz="1200" spc="-10" dirty="0">
                <a:latin typeface="Calibri"/>
                <a:cs typeface="Calibri"/>
              </a:rPr>
              <a:t>Graaf </a:t>
            </a:r>
            <a:r>
              <a:rPr sz="1200" spc="-15" dirty="0">
                <a:latin typeface="Calibri"/>
                <a:cs typeface="Calibri"/>
              </a:rPr>
              <a:t>Peters </a:t>
            </a:r>
            <a:r>
              <a:rPr sz="1200" spc="-10" dirty="0">
                <a:latin typeface="Calibri"/>
                <a:cs typeface="Calibri"/>
              </a:rPr>
              <a:t>(2005), Fallang </a:t>
            </a:r>
            <a:r>
              <a:rPr sz="1200" dirty="0">
                <a:latin typeface="Calibri"/>
                <a:cs typeface="Calibri"/>
              </a:rPr>
              <a:t>B.et al </a:t>
            </a:r>
            <a:r>
              <a:rPr sz="1200" spc="-10" dirty="0">
                <a:latin typeface="Calibri"/>
                <a:cs typeface="Calibri"/>
              </a:rPr>
              <a:t>(2005), Botting </a:t>
            </a:r>
            <a:r>
              <a:rPr sz="1200" spc="-5" dirty="0">
                <a:latin typeface="Calibri"/>
                <a:cs typeface="Calibri"/>
              </a:rPr>
              <a:t>N. </a:t>
            </a:r>
            <a:r>
              <a:rPr sz="1200" dirty="0">
                <a:latin typeface="Calibri"/>
                <a:cs typeface="Calibri"/>
              </a:rPr>
              <a:t>et al </a:t>
            </a:r>
            <a:r>
              <a:rPr sz="1200" spc="-10" dirty="0">
                <a:latin typeface="Calibri"/>
                <a:cs typeface="Calibri"/>
              </a:rPr>
              <a:t>(1997), Botting </a:t>
            </a:r>
            <a:r>
              <a:rPr sz="1200" spc="-5" dirty="0">
                <a:latin typeface="Calibri"/>
                <a:cs typeface="Calibri"/>
              </a:rPr>
              <a:t>N. </a:t>
            </a:r>
            <a:r>
              <a:rPr sz="1200" dirty="0">
                <a:latin typeface="Calibri"/>
                <a:cs typeface="Calibri"/>
              </a:rPr>
              <a:t>et al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(1998)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37475" y="6582867"/>
            <a:ext cx="1181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Гайнетдинова</a:t>
            </a:r>
            <a:r>
              <a:rPr sz="1100" b="1" spc="-6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Д.Д.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572465"/>
            <a:ext cx="8077834" cy="4720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Times New Roman"/>
                <a:cs typeface="Times New Roman"/>
              </a:rPr>
              <a:t>ФК-0 — </a:t>
            </a:r>
            <a:r>
              <a:rPr sz="2000" b="1" spc="-5" dirty="0">
                <a:latin typeface="Times New Roman"/>
                <a:cs typeface="Times New Roman"/>
              </a:rPr>
              <a:t>нормальная способность </a:t>
            </a:r>
            <a:r>
              <a:rPr sz="2000" b="1" spc="-10" dirty="0">
                <a:latin typeface="Times New Roman"/>
                <a:cs typeface="Times New Roman"/>
              </a:rPr>
              <a:t>воспринимать, анализировать </a:t>
            </a:r>
            <a:r>
              <a:rPr sz="2000" b="1" spc="-5" dirty="0">
                <a:latin typeface="Times New Roman"/>
                <a:cs typeface="Times New Roman"/>
              </a:rPr>
              <a:t>и  </a:t>
            </a:r>
            <a:r>
              <a:rPr sz="2000" b="1" spc="-10" dirty="0">
                <a:latin typeface="Times New Roman"/>
                <a:cs typeface="Times New Roman"/>
              </a:rPr>
              <a:t>реагировать </a:t>
            </a:r>
            <a:r>
              <a:rPr sz="2000" spc="-10" dirty="0">
                <a:latin typeface="Times New Roman"/>
                <a:cs typeface="Times New Roman"/>
              </a:rPr>
              <a:t>на информацию, обеспечивая возможность  </a:t>
            </a:r>
            <a:r>
              <a:rPr sz="2000" spc="-5" dirty="0">
                <a:latin typeface="Times New Roman"/>
                <a:cs typeface="Times New Roman"/>
              </a:rPr>
              <a:t>самостоятельной </a:t>
            </a:r>
            <a:r>
              <a:rPr sz="2000" spc="-10" dirty="0">
                <a:latin typeface="Times New Roman"/>
                <a:cs typeface="Times New Roman"/>
              </a:rPr>
              <a:t>ориентации </a:t>
            </a:r>
            <a:r>
              <a:rPr sz="2000" spc="-5" dirty="0">
                <a:latin typeface="Times New Roman"/>
                <a:cs typeface="Times New Roman"/>
              </a:rPr>
              <a:t>в </a:t>
            </a:r>
            <a:r>
              <a:rPr sz="2000" spc="-15" dirty="0">
                <a:latin typeface="Times New Roman"/>
                <a:cs typeface="Times New Roman"/>
              </a:rPr>
              <a:t>окружающей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обстановке.</a:t>
            </a:r>
            <a:endParaRPr sz="2000">
              <a:latin typeface="Times New Roman"/>
              <a:cs typeface="Times New Roman"/>
            </a:endParaRPr>
          </a:p>
          <a:p>
            <a:pPr marL="356870" marR="6985" indent="-344805" algn="just">
              <a:lnSpc>
                <a:spcPct val="100000"/>
              </a:lnSpc>
              <a:spcBef>
                <a:spcPts val="484"/>
              </a:spcBef>
            </a:pPr>
            <a:r>
              <a:rPr sz="2000" b="1" spc="-10" dirty="0">
                <a:latin typeface="Times New Roman"/>
                <a:cs typeface="Times New Roman"/>
              </a:rPr>
              <a:t>ФК-1 — </a:t>
            </a:r>
            <a:r>
              <a:rPr sz="2000" b="1" spc="-5" dirty="0">
                <a:latin typeface="Times New Roman"/>
                <a:cs typeface="Times New Roman"/>
              </a:rPr>
              <a:t>легкое ограничение </a:t>
            </a:r>
            <a:r>
              <a:rPr sz="2000" spc="-10" dirty="0">
                <a:latin typeface="Times New Roman"/>
                <a:cs typeface="Times New Roman"/>
              </a:rPr>
              <a:t>— возникает при </a:t>
            </a:r>
            <a:r>
              <a:rPr sz="2000" spc="-20" dirty="0">
                <a:latin typeface="Times New Roman"/>
                <a:cs typeface="Times New Roman"/>
              </a:rPr>
              <a:t>грубом </a:t>
            </a:r>
            <a:r>
              <a:rPr sz="2000" spc="-10" dirty="0">
                <a:latin typeface="Times New Roman"/>
                <a:cs typeface="Times New Roman"/>
              </a:rPr>
              <a:t>одностороннем,  или </a:t>
            </a:r>
            <a:r>
              <a:rPr sz="2000" spc="-30" dirty="0">
                <a:latin typeface="Times New Roman"/>
                <a:cs typeface="Times New Roman"/>
              </a:rPr>
              <a:t>легком </a:t>
            </a:r>
            <a:r>
              <a:rPr sz="2000" spc="-15" dirty="0">
                <a:latin typeface="Times New Roman"/>
                <a:cs typeface="Times New Roman"/>
              </a:rPr>
              <a:t>двустороннем </a:t>
            </a:r>
            <a:r>
              <a:rPr sz="2000" spc="-10" dirty="0">
                <a:latin typeface="Times New Roman"/>
                <a:cs typeface="Times New Roman"/>
              </a:rPr>
              <a:t>нарушении функций </a:t>
            </a:r>
            <a:r>
              <a:rPr sz="2000" spc="-15" dirty="0">
                <a:latin typeface="Times New Roman"/>
                <a:cs typeface="Times New Roman"/>
              </a:rPr>
              <a:t>одной </a:t>
            </a:r>
            <a:r>
              <a:rPr sz="2000" spc="-10" dirty="0">
                <a:latin typeface="Times New Roman"/>
                <a:cs typeface="Times New Roman"/>
              </a:rPr>
              <a:t>из </a:t>
            </a:r>
            <a:r>
              <a:rPr sz="2000" spc="-5" dirty="0">
                <a:latin typeface="Times New Roman"/>
                <a:cs typeface="Times New Roman"/>
              </a:rPr>
              <a:t>систем  </a:t>
            </a:r>
            <a:r>
              <a:rPr sz="2000" dirty="0">
                <a:latin typeface="Times New Roman"/>
                <a:cs typeface="Times New Roman"/>
              </a:rPr>
              <a:t>ориентации </a:t>
            </a:r>
            <a:r>
              <a:rPr sz="2000" spc="-5" dirty="0">
                <a:latin typeface="Times New Roman"/>
                <a:cs typeface="Times New Roman"/>
              </a:rPr>
              <a:t>(зрение, слух) или </a:t>
            </a:r>
            <a:r>
              <a:rPr sz="2000" dirty="0">
                <a:latin typeface="Times New Roman"/>
                <a:cs typeface="Times New Roman"/>
              </a:rPr>
              <a:t>при </a:t>
            </a:r>
            <a:r>
              <a:rPr sz="2000" spc="-10" dirty="0">
                <a:latin typeface="Times New Roman"/>
                <a:cs typeface="Times New Roman"/>
              </a:rPr>
              <a:t>более </a:t>
            </a:r>
            <a:r>
              <a:rPr sz="2000" spc="-15" dirty="0">
                <a:latin typeface="Times New Roman"/>
                <a:cs typeface="Times New Roman"/>
              </a:rPr>
              <a:t>значительном </a:t>
            </a:r>
            <a:r>
              <a:rPr sz="2000" spc="-10" dirty="0">
                <a:latin typeface="Times New Roman"/>
                <a:cs typeface="Times New Roman"/>
              </a:rPr>
              <a:t>нарушении, </a:t>
            </a:r>
            <a:r>
              <a:rPr sz="2000" spc="-15" dirty="0">
                <a:latin typeface="Times New Roman"/>
                <a:cs typeface="Times New Roman"/>
              </a:rPr>
              <a:t>но  </a:t>
            </a:r>
            <a:r>
              <a:rPr sz="2000" spc="-10" dirty="0">
                <a:latin typeface="Times New Roman"/>
                <a:cs typeface="Times New Roman"/>
              </a:rPr>
              <a:t>возможности </a:t>
            </a:r>
            <a:r>
              <a:rPr sz="2000" spc="-15" dirty="0">
                <a:latin typeface="Times New Roman"/>
                <a:cs typeface="Times New Roman"/>
              </a:rPr>
              <a:t>хорошей компенсации </a:t>
            </a:r>
            <a:r>
              <a:rPr sz="2000" spc="-10" dirty="0">
                <a:latin typeface="Times New Roman"/>
                <a:cs typeface="Times New Roman"/>
              </a:rPr>
              <a:t>функций </a:t>
            </a:r>
            <a:r>
              <a:rPr sz="2000" spc="-5" dirty="0">
                <a:latin typeface="Times New Roman"/>
                <a:cs typeface="Times New Roman"/>
              </a:rPr>
              <a:t>с </a:t>
            </a:r>
            <a:r>
              <a:rPr sz="2000" spc="-10" dirty="0">
                <a:latin typeface="Times New Roman"/>
                <a:cs typeface="Times New Roman"/>
              </a:rPr>
              <a:t>помощью </a:t>
            </a:r>
            <a:r>
              <a:rPr sz="2000" dirty="0">
                <a:latin typeface="Times New Roman"/>
                <a:cs typeface="Times New Roman"/>
              </a:rPr>
              <a:t>технических  </a:t>
            </a:r>
            <a:r>
              <a:rPr sz="2000" spc="-10" dirty="0">
                <a:latin typeface="Times New Roman"/>
                <a:cs typeface="Times New Roman"/>
              </a:rPr>
              <a:t>средств </a:t>
            </a:r>
            <a:r>
              <a:rPr sz="2000" spc="-15" dirty="0">
                <a:latin typeface="Times New Roman"/>
                <a:cs typeface="Times New Roman"/>
              </a:rPr>
              <a:t>(очки, слуховой аппарат) </a:t>
            </a:r>
            <a:r>
              <a:rPr sz="2000" spc="-10" dirty="0">
                <a:latin typeface="Times New Roman"/>
                <a:cs typeface="Times New Roman"/>
              </a:rPr>
              <a:t>либо </a:t>
            </a:r>
            <a:r>
              <a:rPr sz="2000" dirty="0">
                <a:latin typeface="Times New Roman"/>
                <a:cs typeface="Times New Roman"/>
              </a:rPr>
              <a:t>при </a:t>
            </a:r>
            <a:r>
              <a:rPr sz="2000" spc="-5" dirty="0">
                <a:latin typeface="Times New Roman"/>
                <a:cs typeface="Times New Roman"/>
              </a:rPr>
              <a:t>легких </a:t>
            </a:r>
            <a:r>
              <a:rPr sz="2000" dirty="0">
                <a:latin typeface="Times New Roman"/>
                <a:cs typeface="Times New Roman"/>
              </a:rPr>
              <a:t>психических  </a:t>
            </a:r>
            <a:r>
              <a:rPr sz="2000" spc="-5" dirty="0">
                <a:latin typeface="Times New Roman"/>
                <a:cs typeface="Times New Roman"/>
              </a:rPr>
              <a:t>нарушениях </a:t>
            </a:r>
            <a:r>
              <a:rPr sz="2000" spc="-25" dirty="0">
                <a:latin typeface="Times New Roman"/>
                <a:cs typeface="Times New Roman"/>
              </a:rPr>
              <a:t>которые </a:t>
            </a:r>
            <a:r>
              <a:rPr sz="2000" spc="-5" dirty="0">
                <a:latin typeface="Times New Roman"/>
                <a:cs typeface="Times New Roman"/>
              </a:rPr>
              <a:t>практически полностью </a:t>
            </a:r>
            <a:r>
              <a:rPr sz="2000" spc="-20" dirty="0">
                <a:latin typeface="Times New Roman"/>
                <a:cs typeface="Times New Roman"/>
              </a:rPr>
              <a:t>компенсируются </a:t>
            </a:r>
            <a:r>
              <a:rPr sz="2000" spc="-5" dirty="0">
                <a:latin typeface="Times New Roman"/>
                <a:cs typeface="Times New Roman"/>
              </a:rPr>
              <a:t>за </a:t>
            </a:r>
            <a:r>
              <a:rPr sz="2000" spc="-15" dirty="0">
                <a:latin typeface="Times New Roman"/>
                <a:cs typeface="Times New Roman"/>
              </a:rPr>
              <a:t>счет  </a:t>
            </a:r>
            <a:r>
              <a:rPr sz="2000" spc="-20" dirty="0">
                <a:latin typeface="Times New Roman"/>
                <a:cs typeface="Times New Roman"/>
              </a:rPr>
              <a:t>систематического </a:t>
            </a:r>
            <a:r>
              <a:rPr sz="2000" spc="-10" dirty="0">
                <a:latin typeface="Times New Roman"/>
                <a:cs typeface="Times New Roman"/>
              </a:rPr>
              <a:t>приема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медикаментов;</a:t>
            </a:r>
            <a:endParaRPr sz="2000">
              <a:latin typeface="Times New Roman"/>
              <a:cs typeface="Times New Roman"/>
            </a:endParaRPr>
          </a:p>
          <a:p>
            <a:pPr marL="356870" marR="8890" indent="-344805" algn="just">
              <a:lnSpc>
                <a:spcPct val="100000"/>
              </a:lnSpc>
              <a:spcBef>
                <a:spcPts val="484"/>
              </a:spcBef>
            </a:pPr>
            <a:r>
              <a:rPr sz="2000" b="1" spc="-10" dirty="0">
                <a:latin typeface="Times New Roman"/>
                <a:cs typeface="Times New Roman"/>
              </a:rPr>
              <a:t>ФК-2 — </a:t>
            </a:r>
            <a:r>
              <a:rPr sz="2000" b="1" spc="-5" dirty="0">
                <a:latin typeface="Times New Roman"/>
                <a:cs typeface="Times New Roman"/>
              </a:rPr>
              <a:t>умеренное </a:t>
            </a:r>
            <a:r>
              <a:rPr sz="2000" b="1" spc="-10" dirty="0">
                <a:latin typeface="Times New Roman"/>
                <a:cs typeface="Times New Roman"/>
              </a:rPr>
              <a:t>нарушение </a:t>
            </a:r>
            <a:r>
              <a:rPr sz="2000" spc="-10" dirty="0">
                <a:latin typeface="Times New Roman"/>
                <a:cs typeface="Times New Roman"/>
              </a:rPr>
              <a:t>— </a:t>
            </a:r>
            <a:r>
              <a:rPr sz="2000" spc="-5" dirty="0">
                <a:latin typeface="Times New Roman"/>
                <a:cs typeface="Times New Roman"/>
              </a:rPr>
              <a:t>определяется </a:t>
            </a:r>
            <a:r>
              <a:rPr sz="2000" dirty="0">
                <a:latin typeface="Times New Roman"/>
                <a:cs typeface="Times New Roman"/>
              </a:rPr>
              <a:t>при </a:t>
            </a:r>
            <a:r>
              <a:rPr sz="2000" spc="-15" dirty="0">
                <a:latin typeface="Times New Roman"/>
                <a:cs typeface="Times New Roman"/>
              </a:rPr>
              <a:t>значительном  </a:t>
            </a:r>
            <a:r>
              <a:rPr sz="2000" spc="-10" dirty="0">
                <a:latin typeface="Times New Roman"/>
                <a:cs typeface="Times New Roman"/>
              </a:rPr>
              <a:t>нарушении </a:t>
            </a:r>
            <a:r>
              <a:rPr sz="2000" spc="5" dirty="0">
                <a:latin typeface="Times New Roman"/>
                <a:cs typeface="Times New Roman"/>
              </a:rPr>
              <a:t>деятельности </a:t>
            </a:r>
            <a:r>
              <a:rPr sz="2000" spc="-20" dirty="0">
                <a:latin typeface="Times New Roman"/>
                <a:cs typeface="Times New Roman"/>
              </a:rPr>
              <a:t>одной </a:t>
            </a:r>
            <a:r>
              <a:rPr sz="2000" spc="-10" dirty="0">
                <a:latin typeface="Times New Roman"/>
                <a:cs typeface="Times New Roman"/>
              </a:rPr>
              <a:t>из систем </a:t>
            </a:r>
            <a:r>
              <a:rPr sz="2000" dirty="0">
                <a:latin typeface="Times New Roman"/>
                <a:cs typeface="Times New Roman"/>
              </a:rPr>
              <a:t>ориентации, </a:t>
            </a:r>
            <a:r>
              <a:rPr sz="2000" spc="-20" dirty="0">
                <a:latin typeface="Times New Roman"/>
                <a:cs typeface="Times New Roman"/>
              </a:rPr>
              <a:t>которое </a:t>
            </a:r>
            <a:r>
              <a:rPr sz="2000" spc="-15" dirty="0">
                <a:latin typeface="Times New Roman"/>
                <a:cs typeface="Times New Roman"/>
              </a:rPr>
              <a:t>не  компенсируется </a:t>
            </a:r>
            <a:r>
              <a:rPr sz="2000" dirty="0">
                <a:latin typeface="Times New Roman"/>
                <a:cs typeface="Times New Roman"/>
              </a:rPr>
              <a:t>или </a:t>
            </a:r>
            <a:r>
              <a:rPr sz="2000" spc="-15" dirty="0">
                <a:latin typeface="Times New Roman"/>
                <a:cs typeface="Times New Roman"/>
              </a:rPr>
              <a:t>компенсируется недостаточно (двухстороннее  </a:t>
            </a:r>
            <a:r>
              <a:rPr sz="2000" spc="-10" dirty="0">
                <a:latin typeface="Times New Roman"/>
                <a:cs typeface="Times New Roman"/>
              </a:rPr>
              <a:t>снижение </a:t>
            </a:r>
            <a:r>
              <a:rPr sz="2000" spc="-5" dirty="0">
                <a:latin typeface="Times New Roman"/>
                <a:cs typeface="Times New Roman"/>
              </a:rPr>
              <a:t>зрения </a:t>
            </a:r>
            <a:r>
              <a:rPr sz="2000" spc="-10" dirty="0">
                <a:latin typeface="Times New Roman"/>
                <a:cs typeface="Times New Roman"/>
              </a:rPr>
              <a:t>до 0,11—0,15, </a:t>
            </a:r>
            <a:r>
              <a:rPr sz="2000" spc="-25" dirty="0">
                <a:latin typeface="Times New Roman"/>
                <a:cs typeface="Times New Roman"/>
              </a:rPr>
              <a:t>тугоухость </a:t>
            </a:r>
            <a:r>
              <a:rPr sz="2000" dirty="0">
                <a:latin typeface="Times New Roman"/>
                <a:cs typeface="Times New Roman"/>
              </a:rPr>
              <a:t>III—IV степени </a:t>
            </a:r>
            <a:r>
              <a:rPr sz="2000" spc="-10" dirty="0">
                <a:latin typeface="Times New Roman"/>
                <a:cs typeface="Times New Roman"/>
              </a:rPr>
              <a:t>по </a:t>
            </a:r>
            <a:r>
              <a:rPr sz="2000" spc="-5" dirty="0">
                <a:latin typeface="Times New Roman"/>
                <a:cs typeface="Times New Roman"/>
              </a:rPr>
              <a:t>ВОЗ </a:t>
            </a:r>
            <a:r>
              <a:rPr sz="2000" spc="-15" dirty="0">
                <a:latin typeface="Times New Roman"/>
                <a:cs typeface="Times New Roman"/>
              </a:rPr>
              <a:t>на  </a:t>
            </a:r>
            <a:r>
              <a:rPr sz="2000" spc="-5" dirty="0">
                <a:latin typeface="Times New Roman"/>
                <a:cs typeface="Times New Roman"/>
              </a:rPr>
              <a:t>оба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уха),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наклонности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к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частым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пароксизмальным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нарушениям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11722" y="5268544"/>
            <a:ext cx="269684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66595" algn="l"/>
              </a:tabLst>
            </a:pPr>
            <a:r>
              <a:rPr sz="2000" dirty="0">
                <a:latin typeface="Times New Roman"/>
                <a:cs typeface="Times New Roman"/>
              </a:rPr>
              <a:t>м</a:t>
            </a:r>
            <a:r>
              <a:rPr sz="2000" spc="-30" dirty="0">
                <a:latin typeface="Times New Roman"/>
                <a:cs typeface="Times New Roman"/>
              </a:rPr>
              <a:t>е</a:t>
            </a:r>
            <a:r>
              <a:rPr sz="2000" spc="-15" dirty="0">
                <a:latin typeface="Times New Roman"/>
                <a:cs typeface="Times New Roman"/>
              </a:rPr>
              <a:t>д</a:t>
            </a:r>
            <a:r>
              <a:rPr sz="2000" spc="-20" dirty="0">
                <a:latin typeface="Times New Roman"/>
                <a:cs typeface="Times New Roman"/>
              </a:rPr>
              <a:t>и</a:t>
            </a:r>
            <a:r>
              <a:rPr sz="2000" spc="-40" dirty="0">
                <a:latin typeface="Times New Roman"/>
                <a:cs typeface="Times New Roman"/>
              </a:rPr>
              <a:t>к</a:t>
            </a:r>
            <a:r>
              <a:rPr sz="2000" spc="-5" dirty="0">
                <a:latin typeface="Times New Roman"/>
                <a:cs typeface="Times New Roman"/>
              </a:rPr>
              <a:t>а</a:t>
            </a:r>
            <a:r>
              <a:rPr sz="2000" spc="5" dirty="0">
                <a:latin typeface="Times New Roman"/>
                <a:cs typeface="Times New Roman"/>
              </a:rPr>
              <a:t>м</a:t>
            </a:r>
            <a:r>
              <a:rPr sz="2000" spc="15" dirty="0">
                <a:latin typeface="Times New Roman"/>
                <a:cs typeface="Times New Roman"/>
              </a:rPr>
              <a:t>е</a:t>
            </a:r>
            <a:r>
              <a:rPr sz="2000" spc="-20" dirty="0">
                <a:latin typeface="Times New Roman"/>
                <a:cs typeface="Times New Roman"/>
              </a:rPr>
              <a:t>н</a:t>
            </a:r>
            <a:r>
              <a:rPr sz="2000" spc="5" dirty="0">
                <a:latin typeface="Times New Roman"/>
                <a:cs typeface="Times New Roman"/>
              </a:rPr>
              <a:t>т</a:t>
            </a:r>
            <a:r>
              <a:rPr sz="2000" spc="-5" dirty="0">
                <a:latin typeface="Times New Roman"/>
                <a:cs typeface="Times New Roman"/>
              </a:rPr>
              <a:t>а</a:t>
            </a:r>
            <a:r>
              <a:rPr sz="2000" spc="25" dirty="0">
                <a:latin typeface="Times New Roman"/>
                <a:cs typeface="Times New Roman"/>
              </a:rPr>
              <a:t>м</a:t>
            </a:r>
            <a:r>
              <a:rPr sz="2000" spc="-2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л</a:t>
            </a:r>
            <a:r>
              <a:rPr sz="2000" spc="-5" dirty="0">
                <a:latin typeface="Times New Roman"/>
                <a:cs typeface="Times New Roman"/>
              </a:rPr>
              <a:t>е</a:t>
            </a:r>
            <a:r>
              <a:rPr sz="2000" spc="15" dirty="0">
                <a:latin typeface="Times New Roman"/>
                <a:cs typeface="Times New Roman"/>
              </a:rPr>
              <a:t>г</a:t>
            </a:r>
            <a:r>
              <a:rPr sz="2000" spc="-114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5" dirty="0">
                <a:latin typeface="Times New Roman"/>
                <a:cs typeface="Times New Roman"/>
              </a:rPr>
              <a:t>й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0668" y="5268544"/>
            <a:ext cx="48704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39875" algn="l"/>
                <a:tab pos="2610485" algn="l"/>
                <a:tab pos="3046095" algn="l"/>
              </a:tabLst>
            </a:pPr>
            <a:r>
              <a:rPr sz="2000" spc="-5" dirty="0">
                <a:latin typeface="Times New Roman"/>
                <a:cs typeface="Times New Roman"/>
              </a:rPr>
              <a:t>ориентации,	</a:t>
            </a:r>
            <a:r>
              <a:rPr sz="2000" spc="-25" dirty="0">
                <a:latin typeface="Times New Roman"/>
                <a:cs typeface="Times New Roman"/>
              </a:rPr>
              <a:t>которые	</a:t>
            </a:r>
            <a:r>
              <a:rPr sz="2000" spc="-15" dirty="0">
                <a:latin typeface="Times New Roman"/>
                <a:cs typeface="Times New Roman"/>
              </a:rPr>
              <a:t>не	компенсируются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869439" algn="l"/>
                <a:tab pos="2820670" algn="l"/>
                <a:tab pos="3180715" algn="l"/>
              </a:tabLst>
            </a:pPr>
            <a:r>
              <a:rPr sz="2000" dirty="0">
                <a:latin typeface="Times New Roman"/>
                <a:cs typeface="Times New Roman"/>
              </a:rPr>
              <a:t>дезориентации	</a:t>
            </a:r>
            <a:r>
              <a:rPr sz="2000" spc="-35" dirty="0">
                <a:latin typeface="Times New Roman"/>
                <a:cs typeface="Times New Roman"/>
              </a:rPr>
              <a:t>только	</a:t>
            </a:r>
            <a:r>
              <a:rPr sz="2000" spc="-5" dirty="0">
                <a:latin typeface="Times New Roman"/>
                <a:cs typeface="Times New Roman"/>
              </a:rPr>
              <a:t>в	</a:t>
            </a:r>
            <a:r>
              <a:rPr sz="2000" spc="5" dirty="0">
                <a:latin typeface="Times New Roman"/>
                <a:cs typeface="Times New Roman"/>
              </a:rPr>
              <a:t>месте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02453" y="5573979"/>
            <a:ext cx="370586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52145" algn="l"/>
                <a:tab pos="1795780" algn="l"/>
                <a:tab pos="2433320" algn="l"/>
              </a:tabLst>
            </a:pPr>
            <a:r>
              <a:rPr sz="2000" spc="5" dirty="0">
                <a:latin typeface="Times New Roman"/>
                <a:cs typeface="Times New Roman"/>
              </a:rPr>
              <a:t>ил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5" dirty="0">
                <a:latin typeface="Times New Roman"/>
                <a:cs typeface="Times New Roman"/>
              </a:rPr>
              <a:t>е</a:t>
            </a:r>
            <a:r>
              <a:rPr sz="2000" spc="5" dirty="0">
                <a:latin typeface="Times New Roman"/>
                <a:cs typeface="Times New Roman"/>
              </a:rPr>
              <a:t>м</a:t>
            </a:r>
            <a:r>
              <a:rPr sz="2000" spc="-5" dirty="0">
                <a:latin typeface="Times New Roman"/>
                <a:cs typeface="Times New Roman"/>
              </a:rPr>
              <a:t>е</a:t>
            </a:r>
            <a:r>
              <a:rPr sz="2000" spc="-15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Times New Roman"/>
                <a:cs typeface="Times New Roman"/>
              </a:rPr>
              <a:t>пр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Times New Roman"/>
                <a:cs typeface="Times New Roman"/>
              </a:rPr>
              <a:t>с</a:t>
            </a:r>
            <a:r>
              <a:rPr sz="2000" spc="-40" dirty="0">
                <a:latin typeface="Times New Roman"/>
                <a:cs typeface="Times New Roman"/>
              </a:rPr>
              <a:t>о</a:t>
            </a:r>
            <a:r>
              <a:rPr sz="2000" spc="-20" dirty="0">
                <a:latin typeface="Times New Roman"/>
                <a:cs typeface="Times New Roman"/>
              </a:rPr>
              <a:t>х</a:t>
            </a:r>
            <a:r>
              <a:rPr sz="2000" spc="5" dirty="0">
                <a:latin typeface="Times New Roman"/>
                <a:cs typeface="Times New Roman"/>
              </a:rPr>
              <a:t>р</a:t>
            </a:r>
            <a:r>
              <a:rPr sz="2000" spc="-5" dirty="0">
                <a:latin typeface="Times New Roman"/>
                <a:cs typeface="Times New Roman"/>
              </a:rPr>
              <a:t>а</a:t>
            </a:r>
            <a:r>
              <a:rPr sz="2000" spc="-15" dirty="0">
                <a:latin typeface="Times New Roman"/>
                <a:cs typeface="Times New Roman"/>
              </a:rPr>
              <a:t>н</a:t>
            </a:r>
            <a:r>
              <a:rPr sz="2000" spc="20" dirty="0">
                <a:latin typeface="Times New Roman"/>
                <a:cs typeface="Times New Roman"/>
              </a:rPr>
              <a:t>е</a:t>
            </a:r>
            <a:r>
              <a:rPr sz="2000" spc="5" dirty="0">
                <a:latin typeface="Times New Roman"/>
                <a:cs typeface="Times New Roman"/>
              </a:rPr>
              <a:t>ни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0668" y="5878474"/>
            <a:ext cx="77273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06220" algn="l"/>
                <a:tab pos="1988185" algn="l"/>
                <a:tab pos="2988310" algn="l"/>
                <a:tab pos="4549140" algn="l"/>
                <a:tab pos="5973445" algn="l"/>
                <a:tab pos="6329680" algn="l"/>
              </a:tabLst>
            </a:pPr>
            <a:r>
              <a:rPr sz="2000" dirty="0">
                <a:latin typeface="Times New Roman"/>
                <a:cs typeface="Times New Roman"/>
              </a:rPr>
              <a:t>ориентации	</a:t>
            </a:r>
            <a:r>
              <a:rPr sz="2000" spc="-15" dirty="0">
                <a:latin typeface="Times New Roman"/>
                <a:cs typeface="Times New Roman"/>
              </a:rPr>
              <a:t>по	другим	</a:t>
            </a:r>
            <a:r>
              <a:rPr sz="2000" dirty="0">
                <a:latin typeface="Times New Roman"/>
                <a:cs typeface="Times New Roman"/>
              </a:rPr>
              <a:t>параметрам,	</a:t>
            </a:r>
            <a:r>
              <a:rPr sz="2000" spc="-5" dirty="0">
                <a:latin typeface="Times New Roman"/>
                <a:cs typeface="Times New Roman"/>
              </a:rPr>
              <a:t>сниженной	и	</a:t>
            </a:r>
            <a:r>
              <a:rPr sz="2000" spc="-10" dirty="0">
                <a:latin typeface="Times New Roman"/>
                <a:cs typeface="Times New Roman"/>
              </a:rPr>
              <a:t>замедленной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реакции </a:t>
            </a:r>
            <a:r>
              <a:rPr sz="2000" spc="-10" dirty="0">
                <a:latin typeface="Times New Roman"/>
                <a:cs typeface="Times New Roman"/>
              </a:rPr>
              <a:t>на информацию </a:t>
            </a:r>
            <a:r>
              <a:rPr sz="2000" dirty="0">
                <a:latin typeface="Times New Roman"/>
                <a:cs typeface="Times New Roman"/>
              </a:rPr>
              <a:t>об </a:t>
            </a:r>
            <a:r>
              <a:rPr sz="2000" spc="-15" dirty="0">
                <a:latin typeface="Times New Roman"/>
                <a:cs typeface="Times New Roman"/>
              </a:rPr>
              <a:t>окружающей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среде.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224104"/>
            <a:ext cx="8077834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7505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ФК-3 — значительное нарушение </a:t>
            </a:r>
            <a:r>
              <a:rPr sz="2000" spc="-10" dirty="0">
                <a:latin typeface="Times New Roman"/>
                <a:cs typeface="Times New Roman"/>
              </a:rPr>
              <a:t>— при </a:t>
            </a:r>
            <a:r>
              <a:rPr sz="2000" spc="-15" dirty="0">
                <a:latin typeface="Times New Roman"/>
                <a:cs typeface="Times New Roman"/>
              </a:rPr>
              <a:t>значительном </a:t>
            </a:r>
            <a:r>
              <a:rPr sz="2000" spc="-5" dirty="0">
                <a:latin typeface="Times New Roman"/>
                <a:cs typeface="Times New Roman"/>
              </a:rPr>
              <a:t>нарушении  зрительной </a:t>
            </a:r>
            <a:r>
              <a:rPr sz="2000" dirty="0">
                <a:latin typeface="Times New Roman"/>
                <a:cs typeface="Times New Roman"/>
              </a:rPr>
              <a:t>ориентации </a:t>
            </a:r>
            <a:r>
              <a:rPr sz="2000" spc="-5" dirty="0">
                <a:latin typeface="Times New Roman"/>
                <a:cs typeface="Times New Roman"/>
              </a:rPr>
              <a:t>(слабовидение </a:t>
            </a:r>
            <a:r>
              <a:rPr sz="2000" spc="-10" dirty="0">
                <a:latin typeface="Times New Roman"/>
                <a:cs typeface="Times New Roman"/>
              </a:rPr>
              <a:t>на </a:t>
            </a:r>
            <a:r>
              <a:rPr sz="2000" spc="-5" dirty="0">
                <a:latin typeface="Times New Roman"/>
                <a:cs typeface="Times New Roman"/>
              </a:rPr>
              <a:t>оба </a:t>
            </a:r>
            <a:r>
              <a:rPr sz="2000" spc="-25" dirty="0">
                <a:latin typeface="Times New Roman"/>
                <a:cs typeface="Times New Roman"/>
              </a:rPr>
              <a:t>глаза </a:t>
            </a:r>
            <a:r>
              <a:rPr sz="2000" spc="-10" dirty="0">
                <a:latin typeface="Times New Roman"/>
                <a:cs typeface="Times New Roman"/>
              </a:rPr>
              <a:t>— </a:t>
            </a:r>
            <a:r>
              <a:rPr sz="2000" dirty="0">
                <a:latin typeface="Times New Roman"/>
                <a:cs typeface="Times New Roman"/>
              </a:rPr>
              <a:t>0,06—0,1 </a:t>
            </a:r>
            <a:r>
              <a:rPr sz="2000" spc="-15" dirty="0">
                <a:latin typeface="Times New Roman"/>
                <a:cs typeface="Times New Roman"/>
              </a:rPr>
              <a:t>или  </a:t>
            </a:r>
            <a:r>
              <a:rPr sz="2000" spc="-5" dirty="0">
                <a:latin typeface="Times New Roman"/>
                <a:cs typeface="Times New Roman"/>
              </a:rPr>
              <a:t>гемианопсия), </a:t>
            </a:r>
            <a:r>
              <a:rPr sz="2000" dirty="0">
                <a:latin typeface="Times New Roman"/>
                <a:cs typeface="Times New Roman"/>
              </a:rPr>
              <a:t>при </a:t>
            </a:r>
            <a:r>
              <a:rPr sz="2000" spc="-10" dirty="0">
                <a:latin typeface="Times New Roman"/>
                <a:cs typeface="Times New Roman"/>
              </a:rPr>
              <a:t>одновременном </a:t>
            </a:r>
            <a:r>
              <a:rPr sz="2000" spc="-15" dirty="0">
                <a:latin typeface="Times New Roman"/>
                <a:cs typeface="Times New Roman"/>
              </a:rPr>
              <a:t>умеренном </a:t>
            </a:r>
            <a:r>
              <a:rPr sz="2000" spc="-5" dirty="0">
                <a:latin typeface="Times New Roman"/>
                <a:cs typeface="Times New Roman"/>
              </a:rPr>
              <a:t>поражении </a:t>
            </a:r>
            <a:r>
              <a:rPr sz="2000" spc="-25" dirty="0">
                <a:latin typeface="Times New Roman"/>
                <a:cs typeface="Times New Roman"/>
              </a:rPr>
              <a:t>двух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систем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71141" y="1443939"/>
            <a:ext cx="297624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99920" algn="l"/>
                <a:tab pos="2283460" algn="l"/>
              </a:tabLst>
            </a:pPr>
            <a:r>
              <a:rPr sz="2000" spc="-15" dirty="0">
                <a:latin typeface="Times New Roman"/>
                <a:cs typeface="Times New Roman"/>
              </a:rPr>
              <a:t>д</a:t>
            </a:r>
            <a:r>
              <a:rPr sz="2000" spc="15" dirty="0">
                <a:latin typeface="Times New Roman"/>
                <a:cs typeface="Times New Roman"/>
              </a:rPr>
              <a:t>е</a:t>
            </a:r>
            <a:r>
              <a:rPr sz="2000" spc="-5" dirty="0">
                <a:latin typeface="Times New Roman"/>
                <a:cs typeface="Times New Roman"/>
              </a:rPr>
              <a:t>з</a:t>
            </a:r>
            <a:r>
              <a:rPr sz="2000" spc="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2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е</a:t>
            </a:r>
            <a:r>
              <a:rPr sz="2000" spc="5" dirty="0">
                <a:latin typeface="Times New Roman"/>
                <a:cs typeface="Times New Roman"/>
              </a:rPr>
              <a:t>нт</a:t>
            </a:r>
            <a:r>
              <a:rPr sz="2000" spc="15" dirty="0">
                <a:latin typeface="Times New Roman"/>
                <a:cs typeface="Times New Roman"/>
              </a:rPr>
              <a:t>а</a:t>
            </a:r>
            <a:r>
              <a:rPr sz="2000" spc="-20" dirty="0">
                <a:latin typeface="Times New Roman"/>
                <a:cs typeface="Times New Roman"/>
              </a:rPr>
              <a:t>ц</a:t>
            </a:r>
            <a:r>
              <a:rPr sz="2000" spc="5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	м</a:t>
            </a:r>
            <a:r>
              <a:rPr sz="2000" spc="40" dirty="0">
                <a:latin typeface="Times New Roman"/>
                <a:cs typeface="Times New Roman"/>
              </a:rPr>
              <a:t>е</a:t>
            </a:r>
            <a:r>
              <a:rPr sz="2000" spc="-5" dirty="0">
                <a:latin typeface="Times New Roman"/>
                <a:cs typeface="Times New Roman"/>
              </a:rPr>
              <a:t>сте,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90717" y="1443939"/>
            <a:ext cx="99060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latin typeface="Times New Roman"/>
                <a:cs typeface="Times New Roman"/>
              </a:rPr>
              <a:t>времени,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25793" y="1443939"/>
            <a:ext cx="147828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Times New Roman"/>
                <a:cs typeface="Times New Roman"/>
              </a:rPr>
              <a:t>пространстве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26004" y="1139444"/>
            <a:ext cx="6283960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90"/>
              </a:spcBef>
              <a:tabLst>
                <a:tab pos="895985" algn="l"/>
                <a:tab pos="2585085" algn="l"/>
                <a:tab pos="4265295" algn="l"/>
                <a:tab pos="5856605" algn="l"/>
              </a:tabLst>
            </a:pPr>
            <a:r>
              <a:rPr sz="2000" spc="20" dirty="0">
                <a:latin typeface="Times New Roman"/>
                <a:cs typeface="Times New Roman"/>
              </a:rPr>
              <a:t>с</a:t>
            </a:r>
            <a:r>
              <a:rPr sz="2000" spc="5" dirty="0">
                <a:latin typeface="Times New Roman"/>
                <a:cs typeface="Times New Roman"/>
              </a:rPr>
              <a:t>л</a:t>
            </a:r>
            <a:r>
              <a:rPr sz="2000" spc="-20" dirty="0">
                <a:latin typeface="Times New Roman"/>
                <a:cs typeface="Times New Roman"/>
              </a:rPr>
              <a:t>ух</a:t>
            </a:r>
            <a:r>
              <a:rPr sz="2000" dirty="0">
                <a:latin typeface="Times New Roman"/>
                <a:cs typeface="Times New Roman"/>
              </a:rPr>
              <a:t>)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у</a:t>
            </a:r>
            <a:r>
              <a:rPr sz="2000" spc="-65" dirty="0">
                <a:latin typeface="Times New Roman"/>
                <a:cs typeface="Times New Roman"/>
              </a:rPr>
              <a:t>х</a:t>
            </a:r>
            <a:r>
              <a:rPr sz="2000" spc="-165" dirty="0">
                <a:latin typeface="Times New Roman"/>
                <a:cs typeface="Times New Roman"/>
              </a:rPr>
              <a:t>у</a:t>
            </a:r>
            <a:r>
              <a:rPr sz="2000" spc="-5" dirty="0">
                <a:latin typeface="Times New Roman"/>
                <a:cs typeface="Times New Roman"/>
              </a:rPr>
              <a:t>д</a:t>
            </a:r>
            <a:r>
              <a:rPr sz="2000" spc="5" dirty="0">
                <a:latin typeface="Times New Roman"/>
                <a:cs typeface="Times New Roman"/>
              </a:rPr>
              <a:t>ш</a:t>
            </a:r>
            <a:r>
              <a:rPr sz="2000" spc="-10" dirty="0">
                <a:latin typeface="Times New Roman"/>
                <a:cs typeface="Times New Roman"/>
              </a:rPr>
              <a:t>ающ</a:t>
            </a:r>
            <a:r>
              <a:rPr sz="2000" spc="1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х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35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о</a:t>
            </a:r>
            <a:r>
              <a:rPr sz="2000" spc="-25" dirty="0">
                <a:latin typeface="Times New Roman"/>
                <a:cs typeface="Times New Roman"/>
              </a:rPr>
              <a:t>з</a:t>
            </a:r>
            <a:r>
              <a:rPr sz="2000" dirty="0">
                <a:latin typeface="Times New Roman"/>
                <a:cs typeface="Times New Roman"/>
              </a:rPr>
              <a:t>м</a:t>
            </a:r>
            <a:r>
              <a:rPr sz="2000" spc="-45" dirty="0">
                <a:latin typeface="Times New Roman"/>
                <a:cs typeface="Times New Roman"/>
              </a:rPr>
              <a:t>о</a:t>
            </a:r>
            <a:r>
              <a:rPr sz="2000" spc="-20" dirty="0">
                <a:latin typeface="Times New Roman"/>
                <a:cs typeface="Times New Roman"/>
              </a:rPr>
              <a:t>жн</a:t>
            </a:r>
            <a:r>
              <a:rPr sz="2000" spc="50" dirty="0">
                <a:latin typeface="Times New Roman"/>
                <a:cs typeface="Times New Roman"/>
              </a:rPr>
              <a:t>о</a:t>
            </a:r>
            <a:r>
              <a:rPr sz="2000" spc="20" dirty="0">
                <a:latin typeface="Times New Roman"/>
                <a:cs typeface="Times New Roman"/>
              </a:rPr>
              <a:t>с</a:t>
            </a:r>
            <a:r>
              <a:rPr sz="2000" spc="-15" dirty="0">
                <a:latin typeface="Times New Roman"/>
                <a:cs typeface="Times New Roman"/>
              </a:rPr>
              <a:t>т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5" dirty="0">
                <a:latin typeface="Times New Roman"/>
                <a:cs typeface="Times New Roman"/>
              </a:rPr>
              <a:t>ори</a:t>
            </a:r>
            <a:r>
              <a:rPr sz="2000" spc="-5" dirty="0">
                <a:latin typeface="Times New Roman"/>
                <a:cs typeface="Times New Roman"/>
              </a:rPr>
              <a:t>е</a:t>
            </a:r>
            <a:r>
              <a:rPr sz="2000" spc="-15" dirty="0">
                <a:latin typeface="Times New Roman"/>
                <a:cs typeface="Times New Roman"/>
              </a:rPr>
              <a:t>н</a:t>
            </a:r>
            <a:r>
              <a:rPr sz="2000" spc="10" dirty="0">
                <a:latin typeface="Times New Roman"/>
                <a:cs typeface="Times New Roman"/>
              </a:rPr>
              <a:t>т</a:t>
            </a:r>
            <a:r>
              <a:rPr sz="2000" spc="20" dirty="0">
                <a:latin typeface="Times New Roman"/>
                <a:cs typeface="Times New Roman"/>
              </a:rPr>
              <a:t>а</a:t>
            </a:r>
            <a:r>
              <a:rPr sz="2000" spc="5" dirty="0">
                <a:latin typeface="Times New Roman"/>
                <a:cs typeface="Times New Roman"/>
              </a:rPr>
              <a:t>ци</a:t>
            </a:r>
            <a:r>
              <a:rPr sz="2000" spc="-2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п</a:t>
            </a:r>
            <a:r>
              <a:rPr sz="2000" spc="25" dirty="0">
                <a:latin typeface="Times New Roman"/>
                <a:cs typeface="Times New Roman"/>
              </a:rPr>
              <a:t>р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0668" y="1139444"/>
            <a:ext cx="1383030" cy="939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073150" algn="l"/>
              </a:tabLst>
            </a:pPr>
            <a:r>
              <a:rPr sz="2000" spc="-5" dirty="0">
                <a:latin typeface="Times New Roman"/>
                <a:cs typeface="Times New Roman"/>
              </a:rPr>
              <a:t>(зрение	и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частичной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с</a:t>
            </a:r>
            <a:r>
              <a:rPr sz="2000" spc="5" dirty="0">
                <a:latin typeface="Times New Roman"/>
                <a:cs typeface="Times New Roman"/>
              </a:rPr>
              <a:t>о</a:t>
            </a:r>
            <a:r>
              <a:rPr sz="2000" spc="-5" dirty="0">
                <a:latin typeface="Times New Roman"/>
                <a:cs typeface="Times New Roman"/>
              </a:rPr>
              <a:t>бс</a:t>
            </a:r>
            <a:r>
              <a:rPr sz="2000" spc="-15" dirty="0">
                <a:latin typeface="Times New Roman"/>
                <a:cs typeface="Times New Roman"/>
              </a:rPr>
              <a:t>т</a:t>
            </a:r>
            <a:r>
              <a:rPr sz="2000" spc="-10" dirty="0">
                <a:latin typeface="Times New Roman"/>
                <a:cs typeface="Times New Roman"/>
              </a:rPr>
              <a:t>ве</a:t>
            </a:r>
            <a:r>
              <a:rPr sz="2000" spc="5" dirty="0">
                <a:latin typeface="Times New Roman"/>
                <a:cs typeface="Times New Roman"/>
              </a:rPr>
              <a:t>н</a:t>
            </a:r>
            <a:r>
              <a:rPr sz="2000" spc="-20" dirty="0">
                <a:latin typeface="Times New Roman"/>
                <a:cs typeface="Times New Roman"/>
              </a:rPr>
              <a:t>н</a:t>
            </a:r>
            <a:r>
              <a:rPr sz="2000" spc="5" dirty="0">
                <a:latin typeface="Times New Roman"/>
                <a:cs typeface="Times New Roman"/>
              </a:rPr>
              <a:t>о</a:t>
            </a:r>
            <a:r>
              <a:rPr sz="2000" spc="-5" dirty="0">
                <a:latin typeface="Times New Roman"/>
                <a:cs typeface="Times New Roman"/>
              </a:rPr>
              <a:t>й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14397" y="1749298"/>
            <a:ext cx="619442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274445" algn="l"/>
                <a:tab pos="1847850" algn="l"/>
                <a:tab pos="3375660" algn="l"/>
                <a:tab pos="4686300" algn="l"/>
                <a:tab pos="5686425" algn="l"/>
              </a:tabLst>
            </a:pPr>
            <a:r>
              <a:rPr sz="2000" spc="5" dirty="0">
                <a:latin typeface="Times New Roman"/>
                <a:cs typeface="Times New Roman"/>
              </a:rPr>
              <a:t>л</a:t>
            </a:r>
            <a:r>
              <a:rPr sz="2000" spc="-20" dirty="0">
                <a:latin typeface="Times New Roman"/>
                <a:cs typeface="Times New Roman"/>
              </a:rPr>
              <a:t>и</a:t>
            </a:r>
            <a:r>
              <a:rPr sz="2000" spc="20" dirty="0">
                <a:latin typeface="Times New Roman"/>
                <a:cs typeface="Times New Roman"/>
              </a:rPr>
              <a:t>ч</a:t>
            </a:r>
            <a:r>
              <a:rPr sz="2000" spc="-20" dirty="0">
                <a:latin typeface="Times New Roman"/>
                <a:cs typeface="Times New Roman"/>
              </a:rPr>
              <a:t>н</a:t>
            </a:r>
            <a:r>
              <a:rPr sz="2000" spc="50" dirty="0">
                <a:latin typeface="Times New Roman"/>
                <a:cs typeface="Times New Roman"/>
              </a:rPr>
              <a:t>о</a:t>
            </a:r>
            <a:r>
              <a:rPr sz="2000" spc="-5" dirty="0">
                <a:latin typeface="Times New Roman"/>
                <a:cs typeface="Times New Roman"/>
              </a:rPr>
              <a:t>с</a:t>
            </a:r>
            <a:r>
              <a:rPr sz="2000" spc="15" dirty="0">
                <a:latin typeface="Times New Roman"/>
                <a:cs typeface="Times New Roman"/>
              </a:rPr>
              <a:t>т</a:t>
            </a:r>
            <a:r>
              <a:rPr sz="2000" spc="-2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п</a:t>
            </a:r>
            <a:r>
              <a:rPr sz="2000" spc="5" dirty="0">
                <a:latin typeface="Times New Roman"/>
                <a:cs typeface="Times New Roman"/>
              </a:rPr>
              <a:t>р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вы</a:t>
            </a:r>
            <a:r>
              <a:rPr sz="2000" spc="5" dirty="0">
                <a:latin typeface="Times New Roman"/>
                <a:cs typeface="Times New Roman"/>
              </a:rPr>
              <a:t>р</a:t>
            </a:r>
            <a:r>
              <a:rPr sz="2000" spc="-5" dirty="0">
                <a:latin typeface="Times New Roman"/>
                <a:cs typeface="Times New Roman"/>
              </a:rPr>
              <a:t>а</a:t>
            </a:r>
            <a:r>
              <a:rPr sz="2000" spc="-40" dirty="0">
                <a:latin typeface="Times New Roman"/>
                <a:cs typeface="Times New Roman"/>
              </a:rPr>
              <a:t>ж</a:t>
            </a:r>
            <a:r>
              <a:rPr sz="2000" spc="20" dirty="0">
                <a:latin typeface="Times New Roman"/>
                <a:cs typeface="Times New Roman"/>
              </a:rPr>
              <a:t>е</a:t>
            </a:r>
            <a:r>
              <a:rPr sz="2000" spc="5" dirty="0">
                <a:latin typeface="Times New Roman"/>
                <a:cs typeface="Times New Roman"/>
              </a:rPr>
              <a:t>н</a:t>
            </a:r>
            <a:r>
              <a:rPr sz="2000" spc="-20" dirty="0">
                <a:latin typeface="Times New Roman"/>
                <a:cs typeface="Times New Roman"/>
              </a:rPr>
              <a:t>н</a:t>
            </a:r>
            <a:r>
              <a:rPr sz="2000" spc="5" dirty="0">
                <a:latin typeface="Times New Roman"/>
                <a:cs typeface="Times New Roman"/>
              </a:rPr>
              <a:t>о</a:t>
            </a:r>
            <a:r>
              <a:rPr sz="2000" spc="-5" dirty="0">
                <a:latin typeface="Times New Roman"/>
                <a:cs typeface="Times New Roman"/>
              </a:rPr>
              <a:t>й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20" dirty="0">
                <a:latin typeface="Times New Roman"/>
                <a:cs typeface="Times New Roman"/>
              </a:rPr>
              <a:t>се</a:t>
            </a:r>
            <a:r>
              <a:rPr sz="2000" spc="-20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с</a:t>
            </a:r>
            <a:r>
              <a:rPr sz="2000" spc="5" dirty="0">
                <a:latin typeface="Times New Roman"/>
                <a:cs typeface="Times New Roman"/>
              </a:rPr>
              <a:t>ор</a:t>
            </a:r>
            <a:r>
              <a:rPr sz="2000" spc="-20" dirty="0">
                <a:latin typeface="Times New Roman"/>
                <a:cs typeface="Times New Roman"/>
              </a:rPr>
              <a:t>н</a:t>
            </a:r>
            <a:r>
              <a:rPr sz="2000" spc="5" dirty="0">
                <a:latin typeface="Times New Roman"/>
                <a:cs typeface="Times New Roman"/>
              </a:rPr>
              <a:t>о</a:t>
            </a:r>
            <a:r>
              <a:rPr sz="2000" spc="-5" dirty="0">
                <a:latin typeface="Times New Roman"/>
                <a:cs typeface="Times New Roman"/>
              </a:rPr>
              <a:t>й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Times New Roman"/>
                <a:cs typeface="Times New Roman"/>
              </a:rPr>
              <a:t>афа</a:t>
            </a:r>
            <a:r>
              <a:rPr sz="2000" dirty="0">
                <a:latin typeface="Times New Roman"/>
                <a:cs typeface="Times New Roman"/>
              </a:rPr>
              <a:t>з</a:t>
            </a:r>
            <a:r>
              <a:rPr sz="2000" spc="-20" dirty="0">
                <a:latin typeface="Times New Roman"/>
                <a:cs typeface="Times New Roman"/>
              </a:rPr>
              <a:t>ии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45" dirty="0">
                <a:latin typeface="Times New Roman"/>
                <a:cs typeface="Times New Roman"/>
              </a:rPr>
              <a:t>е</a:t>
            </a:r>
            <a:r>
              <a:rPr sz="2000" spc="-5" dirty="0">
                <a:latin typeface="Times New Roman"/>
                <a:cs typeface="Times New Roman"/>
              </a:rPr>
              <a:t>с</a:t>
            </a:r>
            <a:r>
              <a:rPr sz="2000" spc="10" dirty="0">
                <a:latin typeface="Times New Roman"/>
                <a:cs typeface="Times New Roman"/>
              </a:rPr>
              <a:t>л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244" y="2054098"/>
            <a:ext cx="8074659" cy="4110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5080" algn="just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Times New Roman"/>
                <a:cs typeface="Times New Roman"/>
              </a:rPr>
              <a:t>перечисленные </a:t>
            </a:r>
            <a:r>
              <a:rPr sz="2000" spc="-5" dirty="0">
                <a:latin typeface="Times New Roman"/>
                <a:cs typeface="Times New Roman"/>
              </a:rPr>
              <a:t>нарушения </a:t>
            </a:r>
            <a:r>
              <a:rPr sz="2000" spc="-10" dirty="0">
                <a:latin typeface="Times New Roman"/>
                <a:cs typeface="Times New Roman"/>
              </a:rPr>
              <a:t>не </a:t>
            </a:r>
            <a:r>
              <a:rPr sz="2000" spc="-15" dirty="0">
                <a:latin typeface="Times New Roman"/>
                <a:cs typeface="Times New Roman"/>
              </a:rPr>
              <a:t>компенсируются </a:t>
            </a:r>
            <a:r>
              <a:rPr sz="2000" spc="-10" dirty="0">
                <a:latin typeface="Times New Roman"/>
                <a:cs typeface="Times New Roman"/>
              </a:rPr>
              <a:t>медико-техническими  средствами, но не требуют </a:t>
            </a:r>
            <a:r>
              <a:rPr sz="2000" spc="-20" dirty="0">
                <a:latin typeface="Times New Roman"/>
                <a:cs typeface="Times New Roman"/>
              </a:rPr>
              <a:t>необходимости </a:t>
            </a:r>
            <a:r>
              <a:rPr sz="2000" spc="-5" dirty="0">
                <a:latin typeface="Times New Roman"/>
                <a:cs typeface="Times New Roman"/>
              </a:rPr>
              <a:t>постоянной </a:t>
            </a:r>
            <a:r>
              <a:rPr sz="2000" dirty="0">
                <a:latin typeface="Times New Roman"/>
                <a:cs typeface="Times New Roman"/>
              </a:rPr>
              <a:t>посторонней  </a:t>
            </a:r>
            <a:r>
              <a:rPr sz="2000" spc="-15" dirty="0">
                <a:latin typeface="Times New Roman"/>
                <a:cs typeface="Times New Roman"/>
              </a:rPr>
              <a:t>помощи 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ухода.</a:t>
            </a:r>
            <a:endParaRPr sz="2000">
              <a:latin typeface="Times New Roman"/>
              <a:cs typeface="Times New Roman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7505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ФК-4 — </a:t>
            </a:r>
            <a:r>
              <a:rPr sz="2000" b="1" spc="-15" dirty="0">
                <a:latin typeface="Times New Roman"/>
                <a:cs typeface="Times New Roman"/>
              </a:rPr>
              <a:t>резко </a:t>
            </a:r>
            <a:r>
              <a:rPr sz="2000" b="1" spc="-5" dirty="0">
                <a:latin typeface="Times New Roman"/>
                <a:cs typeface="Times New Roman"/>
              </a:rPr>
              <a:t>выраженное </a:t>
            </a:r>
            <a:r>
              <a:rPr sz="2000" b="1" spc="-10" dirty="0">
                <a:latin typeface="Times New Roman"/>
                <a:cs typeface="Times New Roman"/>
              </a:rPr>
              <a:t>нарушение</a:t>
            </a:r>
            <a:r>
              <a:rPr sz="2000" spc="-10" dirty="0">
                <a:latin typeface="Times New Roman"/>
                <a:cs typeface="Times New Roman"/>
              </a:rPr>
              <a:t>, возникающее </a:t>
            </a:r>
            <a:r>
              <a:rPr sz="2000" spc="-5" dirty="0">
                <a:latin typeface="Times New Roman"/>
                <a:cs typeface="Times New Roman"/>
              </a:rPr>
              <a:t>при </a:t>
            </a:r>
            <a:r>
              <a:rPr sz="2000" spc="-20" dirty="0">
                <a:latin typeface="Times New Roman"/>
                <a:cs typeface="Times New Roman"/>
              </a:rPr>
              <a:t>резко  </a:t>
            </a:r>
            <a:r>
              <a:rPr sz="2000" spc="-10" dirty="0">
                <a:latin typeface="Times New Roman"/>
                <a:cs typeface="Times New Roman"/>
              </a:rPr>
              <a:t>выраженном нарушении </a:t>
            </a:r>
            <a:r>
              <a:rPr sz="2000" dirty="0">
                <a:latin typeface="Times New Roman"/>
                <a:cs typeface="Times New Roman"/>
              </a:rPr>
              <a:t>зрительной </a:t>
            </a:r>
            <a:r>
              <a:rPr sz="2000" spc="-5" dirty="0">
                <a:latin typeface="Times New Roman"/>
                <a:cs typeface="Times New Roman"/>
              </a:rPr>
              <a:t>системы </a:t>
            </a:r>
            <a:r>
              <a:rPr sz="2000" spc="-10" dirty="0">
                <a:latin typeface="Times New Roman"/>
                <a:cs typeface="Times New Roman"/>
              </a:rPr>
              <a:t>(снижение </a:t>
            </a:r>
            <a:r>
              <a:rPr sz="2000" spc="-5" dirty="0">
                <a:latin typeface="Times New Roman"/>
                <a:cs typeface="Times New Roman"/>
              </a:rPr>
              <a:t>зрения </a:t>
            </a:r>
            <a:r>
              <a:rPr sz="2000" spc="-10" dirty="0">
                <a:latin typeface="Times New Roman"/>
                <a:cs typeface="Times New Roman"/>
              </a:rPr>
              <a:t>на </a:t>
            </a:r>
            <a:r>
              <a:rPr sz="2000" spc="-5" dirty="0">
                <a:latin typeface="Times New Roman"/>
                <a:cs typeface="Times New Roman"/>
              </a:rPr>
              <a:t>оба  </a:t>
            </a:r>
            <a:r>
              <a:rPr sz="2000" spc="-30" dirty="0">
                <a:latin typeface="Times New Roman"/>
                <a:cs typeface="Times New Roman"/>
              </a:rPr>
              <a:t>глаза </a:t>
            </a:r>
            <a:r>
              <a:rPr sz="2000" spc="-10" dirty="0">
                <a:latin typeface="Times New Roman"/>
                <a:cs typeface="Times New Roman"/>
              </a:rPr>
              <a:t>до </a:t>
            </a:r>
            <a:r>
              <a:rPr sz="2000" dirty="0">
                <a:latin typeface="Times New Roman"/>
                <a:cs typeface="Times New Roman"/>
              </a:rPr>
              <a:t>0,05 </a:t>
            </a:r>
            <a:r>
              <a:rPr sz="2000" spc="-5" dirty="0">
                <a:latin typeface="Times New Roman"/>
                <a:cs typeface="Times New Roman"/>
              </a:rPr>
              <a:t>с </a:t>
            </a:r>
            <a:r>
              <a:rPr sz="2000" spc="-15" dirty="0">
                <a:latin typeface="Times New Roman"/>
                <a:cs typeface="Times New Roman"/>
              </a:rPr>
              <a:t>коррекцией, </a:t>
            </a:r>
            <a:r>
              <a:rPr sz="2000" spc="-25" dirty="0">
                <a:latin typeface="Times New Roman"/>
                <a:cs typeface="Times New Roman"/>
              </a:rPr>
              <a:t>«трубчатое» </a:t>
            </a:r>
            <a:r>
              <a:rPr sz="2000" dirty="0">
                <a:latin typeface="Times New Roman"/>
                <a:cs typeface="Times New Roman"/>
              </a:rPr>
              <a:t>зрение </a:t>
            </a:r>
            <a:r>
              <a:rPr sz="2000" spc="-10" dirty="0">
                <a:latin typeface="Times New Roman"/>
                <a:cs typeface="Times New Roman"/>
              </a:rPr>
              <a:t>— поле </a:t>
            </a:r>
            <a:r>
              <a:rPr sz="2000" spc="-5" dirty="0">
                <a:latin typeface="Times New Roman"/>
                <a:cs typeface="Times New Roman"/>
              </a:rPr>
              <a:t>зрения </a:t>
            </a:r>
            <a:r>
              <a:rPr sz="2000" spc="-15" dirty="0">
                <a:latin typeface="Times New Roman"/>
                <a:cs typeface="Times New Roman"/>
              </a:rPr>
              <a:t>не  </a:t>
            </a:r>
            <a:r>
              <a:rPr sz="2000" spc="-10" dirty="0">
                <a:latin typeface="Times New Roman"/>
                <a:cs typeface="Times New Roman"/>
              </a:rPr>
              <a:t>более </a:t>
            </a:r>
            <a:r>
              <a:rPr sz="2000" spc="-5" dirty="0">
                <a:latin typeface="Times New Roman"/>
                <a:cs typeface="Times New Roman"/>
              </a:rPr>
              <a:t>10), </a:t>
            </a:r>
            <a:r>
              <a:rPr sz="2000" spc="-20" dirty="0">
                <a:latin typeface="Times New Roman"/>
                <a:cs typeface="Times New Roman"/>
              </a:rPr>
              <a:t>значительном </a:t>
            </a:r>
            <a:r>
              <a:rPr sz="2000" spc="-5" dirty="0">
                <a:latin typeface="Times New Roman"/>
                <a:cs typeface="Times New Roman"/>
              </a:rPr>
              <a:t>поражении </a:t>
            </a:r>
            <a:r>
              <a:rPr sz="2000" spc="-25" dirty="0">
                <a:latin typeface="Times New Roman"/>
                <a:cs typeface="Times New Roman"/>
              </a:rPr>
              <a:t>двух </a:t>
            </a:r>
            <a:r>
              <a:rPr sz="2000" spc="-5" dirty="0">
                <a:latin typeface="Times New Roman"/>
                <a:cs typeface="Times New Roman"/>
              </a:rPr>
              <a:t>систем ориентации, </a:t>
            </a:r>
            <a:r>
              <a:rPr sz="2000" spc="-15" dirty="0">
                <a:latin typeface="Times New Roman"/>
                <a:cs typeface="Times New Roman"/>
              </a:rPr>
              <a:t>включая  </a:t>
            </a:r>
            <a:r>
              <a:rPr sz="2000" spc="-10" dirty="0">
                <a:latin typeface="Times New Roman"/>
                <a:cs typeface="Times New Roman"/>
              </a:rPr>
              <a:t>зрение </a:t>
            </a:r>
            <a:r>
              <a:rPr sz="2000" spc="-5" dirty="0">
                <a:latin typeface="Times New Roman"/>
                <a:cs typeface="Times New Roman"/>
              </a:rPr>
              <a:t>(слабовидение и </a:t>
            </a:r>
            <a:r>
              <a:rPr sz="2000" spc="-20" dirty="0">
                <a:latin typeface="Times New Roman"/>
                <a:cs typeface="Times New Roman"/>
              </a:rPr>
              <a:t>двухсторонняя </a:t>
            </a:r>
            <a:r>
              <a:rPr sz="2000" spc="-30" dirty="0">
                <a:latin typeface="Times New Roman"/>
                <a:cs typeface="Times New Roman"/>
              </a:rPr>
              <a:t>глухота) </a:t>
            </a:r>
            <a:r>
              <a:rPr sz="2000" spc="-10" dirty="0">
                <a:latin typeface="Times New Roman"/>
                <a:cs typeface="Times New Roman"/>
              </a:rPr>
              <a:t>или </a:t>
            </a:r>
            <a:r>
              <a:rPr sz="2000" spc="-5" dirty="0">
                <a:latin typeface="Times New Roman"/>
                <a:cs typeface="Times New Roman"/>
              </a:rPr>
              <a:t>системы  </a:t>
            </a:r>
            <a:r>
              <a:rPr sz="2000" dirty="0">
                <a:latin typeface="Times New Roman"/>
                <a:cs typeface="Times New Roman"/>
              </a:rPr>
              <a:t>ориентации </a:t>
            </a:r>
            <a:r>
              <a:rPr sz="2000" spc="-5" dirty="0">
                <a:latin typeface="Times New Roman"/>
                <a:cs typeface="Times New Roman"/>
              </a:rPr>
              <a:t>и </a:t>
            </a:r>
            <a:r>
              <a:rPr sz="2000" spc="-20" dirty="0">
                <a:latin typeface="Times New Roman"/>
                <a:cs typeface="Times New Roman"/>
              </a:rPr>
              <a:t>коммуникации </a:t>
            </a:r>
            <a:r>
              <a:rPr sz="2000" spc="-15" dirty="0">
                <a:latin typeface="Times New Roman"/>
                <a:cs typeface="Times New Roman"/>
              </a:rPr>
              <a:t>(двухсторонняя </a:t>
            </a:r>
            <a:r>
              <a:rPr sz="2000" spc="-30" dirty="0">
                <a:latin typeface="Times New Roman"/>
                <a:cs typeface="Times New Roman"/>
              </a:rPr>
              <a:t>глухота </a:t>
            </a:r>
            <a:r>
              <a:rPr sz="2000" spc="-5" dirty="0">
                <a:latin typeface="Times New Roman"/>
                <a:cs typeface="Times New Roman"/>
              </a:rPr>
              <a:t>и </a:t>
            </a:r>
            <a:r>
              <a:rPr sz="2000" spc="-15" dirty="0">
                <a:latin typeface="Times New Roman"/>
                <a:cs typeface="Times New Roman"/>
              </a:rPr>
              <a:t>значительно  </a:t>
            </a:r>
            <a:r>
              <a:rPr sz="2000" spc="-10" dirty="0">
                <a:latin typeface="Times New Roman"/>
                <a:cs typeface="Times New Roman"/>
              </a:rPr>
              <a:t>выраженная моторная </a:t>
            </a:r>
            <a:r>
              <a:rPr sz="2000" dirty="0">
                <a:latin typeface="Times New Roman"/>
                <a:cs typeface="Times New Roman"/>
              </a:rPr>
              <a:t>афазия), </a:t>
            </a:r>
            <a:r>
              <a:rPr sz="2000" spc="-5" dirty="0">
                <a:latin typeface="Times New Roman"/>
                <a:cs typeface="Times New Roman"/>
              </a:rPr>
              <a:t>а </a:t>
            </a:r>
            <a:r>
              <a:rPr sz="2000" spc="-10" dirty="0">
                <a:latin typeface="Times New Roman"/>
                <a:cs typeface="Times New Roman"/>
              </a:rPr>
              <a:t>также </a:t>
            </a:r>
            <a:r>
              <a:rPr sz="2000" spc="5" dirty="0">
                <a:latin typeface="Times New Roman"/>
                <a:cs typeface="Times New Roman"/>
              </a:rPr>
              <a:t>при </a:t>
            </a:r>
            <a:r>
              <a:rPr sz="2000" spc="-5" dirty="0">
                <a:latin typeface="Times New Roman"/>
                <a:cs typeface="Times New Roman"/>
              </a:rPr>
              <a:t>выраженной  </a:t>
            </a:r>
            <a:r>
              <a:rPr sz="2000" dirty="0">
                <a:latin typeface="Times New Roman"/>
                <a:cs typeface="Times New Roman"/>
              </a:rPr>
              <a:t>дезориентации </a:t>
            </a:r>
            <a:r>
              <a:rPr sz="2000" spc="-5" dirty="0">
                <a:latin typeface="Times New Roman"/>
                <a:cs typeface="Times New Roman"/>
              </a:rPr>
              <a:t>в связи с </a:t>
            </a:r>
            <a:r>
              <a:rPr sz="2000" dirty="0">
                <a:latin typeface="Times New Roman"/>
                <a:cs typeface="Times New Roman"/>
              </a:rPr>
              <a:t>психическими </a:t>
            </a:r>
            <a:r>
              <a:rPr sz="2000" spc="-5" dirty="0">
                <a:latin typeface="Times New Roman"/>
                <a:cs typeface="Times New Roman"/>
              </a:rPr>
              <a:t>заболеваниями </a:t>
            </a:r>
            <a:r>
              <a:rPr sz="2000" spc="-10" dirty="0">
                <a:latin typeface="Times New Roman"/>
                <a:cs typeface="Times New Roman"/>
              </a:rPr>
              <a:t>или </a:t>
            </a:r>
            <a:r>
              <a:rPr sz="2000" dirty="0">
                <a:latin typeface="Times New Roman"/>
                <a:cs typeface="Times New Roman"/>
              </a:rPr>
              <a:t>сенсорной  </a:t>
            </a:r>
            <a:r>
              <a:rPr sz="2000" spc="-10" dirty="0">
                <a:latin typeface="Times New Roman"/>
                <a:cs typeface="Times New Roman"/>
              </a:rPr>
              <a:t>афазией, </a:t>
            </a:r>
            <a:r>
              <a:rPr sz="2000" spc="5" dirty="0">
                <a:latin typeface="Times New Roman"/>
                <a:cs typeface="Times New Roman"/>
              </a:rPr>
              <a:t>если </a:t>
            </a:r>
            <a:r>
              <a:rPr sz="2000" spc="-5" dirty="0">
                <a:latin typeface="Times New Roman"/>
                <a:cs typeface="Times New Roman"/>
              </a:rPr>
              <a:t>эти </a:t>
            </a:r>
            <a:r>
              <a:rPr sz="2000" spc="-15" dirty="0">
                <a:latin typeface="Times New Roman"/>
                <a:cs typeface="Times New Roman"/>
              </a:rPr>
              <a:t>нарушения не могут </a:t>
            </a:r>
            <a:r>
              <a:rPr sz="2000" spc="-10" dirty="0">
                <a:latin typeface="Times New Roman"/>
                <a:cs typeface="Times New Roman"/>
              </a:rPr>
              <a:t>быть</a:t>
            </a:r>
            <a:r>
              <a:rPr sz="2000" spc="3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компенсированы.</a:t>
            </a:r>
            <a:endParaRPr sz="2000">
              <a:latin typeface="Times New Roman"/>
              <a:cs typeface="Times New Roman"/>
            </a:endParaRPr>
          </a:p>
          <a:p>
            <a:pPr marL="356870" indent="-344805" algn="just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357505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ФК-5— </a:t>
            </a:r>
            <a:r>
              <a:rPr sz="2000" b="1" spc="-10" dirty="0">
                <a:latin typeface="Times New Roman"/>
                <a:cs typeface="Times New Roman"/>
              </a:rPr>
              <a:t>полная </a:t>
            </a:r>
            <a:r>
              <a:rPr sz="2000" b="1" dirty="0">
                <a:latin typeface="Times New Roman"/>
                <a:cs typeface="Times New Roman"/>
              </a:rPr>
              <a:t>дезориентация( </a:t>
            </a:r>
            <a:r>
              <a:rPr sz="2000" b="1" spc="-5" dirty="0">
                <a:latin typeface="Times New Roman"/>
                <a:cs typeface="Times New Roman"/>
              </a:rPr>
              <a:t>амавроз, </a:t>
            </a:r>
            <a:r>
              <a:rPr sz="2000" b="1" spc="-20" dirty="0">
                <a:latin typeface="Times New Roman"/>
                <a:cs typeface="Times New Roman"/>
              </a:rPr>
              <a:t>глухота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6782" y="149428"/>
            <a:ext cx="171577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5" dirty="0">
                <a:solidFill>
                  <a:srgbClr val="000000"/>
                </a:solidFill>
                <a:latin typeface="Times New Roman"/>
                <a:cs typeface="Times New Roman"/>
              </a:rPr>
              <a:t>О</a:t>
            </a:r>
            <a:r>
              <a:rPr sz="3200" dirty="0">
                <a:solidFill>
                  <a:srgbClr val="000000"/>
                </a:solidFill>
                <a:latin typeface="Times New Roman"/>
                <a:cs typeface="Times New Roman"/>
              </a:rPr>
              <a:t>б</a:t>
            </a:r>
            <a:r>
              <a:rPr sz="3200" spc="-10" dirty="0">
                <a:solidFill>
                  <a:srgbClr val="000000"/>
                </a:solidFill>
                <a:latin typeface="Times New Roman"/>
                <a:cs typeface="Times New Roman"/>
              </a:rPr>
              <a:t>щен</a:t>
            </a:r>
            <a:r>
              <a:rPr sz="3200" spc="5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3200" spc="-5" dirty="0">
                <a:solidFill>
                  <a:srgbClr val="000000"/>
                </a:solidFill>
                <a:latin typeface="Times New Roman"/>
                <a:cs typeface="Times New Roman"/>
              </a:rPr>
              <a:t>е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148918"/>
            <a:ext cx="8035290" cy="4197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Социальная </a:t>
            </a:r>
            <a:r>
              <a:rPr sz="2400" b="1" dirty="0">
                <a:latin typeface="Times New Roman"/>
                <a:cs typeface="Times New Roman"/>
              </a:rPr>
              <a:t>интеграция </a:t>
            </a:r>
            <a:r>
              <a:rPr sz="2400" dirty="0">
                <a:latin typeface="Times New Roman"/>
                <a:cs typeface="Times New Roman"/>
              </a:rPr>
              <a:t>— </a:t>
            </a:r>
            <a:r>
              <a:rPr sz="2400" spc="5" dirty="0">
                <a:latin typeface="Times New Roman"/>
                <a:cs typeface="Times New Roman"/>
              </a:rPr>
              <a:t>процесс </a:t>
            </a:r>
            <a:r>
              <a:rPr sz="2400" spc="-10" dirty="0">
                <a:latin typeface="Times New Roman"/>
                <a:cs typeface="Times New Roman"/>
              </a:rPr>
              <a:t>установления </a:t>
            </a:r>
            <a:r>
              <a:rPr sz="2400" dirty="0">
                <a:latin typeface="Times New Roman"/>
                <a:cs typeface="Times New Roman"/>
              </a:rPr>
              <a:t>и  развития </a:t>
            </a:r>
            <a:r>
              <a:rPr sz="2400" spc="-15" dirty="0">
                <a:latin typeface="Times New Roman"/>
                <a:cs typeface="Times New Roman"/>
              </a:rPr>
              <a:t>всех форм контактов </a:t>
            </a:r>
            <a:r>
              <a:rPr sz="2400" spc="-5" dirty="0">
                <a:latin typeface="Times New Roman"/>
                <a:cs typeface="Times New Roman"/>
              </a:rPr>
              <a:t>между </a:t>
            </a:r>
            <a:r>
              <a:rPr sz="2400" spc="-20" dirty="0">
                <a:latin typeface="Times New Roman"/>
                <a:cs typeface="Times New Roman"/>
              </a:rPr>
              <a:t>людьми, </a:t>
            </a:r>
            <a:r>
              <a:rPr sz="2400" dirty="0">
                <a:latin typeface="Times New Roman"/>
                <a:cs typeface="Times New Roman"/>
              </a:rPr>
              <a:t>основанных  на </a:t>
            </a:r>
            <a:r>
              <a:rPr sz="2400" spc="5" dirty="0">
                <a:latin typeface="Times New Roman"/>
                <a:cs typeface="Times New Roman"/>
              </a:rPr>
              <a:t>потребности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" dirty="0">
                <a:latin typeface="Times New Roman"/>
                <a:cs typeface="Times New Roman"/>
              </a:rPr>
              <a:t>совместной </a:t>
            </a:r>
            <a:r>
              <a:rPr sz="2400" spc="5" dirty="0">
                <a:latin typeface="Times New Roman"/>
                <a:cs typeface="Times New Roman"/>
              </a:rPr>
              <a:t>деятельности. </a:t>
            </a:r>
            <a:r>
              <a:rPr sz="2400" spc="-5" dirty="0">
                <a:latin typeface="Times New Roman"/>
                <a:cs typeface="Times New Roman"/>
              </a:rPr>
              <a:t>Общение  </a:t>
            </a:r>
            <a:r>
              <a:rPr sz="2400" spc="-15" dirty="0">
                <a:latin typeface="Times New Roman"/>
                <a:cs typeface="Times New Roman"/>
              </a:rPr>
              <a:t>характеризует </a:t>
            </a:r>
            <a:r>
              <a:rPr sz="2400" spc="10" dirty="0">
                <a:latin typeface="Times New Roman"/>
                <a:cs typeface="Times New Roman"/>
              </a:rPr>
              <a:t>способность </a:t>
            </a:r>
            <a:r>
              <a:rPr sz="2400" dirty="0">
                <a:latin typeface="Times New Roman"/>
                <a:cs typeface="Times New Roman"/>
              </a:rPr>
              <a:t>к интеграции в общество, а </a:t>
            </a:r>
            <a:r>
              <a:rPr sz="2400" spc="-30" dirty="0">
                <a:latin typeface="Times New Roman"/>
                <a:cs typeface="Times New Roman"/>
              </a:rPr>
              <a:t>его  </a:t>
            </a:r>
            <a:r>
              <a:rPr sz="2400" spc="-15" dirty="0">
                <a:latin typeface="Times New Roman"/>
                <a:cs typeface="Times New Roman"/>
              </a:rPr>
              <a:t>нарушение приводит </a:t>
            </a:r>
            <a:r>
              <a:rPr sz="2400" dirty="0">
                <a:latin typeface="Times New Roman"/>
                <a:cs typeface="Times New Roman"/>
              </a:rPr>
              <a:t>к социальной </a:t>
            </a:r>
            <a:r>
              <a:rPr sz="2400" spc="-5" dirty="0">
                <a:latin typeface="Times New Roman"/>
                <a:cs typeface="Times New Roman"/>
              </a:rPr>
              <a:t>недостаточности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или</a:t>
            </a:r>
            <a:endParaRPr sz="2400">
              <a:latin typeface="Times New Roman"/>
              <a:cs typeface="Times New Roman"/>
            </a:endParaRPr>
          </a:p>
          <a:p>
            <a:pPr marL="356870">
              <a:lnSpc>
                <a:spcPct val="100000"/>
              </a:lnSpc>
              <a:spcBef>
                <a:spcPts val="10"/>
              </a:spcBef>
            </a:pPr>
            <a:r>
              <a:rPr sz="2400" dirty="0">
                <a:latin typeface="Times New Roman"/>
                <a:cs typeface="Times New Roman"/>
              </a:rPr>
              <a:t>дезадаптации.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356870" marR="213995" indent="-34480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Параметрами </a:t>
            </a:r>
            <a:r>
              <a:rPr sz="2400" dirty="0">
                <a:latin typeface="Times New Roman"/>
                <a:cs typeface="Times New Roman"/>
              </a:rPr>
              <a:t>для </a:t>
            </a:r>
            <a:r>
              <a:rPr sz="2400" spc="-5" dirty="0">
                <a:latin typeface="Times New Roman"/>
                <a:cs typeface="Times New Roman"/>
              </a:rPr>
              <a:t>характеристики </a:t>
            </a:r>
            <a:r>
              <a:rPr sz="2400" dirty="0">
                <a:latin typeface="Times New Roman"/>
                <a:cs typeface="Times New Roman"/>
              </a:rPr>
              <a:t>общения </a:t>
            </a:r>
            <a:r>
              <a:rPr sz="2400" spc="-20" dirty="0">
                <a:latin typeface="Times New Roman"/>
                <a:cs typeface="Times New Roman"/>
              </a:rPr>
              <a:t>служит </a:t>
            </a:r>
            <a:r>
              <a:rPr sz="2400" spc="-10" dirty="0">
                <a:latin typeface="Times New Roman"/>
                <a:cs typeface="Times New Roman"/>
              </a:rPr>
              <a:t>оценка  возможностей </a:t>
            </a:r>
            <a:r>
              <a:rPr sz="2400" spc="-15" dirty="0">
                <a:latin typeface="Times New Roman"/>
                <a:cs typeface="Times New Roman"/>
              </a:rPr>
              <a:t>контактов </a:t>
            </a:r>
            <a:r>
              <a:rPr sz="2400" dirty="0">
                <a:latin typeface="Times New Roman"/>
                <a:cs typeface="Times New Roman"/>
              </a:rPr>
              <a:t>с </a:t>
            </a:r>
            <a:r>
              <a:rPr sz="2400" spc="-5" dirty="0">
                <a:latin typeface="Times New Roman"/>
                <a:cs typeface="Times New Roman"/>
              </a:rPr>
              <a:t>расширяющимся </a:t>
            </a:r>
            <a:r>
              <a:rPr sz="2400" spc="-40" dirty="0">
                <a:latin typeface="Times New Roman"/>
                <a:cs typeface="Times New Roman"/>
              </a:rPr>
              <a:t>кругом </a:t>
            </a:r>
            <a:r>
              <a:rPr sz="2400" dirty="0">
                <a:latin typeface="Times New Roman"/>
                <a:cs typeface="Times New Roman"/>
              </a:rPr>
              <a:t>лиц с  </a:t>
            </a:r>
            <a:r>
              <a:rPr sz="2400" spc="-10" dirty="0">
                <a:latin typeface="Times New Roman"/>
                <a:cs typeface="Times New Roman"/>
              </a:rPr>
              <a:t>ближайшими </a:t>
            </a:r>
            <a:r>
              <a:rPr sz="2400" spc="-15" dirty="0">
                <a:latin typeface="Times New Roman"/>
                <a:cs typeface="Times New Roman"/>
              </a:rPr>
              <a:t>родственниками, друзьями, </a:t>
            </a:r>
            <a:r>
              <a:rPr sz="2400" dirty="0">
                <a:latin typeface="Times New Roman"/>
                <a:cs typeface="Times New Roman"/>
              </a:rPr>
              <a:t>соседями,  </a:t>
            </a:r>
            <a:r>
              <a:rPr sz="2400" spc="-20" dirty="0">
                <a:latin typeface="Times New Roman"/>
                <a:cs typeface="Times New Roman"/>
              </a:rPr>
              <a:t>коллегами, </a:t>
            </a:r>
            <a:r>
              <a:rPr sz="2400" dirty="0">
                <a:latin typeface="Times New Roman"/>
                <a:cs typeface="Times New Roman"/>
              </a:rPr>
              <a:t>с </a:t>
            </a:r>
            <a:r>
              <a:rPr sz="2400" spc="-5" dirty="0">
                <a:latin typeface="Times New Roman"/>
                <a:cs typeface="Times New Roman"/>
              </a:rPr>
              <a:t>новыми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людьми.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500888"/>
            <a:ext cx="8078470" cy="6008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ФК-0 </a:t>
            </a:r>
            <a:r>
              <a:rPr sz="1800" b="1" dirty="0">
                <a:latin typeface="Times New Roman"/>
                <a:cs typeface="Times New Roman"/>
              </a:rPr>
              <a:t>— </a:t>
            </a:r>
            <a:r>
              <a:rPr sz="1800" b="1" spc="-10" dirty="0">
                <a:latin typeface="Times New Roman"/>
                <a:cs typeface="Times New Roman"/>
              </a:rPr>
              <a:t>нормальное </a:t>
            </a:r>
            <a:r>
              <a:rPr sz="1800" b="1" spc="-5" dirty="0">
                <a:latin typeface="Times New Roman"/>
                <a:cs typeface="Times New Roman"/>
              </a:rPr>
              <a:t>общение </a:t>
            </a:r>
            <a:r>
              <a:rPr sz="1800" spc="-5" dirty="0">
                <a:latin typeface="Times New Roman"/>
                <a:cs typeface="Times New Roman"/>
              </a:rPr>
              <a:t>(социально интегрированные </a:t>
            </a:r>
            <a:r>
              <a:rPr sz="1800" spc="-10" dirty="0">
                <a:latin typeface="Times New Roman"/>
                <a:cs typeface="Times New Roman"/>
              </a:rPr>
              <a:t>лица)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—</a:t>
            </a:r>
            <a:endParaRPr sz="1800">
              <a:latin typeface="Times New Roman"/>
              <a:cs typeface="Times New Roman"/>
            </a:endParaRPr>
          </a:p>
          <a:p>
            <a:pPr marL="356870" algn="just">
              <a:lnSpc>
                <a:spcPct val="100000"/>
              </a:lnSpc>
            </a:pPr>
            <a:r>
              <a:rPr sz="1800" spc="5" dirty="0">
                <a:latin typeface="Times New Roman"/>
                <a:cs typeface="Times New Roman"/>
              </a:rPr>
              <a:t>способность </a:t>
            </a:r>
            <a:r>
              <a:rPr sz="1800" spc="-15" dirty="0">
                <a:latin typeface="Times New Roman"/>
                <a:cs typeface="Times New Roman"/>
              </a:rPr>
              <a:t>участвовать </a:t>
            </a:r>
            <a:r>
              <a:rPr sz="1800" spc="-20" dirty="0">
                <a:latin typeface="Times New Roman"/>
                <a:cs typeface="Times New Roman"/>
              </a:rPr>
              <a:t>во </a:t>
            </a:r>
            <a:r>
              <a:rPr sz="1800" spc="-10" dirty="0">
                <a:latin typeface="Times New Roman"/>
                <a:cs typeface="Times New Roman"/>
              </a:rPr>
              <a:t>всех </a:t>
            </a:r>
            <a:r>
              <a:rPr sz="1800" spc="-5" dirty="0">
                <a:latin typeface="Times New Roman"/>
                <a:cs typeface="Times New Roman"/>
              </a:rPr>
              <a:t>обычных общественных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взаимоотношениях.</a:t>
            </a:r>
            <a:endParaRPr sz="1800">
              <a:latin typeface="Times New Roman"/>
              <a:cs typeface="Times New Roman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434"/>
              </a:spcBef>
            </a:pPr>
            <a:r>
              <a:rPr sz="1800" b="1" spc="-5" dirty="0">
                <a:latin typeface="Times New Roman"/>
                <a:cs typeface="Times New Roman"/>
              </a:rPr>
              <a:t>ФК-1 </a:t>
            </a:r>
            <a:r>
              <a:rPr sz="1800" b="1" dirty="0">
                <a:latin typeface="Times New Roman"/>
                <a:cs typeface="Times New Roman"/>
              </a:rPr>
              <a:t>— </a:t>
            </a:r>
            <a:r>
              <a:rPr sz="1800" b="1" spc="-15" dirty="0">
                <a:latin typeface="Times New Roman"/>
                <a:cs typeface="Times New Roman"/>
              </a:rPr>
              <a:t>легкое </a:t>
            </a:r>
            <a:r>
              <a:rPr sz="1800" b="1" spc="-5" dirty="0">
                <a:latin typeface="Times New Roman"/>
                <a:cs typeface="Times New Roman"/>
              </a:rPr>
              <a:t>ограничение </a:t>
            </a:r>
            <a:r>
              <a:rPr sz="1800" dirty="0">
                <a:latin typeface="Times New Roman"/>
                <a:cs typeface="Times New Roman"/>
              </a:rPr>
              <a:t>— </a:t>
            </a:r>
            <a:r>
              <a:rPr sz="1800" spc="-5" dirty="0">
                <a:latin typeface="Times New Roman"/>
                <a:cs typeface="Times New Roman"/>
              </a:rPr>
              <a:t>сдерживаемые </a:t>
            </a:r>
            <a:r>
              <a:rPr sz="1800" spc="-15" dirty="0">
                <a:latin typeface="Times New Roman"/>
                <a:cs typeface="Times New Roman"/>
              </a:rPr>
              <a:t>контакты </a:t>
            </a:r>
            <a:r>
              <a:rPr sz="1800" dirty="0">
                <a:latin typeface="Times New Roman"/>
                <a:cs typeface="Times New Roman"/>
              </a:rPr>
              <a:t>(из-за </a:t>
            </a:r>
            <a:r>
              <a:rPr sz="1800" spc="-10" dirty="0">
                <a:latin typeface="Times New Roman"/>
                <a:cs typeface="Times New Roman"/>
              </a:rPr>
              <a:t>психологических  </a:t>
            </a:r>
            <a:r>
              <a:rPr sz="1800" dirty="0">
                <a:latin typeface="Times New Roman"/>
                <a:cs typeface="Times New Roman"/>
              </a:rPr>
              <a:t>особенностей личности) </a:t>
            </a:r>
            <a:r>
              <a:rPr sz="1800" spc="-10" dirty="0">
                <a:latin typeface="Times New Roman"/>
                <a:cs typeface="Times New Roman"/>
              </a:rPr>
              <a:t>при </a:t>
            </a:r>
            <a:r>
              <a:rPr sz="1800" spc="-5" dirty="0">
                <a:latin typeface="Times New Roman"/>
                <a:cs typeface="Times New Roman"/>
              </a:rPr>
              <a:t>сохранности принципиальной возможности  общения на </a:t>
            </a:r>
            <a:r>
              <a:rPr sz="1800" dirty="0">
                <a:latin typeface="Times New Roman"/>
                <a:cs typeface="Times New Roman"/>
              </a:rPr>
              <a:t>разных </a:t>
            </a:r>
            <a:r>
              <a:rPr sz="1800" spc="-10" dirty="0">
                <a:latin typeface="Times New Roman"/>
                <a:cs typeface="Times New Roman"/>
              </a:rPr>
              <a:t>уровнях, </a:t>
            </a:r>
            <a:r>
              <a:rPr sz="1800" dirty="0">
                <a:latin typeface="Times New Roman"/>
                <a:cs typeface="Times New Roman"/>
              </a:rPr>
              <a:t>или </a:t>
            </a:r>
            <a:r>
              <a:rPr sz="1800" spc="-10" dirty="0">
                <a:latin typeface="Times New Roman"/>
                <a:cs typeface="Times New Roman"/>
              </a:rPr>
              <a:t>нарушение </a:t>
            </a:r>
            <a:r>
              <a:rPr sz="1800" spc="-25" dirty="0">
                <a:latin typeface="Times New Roman"/>
                <a:cs typeface="Times New Roman"/>
              </a:rPr>
              <a:t>только </a:t>
            </a:r>
            <a:r>
              <a:rPr sz="1800" spc="-10" dirty="0">
                <a:latin typeface="Times New Roman"/>
                <a:cs typeface="Times New Roman"/>
              </a:rPr>
              <a:t>одной </a:t>
            </a:r>
            <a:r>
              <a:rPr sz="1800" spc="-5" dirty="0">
                <a:latin typeface="Times New Roman"/>
                <a:cs typeface="Times New Roman"/>
              </a:rPr>
              <a:t>из </a:t>
            </a:r>
            <a:r>
              <a:rPr sz="1800" dirty="0">
                <a:latin typeface="Times New Roman"/>
                <a:cs typeface="Times New Roman"/>
              </a:rPr>
              <a:t>форм </a:t>
            </a:r>
            <a:r>
              <a:rPr sz="1800" spc="-5" dirty="0">
                <a:latin typeface="Times New Roman"/>
                <a:cs typeface="Times New Roman"/>
              </a:rPr>
              <a:t>общения;  </a:t>
            </a:r>
            <a:r>
              <a:rPr sz="1800" spc="-20" dirty="0">
                <a:latin typeface="Times New Roman"/>
                <a:cs typeface="Times New Roman"/>
              </a:rPr>
              <a:t>легкое </a:t>
            </a:r>
            <a:r>
              <a:rPr sz="1800" spc="-10" dirty="0">
                <a:latin typeface="Times New Roman"/>
                <a:cs typeface="Times New Roman"/>
              </a:rPr>
              <a:t>нарушение </a:t>
            </a:r>
            <a:r>
              <a:rPr sz="1800" spc="-15" dirty="0">
                <a:latin typeface="Times New Roman"/>
                <a:cs typeface="Times New Roman"/>
              </a:rPr>
              <a:t>речи </a:t>
            </a:r>
            <a:r>
              <a:rPr sz="1800" spc="-10" dirty="0">
                <a:latin typeface="Times New Roman"/>
                <a:cs typeface="Times New Roman"/>
              </a:rPr>
              <a:t>(заикание, </a:t>
            </a:r>
            <a:r>
              <a:rPr sz="1800" spc="-15" dirty="0">
                <a:latin typeface="Times New Roman"/>
                <a:cs typeface="Times New Roman"/>
              </a:rPr>
              <a:t>легкая </a:t>
            </a:r>
            <a:r>
              <a:rPr sz="1800" spc="-10" dirty="0">
                <a:latin typeface="Times New Roman"/>
                <a:cs typeface="Times New Roman"/>
              </a:rPr>
              <a:t>моторная или </a:t>
            </a:r>
            <a:r>
              <a:rPr sz="1800" spc="-5" dirty="0">
                <a:latin typeface="Times New Roman"/>
                <a:cs typeface="Times New Roman"/>
              </a:rPr>
              <a:t>амнестическая</a:t>
            </a:r>
            <a:r>
              <a:rPr sz="1800" spc="3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афазия)</a:t>
            </a:r>
            <a:endParaRPr sz="1800">
              <a:latin typeface="Times New Roman"/>
              <a:cs typeface="Times New Roman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434"/>
              </a:spcBef>
            </a:pPr>
            <a:r>
              <a:rPr sz="1800" b="1" spc="-5" dirty="0">
                <a:latin typeface="Times New Roman"/>
                <a:cs typeface="Times New Roman"/>
              </a:rPr>
              <a:t>ФК-2 </a:t>
            </a:r>
            <a:r>
              <a:rPr sz="1800" b="1" dirty="0">
                <a:latin typeface="Times New Roman"/>
                <a:cs typeface="Times New Roman"/>
              </a:rPr>
              <a:t>— </a:t>
            </a:r>
            <a:r>
              <a:rPr sz="1800" b="1" spc="-10" dirty="0">
                <a:latin typeface="Times New Roman"/>
                <a:cs typeface="Times New Roman"/>
              </a:rPr>
              <a:t>умеренное </a:t>
            </a:r>
            <a:r>
              <a:rPr sz="1800" b="1" spc="-5" dirty="0">
                <a:latin typeface="Times New Roman"/>
                <a:cs typeface="Times New Roman"/>
              </a:rPr>
              <a:t>нарушение </a:t>
            </a:r>
            <a:r>
              <a:rPr sz="1800" dirty="0">
                <a:latin typeface="Times New Roman"/>
                <a:cs typeface="Times New Roman"/>
              </a:rPr>
              <a:t>— </a:t>
            </a:r>
            <a:r>
              <a:rPr sz="1800" spc="-5" dirty="0">
                <a:latin typeface="Times New Roman"/>
                <a:cs typeface="Times New Roman"/>
              </a:rPr>
              <a:t>невозможность </a:t>
            </a:r>
            <a:r>
              <a:rPr sz="1800" spc="-15" dirty="0">
                <a:latin typeface="Times New Roman"/>
                <a:cs typeface="Times New Roman"/>
              </a:rPr>
              <a:t>устанавливать </a:t>
            </a:r>
            <a:r>
              <a:rPr sz="1800" dirty="0">
                <a:latin typeface="Times New Roman"/>
                <a:cs typeface="Times New Roman"/>
              </a:rPr>
              <a:t>и  </a:t>
            </a:r>
            <a:r>
              <a:rPr sz="1800" spc="-15" dirty="0">
                <a:latin typeface="Times New Roman"/>
                <a:cs typeface="Times New Roman"/>
              </a:rPr>
              <a:t>поддерживать </a:t>
            </a:r>
            <a:r>
              <a:rPr sz="1800" spc="-5" dirty="0">
                <a:latin typeface="Times New Roman"/>
                <a:cs typeface="Times New Roman"/>
              </a:rPr>
              <a:t>новые </a:t>
            </a:r>
            <a:r>
              <a:rPr sz="1800" spc="-15" dirty="0">
                <a:latin typeface="Times New Roman"/>
                <a:cs typeface="Times New Roman"/>
              </a:rPr>
              <a:t>контакты </a:t>
            </a:r>
            <a:r>
              <a:rPr sz="1800" dirty="0">
                <a:latin typeface="Times New Roman"/>
                <a:cs typeface="Times New Roman"/>
              </a:rPr>
              <a:t>при </a:t>
            </a:r>
            <a:r>
              <a:rPr sz="1800" spc="-5" dirty="0">
                <a:latin typeface="Times New Roman"/>
                <a:cs typeface="Times New Roman"/>
              </a:rPr>
              <a:t>сохранности </a:t>
            </a:r>
            <a:r>
              <a:rPr sz="1800" spc="-15" dirty="0">
                <a:latin typeface="Times New Roman"/>
                <a:cs typeface="Times New Roman"/>
              </a:rPr>
              <a:t>устоявшихся </a:t>
            </a:r>
            <a:r>
              <a:rPr sz="1800" spc="-20" dirty="0">
                <a:latin typeface="Times New Roman"/>
                <a:cs typeface="Times New Roman"/>
              </a:rPr>
              <a:t>контактов </a:t>
            </a:r>
            <a:r>
              <a:rPr sz="1800" dirty="0">
                <a:latin typeface="Times New Roman"/>
                <a:cs typeface="Times New Roman"/>
              </a:rPr>
              <a:t>—  </a:t>
            </a:r>
            <a:r>
              <a:rPr sz="1800" spc="-5" dirty="0">
                <a:latin typeface="Times New Roman"/>
                <a:cs typeface="Times New Roman"/>
              </a:rPr>
              <a:t>пониженное общение: </a:t>
            </a:r>
            <a:r>
              <a:rPr sz="1800" dirty="0">
                <a:latin typeface="Times New Roman"/>
                <a:cs typeface="Times New Roman"/>
              </a:rPr>
              <a:t>при </a:t>
            </a:r>
            <a:r>
              <a:rPr sz="1800" spc="-5" dirty="0">
                <a:latin typeface="Times New Roman"/>
                <a:cs typeface="Times New Roman"/>
              </a:rPr>
              <a:t>легких </a:t>
            </a:r>
            <a:r>
              <a:rPr sz="1800" dirty="0">
                <a:latin typeface="Times New Roman"/>
                <a:cs typeface="Times New Roman"/>
              </a:rPr>
              <a:t>психических </a:t>
            </a:r>
            <a:r>
              <a:rPr sz="1800" spc="-5" dirty="0">
                <a:latin typeface="Times New Roman"/>
                <a:cs typeface="Times New Roman"/>
              </a:rPr>
              <a:t>нарушениях, </a:t>
            </a:r>
            <a:r>
              <a:rPr sz="1800" spc="-10" dirty="0">
                <a:latin typeface="Times New Roman"/>
                <a:cs typeface="Times New Roman"/>
              </a:rPr>
              <a:t>тяжелых  психологических </a:t>
            </a:r>
            <a:r>
              <a:rPr sz="1800" spc="-5" dirty="0">
                <a:latin typeface="Times New Roman"/>
                <a:cs typeface="Times New Roman"/>
              </a:rPr>
              <a:t>расстройствах </a:t>
            </a:r>
            <a:r>
              <a:rPr sz="1800" dirty="0">
                <a:latin typeface="Times New Roman"/>
                <a:cs typeface="Times New Roman"/>
              </a:rPr>
              <a:t>(при </a:t>
            </a:r>
            <a:r>
              <a:rPr sz="1800" spc="-10" dirty="0">
                <a:latin typeface="Times New Roman"/>
                <a:cs typeface="Times New Roman"/>
              </a:rPr>
              <a:t>выраженных </a:t>
            </a:r>
            <a:r>
              <a:rPr sz="1800" spc="-5" dirty="0">
                <a:latin typeface="Times New Roman"/>
                <a:cs typeface="Times New Roman"/>
              </a:rPr>
              <a:t>акцентуациях </a:t>
            </a:r>
            <a:r>
              <a:rPr sz="1800" spc="-10" dirty="0">
                <a:latin typeface="Times New Roman"/>
                <a:cs typeface="Times New Roman"/>
              </a:rPr>
              <a:t>характера </a:t>
            </a:r>
            <a:r>
              <a:rPr sz="1800" dirty="0">
                <a:latin typeface="Times New Roman"/>
                <a:cs typeface="Times New Roman"/>
              </a:rPr>
              <a:t>и  др.), </a:t>
            </a:r>
            <a:r>
              <a:rPr sz="1800" spc="-10" dirty="0">
                <a:latin typeface="Times New Roman"/>
                <a:cs typeface="Times New Roman"/>
              </a:rPr>
              <a:t>при умеренных речевых нарушениях (легкая </a:t>
            </a:r>
            <a:r>
              <a:rPr sz="1800" spc="-5" dirty="0">
                <a:latin typeface="Times New Roman"/>
                <a:cs typeface="Times New Roman"/>
              </a:rPr>
              <a:t>сенсорная </a:t>
            </a:r>
            <a:r>
              <a:rPr sz="1800" spc="-10" dirty="0">
                <a:latin typeface="Times New Roman"/>
                <a:cs typeface="Times New Roman"/>
              </a:rPr>
              <a:t>или умеренная  моторная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5" dirty="0">
                <a:latin typeface="Times New Roman"/>
                <a:cs typeface="Times New Roman"/>
              </a:rPr>
              <a:t>амнестическая </a:t>
            </a:r>
            <a:r>
              <a:rPr sz="1800" dirty="0">
                <a:latin typeface="Times New Roman"/>
                <a:cs typeface="Times New Roman"/>
              </a:rPr>
              <a:t>афазии и </a:t>
            </a:r>
            <a:r>
              <a:rPr sz="1800" spc="-5" dirty="0">
                <a:latin typeface="Times New Roman"/>
                <a:cs typeface="Times New Roman"/>
              </a:rPr>
              <a:t>др.), </a:t>
            </a:r>
            <a:r>
              <a:rPr sz="1800" spc="-10" dirty="0">
                <a:latin typeface="Times New Roman"/>
                <a:cs typeface="Times New Roman"/>
              </a:rPr>
              <a:t>при </a:t>
            </a:r>
            <a:r>
              <a:rPr sz="1800" spc="-15" dirty="0">
                <a:latin typeface="Times New Roman"/>
                <a:cs typeface="Times New Roman"/>
              </a:rPr>
              <a:t>тяжелых двусторонних  </a:t>
            </a:r>
            <a:r>
              <a:rPr sz="1800" spc="-10" dirty="0">
                <a:latin typeface="Times New Roman"/>
                <a:cs typeface="Times New Roman"/>
              </a:rPr>
              <a:t>нарушениях </a:t>
            </a:r>
            <a:r>
              <a:rPr sz="1800" spc="-20" dirty="0">
                <a:latin typeface="Times New Roman"/>
                <a:cs typeface="Times New Roman"/>
              </a:rPr>
              <a:t>слуха </a:t>
            </a:r>
            <a:r>
              <a:rPr sz="1800" spc="-25" dirty="0">
                <a:latin typeface="Times New Roman"/>
                <a:cs typeface="Times New Roman"/>
              </a:rPr>
              <a:t>(тугоухость </a:t>
            </a:r>
            <a:r>
              <a:rPr sz="1800" spc="-5" dirty="0">
                <a:latin typeface="Times New Roman"/>
                <a:cs typeface="Times New Roman"/>
              </a:rPr>
              <a:t>III—IV </a:t>
            </a:r>
            <a:r>
              <a:rPr sz="1800" spc="-50" dirty="0">
                <a:latin typeface="Times New Roman"/>
                <a:cs typeface="Times New Roman"/>
              </a:rPr>
              <a:t>ст. </a:t>
            </a:r>
            <a:r>
              <a:rPr sz="1800" spc="-5" dirty="0">
                <a:latin typeface="Times New Roman"/>
                <a:cs typeface="Times New Roman"/>
              </a:rPr>
              <a:t>по ВОЗ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2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др.).</a:t>
            </a:r>
            <a:endParaRPr sz="1800">
              <a:latin typeface="Times New Roman"/>
              <a:cs typeface="Times New Roman"/>
            </a:endParaRPr>
          </a:p>
          <a:p>
            <a:pPr marL="356870" marR="6985" indent="-344805" algn="just">
              <a:lnSpc>
                <a:spcPct val="100000"/>
              </a:lnSpc>
              <a:spcBef>
                <a:spcPts val="439"/>
              </a:spcBef>
            </a:pPr>
            <a:r>
              <a:rPr sz="1800" b="1" spc="-5" dirty="0">
                <a:latin typeface="Times New Roman"/>
                <a:cs typeface="Times New Roman"/>
              </a:rPr>
              <a:t>ФК-3 </a:t>
            </a:r>
            <a:r>
              <a:rPr sz="1800" b="1" dirty="0">
                <a:latin typeface="Times New Roman"/>
                <a:cs typeface="Times New Roman"/>
              </a:rPr>
              <a:t>— </a:t>
            </a:r>
            <a:r>
              <a:rPr sz="1800" b="1" spc="-15" dirty="0">
                <a:latin typeface="Times New Roman"/>
                <a:cs typeface="Times New Roman"/>
              </a:rPr>
              <a:t>значительное </a:t>
            </a:r>
            <a:r>
              <a:rPr sz="1800" b="1" spc="-10" dirty="0">
                <a:latin typeface="Times New Roman"/>
                <a:cs typeface="Times New Roman"/>
              </a:rPr>
              <a:t>нарушение </a:t>
            </a:r>
            <a:r>
              <a:rPr sz="1800" spc="-15" dirty="0">
                <a:latin typeface="Times New Roman"/>
                <a:cs typeface="Times New Roman"/>
              </a:rPr>
              <a:t>устоявшихся </a:t>
            </a:r>
            <a:r>
              <a:rPr sz="1800" spc="-20" dirty="0">
                <a:latin typeface="Times New Roman"/>
                <a:cs typeface="Times New Roman"/>
              </a:rPr>
              <a:t>контактов </a:t>
            </a:r>
            <a:r>
              <a:rPr sz="1800" spc="-10" dirty="0">
                <a:latin typeface="Times New Roman"/>
                <a:cs typeface="Times New Roman"/>
              </a:rPr>
              <a:t>(друзья, </a:t>
            </a:r>
            <a:r>
              <a:rPr sz="1800" dirty="0">
                <a:latin typeface="Times New Roman"/>
                <a:cs typeface="Times New Roman"/>
              </a:rPr>
              <a:t>соседи,  </a:t>
            </a:r>
            <a:r>
              <a:rPr sz="1800" spc="-20" dirty="0">
                <a:latin typeface="Times New Roman"/>
                <a:cs typeface="Times New Roman"/>
              </a:rPr>
              <a:t>коллеги) </a:t>
            </a:r>
            <a:r>
              <a:rPr sz="1800" dirty="0">
                <a:latin typeface="Times New Roman"/>
                <a:cs typeface="Times New Roman"/>
              </a:rPr>
              <a:t>при </a:t>
            </a:r>
            <a:r>
              <a:rPr sz="1800" spc="-10" dirty="0">
                <a:latin typeface="Times New Roman"/>
                <a:cs typeface="Times New Roman"/>
              </a:rPr>
              <a:t>сохранности отношений </a:t>
            </a:r>
            <a:r>
              <a:rPr sz="1800" spc="-5" dirty="0">
                <a:latin typeface="Times New Roman"/>
                <a:cs typeface="Times New Roman"/>
              </a:rPr>
              <a:t>со </a:t>
            </a:r>
            <a:r>
              <a:rPr sz="1800" spc="-15" dirty="0">
                <a:latin typeface="Times New Roman"/>
                <a:cs typeface="Times New Roman"/>
              </a:rPr>
              <a:t>значимыми людьми </a:t>
            </a:r>
            <a:r>
              <a:rPr sz="1800" spc="-5" dirty="0">
                <a:latin typeface="Times New Roman"/>
                <a:cs typeface="Times New Roman"/>
              </a:rPr>
              <a:t>(ближайшие  </a:t>
            </a:r>
            <a:r>
              <a:rPr sz="1800" spc="-10" dirty="0">
                <a:latin typeface="Times New Roman"/>
                <a:cs typeface="Times New Roman"/>
              </a:rPr>
              <a:t>родственники) </a:t>
            </a:r>
            <a:r>
              <a:rPr sz="1800" dirty="0">
                <a:latin typeface="Times New Roman"/>
                <a:cs typeface="Times New Roman"/>
              </a:rPr>
              <a:t>— </a:t>
            </a:r>
            <a:r>
              <a:rPr sz="1800" spc="-10" dirty="0">
                <a:latin typeface="Times New Roman"/>
                <a:cs typeface="Times New Roman"/>
              </a:rPr>
              <a:t>обедненное </a:t>
            </a:r>
            <a:r>
              <a:rPr sz="1800" spc="-5" dirty="0">
                <a:latin typeface="Times New Roman"/>
                <a:cs typeface="Times New Roman"/>
              </a:rPr>
              <a:t>общение: </a:t>
            </a:r>
            <a:r>
              <a:rPr sz="1800" spc="-10" dirty="0">
                <a:latin typeface="Times New Roman"/>
                <a:cs typeface="Times New Roman"/>
              </a:rPr>
              <a:t>выраженные </a:t>
            </a:r>
            <a:r>
              <a:rPr sz="1800" dirty="0">
                <a:latin typeface="Times New Roman"/>
                <a:cs typeface="Times New Roman"/>
              </a:rPr>
              <a:t>психические </a:t>
            </a:r>
            <a:r>
              <a:rPr sz="1800" spc="-5" dirty="0">
                <a:latin typeface="Times New Roman"/>
                <a:cs typeface="Times New Roman"/>
              </a:rPr>
              <a:t>нарушения,  </a:t>
            </a:r>
            <a:r>
              <a:rPr sz="1800" spc="-10" dirty="0">
                <a:latin typeface="Times New Roman"/>
                <a:cs typeface="Times New Roman"/>
              </a:rPr>
              <a:t>полная моторная, выраженная </a:t>
            </a:r>
            <a:r>
              <a:rPr sz="1800" dirty="0">
                <a:latin typeface="Times New Roman"/>
                <a:cs typeface="Times New Roman"/>
              </a:rPr>
              <a:t>сенсорная </a:t>
            </a:r>
            <a:r>
              <a:rPr sz="1800" spc="-5" dirty="0">
                <a:latin typeface="Times New Roman"/>
                <a:cs typeface="Times New Roman"/>
              </a:rPr>
              <a:t>афазия, </a:t>
            </a:r>
            <a:r>
              <a:rPr sz="1800" spc="-10" dirty="0">
                <a:latin typeface="Times New Roman"/>
                <a:cs typeface="Times New Roman"/>
              </a:rPr>
              <a:t>невозможность  невербального </a:t>
            </a:r>
            <a:r>
              <a:rPr sz="1800" spc="-5" dirty="0">
                <a:latin typeface="Times New Roman"/>
                <a:cs typeface="Times New Roman"/>
              </a:rPr>
              <a:t>общения </a:t>
            </a:r>
            <a:r>
              <a:rPr sz="1800" dirty="0">
                <a:latin typeface="Times New Roman"/>
                <a:cs typeface="Times New Roman"/>
              </a:rPr>
              <a:t>у </a:t>
            </a:r>
            <a:r>
              <a:rPr sz="1800" spc="-30" dirty="0">
                <a:latin typeface="Times New Roman"/>
                <a:cs typeface="Times New Roman"/>
              </a:rPr>
              <a:t>глухонемых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5" dirty="0">
                <a:latin typeface="Times New Roman"/>
                <a:cs typeface="Times New Roman"/>
              </a:rPr>
              <a:t>детства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0" dirty="0">
                <a:latin typeface="Times New Roman"/>
                <a:cs typeface="Times New Roman"/>
              </a:rPr>
              <a:t>связи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1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безграмотностью;</a:t>
            </a:r>
            <a:endParaRPr sz="1800">
              <a:latin typeface="Times New Roman"/>
              <a:cs typeface="Times New Roman"/>
            </a:endParaRPr>
          </a:p>
          <a:p>
            <a:pPr marL="356870" marR="10160" indent="-344805" algn="just">
              <a:lnSpc>
                <a:spcPct val="100000"/>
              </a:lnSpc>
              <a:spcBef>
                <a:spcPts val="434"/>
              </a:spcBef>
            </a:pPr>
            <a:r>
              <a:rPr sz="1800" b="1" spc="-5" dirty="0">
                <a:latin typeface="Times New Roman"/>
                <a:cs typeface="Times New Roman"/>
              </a:rPr>
              <a:t>ФК-4 </a:t>
            </a:r>
            <a:r>
              <a:rPr sz="1800" b="1" dirty="0">
                <a:latin typeface="Times New Roman"/>
                <a:cs typeface="Times New Roman"/>
              </a:rPr>
              <a:t>— </a:t>
            </a:r>
            <a:r>
              <a:rPr sz="1800" b="1" spc="-15" dirty="0">
                <a:latin typeface="Times New Roman"/>
                <a:cs typeface="Times New Roman"/>
              </a:rPr>
              <a:t>резко </a:t>
            </a:r>
            <a:r>
              <a:rPr sz="1800" b="1" spc="-10" dirty="0">
                <a:latin typeface="Times New Roman"/>
                <a:cs typeface="Times New Roman"/>
              </a:rPr>
              <a:t>выраженное </a:t>
            </a:r>
            <a:r>
              <a:rPr sz="1800" b="1" dirty="0">
                <a:latin typeface="Times New Roman"/>
                <a:cs typeface="Times New Roman"/>
              </a:rPr>
              <a:t>и </a:t>
            </a:r>
            <a:r>
              <a:rPr sz="1800" b="1" spc="-10" dirty="0">
                <a:latin typeface="Times New Roman"/>
                <a:cs typeface="Times New Roman"/>
              </a:rPr>
              <a:t>ФК- </a:t>
            </a:r>
            <a:r>
              <a:rPr sz="1800" b="1" dirty="0">
                <a:latin typeface="Times New Roman"/>
                <a:cs typeface="Times New Roman"/>
              </a:rPr>
              <a:t>5 </a:t>
            </a:r>
            <a:r>
              <a:rPr sz="1800" b="1" spc="-15" dirty="0">
                <a:latin typeface="Times New Roman"/>
                <a:cs typeface="Times New Roman"/>
              </a:rPr>
              <a:t>невозможность </a:t>
            </a:r>
            <a:r>
              <a:rPr sz="1800" b="1" spc="-5" dirty="0">
                <a:latin typeface="Times New Roman"/>
                <a:cs typeface="Times New Roman"/>
              </a:rPr>
              <a:t>общения </a:t>
            </a:r>
            <a:r>
              <a:rPr sz="1800" dirty="0">
                <a:latin typeface="Times New Roman"/>
                <a:cs typeface="Times New Roman"/>
              </a:rPr>
              <a:t>— </a:t>
            </a:r>
            <a:r>
              <a:rPr sz="1800" spc="-20" dirty="0">
                <a:latin typeface="Times New Roman"/>
                <a:cs typeface="Times New Roman"/>
              </a:rPr>
              <a:t>затруднения  </a:t>
            </a:r>
            <a:r>
              <a:rPr sz="1800" spc="-10" dirty="0">
                <a:latin typeface="Times New Roman"/>
                <a:cs typeface="Times New Roman"/>
              </a:rPr>
              <a:t>или </a:t>
            </a:r>
            <a:r>
              <a:rPr sz="1800" spc="-5" dirty="0">
                <a:latin typeface="Times New Roman"/>
                <a:cs typeface="Times New Roman"/>
              </a:rPr>
              <a:t>невозможность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0" dirty="0">
                <a:latin typeface="Times New Roman"/>
                <a:cs typeface="Times New Roman"/>
              </a:rPr>
              <a:t>поддержании </a:t>
            </a:r>
            <a:r>
              <a:rPr sz="1800" spc="-20" dirty="0">
                <a:latin typeface="Times New Roman"/>
                <a:cs typeface="Times New Roman"/>
              </a:rPr>
              <a:t>контактов </a:t>
            </a:r>
            <a:r>
              <a:rPr sz="1800" spc="-10" dirty="0">
                <a:latin typeface="Times New Roman"/>
                <a:cs typeface="Times New Roman"/>
              </a:rPr>
              <a:t>даже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15" dirty="0">
                <a:latin typeface="Times New Roman"/>
                <a:cs typeface="Times New Roman"/>
              </a:rPr>
              <a:t>близкими  </a:t>
            </a:r>
            <a:r>
              <a:rPr sz="1800" spc="-10" dirty="0">
                <a:latin typeface="Times New Roman"/>
                <a:cs typeface="Times New Roman"/>
              </a:rPr>
              <a:t>родственниками.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1776" y="221995"/>
            <a:ext cx="459930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solidFill>
                  <a:srgbClr val="000000"/>
                </a:solidFill>
                <a:latin typeface="Times New Roman"/>
                <a:cs typeface="Times New Roman"/>
              </a:rPr>
              <a:t>Способность </a:t>
            </a:r>
            <a:r>
              <a:rPr sz="3200" spc="-5" dirty="0">
                <a:solidFill>
                  <a:srgbClr val="000000"/>
                </a:solidFill>
                <a:latin typeface="Times New Roman"/>
                <a:cs typeface="Times New Roman"/>
              </a:rPr>
              <a:t>к</a:t>
            </a:r>
            <a:r>
              <a:rPr sz="32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000000"/>
                </a:solidFill>
                <a:latin typeface="Times New Roman"/>
                <a:cs typeface="Times New Roman"/>
              </a:rPr>
              <a:t>обучению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073861"/>
            <a:ext cx="8077834" cy="42964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10"/>
              </a:spcBef>
              <a:tabLst>
                <a:tab pos="2631440" algn="l"/>
                <a:tab pos="3726179" algn="l"/>
                <a:tab pos="5381625" algn="l"/>
                <a:tab pos="7891145" algn="l"/>
              </a:tabLst>
            </a:pPr>
            <a:r>
              <a:rPr sz="2800" spc="-10" dirty="0">
                <a:latin typeface="Times New Roman"/>
                <a:cs typeface="Times New Roman"/>
              </a:rPr>
              <a:t>П</a:t>
            </a:r>
            <a:r>
              <a:rPr sz="2800" dirty="0">
                <a:latin typeface="Times New Roman"/>
                <a:cs typeface="Times New Roman"/>
              </a:rPr>
              <a:t>а</a:t>
            </a:r>
            <a:r>
              <a:rPr sz="2800" spc="10" dirty="0">
                <a:latin typeface="Times New Roman"/>
                <a:cs typeface="Times New Roman"/>
              </a:rPr>
              <a:t>р</a:t>
            </a:r>
            <a:r>
              <a:rPr sz="2800" dirty="0">
                <a:latin typeface="Times New Roman"/>
                <a:cs typeface="Times New Roman"/>
              </a:rPr>
              <a:t>а</a:t>
            </a:r>
            <a:r>
              <a:rPr sz="2800" spc="-25" dirty="0">
                <a:latin typeface="Times New Roman"/>
                <a:cs typeface="Times New Roman"/>
              </a:rPr>
              <a:t>м</a:t>
            </a:r>
            <a:r>
              <a:rPr sz="2800" dirty="0">
                <a:latin typeface="Times New Roman"/>
                <a:cs typeface="Times New Roman"/>
              </a:rPr>
              <a:t>е</a:t>
            </a:r>
            <a:r>
              <a:rPr sz="2800" spc="15" dirty="0">
                <a:latin typeface="Times New Roman"/>
                <a:cs typeface="Times New Roman"/>
              </a:rPr>
              <a:t>т</a:t>
            </a:r>
            <a:r>
              <a:rPr sz="2800" spc="10" dirty="0">
                <a:latin typeface="Times New Roman"/>
                <a:cs typeface="Times New Roman"/>
              </a:rPr>
              <a:t>р</a:t>
            </a:r>
            <a:r>
              <a:rPr sz="2800" dirty="0">
                <a:latin typeface="Times New Roman"/>
                <a:cs typeface="Times New Roman"/>
              </a:rPr>
              <a:t>а</a:t>
            </a:r>
            <a:r>
              <a:rPr sz="2800" spc="-25" dirty="0">
                <a:latin typeface="Times New Roman"/>
                <a:cs typeface="Times New Roman"/>
              </a:rPr>
              <a:t>м</a:t>
            </a:r>
            <a:r>
              <a:rPr sz="2800" spc="5" dirty="0">
                <a:latin typeface="Times New Roman"/>
                <a:cs typeface="Times New Roman"/>
              </a:rPr>
              <a:t>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10" dirty="0">
                <a:latin typeface="Times New Roman"/>
                <a:cs typeface="Times New Roman"/>
              </a:rPr>
              <a:t>д</a:t>
            </a:r>
            <a:r>
              <a:rPr sz="2800" spc="-30" dirty="0">
                <a:latin typeface="Times New Roman"/>
                <a:cs typeface="Times New Roman"/>
              </a:rPr>
              <a:t>л</a:t>
            </a:r>
            <a:r>
              <a:rPr sz="2800" dirty="0">
                <a:latin typeface="Times New Roman"/>
                <a:cs typeface="Times New Roman"/>
              </a:rPr>
              <a:t>я	</a:t>
            </a:r>
            <a:r>
              <a:rPr sz="2800" spc="10" dirty="0">
                <a:latin typeface="Times New Roman"/>
                <a:cs typeface="Times New Roman"/>
              </a:rPr>
              <a:t>о</a:t>
            </a:r>
            <a:r>
              <a:rPr sz="2800" spc="-15" dirty="0">
                <a:latin typeface="Times New Roman"/>
                <a:cs typeface="Times New Roman"/>
              </a:rPr>
              <a:t>ц</a:t>
            </a:r>
            <a:r>
              <a:rPr sz="2800" dirty="0">
                <a:latin typeface="Times New Roman"/>
                <a:cs typeface="Times New Roman"/>
              </a:rPr>
              <a:t>е</a:t>
            </a:r>
            <a:r>
              <a:rPr sz="2800" spc="10" dirty="0">
                <a:latin typeface="Times New Roman"/>
                <a:cs typeface="Times New Roman"/>
              </a:rPr>
              <a:t>н</a:t>
            </a:r>
            <a:r>
              <a:rPr sz="2800" spc="-20" dirty="0">
                <a:latin typeface="Times New Roman"/>
                <a:cs typeface="Times New Roman"/>
              </a:rPr>
              <a:t>к</a:t>
            </a:r>
            <a:r>
              <a:rPr sz="2800" spc="5" dirty="0">
                <a:latin typeface="Times New Roman"/>
                <a:cs typeface="Times New Roman"/>
              </a:rPr>
              <a:t>и</a:t>
            </a:r>
            <a:r>
              <a:rPr sz="2800" dirty="0">
                <a:latin typeface="Times New Roman"/>
                <a:cs typeface="Times New Roman"/>
              </a:rPr>
              <a:t>	с</a:t>
            </a:r>
            <a:r>
              <a:rPr sz="2800" spc="-10" dirty="0">
                <a:latin typeface="Times New Roman"/>
                <a:cs typeface="Times New Roman"/>
              </a:rPr>
              <a:t>п</a:t>
            </a:r>
            <a:r>
              <a:rPr sz="2800" spc="80" dirty="0">
                <a:latin typeface="Times New Roman"/>
                <a:cs typeface="Times New Roman"/>
              </a:rPr>
              <a:t>о</a:t>
            </a:r>
            <a:r>
              <a:rPr sz="2800" spc="-25" dirty="0">
                <a:latin typeface="Times New Roman"/>
                <a:cs typeface="Times New Roman"/>
              </a:rPr>
              <a:t>с</a:t>
            </a:r>
            <a:r>
              <a:rPr sz="2800" spc="10" dirty="0">
                <a:latin typeface="Times New Roman"/>
                <a:cs typeface="Times New Roman"/>
              </a:rPr>
              <a:t>о</a:t>
            </a:r>
            <a:r>
              <a:rPr sz="2800" spc="-10" dirty="0">
                <a:latin typeface="Times New Roman"/>
                <a:cs typeface="Times New Roman"/>
              </a:rPr>
              <a:t>б</a:t>
            </a:r>
            <a:r>
              <a:rPr sz="2800" spc="-15" dirty="0">
                <a:latin typeface="Times New Roman"/>
                <a:cs typeface="Times New Roman"/>
              </a:rPr>
              <a:t>н</a:t>
            </a:r>
            <a:r>
              <a:rPr sz="2800" spc="80" dirty="0">
                <a:latin typeface="Times New Roman"/>
                <a:cs typeface="Times New Roman"/>
              </a:rPr>
              <a:t>о</a:t>
            </a:r>
            <a:r>
              <a:rPr sz="2800" dirty="0">
                <a:latin typeface="Times New Roman"/>
                <a:cs typeface="Times New Roman"/>
              </a:rPr>
              <a:t>сти	к  </a:t>
            </a:r>
            <a:r>
              <a:rPr sz="2800" spc="-10" dirty="0">
                <a:latin typeface="Times New Roman"/>
                <a:cs typeface="Times New Roman"/>
              </a:rPr>
              <a:t>обучению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служат: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356870" marR="635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spc="-5" dirty="0">
                <a:latin typeface="Times New Roman"/>
                <a:cs typeface="Times New Roman"/>
              </a:rPr>
              <a:t>возможность </a:t>
            </a:r>
            <a:r>
              <a:rPr sz="2800" spc="-15" dirty="0">
                <a:latin typeface="Times New Roman"/>
                <a:cs typeface="Times New Roman"/>
              </a:rPr>
              <a:t>обучения </a:t>
            </a:r>
            <a:r>
              <a:rPr sz="2800" dirty="0">
                <a:latin typeface="Times New Roman"/>
                <a:cs typeface="Times New Roman"/>
              </a:rPr>
              <a:t>( в </a:t>
            </a:r>
            <a:r>
              <a:rPr sz="2800" spc="-10" dirty="0">
                <a:latin typeface="Times New Roman"/>
                <a:cs typeface="Times New Roman"/>
              </a:rPr>
              <a:t>учебном </a:t>
            </a:r>
            <a:r>
              <a:rPr sz="2800" spc="-15" dirty="0">
                <a:latin typeface="Times New Roman"/>
                <a:cs typeface="Times New Roman"/>
              </a:rPr>
              <a:t>заведении </a:t>
            </a:r>
            <a:r>
              <a:rPr sz="2800" dirty="0">
                <a:latin typeface="Times New Roman"/>
                <a:cs typeface="Times New Roman"/>
              </a:rPr>
              <a:t>или  </a:t>
            </a:r>
            <a:r>
              <a:rPr sz="2800" spc="5" dirty="0">
                <a:latin typeface="Times New Roman"/>
                <a:cs typeface="Times New Roman"/>
              </a:rPr>
              <a:t>на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дому);</a:t>
            </a:r>
            <a:endParaRPr sz="2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spc="-15" dirty="0">
                <a:latin typeface="Times New Roman"/>
                <a:cs typeface="Times New Roman"/>
              </a:rPr>
              <a:t>объем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обучения;</a:t>
            </a:r>
            <a:endParaRPr sz="2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spc="5" dirty="0">
                <a:latin typeface="Times New Roman"/>
                <a:cs typeface="Times New Roman"/>
              </a:rPr>
              <a:t>сроки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обучения;</a:t>
            </a:r>
            <a:endParaRPr sz="2800">
              <a:latin typeface="Times New Roman"/>
              <a:cs typeface="Times New Roman"/>
            </a:endParaRPr>
          </a:p>
          <a:p>
            <a:pPr marL="356870" marR="6985" indent="-34480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6870" algn="l"/>
                <a:tab pos="357505" algn="l"/>
                <a:tab pos="3237865" algn="l"/>
                <a:tab pos="6068060" algn="l"/>
              </a:tabLst>
            </a:pPr>
            <a:r>
              <a:rPr sz="2800" spc="10" dirty="0">
                <a:latin typeface="Times New Roman"/>
                <a:cs typeface="Times New Roman"/>
              </a:rPr>
              <a:t>н</a:t>
            </a:r>
            <a:r>
              <a:rPr sz="2800" spc="-25" dirty="0">
                <a:latin typeface="Times New Roman"/>
                <a:cs typeface="Times New Roman"/>
              </a:rPr>
              <a:t>е</a:t>
            </a:r>
            <a:r>
              <a:rPr sz="2800" spc="-10" dirty="0">
                <a:latin typeface="Times New Roman"/>
                <a:cs typeface="Times New Roman"/>
              </a:rPr>
              <a:t>о</a:t>
            </a:r>
            <a:r>
              <a:rPr sz="2800" spc="-105" dirty="0">
                <a:latin typeface="Times New Roman"/>
                <a:cs typeface="Times New Roman"/>
              </a:rPr>
              <a:t>бх</a:t>
            </a:r>
            <a:r>
              <a:rPr sz="2800" spc="-60" dirty="0">
                <a:latin typeface="Times New Roman"/>
                <a:cs typeface="Times New Roman"/>
              </a:rPr>
              <a:t>о</a:t>
            </a:r>
            <a:r>
              <a:rPr sz="2800" spc="-10" dirty="0">
                <a:latin typeface="Times New Roman"/>
                <a:cs typeface="Times New Roman"/>
              </a:rPr>
              <a:t>д</a:t>
            </a:r>
            <a:r>
              <a:rPr sz="2800" spc="10" dirty="0">
                <a:latin typeface="Times New Roman"/>
                <a:cs typeface="Times New Roman"/>
              </a:rPr>
              <a:t>и</a:t>
            </a:r>
            <a:r>
              <a:rPr sz="2800" spc="-25" dirty="0">
                <a:latin typeface="Times New Roman"/>
                <a:cs typeface="Times New Roman"/>
              </a:rPr>
              <a:t>м</a:t>
            </a:r>
            <a:r>
              <a:rPr sz="2800" spc="80" dirty="0">
                <a:latin typeface="Times New Roman"/>
                <a:cs typeface="Times New Roman"/>
              </a:rPr>
              <a:t>о</a:t>
            </a:r>
            <a:r>
              <a:rPr sz="2800" dirty="0">
                <a:latin typeface="Times New Roman"/>
                <a:cs typeface="Times New Roman"/>
              </a:rPr>
              <a:t>сть	</a:t>
            </a:r>
            <a:r>
              <a:rPr sz="2800" spc="-15" dirty="0">
                <a:latin typeface="Times New Roman"/>
                <a:cs typeface="Times New Roman"/>
              </a:rPr>
              <a:t>и</a:t>
            </a:r>
            <a:r>
              <a:rPr sz="2800" dirty="0">
                <a:latin typeface="Times New Roman"/>
                <a:cs typeface="Times New Roman"/>
              </a:rPr>
              <a:t>с</a:t>
            </a:r>
            <a:r>
              <a:rPr sz="2800" spc="10" dirty="0">
                <a:latin typeface="Times New Roman"/>
                <a:cs typeface="Times New Roman"/>
              </a:rPr>
              <a:t>п</a:t>
            </a:r>
            <a:r>
              <a:rPr sz="2800" spc="-35" dirty="0">
                <a:latin typeface="Times New Roman"/>
                <a:cs typeface="Times New Roman"/>
              </a:rPr>
              <a:t>о</a:t>
            </a:r>
            <a:r>
              <a:rPr sz="2800" spc="-10" dirty="0">
                <a:latin typeface="Times New Roman"/>
                <a:cs typeface="Times New Roman"/>
              </a:rPr>
              <a:t>ль</a:t>
            </a:r>
            <a:r>
              <a:rPr sz="2800" spc="-35" dirty="0">
                <a:latin typeface="Times New Roman"/>
                <a:cs typeface="Times New Roman"/>
              </a:rPr>
              <a:t>з</a:t>
            </a:r>
            <a:r>
              <a:rPr sz="2800" spc="10" dirty="0">
                <a:latin typeface="Times New Roman"/>
                <a:cs typeface="Times New Roman"/>
              </a:rPr>
              <a:t>о</a:t>
            </a:r>
            <a:r>
              <a:rPr sz="2800" spc="-55" dirty="0">
                <a:latin typeface="Times New Roman"/>
                <a:cs typeface="Times New Roman"/>
              </a:rPr>
              <a:t>в</a:t>
            </a:r>
            <a:r>
              <a:rPr sz="2800" dirty="0">
                <a:latin typeface="Times New Roman"/>
                <a:cs typeface="Times New Roman"/>
              </a:rPr>
              <a:t>а</a:t>
            </a:r>
            <a:r>
              <a:rPr sz="2800" spc="-10" dirty="0">
                <a:latin typeface="Times New Roman"/>
                <a:cs typeface="Times New Roman"/>
              </a:rPr>
              <a:t>н</a:t>
            </a:r>
            <a:r>
              <a:rPr sz="2800" spc="10" dirty="0">
                <a:latin typeface="Times New Roman"/>
                <a:cs typeface="Times New Roman"/>
              </a:rPr>
              <a:t>и</a:t>
            </a:r>
            <a:r>
              <a:rPr sz="2800" dirty="0">
                <a:latin typeface="Times New Roman"/>
                <a:cs typeface="Times New Roman"/>
              </a:rPr>
              <a:t>я	с</a:t>
            </a:r>
            <a:r>
              <a:rPr sz="2800" spc="-10" dirty="0">
                <a:latin typeface="Times New Roman"/>
                <a:cs typeface="Times New Roman"/>
              </a:rPr>
              <a:t>п</a:t>
            </a:r>
            <a:r>
              <a:rPr sz="2800" dirty="0">
                <a:latin typeface="Times New Roman"/>
                <a:cs typeface="Times New Roman"/>
              </a:rPr>
              <a:t>е</a:t>
            </a:r>
            <a:r>
              <a:rPr sz="2800" spc="10" dirty="0">
                <a:latin typeface="Times New Roman"/>
                <a:cs typeface="Times New Roman"/>
              </a:rPr>
              <a:t>ц</a:t>
            </a:r>
            <a:r>
              <a:rPr sz="2800" spc="-15" dirty="0">
                <a:latin typeface="Times New Roman"/>
                <a:cs typeface="Times New Roman"/>
              </a:rPr>
              <a:t>и</a:t>
            </a:r>
            <a:r>
              <a:rPr sz="2800" spc="20" dirty="0">
                <a:latin typeface="Times New Roman"/>
                <a:cs typeface="Times New Roman"/>
              </a:rPr>
              <a:t>а</a:t>
            </a:r>
            <a:r>
              <a:rPr sz="2800" spc="-10" dirty="0">
                <a:latin typeface="Times New Roman"/>
                <a:cs typeface="Times New Roman"/>
              </a:rPr>
              <a:t>ль</a:t>
            </a:r>
            <a:r>
              <a:rPr sz="2800" spc="10" dirty="0">
                <a:latin typeface="Times New Roman"/>
                <a:cs typeface="Times New Roman"/>
              </a:rPr>
              <a:t>н</a:t>
            </a:r>
            <a:r>
              <a:rPr sz="2800" spc="-15" dirty="0">
                <a:latin typeface="Times New Roman"/>
                <a:cs typeface="Times New Roman"/>
              </a:rPr>
              <a:t>ы</a:t>
            </a:r>
            <a:r>
              <a:rPr sz="2800" dirty="0">
                <a:latin typeface="Times New Roman"/>
                <a:cs typeface="Times New Roman"/>
              </a:rPr>
              <a:t>х  </a:t>
            </a:r>
            <a:r>
              <a:rPr sz="2800" spc="-10" dirty="0">
                <a:latin typeface="Times New Roman"/>
                <a:cs typeface="Times New Roman"/>
              </a:rPr>
              <a:t>вспомогательных </a:t>
            </a:r>
            <a:r>
              <a:rPr sz="2800" spc="-5" dirty="0">
                <a:latin typeface="Times New Roman"/>
                <a:cs typeface="Times New Roman"/>
              </a:rPr>
              <a:t>средств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обучения.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572465"/>
            <a:ext cx="8079740" cy="3758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ФК-0 </a:t>
            </a:r>
            <a:r>
              <a:rPr sz="1800" b="1" dirty="0">
                <a:latin typeface="Times New Roman"/>
                <a:cs typeface="Times New Roman"/>
              </a:rPr>
              <a:t>— </a:t>
            </a:r>
            <a:r>
              <a:rPr sz="1800" b="1" spc="-5" dirty="0">
                <a:latin typeface="Times New Roman"/>
                <a:cs typeface="Times New Roman"/>
              </a:rPr>
              <a:t>нормальное </a:t>
            </a:r>
            <a:r>
              <a:rPr sz="1800" b="1" spc="-10" dirty="0">
                <a:latin typeface="Times New Roman"/>
                <a:cs typeface="Times New Roman"/>
              </a:rPr>
              <a:t>обучение </a:t>
            </a:r>
            <a:r>
              <a:rPr sz="1800" dirty="0">
                <a:latin typeface="Times New Roman"/>
                <a:cs typeface="Times New Roman"/>
              </a:rPr>
              <a:t>— </a:t>
            </a:r>
            <a:r>
              <a:rPr sz="1800" spc="-5" dirty="0">
                <a:latin typeface="Times New Roman"/>
                <a:cs typeface="Times New Roman"/>
              </a:rPr>
              <a:t>получение образования способом </a:t>
            </a:r>
            <a:r>
              <a:rPr sz="1800" dirty="0">
                <a:latin typeface="Times New Roman"/>
                <a:cs typeface="Times New Roman"/>
              </a:rPr>
              <a:t>и в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рамках,</a:t>
            </a:r>
            <a:endParaRPr sz="1800">
              <a:latin typeface="Times New Roman"/>
              <a:cs typeface="Times New Roman"/>
            </a:endParaRPr>
          </a:p>
          <a:p>
            <a:pPr marL="356870" algn="just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Times New Roman"/>
                <a:cs typeface="Times New Roman"/>
              </a:rPr>
              <a:t>обычных для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ребенка;</a:t>
            </a:r>
            <a:endParaRPr sz="1800">
              <a:latin typeface="Times New Roman"/>
              <a:cs typeface="Times New Roman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430"/>
              </a:spcBef>
            </a:pPr>
            <a:r>
              <a:rPr sz="1800" b="1" spc="-10" dirty="0">
                <a:latin typeface="Times New Roman"/>
                <a:cs typeface="Times New Roman"/>
              </a:rPr>
              <a:t>ФК-1 </a:t>
            </a:r>
            <a:r>
              <a:rPr sz="1800" b="1" dirty="0">
                <a:latin typeface="Times New Roman"/>
                <a:cs typeface="Times New Roman"/>
              </a:rPr>
              <a:t>— </a:t>
            </a:r>
            <a:r>
              <a:rPr sz="1800" b="1" spc="-15" dirty="0">
                <a:latin typeface="Times New Roman"/>
                <a:cs typeface="Times New Roman"/>
              </a:rPr>
              <a:t>легкое </a:t>
            </a:r>
            <a:r>
              <a:rPr sz="1800" b="1" spc="-10" dirty="0">
                <a:latin typeface="Times New Roman"/>
                <a:cs typeface="Times New Roman"/>
              </a:rPr>
              <a:t>ограничение </a:t>
            </a:r>
            <a:r>
              <a:rPr sz="1800" b="1" spc="-5" dirty="0">
                <a:latin typeface="Times New Roman"/>
                <a:cs typeface="Times New Roman"/>
              </a:rPr>
              <a:t>способности </a:t>
            </a:r>
            <a:r>
              <a:rPr sz="1800" b="1" dirty="0">
                <a:latin typeface="Times New Roman"/>
                <a:cs typeface="Times New Roman"/>
              </a:rPr>
              <a:t>к </a:t>
            </a:r>
            <a:r>
              <a:rPr sz="1800" b="1" spc="-15" dirty="0">
                <a:latin typeface="Times New Roman"/>
                <a:cs typeface="Times New Roman"/>
              </a:rPr>
              <a:t>обучению </a:t>
            </a:r>
            <a:r>
              <a:rPr sz="1800" spc="-15" dirty="0">
                <a:latin typeface="Times New Roman"/>
                <a:cs typeface="Times New Roman"/>
              </a:rPr>
              <a:t>—обучения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0" dirty="0">
                <a:latin typeface="Times New Roman"/>
                <a:cs typeface="Times New Roman"/>
              </a:rPr>
              <a:t>обычном  учебном заведении </a:t>
            </a:r>
            <a:r>
              <a:rPr sz="1800" dirty="0">
                <a:latin typeface="Times New Roman"/>
                <a:cs typeface="Times New Roman"/>
              </a:rPr>
              <a:t>при </a:t>
            </a:r>
            <a:r>
              <a:rPr sz="1800" spc="-5" dirty="0">
                <a:latin typeface="Times New Roman"/>
                <a:cs typeface="Times New Roman"/>
              </a:rPr>
              <a:t>наличии </a:t>
            </a:r>
            <a:r>
              <a:rPr sz="1800" spc="-25" dirty="0">
                <a:latin typeface="Times New Roman"/>
                <a:cs typeface="Times New Roman"/>
              </a:rPr>
              <a:t>затруднений,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15" dirty="0">
                <a:latin typeface="Times New Roman"/>
                <a:cs typeface="Times New Roman"/>
              </a:rPr>
              <a:t>необходимостью </a:t>
            </a:r>
            <a:r>
              <a:rPr sz="1800" spc="-10" dirty="0">
                <a:latin typeface="Times New Roman"/>
                <a:cs typeface="Times New Roman"/>
              </a:rPr>
              <a:t>временного  </a:t>
            </a:r>
            <a:r>
              <a:rPr sz="1800" spc="-5" dirty="0">
                <a:latin typeface="Times New Roman"/>
                <a:cs typeface="Times New Roman"/>
              </a:rPr>
              <a:t>освобождения </a:t>
            </a:r>
            <a:r>
              <a:rPr sz="1800" spc="-10" dirty="0">
                <a:latin typeface="Times New Roman"/>
                <a:cs typeface="Times New Roman"/>
              </a:rPr>
              <a:t>от </a:t>
            </a:r>
            <a:r>
              <a:rPr sz="1800" spc="-15" dirty="0">
                <a:latin typeface="Times New Roman"/>
                <a:cs typeface="Times New Roman"/>
              </a:rPr>
              <a:t>отдельных </a:t>
            </a:r>
            <a:r>
              <a:rPr sz="1800" spc="-10" dirty="0">
                <a:latin typeface="Times New Roman"/>
                <a:cs typeface="Times New Roman"/>
              </a:rPr>
              <a:t>предметов </a:t>
            </a:r>
            <a:r>
              <a:rPr sz="1800" dirty="0">
                <a:latin typeface="Times New Roman"/>
                <a:cs typeface="Times New Roman"/>
              </a:rPr>
              <a:t>(по </a:t>
            </a:r>
            <a:r>
              <a:rPr sz="1800" spc="-10" dirty="0">
                <a:latin typeface="Times New Roman"/>
                <a:cs typeface="Times New Roman"/>
              </a:rPr>
              <a:t>заключению ВКК),периодического  </a:t>
            </a:r>
            <a:r>
              <a:rPr sz="1800" dirty="0">
                <a:latin typeface="Times New Roman"/>
                <a:cs typeface="Times New Roman"/>
              </a:rPr>
              <a:t>непосещения </a:t>
            </a:r>
            <a:r>
              <a:rPr sz="1800" spc="-5" dirty="0">
                <a:latin typeface="Times New Roman"/>
                <a:cs typeface="Times New Roman"/>
              </a:rPr>
              <a:t>занятий </a:t>
            </a:r>
            <a:r>
              <a:rPr sz="1800" dirty="0">
                <a:latin typeface="Times New Roman"/>
                <a:cs typeface="Times New Roman"/>
              </a:rPr>
              <a:t>из-за обострений </a:t>
            </a:r>
            <a:r>
              <a:rPr sz="1800" spc="-10" dirty="0">
                <a:latin typeface="Times New Roman"/>
                <a:cs typeface="Times New Roman"/>
              </a:rPr>
              <a:t>или </a:t>
            </a:r>
            <a:r>
              <a:rPr sz="1800" spc="-15" dirty="0">
                <a:latin typeface="Times New Roman"/>
                <a:cs typeface="Times New Roman"/>
              </a:rPr>
              <a:t>необходимости курсового  лечения, </a:t>
            </a:r>
            <a:r>
              <a:rPr sz="1800" dirty="0">
                <a:latin typeface="Times New Roman"/>
                <a:cs typeface="Times New Roman"/>
              </a:rPr>
              <a:t>а </a:t>
            </a:r>
            <a:r>
              <a:rPr sz="1800" spc="-5" dirty="0">
                <a:latin typeface="Times New Roman"/>
                <a:cs typeface="Times New Roman"/>
              </a:rPr>
              <a:t>также </a:t>
            </a:r>
            <a:r>
              <a:rPr sz="1800" dirty="0">
                <a:latin typeface="Times New Roman"/>
                <a:cs typeface="Times New Roman"/>
              </a:rPr>
              <a:t>потребность в </a:t>
            </a:r>
            <a:r>
              <a:rPr sz="1800" spc="-15" dirty="0">
                <a:latin typeface="Times New Roman"/>
                <a:cs typeface="Times New Roman"/>
              </a:rPr>
              <a:t>эпизодической </a:t>
            </a:r>
            <a:r>
              <a:rPr sz="1800" spc="-10" dirty="0">
                <a:latin typeface="Times New Roman"/>
                <a:cs typeface="Times New Roman"/>
              </a:rPr>
              <a:t>помощи </a:t>
            </a:r>
            <a:r>
              <a:rPr sz="1800" dirty="0">
                <a:latin typeface="Times New Roman"/>
                <a:cs typeface="Times New Roman"/>
              </a:rPr>
              <a:t>при </a:t>
            </a:r>
            <a:r>
              <a:rPr sz="1800" spc="-20" dirty="0">
                <a:latin typeface="Times New Roman"/>
                <a:cs typeface="Times New Roman"/>
              </a:rPr>
              <a:t>некоторых </a:t>
            </a:r>
            <a:r>
              <a:rPr sz="1800" spc="-10" dirty="0">
                <a:latin typeface="Times New Roman"/>
                <a:cs typeface="Times New Roman"/>
              </a:rPr>
              <a:t>видах  </a:t>
            </a:r>
            <a:r>
              <a:rPr sz="1800" dirty="0">
                <a:latin typeface="Times New Roman"/>
                <a:cs typeface="Times New Roman"/>
              </a:rPr>
              <a:t>деятельности </a:t>
            </a:r>
            <a:r>
              <a:rPr sz="1800" spc="-10" dirty="0">
                <a:latin typeface="Times New Roman"/>
                <a:cs typeface="Times New Roman"/>
              </a:rPr>
              <a:t>или использование незначительных </a:t>
            </a:r>
            <a:r>
              <a:rPr sz="1800" spc="-5" dirty="0">
                <a:latin typeface="Times New Roman"/>
                <a:cs typeface="Times New Roman"/>
              </a:rPr>
              <a:t>технических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средств;</a:t>
            </a:r>
            <a:endParaRPr sz="1800">
              <a:latin typeface="Times New Roman"/>
              <a:cs typeface="Times New Roman"/>
            </a:endParaRPr>
          </a:p>
          <a:p>
            <a:pPr marL="356870" marR="11430" indent="-344805" algn="just">
              <a:lnSpc>
                <a:spcPct val="100000"/>
              </a:lnSpc>
              <a:spcBef>
                <a:spcPts val="440"/>
              </a:spcBef>
            </a:pPr>
            <a:r>
              <a:rPr sz="1800" b="1" spc="-5" dirty="0">
                <a:latin typeface="Times New Roman"/>
                <a:cs typeface="Times New Roman"/>
              </a:rPr>
              <a:t>ФК-2 </a:t>
            </a:r>
            <a:r>
              <a:rPr sz="1800" b="1" dirty="0">
                <a:latin typeface="Times New Roman"/>
                <a:cs typeface="Times New Roman"/>
              </a:rPr>
              <a:t>— </a:t>
            </a:r>
            <a:r>
              <a:rPr sz="1800" b="1" spc="-5" dirty="0">
                <a:latin typeface="Times New Roman"/>
                <a:cs typeface="Times New Roman"/>
              </a:rPr>
              <a:t>умеренное ограничение способности </a:t>
            </a:r>
            <a:r>
              <a:rPr sz="1800" b="1" dirty="0">
                <a:latin typeface="Times New Roman"/>
                <a:cs typeface="Times New Roman"/>
              </a:rPr>
              <a:t>к </a:t>
            </a:r>
            <a:r>
              <a:rPr sz="1800" b="1" spc="-10" dirty="0">
                <a:latin typeface="Times New Roman"/>
                <a:cs typeface="Times New Roman"/>
              </a:rPr>
              <a:t>обучению </a:t>
            </a:r>
            <a:r>
              <a:rPr sz="1800" dirty="0">
                <a:latin typeface="Times New Roman"/>
                <a:cs typeface="Times New Roman"/>
              </a:rPr>
              <a:t>— </a:t>
            </a:r>
            <a:r>
              <a:rPr sz="1800" spc="-15" dirty="0">
                <a:latin typeface="Times New Roman"/>
                <a:cs typeface="Times New Roman"/>
              </a:rPr>
              <a:t>обучение </a:t>
            </a:r>
            <a:r>
              <a:rPr sz="1800" dirty="0">
                <a:latin typeface="Times New Roman"/>
                <a:cs typeface="Times New Roman"/>
              </a:rPr>
              <a:t>с  </a:t>
            </a:r>
            <a:r>
              <a:rPr sz="1800" spc="-15" dirty="0">
                <a:latin typeface="Times New Roman"/>
                <a:cs typeface="Times New Roman"/>
              </a:rPr>
              <a:t>регулярным </a:t>
            </a:r>
            <a:r>
              <a:rPr sz="1800" spc="-5" dirty="0">
                <a:latin typeface="Times New Roman"/>
                <a:cs typeface="Times New Roman"/>
              </a:rPr>
              <a:t>использованием </a:t>
            </a:r>
            <a:r>
              <a:rPr sz="1800" dirty="0">
                <a:latin typeface="Times New Roman"/>
                <a:cs typeface="Times New Roman"/>
              </a:rPr>
              <a:t>серьезных технических </a:t>
            </a:r>
            <a:r>
              <a:rPr sz="1800" spc="-5" dirty="0">
                <a:latin typeface="Times New Roman"/>
                <a:cs typeface="Times New Roman"/>
              </a:rPr>
              <a:t>средств,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5" dirty="0">
                <a:latin typeface="Times New Roman"/>
                <a:cs typeface="Times New Roman"/>
              </a:rPr>
              <a:t>специальной  </a:t>
            </a:r>
            <a:r>
              <a:rPr sz="1800" spc="-30" dirty="0">
                <a:latin typeface="Times New Roman"/>
                <a:cs typeface="Times New Roman"/>
              </a:rPr>
              <a:t>школе </a:t>
            </a:r>
            <a:r>
              <a:rPr sz="1800" spc="-10" dirty="0">
                <a:latin typeface="Times New Roman"/>
                <a:cs typeface="Times New Roman"/>
              </a:rPr>
              <a:t>или </a:t>
            </a:r>
            <a:r>
              <a:rPr sz="1800" dirty="0">
                <a:latin typeface="Times New Roman"/>
                <a:cs typeface="Times New Roman"/>
              </a:rPr>
              <a:t>классе с обычным </a:t>
            </a:r>
            <a:r>
              <a:rPr sz="1800" spc="-20" dirty="0">
                <a:latin typeface="Times New Roman"/>
                <a:cs typeface="Times New Roman"/>
              </a:rPr>
              <a:t>сроком обучения </a:t>
            </a:r>
            <a:r>
              <a:rPr sz="1800" spc="-10" dirty="0">
                <a:latin typeface="Times New Roman"/>
                <a:cs typeface="Times New Roman"/>
              </a:rPr>
              <a:t>или незначительным </a:t>
            </a:r>
            <a:r>
              <a:rPr sz="1800" spc="-15" dirty="0">
                <a:latin typeface="Times New Roman"/>
                <a:cs typeface="Times New Roman"/>
              </a:rPr>
              <a:t>его  </a:t>
            </a:r>
            <a:r>
              <a:rPr sz="1800" spc="-25" dirty="0">
                <a:latin typeface="Times New Roman"/>
                <a:cs typeface="Times New Roman"/>
              </a:rPr>
              <a:t>удлинением </a:t>
            </a:r>
            <a:r>
              <a:rPr sz="1800" spc="-5" dirty="0">
                <a:latin typeface="Times New Roman"/>
                <a:cs typeface="Times New Roman"/>
              </a:rPr>
              <a:t>на </a:t>
            </a:r>
            <a:r>
              <a:rPr sz="1800" dirty="0">
                <a:latin typeface="Times New Roman"/>
                <a:cs typeface="Times New Roman"/>
              </a:rPr>
              <a:t>1 </a:t>
            </a:r>
            <a:r>
              <a:rPr sz="1800" spc="-30" dirty="0">
                <a:latin typeface="Times New Roman"/>
                <a:cs typeface="Times New Roman"/>
              </a:rPr>
              <a:t>год </a:t>
            </a:r>
            <a:r>
              <a:rPr sz="1800" spc="-25" dirty="0">
                <a:latin typeface="Times New Roman"/>
                <a:cs typeface="Times New Roman"/>
              </a:rPr>
              <a:t>(школы </a:t>
            </a:r>
            <a:r>
              <a:rPr sz="1800" spc="-5" dirty="0">
                <a:latin typeface="Times New Roman"/>
                <a:cs typeface="Times New Roman"/>
              </a:rPr>
              <a:t>для детей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15" dirty="0">
                <a:latin typeface="Times New Roman"/>
                <a:cs typeface="Times New Roman"/>
              </a:rPr>
              <a:t>нарушением </a:t>
            </a:r>
            <a:r>
              <a:rPr sz="1800" spc="-25" dirty="0">
                <a:latin typeface="Times New Roman"/>
                <a:cs typeface="Times New Roman"/>
              </a:rPr>
              <a:t>слуха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3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зрения);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434"/>
              </a:spcBef>
            </a:pPr>
            <a:r>
              <a:rPr sz="1800" b="1" spc="-5" dirty="0">
                <a:latin typeface="Times New Roman"/>
                <a:cs typeface="Times New Roman"/>
              </a:rPr>
              <a:t>ФК-3 </a:t>
            </a:r>
            <a:r>
              <a:rPr sz="1800" b="1" dirty="0">
                <a:latin typeface="Times New Roman"/>
                <a:cs typeface="Times New Roman"/>
              </a:rPr>
              <a:t>— </a:t>
            </a:r>
            <a:r>
              <a:rPr sz="1800" b="1" spc="-15" dirty="0">
                <a:latin typeface="Times New Roman"/>
                <a:cs typeface="Times New Roman"/>
              </a:rPr>
              <a:t>значительное </a:t>
            </a:r>
            <a:r>
              <a:rPr sz="1800" b="1" spc="-5" dirty="0">
                <a:latin typeface="Times New Roman"/>
                <a:cs typeface="Times New Roman"/>
              </a:rPr>
              <a:t>нарушение способности </a:t>
            </a:r>
            <a:r>
              <a:rPr sz="1800" b="1" dirty="0">
                <a:latin typeface="Times New Roman"/>
                <a:cs typeface="Times New Roman"/>
              </a:rPr>
              <a:t>к </a:t>
            </a:r>
            <a:r>
              <a:rPr sz="1800" b="1" spc="-10" dirty="0">
                <a:latin typeface="Times New Roman"/>
                <a:cs typeface="Times New Roman"/>
              </a:rPr>
              <a:t>обучению </a:t>
            </a:r>
            <a:r>
              <a:rPr sz="1800" dirty="0">
                <a:latin typeface="Times New Roman"/>
                <a:cs typeface="Times New Roman"/>
              </a:rPr>
              <a:t>—</a:t>
            </a:r>
            <a:r>
              <a:rPr sz="1800" spc="-1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возможность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0668" y="4579442"/>
            <a:ext cx="58026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06220" algn="l"/>
                <a:tab pos="2604135" algn="l"/>
                <a:tab pos="3607435" algn="l"/>
                <a:tab pos="3942715" algn="l"/>
                <a:tab pos="4890770" algn="l"/>
              </a:tabLst>
            </a:pPr>
            <a:r>
              <a:rPr sz="1800" spc="-5" dirty="0">
                <a:latin typeface="Times New Roman"/>
                <a:cs typeface="Times New Roman"/>
              </a:rPr>
              <a:t>специальных	приемов,	</a:t>
            </a:r>
            <a:r>
              <a:rPr sz="1800" spc="-15" dirty="0">
                <a:latin typeface="Times New Roman"/>
                <a:cs typeface="Times New Roman"/>
              </a:rPr>
              <a:t>методов	</a:t>
            </a:r>
            <a:r>
              <a:rPr sz="1800" dirty="0">
                <a:latin typeface="Times New Roman"/>
                <a:cs typeface="Times New Roman"/>
              </a:rPr>
              <a:t>и	</a:t>
            </a:r>
            <a:r>
              <a:rPr sz="1800" spc="-10" dirty="0">
                <a:latin typeface="Times New Roman"/>
                <a:cs typeface="Times New Roman"/>
              </a:rPr>
              <a:t>средств	</a:t>
            </a:r>
            <a:r>
              <a:rPr sz="1800" spc="-20" dirty="0">
                <a:latin typeface="Times New Roman"/>
                <a:cs typeface="Times New Roman"/>
              </a:rPr>
              <a:t>обучения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0668" y="4305427"/>
            <a:ext cx="77311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100"/>
              </a:spcBef>
              <a:tabLst>
                <a:tab pos="1100455" algn="l"/>
                <a:tab pos="1941830" algn="l"/>
                <a:tab pos="2249805" algn="l"/>
                <a:tab pos="3734435" algn="l"/>
                <a:tab pos="5823585" algn="l"/>
                <a:tab pos="6128385" algn="l"/>
              </a:tabLst>
            </a:pPr>
            <a:r>
              <a:rPr sz="1800" spc="10" dirty="0">
                <a:latin typeface="Times New Roman"/>
                <a:cs typeface="Times New Roman"/>
              </a:rPr>
              <a:t>о</a:t>
            </a:r>
            <a:r>
              <a:rPr sz="1800" spc="-80" dirty="0">
                <a:latin typeface="Times New Roman"/>
                <a:cs typeface="Times New Roman"/>
              </a:rPr>
              <a:t>б</a:t>
            </a:r>
            <a:r>
              <a:rPr sz="1800" spc="-40" dirty="0">
                <a:latin typeface="Times New Roman"/>
                <a:cs typeface="Times New Roman"/>
              </a:rPr>
              <a:t>у</a:t>
            </a:r>
            <a:r>
              <a:rPr sz="1800" spc="5" dirty="0">
                <a:latin typeface="Times New Roman"/>
                <a:cs typeface="Times New Roman"/>
              </a:rPr>
              <a:t>ч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я	</a:t>
            </a:r>
            <a:r>
              <a:rPr sz="1800" spc="-20" dirty="0">
                <a:latin typeface="Times New Roman"/>
                <a:cs typeface="Times New Roman"/>
              </a:rPr>
              <a:t>т</a:t>
            </a:r>
            <a:r>
              <a:rPr sz="1800" spc="-15" dirty="0">
                <a:latin typeface="Times New Roman"/>
                <a:cs typeface="Times New Roman"/>
              </a:rPr>
              <a:t>ол</a:t>
            </a:r>
            <a:r>
              <a:rPr sz="1800" spc="-5" dirty="0">
                <a:latin typeface="Times New Roman"/>
                <a:cs typeface="Times New Roman"/>
              </a:rPr>
              <a:t>ь</a:t>
            </a:r>
            <a:r>
              <a:rPr sz="1800" spc="-114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о	в	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-15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ц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spc="35" dirty="0">
                <a:latin typeface="Times New Roman"/>
                <a:cs typeface="Times New Roman"/>
              </a:rPr>
              <a:t>а</a:t>
            </a:r>
            <a:r>
              <a:rPr sz="1800" spc="10" dirty="0">
                <a:latin typeface="Times New Roman"/>
                <a:cs typeface="Times New Roman"/>
              </a:rPr>
              <a:t>л</a:t>
            </a:r>
            <a:r>
              <a:rPr sz="1800" spc="-5" dirty="0">
                <a:latin typeface="Times New Roman"/>
                <a:cs typeface="Times New Roman"/>
              </a:rPr>
              <a:t>ь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spc="10" dirty="0">
                <a:latin typeface="Times New Roman"/>
                <a:cs typeface="Times New Roman"/>
              </a:rPr>
              <a:t>ы</a:t>
            </a:r>
            <a:r>
              <a:rPr sz="1800" dirty="0">
                <a:latin typeface="Times New Roman"/>
                <a:cs typeface="Times New Roman"/>
              </a:rPr>
              <a:t>х	ш</a:t>
            </a:r>
            <a:r>
              <a:rPr sz="1800" spc="-110" dirty="0">
                <a:latin typeface="Times New Roman"/>
                <a:cs typeface="Times New Roman"/>
              </a:rPr>
              <a:t>к</a:t>
            </a:r>
            <a:r>
              <a:rPr sz="1800" spc="-15" dirty="0">
                <a:latin typeface="Times New Roman"/>
                <a:cs typeface="Times New Roman"/>
              </a:rPr>
              <a:t>ол</a:t>
            </a:r>
            <a:r>
              <a:rPr sz="1800" spc="-10" dirty="0">
                <a:latin typeface="Times New Roman"/>
                <a:cs typeface="Times New Roman"/>
              </a:rPr>
              <a:t>ах</a:t>
            </a:r>
            <a:r>
              <a:rPr sz="1800" spc="20" dirty="0">
                <a:latin typeface="Times New Roman"/>
                <a:cs typeface="Times New Roman"/>
              </a:rPr>
              <a:t>-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те</a:t>
            </a:r>
            <a:r>
              <a:rPr sz="1800" spc="5" dirty="0">
                <a:latin typeface="Times New Roman"/>
                <a:cs typeface="Times New Roman"/>
              </a:rPr>
              <a:t>р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60" dirty="0">
                <a:latin typeface="Times New Roman"/>
                <a:cs typeface="Times New Roman"/>
              </a:rPr>
              <a:t>а</a:t>
            </a:r>
            <a:r>
              <a:rPr sz="1800" spc="25" dirty="0">
                <a:latin typeface="Times New Roman"/>
                <a:cs typeface="Times New Roman"/>
              </a:rPr>
              <a:t>т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х	с	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15" dirty="0">
                <a:latin typeface="Times New Roman"/>
                <a:cs typeface="Times New Roman"/>
              </a:rPr>
              <a:t>с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-15" dirty="0">
                <a:latin typeface="Times New Roman"/>
                <a:cs typeface="Times New Roman"/>
              </a:rPr>
              <a:t>ол</a:t>
            </a:r>
            <a:r>
              <a:rPr sz="1800" spc="-5" dirty="0">
                <a:latin typeface="Times New Roman"/>
                <a:cs typeface="Times New Roman"/>
              </a:rPr>
              <a:t>ьз</a:t>
            </a:r>
            <a:r>
              <a:rPr sz="1800" spc="10" dirty="0">
                <a:latin typeface="Times New Roman"/>
                <a:cs typeface="Times New Roman"/>
              </a:rPr>
              <a:t>о</a:t>
            </a:r>
            <a:r>
              <a:rPr sz="1800" spc="-35" dirty="0">
                <a:latin typeface="Times New Roman"/>
                <a:cs typeface="Times New Roman"/>
              </a:rPr>
              <a:t>в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ие</a:t>
            </a:r>
            <a:r>
              <a:rPr sz="1800" dirty="0">
                <a:latin typeface="Times New Roman"/>
                <a:cs typeface="Times New Roman"/>
              </a:rPr>
              <a:t>м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tabLst>
                <a:tab pos="334645" algn="l"/>
              </a:tabLst>
            </a:pPr>
            <a:r>
              <a:rPr sz="1800" dirty="0">
                <a:latin typeface="Times New Roman"/>
                <a:cs typeface="Times New Roman"/>
              </a:rPr>
              <a:t>и	</a:t>
            </a:r>
            <a:r>
              <a:rPr sz="1800" spc="5" dirty="0">
                <a:latin typeface="Times New Roman"/>
                <a:cs typeface="Times New Roman"/>
              </a:rPr>
              <a:t>з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8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чит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spc="-10" dirty="0">
                <a:latin typeface="Times New Roman"/>
                <a:cs typeface="Times New Roman"/>
              </a:rPr>
              <a:t>ь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20" dirty="0">
                <a:latin typeface="Times New Roman"/>
                <a:cs typeface="Times New Roman"/>
              </a:rPr>
              <a:t>ы</a:t>
            </a:r>
            <a:r>
              <a:rPr sz="1800" dirty="0">
                <a:latin typeface="Times New Roman"/>
                <a:cs typeface="Times New Roman"/>
              </a:rPr>
              <a:t>м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244" y="4854320"/>
            <a:ext cx="8073390" cy="150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удлинением </a:t>
            </a:r>
            <a:r>
              <a:rPr sz="1800" spc="-15" dirty="0">
                <a:latin typeface="Times New Roman"/>
                <a:cs typeface="Times New Roman"/>
              </a:rPr>
              <a:t>сроков обучения </a:t>
            </a:r>
            <a:r>
              <a:rPr sz="1800" spc="-25" dirty="0">
                <a:latin typeface="Times New Roman"/>
                <a:cs typeface="Times New Roman"/>
              </a:rPr>
              <a:t>(школы </a:t>
            </a:r>
            <a:r>
              <a:rPr sz="1800" dirty="0">
                <a:latin typeface="Times New Roman"/>
                <a:cs typeface="Times New Roman"/>
              </a:rPr>
              <a:t>для </a:t>
            </a:r>
            <a:r>
              <a:rPr sz="1800" spc="-20" dirty="0">
                <a:latin typeface="Times New Roman"/>
                <a:cs typeface="Times New Roman"/>
              </a:rPr>
              <a:t>глухих, </a:t>
            </a:r>
            <a:r>
              <a:rPr sz="1800" dirty="0">
                <a:latin typeface="Times New Roman"/>
                <a:cs typeface="Times New Roman"/>
              </a:rPr>
              <a:t>слепых), </a:t>
            </a:r>
            <a:r>
              <a:rPr sz="1800" spc="-5" dirty="0">
                <a:latin typeface="Times New Roman"/>
                <a:cs typeface="Times New Roman"/>
              </a:rPr>
              <a:t>сокращением  программы </a:t>
            </a:r>
            <a:r>
              <a:rPr sz="1800" spc="-10" dirty="0">
                <a:latin typeface="Times New Roman"/>
                <a:cs typeface="Times New Roman"/>
              </a:rPr>
              <a:t>(вспомогательные </a:t>
            </a:r>
            <a:r>
              <a:rPr sz="1800" spc="-20" dirty="0">
                <a:latin typeface="Times New Roman"/>
                <a:cs typeface="Times New Roman"/>
              </a:rPr>
              <a:t>спецшколы </a:t>
            </a:r>
            <a:r>
              <a:rPr sz="1800" spc="-10" dirty="0">
                <a:latin typeface="Times New Roman"/>
                <a:cs typeface="Times New Roman"/>
              </a:rPr>
              <a:t>для умственно </a:t>
            </a:r>
            <a:r>
              <a:rPr sz="1800" dirty="0">
                <a:latin typeface="Times New Roman"/>
                <a:cs typeface="Times New Roman"/>
              </a:rPr>
              <a:t>отсталых </a:t>
            </a:r>
            <a:r>
              <a:rPr sz="1800" spc="-5" dirty="0">
                <a:latin typeface="Times New Roman"/>
                <a:cs typeface="Times New Roman"/>
              </a:rPr>
              <a:t>детей), </a:t>
            </a:r>
            <a:r>
              <a:rPr sz="1800" dirty="0">
                <a:latin typeface="Times New Roman"/>
                <a:cs typeface="Times New Roman"/>
              </a:rPr>
              <a:t>а  </a:t>
            </a:r>
            <a:r>
              <a:rPr sz="1800" spc="-5" dirty="0">
                <a:latin typeface="Times New Roman"/>
                <a:cs typeface="Times New Roman"/>
              </a:rPr>
              <a:t>также </a:t>
            </a:r>
            <a:r>
              <a:rPr sz="1800" spc="-20" dirty="0">
                <a:latin typeface="Times New Roman"/>
                <a:cs typeface="Times New Roman"/>
              </a:rPr>
              <a:t>обучение </a:t>
            </a:r>
            <a:r>
              <a:rPr sz="1800" spc="-15" dirty="0">
                <a:latin typeface="Times New Roman"/>
                <a:cs typeface="Times New Roman"/>
              </a:rPr>
              <a:t>дома </a:t>
            </a:r>
            <a:r>
              <a:rPr sz="1800" spc="-5" dirty="0">
                <a:latin typeface="Times New Roman"/>
                <a:cs typeface="Times New Roman"/>
              </a:rPr>
              <a:t>(без учета </a:t>
            </a:r>
            <a:r>
              <a:rPr sz="1800" spc="-20" dirty="0">
                <a:latin typeface="Times New Roman"/>
                <a:cs typeface="Times New Roman"/>
              </a:rPr>
              <a:t>объема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программы);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Times New Roman"/>
                <a:cs typeface="Times New Roman"/>
              </a:rPr>
              <a:t>ФК-4 </a:t>
            </a:r>
            <a:r>
              <a:rPr sz="1800" b="1" spc="5" dirty="0">
                <a:latin typeface="Times New Roman"/>
                <a:cs typeface="Times New Roman"/>
              </a:rPr>
              <a:t>,5— </a:t>
            </a:r>
            <a:r>
              <a:rPr sz="1800" b="1" spc="-20" dirty="0">
                <a:latin typeface="Times New Roman"/>
                <a:cs typeface="Times New Roman"/>
              </a:rPr>
              <a:t>невозможность</a:t>
            </a:r>
            <a:r>
              <a:rPr sz="1800" b="1" spc="10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обучения</a:t>
            </a:r>
            <a:r>
              <a:rPr sz="1800" spc="-1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0798" y="257632"/>
            <a:ext cx="744093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solidFill>
                  <a:srgbClr val="000000"/>
                </a:solidFill>
                <a:latin typeface="Times New Roman"/>
                <a:cs typeface="Times New Roman"/>
              </a:rPr>
              <a:t>Способность к </a:t>
            </a:r>
            <a:r>
              <a:rPr sz="3200" spc="-50" dirty="0">
                <a:solidFill>
                  <a:srgbClr val="000000"/>
                </a:solidFill>
                <a:latin typeface="Times New Roman"/>
                <a:cs typeface="Times New Roman"/>
              </a:rPr>
              <a:t>труду</a:t>
            </a:r>
            <a:r>
              <a:rPr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Times New Roman"/>
                <a:cs typeface="Times New Roman"/>
              </a:rPr>
              <a:t>(трудоспособность)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370" y="1796161"/>
            <a:ext cx="7823200" cy="25876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Times New Roman"/>
                <a:cs typeface="Times New Roman"/>
              </a:rPr>
              <a:t>ФК-0 </a:t>
            </a:r>
            <a:r>
              <a:rPr sz="2400" dirty="0">
                <a:latin typeface="Times New Roman"/>
                <a:cs typeface="Times New Roman"/>
              </a:rPr>
              <a:t>- </a:t>
            </a:r>
            <a:r>
              <a:rPr sz="2400" spc="-5" dirty="0">
                <a:latin typeface="Times New Roman"/>
                <a:cs typeface="Times New Roman"/>
              </a:rPr>
              <a:t>трудоспособность </a:t>
            </a:r>
            <a:r>
              <a:rPr sz="2400" spc="5" dirty="0">
                <a:latin typeface="Times New Roman"/>
                <a:cs typeface="Times New Roman"/>
              </a:rPr>
              <a:t>полностью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сохранена.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Times New Roman"/>
                <a:cs typeface="Times New Roman"/>
              </a:rPr>
              <a:t>ФК-1 </a:t>
            </a:r>
            <a:r>
              <a:rPr sz="2400" dirty="0">
                <a:latin typeface="Times New Roman"/>
                <a:cs typeface="Times New Roman"/>
              </a:rPr>
              <a:t>— </a:t>
            </a:r>
            <a:r>
              <a:rPr sz="2400" spc="-5" dirty="0">
                <a:latin typeface="Times New Roman"/>
                <a:cs typeface="Times New Roman"/>
              </a:rPr>
              <a:t>незначительное ограничение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трудоспособности.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Times New Roman"/>
                <a:cs typeface="Times New Roman"/>
              </a:rPr>
              <a:t>ФК-2 </a:t>
            </a:r>
            <a:r>
              <a:rPr sz="2400" dirty="0">
                <a:latin typeface="Times New Roman"/>
                <a:cs typeface="Times New Roman"/>
              </a:rPr>
              <a:t>— </a:t>
            </a:r>
            <a:r>
              <a:rPr sz="2400" spc="-10" dirty="0">
                <a:latin typeface="Times New Roman"/>
                <a:cs typeface="Times New Roman"/>
              </a:rPr>
              <a:t>значительное </a:t>
            </a:r>
            <a:r>
              <a:rPr sz="2400" spc="-5" dirty="0">
                <a:latin typeface="Times New Roman"/>
                <a:cs typeface="Times New Roman"/>
              </a:rPr>
              <a:t>ограничение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трудоспособности.</a:t>
            </a:r>
            <a:endParaRPr sz="2400">
              <a:latin typeface="Times New Roman"/>
              <a:cs typeface="Times New Roman"/>
            </a:endParaRPr>
          </a:p>
          <a:p>
            <a:pPr marL="356870" marR="1090930" indent="-34480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Times New Roman"/>
                <a:cs typeface="Times New Roman"/>
              </a:rPr>
              <a:t>ФК-3 </a:t>
            </a:r>
            <a:r>
              <a:rPr sz="2400" dirty="0">
                <a:latin typeface="Times New Roman"/>
                <a:cs typeface="Times New Roman"/>
              </a:rPr>
              <a:t>— </a:t>
            </a:r>
            <a:r>
              <a:rPr sz="2400" spc="-10" dirty="0">
                <a:latin typeface="Times New Roman"/>
                <a:cs typeface="Times New Roman"/>
              </a:rPr>
              <a:t>возможность </a:t>
            </a:r>
            <a:r>
              <a:rPr sz="2400" spc="-45" dirty="0">
                <a:latin typeface="Times New Roman"/>
                <a:cs typeface="Times New Roman"/>
              </a:rPr>
              <a:t>труда </a:t>
            </a:r>
            <a:r>
              <a:rPr sz="2400" spc="-30" dirty="0">
                <a:latin typeface="Times New Roman"/>
                <a:cs typeface="Times New Roman"/>
              </a:rPr>
              <a:t>только </a:t>
            </a:r>
            <a:r>
              <a:rPr sz="2400" dirty="0">
                <a:latin typeface="Times New Roman"/>
                <a:cs typeface="Times New Roman"/>
              </a:rPr>
              <a:t>в специально  </a:t>
            </a:r>
            <a:r>
              <a:rPr sz="2400" spc="-5" dirty="0">
                <a:latin typeface="Times New Roman"/>
                <a:cs typeface="Times New Roman"/>
              </a:rPr>
              <a:t>созданных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условиях.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Times New Roman"/>
                <a:cs typeface="Times New Roman"/>
              </a:rPr>
              <a:t>ФК-4,5 </a:t>
            </a:r>
            <a:r>
              <a:rPr sz="2400" dirty="0">
                <a:latin typeface="Times New Roman"/>
                <a:cs typeface="Times New Roman"/>
              </a:rPr>
              <a:t>— </a:t>
            </a:r>
            <a:r>
              <a:rPr sz="2400" spc="-5" dirty="0">
                <a:latin typeface="Times New Roman"/>
                <a:cs typeface="Times New Roman"/>
              </a:rPr>
              <a:t>невозможность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труда.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8685" y="608456"/>
            <a:ext cx="324929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solidFill>
                  <a:srgbClr val="000000"/>
                </a:solidFill>
                <a:latin typeface="Times New Roman"/>
                <a:cs typeface="Times New Roman"/>
              </a:rPr>
              <a:t>Цели</a:t>
            </a:r>
            <a:r>
              <a:rPr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реабилитации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854337"/>
            <a:ext cx="8077200" cy="19894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spc="5" dirty="0">
                <a:latin typeface="Times New Roman"/>
                <a:cs typeface="Times New Roman"/>
              </a:rPr>
              <a:t>восстановление </a:t>
            </a:r>
            <a:r>
              <a:rPr sz="2800" spc="-10" dirty="0">
                <a:latin typeface="Times New Roman"/>
                <a:cs typeface="Times New Roman"/>
              </a:rPr>
              <a:t>функций </a:t>
            </a:r>
            <a:r>
              <a:rPr sz="2800" spc="5" dirty="0">
                <a:latin typeface="Times New Roman"/>
                <a:cs typeface="Times New Roman"/>
              </a:rPr>
              <a:t>(полное </a:t>
            </a:r>
            <a:r>
              <a:rPr sz="2800" dirty="0">
                <a:latin typeface="Times New Roman"/>
                <a:cs typeface="Times New Roman"/>
              </a:rPr>
              <a:t>или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частичное);</a:t>
            </a:r>
            <a:endParaRPr sz="2800">
              <a:latin typeface="Times New Roman"/>
              <a:cs typeface="Times New Roman"/>
            </a:endParaRPr>
          </a:p>
          <a:p>
            <a:pPr marL="356870" marR="5080" indent="-34480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6870" algn="l"/>
                <a:tab pos="357505" algn="l"/>
                <a:tab pos="3052445" algn="l"/>
                <a:tab pos="6342380" algn="l"/>
              </a:tabLst>
            </a:pPr>
            <a:r>
              <a:rPr sz="2800" spc="-35" dirty="0">
                <a:latin typeface="Times New Roman"/>
                <a:cs typeface="Times New Roman"/>
              </a:rPr>
              <a:t>в</a:t>
            </a:r>
            <a:r>
              <a:rPr sz="2800" spc="80" dirty="0">
                <a:latin typeface="Times New Roman"/>
                <a:cs typeface="Times New Roman"/>
              </a:rPr>
              <a:t>о</a:t>
            </a:r>
            <a:r>
              <a:rPr sz="2800" dirty="0">
                <a:latin typeface="Times New Roman"/>
                <a:cs typeface="Times New Roman"/>
              </a:rPr>
              <a:t>сс</a:t>
            </a:r>
            <a:r>
              <a:rPr sz="2800" spc="15" dirty="0">
                <a:latin typeface="Times New Roman"/>
                <a:cs typeface="Times New Roman"/>
              </a:rPr>
              <a:t>т</a:t>
            </a:r>
            <a:r>
              <a:rPr sz="2800" spc="-25" dirty="0">
                <a:latin typeface="Times New Roman"/>
                <a:cs typeface="Times New Roman"/>
              </a:rPr>
              <a:t>а</a:t>
            </a:r>
            <a:r>
              <a:rPr sz="2800" spc="10" dirty="0">
                <a:latin typeface="Times New Roman"/>
                <a:cs typeface="Times New Roman"/>
              </a:rPr>
              <a:t>но</a:t>
            </a:r>
            <a:r>
              <a:rPr sz="2800" spc="-55" dirty="0">
                <a:latin typeface="Times New Roman"/>
                <a:cs typeface="Times New Roman"/>
              </a:rPr>
              <a:t>в</a:t>
            </a:r>
            <a:r>
              <a:rPr sz="2800" spc="-10" dirty="0">
                <a:latin typeface="Times New Roman"/>
                <a:cs typeface="Times New Roman"/>
              </a:rPr>
              <a:t>л</a:t>
            </a:r>
            <a:r>
              <a:rPr sz="2800" dirty="0">
                <a:latin typeface="Times New Roman"/>
                <a:cs typeface="Times New Roman"/>
              </a:rPr>
              <a:t>е</a:t>
            </a:r>
            <a:r>
              <a:rPr sz="2800" spc="-10" dirty="0">
                <a:latin typeface="Times New Roman"/>
                <a:cs typeface="Times New Roman"/>
              </a:rPr>
              <a:t>н</a:t>
            </a:r>
            <a:r>
              <a:rPr sz="2800" spc="10" dirty="0">
                <a:latin typeface="Times New Roman"/>
                <a:cs typeface="Times New Roman"/>
              </a:rPr>
              <a:t>и</a:t>
            </a:r>
            <a:r>
              <a:rPr sz="2800" dirty="0">
                <a:latin typeface="Times New Roman"/>
                <a:cs typeface="Times New Roman"/>
              </a:rPr>
              <a:t>е	</a:t>
            </a:r>
            <a:r>
              <a:rPr sz="2800" spc="-25" dirty="0">
                <a:latin typeface="Times New Roman"/>
                <a:cs typeface="Times New Roman"/>
              </a:rPr>
              <a:t>с</a:t>
            </a:r>
            <a:r>
              <a:rPr sz="2800" spc="-10" dirty="0">
                <a:latin typeface="Times New Roman"/>
                <a:cs typeface="Times New Roman"/>
              </a:rPr>
              <a:t>о</a:t>
            </a:r>
            <a:r>
              <a:rPr sz="2800" spc="10" dirty="0">
                <a:latin typeface="Times New Roman"/>
                <a:cs typeface="Times New Roman"/>
              </a:rPr>
              <a:t>ци</a:t>
            </a:r>
            <a:r>
              <a:rPr sz="2800" spc="20" dirty="0">
                <a:latin typeface="Times New Roman"/>
                <a:cs typeface="Times New Roman"/>
              </a:rPr>
              <a:t>а</a:t>
            </a:r>
            <a:r>
              <a:rPr sz="2800" spc="-10" dirty="0">
                <a:latin typeface="Times New Roman"/>
                <a:cs typeface="Times New Roman"/>
              </a:rPr>
              <a:t>ль</a:t>
            </a:r>
            <a:r>
              <a:rPr sz="2800" spc="-15" dirty="0">
                <a:latin typeface="Times New Roman"/>
                <a:cs typeface="Times New Roman"/>
              </a:rPr>
              <a:t>н</a:t>
            </a:r>
            <a:r>
              <a:rPr sz="2800" spc="25" dirty="0">
                <a:latin typeface="Times New Roman"/>
                <a:cs typeface="Times New Roman"/>
              </a:rPr>
              <a:t>о</a:t>
            </a:r>
            <a:r>
              <a:rPr sz="2800" spc="-25" dirty="0">
                <a:latin typeface="Times New Roman"/>
                <a:cs typeface="Times New Roman"/>
              </a:rPr>
              <a:t>-</a:t>
            </a:r>
            <a:r>
              <a:rPr sz="2800" spc="10" dirty="0">
                <a:latin typeface="Times New Roman"/>
                <a:cs typeface="Times New Roman"/>
              </a:rPr>
              <a:t>б</a:t>
            </a:r>
            <a:r>
              <a:rPr sz="2800" spc="5" dirty="0">
                <a:latin typeface="Times New Roman"/>
                <a:cs typeface="Times New Roman"/>
              </a:rPr>
              <a:t>ы</a:t>
            </a:r>
            <a:r>
              <a:rPr sz="2800" spc="-45" dirty="0">
                <a:latin typeface="Times New Roman"/>
                <a:cs typeface="Times New Roman"/>
              </a:rPr>
              <a:t>т</a:t>
            </a:r>
            <a:r>
              <a:rPr sz="2800" spc="10" dirty="0">
                <a:latin typeface="Times New Roman"/>
                <a:cs typeface="Times New Roman"/>
              </a:rPr>
              <a:t>о</a:t>
            </a:r>
            <a:r>
              <a:rPr sz="2800" spc="-35" dirty="0">
                <a:latin typeface="Times New Roman"/>
                <a:cs typeface="Times New Roman"/>
              </a:rPr>
              <a:t>в</a:t>
            </a:r>
            <a:r>
              <a:rPr sz="2800" spc="-10" dirty="0">
                <a:latin typeface="Times New Roman"/>
                <a:cs typeface="Times New Roman"/>
              </a:rPr>
              <a:t>о</a:t>
            </a:r>
            <a:r>
              <a:rPr sz="2800" spc="5" dirty="0">
                <a:latin typeface="Times New Roman"/>
                <a:cs typeface="Times New Roman"/>
              </a:rPr>
              <a:t>й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а</a:t>
            </a:r>
            <a:r>
              <a:rPr sz="2800" spc="-40" dirty="0">
                <a:latin typeface="Times New Roman"/>
                <a:cs typeface="Times New Roman"/>
              </a:rPr>
              <a:t>к</a:t>
            </a:r>
            <a:r>
              <a:rPr sz="2800" spc="5" dirty="0">
                <a:latin typeface="Times New Roman"/>
                <a:cs typeface="Times New Roman"/>
              </a:rPr>
              <a:t>тивн</a:t>
            </a:r>
            <a:r>
              <a:rPr sz="2800" spc="65" dirty="0">
                <a:latin typeface="Times New Roman"/>
                <a:cs typeface="Times New Roman"/>
              </a:rPr>
              <a:t>о</a:t>
            </a:r>
            <a:r>
              <a:rPr sz="2800" dirty="0">
                <a:latin typeface="Times New Roman"/>
                <a:cs typeface="Times New Roman"/>
              </a:rPr>
              <a:t>сти  (повседневной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деятельности);</a:t>
            </a:r>
            <a:endParaRPr sz="28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spc="5" dirty="0">
                <a:latin typeface="Times New Roman"/>
                <a:cs typeface="Times New Roman"/>
              </a:rPr>
              <a:t>восстановление профессиональной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деятельности.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2800" y="216535"/>
            <a:ext cx="498094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000000"/>
                </a:solidFill>
                <a:latin typeface="Times New Roman"/>
                <a:cs typeface="Times New Roman"/>
              </a:rPr>
              <a:t>Эффективность</a:t>
            </a:r>
            <a:r>
              <a:rPr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реабилитации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437512"/>
            <a:ext cx="8075930" cy="40678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357505" algn="l"/>
              </a:tabLst>
            </a:pPr>
            <a:r>
              <a:rPr sz="2600" spc="-10" dirty="0">
                <a:latin typeface="Times New Roman"/>
                <a:cs typeface="Times New Roman"/>
              </a:rPr>
              <a:t>должна </a:t>
            </a:r>
            <a:r>
              <a:rPr sz="2600" spc="-15" dirty="0">
                <a:latin typeface="Times New Roman"/>
                <a:cs typeface="Times New Roman"/>
              </a:rPr>
              <a:t>оцениваться </a:t>
            </a:r>
            <a:r>
              <a:rPr sz="2600" spc="-10" dirty="0">
                <a:latin typeface="Times New Roman"/>
                <a:cs typeface="Times New Roman"/>
              </a:rPr>
              <a:t>дифференцированно </a:t>
            </a:r>
            <a:r>
              <a:rPr sz="2600" dirty="0">
                <a:latin typeface="Times New Roman"/>
                <a:cs typeface="Times New Roman"/>
              </a:rPr>
              <a:t>по  </a:t>
            </a:r>
            <a:r>
              <a:rPr sz="2600" spc="-10" dirty="0">
                <a:latin typeface="Times New Roman"/>
                <a:cs typeface="Times New Roman"/>
              </a:rPr>
              <a:t>отношению </a:t>
            </a:r>
            <a:r>
              <a:rPr sz="2600" spc="-5" dirty="0">
                <a:latin typeface="Times New Roman"/>
                <a:cs typeface="Times New Roman"/>
              </a:rPr>
              <a:t>к </a:t>
            </a:r>
            <a:r>
              <a:rPr sz="2600" dirty="0">
                <a:latin typeface="Times New Roman"/>
                <a:cs typeface="Times New Roman"/>
              </a:rPr>
              <a:t>достижению </a:t>
            </a:r>
            <a:r>
              <a:rPr sz="2600" spc="-15" dirty="0">
                <a:latin typeface="Times New Roman"/>
                <a:cs typeface="Times New Roman"/>
              </a:rPr>
              <a:t>каждой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цели.</a:t>
            </a:r>
            <a:endParaRPr sz="2600">
              <a:latin typeface="Times New Roman"/>
              <a:cs typeface="Times New Roman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357505" algn="l"/>
              </a:tabLst>
            </a:pPr>
            <a:r>
              <a:rPr sz="2600" spc="-5" dirty="0">
                <a:latin typeface="Times New Roman"/>
                <a:cs typeface="Times New Roman"/>
              </a:rPr>
              <a:t>восстановление </a:t>
            </a:r>
            <a:r>
              <a:rPr sz="2600" spc="-15" dirty="0">
                <a:latin typeface="Times New Roman"/>
                <a:cs typeface="Times New Roman"/>
              </a:rPr>
              <a:t>функций </a:t>
            </a:r>
            <a:r>
              <a:rPr sz="2600" spc="-5" dirty="0">
                <a:latin typeface="Times New Roman"/>
                <a:cs typeface="Times New Roman"/>
              </a:rPr>
              <a:t>в </a:t>
            </a:r>
            <a:r>
              <a:rPr sz="2600" spc="-20" dirty="0">
                <a:latin typeface="Times New Roman"/>
                <a:cs typeface="Times New Roman"/>
              </a:rPr>
              <a:t>полном объеме возможно  </a:t>
            </a:r>
            <a:r>
              <a:rPr sz="2600" spc="-30" dirty="0">
                <a:latin typeface="Times New Roman"/>
                <a:cs typeface="Times New Roman"/>
              </a:rPr>
              <a:t>далеко </a:t>
            </a:r>
            <a:r>
              <a:rPr sz="2600" spc="-5" dirty="0">
                <a:latin typeface="Times New Roman"/>
                <a:cs typeface="Times New Roman"/>
              </a:rPr>
              <a:t>не </a:t>
            </a:r>
            <a:r>
              <a:rPr sz="2600" spc="-25" dirty="0">
                <a:latin typeface="Times New Roman"/>
                <a:cs typeface="Times New Roman"/>
              </a:rPr>
              <a:t>всегда; </a:t>
            </a:r>
            <a:r>
              <a:rPr sz="2600" spc="-5" dirty="0">
                <a:latin typeface="Times New Roman"/>
                <a:cs typeface="Times New Roman"/>
              </a:rPr>
              <a:t>тем не </a:t>
            </a:r>
            <a:r>
              <a:rPr sz="2600" spc="-10" dirty="0">
                <a:latin typeface="Times New Roman"/>
                <a:cs typeface="Times New Roman"/>
              </a:rPr>
              <a:t>менее </a:t>
            </a:r>
            <a:r>
              <a:rPr sz="2600" spc="-5" dirty="0">
                <a:latin typeface="Times New Roman"/>
                <a:cs typeface="Times New Roman"/>
              </a:rPr>
              <a:t>социальная и  </a:t>
            </a:r>
            <a:r>
              <a:rPr sz="2600" dirty="0">
                <a:latin typeface="Times New Roman"/>
                <a:cs typeface="Times New Roman"/>
              </a:rPr>
              <a:t>профессиональная реабилитация </a:t>
            </a:r>
            <a:r>
              <a:rPr sz="2600" spc="-20" dirty="0">
                <a:latin typeface="Times New Roman"/>
                <a:cs typeface="Times New Roman"/>
              </a:rPr>
              <a:t>может оказаться  </a:t>
            </a:r>
            <a:r>
              <a:rPr sz="2600" spc="-15" dirty="0">
                <a:latin typeface="Times New Roman"/>
                <a:cs typeface="Times New Roman"/>
              </a:rPr>
              <a:t>эффективной</a:t>
            </a:r>
            <a:r>
              <a:rPr sz="2600" spc="6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за </a:t>
            </a:r>
            <a:r>
              <a:rPr sz="2600" spc="-15" dirty="0">
                <a:latin typeface="Times New Roman"/>
                <a:cs typeface="Times New Roman"/>
              </a:rPr>
              <a:t>счет</a:t>
            </a:r>
            <a:r>
              <a:rPr sz="2600" spc="62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использования </a:t>
            </a:r>
            <a:r>
              <a:rPr sz="2600" dirty="0">
                <a:latin typeface="Times New Roman"/>
                <a:cs typeface="Times New Roman"/>
              </a:rPr>
              <a:t>иных </a:t>
            </a:r>
            <a:r>
              <a:rPr sz="2600" spc="-10" dirty="0">
                <a:latin typeface="Times New Roman"/>
                <a:cs typeface="Times New Roman"/>
              </a:rPr>
              <a:t>путей  </a:t>
            </a:r>
            <a:r>
              <a:rPr sz="2600" spc="-15" dirty="0">
                <a:latin typeface="Times New Roman"/>
                <a:cs typeface="Times New Roman"/>
              </a:rPr>
              <a:t>(вспомогательные</a:t>
            </a:r>
            <a:r>
              <a:rPr sz="2600" spc="6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технические </a:t>
            </a:r>
            <a:r>
              <a:rPr sz="2600" spc="-10" dirty="0">
                <a:latin typeface="Times New Roman"/>
                <a:cs typeface="Times New Roman"/>
              </a:rPr>
              <a:t>средства </a:t>
            </a:r>
            <a:r>
              <a:rPr sz="2600" spc="-15" dirty="0">
                <a:latin typeface="Times New Roman"/>
                <a:cs typeface="Times New Roman"/>
              </a:rPr>
              <a:t>бытовой</a:t>
            </a:r>
            <a:r>
              <a:rPr sz="2600" spc="6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и  </a:t>
            </a:r>
            <a:r>
              <a:rPr sz="2600" dirty="0">
                <a:latin typeface="Times New Roman"/>
                <a:cs typeface="Times New Roman"/>
              </a:rPr>
              <a:t>профессиональной реабилитации, </a:t>
            </a:r>
            <a:r>
              <a:rPr sz="2600" spc="-10" dirty="0">
                <a:latin typeface="Times New Roman"/>
                <a:cs typeface="Times New Roman"/>
              </a:rPr>
              <a:t>приобретение  </a:t>
            </a:r>
            <a:r>
              <a:rPr sz="2600" spc="-15" dirty="0">
                <a:latin typeface="Times New Roman"/>
                <a:cs typeface="Times New Roman"/>
              </a:rPr>
              <a:t>новой</a:t>
            </a:r>
            <a:r>
              <a:rPr sz="2600" spc="6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профессии, </a:t>
            </a:r>
            <a:r>
              <a:rPr sz="2600" spc="-15" dirty="0">
                <a:latin typeface="Times New Roman"/>
                <a:cs typeface="Times New Roman"/>
              </a:rPr>
              <a:t>обустройство</a:t>
            </a:r>
            <a:r>
              <a:rPr sz="2600" spc="62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жилья </a:t>
            </a:r>
            <a:r>
              <a:rPr sz="2600" spc="-5" dirty="0">
                <a:latin typeface="Times New Roman"/>
                <a:cs typeface="Times New Roman"/>
              </a:rPr>
              <a:t>и </a:t>
            </a:r>
            <a:r>
              <a:rPr sz="2600" spc="-20" dirty="0">
                <a:latin typeface="Times New Roman"/>
                <a:cs typeface="Times New Roman"/>
              </a:rPr>
              <a:t>рабочего  </a:t>
            </a:r>
            <a:r>
              <a:rPr sz="2600" spc="5" dirty="0">
                <a:latin typeface="Times New Roman"/>
                <a:cs typeface="Times New Roman"/>
              </a:rPr>
              <a:t>места).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17320"/>
          </a:xfrm>
          <a:custGeom>
            <a:avLst/>
            <a:gdLst/>
            <a:ahLst/>
            <a:cxnLst/>
            <a:rect l="l" t="t" r="r" b="b"/>
            <a:pathLst>
              <a:path w="9144000" h="1417320">
                <a:moveTo>
                  <a:pt x="0" y="1417320"/>
                </a:moveTo>
                <a:lnTo>
                  <a:pt x="9144000" y="1417320"/>
                </a:lnTo>
                <a:lnTo>
                  <a:pt x="9144000" y="0"/>
                </a:lnTo>
                <a:lnTo>
                  <a:pt x="0" y="0"/>
                </a:lnTo>
                <a:lnTo>
                  <a:pt x="0" y="141732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7861" rIns="0" bIns="0" rtlCol="0">
            <a:spAutoFit/>
          </a:bodyPr>
          <a:lstStyle/>
          <a:p>
            <a:pPr marL="1789430" marR="5080" indent="-1109980">
              <a:lnSpc>
                <a:spcPts val="3340"/>
              </a:lnSpc>
              <a:spcBef>
                <a:spcPts val="235"/>
              </a:spcBef>
            </a:pPr>
            <a:r>
              <a:rPr dirty="0">
                <a:latin typeface="Arial"/>
                <a:cs typeface="Arial"/>
              </a:rPr>
              <a:t>П</a:t>
            </a:r>
            <a:r>
              <a:rPr dirty="0"/>
              <a:t>римерный перечень упражнений</a:t>
            </a:r>
            <a:r>
              <a:rPr spc="-110" dirty="0"/>
              <a:t> </a:t>
            </a:r>
            <a:r>
              <a:rPr dirty="0"/>
              <a:t>и  </a:t>
            </a:r>
            <a:r>
              <a:rPr spc="-5" dirty="0"/>
              <a:t>двигательных</a:t>
            </a:r>
            <a:r>
              <a:rPr spc="-60" dirty="0"/>
              <a:t> </a:t>
            </a:r>
            <a:r>
              <a:rPr spc="5" dirty="0"/>
              <a:t>заданий</a:t>
            </a:r>
          </a:p>
        </p:txBody>
      </p:sp>
      <p:sp>
        <p:nvSpPr>
          <p:cNvPr id="4" name="object 4"/>
          <p:cNvSpPr/>
          <p:nvPr/>
        </p:nvSpPr>
        <p:spPr>
          <a:xfrm>
            <a:off x="982941" y="2856483"/>
            <a:ext cx="4974590" cy="0"/>
          </a:xfrm>
          <a:custGeom>
            <a:avLst/>
            <a:gdLst/>
            <a:ahLst/>
            <a:cxnLst/>
            <a:rect l="l" t="t" r="r" b="b"/>
            <a:pathLst>
              <a:path w="4974590">
                <a:moveTo>
                  <a:pt x="0" y="0"/>
                </a:moveTo>
                <a:lnTo>
                  <a:pt x="4974374" y="0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44475" y="1693926"/>
          <a:ext cx="5840730" cy="3301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3575"/>
                <a:gridCol w="5158105"/>
              </a:tblGrid>
              <a:tr h="649859"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КОД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ПРИНЦИПИАЛЬНОЕ СОДЕРЖАНИЕ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УПРАЖНЕНИЙ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ДВИГАТЕЛЬНЫХ</a:t>
                      </a:r>
                      <a:r>
                        <a:rPr sz="1100" b="1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ЗАДАНИЙ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4992"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Уровня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«А»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134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А-1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08915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А-2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1333500" algn="l"/>
                          <a:tab pos="2684780" algn="l"/>
                          <a:tab pos="4355465" algn="l"/>
                        </a:tabLst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Пассивная	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стимуляция	вестибулярного	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аппарата,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15"/>
                        </a:spcBef>
                        <a:tabLst>
                          <a:tab pos="1842770" algn="l"/>
                          <a:tab pos="3178810" algn="l"/>
                          <a:tab pos="4135754" algn="l"/>
                        </a:tabLst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воспринимающего	направление	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земного	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притяжения,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8580" marR="59690">
                        <a:lnSpc>
                          <a:spcPct val="114999"/>
                        </a:lnSpc>
                        <a:spcBef>
                          <a:spcPts val="5"/>
                        </a:spcBef>
                        <a:tabLst>
                          <a:tab pos="1403985" algn="l"/>
                          <a:tab pos="3117215" algn="l"/>
                          <a:tab pos="4996180" algn="l"/>
                        </a:tabLst>
                      </a:pPr>
                      <a:r>
                        <a:rPr sz="1200" b="1" spc="-45" dirty="0">
                          <a:latin typeface="Arial"/>
                          <a:cs typeface="Arial"/>
                        </a:rPr>
                        <a:t>ф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ор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иро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е	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гл</a:t>
                      </a:r>
                      <a:r>
                        <a:rPr sz="1200" b="1" spc="2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ви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ел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ы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х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,	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ве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б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3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нич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х	и 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шейно-тонических</a:t>
                      </a:r>
                      <a:r>
                        <a:rPr sz="12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рефлексов.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1224280" algn="l"/>
                          <a:tab pos="2364740" algn="l"/>
                          <a:tab pos="3761104" algn="l"/>
                          <a:tab pos="4489450" algn="l"/>
                        </a:tabLst>
                      </a:pPr>
                      <a:r>
                        <a:rPr sz="1200" u="heavy" spc="-30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Стимуляция	</a:t>
                      </a:r>
                      <a:r>
                        <a:rPr sz="1200" b="1" u="heavy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механизмов	</a:t>
                      </a:r>
                      <a:r>
                        <a:rPr sz="12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распределения	</a:t>
                      </a:r>
                      <a:r>
                        <a:rPr sz="1200" b="1" u="heavy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тонуса	</a:t>
                      </a:r>
                      <a:r>
                        <a:rPr sz="12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нервно-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8580" marR="57785" indent="-635">
                        <a:lnSpc>
                          <a:spcPts val="1660"/>
                        </a:lnSpc>
                        <a:spcBef>
                          <a:spcPts val="85"/>
                        </a:spcBef>
                      </a:pPr>
                      <a:r>
                        <a:rPr sz="1200" u="heavy" spc="-30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мышечного </a:t>
                      </a:r>
                      <a:r>
                        <a:rPr sz="12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аппарата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удержании динамически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устойчивых  положений.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7379207" y="2852927"/>
            <a:ext cx="289560" cy="143510"/>
          </a:xfrm>
          <a:custGeom>
            <a:avLst/>
            <a:gdLst/>
            <a:ahLst/>
            <a:cxnLst/>
            <a:rect l="l" t="t" r="r" b="b"/>
            <a:pathLst>
              <a:path w="289559" h="143510">
                <a:moveTo>
                  <a:pt x="0" y="143255"/>
                </a:moveTo>
                <a:lnTo>
                  <a:pt x="289559" y="143255"/>
                </a:lnTo>
                <a:lnTo>
                  <a:pt x="289559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79207" y="2852927"/>
            <a:ext cx="289560" cy="143510"/>
          </a:xfrm>
          <a:custGeom>
            <a:avLst/>
            <a:gdLst/>
            <a:ahLst/>
            <a:cxnLst/>
            <a:rect l="l" t="t" r="r" b="b"/>
            <a:pathLst>
              <a:path w="289559" h="143510">
                <a:moveTo>
                  <a:pt x="0" y="143255"/>
                </a:moveTo>
                <a:lnTo>
                  <a:pt x="289559" y="143255"/>
                </a:lnTo>
                <a:lnTo>
                  <a:pt x="289559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79207" y="5373623"/>
            <a:ext cx="289560" cy="143510"/>
          </a:xfrm>
          <a:custGeom>
            <a:avLst/>
            <a:gdLst/>
            <a:ahLst/>
            <a:cxnLst/>
            <a:rect l="l" t="t" r="r" b="b"/>
            <a:pathLst>
              <a:path w="289559" h="143510">
                <a:moveTo>
                  <a:pt x="0" y="143256"/>
                </a:moveTo>
                <a:lnTo>
                  <a:pt x="289559" y="143256"/>
                </a:lnTo>
                <a:lnTo>
                  <a:pt x="289559" y="0"/>
                </a:lnTo>
                <a:lnTo>
                  <a:pt x="0" y="0"/>
                </a:lnTo>
                <a:lnTo>
                  <a:pt x="0" y="143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79207" y="5373623"/>
            <a:ext cx="289560" cy="143510"/>
          </a:xfrm>
          <a:custGeom>
            <a:avLst/>
            <a:gdLst/>
            <a:ahLst/>
            <a:cxnLst/>
            <a:rect l="l" t="t" r="r" b="b"/>
            <a:pathLst>
              <a:path w="289559" h="143510">
                <a:moveTo>
                  <a:pt x="0" y="143256"/>
                </a:moveTo>
                <a:lnTo>
                  <a:pt x="289559" y="143256"/>
                </a:lnTo>
                <a:lnTo>
                  <a:pt x="289559" y="0"/>
                </a:lnTo>
                <a:lnTo>
                  <a:pt x="0" y="0"/>
                </a:lnTo>
                <a:lnTo>
                  <a:pt x="0" y="143256"/>
                </a:lnTo>
                <a:close/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71615" y="1716023"/>
            <a:ext cx="3072384" cy="2301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96000" y="4215384"/>
            <a:ext cx="3047999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Неврологические </a:t>
            </a:r>
            <a:r>
              <a:rPr spc="-30" dirty="0">
                <a:solidFill>
                  <a:srgbClr val="000000"/>
                </a:solidFill>
                <a:latin typeface="Times New Roman"/>
                <a:cs typeface="Times New Roman"/>
              </a:rPr>
              <a:t>исходы 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у детей</a:t>
            </a:r>
            <a:r>
              <a:rPr spc="-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с</a:t>
            </a: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pc="-10" dirty="0">
                <a:solidFill>
                  <a:srgbClr val="000000"/>
                </a:solidFill>
                <a:latin typeface="Times New Roman"/>
                <a:cs typeface="Times New Roman"/>
              </a:rPr>
              <a:t>перивентрикулярными кровоизлияниями 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в  </a:t>
            </a:r>
            <a:r>
              <a:rPr spc="-5" dirty="0">
                <a:solidFill>
                  <a:srgbClr val="000000"/>
                </a:solidFill>
                <a:latin typeface="Times New Roman"/>
                <a:cs typeface="Times New Roman"/>
              </a:rPr>
              <a:t>неонатальном</a:t>
            </a:r>
            <a:r>
              <a:rPr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000000"/>
                </a:solidFill>
                <a:latin typeface="Times New Roman"/>
                <a:cs typeface="Times New Roman"/>
              </a:rPr>
              <a:t>периоде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2042918"/>
            <a:ext cx="7301865" cy="265938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Times New Roman"/>
                <a:cs typeface="Times New Roman"/>
              </a:rPr>
              <a:t>Гидроцефалия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3%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Times New Roman"/>
                <a:cs typeface="Times New Roman"/>
              </a:rPr>
              <a:t>Амблиопия/амавроз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3%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Times New Roman"/>
                <a:cs typeface="Times New Roman"/>
              </a:rPr>
              <a:t>Эпилепсия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5%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25" dirty="0">
                <a:latin typeface="Times New Roman"/>
                <a:cs typeface="Times New Roman"/>
              </a:rPr>
              <a:t>Глазодвигательные </a:t>
            </a:r>
            <a:r>
              <a:rPr sz="2400" spc="-15" dirty="0">
                <a:latin typeface="Times New Roman"/>
                <a:cs typeface="Times New Roman"/>
              </a:rPr>
              <a:t>нарушения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14%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Times New Roman"/>
                <a:cs typeface="Times New Roman"/>
              </a:rPr>
              <a:t>Расстройства движения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ДЦП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28%</a:t>
            </a:r>
            <a:endParaRPr sz="24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35" dirty="0">
                <a:latin typeface="Times New Roman"/>
                <a:cs typeface="Times New Roman"/>
              </a:rPr>
              <a:t>Трудности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25" dirty="0">
                <a:latin typeface="Times New Roman"/>
                <a:cs typeface="Times New Roman"/>
              </a:rPr>
              <a:t>обучении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15" dirty="0">
                <a:latin typeface="Times New Roman"/>
                <a:cs typeface="Times New Roman"/>
              </a:rPr>
              <a:t>нарушения </a:t>
            </a:r>
            <a:r>
              <a:rPr sz="2400" spc="-5" dirty="0">
                <a:latin typeface="Times New Roman"/>
                <a:cs typeface="Times New Roman"/>
              </a:rPr>
              <a:t>поведения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53%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37475" y="6582867"/>
            <a:ext cx="1181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Гайнетдинова</a:t>
            </a:r>
            <a:r>
              <a:rPr sz="1100" b="1" spc="-6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Д.Д.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17320"/>
          </a:xfrm>
          <a:custGeom>
            <a:avLst/>
            <a:gdLst/>
            <a:ahLst/>
            <a:cxnLst/>
            <a:rect l="l" t="t" r="r" b="b"/>
            <a:pathLst>
              <a:path w="9144000" h="1417320">
                <a:moveTo>
                  <a:pt x="0" y="1417320"/>
                </a:moveTo>
                <a:lnTo>
                  <a:pt x="9144000" y="1417320"/>
                </a:lnTo>
                <a:lnTo>
                  <a:pt x="9144000" y="0"/>
                </a:lnTo>
                <a:lnTo>
                  <a:pt x="0" y="0"/>
                </a:lnTo>
                <a:lnTo>
                  <a:pt x="0" y="141732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0046" y="202133"/>
            <a:ext cx="7282180" cy="96774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234315">
              <a:lnSpc>
                <a:spcPts val="3700"/>
              </a:lnSpc>
              <a:spcBef>
                <a:spcPts val="235"/>
              </a:spcBef>
            </a:pPr>
            <a:r>
              <a:rPr sz="3100" spc="-5" dirty="0">
                <a:latin typeface="Arial"/>
                <a:cs typeface="Arial"/>
              </a:rPr>
              <a:t>П</a:t>
            </a:r>
            <a:r>
              <a:rPr sz="3100" spc="-5" dirty="0"/>
              <a:t>римерный </a:t>
            </a:r>
            <a:r>
              <a:rPr sz="3100" spc="-10" dirty="0"/>
              <a:t>перечень </a:t>
            </a:r>
            <a:r>
              <a:rPr sz="3100" spc="-5" dirty="0"/>
              <a:t>упражнений </a:t>
            </a:r>
            <a:r>
              <a:rPr sz="3100" spc="-10" dirty="0"/>
              <a:t>для  восстановления </a:t>
            </a:r>
            <a:r>
              <a:rPr sz="3100" spc="-15" dirty="0"/>
              <a:t>двигательных</a:t>
            </a:r>
            <a:r>
              <a:rPr sz="3100" spc="70" dirty="0"/>
              <a:t> </a:t>
            </a:r>
            <a:r>
              <a:rPr sz="3100" spc="-15" dirty="0"/>
              <a:t>нарушений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44475" y="1693926"/>
          <a:ext cx="6502400" cy="2745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9775"/>
                <a:gridCol w="5743575"/>
              </a:tblGrid>
              <a:tr h="763524"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КОД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ПРИНЦИПИАЛЬНОЕ СОДЕРЖАНИЕ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УПРАЖНЕНИЙ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ДВИГАТЕЛЬНЫХ</a:t>
                      </a:r>
                      <a:r>
                        <a:rPr sz="11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ЗАДАНИЙ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08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Уровня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«В»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26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5463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В-1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algn="just">
                        <a:lnSpc>
                          <a:spcPct val="100000"/>
                        </a:lnSpc>
                        <a:spcBef>
                          <a:spcPts val="50"/>
                        </a:spcBef>
                        <a:tabLst>
                          <a:tab pos="1681480" algn="l"/>
                          <a:tab pos="3324860" algn="l"/>
                        </a:tabLst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Подчинение	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врожденных	пространственно-временных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 marR="59690" algn="just">
                        <a:lnSpc>
                          <a:spcPct val="114799"/>
                        </a:lnSpc>
                        <a:spcBef>
                          <a:spcPts val="1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двигательных штампов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построении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движений. 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Упражнения 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выполняются в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вариантах: по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задаваемой 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звуковой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или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зрительной  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команде,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произвольно, 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под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контролем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зрения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 с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закрытыми  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глазами.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0728"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В-2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Стимуляция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врожденных двигательных рефлекторных реакций</a:t>
                      </a:r>
                      <a:r>
                        <a:rPr sz="1400" b="1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целостных двигательных</a:t>
                      </a:r>
                      <a:r>
                        <a:rPr sz="1400" b="1" spc="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актов.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6714743" y="1716023"/>
            <a:ext cx="2429255" cy="2426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87895" y="4358640"/>
            <a:ext cx="2356103" cy="2084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17320"/>
          </a:xfrm>
          <a:custGeom>
            <a:avLst/>
            <a:gdLst/>
            <a:ahLst/>
            <a:cxnLst/>
            <a:rect l="l" t="t" r="r" b="b"/>
            <a:pathLst>
              <a:path w="9144000" h="1417320">
                <a:moveTo>
                  <a:pt x="0" y="1417320"/>
                </a:moveTo>
                <a:lnTo>
                  <a:pt x="9144000" y="1417320"/>
                </a:lnTo>
                <a:lnTo>
                  <a:pt x="9144000" y="0"/>
                </a:lnTo>
                <a:lnTo>
                  <a:pt x="0" y="0"/>
                </a:lnTo>
                <a:lnTo>
                  <a:pt x="0" y="141732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4322" y="522858"/>
            <a:ext cx="55213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Arial"/>
                <a:cs typeface="Arial"/>
              </a:rPr>
              <a:t>П</a:t>
            </a:r>
            <a:r>
              <a:rPr dirty="0"/>
              <a:t>римерный перечень</a:t>
            </a:r>
            <a:r>
              <a:rPr spc="-80" dirty="0"/>
              <a:t> </a:t>
            </a:r>
            <a:r>
              <a:rPr dirty="0"/>
              <a:t>упражнений</a:t>
            </a:r>
          </a:p>
        </p:txBody>
      </p:sp>
      <p:sp>
        <p:nvSpPr>
          <p:cNvPr id="4" name="object 4"/>
          <p:cNvSpPr/>
          <p:nvPr/>
        </p:nvSpPr>
        <p:spPr>
          <a:xfrm>
            <a:off x="1059180" y="4065651"/>
            <a:ext cx="5605780" cy="0"/>
          </a:xfrm>
          <a:custGeom>
            <a:avLst/>
            <a:gdLst/>
            <a:ahLst/>
            <a:cxnLst/>
            <a:rect l="l" t="t" r="r" b="b"/>
            <a:pathLst>
              <a:path w="5605780">
                <a:moveTo>
                  <a:pt x="0" y="0"/>
                </a:moveTo>
                <a:lnTo>
                  <a:pt x="5605272" y="0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44475" y="1565275"/>
          <a:ext cx="6483350" cy="37848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9775"/>
                <a:gridCol w="5743575"/>
              </a:tblGrid>
              <a:tr h="963167"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КОД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ПРИНЦИПИАЛЬНОЕ СОДЕРЖАНИЕ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УПРАЖНЕНИЙ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ДВИГАТЕЛЬНЫХ</a:t>
                      </a:r>
                      <a:r>
                        <a:rPr sz="11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ЗАДАНИЙ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420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Уровня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«С»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955294"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С1-1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u="heavy" spc="-30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Ослабление явления «спастики»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методами,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снижающими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повышенный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тонус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сегментарного нервно-мышечного</a:t>
                      </a:r>
                      <a:r>
                        <a:rPr sz="1200" b="1" spc="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аппарата.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721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0320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С1-2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algn="just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Устранение болевых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ощущений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стимуляция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адекватного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8580" marR="57785" indent="-635" algn="just">
                        <a:lnSpc>
                          <a:spcPct val="114999"/>
                        </a:lnSpc>
                        <a:tabLst>
                          <a:tab pos="1638935" algn="l"/>
                          <a:tab pos="3818890" algn="l"/>
                        </a:tabLst>
                      </a:pPr>
                      <a:r>
                        <a:rPr sz="1200" u="heavy" spc="-30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соматосенсорного восприятия </a:t>
                      </a:r>
                      <a:r>
                        <a:rPr sz="12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парализованных </a:t>
                      </a:r>
                      <a:r>
                        <a:rPr sz="120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конечностей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.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Щадящее  дифференцированное стимулирование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всех 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видов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ощущений 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(тактильных,	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суставно-связочных,	мышечно-сухожильных, 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температурных)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со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стороны парализованных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конечностей 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(распутывание клубка,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узла</a:t>
                      </a:r>
                      <a:r>
                        <a:rPr sz="12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ощущений).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7812023" y="2276855"/>
            <a:ext cx="216535" cy="143510"/>
          </a:xfrm>
          <a:custGeom>
            <a:avLst/>
            <a:gdLst/>
            <a:ahLst/>
            <a:cxnLst/>
            <a:rect l="l" t="t" r="r" b="b"/>
            <a:pathLst>
              <a:path w="216534" h="143510">
                <a:moveTo>
                  <a:pt x="0" y="143255"/>
                </a:moveTo>
                <a:lnTo>
                  <a:pt x="216407" y="143255"/>
                </a:lnTo>
                <a:lnTo>
                  <a:pt x="216407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12023" y="2276855"/>
            <a:ext cx="216535" cy="143510"/>
          </a:xfrm>
          <a:custGeom>
            <a:avLst/>
            <a:gdLst/>
            <a:ahLst/>
            <a:cxnLst/>
            <a:rect l="l" t="t" r="r" b="b"/>
            <a:pathLst>
              <a:path w="216534" h="143510">
                <a:moveTo>
                  <a:pt x="0" y="143255"/>
                </a:moveTo>
                <a:lnTo>
                  <a:pt x="216407" y="143255"/>
                </a:lnTo>
                <a:lnTo>
                  <a:pt x="216407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81800" y="1786127"/>
            <a:ext cx="2362199" cy="1572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14743" y="4002023"/>
            <a:ext cx="2429255" cy="1569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17320"/>
          </a:xfrm>
          <a:custGeom>
            <a:avLst/>
            <a:gdLst/>
            <a:ahLst/>
            <a:cxnLst/>
            <a:rect l="l" t="t" r="r" b="b"/>
            <a:pathLst>
              <a:path w="9144000" h="1417320">
                <a:moveTo>
                  <a:pt x="0" y="1417320"/>
                </a:moveTo>
                <a:lnTo>
                  <a:pt x="9144000" y="1417320"/>
                </a:lnTo>
                <a:lnTo>
                  <a:pt x="9144000" y="0"/>
                </a:lnTo>
                <a:lnTo>
                  <a:pt x="0" y="0"/>
                </a:lnTo>
                <a:lnTo>
                  <a:pt x="0" y="141732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4322" y="522858"/>
            <a:ext cx="55213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Arial"/>
                <a:cs typeface="Arial"/>
              </a:rPr>
              <a:t>П</a:t>
            </a:r>
            <a:r>
              <a:rPr dirty="0"/>
              <a:t>римерный перечень</a:t>
            </a:r>
            <a:r>
              <a:rPr spc="-80" dirty="0"/>
              <a:t> </a:t>
            </a:r>
            <a:r>
              <a:rPr dirty="0"/>
              <a:t>упражнений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22275" y="2494026"/>
          <a:ext cx="6305550" cy="26112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9455"/>
                <a:gridCol w="5586095"/>
              </a:tblGrid>
              <a:tr h="3855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КОД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ПРИНЦИПИАЛЬНОЕ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СОДЕРЖАНИЕ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УПРАЖНЕНИЙ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ДВИГАТЕЛЬНЫХ</a:t>
                      </a:r>
                      <a:r>
                        <a:rPr sz="11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ЗАДАНИЙ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78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Уровня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«D»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05155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D-1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Формирование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представлений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о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смысловой структуре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освоение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8580" marR="62230">
                        <a:lnSpc>
                          <a:spcPct val="114999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двигательного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состава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неинструментальных действий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предметами 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на основе показа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повторений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81329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D-2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1748789" algn="l"/>
                          <a:tab pos="2736215" algn="l"/>
                          <a:tab pos="3791585" algn="l"/>
                          <a:tab pos="4108450" algn="l"/>
                          <a:tab pos="5407660" algn="l"/>
                        </a:tabLst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Восстановление	навыков	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действий	с	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предметами	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в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условиях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бытовой</a:t>
                      </a:r>
                      <a:r>
                        <a:rPr sz="1400" b="1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жизнедеятельности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8001000" y="2072639"/>
            <a:ext cx="216535" cy="143510"/>
          </a:xfrm>
          <a:custGeom>
            <a:avLst/>
            <a:gdLst/>
            <a:ahLst/>
            <a:cxnLst/>
            <a:rect l="l" t="t" r="r" b="b"/>
            <a:pathLst>
              <a:path w="216534" h="143510">
                <a:moveTo>
                  <a:pt x="0" y="143255"/>
                </a:moveTo>
                <a:lnTo>
                  <a:pt x="216407" y="143255"/>
                </a:lnTo>
                <a:lnTo>
                  <a:pt x="216407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01000" y="2072639"/>
            <a:ext cx="216535" cy="143510"/>
          </a:xfrm>
          <a:custGeom>
            <a:avLst/>
            <a:gdLst/>
            <a:ahLst/>
            <a:cxnLst/>
            <a:rect l="l" t="t" r="r" b="b"/>
            <a:pathLst>
              <a:path w="216534" h="143510">
                <a:moveTo>
                  <a:pt x="0" y="143255"/>
                </a:moveTo>
                <a:lnTo>
                  <a:pt x="216407" y="143255"/>
                </a:lnTo>
                <a:lnTo>
                  <a:pt x="216407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ln w="24384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87895" y="1929383"/>
            <a:ext cx="2356104" cy="156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14743" y="4072128"/>
            <a:ext cx="2429255" cy="1618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17320"/>
          </a:xfrm>
          <a:custGeom>
            <a:avLst/>
            <a:gdLst/>
            <a:ahLst/>
            <a:cxnLst/>
            <a:rect l="l" t="t" r="r" b="b"/>
            <a:pathLst>
              <a:path w="9144000" h="1417320">
                <a:moveTo>
                  <a:pt x="0" y="1417320"/>
                </a:moveTo>
                <a:lnTo>
                  <a:pt x="9144000" y="1417320"/>
                </a:lnTo>
                <a:lnTo>
                  <a:pt x="9144000" y="0"/>
                </a:lnTo>
                <a:lnTo>
                  <a:pt x="0" y="0"/>
                </a:lnTo>
                <a:lnTo>
                  <a:pt x="0" y="141732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7861" rIns="0" bIns="0" rtlCol="0">
            <a:spAutoFit/>
          </a:bodyPr>
          <a:lstStyle/>
          <a:p>
            <a:pPr marL="277495" marR="5080" indent="261620">
              <a:lnSpc>
                <a:spcPts val="3340"/>
              </a:lnSpc>
              <a:spcBef>
                <a:spcPts val="235"/>
              </a:spcBef>
            </a:pPr>
            <a:r>
              <a:rPr dirty="0">
                <a:latin typeface="Arial"/>
                <a:cs typeface="Arial"/>
              </a:rPr>
              <a:t>П</a:t>
            </a:r>
            <a:r>
              <a:rPr dirty="0"/>
              <a:t>римерный перечень упражнений для  восстановления </a:t>
            </a:r>
            <a:r>
              <a:rPr spc="-10" dirty="0"/>
              <a:t>двигательных</a:t>
            </a:r>
            <a:r>
              <a:rPr spc="-120" dirty="0"/>
              <a:t> </a:t>
            </a:r>
            <a:r>
              <a:rPr spc="-5" dirty="0"/>
              <a:t>нарушений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50837" y="1693926"/>
          <a:ext cx="6358255" cy="35860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/>
                <a:gridCol w="5726430"/>
              </a:tblGrid>
              <a:tr h="871093"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КОД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ПРИНЦИПИАЛЬНОЕ СОДЕРЖАНИЕ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УПРАЖНЕНИЙ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ДВИГАТЕЛЬНЫХ</a:t>
                      </a:r>
                      <a:r>
                        <a:rPr sz="11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ЗАДАНИЙ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6023"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Уровня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10" dirty="0">
                          <a:latin typeface="Arial"/>
                          <a:cs typeface="Arial"/>
                        </a:rPr>
                        <a:t>«E»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689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 marR="57150" algn="just">
                        <a:lnSpc>
                          <a:spcPct val="114999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Формирование умственной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двигательной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деятельности,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направленной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на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понимание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цели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состава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инструментальных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действий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предметами.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О 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цели</a:t>
                      </a:r>
                      <a:r>
                        <a:rPr sz="1200" spc="2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действий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рассказывается,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действия не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показываются. Оптимальное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понимание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цели</a:t>
                      </a:r>
                      <a:r>
                        <a:rPr sz="1200" spc="2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выбор адекватных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эффективных действий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происходит 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благодаря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деятельности, приводящей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к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положительному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результату.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6714743" y="1856232"/>
            <a:ext cx="2429255" cy="1716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63511" y="4358640"/>
            <a:ext cx="2380487" cy="1786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1921" y="1447800"/>
            <a:ext cx="9143999" cy="3858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71800" y="609600"/>
            <a:ext cx="34188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11630" algn="l"/>
              </a:tabLst>
            </a:pP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Благодарю	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за</a:t>
            </a:r>
            <a:r>
              <a:rPr sz="24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внимание!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6725" marR="5080" indent="-38481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00"/>
                </a:solidFill>
              </a:rPr>
              <a:t>В </a:t>
            </a:r>
            <a:r>
              <a:rPr sz="2400" spc="-5" dirty="0">
                <a:solidFill>
                  <a:srgbClr val="000000"/>
                </a:solidFill>
              </a:rPr>
              <a:t>перинатальном </a:t>
            </a:r>
            <a:r>
              <a:rPr sz="2400" spc="-15" dirty="0">
                <a:solidFill>
                  <a:srgbClr val="000000"/>
                </a:solidFill>
              </a:rPr>
              <a:t>периоде </a:t>
            </a:r>
            <a:r>
              <a:rPr sz="2400" i="1" spc="-5" dirty="0">
                <a:solidFill>
                  <a:srgbClr val="CF0101"/>
                </a:solidFill>
                <a:latin typeface="Calibri"/>
                <a:cs typeface="Calibri"/>
              </a:rPr>
              <a:t>формируется </a:t>
            </a:r>
            <a:r>
              <a:rPr sz="2400" i="1" spc="-15" dirty="0">
                <a:solidFill>
                  <a:srgbClr val="CF0101"/>
                </a:solidFill>
                <a:latin typeface="Calibri"/>
                <a:cs typeface="Calibri"/>
              </a:rPr>
              <a:t>около </a:t>
            </a:r>
            <a:r>
              <a:rPr sz="2400" i="1" dirty="0">
                <a:solidFill>
                  <a:srgbClr val="CF0101"/>
                </a:solidFill>
                <a:latin typeface="Calibri"/>
                <a:cs typeface="Calibri"/>
              </a:rPr>
              <a:t>53%  </a:t>
            </a:r>
            <a:r>
              <a:rPr sz="2400" i="1" spc="-5" dirty="0">
                <a:solidFill>
                  <a:srgbClr val="CF0101"/>
                </a:solidFill>
                <a:latin typeface="Calibri"/>
                <a:cs typeface="Calibri"/>
              </a:rPr>
              <a:t>заболеваний</a:t>
            </a:r>
            <a:r>
              <a:rPr sz="2400" i="1" spc="-5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sz="2400" i="1" spc="-10" dirty="0">
                <a:solidFill>
                  <a:srgbClr val="000000"/>
                </a:solidFill>
                <a:latin typeface="Calibri"/>
                <a:cs typeface="Calibri"/>
              </a:rPr>
              <a:t>являющихся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причиной </a:t>
            </a:r>
            <a:r>
              <a:rPr sz="2400" i="1" spc="-15" dirty="0">
                <a:solidFill>
                  <a:srgbClr val="000000"/>
                </a:solidFill>
                <a:latin typeface="Calibri"/>
                <a:cs typeface="Calibri"/>
              </a:rPr>
              <a:t>детской  </a:t>
            </a:r>
            <a:r>
              <a:rPr sz="2400" i="1" spc="-5" dirty="0">
                <a:solidFill>
                  <a:srgbClr val="000000"/>
                </a:solidFill>
                <a:latin typeface="Calibri"/>
                <a:cs typeface="Calibri"/>
              </a:rPr>
              <a:t>инвалидности 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в </a:t>
            </a:r>
            <a:r>
              <a:rPr sz="2400" i="1" spc="-5" dirty="0">
                <a:solidFill>
                  <a:srgbClr val="000000"/>
                </a:solidFill>
                <a:latin typeface="Calibri"/>
                <a:cs typeface="Calibri"/>
              </a:rPr>
              <a:t>постнеонатальном</a:t>
            </a:r>
            <a:r>
              <a:rPr sz="2400" i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rgbClr val="000000"/>
                </a:solidFill>
                <a:latin typeface="Calibri"/>
                <a:cs typeface="Calibri"/>
              </a:rPr>
              <a:t>периоде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41247" y="2967845"/>
            <a:ext cx="6951345" cy="1524635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R="360680" algn="ctr">
              <a:lnSpc>
                <a:spcPct val="100000"/>
              </a:lnSpc>
              <a:spcBef>
                <a:spcPts val="1045"/>
              </a:spcBef>
            </a:pPr>
            <a:r>
              <a:rPr sz="2400" b="1" spc="-5" dirty="0">
                <a:solidFill>
                  <a:srgbClr val="CF0101"/>
                </a:solidFill>
                <a:latin typeface="Calibri"/>
                <a:cs typeface="Calibri"/>
              </a:rPr>
              <a:t>Перинатальная</a:t>
            </a:r>
            <a:r>
              <a:rPr sz="2400" b="1" dirty="0">
                <a:solidFill>
                  <a:srgbClr val="CF010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F0101"/>
                </a:solidFill>
                <a:latin typeface="Calibri"/>
                <a:cs typeface="Calibri"/>
              </a:rPr>
              <a:t>патология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775"/>
              </a:spcBef>
            </a:pPr>
            <a:r>
              <a:rPr sz="2000" spc="-10" dirty="0">
                <a:latin typeface="Calibri"/>
                <a:cs typeface="Calibri"/>
              </a:rPr>
              <a:t>(гипоксические, травматические, метаболические, токсические,  воздействия </a:t>
            </a:r>
            <a:r>
              <a:rPr sz="2000" spc="-15" dirty="0">
                <a:latin typeface="Calibri"/>
                <a:cs typeface="Calibri"/>
              </a:rPr>
              <a:t>на </a:t>
            </a:r>
            <a:r>
              <a:rPr sz="2000" spc="-5" dirty="0">
                <a:latin typeface="Calibri"/>
                <a:cs typeface="Calibri"/>
              </a:rPr>
              <a:t>ЦНС с 22 </a:t>
            </a:r>
            <a:r>
              <a:rPr sz="2000" spc="-20" dirty="0">
                <a:latin typeface="Calibri"/>
                <a:cs typeface="Calibri"/>
              </a:rPr>
              <a:t>нед </a:t>
            </a:r>
            <a:r>
              <a:rPr sz="2000" spc="-15" dirty="0">
                <a:latin typeface="Calibri"/>
                <a:cs typeface="Calibri"/>
              </a:rPr>
              <a:t>беремен. </a:t>
            </a:r>
            <a:r>
              <a:rPr sz="2000" spc="-25" dirty="0">
                <a:latin typeface="Calibri"/>
                <a:cs typeface="Calibri"/>
              </a:rPr>
              <a:t>до </a:t>
            </a:r>
            <a:r>
              <a:rPr sz="2000" spc="-5" dirty="0">
                <a:latin typeface="Calibri"/>
                <a:cs typeface="Calibri"/>
              </a:rPr>
              <a:t>7 </a:t>
            </a:r>
            <a:r>
              <a:rPr sz="2000" spc="-15" dirty="0">
                <a:latin typeface="Calibri"/>
                <a:cs typeface="Calibri"/>
              </a:rPr>
              <a:t>дня </a:t>
            </a:r>
            <a:r>
              <a:rPr sz="2000" spc="-10" dirty="0">
                <a:latin typeface="Calibri"/>
                <a:cs typeface="Calibri"/>
              </a:rPr>
              <a:t>жизни ребенка,  </a:t>
            </a:r>
            <a:r>
              <a:rPr sz="2000" spc="-15" dirty="0">
                <a:latin typeface="Calibri"/>
                <a:cs typeface="Calibri"/>
              </a:rPr>
              <a:t>родившегося </a:t>
            </a:r>
            <a:r>
              <a:rPr sz="2000" spc="-5" dirty="0">
                <a:latin typeface="Calibri"/>
                <a:cs typeface="Calibri"/>
              </a:rPr>
              <a:t>500гр и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выше)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37475" y="6582867"/>
            <a:ext cx="1181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Гайнетдинова</a:t>
            </a:r>
            <a:r>
              <a:rPr sz="1100" b="1" spc="-6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Д.Д.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13560" y="1560575"/>
            <a:ext cx="2444495" cy="1484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82495" y="4791392"/>
            <a:ext cx="2573909" cy="13943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81015" y="1658111"/>
            <a:ext cx="2429256" cy="1258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92623" y="4715192"/>
            <a:ext cx="2613532" cy="14705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566" y="465200"/>
            <a:ext cx="735139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10" dirty="0">
                <a:solidFill>
                  <a:srgbClr val="000000"/>
                </a:solidFill>
              </a:rPr>
              <a:t>Неонатальная</a:t>
            </a:r>
            <a:r>
              <a:rPr sz="4400" spc="65" dirty="0">
                <a:solidFill>
                  <a:srgbClr val="000000"/>
                </a:solidFill>
              </a:rPr>
              <a:t> </a:t>
            </a:r>
            <a:r>
              <a:rPr sz="4400" spc="-15" dirty="0">
                <a:solidFill>
                  <a:srgbClr val="000000"/>
                </a:solidFill>
              </a:rPr>
              <a:t>энцефалопатия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244" y="1624965"/>
            <a:ext cx="80740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024380" algn="l"/>
                <a:tab pos="3533775" algn="l"/>
                <a:tab pos="5549265" algn="l"/>
                <a:tab pos="5963920" algn="l"/>
              </a:tabLst>
            </a:pPr>
            <a:r>
              <a:rPr sz="2400" spc="-15" dirty="0">
                <a:latin typeface="Times New Roman"/>
                <a:cs typeface="Times New Roman"/>
              </a:rPr>
              <a:t>Б</a:t>
            </a:r>
            <a:r>
              <a:rPr sz="2400" spc="-25" dirty="0">
                <a:latin typeface="Times New Roman"/>
                <a:cs typeface="Times New Roman"/>
              </a:rPr>
              <a:t>о</a:t>
            </a:r>
            <a:r>
              <a:rPr sz="2400" spc="-5" dirty="0">
                <a:latin typeface="Times New Roman"/>
                <a:cs typeface="Times New Roman"/>
              </a:rPr>
              <a:t>л</a:t>
            </a:r>
            <a:r>
              <a:rPr sz="2400" spc="5" dirty="0">
                <a:latin typeface="Times New Roman"/>
                <a:cs typeface="Times New Roman"/>
              </a:rPr>
              <a:t>ь</a:t>
            </a:r>
            <a:r>
              <a:rPr sz="2400" dirty="0">
                <a:latin typeface="Times New Roman"/>
                <a:cs typeface="Times New Roman"/>
              </a:rPr>
              <a:t>ш</a:t>
            </a:r>
            <a:r>
              <a:rPr sz="2400" spc="5" dirty="0">
                <a:latin typeface="Times New Roman"/>
                <a:cs typeface="Times New Roman"/>
              </a:rPr>
              <a:t>ин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т</a:t>
            </a:r>
            <a:r>
              <a:rPr sz="2400" spc="-25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о	</a:t>
            </a:r>
            <a:r>
              <a:rPr sz="2400" spc="-10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5" dirty="0">
                <a:latin typeface="Times New Roman"/>
                <a:cs typeface="Times New Roman"/>
              </a:rPr>
              <a:t>з</a:t>
            </a:r>
            <a:r>
              <a:rPr sz="2400" spc="-75" dirty="0">
                <a:latin typeface="Times New Roman"/>
                <a:cs typeface="Times New Roman"/>
              </a:rPr>
              <a:t>г</a:t>
            </a:r>
            <a:r>
              <a:rPr sz="2400" dirty="0">
                <a:latin typeface="Times New Roman"/>
                <a:cs typeface="Times New Roman"/>
              </a:rPr>
              <a:t>ов</a:t>
            </a:r>
            <a:r>
              <a:rPr sz="2400" spc="10" dirty="0">
                <a:latin typeface="Times New Roman"/>
                <a:cs typeface="Times New Roman"/>
              </a:rPr>
              <a:t>ы</a:t>
            </a:r>
            <a:r>
              <a:rPr sz="2400" dirty="0">
                <a:latin typeface="Times New Roman"/>
                <a:cs typeface="Times New Roman"/>
              </a:rPr>
              <a:t>х	</a:t>
            </a:r>
            <a:r>
              <a:rPr sz="2400" spc="5" dirty="0">
                <a:latin typeface="Times New Roman"/>
                <a:cs typeface="Times New Roman"/>
              </a:rPr>
              <a:t>п</a:t>
            </a:r>
            <a:r>
              <a:rPr sz="2400" dirty="0">
                <a:latin typeface="Times New Roman"/>
                <a:cs typeface="Times New Roman"/>
              </a:rPr>
              <a:t>овр</a:t>
            </a:r>
            <a:r>
              <a:rPr sz="2400" spc="-15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жд</a:t>
            </a:r>
            <a:r>
              <a:rPr sz="2400" spc="-10" dirty="0">
                <a:latin typeface="Times New Roman"/>
                <a:cs typeface="Times New Roman"/>
              </a:rPr>
              <a:t>е</a:t>
            </a:r>
            <a:r>
              <a:rPr sz="2400" spc="5" dirty="0">
                <a:latin typeface="Times New Roman"/>
                <a:cs typeface="Times New Roman"/>
              </a:rPr>
              <a:t>ни</a:t>
            </a:r>
            <a:r>
              <a:rPr sz="2400" dirty="0">
                <a:latin typeface="Times New Roman"/>
                <a:cs typeface="Times New Roman"/>
              </a:rPr>
              <a:t>й	у	</a:t>
            </a:r>
            <a:r>
              <a:rPr sz="2400" spc="10" dirty="0">
                <a:latin typeface="Times New Roman"/>
                <a:cs typeface="Times New Roman"/>
              </a:rPr>
              <a:t>н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25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ор</a:t>
            </a:r>
            <a:r>
              <a:rPr sz="2400" spc="-65" dirty="0">
                <a:latin typeface="Times New Roman"/>
                <a:cs typeface="Times New Roman"/>
              </a:rPr>
              <a:t>о</a:t>
            </a:r>
            <a:r>
              <a:rPr sz="2400" spc="20" dirty="0">
                <a:latin typeface="Times New Roman"/>
                <a:cs typeface="Times New Roman"/>
              </a:rPr>
              <a:t>ж</a:t>
            </a:r>
            <a:r>
              <a:rPr sz="2400" dirty="0">
                <a:latin typeface="Times New Roman"/>
                <a:cs typeface="Times New Roman"/>
              </a:rPr>
              <a:t>де</a:t>
            </a:r>
            <a:r>
              <a:rPr sz="2400" spc="10" dirty="0">
                <a:latin typeface="Times New Roman"/>
                <a:cs typeface="Times New Roman"/>
              </a:rPr>
              <a:t>нн</a:t>
            </a:r>
            <a:r>
              <a:rPr sz="2400" dirty="0">
                <a:latin typeface="Times New Roman"/>
                <a:cs typeface="Times New Roman"/>
              </a:rPr>
              <a:t>ых  </a:t>
            </a:r>
            <a:r>
              <a:rPr sz="2400" spc="-15" dirty="0">
                <a:latin typeface="Times New Roman"/>
                <a:cs typeface="Times New Roman"/>
              </a:rPr>
              <a:t>обусловлены </a:t>
            </a:r>
            <a:r>
              <a:rPr sz="2400" spc="5" dirty="0">
                <a:latin typeface="Times New Roman"/>
                <a:cs typeface="Times New Roman"/>
              </a:rPr>
              <a:t>не </a:t>
            </a:r>
            <a:r>
              <a:rPr sz="2400" spc="-10" dirty="0">
                <a:latin typeface="Times New Roman"/>
                <a:cs typeface="Times New Roman"/>
              </a:rPr>
              <a:t>асфиксией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15" dirty="0">
                <a:latin typeface="Times New Roman"/>
                <a:cs typeface="Times New Roman"/>
              </a:rPr>
              <a:t>родах, </a:t>
            </a:r>
            <a:r>
              <a:rPr sz="2400" dirty="0">
                <a:latin typeface="Times New Roman"/>
                <a:cs typeface="Times New Roman"/>
              </a:rPr>
              <a:t>а </a:t>
            </a:r>
            <a:r>
              <a:rPr sz="2400" spc="-10" dirty="0">
                <a:latin typeface="Times New Roman"/>
                <a:cs typeface="Times New Roman"/>
              </a:rPr>
              <a:t>различными</a:t>
            </a:r>
            <a:r>
              <a:rPr sz="2400" spc="5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факторами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44" y="2356865"/>
            <a:ext cx="2236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9875" algn="l"/>
              </a:tabLst>
            </a:pPr>
            <a:r>
              <a:rPr sz="2400" spc="-10" dirty="0">
                <a:latin typeface="Times New Roman"/>
                <a:cs typeface="Times New Roman"/>
              </a:rPr>
              <a:t>(</a:t>
            </a:r>
            <a:r>
              <a:rPr sz="2400" spc="-10" dirty="0">
                <a:solidFill>
                  <a:srgbClr val="CF0101"/>
                </a:solidFill>
                <a:latin typeface="Times New Roman"/>
                <a:cs typeface="Times New Roman"/>
              </a:rPr>
              <a:t>ча</a:t>
            </a:r>
            <a:r>
              <a:rPr sz="2400" dirty="0">
                <a:solidFill>
                  <a:srgbClr val="CF0101"/>
                </a:solidFill>
                <a:latin typeface="Times New Roman"/>
                <a:cs typeface="Times New Roman"/>
              </a:rPr>
              <a:t>ще	</a:t>
            </a:r>
            <a:r>
              <a:rPr sz="2400" spc="-30" dirty="0">
                <a:solidFill>
                  <a:srgbClr val="CF0101"/>
                </a:solidFill>
                <a:latin typeface="Times New Roman"/>
                <a:cs typeface="Times New Roman"/>
              </a:rPr>
              <a:t>в</a:t>
            </a:r>
            <a:r>
              <a:rPr sz="2400" spc="35" dirty="0">
                <a:solidFill>
                  <a:srgbClr val="CF0101"/>
                </a:solidFill>
                <a:latin typeface="Times New Roman"/>
                <a:cs typeface="Times New Roman"/>
              </a:rPr>
              <a:t>с</a:t>
            </a:r>
            <a:r>
              <a:rPr sz="2400" spc="-10" dirty="0">
                <a:solidFill>
                  <a:srgbClr val="CF0101"/>
                </a:solidFill>
                <a:latin typeface="Times New Roman"/>
                <a:cs typeface="Times New Roman"/>
              </a:rPr>
              <a:t>е</a:t>
            </a:r>
            <a:r>
              <a:rPr sz="2400" spc="-70" dirty="0">
                <a:solidFill>
                  <a:srgbClr val="CF0101"/>
                </a:solidFill>
                <a:latin typeface="Times New Roman"/>
                <a:cs typeface="Times New Roman"/>
              </a:rPr>
              <a:t>г</a:t>
            </a:r>
            <a:r>
              <a:rPr sz="2400" dirty="0">
                <a:solidFill>
                  <a:srgbClr val="CF0101"/>
                </a:solidFill>
                <a:latin typeface="Times New Roman"/>
                <a:cs typeface="Times New Roman"/>
              </a:rPr>
              <a:t>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15105" y="2356865"/>
            <a:ext cx="5093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0" algn="l"/>
              </a:tabLst>
            </a:pPr>
            <a:r>
              <a:rPr sz="2400" spc="-15" dirty="0">
                <a:solidFill>
                  <a:srgbClr val="CF0101"/>
                </a:solidFill>
                <a:latin typeface="Times New Roman"/>
                <a:cs typeface="Times New Roman"/>
              </a:rPr>
              <a:t>комбинацией</a:t>
            </a:r>
            <a:r>
              <a:rPr sz="2400" spc="-15" dirty="0">
                <a:latin typeface="Times New Roman"/>
                <a:cs typeface="Times New Roman"/>
              </a:rPr>
              <a:t>):	</a:t>
            </a:r>
            <a:r>
              <a:rPr sz="2400" dirty="0">
                <a:latin typeface="Times New Roman"/>
                <a:cs typeface="Times New Roman"/>
              </a:rPr>
              <a:t>метаболическими,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244" y="2520443"/>
            <a:ext cx="6856095" cy="1981200"/>
          </a:xfrm>
          <a:prstGeom prst="rect">
            <a:avLst/>
          </a:prstGeom>
        </p:spPr>
        <p:txBody>
          <a:bodyPr vert="horz" wrap="square" lIns="0" tIns="2146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9"/>
              </a:spcBef>
            </a:pPr>
            <a:r>
              <a:rPr sz="2400" spc="-25" dirty="0">
                <a:latin typeface="Times New Roman"/>
                <a:cs typeface="Times New Roman"/>
              </a:rPr>
              <a:t>аутоиммунными, </a:t>
            </a:r>
            <a:r>
              <a:rPr sz="2400" spc="-5" dirty="0">
                <a:latin typeface="Times New Roman"/>
                <a:cs typeface="Times New Roman"/>
              </a:rPr>
              <a:t>дефектами </a:t>
            </a:r>
            <a:r>
              <a:rPr sz="2400" spc="-30" dirty="0">
                <a:latin typeface="Times New Roman"/>
                <a:cs typeface="Times New Roman"/>
              </a:rPr>
              <a:t>коагуляции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др</a:t>
            </a:r>
            <a:endParaRPr sz="2400">
              <a:latin typeface="Times New Roman"/>
              <a:cs typeface="Times New Roman"/>
            </a:endParaRPr>
          </a:p>
          <a:p>
            <a:pPr marL="1489075" marR="5080" indent="-3175" algn="ctr">
              <a:lnSpc>
                <a:spcPct val="100000"/>
              </a:lnSpc>
              <a:spcBef>
                <a:spcPts val="1320"/>
              </a:spcBef>
            </a:pPr>
            <a:r>
              <a:rPr sz="2000" spc="-10" dirty="0">
                <a:solidFill>
                  <a:srgbClr val="CF0101"/>
                </a:solidFill>
                <a:latin typeface="Times New Roman"/>
                <a:cs typeface="Times New Roman"/>
              </a:rPr>
              <a:t>Неонатальная энцефалопатия </a:t>
            </a:r>
            <a:r>
              <a:rPr sz="2000" spc="-5" dirty="0">
                <a:solidFill>
                  <a:srgbClr val="CF0101"/>
                </a:solidFill>
                <a:latin typeface="Times New Roman"/>
                <a:cs typeface="Times New Roman"/>
              </a:rPr>
              <a:t>– 1,8 – </a:t>
            </a:r>
            <a:r>
              <a:rPr sz="2000" dirty="0">
                <a:solidFill>
                  <a:srgbClr val="CF0101"/>
                </a:solidFill>
                <a:latin typeface="Times New Roman"/>
                <a:cs typeface="Times New Roman"/>
              </a:rPr>
              <a:t>7,7/1000  </a:t>
            </a:r>
            <a:r>
              <a:rPr sz="2000" spc="-25" dirty="0">
                <a:latin typeface="Times New Roman"/>
                <a:cs typeface="Times New Roman"/>
              </a:rPr>
              <a:t>Преходящие </a:t>
            </a:r>
            <a:r>
              <a:rPr sz="2000" spc="-5" dirty="0">
                <a:latin typeface="Times New Roman"/>
                <a:cs typeface="Times New Roman"/>
              </a:rPr>
              <a:t>и </a:t>
            </a:r>
            <a:r>
              <a:rPr sz="2000" spc="-10" dirty="0">
                <a:latin typeface="Times New Roman"/>
                <a:cs typeface="Times New Roman"/>
              </a:rPr>
              <a:t>неклассифицированные состояния  </a:t>
            </a:r>
            <a:r>
              <a:rPr sz="2000" spc="-20" dirty="0">
                <a:latin typeface="Times New Roman"/>
                <a:cs typeface="Times New Roman"/>
              </a:rPr>
              <a:t>головного </a:t>
            </a:r>
            <a:r>
              <a:rPr sz="2000" dirty="0">
                <a:latin typeface="Times New Roman"/>
                <a:cs typeface="Times New Roman"/>
              </a:rPr>
              <a:t>мозга </a:t>
            </a:r>
            <a:r>
              <a:rPr sz="2000" spc="-15" dirty="0">
                <a:latin typeface="Times New Roman"/>
                <a:cs typeface="Times New Roman"/>
              </a:rPr>
              <a:t>не </a:t>
            </a:r>
            <a:r>
              <a:rPr sz="2000" spc="-10" dirty="0">
                <a:latin typeface="Times New Roman"/>
                <a:cs typeface="Times New Roman"/>
              </a:rPr>
              <a:t>воспалительного генеза </a:t>
            </a:r>
            <a:r>
              <a:rPr sz="2000" spc="-5" dirty="0">
                <a:latin typeface="Times New Roman"/>
                <a:cs typeface="Times New Roman"/>
              </a:rPr>
              <a:t>у  </a:t>
            </a:r>
            <a:r>
              <a:rPr sz="2000" spc="-15" dirty="0">
                <a:latin typeface="Times New Roman"/>
                <a:cs typeface="Times New Roman"/>
              </a:rPr>
              <a:t>новорожденных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51177" y="4897577"/>
            <a:ext cx="633793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неонатальная энцефалопатия, </a:t>
            </a:r>
            <a:r>
              <a:rPr sz="1800" spc="-10" dirty="0">
                <a:latin typeface="Times New Roman"/>
                <a:cs typeface="Times New Roman"/>
              </a:rPr>
              <a:t>связанная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10" dirty="0">
                <a:latin typeface="Times New Roman"/>
                <a:cs typeface="Times New Roman"/>
              </a:rPr>
              <a:t>асфиксией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0.16/1000</a:t>
            </a:r>
            <a:endParaRPr sz="1800">
              <a:latin typeface="Times New Roman"/>
              <a:cs typeface="Times New Roman"/>
            </a:endParaRPr>
          </a:p>
          <a:p>
            <a:pPr marL="6350"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Times New Roman"/>
                <a:cs typeface="Times New Roman"/>
              </a:rPr>
              <a:t>живорожденных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244" y="6260388"/>
            <a:ext cx="8383270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Calibri"/>
                <a:cs typeface="Calibri"/>
              </a:rPr>
              <a:t>(Dr. </a:t>
            </a:r>
            <a:r>
              <a:rPr sz="1200" spc="-5" dirty="0">
                <a:latin typeface="Calibri"/>
                <a:cs typeface="Calibri"/>
              </a:rPr>
              <a:t>Gary </a:t>
            </a:r>
            <a:r>
              <a:rPr sz="1200" spc="-25" dirty="0">
                <a:latin typeface="Calibri"/>
                <a:cs typeface="Calibri"/>
              </a:rPr>
              <a:t>D.V.Hankins, </a:t>
            </a:r>
            <a:r>
              <a:rPr sz="1200" spc="-5" dirty="0">
                <a:latin typeface="Calibri"/>
                <a:cs typeface="Calibri"/>
              </a:rPr>
              <a:t>who </a:t>
            </a:r>
            <a:r>
              <a:rPr sz="1200" spc="-10" dirty="0">
                <a:latin typeface="Calibri"/>
                <a:cs typeface="Calibri"/>
              </a:rPr>
              <a:t>chaired </a:t>
            </a:r>
            <a:r>
              <a:rPr sz="1200" spc="-5" dirty="0">
                <a:latin typeface="Calibri"/>
                <a:cs typeface="Calibri"/>
              </a:rPr>
              <a:t>the task </a:t>
            </a:r>
            <a:r>
              <a:rPr sz="1200" spc="-20" dirty="0">
                <a:latin typeface="Calibri"/>
                <a:cs typeface="Calibri"/>
              </a:rPr>
              <a:t>force </a:t>
            </a:r>
            <a:r>
              <a:rPr sz="1200" spc="-5" dirty="0">
                <a:latin typeface="Calibri"/>
                <a:cs typeface="Calibri"/>
              </a:rPr>
              <a:t>that </a:t>
            </a:r>
            <a:r>
              <a:rPr sz="1200" spc="-10" dirty="0">
                <a:latin typeface="Calibri"/>
                <a:cs typeface="Calibri"/>
              </a:rPr>
              <a:t>created </a:t>
            </a:r>
            <a:r>
              <a:rPr sz="1200" spc="-5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report. </a:t>
            </a:r>
            <a:r>
              <a:rPr sz="1200" spc="-5" dirty="0">
                <a:latin typeface="Calibri"/>
                <a:cs typeface="Calibri"/>
              </a:rPr>
              <a:t>Medscape Ob/Gyn</a:t>
            </a:r>
            <a:r>
              <a:rPr sz="1200" spc="1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 </a:t>
            </a:r>
            <a:r>
              <a:rPr sz="1200" spc="-10" dirty="0">
                <a:latin typeface="Calibri"/>
                <a:cs typeface="Calibri"/>
              </a:rPr>
              <a:t>Женское здоровье 8(1). 2013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Гайнетдинова</a:t>
            </a:r>
            <a:r>
              <a:rPr sz="1100" b="1" spc="-8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Д.Д.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5688" y="48767"/>
            <a:ext cx="4828540" cy="1143000"/>
          </a:xfrm>
          <a:custGeom>
            <a:avLst/>
            <a:gdLst/>
            <a:ahLst/>
            <a:cxnLst/>
            <a:rect l="l" t="t" r="r" b="b"/>
            <a:pathLst>
              <a:path w="4828540" h="1143000">
                <a:moveTo>
                  <a:pt x="0" y="1143000"/>
                </a:moveTo>
                <a:lnTo>
                  <a:pt x="4828032" y="1143000"/>
                </a:lnTo>
                <a:lnTo>
                  <a:pt x="4828032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3779" y="134874"/>
            <a:ext cx="4366260" cy="939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0"/>
              </a:spcBef>
            </a:pP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Межведомственный Координационный 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орган по развитию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региональной  </a:t>
            </a:r>
            <a:r>
              <a:rPr sz="2000" spc="-10" dirty="0">
                <a:solidFill>
                  <a:srgbClr val="A10101"/>
                </a:solidFill>
              </a:rPr>
              <a:t>Программы ранней</a:t>
            </a:r>
            <a:r>
              <a:rPr sz="2000" spc="70" dirty="0">
                <a:solidFill>
                  <a:srgbClr val="A10101"/>
                </a:solidFill>
              </a:rPr>
              <a:t> </a:t>
            </a:r>
            <a:r>
              <a:rPr sz="2000" spc="-10" dirty="0">
                <a:solidFill>
                  <a:srgbClr val="A10101"/>
                </a:solidFill>
              </a:rPr>
              <a:t>помощи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35835" y="2577083"/>
            <a:ext cx="5459095" cy="749935"/>
          </a:xfrm>
          <a:custGeom>
            <a:avLst/>
            <a:gdLst/>
            <a:ahLst/>
            <a:cxnLst/>
            <a:rect l="l" t="t" r="r" b="b"/>
            <a:pathLst>
              <a:path w="5459095" h="749935">
                <a:moveTo>
                  <a:pt x="0" y="749808"/>
                </a:moveTo>
                <a:lnTo>
                  <a:pt x="5458968" y="749808"/>
                </a:lnTo>
                <a:lnTo>
                  <a:pt x="5458968" y="0"/>
                </a:lnTo>
                <a:lnTo>
                  <a:pt x="0" y="0"/>
                </a:lnTo>
                <a:lnTo>
                  <a:pt x="0" y="749808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35835" y="2577083"/>
            <a:ext cx="5459095" cy="749935"/>
          </a:xfrm>
          <a:custGeom>
            <a:avLst/>
            <a:gdLst/>
            <a:ahLst/>
            <a:cxnLst/>
            <a:rect l="l" t="t" r="r" b="b"/>
            <a:pathLst>
              <a:path w="5459095" h="749935">
                <a:moveTo>
                  <a:pt x="0" y="749808"/>
                </a:moveTo>
                <a:lnTo>
                  <a:pt x="5458968" y="749808"/>
                </a:lnTo>
                <a:lnTo>
                  <a:pt x="5458968" y="0"/>
                </a:lnTo>
                <a:lnTo>
                  <a:pt x="0" y="0"/>
                </a:lnTo>
                <a:lnTo>
                  <a:pt x="0" y="749808"/>
                </a:lnTo>
                <a:close/>
              </a:path>
            </a:pathLst>
          </a:custGeom>
          <a:ln w="9144">
            <a:solidFill>
              <a:srgbClr val="548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14576" y="2532137"/>
            <a:ext cx="5298440" cy="69596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sz="2000" spc="-10" dirty="0">
                <a:latin typeface="Calibri"/>
                <a:cs typeface="Calibri"/>
              </a:rPr>
              <a:t>Региональный ресурсно-методический </a:t>
            </a:r>
            <a:r>
              <a:rPr sz="2000" spc="-15" dirty="0">
                <a:latin typeface="Calibri"/>
                <a:cs typeface="Calibri"/>
              </a:rPr>
              <a:t>центр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РП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2000" spc="-15" dirty="0">
                <a:latin typeface="Calibri"/>
                <a:cs typeface="Calibri"/>
              </a:rPr>
              <a:t>(межведомственный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принадлежности)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32916" y="1647444"/>
            <a:ext cx="1941830" cy="372110"/>
          </a:xfrm>
          <a:custGeom>
            <a:avLst/>
            <a:gdLst/>
            <a:ahLst/>
            <a:cxnLst/>
            <a:rect l="l" t="t" r="r" b="b"/>
            <a:pathLst>
              <a:path w="1941830" h="372110">
                <a:moveTo>
                  <a:pt x="0" y="371855"/>
                </a:moveTo>
                <a:lnTo>
                  <a:pt x="1941576" y="371855"/>
                </a:lnTo>
                <a:lnTo>
                  <a:pt x="1941576" y="0"/>
                </a:lnTo>
                <a:lnTo>
                  <a:pt x="0" y="0"/>
                </a:lnTo>
                <a:lnTo>
                  <a:pt x="0" y="371855"/>
                </a:lnTo>
                <a:close/>
              </a:path>
            </a:pathLst>
          </a:custGeom>
          <a:ln w="914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37488" y="1665554"/>
            <a:ext cx="193293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Здравоохранение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96867" y="1647444"/>
            <a:ext cx="1259205" cy="372110"/>
          </a:xfrm>
          <a:custGeom>
            <a:avLst/>
            <a:gdLst/>
            <a:ahLst/>
            <a:cxnLst/>
            <a:rect l="l" t="t" r="r" b="b"/>
            <a:pathLst>
              <a:path w="1259204" h="372110">
                <a:moveTo>
                  <a:pt x="0" y="371855"/>
                </a:moveTo>
                <a:lnTo>
                  <a:pt x="1258824" y="371855"/>
                </a:lnTo>
                <a:lnTo>
                  <a:pt x="1258824" y="0"/>
                </a:lnTo>
                <a:lnTo>
                  <a:pt x="0" y="0"/>
                </a:lnTo>
                <a:lnTo>
                  <a:pt x="0" y="371855"/>
                </a:lnTo>
                <a:close/>
              </a:path>
            </a:pathLst>
          </a:custGeom>
          <a:ln w="914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74719" y="1665554"/>
            <a:ext cx="10947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С</a:t>
            </a:r>
            <a:r>
              <a:rPr sz="1800" spc="5" dirty="0">
                <a:latin typeface="Calibri"/>
                <a:cs typeface="Calibri"/>
              </a:rPr>
              <a:t>оц</a:t>
            </a:r>
            <a:r>
              <a:rPr sz="1800" dirty="0">
                <a:latin typeface="Calibri"/>
                <a:cs typeface="Calibri"/>
              </a:rPr>
              <a:t>защита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55435" y="1647444"/>
            <a:ext cx="1496695" cy="372110"/>
          </a:xfrm>
          <a:custGeom>
            <a:avLst/>
            <a:gdLst/>
            <a:ahLst/>
            <a:cxnLst/>
            <a:rect l="l" t="t" r="r" b="b"/>
            <a:pathLst>
              <a:path w="1496695" h="372110">
                <a:moveTo>
                  <a:pt x="0" y="371855"/>
                </a:moveTo>
                <a:lnTo>
                  <a:pt x="1496567" y="371855"/>
                </a:lnTo>
                <a:lnTo>
                  <a:pt x="1496567" y="0"/>
                </a:lnTo>
                <a:lnTo>
                  <a:pt x="0" y="0"/>
                </a:lnTo>
                <a:lnTo>
                  <a:pt x="0" y="371855"/>
                </a:lnTo>
                <a:close/>
              </a:path>
            </a:pathLst>
          </a:custGeom>
          <a:ln w="914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235700" y="1665554"/>
            <a:ext cx="13271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б</a:t>
            </a:r>
            <a:r>
              <a:rPr sz="1800" spc="-1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аз</a:t>
            </a:r>
            <a:r>
              <a:rPr sz="1800" spc="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вание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93419" y="1961388"/>
            <a:ext cx="640080" cy="490855"/>
          </a:xfrm>
          <a:custGeom>
            <a:avLst/>
            <a:gdLst/>
            <a:ahLst/>
            <a:cxnLst/>
            <a:rect l="l" t="t" r="r" b="b"/>
            <a:pathLst>
              <a:path w="640080" h="490855">
                <a:moveTo>
                  <a:pt x="0" y="490727"/>
                </a:moveTo>
                <a:lnTo>
                  <a:pt x="640080" y="490727"/>
                </a:lnTo>
                <a:lnTo>
                  <a:pt x="640080" y="0"/>
                </a:lnTo>
                <a:lnTo>
                  <a:pt x="0" y="0"/>
                </a:lnTo>
                <a:lnTo>
                  <a:pt x="0" y="490727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3419" y="1961388"/>
            <a:ext cx="640080" cy="490855"/>
          </a:xfrm>
          <a:custGeom>
            <a:avLst/>
            <a:gdLst/>
            <a:ahLst/>
            <a:cxnLst/>
            <a:rect l="l" t="t" r="r" b="b"/>
            <a:pathLst>
              <a:path w="640080" h="490855">
                <a:moveTo>
                  <a:pt x="0" y="490727"/>
                </a:moveTo>
                <a:lnTo>
                  <a:pt x="640080" y="490727"/>
                </a:lnTo>
                <a:lnTo>
                  <a:pt x="640080" y="0"/>
                </a:lnTo>
                <a:lnTo>
                  <a:pt x="0" y="0"/>
                </a:lnTo>
                <a:lnTo>
                  <a:pt x="0" y="490727"/>
                </a:lnTo>
                <a:close/>
              </a:path>
            </a:pathLst>
          </a:custGeom>
          <a:ln w="9144">
            <a:solidFill>
              <a:srgbClr val="548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70636" y="1983486"/>
            <a:ext cx="40513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libri"/>
                <a:cs typeface="Calibri"/>
              </a:rPr>
              <a:t>Бю</a:t>
            </a:r>
            <a:r>
              <a:rPr sz="1300" spc="-15" dirty="0">
                <a:latin typeface="Calibri"/>
                <a:cs typeface="Calibri"/>
              </a:rPr>
              <a:t>р</a:t>
            </a:r>
            <a:r>
              <a:rPr sz="1300" spc="-5" dirty="0">
                <a:latin typeface="Calibri"/>
                <a:cs typeface="Calibri"/>
              </a:rPr>
              <a:t>о  МСЭ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545323" y="1952244"/>
            <a:ext cx="640080" cy="292735"/>
          </a:xfrm>
          <a:custGeom>
            <a:avLst/>
            <a:gdLst/>
            <a:ahLst/>
            <a:cxnLst/>
            <a:rect l="l" t="t" r="r" b="b"/>
            <a:pathLst>
              <a:path w="640079" h="292735">
                <a:moveTo>
                  <a:pt x="0" y="292608"/>
                </a:moveTo>
                <a:lnTo>
                  <a:pt x="640079" y="292608"/>
                </a:lnTo>
                <a:lnTo>
                  <a:pt x="640079" y="0"/>
                </a:lnTo>
                <a:lnTo>
                  <a:pt x="0" y="0"/>
                </a:lnTo>
                <a:lnTo>
                  <a:pt x="0" y="292608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45323" y="1952244"/>
            <a:ext cx="640080" cy="292735"/>
          </a:xfrm>
          <a:custGeom>
            <a:avLst/>
            <a:gdLst/>
            <a:ahLst/>
            <a:cxnLst/>
            <a:rect l="l" t="t" r="r" b="b"/>
            <a:pathLst>
              <a:path w="640079" h="292735">
                <a:moveTo>
                  <a:pt x="0" y="292608"/>
                </a:moveTo>
                <a:lnTo>
                  <a:pt x="640079" y="292608"/>
                </a:lnTo>
                <a:lnTo>
                  <a:pt x="640079" y="0"/>
                </a:lnTo>
                <a:lnTo>
                  <a:pt x="0" y="0"/>
                </a:lnTo>
                <a:lnTo>
                  <a:pt x="0" y="292608"/>
                </a:lnTo>
                <a:close/>
              </a:path>
            </a:pathLst>
          </a:custGeom>
          <a:ln w="9143">
            <a:solidFill>
              <a:srgbClr val="548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625333" y="1975485"/>
            <a:ext cx="46291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5" dirty="0">
                <a:latin typeface="Calibri"/>
                <a:cs typeface="Calibri"/>
              </a:rPr>
              <a:t>П</a:t>
            </a:r>
            <a:r>
              <a:rPr sz="1300" spc="-5" dirty="0">
                <a:latin typeface="Calibri"/>
                <a:cs typeface="Calibri"/>
              </a:rPr>
              <a:t>М</a:t>
            </a:r>
            <a:r>
              <a:rPr sz="1300" dirty="0">
                <a:latin typeface="Calibri"/>
                <a:cs typeface="Calibri"/>
              </a:rPr>
              <a:t>П</a:t>
            </a:r>
            <a:r>
              <a:rPr sz="1300" spc="-5" dirty="0">
                <a:latin typeface="Calibri"/>
                <a:cs typeface="Calibri"/>
              </a:rPr>
              <a:t>К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51331" y="4006088"/>
            <a:ext cx="156718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0480" algn="ctr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Calibri"/>
                <a:cs typeface="Calibri"/>
              </a:rPr>
              <a:t>Структурные</a:t>
            </a:r>
            <a:endParaRPr sz="1600">
              <a:latin typeface="Calibri"/>
              <a:cs typeface="Calibri"/>
            </a:endParaRPr>
          </a:p>
          <a:p>
            <a:pPr marL="12700" marR="5080" indent="-41910" algn="ctr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подразделения </a:t>
            </a:r>
            <a:r>
              <a:rPr sz="1600" dirty="0">
                <a:latin typeface="Calibri"/>
                <a:cs typeface="Calibri"/>
              </a:rPr>
              <a:t>в  </a:t>
            </a:r>
            <a:r>
              <a:rPr sz="1600" spc="-5" dirty="0">
                <a:latin typeface="Calibri"/>
                <a:cs typeface="Calibri"/>
              </a:rPr>
              <a:t>организациях  </a:t>
            </a:r>
            <a:r>
              <a:rPr sz="1600" spc="5" dirty="0">
                <a:latin typeface="Calibri"/>
                <a:cs typeface="Calibri"/>
              </a:rPr>
              <a:t>З</a:t>
            </a:r>
            <a:r>
              <a:rPr sz="1600" spc="-10" dirty="0">
                <a:latin typeface="Calibri"/>
                <a:cs typeface="Calibri"/>
              </a:rPr>
              <a:t>д</a:t>
            </a:r>
            <a:r>
              <a:rPr sz="1600" spc="-5" dirty="0">
                <a:latin typeface="Calibri"/>
                <a:cs typeface="Calibri"/>
              </a:rPr>
              <a:t>р</a:t>
            </a:r>
            <a:r>
              <a:rPr sz="1600" spc="-10" dirty="0">
                <a:latin typeface="Calibri"/>
                <a:cs typeface="Calibri"/>
              </a:rPr>
              <a:t>а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spc="-35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хр</a:t>
            </a:r>
            <a:r>
              <a:rPr sz="1600" spc="-10" dirty="0">
                <a:latin typeface="Calibri"/>
                <a:cs typeface="Calibri"/>
              </a:rPr>
              <a:t>а</a:t>
            </a:r>
            <a:r>
              <a:rPr sz="1600" dirty="0">
                <a:latin typeface="Calibri"/>
                <a:cs typeface="Calibri"/>
              </a:rPr>
              <a:t>н</a:t>
            </a:r>
            <a:r>
              <a:rPr sz="1600" spc="-5" dirty="0">
                <a:latin typeface="Calibri"/>
                <a:cs typeface="Calibri"/>
              </a:rPr>
              <a:t>е</a:t>
            </a:r>
            <a:r>
              <a:rPr sz="1600" dirty="0">
                <a:latin typeface="Calibri"/>
                <a:cs typeface="Calibri"/>
              </a:rPr>
              <a:t>ния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08879" y="4006088"/>
            <a:ext cx="179895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1115" algn="ctr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Calibri"/>
                <a:cs typeface="Calibri"/>
              </a:rPr>
              <a:t>Структурные</a:t>
            </a:r>
            <a:endParaRPr sz="1600">
              <a:latin typeface="Calibri"/>
              <a:cs typeface="Calibri"/>
            </a:endParaRPr>
          </a:p>
          <a:p>
            <a:pPr marR="40005" algn="ctr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подразделения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внегосударственных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Calibri"/>
                <a:cs typeface="Calibri"/>
              </a:rPr>
              <a:t>организациях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19373" y="4007053"/>
            <a:ext cx="1507490" cy="1003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latin typeface="Calibri"/>
                <a:cs typeface="Calibri"/>
              </a:rPr>
              <a:t>Структурные</a:t>
            </a:r>
            <a:endParaRPr sz="16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подразделения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  </a:t>
            </a:r>
            <a:r>
              <a:rPr sz="1600" spc="-5" dirty="0">
                <a:latin typeface="Calibri"/>
                <a:cs typeface="Calibri"/>
              </a:rPr>
              <a:t>организациях  Соцзащиты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31228" y="3994480"/>
            <a:ext cx="1507490" cy="1003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latin typeface="Calibri"/>
                <a:cs typeface="Calibri"/>
              </a:rPr>
              <a:t>Структурные</a:t>
            </a:r>
            <a:endParaRPr sz="16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подразделения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  </a:t>
            </a:r>
            <a:r>
              <a:rPr sz="1600" spc="-5" dirty="0">
                <a:latin typeface="Calibri"/>
                <a:cs typeface="Calibri"/>
              </a:rPr>
              <a:t>организациях  </a:t>
            </a:r>
            <a:r>
              <a:rPr sz="1600" dirty="0">
                <a:latin typeface="Calibri"/>
                <a:cs typeface="Calibri"/>
              </a:rPr>
              <a:t>образования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40436" y="5326379"/>
            <a:ext cx="2868295" cy="954405"/>
          </a:xfrm>
          <a:custGeom>
            <a:avLst/>
            <a:gdLst/>
            <a:ahLst/>
            <a:cxnLst/>
            <a:rect l="l" t="t" r="r" b="b"/>
            <a:pathLst>
              <a:path w="2868295" h="954404">
                <a:moveTo>
                  <a:pt x="0" y="954024"/>
                </a:moveTo>
                <a:lnTo>
                  <a:pt x="2868167" y="954024"/>
                </a:lnTo>
                <a:lnTo>
                  <a:pt x="2868167" y="0"/>
                </a:lnTo>
                <a:lnTo>
                  <a:pt x="0" y="0"/>
                </a:lnTo>
                <a:lnTo>
                  <a:pt x="0" y="954024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40436" y="5326379"/>
            <a:ext cx="2868295" cy="954405"/>
          </a:xfrm>
          <a:prstGeom prst="rect">
            <a:avLst/>
          </a:prstGeom>
          <a:ln w="9144">
            <a:solidFill>
              <a:srgbClr val="548ED4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30810" marR="130810" indent="228600">
              <a:lnSpc>
                <a:spcPct val="100000"/>
              </a:lnSpc>
              <a:spcBef>
                <a:spcPts val="290"/>
              </a:spcBef>
            </a:pPr>
            <a:r>
              <a:rPr sz="1400" spc="-10" dirty="0">
                <a:latin typeface="Calibri"/>
                <a:cs typeface="Calibri"/>
              </a:rPr>
              <a:t>Деятельность </a:t>
            </a:r>
            <a:r>
              <a:rPr sz="1400" spc="-5" dirty="0">
                <a:latin typeface="Calibri"/>
                <a:cs typeface="Calibri"/>
              </a:rPr>
              <a:t>региональных  органов </a:t>
            </a:r>
            <a:r>
              <a:rPr sz="1400" spc="-10" dirty="0">
                <a:latin typeface="Calibri"/>
                <a:cs typeface="Calibri"/>
              </a:rPr>
              <a:t>соцзащиты, </a:t>
            </a:r>
            <a:r>
              <a:rPr sz="1400" spc="-5" dirty="0">
                <a:latin typeface="Calibri"/>
                <a:cs typeface="Calibri"/>
              </a:rPr>
              <a:t>образования,  </a:t>
            </a:r>
            <a:r>
              <a:rPr sz="1400" spc="-10" dirty="0">
                <a:latin typeface="Calibri"/>
                <a:cs typeface="Calibri"/>
              </a:rPr>
              <a:t>здравоохранения по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реализации</a:t>
            </a:r>
            <a:endParaRPr sz="1400">
              <a:latin typeface="Calibri"/>
              <a:cs typeface="Calibri"/>
            </a:endParaRPr>
          </a:p>
          <a:p>
            <a:pPr marL="35052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Calibri"/>
                <a:cs typeface="Calibri"/>
              </a:rPr>
              <a:t>Программы </a:t>
            </a:r>
            <a:r>
              <a:rPr sz="1400" spc="-5" dirty="0">
                <a:latin typeface="Calibri"/>
                <a:cs typeface="Calibri"/>
              </a:rPr>
              <a:t>ранней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помощи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701" y="3995359"/>
            <a:ext cx="528955" cy="9594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36830">
              <a:lnSpc>
                <a:spcPts val="1810"/>
              </a:lnSpc>
            </a:pPr>
            <a:r>
              <a:rPr sz="1800" spc="-5" dirty="0">
                <a:solidFill>
                  <a:srgbClr val="A10101"/>
                </a:solidFill>
                <a:latin typeface="Calibri"/>
                <a:cs typeface="Calibri"/>
              </a:rPr>
              <a:t>Стандарт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A10101"/>
                </a:solidFill>
                <a:latin typeface="Calibri"/>
                <a:cs typeface="Calibri"/>
              </a:rPr>
              <a:t>услуги</a:t>
            </a:r>
            <a:r>
              <a:rPr sz="1800" spc="-90" dirty="0">
                <a:solidFill>
                  <a:srgbClr val="A1010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A10101"/>
                </a:solidFill>
                <a:latin typeface="Calibri"/>
                <a:cs typeface="Calibri"/>
              </a:rPr>
              <a:t>РП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960364" y="5311140"/>
            <a:ext cx="2417445" cy="954405"/>
          </a:xfrm>
          <a:custGeom>
            <a:avLst/>
            <a:gdLst/>
            <a:ahLst/>
            <a:cxnLst/>
            <a:rect l="l" t="t" r="r" b="b"/>
            <a:pathLst>
              <a:path w="2417445" h="954404">
                <a:moveTo>
                  <a:pt x="0" y="954024"/>
                </a:moveTo>
                <a:lnTo>
                  <a:pt x="2417064" y="954024"/>
                </a:lnTo>
                <a:lnTo>
                  <a:pt x="2417064" y="0"/>
                </a:lnTo>
                <a:lnTo>
                  <a:pt x="0" y="0"/>
                </a:lnTo>
                <a:lnTo>
                  <a:pt x="0" y="954024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960364" y="5311140"/>
            <a:ext cx="2417445" cy="954405"/>
          </a:xfrm>
          <a:prstGeom prst="rect">
            <a:avLst/>
          </a:prstGeom>
          <a:ln w="9144">
            <a:solidFill>
              <a:srgbClr val="548ED4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285"/>
              </a:spcBef>
            </a:pPr>
            <a:r>
              <a:rPr sz="1400" spc="-25" dirty="0">
                <a:latin typeface="Calibri"/>
                <a:cs typeface="Calibri"/>
              </a:rPr>
              <a:t>Текущая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деятельность</a:t>
            </a:r>
            <a:endParaRPr sz="1400">
              <a:latin typeface="Calibri"/>
              <a:cs typeface="Calibri"/>
            </a:endParaRPr>
          </a:p>
          <a:p>
            <a:pPr marL="233045" marR="220345" indent="-3175" algn="ctr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Calibri"/>
                <a:cs typeface="Calibri"/>
              </a:rPr>
              <a:t>региональных </a:t>
            </a:r>
            <a:r>
              <a:rPr sz="1400" spc="-5" dirty="0">
                <a:latin typeface="Calibri"/>
                <a:cs typeface="Calibri"/>
              </a:rPr>
              <a:t>органов  соцзащиты, образования,  </a:t>
            </a:r>
            <a:r>
              <a:rPr sz="1400" spc="-10" dirty="0">
                <a:latin typeface="Calibri"/>
                <a:cs typeface="Calibri"/>
              </a:rPr>
              <a:t>здравоохранения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710940" y="5326379"/>
            <a:ext cx="1835150" cy="368935"/>
          </a:xfrm>
          <a:custGeom>
            <a:avLst/>
            <a:gdLst/>
            <a:ahLst/>
            <a:cxnLst/>
            <a:rect l="l" t="t" r="r" b="b"/>
            <a:pathLst>
              <a:path w="1835150" h="368935">
                <a:moveTo>
                  <a:pt x="0" y="368808"/>
                </a:moveTo>
                <a:lnTo>
                  <a:pt x="1834895" y="368808"/>
                </a:lnTo>
                <a:lnTo>
                  <a:pt x="1834895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9144">
            <a:solidFill>
              <a:srgbClr val="CF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789045" y="5345683"/>
            <a:ext cx="1652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Ребенок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семья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23740" y="6132067"/>
            <a:ext cx="1215390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15" dirty="0">
                <a:latin typeface="Calibri"/>
                <a:cs typeface="Calibri"/>
              </a:rPr>
              <a:t>Родительские</a:t>
            </a:r>
            <a:endParaRPr sz="1600">
              <a:latin typeface="Calibri"/>
              <a:cs typeface="Calibri"/>
            </a:endParaRPr>
          </a:p>
          <a:p>
            <a:pPr marL="52069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организации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739896" y="1054608"/>
            <a:ext cx="306184" cy="1692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36923" y="1191767"/>
            <a:ext cx="116839" cy="1383665"/>
          </a:xfrm>
          <a:custGeom>
            <a:avLst/>
            <a:gdLst/>
            <a:ahLst/>
            <a:cxnLst/>
            <a:rect l="l" t="t" r="r" b="b"/>
            <a:pathLst>
              <a:path w="116839" h="1383664">
                <a:moveTo>
                  <a:pt x="13588" y="1269238"/>
                </a:moveTo>
                <a:lnTo>
                  <a:pt x="7874" y="1272667"/>
                </a:lnTo>
                <a:lnTo>
                  <a:pt x="2031" y="1276096"/>
                </a:lnTo>
                <a:lnTo>
                  <a:pt x="0" y="1283589"/>
                </a:lnTo>
                <a:lnTo>
                  <a:pt x="3428" y="1289304"/>
                </a:lnTo>
                <a:lnTo>
                  <a:pt x="58420" y="1383665"/>
                </a:lnTo>
                <a:lnTo>
                  <a:pt x="72556" y="1359408"/>
                </a:lnTo>
                <a:lnTo>
                  <a:pt x="46227" y="1359408"/>
                </a:lnTo>
                <a:lnTo>
                  <a:pt x="46227" y="1314341"/>
                </a:lnTo>
                <a:lnTo>
                  <a:pt x="24511" y="1277112"/>
                </a:lnTo>
                <a:lnTo>
                  <a:pt x="21081" y="1271270"/>
                </a:lnTo>
                <a:lnTo>
                  <a:pt x="13588" y="1269238"/>
                </a:lnTo>
                <a:close/>
              </a:path>
              <a:path w="116839" h="1383664">
                <a:moveTo>
                  <a:pt x="46228" y="1314341"/>
                </a:moveTo>
                <a:lnTo>
                  <a:pt x="46227" y="1359408"/>
                </a:lnTo>
                <a:lnTo>
                  <a:pt x="70612" y="1359408"/>
                </a:lnTo>
                <a:lnTo>
                  <a:pt x="70612" y="1353312"/>
                </a:lnTo>
                <a:lnTo>
                  <a:pt x="47878" y="1353312"/>
                </a:lnTo>
                <a:lnTo>
                  <a:pt x="58420" y="1335241"/>
                </a:lnTo>
                <a:lnTo>
                  <a:pt x="46228" y="1314341"/>
                </a:lnTo>
                <a:close/>
              </a:path>
              <a:path w="116839" h="1383664">
                <a:moveTo>
                  <a:pt x="103250" y="1269238"/>
                </a:moveTo>
                <a:lnTo>
                  <a:pt x="95758" y="1271270"/>
                </a:lnTo>
                <a:lnTo>
                  <a:pt x="92328" y="1277112"/>
                </a:lnTo>
                <a:lnTo>
                  <a:pt x="70612" y="1314341"/>
                </a:lnTo>
                <a:lnTo>
                  <a:pt x="70612" y="1359408"/>
                </a:lnTo>
                <a:lnTo>
                  <a:pt x="72556" y="1359408"/>
                </a:lnTo>
                <a:lnTo>
                  <a:pt x="113411" y="1289304"/>
                </a:lnTo>
                <a:lnTo>
                  <a:pt x="116839" y="1283589"/>
                </a:lnTo>
                <a:lnTo>
                  <a:pt x="114808" y="1276096"/>
                </a:lnTo>
                <a:lnTo>
                  <a:pt x="108965" y="1272667"/>
                </a:lnTo>
                <a:lnTo>
                  <a:pt x="103250" y="1269238"/>
                </a:lnTo>
                <a:close/>
              </a:path>
              <a:path w="116839" h="1383664">
                <a:moveTo>
                  <a:pt x="58420" y="1335241"/>
                </a:moveTo>
                <a:lnTo>
                  <a:pt x="47878" y="1353312"/>
                </a:lnTo>
                <a:lnTo>
                  <a:pt x="68961" y="1353312"/>
                </a:lnTo>
                <a:lnTo>
                  <a:pt x="58420" y="1335241"/>
                </a:lnTo>
                <a:close/>
              </a:path>
              <a:path w="116839" h="1383664">
                <a:moveTo>
                  <a:pt x="70612" y="1314341"/>
                </a:moveTo>
                <a:lnTo>
                  <a:pt x="58420" y="1335241"/>
                </a:lnTo>
                <a:lnTo>
                  <a:pt x="68961" y="1353312"/>
                </a:lnTo>
                <a:lnTo>
                  <a:pt x="70612" y="1353312"/>
                </a:lnTo>
                <a:lnTo>
                  <a:pt x="70612" y="1314341"/>
                </a:lnTo>
                <a:close/>
              </a:path>
              <a:path w="116839" h="1383664">
                <a:moveTo>
                  <a:pt x="58420" y="48296"/>
                </a:moveTo>
                <a:lnTo>
                  <a:pt x="46227" y="69196"/>
                </a:lnTo>
                <a:lnTo>
                  <a:pt x="46228" y="1314341"/>
                </a:lnTo>
                <a:lnTo>
                  <a:pt x="58420" y="1335241"/>
                </a:lnTo>
                <a:lnTo>
                  <a:pt x="70611" y="1314341"/>
                </a:lnTo>
                <a:lnTo>
                  <a:pt x="70612" y="69196"/>
                </a:lnTo>
                <a:lnTo>
                  <a:pt x="58420" y="48296"/>
                </a:lnTo>
                <a:close/>
              </a:path>
              <a:path w="116839" h="1383664">
                <a:moveTo>
                  <a:pt x="58420" y="0"/>
                </a:moveTo>
                <a:lnTo>
                  <a:pt x="0" y="100076"/>
                </a:lnTo>
                <a:lnTo>
                  <a:pt x="2031" y="107442"/>
                </a:lnTo>
                <a:lnTo>
                  <a:pt x="7874" y="110871"/>
                </a:lnTo>
                <a:lnTo>
                  <a:pt x="13588" y="114300"/>
                </a:lnTo>
                <a:lnTo>
                  <a:pt x="21081" y="112268"/>
                </a:lnTo>
                <a:lnTo>
                  <a:pt x="24511" y="106426"/>
                </a:lnTo>
                <a:lnTo>
                  <a:pt x="46227" y="69196"/>
                </a:lnTo>
                <a:lnTo>
                  <a:pt x="46227" y="24130"/>
                </a:lnTo>
                <a:lnTo>
                  <a:pt x="72501" y="24130"/>
                </a:lnTo>
                <a:lnTo>
                  <a:pt x="58420" y="0"/>
                </a:lnTo>
                <a:close/>
              </a:path>
              <a:path w="116839" h="1383664">
                <a:moveTo>
                  <a:pt x="72501" y="24130"/>
                </a:moveTo>
                <a:lnTo>
                  <a:pt x="70612" y="24130"/>
                </a:lnTo>
                <a:lnTo>
                  <a:pt x="70612" y="69196"/>
                </a:lnTo>
                <a:lnTo>
                  <a:pt x="92328" y="106426"/>
                </a:lnTo>
                <a:lnTo>
                  <a:pt x="95758" y="112268"/>
                </a:lnTo>
                <a:lnTo>
                  <a:pt x="103250" y="114300"/>
                </a:lnTo>
                <a:lnTo>
                  <a:pt x="108965" y="110871"/>
                </a:lnTo>
                <a:lnTo>
                  <a:pt x="114808" y="107442"/>
                </a:lnTo>
                <a:lnTo>
                  <a:pt x="116839" y="100076"/>
                </a:lnTo>
                <a:lnTo>
                  <a:pt x="72501" y="24130"/>
                </a:lnTo>
                <a:close/>
              </a:path>
              <a:path w="116839" h="1383664">
                <a:moveTo>
                  <a:pt x="70612" y="24130"/>
                </a:moveTo>
                <a:lnTo>
                  <a:pt x="46227" y="24130"/>
                </a:lnTo>
                <a:lnTo>
                  <a:pt x="46227" y="69196"/>
                </a:lnTo>
                <a:lnTo>
                  <a:pt x="58420" y="48296"/>
                </a:lnTo>
                <a:lnTo>
                  <a:pt x="47878" y="30226"/>
                </a:lnTo>
                <a:lnTo>
                  <a:pt x="70612" y="30226"/>
                </a:lnTo>
                <a:lnTo>
                  <a:pt x="70612" y="24130"/>
                </a:lnTo>
                <a:close/>
              </a:path>
              <a:path w="116839" h="1383664">
                <a:moveTo>
                  <a:pt x="70612" y="30226"/>
                </a:moveTo>
                <a:lnTo>
                  <a:pt x="68961" y="30226"/>
                </a:lnTo>
                <a:lnTo>
                  <a:pt x="58420" y="48296"/>
                </a:lnTo>
                <a:lnTo>
                  <a:pt x="70612" y="69196"/>
                </a:lnTo>
                <a:lnTo>
                  <a:pt x="70612" y="30226"/>
                </a:lnTo>
                <a:close/>
              </a:path>
              <a:path w="116839" h="1383664">
                <a:moveTo>
                  <a:pt x="68961" y="30226"/>
                </a:moveTo>
                <a:lnTo>
                  <a:pt x="47878" y="30226"/>
                </a:lnTo>
                <a:lnTo>
                  <a:pt x="58420" y="48296"/>
                </a:lnTo>
                <a:lnTo>
                  <a:pt x="68961" y="30226"/>
                </a:lnTo>
                <a:close/>
              </a:path>
            </a:pathLst>
          </a:custGeom>
          <a:solidFill>
            <a:srgbClr val="CF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89320" y="1054608"/>
            <a:ext cx="306184" cy="1692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86347" y="1191767"/>
            <a:ext cx="116839" cy="1383665"/>
          </a:xfrm>
          <a:custGeom>
            <a:avLst/>
            <a:gdLst/>
            <a:ahLst/>
            <a:cxnLst/>
            <a:rect l="l" t="t" r="r" b="b"/>
            <a:pathLst>
              <a:path w="116839" h="1383664">
                <a:moveTo>
                  <a:pt x="13588" y="1269238"/>
                </a:moveTo>
                <a:lnTo>
                  <a:pt x="7874" y="1272667"/>
                </a:lnTo>
                <a:lnTo>
                  <a:pt x="2031" y="1276096"/>
                </a:lnTo>
                <a:lnTo>
                  <a:pt x="0" y="1283589"/>
                </a:lnTo>
                <a:lnTo>
                  <a:pt x="3428" y="1289304"/>
                </a:lnTo>
                <a:lnTo>
                  <a:pt x="58419" y="1383665"/>
                </a:lnTo>
                <a:lnTo>
                  <a:pt x="72556" y="1359408"/>
                </a:lnTo>
                <a:lnTo>
                  <a:pt x="46227" y="1359408"/>
                </a:lnTo>
                <a:lnTo>
                  <a:pt x="46227" y="1314341"/>
                </a:lnTo>
                <a:lnTo>
                  <a:pt x="24511" y="1277112"/>
                </a:lnTo>
                <a:lnTo>
                  <a:pt x="21081" y="1271270"/>
                </a:lnTo>
                <a:lnTo>
                  <a:pt x="13588" y="1269238"/>
                </a:lnTo>
                <a:close/>
              </a:path>
              <a:path w="116839" h="1383664">
                <a:moveTo>
                  <a:pt x="46228" y="1314341"/>
                </a:moveTo>
                <a:lnTo>
                  <a:pt x="46227" y="1359408"/>
                </a:lnTo>
                <a:lnTo>
                  <a:pt x="70612" y="1359408"/>
                </a:lnTo>
                <a:lnTo>
                  <a:pt x="70612" y="1353312"/>
                </a:lnTo>
                <a:lnTo>
                  <a:pt x="47878" y="1353312"/>
                </a:lnTo>
                <a:lnTo>
                  <a:pt x="58420" y="1335241"/>
                </a:lnTo>
                <a:lnTo>
                  <a:pt x="46228" y="1314341"/>
                </a:lnTo>
                <a:close/>
              </a:path>
              <a:path w="116839" h="1383664">
                <a:moveTo>
                  <a:pt x="103250" y="1269238"/>
                </a:moveTo>
                <a:lnTo>
                  <a:pt x="95757" y="1271270"/>
                </a:lnTo>
                <a:lnTo>
                  <a:pt x="92328" y="1277112"/>
                </a:lnTo>
                <a:lnTo>
                  <a:pt x="70612" y="1314341"/>
                </a:lnTo>
                <a:lnTo>
                  <a:pt x="70612" y="1359408"/>
                </a:lnTo>
                <a:lnTo>
                  <a:pt x="72556" y="1359408"/>
                </a:lnTo>
                <a:lnTo>
                  <a:pt x="113411" y="1289304"/>
                </a:lnTo>
                <a:lnTo>
                  <a:pt x="116839" y="1283589"/>
                </a:lnTo>
                <a:lnTo>
                  <a:pt x="114807" y="1276096"/>
                </a:lnTo>
                <a:lnTo>
                  <a:pt x="108965" y="1272667"/>
                </a:lnTo>
                <a:lnTo>
                  <a:pt x="103250" y="1269238"/>
                </a:lnTo>
                <a:close/>
              </a:path>
              <a:path w="116839" h="1383664">
                <a:moveTo>
                  <a:pt x="58420" y="1335241"/>
                </a:moveTo>
                <a:lnTo>
                  <a:pt x="47878" y="1353312"/>
                </a:lnTo>
                <a:lnTo>
                  <a:pt x="68961" y="1353312"/>
                </a:lnTo>
                <a:lnTo>
                  <a:pt x="58420" y="1335241"/>
                </a:lnTo>
                <a:close/>
              </a:path>
              <a:path w="116839" h="1383664">
                <a:moveTo>
                  <a:pt x="70612" y="1314341"/>
                </a:moveTo>
                <a:lnTo>
                  <a:pt x="58420" y="1335241"/>
                </a:lnTo>
                <a:lnTo>
                  <a:pt x="68961" y="1353312"/>
                </a:lnTo>
                <a:lnTo>
                  <a:pt x="70612" y="1353312"/>
                </a:lnTo>
                <a:lnTo>
                  <a:pt x="70612" y="1314341"/>
                </a:lnTo>
                <a:close/>
              </a:path>
              <a:path w="116839" h="1383664">
                <a:moveTo>
                  <a:pt x="58420" y="48296"/>
                </a:moveTo>
                <a:lnTo>
                  <a:pt x="46227" y="69196"/>
                </a:lnTo>
                <a:lnTo>
                  <a:pt x="46228" y="1314341"/>
                </a:lnTo>
                <a:lnTo>
                  <a:pt x="58420" y="1335241"/>
                </a:lnTo>
                <a:lnTo>
                  <a:pt x="70611" y="1314341"/>
                </a:lnTo>
                <a:lnTo>
                  <a:pt x="70612" y="69196"/>
                </a:lnTo>
                <a:lnTo>
                  <a:pt x="58420" y="48296"/>
                </a:lnTo>
                <a:close/>
              </a:path>
              <a:path w="116839" h="1383664">
                <a:moveTo>
                  <a:pt x="58419" y="0"/>
                </a:moveTo>
                <a:lnTo>
                  <a:pt x="0" y="100076"/>
                </a:lnTo>
                <a:lnTo>
                  <a:pt x="2031" y="107442"/>
                </a:lnTo>
                <a:lnTo>
                  <a:pt x="7874" y="110871"/>
                </a:lnTo>
                <a:lnTo>
                  <a:pt x="13588" y="114300"/>
                </a:lnTo>
                <a:lnTo>
                  <a:pt x="21081" y="112268"/>
                </a:lnTo>
                <a:lnTo>
                  <a:pt x="24511" y="106426"/>
                </a:lnTo>
                <a:lnTo>
                  <a:pt x="46227" y="69196"/>
                </a:lnTo>
                <a:lnTo>
                  <a:pt x="46227" y="24130"/>
                </a:lnTo>
                <a:lnTo>
                  <a:pt x="72501" y="24130"/>
                </a:lnTo>
                <a:lnTo>
                  <a:pt x="58419" y="0"/>
                </a:lnTo>
                <a:close/>
              </a:path>
              <a:path w="116839" h="1383664">
                <a:moveTo>
                  <a:pt x="72501" y="24130"/>
                </a:moveTo>
                <a:lnTo>
                  <a:pt x="70612" y="24130"/>
                </a:lnTo>
                <a:lnTo>
                  <a:pt x="70612" y="69196"/>
                </a:lnTo>
                <a:lnTo>
                  <a:pt x="92328" y="106426"/>
                </a:lnTo>
                <a:lnTo>
                  <a:pt x="95757" y="112268"/>
                </a:lnTo>
                <a:lnTo>
                  <a:pt x="103250" y="114300"/>
                </a:lnTo>
                <a:lnTo>
                  <a:pt x="108965" y="110871"/>
                </a:lnTo>
                <a:lnTo>
                  <a:pt x="114807" y="107442"/>
                </a:lnTo>
                <a:lnTo>
                  <a:pt x="116839" y="100076"/>
                </a:lnTo>
                <a:lnTo>
                  <a:pt x="72501" y="24130"/>
                </a:lnTo>
                <a:close/>
              </a:path>
              <a:path w="116839" h="1383664">
                <a:moveTo>
                  <a:pt x="70612" y="24130"/>
                </a:moveTo>
                <a:lnTo>
                  <a:pt x="46227" y="24130"/>
                </a:lnTo>
                <a:lnTo>
                  <a:pt x="46227" y="69196"/>
                </a:lnTo>
                <a:lnTo>
                  <a:pt x="58420" y="48296"/>
                </a:lnTo>
                <a:lnTo>
                  <a:pt x="47878" y="30226"/>
                </a:lnTo>
                <a:lnTo>
                  <a:pt x="70612" y="30226"/>
                </a:lnTo>
                <a:lnTo>
                  <a:pt x="70612" y="24130"/>
                </a:lnTo>
                <a:close/>
              </a:path>
              <a:path w="116839" h="1383664">
                <a:moveTo>
                  <a:pt x="70612" y="30226"/>
                </a:moveTo>
                <a:lnTo>
                  <a:pt x="68961" y="30226"/>
                </a:lnTo>
                <a:lnTo>
                  <a:pt x="58420" y="48296"/>
                </a:lnTo>
                <a:lnTo>
                  <a:pt x="70612" y="69196"/>
                </a:lnTo>
                <a:lnTo>
                  <a:pt x="70612" y="30226"/>
                </a:lnTo>
                <a:close/>
              </a:path>
              <a:path w="116839" h="1383664">
                <a:moveTo>
                  <a:pt x="68961" y="30226"/>
                </a:moveTo>
                <a:lnTo>
                  <a:pt x="47878" y="30226"/>
                </a:lnTo>
                <a:lnTo>
                  <a:pt x="58420" y="48296"/>
                </a:lnTo>
                <a:lnTo>
                  <a:pt x="68961" y="30226"/>
                </a:lnTo>
                <a:close/>
              </a:path>
            </a:pathLst>
          </a:custGeom>
          <a:solidFill>
            <a:srgbClr val="CF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05071" y="1880552"/>
            <a:ext cx="306184" cy="7572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02100" y="2017776"/>
            <a:ext cx="116839" cy="558165"/>
          </a:xfrm>
          <a:custGeom>
            <a:avLst/>
            <a:gdLst/>
            <a:ahLst/>
            <a:cxnLst/>
            <a:rect l="l" t="t" r="r" b="b"/>
            <a:pathLst>
              <a:path w="116839" h="558164">
                <a:moveTo>
                  <a:pt x="58420" y="48296"/>
                </a:moveTo>
                <a:lnTo>
                  <a:pt x="46227" y="69196"/>
                </a:lnTo>
                <a:lnTo>
                  <a:pt x="46227" y="558164"/>
                </a:lnTo>
                <a:lnTo>
                  <a:pt x="70612" y="558164"/>
                </a:lnTo>
                <a:lnTo>
                  <a:pt x="70612" y="69196"/>
                </a:lnTo>
                <a:lnTo>
                  <a:pt x="58420" y="48296"/>
                </a:lnTo>
                <a:close/>
              </a:path>
              <a:path w="116839" h="558164">
                <a:moveTo>
                  <a:pt x="58420" y="0"/>
                </a:moveTo>
                <a:lnTo>
                  <a:pt x="0" y="100075"/>
                </a:lnTo>
                <a:lnTo>
                  <a:pt x="2032" y="107441"/>
                </a:lnTo>
                <a:lnTo>
                  <a:pt x="7874" y="110871"/>
                </a:lnTo>
                <a:lnTo>
                  <a:pt x="13588" y="114300"/>
                </a:lnTo>
                <a:lnTo>
                  <a:pt x="21082" y="112268"/>
                </a:lnTo>
                <a:lnTo>
                  <a:pt x="24511" y="106425"/>
                </a:lnTo>
                <a:lnTo>
                  <a:pt x="46227" y="69196"/>
                </a:lnTo>
                <a:lnTo>
                  <a:pt x="46227" y="24129"/>
                </a:lnTo>
                <a:lnTo>
                  <a:pt x="72501" y="24129"/>
                </a:lnTo>
                <a:lnTo>
                  <a:pt x="58420" y="0"/>
                </a:lnTo>
                <a:close/>
              </a:path>
              <a:path w="116839" h="558164">
                <a:moveTo>
                  <a:pt x="72501" y="24129"/>
                </a:moveTo>
                <a:lnTo>
                  <a:pt x="70612" y="24129"/>
                </a:lnTo>
                <a:lnTo>
                  <a:pt x="70612" y="69196"/>
                </a:lnTo>
                <a:lnTo>
                  <a:pt x="92328" y="106425"/>
                </a:lnTo>
                <a:lnTo>
                  <a:pt x="95758" y="112268"/>
                </a:lnTo>
                <a:lnTo>
                  <a:pt x="103250" y="114300"/>
                </a:lnTo>
                <a:lnTo>
                  <a:pt x="108965" y="110871"/>
                </a:lnTo>
                <a:lnTo>
                  <a:pt x="114808" y="107441"/>
                </a:lnTo>
                <a:lnTo>
                  <a:pt x="116839" y="100075"/>
                </a:lnTo>
                <a:lnTo>
                  <a:pt x="72501" y="24129"/>
                </a:lnTo>
                <a:close/>
              </a:path>
              <a:path w="116839" h="558164">
                <a:moveTo>
                  <a:pt x="70612" y="24129"/>
                </a:moveTo>
                <a:lnTo>
                  <a:pt x="46227" y="24129"/>
                </a:lnTo>
                <a:lnTo>
                  <a:pt x="46227" y="69196"/>
                </a:lnTo>
                <a:lnTo>
                  <a:pt x="58420" y="48296"/>
                </a:lnTo>
                <a:lnTo>
                  <a:pt x="47878" y="30225"/>
                </a:lnTo>
                <a:lnTo>
                  <a:pt x="70612" y="30225"/>
                </a:lnTo>
                <a:lnTo>
                  <a:pt x="70612" y="24129"/>
                </a:lnTo>
                <a:close/>
              </a:path>
              <a:path w="116839" h="558164">
                <a:moveTo>
                  <a:pt x="70612" y="30225"/>
                </a:moveTo>
                <a:lnTo>
                  <a:pt x="68961" y="30225"/>
                </a:lnTo>
                <a:lnTo>
                  <a:pt x="58420" y="48296"/>
                </a:lnTo>
                <a:lnTo>
                  <a:pt x="70612" y="69196"/>
                </a:lnTo>
                <a:lnTo>
                  <a:pt x="70612" y="30225"/>
                </a:lnTo>
                <a:close/>
              </a:path>
              <a:path w="116839" h="558164">
                <a:moveTo>
                  <a:pt x="68961" y="30225"/>
                </a:moveTo>
                <a:lnTo>
                  <a:pt x="47878" y="30225"/>
                </a:lnTo>
                <a:lnTo>
                  <a:pt x="58420" y="48296"/>
                </a:lnTo>
                <a:lnTo>
                  <a:pt x="68961" y="30225"/>
                </a:lnTo>
                <a:close/>
              </a:path>
            </a:pathLst>
          </a:custGeom>
          <a:solidFill>
            <a:srgbClr val="CF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48271" y="1164285"/>
            <a:ext cx="345782" cy="501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04659" y="1193291"/>
            <a:ext cx="238125" cy="402590"/>
          </a:xfrm>
          <a:custGeom>
            <a:avLst/>
            <a:gdLst/>
            <a:ahLst/>
            <a:cxnLst/>
            <a:rect l="l" t="t" r="r" b="b"/>
            <a:pathLst>
              <a:path w="238125" h="402590">
                <a:moveTo>
                  <a:pt x="237744" y="283463"/>
                </a:moveTo>
                <a:lnTo>
                  <a:pt x="0" y="283463"/>
                </a:lnTo>
                <a:lnTo>
                  <a:pt x="118872" y="402336"/>
                </a:lnTo>
                <a:lnTo>
                  <a:pt x="237744" y="283463"/>
                </a:lnTo>
                <a:close/>
              </a:path>
              <a:path w="238125" h="402590">
                <a:moveTo>
                  <a:pt x="178308" y="118872"/>
                </a:moveTo>
                <a:lnTo>
                  <a:pt x="59436" y="118872"/>
                </a:lnTo>
                <a:lnTo>
                  <a:pt x="59436" y="283463"/>
                </a:lnTo>
                <a:lnTo>
                  <a:pt x="178308" y="283463"/>
                </a:lnTo>
                <a:lnTo>
                  <a:pt x="178308" y="118872"/>
                </a:lnTo>
                <a:close/>
              </a:path>
              <a:path w="238125" h="402590">
                <a:moveTo>
                  <a:pt x="118872" y="0"/>
                </a:moveTo>
                <a:lnTo>
                  <a:pt x="0" y="118872"/>
                </a:lnTo>
                <a:lnTo>
                  <a:pt x="237744" y="118872"/>
                </a:lnTo>
                <a:lnTo>
                  <a:pt x="118872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04659" y="1193291"/>
            <a:ext cx="238125" cy="402590"/>
          </a:xfrm>
          <a:custGeom>
            <a:avLst/>
            <a:gdLst/>
            <a:ahLst/>
            <a:cxnLst/>
            <a:rect l="l" t="t" r="r" b="b"/>
            <a:pathLst>
              <a:path w="238125" h="402590">
                <a:moveTo>
                  <a:pt x="0" y="118872"/>
                </a:moveTo>
                <a:lnTo>
                  <a:pt x="118872" y="0"/>
                </a:lnTo>
                <a:lnTo>
                  <a:pt x="237744" y="118872"/>
                </a:lnTo>
                <a:lnTo>
                  <a:pt x="178308" y="118872"/>
                </a:lnTo>
                <a:lnTo>
                  <a:pt x="178308" y="283463"/>
                </a:lnTo>
                <a:lnTo>
                  <a:pt x="237744" y="283463"/>
                </a:lnTo>
                <a:lnTo>
                  <a:pt x="118872" y="402336"/>
                </a:lnTo>
                <a:lnTo>
                  <a:pt x="0" y="283463"/>
                </a:lnTo>
                <a:lnTo>
                  <a:pt x="59436" y="283463"/>
                </a:lnTo>
                <a:lnTo>
                  <a:pt x="59436" y="118872"/>
                </a:lnTo>
                <a:lnTo>
                  <a:pt x="0" y="118872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58020" y="2051878"/>
            <a:ext cx="289709" cy="4633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86371" y="2061972"/>
            <a:ext cx="238125" cy="402590"/>
          </a:xfrm>
          <a:custGeom>
            <a:avLst/>
            <a:gdLst/>
            <a:ahLst/>
            <a:cxnLst/>
            <a:rect l="l" t="t" r="r" b="b"/>
            <a:pathLst>
              <a:path w="238125" h="402589">
                <a:moveTo>
                  <a:pt x="237744" y="283463"/>
                </a:moveTo>
                <a:lnTo>
                  <a:pt x="0" y="283463"/>
                </a:lnTo>
                <a:lnTo>
                  <a:pt x="118872" y="402336"/>
                </a:lnTo>
                <a:lnTo>
                  <a:pt x="237744" y="283463"/>
                </a:lnTo>
                <a:close/>
              </a:path>
              <a:path w="238125" h="402589">
                <a:moveTo>
                  <a:pt x="178307" y="118872"/>
                </a:moveTo>
                <a:lnTo>
                  <a:pt x="59435" y="118872"/>
                </a:lnTo>
                <a:lnTo>
                  <a:pt x="59435" y="283463"/>
                </a:lnTo>
                <a:lnTo>
                  <a:pt x="178307" y="283463"/>
                </a:lnTo>
                <a:lnTo>
                  <a:pt x="178307" y="118872"/>
                </a:lnTo>
                <a:close/>
              </a:path>
              <a:path w="238125" h="402589">
                <a:moveTo>
                  <a:pt x="118872" y="0"/>
                </a:moveTo>
                <a:lnTo>
                  <a:pt x="0" y="118872"/>
                </a:lnTo>
                <a:lnTo>
                  <a:pt x="237744" y="118872"/>
                </a:lnTo>
                <a:lnTo>
                  <a:pt x="118872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86371" y="2061972"/>
            <a:ext cx="238125" cy="402590"/>
          </a:xfrm>
          <a:custGeom>
            <a:avLst/>
            <a:gdLst/>
            <a:ahLst/>
            <a:cxnLst/>
            <a:rect l="l" t="t" r="r" b="b"/>
            <a:pathLst>
              <a:path w="238125" h="402589">
                <a:moveTo>
                  <a:pt x="0" y="118872"/>
                </a:moveTo>
                <a:lnTo>
                  <a:pt x="118872" y="0"/>
                </a:lnTo>
                <a:lnTo>
                  <a:pt x="237744" y="118872"/>
                </a:lnTo>
                <a:lnTo>
                  <a:pt x="178307" y="118872"/>
                </a:lnTo>
                <a:lnTo>
                  <a:pt x="178307" y="283463"/>
                </a:lnTo>
                <a:lnTo>
                  <a:pt x="237744" y="283463"/>
                </a:lnTo>
                <a:lnTo>
                  <a:pt x="118872" y="402336"/>
                </a:lnTo>
                <a:lnTo>
                  <a:pt x="0" y="283463"/>
                </a:lnTo>
                <a:lnTo>
                  <a:pt x="59435" y="283463"/>
                </a:lnTo>
                <a:lnTo>
                  <a:pt x="59435" y="118872"/>
                </a:lnTo>
                <a:lnTo>
                  <a:pt x="0" y="118872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77511" y="4943805"/>
            <a:ext cx="345782" cy="501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33900" y="4972811"/>
            <a:ext cx="238125" cy="402590"/>
          </a:xfrm>
          <a:custGeom>
            <a:avLst/>
            <a:gdLst/>
            <a:ahLst/>
            <a:cxnLst/>
            <a:rect l="l" t="t" r="r" b="b"/>
            <a:pathLst>
              <a:path w="238125" h="402589">
                <a:moveTo>
                  <a:pt x="237744" y="283463"/>
                </a:moveTo>
                <a:lnTo>
                  <a:pt x="0" y="283463"/>
                </a:lnTo>
                <a:lnTo>
                  <a:pt x="118872" y="402335"/>
                </a:lnTo>
                <a:lnTo>
                  <a:pt x="237744" y="283463"/>
                </a:lnTo>
                <a:close/>
              </a:path>
              <a:path w="238125" h="402589">
                <a:moveTo>
                  <a:pt x="178308" y="118871"/>
                </a:moveTo>
                <a:lnTo>
                  <a:pt x="59436" y="118871"/>
                </a:lnTo>
                <a:lnTo>
                  <a:pt x="59436" y="283463"/>
                </a:lnTo>
                <a:lnTo>
                  <a:pt x="178308" y="283463"/>
                </a:lnTo>
                <a:lnTo>
                  <a:pt x="178308" y="118871"/>
                </a:lnTo>
                <a:close/>
              </a:path>
              <a:path w="238125" h="402589">
                <a:moveTo>
                  <a:pt x="118872" y="0"/>
                </a:moveTo>
                <a:lnTo>
                  <a:pt x="0" y="118871"/>
                </a:lnTo>
                <a:lnTo>
                  <a:pt x="237744" y="118871"/>
                </a:lnTo>
                <a:lnTo>
                  <a:pt x="118872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33900" y="4972811"/>
            <a:ext cx="238125" cy="402590"/>
          </a:xfrm>
          <a:custGeom>
            <a:avLst/>
            <a:gdLst/>
            <a:ahLst/>
            <a:cxnLst/>
            <a:rect l="l" t="t" r="r" b="b"/>
            <a:pathLst>
              <a:path w="238125" h="402589">
                <a:moveTo>
                  <a:pt x="0" y="118871"/>
                </a:moveTo>
                <a:lnTo>
                  <a:pt x="118872" y="0"/>
                </a:lnTo>
                <a:lnTo>
                  <a:pt x="237744" y="118871"/>
                </a:lnTo>
                <a:lnTo>
                  <a:pt x="178308" y="118871"/>
                </a:lnTo>
                <a:lnTo>
                  <a:pt x="178308" y="283463"/>
                </a:lnTo>
                <a:lnTo>
                  <a:pt x="237744" y="283463"/>
                </a:lnTo>
                <a:lnTo>
                  <a:pt x="118872" y="402335"/>
                </a:lnTo>
                <a:lnTo>
                  <a:pt x="0" y="283463"/>
                </a:lnTo>
                <a:lnTo>
                  <a:pt x="59436" y="283463"/>
                </a:lnTo>
                <a:lnTo>
                  <a:pt x="59436" y="118871"/>
                </a:lnTo>
                <a:lnTo>
                  <a:pt x="0" y="118871"/>
                </a:lnTo>
                <a:close/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42432" y="3297897"/>
            <a:ext cx="434136" cy="7602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798820" y="3326891"/>
            <a:ext cx="326390" cy="661670"/>
          </a:xfrm>
          <a:custGeom>
            <a:avLst/>
            <a:gdLst/>
            <a:ahLst/>
            <a:cxnLst/>
            <a:rect l="l" t="t" r="r" b="b"/>
            <a:pathLst>
              <a:path w="326389" h="661670">
                <a:moveTo>
                  <a:pt x="0" y="163068"/>
                </a:moveTo>
                <a:lnTo>
                  <a:pt x="163067" y="0"/>
                </a:lnTo>
                <a:lnTo>
                  <a:pt x="326135" y="163068"/>
                </a:lnTo>
                <a:lnTo>
                  <a:pt x="244601" y="163068"/>
                </a:lnTo>
                <a:lnTo>
                  <a:pt x="244601" y="498348"/>
                </a:lnTo>
                <a:lnTo>
                  <a:pt x="326135" y="498348"/>
                </a:lnTo>
                <a:lnTo>
                  <a:pt x="163067" y="661416"/>
                </a:lnTo>
                <a:lnTo>
                  <a:pt x="0" y="498348"/>
                </a:lnTo>
                <a:lnTo>
                  <a:pt x="81533" y="498348"/>
                </a:lnTo>
                <a:lnTo>
                  <a:pt x="81533" y="163068"/>
                </a:lnTo>
                <a:lnTo>
                  <a:pt x="0" y="163068"/>
                </a:lnTo>
                <a:close/>
              </a:path>
            </a:pathLst>
          </a:custGeom>
          <a:ln w="9144">
            <a:solidFill>
              <a:srgbClr val="CF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739896" y="3301022"/>
            <a:ext cx="306184" cy="8578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36923" y="3325367"/>
            <a:ext cx="116839" cy="661670"/>
          </a:xfrm>
          <a:custGeom>
            <a:avLst/>
            <a:gdLst/>
            <a:ahLst/>
            <a:cxnLst/>
            <a:rect l="l" t="t" r="r" b="b"/>
            <a:pathLst>
              <a:path w="116839" h="661670">
                <a:moveTo>
                  <a:pt x="13588" y="547370"/>
                </a:moveTo>
                <a:lnTo>
                  <a:pt x="2031" y="554101"/>
                </a:lnTo>
                <a:lnTo>
                  <a:pt x="0" y="561594"/>
                </a:lnTo>
                <a:lnTo>
                  <a:pt x="58420" y="661670"/>
                </a:lnTo>
                <a:lnTo>
                  <a:pt x="72575" y="637413"/>
                </a:lnTo>
                <a:lnTo>
                  <a:pt x="46227" y="637413"/>
                </a:lnTo>
                <a:lnTo>
                  <a:pt x="46227" y="592346"/>
                </a:lnTo>
                <a:lnTo>
                  <a:pt x="24511" y="555117"/>
                </a:lnTo>
                <a:lnTo>
                  <a:pt x="21081" y="549275"/>
                </a:lnTo>
                <a:lnTo>
                  <a:pt x="13588" y="547370"/>
                </a:lnTo>
                <a:close/>
              </a:path>
              <a:path w="116839" h="661670">
                <a:moveTo>
                  <a:pt x="46227" y="592346"/>
                </a:moveTo>
                <a:lnTo>
                  <a:pt x="46227" y="637413"/>
                </a:lnTo>
                <a:lnTo>
                  <a:pt x="70612" y="637413"/>
                </a:lnTo>
                <a:lnTo>
                  <a:pt x="70612" y="631317"/>
                </a:lnTo>
                <a:lnTo>
                  <a:pt x="47878" y="631317"/>
                </a:lnTo>
                <a:lnTo>
                  <a:pt x="58420" y="613246"/>
                </a:lnTo>
                <a:lnTo>
                  <a:pt x="46227" y="592346"/>
                </a:lnTo>
                <a:close/>
              </a:path>
              <a:path w="116839" h="661670">
                <a:moveTo>
                  <a:pt x="103250" y="547370"/>
                </a:moveTo>
                <a:lnTo>
                  <a:pt x="95758" y="549275"/>
                </a:lnTo>
                <a:lnTo>
                  <a:pt x="92328" y="555117"/>
                </a:lnTo>
                <a:lnTo>
                  <a:pt x="70612" y="592346"/>
                </a:lnTo>
                <a:lnTo>
                  <a:pt x="70612" y="637413"/>
                </a:lnTo>
                <a:lnTo>
                  <a:pt x="72575" y="637413"/>
                </a:lnTo>
                <a:lnTo>
                  <a:pt x="116839" y="561594"/>
                </a:lnTo>
                <a:lnTo>
                  <a:pt x="114808" y="554101"/>
                </a:lnTo>
                <a:lnTo>
                  <a:pt x="103250" y="547370"/>
                </a:lnTo>
                <a:close/>
              </a:path>
              <a:path w="116839" h="661670">
                <a:moveTo>
                  <a:pt x="58420" y="613246"/>
                </a:moveTo>
                <a:lnTo>
                  <a:pt x="47878" y="631317"/>
                </a:lnTo>
                <a:lnTo>
                  <a:pt x="68961" y="631317"/>
                </a:lnTo>
                <a:lnTo>
                  <a:pt x="58420" y="613246"/>
                </a:lnTo>
                <a:close/>
              </a:path>
              <a:path w="116839" h="661670">
                <a:moveTo>
                  <a:pt x="70612" y="592346"/>
                </a:moveTo>
                <a:lnTo>
                  <a:pt x="58420" y="613246"/>
                </a:lnTo>
                <a:lnTo>
                  <a:pt x="68961" y="631317"/>
                </a:lnTo>
                <a:lnTo>
                  <a:pt x="70612" y="631317"/>
                </a:lnTo>
                <a:lnTo>
                  <a:pt x="70612" y="592346"/>
                </a:lnTo>
                <a:close/>
              </a:path>
              <a:path w="116839" h="661670">
                <a:moveTo>
                  <a:pt x="70612" y="0"/>
                </a:moveTo>
                <a:lnTo>
                  <a:pt x="46227" y="0"/>
                </a:lnTo>
                <a:lnTo>
                  <a:pt x="46227" y="592346"/>
                </a:lnTo>
                <a:lnTo>
                  <a:pt x="58420" y="613246"/>
                </a:lnTo>
                <a:lnTo>
                  <a:pt x="70612" y="592346"/>
                </a:lnTo>
                <a:lnTo>
                  <a:pt x="70612" y="0"/>
                </a:lnTo>
                <a:close/>
              </a:path>
            </a:pathLst>
          </a:custGeom>
          <a:solidFill>
            <a:srgbClr val="CF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56488" y="2313432"/>
            <a:ext cx="626160" cy="20709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72413" y="2450592"/>
            <a:ext cx="400050" cy="1762125"/>
          </a:xfrm>
          <a:custGeom>
            <a:avLst/>
            <a:gdLst/>
            <a:ahLst/>
            <a:cxnLst/>
            <a:rect l="l" t="t" r="r" b="b"/>
            <a:pathLst>
              <a:path w="400050" h="1762125">
                <a:moveTo>
                  <a:pt x="295630" y="1657350"/>
                </a:moveTo>
                <a:lnTo>
                  <a:pt x="290512" y="1661668"/>
                </a:lnTo>
                <a:lnTo>
                  <a:pt x="285407" y="1666113"/>
                </a:lnTo>
                <a:lnTo>
                  <a:pt x="284810" y="1673733"/>
                </a:lnTo>
                <a:lnTo>
                  <a:pt x="360197" y="1761744"/>
                </a:lnTo>
                <a:lnTo>
                  <a:pt x="368026" y="1740154"/>
                </a:lnTo>
                <a:lnTo>
                  <a:pt x="343814" y="1740154"/>
                </a:lnTo>
                <a:lnTo>
                  <a:pt x="335736" y="1695765"/>
                </a:lnTo>
                <a:lnTo>
                  <a:pt x="303301" y="1657858"/>
                </a:lnTo>
                <a:lnTo>
                  <a:pt x="295630" y="1657350"/>
                </a:lnTo>
                <a:close/>
              </a:path>
              <a:path w="400050" h="1762125">
                <a:moveTo>
                  <a:pt x="335736" y="1695765"/>
                </a:moveTo>
                <a:lnTo>
                  <a:pt x="343814" y="1740154"/>
                </a:lnTo>
                <a:lnTo>
                  <a:pt x="367817" y="1735836"/>
                </a:lnTo>
                <a:lnTo>
                  <a:pt x="367447" y="1733804"/>
                </a:lnTo>
                <a:lnTo>
                  <a:pt x="344322" y="1733804"/>
                </a:lnTo>
                <a:lnTo>
                  <a:pt x="351458" y="1714140"/>
                </a:lnTo>
                <a:lnTo>
                  <a:pt x="335736" y="1695765"/>
                </a:lnTo>
                <a:close/>
              </a:path>
              <a:path w="400050" h="1762125">
                <a:moveTo>
                  <a:pt x="383692" y="1641221"/>
                </a:moveTo>
                <a:lnTo>
                  <a:pt x="376707" y="1644523"/>
                </a:lnTo>
                <a:lnTo>
                  <a:pt x="374421" y="1650873"/>
                </a:lnTo>
                <a:lnTo>
                  <a:pt x="359724" y="1691367"/>
                </a:lnTo>
                <a:lnTo>
                  <a:pt x="367817" y="1735836"/>
                </a:lnTo>
                <a:lnTo>
                  <a:pt x="343814" y="1740154"/>
                </a:lnTo>
                <a:lnTo>
                  <a:pt x="368026" y="1740154"/>
                </a:lnTo>
                <a:lnTo>
                  <a:pt x="397408" y="1659128"/>
                </a:lnTo>
                <a:lnTo>
                  <a:pt x="399694" y="1652905"/>
                </a:lnTo>
                <a:lnTo>
                  <a:pt x="396392" y="1645920"/>
                </a:lnTo>
                <a:lnTo>
                  <a:pt x="390042" y="1643507"/>
                </a:lnTo>
                <a:lnTo>
                  <a:pt x="383692" y="1641221"/>
                </a:lnTo>
                <a:close/>
              </a:path>
              <a:path w="400050" h="1762125">
                <a:moveTo>
                  <a:pt x="351458" y="1714140"/>
                </a:moveTo>
                <a:lnTo>
                  <a:pt x="344322" y="1733804"/>
                </a:lnTo>
                <a:lnTo>
                  <a:pt x="365023" y="1729994"/>
                </a:lnTo>
                <a:lnTo>
                  <a:pt x="351458" y="1714140"/>
                </a:lnTo>
                <a:close/>
              </a:path>
              <a:path w="400050" h="1762125">
                <a:moveTo>
                  <a:pt x="359724" y="1691367"/>
                </a:moveTo>
                <a:lnTo>
                  <a:pt x="351458" y="1714140"/>
                </a:lnTo>
                <a:lnTo>
                  <a:pt x="365023" y="1729994"/>
                </a:lnTo>
                <a:lnTo>
                  <a:pt x="344322" y="1733804"/>
                </a:lnTo>
                <a:lnTo>
                  <a:pt x="367447" y="1733804"/>
                </a:lnTo>
                <a:lnTo>
                  <a:pt x="359724" y="1691367"/>
                </a:lnTo>
                <a:close/>
              </a:path>
              <a:path w="400050" h="1762125">
                <a:moveTo>
                  <a:pt x="48199" y="47537"/>
                </a:moveTo>
                <a:lnTo>
                  <a:pt x="39934" y="70323"/>
                </a:lnTo>
                <a:lnTo>
                  <a:pt x="335736" y="1695765"/>
                </a:lnTo>
                <a:lnTo>
                  <a:pt x="351458" y="1714140"/>
                </a:lnTo>
                <a:lnTo>
                  <a:pt x="359724" y="1691367"/>
                </a:lnTo>
                <a:lnTo>
                  <a:pt x="63904" y="65890"/>
                </a:lnTo>
                <a:lnTo>
                  <a:pt x="48199" y="47537"/>
                </a:lnTo>
                <a:close/>
              </a:path>
              <a:path w="400050" h="1762125">
                <a:moveTo>
                  <a:pt x="39509" y="0"/>
                </a:moveTo>
                <a:lnTo>
                  <a:pt x="0" y="108838"/>
                </a:lnTo>
                <a:lnTo>
                  <a:pt x="3263" y="115824"/>
                </a:lnTo>
                <a:lnTo>
                  <a:pt x="15925" y="120396"/>
                </a:lnTo>
                <a:lnTo>
                  <a:pt x="22923" y="117221"/>
                </a:lnTo>
                <a:lnTo>
                  <a:pt x="39934" y="70323"/>
                </a:lnTo>
                <a:lnTo>
                  <a:pt x="31851" y="25908"/>
                </a:lnTo>
                <a:lnTo>
                  <a:pt x="55841" y="21590"/>
                </a:lnTo>
                <a:lnTo>
                  <a:pt x="58013" y="21590"/>
                </a:lnTo>
                <a:lnTo>
                  <a:pt x="39509" y="0"/>
                </a:lnTo>
                <a:close/>
              </a:path>
              <a:path w="400050" h="1762125">
                <a:moveTo>
                  <a:pt x="58013" y="21590"/>
                </a:moveTo>
                <a:lnTo>
                  <a:pt x="55841" y="21590"/>
                </a:lnTo>
                <a:lnTo>
                  <a:pt x="63904" y="65890"/>
                </a:lnTo>
                <a:lnTo>
                  <a:pt x="96342" y="103759"/>
                </a:lnTo>
                <a:lnTo>
                  <a:pt x="104038" y="104394"/>
                </a:lnTo>
                <a:lnTo>
                  <a:pt x="109143" y="100075"/>
                </a:lnTo>
                <a:lnTo>
                  <a:pt x="114261" y="95631"/>
                </a:lnTo>
                <a:lnTo>
                  <a:pt x="114858" y="87884"/>
                </a:lnTo>
                <a:lnTo>
                  <a:pt x="58013" y="21590"/>
                </a:lnTo>
                <a:close/>
              </a:path>
              <a:path w="400050" h="1762125">
                <a:moveTo>
                  <a:pt x="55841" y="21590"/>
                </a:moveTo>
                <a:lnTo>
                  <a:pt x="31851" y="25908"/>
                </a:lnTo>
                <a:lnTo>
                  <a:pt x="39934" y="70323"/>
                </a:lnTo>
                <a:lnTo>
                  <a:pt x="48199" y="47537"/>
                </a:lnTo>
                <a:lnTo>
                  <a:pt x="34582" y="31623"/>
                </a:lnTo>
                <a:lnTo>
                  <a:pt x="55308" y="27940"/>
                </a:lnTo>
                <a:lnTo>
                  <a:pt x="56997" y="27940"/>
                </a:lnTo>
                <a:lnTo>
                  <a:pt x="55841" y="21590"/>
                </a:lnTo>
                <a:close/>
              </a:path>
              <a:path w="400050" h="1762125">
                <a:moveTo>
                  <a:pt x="56997" y="27940"/>
                </a:moveTo>
                <a:lnTo>
                  <a:pt x="55308" y="27940"/>
                </a:lnTo>
                <a:lnTo>
                  <a:pt x="48199" y="47537"/>
                </a:lnTo>
                <a:lnTo>
                  <a:pt x="63904" y="65890"/>
                </a:lnTo>
                <a:lnTo>
                  <a:pt x="56997" y="27940"/>
                </a:lnTo>
                <a:close/>
              </a:path>
              <a:path w="400050" h="1762125">
                <a:moveTo>
                  <a:pt x="55308" y="27940"/>
                </a:moveTo>
                <a:lnTo>
                  <a:pt x="34582" y="31623"/>
                </a:lnTo>
                <a:lnTo>
                  <a:pt x="48199" y="47537"/>
                </a:lnTo>
                <a:lnTo>
                  <a:pt x="55308" y="27940"/>
                </a:lnTo>
                <a:close/>
              </a:path>
            </a:pathLst>
          </a:custGeom>
          <a:solidFill>
            <a:srgbClr val="CF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7408" y="4297667"/>
            <a:ext cx="397548" cy="3518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47700" y="4332732"/>
            <a:ext cx="298703" cy="2407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47700" y="4332732"/>
            <a:ext cx="299085" cy="241300"/>
          </a:xfrm>
          <a:custGeom>
            <a:avLst/>
            <a:gdLst/>
            <a:ahLst/>
            <a:cxnLst/>
            <a:rect l="l" t="t" r="r" b="b"/>
            <a:pathLst>
              <a:path w="299084" h="241300">
                <a:moveTo>
                  <a:pt x="0" y="60198"/>
                </a:moveTo>
                <a:lnTo>
                  <a:pt x="178308" y="60198"/>
                </a:lnTo>
                <a:lnTo>
                  <a:pt x="178308" y="0"/>
                </a:lnTo>
                <a:lnTo>
                  <a:pt x="298703" y="120396"/>
                </a:lnTo>
                <a:lnTo>
                  <a:pt x="178308" y="240792"/>
                </a:lnTo>
                <a:lnTo>
                  <a:pt x="178308" y="180594"/>
                </a:lnTo>
                <a:lnTo>
                  <a:pt x="0" y="180594"/>
                </a:lnTo>
                <a:lnTo>
                  <a:pt x="0" y="60198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90288" y="1164285"/>
            <a:ext cx="348792" cy="5011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646676" y="1193291"/>
            <a:ext cx="241300" cy="402590"/>
          </a:xfrm>
          <a:custGeom>
            <a:avLst/>
            <a:gdLst/>
            <a:ahLst/>
            <a:cxnLst/>
            <a:rect l="l" t="t" r="r" b="b"/>
            <a:pathLst>
              <a:path w="241300" h="402590">
                <a:moveTo>
                  <a:pt x="240791" y="281940"/>
                </a:moveTo>
                <a:lnTo>
                  <a:pt x="0" y="281940"/>
                </a:lnTo>
                <a:lnTo>
                  <a:pt x="120396" y="402336"/>
                </a:lnTo>
                <a:lnTo>
                  <a:pt x="240791" y="281940"/>
                </a:lnTo>
                <a:close/>
              </a:path>
              <a:path w="241300" h="402590">
                <a:moveTo>
                  <a:pt x="180594" y="120396"/>
                </a:moveTo>
                <a:lnTo>
                  <a:pt x="60198" y="120396"/>
                </a:lnTo>
                <a:lnTo>
                  <a:pt x="60198" y="281940"/>
                </a:lnTo>
                <a:lnTo>
                  <a:pt x="180594" y="281940"/>
                </a:lnTo>
                <a:lnTo>
                  <a:pt x="180594" y="120396"/>
                </a:lnTo>
                <a:close/>
              </a:path>
              <a:path w="241300" h="402590">
                <a:moveTo>
                  <a:pt x="120396" y="0"/>
                </a:moveTo>
                <a:lnTo>
                  <a:pt x="0" y="120396"/>
                </a:lnTo>
                <a:lnTo>
                  <a:pt x="240791" y="120396"/>
                </a:lnTo>
                <a:lnTo>
                  <a:pt x="120396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646676" y="1193291"/>
            <a:ext cx="241300" cy="402590"/>
          </a:xfrm>
          <a:custGeom>
            <a:avLst/>
            <a:gdLst/>
            <a:ahLst/>
            <a:cxnLst/>
            <a:rect l="l" t="t" r="r" b="b"/>
            <a:pathLst>
              <a:path w="241300" h="402590">
                <a:moveTo>
                  <a:pt x="0" y="120396"/>
                </a:moveTo>
                <a:lnTo>
                  <a:pt x="120396" y="0"/>
                </a:lnTo>
                <a:lnTo>
                  <a:pt x="240791" y="120396"/>
                </a:lnTo>
                <a:lnTo>
                  <a:pt x="180594" y="120396"/>
                </a:lnTo>
                <a:lnTo>
                  <a:pt x="180594" y="281940"/>
                </a:lnTo>
                <a:lnTo>
                  <a:pt x="240791" y="281940"/>
                </a:lnTo>
                <a:lnTo>
                  <a:pt x="120396" y="402336"/>
                </a:lnTo>
                <a:lnTo>
                  <a:pt x="0" y="281940"/>
                </a:lnTo>
                <a:lnTo>
                  <a:pt x="60198" y="281940"/>
                </a:lnTo>
                <a:lnTo>
                  <a:pt x="60198" y="120396"/>
                </a:lnTo>
                <a:lnTo>
                  <a:pt x="0" y="120396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618568" y="2051878"/>
            <a:ext cx="301658" cy="46336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46676" y="2061972"/>
            <a:ext cx="241300" cy="402590"/>
          </a:xfrm>
          <a:custGeom>
            <a:avLst/>
            <a:gdLst/>
            <a:ahLst/>
            <a:cxnLst/>
            <a:rect l="l" t="t" r="r" b="b"/>
            <a:pathLst>
              <a:path w="241300" h="402589">
                <a:moveTo>
                  <a:pt x="240791" y="281939"/>
                </a:moveTo>
                <a:lnTo>
                  <a:pt x="0" y="281939"/>
                </a:lnTo>
                <a:lnTo>
                  <a:pt x="120396" y="402336"/>
                </a:lnTo>
                <a:lnTo>
                  <a:pt x="240791" y="281939"/>
                </a:lnTo>
                <a:close/>
              </a:path>
              <a:path w="241300" h="402589">
                <a:moveTo>
                  <a:pt x="180594" y="120395"/>
                </a:moveTo>
                <a:lnTo>
                  <a:pt x="60198" y="120395"/>
                </a:lnTo>
                <a:lnTo>
                  <a:pt x="60198" y="281939"/>
                </a:lnTo>
                <a:lnTo>
                  <a:pt x="180594" y="281939"/>
                </a:lnTo>
                <a:lnTo>
                  <a:pt x="180594" y="120395"/>
                </a:lnTo>
                <a:close/>
              </a:path>
              <a:path w="241300" h="402589">
                <a:moveTo>
                  <a:pt x="120396" y="0"/>
                </a:moveTo>
                <a:lnTo>
                  <a:pt x="0" y="120395"/>
                </a:lnTo>
                <a:lnTo>
                  <a:pt x="240791" y="120395"/>
                </a:lnTo>
                <a:lnTo>
                  <a:pt x="120396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646676" y="2061972"/>
            <a:ext cx="241300" cy="402590"/>
          </a:xfrm>
          <a:custGeom>
            <a:avLst/>
            <a:gdLst/>
            <a:ahLst/>
            <a:cxnLst/>
            <a:rect l="l" t="t" r="r" b="b"/>
            <a:pathLst>
              <a:path w="241300" h="402589">
                <a:moveTo>
                  <a:pt x="0" y="120395"/>
                </a:moveTo>
                <a:lnTo>
                  <a:pt x="120396" y="0"/>
                </a:lnTo>
                <a:lnTo>
                  <a:pt x="240791" y="120395"/>
                </a:lnTo>
                <a:lnTo>
                  <a:pt x="180594" y="120395"/>
                </a:lnTo>
                <a:lnTo>
                  <a:pt x="180594" y="281939"/>
                </a:lnTo>
                <a:lnTo>
                  <a:pt x="240791" y="281939"/>
                </a:lnTo>
                <a:lnTo>
                  <a:pt x="120396" y="402336"/>
                </a:lnTo>
                <a:lnTo>
                  <a:pt x="0" y="281939"/>
                </a:lnTo>
                <a:lnTo>
                  <a:pt x="60198" y="281939"/>
                </a:lnTo>
                <a:lnTo>
                  <a:pt x="60198" y="120395"/>
                </a:lnTo>
                <a:lnTo>
                  <a:pt x="0" y="120395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73807" y="1164285"/>
            <a:ext cx="345782" cy="501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330195" y="1193291"/>
            <a:ext cx="238125" cy="402590"/>
          </a:xfrm>
          <a:custGeom>
            <a:avLst/>
            <a:gdLst/>
            <a:ahLst/>
            <a:cxnLst/>
            <a:rect l="l" t="t" r="r" b="b"/>
            <a:pathLst>
              <a:path w="238125" h="402590">
                <a:moveTo>
                  <a:pt x="237744" y="283463"/>
                </a:moveTo>
                <a:lnTo>
                  <a:pt x="0" y="283463"/>
                </a:lnTo>
                <a:lnTo>
                  <a:pt x="118872" y="402336"/>
                </a:lnTo>
                <a:lnTo>
                  <a:pt x="237744" y="283463"/>
                </a:lnTo>
                <a:close/>
              </a:path>
              <a:path w="238125" h="402590">
                <a:moveTo>
                  <a:pt x="178308" y="118872"/>
                </a:moveTo>
                <a:lnTo>
                  <a:pt x="59436" y="118872"/>
                </a:lnTo>
                <a:lnTo>
                  <a:pt x="59436" y="283463"/>
                </a:lnTo>
                <a:lnTo>
                  <a:pt x="178308" y="283463"/>
                </a:lnTo>
                <a:lnTo>
                  <a:pt x="178308" y="118872"/>
                </a:lnTo>
                <a:close/>
              </a:path>
              <a:path w="238125" h="402590">
                <a:moveTo>
                  <a:pt x="118872" y="0"/>
                </a:moveTo>
                <a:lnTo>
                  <a:pt x="0" y="118872"/>
                </a:lnTo>
                <a:lnTo>
                  <a:pt x="237744" y="118872"/>
                </a:lnTo>
                <a:lnTo>
                  <a:pt x="118872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30195" y="1193291"/>
            <a:ext cx="238125" cy="402590"/>
          </a:xfrm>
          <a:custGeom>
            <a:avLst/>
            <a:gdLst/>
            <a:ahLst/>
            <a:cxnLst/>
            <a:rect l="l" t="t" r="r" b="b"/>
            <a:pathLst>
              <a:path w="238125" h="402590">
                <a:moveTo>
                  <a:pt x="0" y="118872"/>
                </a:moveTo>
                <a:lnTo>
                  <a:pt x="118872" y="0"/>
                </a:lnTo>
                <a:lnTo>
                  <a:pt x="237744" y="118872"/>
                </a:lnTo>
                <a:lnTo>
                  <a:pt x="178308" y="118872"/>
                </a:lnTo>
                <a:lnTo>
                  <a:pt x="178308" y="283463"/>
                </a:lnTo>
                <a:lnTo>
                  <a:pt x="237744" y="283463"/>
                </a:lnTo>
                <a:lnTo>
                  <a:pt x="118872" y="402336"/>
                </a:lnTo>
                <a:lnTo>
                  <a:pt x="0" y="283463"/>
                </a:lnTo>
                <a:lnTo>
                  <a:pt x="59436" y="283463"/>
                </a:lnTo>
                <a:lnTo>
                  <a:pt x="59436" y="118872"/>
                </a:lnTo>
                <a:lnTo>
                  <a:pt x="0" y="118872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01844" y="2051878"/>
            <a:ext cx="289709" cy="4633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30195" y="2061972"/>
            <a:ext cx="238125" cy="402590"/>
          </a:xfrm>
          <a:custGeom>
            <a:avLst/>
            <a:gdLst/>
            <a:ahLst/>
            <a:cxnLst/>
            <a:rect l="l" t="t" r="r" b="b"/>
            <a:pathLst>
              <a:path w="238125" h="402589">
                <a:moveTo>
                  <a:pt x="237744" y="283463"/>
                </a:moveTo>
                <a:lnTo>
                  <a:pt x="0" y="283463"/>
                </a:lnTo>
                <a:lnTo>
                  <a:pt x="118872" y="402336"/>
                </a:lnTo>
                <a:lnTo>
                  <a:pt x="237744" y="283463"/>
                </a:lnTo>
                <a:close/>
              </a:path>
              <a:path w="238125" h="402589">
                <a:moveTo>
                  <a:pt x="178308" y="118872"/>
                </a:moveTo>
                <a:lnTo>
                  <a:pt x="59436" y="118872"/>
                </a:lnTo>
                <a:lnTo>
                  <a:pt x="59436" y="283463"/>
                </a:lnTo>
                <a:lnTo>
                  <a:pt x="178308" y="283463"/>
                </a:lnTo>
                <a:lnTo>
                  <a:pt x="178308" y="118872"/>
                </a:lnTo>
                <a:close/>
              </a:path>
              <a:path w="238125" h="402589">
                <a:moveTo>
                  <a:pt x="118872" y="0"/>
                </a:moveTo>
                <a:lnTo>
                  <a:pt x="0" y="118872"/>
                </a:lnTo>
                <a:lnTo>
                  <a:pt x="237744" y="118872"/>
                </a:lnTo>
                <a:lnTo>
                  <a:pt x="118872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30195" y="2061972"/>
            <a:ext cx="238125" cy="402590"/>
          </a:xfrm>
          <a:custGeom>
            <a:avLst/>
            <a:gdLst/>
            <a:ahLst/>
            <a:cxnLst/>
            <a:rect l="l" t="t" r="r" b="b"/>
            <a:pathLst>
              <a:path w="238125" h="402589">
                <a:moveTo>
                  <a:pt x="0" y="118872"/>
                </a:moveTo>
                <a:lnTo>
                  <a:pt x="118872" y="0"/>
                </a:lnTo>
                <a:lnTo>
                  <a:pt x="237744" y="118872"/>
                </a:lnTo>
                <a:lnTo>
                  <a:pt x="178308" y="118872"/>
                </a:lnTo>
                <a:lnTo>
                  <a:pt x="178308" y="283463"/>
                </a:lnTo>
                <a:lnTo>
                  <a:pt x="237744" y="283463"/>
                </a:lnTo>
                <a:lnTo>
                  <a:pt x="118872" y="402336"/>
                </a:lnTo>
                <a:lnTo>
                  <a:pt x="0" y="283463"/>
                </a:lnTo>
                <a:lnTo>
                  <a:pt x="59436" y="283463"/>
                </a:lnTo>
                <a:lnTo>
                  <a:pt x="59436" y="118872"/>
                </a:lnTo>
                <a:lnTo>
                  <a:pt x="0" y="118872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261359" y="5407152"/>
            <a:ext cx="598716" cy="30918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07079" y="5485891"/>
            <a:ext cx="402590" cy="116839"/>
          </a:xfrm>
          <a:custGeom>
            <a:avLst/>
            <a:gdLst/>
            <a:ahLst/>
            <a:cxnLst/>
            <a:rect l="l" t="t" r="r" b="b"/>
            <a:pathLst>
              <a:path w="402589" h="116839">
                <a:moveTo>
                  <a:pt x="354039" y="58420"/>
                </a:moveTo>
                <a:lnTo>
                  <a:pt x="290068" y="95758"/>
                </a:lnTo>
                <a:lnTo>
                  <a:pt x="288036" y="103200"/>
                </a:lnTo>
                <a:lnTo>
                  <a:pt x="294894" y="114833"/>
                </a:lnTo>
                <a:lnTo>
                  <a:pt x="302387" y="116789"/>
                </a:lnTo>
                <a:lnTo>
                  <a:pt x="308102" y="113398"/>
                </a:lnTo>
                <a:lnTo>
                  <a:pt x="381537" y="70612"/>
                </a:lnTo>
                <a:lnTo>
                  <a:pt x="378206" y="70612"/>
                </a:lnTo>
                <a:lnTo>
                  <a:pt x="378206" y="68961"/>
                </a:lnTo>
                <a:lnTo>
                  <a:pt x="372110" y="68961"/>
                </a:lnTo>
                <a:lnTo>
                  <a:pt x="354039" y="58420"/>
                </a:lnTo>
                <a:close/>
              </a:path>
              <a:path w="402589" h="116839">
                <a:moveTo>
                  <a:pt x="333139" y="46228"/>
                </a:moveTo>
                <a:lnTo>
                  <a:pt x="0" y="46228"/>
                </a:lnTo>
                <a:lnTo>
                  <a:pt x="0" y="70612"/>
                </a:lnTo>
                <a:lnTo>
                  <a:pt x="333139" y="70612"/>
                </a:lnTo>
                <a:lnTo>
                  <a:pt x="354039" y="58420"/>
                </a:lnTo>
                <a:lnTo>
                  <a:pt x="333139" y="46228"/>
                </a:lnTo>
                <a:close/>
              </a:path>
              <a:path w="402589" h="116839">
                <a:moveTo>
                  <a:pt x="381542" y="46228"/>
                </a:moveTo>
                <a:lnTo>
                  <a:pt x="378206" y="46228"/>
                </a:lnTo>
                <a:lnTo>
                  <a:pt x="378206" y="70612"/>
                </a:lnTo>
                <a:lnTo>
                  <a:pt x="381537" y="70612"/>
                </a:lnTo>
                <a:lnTo>
                  <a:pt x="402463" y="58420"/>
                </a:lnTo>
                <a:lnTo>
                  <a:pt x="381542" y="46228"/>
                </a:lnTo>
                <a:close/>
              </a:path>
              <a:path w="402589" h="116839">
                <a:moveTo>
                  <a:pt x="372110" y="47879"/>
                </a:moveTo>
                <a:lnTo>
                  <a:pt x="354039" y="58420"/>
                </a:lnTo>
                <a:lnTo>
                  <a:pt x="372110" y="68961"/>
                </a:lnTo>
                <a:lnTo>
                  <a:pt x="372110" y="47879"/>
                </a:lnTo>
                <a:close/>
              </a:path>
              <a:path w="402589" h="116839">
                <a:moveTo>
                  <a:pt x="378206" y="47879"/>
                </a:moveTo>
                <a:lnTo>
                  <a:pt x="372110" y="47879"/>
                </a:lnTo>
                <a:lnTo>
                  <a:pt x="372110" y="68961"/>
                </a:lnTo>
                <a:lnTo>
                  <a:pt x="378206" y="68961"/>
                </a:lnTo>
                <a:lnTo>
                  <a:pt x="378206" y="47879"/>
                </a:lnTo>
                <a:close/>
              </a:path>
              <a:path w="402589" h="116839">
                <a:moveTo>
                  <a:pt x="302387" y="0"/>
                </a:moveTo>
                <a:lnTo>
                  <a:pt x="294894" y="2032"/>
                </a:lnTo>
                <a:lnTo>
                  <a:pt x="291465" y="7874"/>
                </a:lnTo>
                <a:lnTo>
                  <a:pt x="288036" y="13589"/>
                </a:lnTo>
                <a:lnTo>
                  <a:pt x="290068" y="21082"/>
                </a:lnTo>
                <a:lnTo>
                  <a:pt x="354039" y="58420"/>
                </a:lnTo>
                <a:lnTo>
                  <a:pt x="372110" y="47879"/>
                </a:lnTo>
                <a:lnTo>
                  <a:pt x="378206" y="47879"/>
                </a:lnTo>
                <a:lnTo>
                  <a:pt x="378206" y="46228"/>
                </a:lnTo>
                <a:lnTo>
                  <a:pt x="381542" y="46228"/>
                </a:lnTo>
                <a:lnTo>
                  <a:pt x="308102" y="3429"/>
                </a:lnTo>
                <a:lnTo>
                  <a:pt x="302387" y="0"/>
                </a:lnTo>
                <a:close/>
              </a:path>
            </a:pathLst>
          </a:custGeom>
          <a:solidFill>
            <a:srgbClr val="CF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388864" y="5407152"/>
            <a:ext cx="610958" cy="30918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544311" y="5485891"/>
            <a:ext cx="415290" cy="116839"/>
          </a:xfrm>
          <a:custGeom>
            <a:avLst/>
            <a:gdLst/>
            <a:ahLst/>
            <a:cxnLst/>
            <a:rect l="l" t="t" r="r" b="b"/>
            <a:pathLst>
              <a:path w="415289" h="116839">
                <a:moveTo>
                  <a:pt x="100075" y="0"/>
                </a:moveTo>
                <a:lnTo>
                  <a:pt x="0" y="58420"/>
                </a:lnTo>
                <a:lnTo>
                  <a:pt x="100075" y="116789"/>
                </a:lnTo>
                <a:lnTo>
                  <a:pt x="107441" y="114833"/>
                </a:lnTo>
                <a:lnTo>
                  <a:pt x="114300" y="103200"/>
                </a:lnTo>
                <a:lnTo>
                  <a:pt x="112267" y="95758"/>
                </a:lnTo>
                <a:lnTo>
                  <a:pt x="69196" y="70612"/>
                </a:lnTo>
                <a:lnTo>
                  <a:pt x="24129" y="70612"/>
                </a:lnTo>
                <a:lnTo>
                  <a:pt x="24129" y="46228"/>
                </a:lnTo>
                <a:lnTo>
                  <a:pt x="69196" y="46228"/>
                </a:lnTo>
                <a:lnTo>
                  <a:pt x="112267" y="21082"/>
                </a:lnTo>
                <a:lnTo>
                  <a:pt x="114300" y="13589"/>
                </a:lnTo>
                <a:lnTo>
                  <a:pt x="110871" y="7874"/>
                </a:lnTo>
                <a:lnTo>
                  <a:pt x="107441" y="2032"/>
                </a:lnTo>
                <a:lnTo>
                  <a:pt x="100075" y="0"/>
                </a:lnTo>
                <a:close/>
              </a:path>
              <a:path w="415289" h="116839">
                <a:moveTo>
                  <a:pt x="69196" y="46228"/>
                </a:moveTo>
                <a:lnTo>
                  <a:pt x="24129" y="46228"/>
                </a:lnTo>
                <a:lnTo>
                  <a:pt x="24129" y="70612"/>
                </a:lnTo>
                <a:lnTo>
                  <a:pt x="69196" y="70612"/>
                </a:lnTo>
                <a:lnTo>
                  <a:pt x="66366" y="68961"/>
                </a:lnTo>
                <a:lnTo>
                  <a:pt x="30225" y="68961"/>
                </a:lnTo>
                <a:lnTo>
                  <a:pt x="30225" y="47879"/>
                </a:lnTo>
                <a:lnTo>
                  <a:pt x="66366" y="47879"/>
                </a:lnTo>
                <a:lnTo>
                  <a:pt x="69196" y="46228"/>
                </a:lnTo>
                <a:close/>
              </a:path>
              <a:path w="415289" h="116839">
                <a:moveTo>
                  <a:pt x="414909" y="46228"/>
                </a:moveTo>
                <a:lnTo>
                  <a:pt x="69196" y="46228"/>
                </a:lnTo>
                <a:lnTo>
                  <a:pt x="48296" y="58420"/>
                </a:lnTo>
                <a:lnTo>
                  <a:pt x="69196" y="70612"/>
                </a:lnTo>
                <a:lnTo>
                  <a:pt x="414909" y="70612"/>
                </a:lnTo>
                <a:lnTo>
                  <a:pt x="414909" y="46228"/>
                </a:lnTo>
                <a:close/>
              </a:path>
              <a:path w="415289" h="116839">
                <a:moveTo>
                  <a:pt x="30225" y="47879"/>
                </a:moveTo>
                <a:lnTo>
                  <a:pt x="30225" y="68961"/>
                </a:lnTo>
                <a:lnTo>
                  <a:pt x="48296" y="58420"/>
                </a:lnTo>
                <a:lnTo>
                  <a:pt x="30225" y="47879"/>
                </a:lnTo>
                <a:close/>
              </a:path>
              <a:path w="415289" h="116839">
                <a:moveTo>
                  <a:pt x="48296" y="58420"/>
                </a:moveTo>
                <a:lnTo>
                  <a:pt x="30225" y="68961"/>
                </a:lnTo>
                <a:lnTo>
                  <a:pt x="66366" y="68961"/>
                </a:lnTo>
                <a:lnTo>
                  <a:pt x="48296" y="58420"/>
                </a:lnTo>
                <a:close/>
              </a:path>
              <a:path w="415289" h="116839">
                <a:moveTo>
                  <a:pt x="66366" y="47879"/>
                </a:moveTo>
                <a:lnTo>
                  <a:pt x="30225" y="47879"/>
                </a:lnTo>
                <a:lnTo>
                  <a:pt x="48296" y="58420"/>
                </a:lnTo>
                <a:lnTo>
                  <a:pt x="66366" y="47879"/>
                </a:lnTo>
                <a:close/>
              </a:path>
            </a:pathLst>
          </a:custGeom>
          <a:solidFill>
            <a:srgbClr val="CF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489703" y="5669279"/>
            <a:ext cx="306184" cy="4737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586732" y="5693664"/>
            <a:ext cx="116839" cy="278765"/>
          </a:xfrm>
          <a:custGeom>
            <a:avLst/>
            <a:gdLst/>
            <a:ahLst/>
            <a:cxnLst/>
            <a:rect l="l" t="t" r="r" b="b"/>
            <a:pathLst>
              <a:path w="116839" h="278764">
                <a:moveTo>
                  <a:pt x="13588" y="164134"/>
                </a:moveTo>
                <a:lnTo>
                  <a:pt x="7873" y="167525"/>
                </a:lnTo>
                <a:lnTo>
                  <a:pt x="2031" y="170916"/>
                </a:lnTo>
                <a:lnTo>
                  <a:pt x="0" y="178384"/>
                </a:lnTo>
                <a:lnTo>
                  <a:pt x="3428" y="184200"/>
                </a:lnTo>
                <a:lnTo>
                  <a:pt x="58419" y="278447"/>
                </a:lnTo>
                <a:lnTo>
                  <a:pt x="72536" y="254254"/>
                </a:lnTo>
                <a:lnTo>
                  <a:pt x="46227" y="254254"/>
                </a:lnTo>
                <a:lnTo>
                  <a:pt x="46227" y="209136"/>
                </a:lnTo>
                <a:lnTo>
                  <a:pt x="24510" y="171907"/>
                </a:lnTo>
                <a:lnTo>
                  <a:pt x="21081" y="166090"/>
                </a:lnTo>
                <a:lnTo>
                  <a:pt x="13588" y="164134"/>
                </a:lnTo>
                <a:close/>
              </a:path>
              <a:path w="116839" h="278764">
                <a:moveTo>
                  <a:pt x="46227" y="209136"/>
                </a:moveTo>
                <a:lnTo>
                  <a:pt x="46227" y="254254"/>
                </a:lnTo>
                <a:lnTo>
                  <a:pt x="70612" y="254254"/>
                </a:lnTo>
                <a:lnTo>
                  <a:pt x="70612" y="248107"/>
                </a:lnTo>
                <a:lnTo>
                  <a:pt x="47878" y="248107"/>
                </a:lnTo>
                <a:lnTo>
                  <a:pt x="58419" y="230036"/>
                </a:lnTo>
                <a:lnTo>
                  <a:pt x="46227" y="209136"/>
                </a:lnTo>
                <a:close/>
              </a:path>
              <a:path w="116839" h="278764">
                <a:moveTo>
                  <a:pt x="103250" y="164134"/>
                </a:moveTo>
                <a:lnTo>
                  <a:pt x="95757" y="166090"/>
                </a:lnTo>
                <a:lnTo>
                  <a:pt x="92328" y="171907"/>
                </a:lnTo>
                <a:lnTo>
                  <a:pt x="70612" y="209136"/>
                </a:lnTo>
                <a:lnTo>
                  <a:pt x="70612" y="254254"/>
                </a:lnTo>
                <a:lnTo>
                  <a:pt x="72536" y="254254"/>
                </a:lnTo>
                <a:lnTo>
                  <a:pt x="113410" y="184200"/>
                </a:lnTo>
                <a:lnTo>
                  <a:pt x="116839" y="178384"/>
                </a:lnTo>
                <a:lnTo>
                  <a:pt x="114807" y="170916"/>
                </a:lnTo>
                <a:lnTo>
                  <a:pt x="108965" y="167525"/>
                </a:lnTo>
                <a:lnTo>
                  <a:pt x="103250" y="164134"/>
                </a:lnTo>
                <a:close/>
              </a:path>
              <a:path w="116839" h="278764">
                <a:moveTo>
                  <a:pt x="58419" y="230036"/>
                </a:moveTo>
                <a:lnTo>
                  <a:pt x="47878" y="248107"/>
                </a:lnTo>
                <a:lnTo>
                  <a:pt x="68960" y="248107"/>
                </a:lnTo>
                <a:lnTo>
                  <a:pt x="58419" y="230036"/>
                </a:lnTo>
                <a:close/>
              </a:path>
              <a:path w="116839" h="278764">
                <a:moveTo>
                  <a:pt x="70612" y="209136"/>
                </a:moveTo>
                <a:lnTo>
                  <a:pt x="58419" y="230036"/>
                </a:lnTo>
                <a:lnTo>
                  <a:pt x="68960" y="248107"/>
                </a:lnTo>
                <a:lnTo>
                  <a:pt x="70612" y="248107"/>
                </a:lnTo>
                <a:lnTo>
                  <a:pt x="70612" y="209136"/>
                </a:lnTo>
                <a:close/>
              </a:path>
              <a:path w="116839" h="278764">
                <a:moveTo>
                  <a:pt x="70612" y="0"/>
                </a:moveTo>
                <a:lnTo>
                  <a:pt x="46227" y="0"/>
                </a:lnTo>
                <a:lnTo>
                  <a:pt x="46227" y="209136"/>
                </a:lnTo>
                <a:lnTo>
                  <a:pt x="58419" y="230036"/>
                </a:lnTo>
                <a:lnTo>
                  <a:pt x="70611" y="209136"/>
                </a:lnTo>
                <a:lnTo>
                  <a:pt x="70612" y="0"/>
                </a:lnTo>
                <a:close/>
              </a:path>
            </a:pathLst>
          </a:custGeom>
          <a:solidFill>
            <a:srgbClr val="CF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598664" y="2231135"/>
            <a:ext cx="306184" cy="192773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695692" y="2255520"/>
            <a:ext cx="116839" cy="1732280"/>
          </a:xfrm>
          <a:custGeom>
            <a:avLst/>
            <a:gdLst/>
            <a:ahLst/>
            <a:cxnLst/>
            <a:rect l="l" t="t" r="r" b="b"/>
            <a:pathLst>
              <a:path w="116840" h="1732279">
                <a:moveTo>
                  <a:pt x="13588" y="1617979"/>
                </a:moveTo>
                <a:lnTo>
                  <a:pt x="7874" y="1621408"/>
                </a:lnTo>
                <a:lnTo>
                  <a:pt x="2031" y="1624710"/>
                </a:lnTo>
                <a:lnTo>
                  <a:pt x="0" y="1632203"/>
                </a:lnTo>
                <a:lnTo>
                  <a:pt x="58419" y="1732279"/>
                </a:lnTo>
                <a:lnTo>
                  <a:pt x="72501" y="1708149"/>
                </a:lnTo>
                <a:lnTo>
                  <a:pt x="46227" y="1708149"/>
                </a:lnTo>
                <a:lnTo>
                  <a:pt x="46227" y="1662956"/>
                </a:lnTo>
                <a:lnTo>
                  <a:pt x="24510" y="1625727"/>
                </a:lnTo>
                <a:lnTo>
                  <a:pt x="21081" y="1620011"/>
                </a:lnTo>
                <a:lnTo>
                  <a:pt x="13588" y="1617979"/>
                </a:lnTo>
                <a:close/>
              </a:path>
              <a:path w="116840" h="1732279">
                <a:moveTo>
                  <a:pt x="46227" y="1662956"/>
                </a:moveTo>
                <a:lnTo>
                  <a:pt x="46227" y="1708149"/>
                </a:lnTo>
                <a:lnTo>
                  <a:pt x="70611" y="1708149"/>
                </a:lnTo>
                <a:lnTo>
                  <a:pt x="70611" y="1701927"/>
                </a:lnTo>
                <a:lnTo>
                  <a:pt x="47878" y="1701927"/>
                </a:lnTo>
                <a:lnTo>
                  <a:pt x="58419" y="1683856"/>
                </a:lnTo>
                <a:lnTo>
                  <a:pt x="46227" y="1662956"/>
                </a:lnTo>
                <a:close/>
              </a:path>
              <a:path w="116840" h="1732279">
                <a:moveTo>
                  <a:pt x="103250" y="1617979"/>
                </a:moveTo>
                <a:lnTo>
                  <a:pt x="95757" y="1620011"/>
                </a:lnTo>
                <a:lnTo>
                  <a:pt x="92328" y="1625727"/>
                </a:lnTo>
                <a:lnTo>
                  <a:pt x="70611" y="1662956"/>
                </a:lnTo>
                <a:lnTo>
                  <a:pt x="70611" y="1708149"/>
                </a:lnTo>
                <a:lnTo>
                  <a:pt x="72501" y="1708149"/>
                </a:lnTo>
                <a:lnTo>
                  <a:pt x="116839" y="1632203"/>
                </a:lnTo>
                <a:lnTo>
                  <a:pt x="114807" y="1624710"/>
                </a:lnTo>
                <a:lnTo>
                  <a:pt x="108965" y="1621408"/>
                </a:lnTo>
                <a:lnTo>
                  <a:pt x="103250" y="1617979"/>
                </a:lnTo>
                <a:close/>
              </a:path>
              <a:path w="116840" h="1732279">
                <a:moveTo>
                  <a:pt x="58419" y="1683856"/>
                </a:moveTo>
                <a:lnTo>
                  <a:pt x="47878" y="1701927"/>
                </a:lnTo>
                <a:lnTo>
                  <a:pt x="68960" y="1701927"/>
                </a:lnTo>
                <a:lnTo>
                  <a:pt x="58419" y="1683856"/>
                </a:lnTo>
                <a:close/>
              </a:path>
              <a:path w="116840" h="1732279">
                <a:moveTo>
                  <a:pt x="70611" y="1662956"/>
                </a:moveTo>
                <a:lnTo>
                  <a:pt x="58419" y="1683856"/>
                </a:lnTo>
                <a:lnTo>
                  <a:pt x="68960" y="1701927"/>
                </a:lnTo>
                <a:lnTo>
                  <a:pt x="70611" y="1701927"/>
                </a:lnTo>
                <a:lnTo>
                  <a:pt x="70611" y="1662956"/>
                </a:lnTo>
                <a:close/>
              </a:path>
              <a:path w="116840" h="1732279">
                <a:moveTo>
                  <a:pt x="70611" y="0"/>
                </a:moveTo>
                <a:lnTo>
                  <a:pt x="46227" y="0"/>
                </a:lnTo>
                <a:lnTo>
                  <a:pt x="46227" y="1662956"/>
                </a:lnTo>
                <a:lnTo>
                  <a:pt x="58419" y="1683856"/>
                </a:lnTo>
                <a:lnTo>
                  <a:pt x="70611" y="1662956"/>
                </a:lnTo>
                <a:lnTo>
                  <a:pt x="70611" y="0"/>
                </a:lnTo>
                <a:close/>
              </a:path>
            </a:pathLst>
          </a:custGeom>
          <a:solidFill>
            <a:srgbClr val="CF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625945" y="725866"/>
            <a:ext cx="92498" cy="58183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674607" y="740663"/>
            <a:ext cx="0" cy="5759450"/>
          </a:xfrm>
          <a:custGeom>
            <a:avLst/>
            <a:gdLst/>
            <a:ahLst/>
            <a:cxnLst/>
            <a:rect l="l" t="t" r="r" b="b"/>
            <a:pathLst>
              <a:path h="5759450">
                <a:moveTo>
                  <a:pt x="0" y="0"/>
                </a:moveTo>
                <a:lnTo>
                  <a:pt x="0" y="5759272"/>
                </a:lnTo>
              </a:path>
            </a:pathLst>
          </a:custGeom>
          <a:ln w="24384">
            <a:solidFill>
              <a:srgbClr val="CF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037831" y="603567"/>
            <a:ext cx="1680845" cy="30918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193280" y="682244"/>
            <a:ext cx="1483995" cy="116839"/>
          </a:xfrm>
          <a:custGeom>
            <a:avLst/>
            <a:gdLst/>
            <a:ahLst/>
            <a:cxnLst/>
            <a:rect l="l" t="t" r="r" b="b"/>
            <a:pathLst>
              <a:path w="1483995" h="116840">
                <a:moveTo>
                  <a:pt x="100075" y="0"/>
                </a:moveTo>
                <a:lnTo>
                  <a:pt x="0" y="58419"/>
                </a:lnTo>
                <a:lnTo>
                  <a:pt x="100075" y="116839"/>
                </a:lnTo>
                <a:lnTo>
                  <a:pt x="107442" y="114807"/>
                </a:lnTo>
                <a:lnTo>
                  <a:pt x="110871" y="108965"/>
                </a:lnTo>
                <a:lnTo>
                  <a:pt x="114300" y="103250"/>
                </a:lnTo>
                <a:lnTo>
                  <a:pt x="112268" y="95757"/>
                </a:lnTo>
                <a:lnTo>
                  <a:pt x="69196" y="70611"/>
                </a:lnTo>
                <a:lnTo>
                  <a:pt x="24129" y="70611"/>
                </a:lnTo>
                <a:lnTo>
                  <a:pt x="24129" y="46227"/>
                </a:lnTo>
                <a:lnTo>
                  <a:pt x="69196" y="46227"/>
                </a:lnTo>
                <a:lnTo>
                  <a:pt x="112268" y="21081"/>
                </a:lnTo>
                <a:lnTo>
                  <a:pt x="114300" y="13588"/>
                </a:lnTo>
                <a:lnTo>
                  <a:pt x="110871" y="7873"/>
                </a:lnTo>
                <a:lnTo>
                  <a:pt x="107442" y="2031"/>
                </a:lnTo>
                <a:lnTo>
                  <a:pt x="100075" y="0"/>
                </a:lnTo>
                <a:close/>
              </a:path>
              <a:path w="1483995" h="116840">
                <a:moveTo>
                  <a:pt x="69196" y="46227"/>
                </a:moveTo>
                <a:lnTo>
                  <a:pt x="24129" y="46227"/>
                </a:lnTo>
                <a:lnTo>
                  <a:pt x="24129" y="70611"/>
                </a:lnTo>
                <a:lnTo>
                  <a:pt x="69196" y="70611"/>
                </a:lnTo>
                <a:lnTo>
                  <a:pt x="66366" y="68960"/>
                </a:lnTo>
                <a:lnTo>
                  <a:pt x="30225" y="68960"/>
                </a:lnTo>
                <a:lnTo>
                  <a:pt x="30225" y="47878"/>
                </a:lnTo>
                <a:lnTo>
                  <a:pt x="66366" y="47878"/>
                </a:lnTo>
                <a:lnTo>
                  <a:pt x="69196" y="46227"/>
                </a:lnTo>
                <a:close/>
              </a:path>
              <a:path w="1483995" h="116840">
                <a:moveTo>
                  <a:pt x="1483868" y="46227"/>
                </a:moveTo>
                <a:lnTo>
                  <a:pt x="69196" y="46227"/>
                </a:lnTo>
                <a:lnTo>
                  <a:pt x="48296" y="58419"/>
                </a:lnTo>
                <a:lnTo>
                  <a:pt x="69196" y="70611"/>
                </a:lnTo>
                <a:lnTo>
                  <a:pt x="1483868" y="70611"/>
                </a:lnTo>
                <a:lnTo>
                  <a:pt x="1483868" y="46227"/>
                </a:lnTo>
                <a:close/>
              </a:path>
              <a:path w="1483995" h="116840">
                <a:moveTo>
                  <a:pt x="30225" y="47878"/>
                </a:moveTo>
                <a:lnTo>
                  <a:pt x="30225" y="68960"/>
                </a:lnTo>
                <a:lnTo>
                  <a:pt x="48296" y="58419"/>
                </a:lnTo>
                <a:lnTo>
                  <a:pt x="30225" y="47878"/>
                </a:lnTo>
                <a:close/>
              </a:path>
              <a:path w="1483995" h="116840">
                <a:moveTo>
                  <a:pt x="48296" y="58419"/>
                </a:moveTo>
                <a:lnTo>
                  <a:pt x="30225" y="68960"/>
                </a:lnTo>
                <a:lnTo>
                  <a:pt x="66366" y="68960"/>
                </a:lnTo>
                <a:lnTo>
                  <a:pt x="48296" y="58419"/>
                </a:lnTo>
                <a:close/>
              </a:path>
              <a:path w="1483995" h="116840">
                <a:moveTo>
                  <a:pt x="66366" y="47878"/>
                </a:moveTo>
                <a:lnTo>
                  <a:pt x="30225" y="47878"/>
                </a:lnTo>
                <a:lnTo>
                  <a:pt x="48296" y="58419"/>
                </a:lnTo>
                <a:lnTo>
                  <a:pt x="66366" y="47878"/>
                </a:lnTo>
                <a:close/>
              </a:path>
            </a:pathLst>
          </a:custGeom>
          <a:solidFill>
            <a:srgbClr val="CF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388864" y="6364223"/>
            <a:ext cx="3326765" cy="30918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544311" y="6443014"/>
            <a:ext cx="3131185" cy="116839"/>
          </a:xfrm>
          <a:custGeom>
            <a:avLst/>
            <a:gdLst/>
            <a:ahLst/>
            <a:cxnLst/>
            <a:rect l="l" t="t" r="r" b="b"/>
            <a:pathLst>
              <a:path w="3131184" h="116840">
                <a:moveTo>
                  <a:pt x="100075" y="0"/>
                </a:moveTo>
                <a:lnTo>
                  <a:pt x="0" y="58369"/>
                </a:lnTo>
                <a:lnTo>
                  <a:pt x="100075" y="116738"/>
                </a:lnTo>
                <a:lnTo>
                  <a:pt x="107441" y="114782"/>
                </a:lnTo>
                <a:lnTo>
                  <a:pt x="114300" y="103149"/>
                </a:lnTo>
                <a:lnTo>
                  <a:pt x="112267" y="95681"/>
                </a:lnTo>
                <a:lnTo>
                  <a:pt x="69175" y="70561"/>
                </a:lnTo>
                <a:lnTo>
                  <a:pt x="24129" y="70561"/>
                </a:lnTo>
                <a:lnTo>
                  <a:pt x="24129" y="46177"/>
                </a:lnTo>
                <a:lnTo>
                  <a:pt x="69175" y="46177"/>
                </a:lnTo>
                <a:lnTo>
                  <a:pt x="112267" y="21056"/>
                </a:lnTo>
                <a:lnTo>
                  <a:pt x="114300" y="13588"/>
                </a:lnTo>
                <a:lnTo>
                  <a:pt x="107441" y="1955"/>
                </a:lnTo>
                <a:lnTo>
                  <a:pt x="100075" y="0"/>
                </a:lnTo>
                <a:close/>
              </a:path>
              <a:path w="3131184" h="116840">
                <a:moveTo>
                  <a:pt x="69175" y="46177"/>
                </a:moveTo>
                <a:lnTo>
                  <a:pt x="24129" y="46177"/>
                </a:lnTo>
                <a:lnTo>
                  <a:pt x="24129" y="70561"/>
                </a:lnTo>
                <a:lnTo>
                  <a:pt x="69175" y="70561"/>
                </a:lnTo>
                <a:lnTo>
                  <a:pt x="66323" y="68897"/>
                </a:lnTo>
                <a:lnTo>
                  <a:pt x="30225" y="68897"/>
                </a:lnTo>
                <a:lnTo>
                  <a:pt x="30225" y="47840"/>
                </a:lnTo>
                <a:lnTo>
                  <a:pt x="66323" y="47840"/>
                </a:lnTo>
                <a:lnTo>
                  <a:pt x="69175" y="46177"/>
                </a:lnTo>
                <a:close/>
              </a:path>
              <a:path w="3131184" h="116840">
                <a:moveTo>
                  <a:pt x="3130931" y="46177"/>
                </a:moveTo>
                <a:lnTo>
                  <a:pt x="69175" y="46177"/>
                </a:lnTo>
                <a:lnTo>
                  <a:pt x="48274" y="58369"/>
                </a:lnTo>
                <a:lnTo>
                  <a:pt x="69175" y="70561"/>
                </a:lnTo>
                <a:lnTo>
                  <a:pt x="3130931" y="70561"/>
                </a:lnTo>
                <a:lnTo>
                  <a:pt x="3130931" y="46177"/>
                </a:lnTo>
                <a:close/>
              </a:path>
              <a:path w="3131184" h="116840">
                <a:moveTo>
                  <a:pt x="30225" y="47840"/>
                </a:moveTo>
                <a:lnTo>
                  <a:pt x="30225" y="68897"/>
                </a:lnTo>
                <a:lnTo>
                  <a:pt x="48274" y="58369"/>
                </a:lnTo>
                <a:lnTo>
                  <a:pt x="30225" y="47840"/>
                </a:lnTo>
                <a:close/>
              </a:path>
              <a:path w="3131184" h="116840">
                <a:moveTo>
                  <a:pt x="48274" y="58369"/>
                </a:moveTo>
                <a:lnTo>
                  <a:pt x="30225" y="68897"/>
                </a:lnTo>
                <a:lnTo>
                  <a:pt x="66323" y="68897"/>
                </a:lnTo>
                <a:lnTo>
                  <a:pt x="48274" y="58369"/>
                </a:lnTo>
                <a:close/>
              </a:path>
              <a:path w="3131184" h="116840">
                <a:moveTo>
                  <a:pt x="66323" y="47840"/>
                </a:moveTo>
                <a:lnTo>
                  <a:pt x="30225" y="47840"/>
                </a:lnTo>
                <a:lnTo>
                  <a:pt x="48274" y="58369"/>
                </a:lnTo>
                <a:lnTo>
                  <a:pt x="66323" y="47840"/>
                </a:lnTo>
                <a:close/>
              </a:path>
            </a:pathLst>
          </a:custGeom>
          <a:solidFill>
            <a:srgbClr val="CF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7737475" y="6582867"/>
            <a:ext cx="1181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Гайнетдинова</a:t>
            </a:r>
            <a:r>
              <a:rPr sz="1100" b="1" spc="-6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Д.Д.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90043"/>
            <a:ext cx="6512559" cy="1487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25425">
              <a:lnSpc>
                <a:spcPct val="100000"/>
              </a:lnSpc>
              <a:spcBef>
                <a:spcPts val="90"/>
              </a:spcBef>
            </a:pPr>
            <a:r>
              <a:rPr sz="3200" spc="-5" dirty="0">
                <a:solidFill>
                  <a:srgbClr val="CF0101"/>
                </a:solidFill>
                <a:latin typeface="Times New Roman"/>
                <a:cs typeface="Times New Roman"/>
              </a:rPr>
              <a:t>Реабилитация </a:t>
            </a:r>
            <a:r>
              <a:rPr sz="3200" spc="-25" dirty="0">
                <a:solidFill>
                  <a:srgbClr val="CF0101"/>
                </a:solidFill>
                <a:latin typeface="Times New Roman"/>
                <a:cs typeface="Times New Roman"/>
              </a:rPr>
              <a:t>новорожденного </a:t>
            </a:r>
            <a:r>
              <a:rPr sz="3200" spc="-5" dirty="0">
                <a:solidFill>
                  <a:srgbClr val="CF0101"/>
                </a:solidFill>
                <a:latin typeface="Times New Roman"/>
                <a:cs typeface="Times New Roman"/>
              </a:rPr>
              <a:t>–  </a:t>
            </a:r>
            <a:r>
              <a:rPr sz="3200" spc="-15" dirty="0">
                <a:solidFill>
                  <a:srgbClr val="CF0101"/>
                </a:solidFill>
                <a:latin typeface="Times New Roman"/>
                <a:cs typeface="Times New Roman"/>
              </a:rPr>
              <a:t>сложнейшая </a:t>
            </a:r>
            <a:r>
              <a:rPr sz="3200" spc="-25" dirty="0">
                <a:solidFill>
                  <a:srgbClr val="CF0101"/>
                </a:solidFill>
                <a:latin typeface="Times New Roman"/>
                <a:cs typeface="Times New Roman"/>
              </a:rPr>
              <a:t>задача </a:t>
            </a:r>
            <a:r>
              <a:rPr sz="3200" spc="-5" dirty="0">
                <a:solidFill>
                  <a:srgbClr val="CF0101"/>
                </a:solidFill>
                <a:latin typeface="Times New Roman"/>
                <a:cs typeface="Times New Roman"/>
              </a:rPr>
              <a:t>с</a:t>
            </a:r>
            <a:r>
              <a:rPr sz="3200" spc="110" dirty="0">
                <a:solidFill>
                  <a:srgbClr val="CF0101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CF0101"/>
                </a:solidFill>
                <a:latin typeface="Times New Roman"/>
                <a:cs typeface="Times New Roman"/>
              </a:rPr>
              <a:t>множествами</a:t>
            </a:r>
            <a:endParaRPr sz="3200">
              <a:latin typeface="Times New Roman"/>
              <a:cs typeface="Times New Roman"/>
            </a:endParaRPr>
          </a:p>
          <a:p>
            <a:pPr marL="2082800">
              <a:lnSpc>
                <a:spcPct val="100000"/>
              </a:lnSpc>
            </a:pPr>
            <a:r>
              <a:rPr sz="3200" spc="-10" dirty="0">
                <a:solidFill>
                  <a:srgbClr val="CF0101"/>
                </a:solidFill>
                <a:latin typeface="Times New Roman"/>
                <a:cs typeface="Times New Roman"/>
              </a:rPr>
              <a:t>неизвестных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529815"/>
            <a:ext cx="7915275" cy="437134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000" spc="-5" dirty="0">
                <a:latin typeface="Times New Roman"/>
                <a:cs typeface="Times New Roman"/>
              </a:rPr>
              <a:t>Стабилен ли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ребенок?</a:t>
            </a:r>
            <a:endParaRPr sz="30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000" spc="-60" dirty="0">
                <a:latin typeface="Times New Roman"/>
                <a:cs typeface="Times New Roman"/>
              </a:rPr>
              <a:t>Когда </a:t>
            </a:r>
            <a:r>
              <a:rPr sz="3000" spc="-30" dirty="0">
                <a:latin typeface="Times New Roman"/>
                <a:cs typeface="Times New Roman"/>
              </a:rPr>
              <a:t>начинать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реабилитацию?</a:t>
            </a:r>
            <a:endParaRPr sz="30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000" dirty="0">
                <a:latin typeface="Times New Roman"/>
                <a:cs typeface="Times New Roman"/>
              </a:rPr>
              <a:t>С </a:t>
            </a:r>
            <a:r>
              <a:rPr sz="3000" spc="-25" dirty="0">
                <a:latin typeface="Times New Roman"/>
                <a:cs typeface="Times New Roman"/>
              </a:rPr>
              <a:t>чего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начинать?</a:t>
            </a:r>
            <a:endParaRPr sz="3000">
              <a:latin typeface="Times New Roman"/>
              <a:cs typeface="Times New Roman"/>
            </a:endParaRPr>
          </a:p>
          <a:p>
            <a:pPr marL="356870" marR="5080" indent="-344805">
              <a:lnSpc>
                <a:spcPts val="3240"/>
              </a:lnSpc>
              <a:spcBef>
                <a:spcPts val="76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000" spc="-15" dirty="0">
                <a:latin typeface="Times New Roman"/>
                <a:cs typeface="Times New Roman"/>
              </a:rPr>
              <a:t>Какие </a:t>
            </a:r>
            <a:r>
              <a:rPr sz="3000" dirty="0">
                <a:latin typeface="Times New Roman"/>
                <a:cs typeface="Times New Roman"/>
              </a:rPr>
              <a:t>реабилитационные </a:t>
            </a:r>
            <a:r>
              <a:rPr sz="3000" spc="-5" dirty="0">
                <a:latin typeface="Times New Roman"/>
                <a:cs typeface="Times New Roman"/>
              </a:rPr>
              <a:t>мероприятия </a:t>
            </a:r>
            <a:r>
              <a:rPr sz="3000" spc="-20" dirty="0">
                <a:latin typeface="Times New Roman"/>
                <a:cs typeface="Times New Roman"/>
              </a:rPr>
              <a:t>можно  </a:t>
            </a:r>
            <a:r>
              <a:rPr sz="3000" spc="-15" dirty="0">
                <a:latin typeface="Times New Roman"/>
                <a:cs typeface="Times New Roman"/>
              </a:rPr>
              <a:t>проводить?</a:t>
            </a:r>
            <a:endParaRPr sz="3000">
              <a:latin typeface="Times New Roman"/>
              <a:cs typeface="Times New Roman"/>
            </a:endParaRPr>
          </a:p>
          <a:p>
            <a:pPr marL="356870" marR="1283970" indent="-344805">
              <a:lnSpc>
                <a:spcPts val="3240"/>
              </a:lnSpc>
              <a:spcBef>
                <a:spcPts val="72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000" spc="-60" dirty="0">
                <a:latin typeface="Times New Roman"/>
                <a:cs typeface="Times New Roman"/>
              </a:rPr>
              <a:t>Когда </a:t>
            </a:r>
            <a:r>
              <a:rPr sz="3000" spc="-30" dirty="0">
                <a:latin typeface="Times New Roman"/>
                <a:cs typeface="Times New Roman"/>
              </a:rPr>
              <a:t>начинать </a:t>
            </a:r>
            <a:r>
              <a:rPr sz="3000" spc="-5" dirty="0">
                <a:latin typeface="Times New Roman"/>
                <a:cs typeface="Times New Roman"/>
              </a:rPr>
              <a:t>мероприятия </a:t>
            </a:r>
            <a:r>
              <a:rPr sz="3000" spc="-25" dirty="0">
                <a:latin typeface="Times New Roman"/>
                <a:cs typeface="Times New Roman"/>
              </a:rPr>
              <a:t>2го </a:t>
            </a:r>
            <a:r>
              <a:rPr sz="3000" spc="-5" dirty="0">
                <a:latin typeface="Times New Roman"/>
                <a:cs typeface="Times New Roman"/>
              </a:rPr>
              <a:t>этапа  </a:t>
            </a:r>
            <a:r>
              <a:rPr sz="3000" dirty="0">
                <a:latin typeface="Times New Roman"/>
                <a:cs typeface="Times New Roman"/>
              </a:rPr>
              <a:t>реабилитации?</a:t>
            </a:r>
            <a:endParaRPr sz="30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000" spc="-25" dirty="0">
                <a:latin typeface="Times New Roman"/>
                <a:cs typeface="Times New Roman"/>
              </a:rPr>
              <a:t>Как </a:t>
            </a:r>
            <a:r>
              <a:rPr sz="3000" spc="-5" dirty="0">
                <a:latin typeface="Times New Roman"/>
                <a:cs typeface="Times New Roman"/>
              </a:rPr>
              <a:t>оценить эффективность наших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действий?</a:t>
            </a:r>
            <a:endParaRPr sz="300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000" dirty="0">
                <a:latin typeface="Times New Roman"/>
                <a:cs typeface="Times New Roman"/>
              </a:rPr>
              <a:t>…..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37475" y="6582867"/>
            <a:ext cx="11817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Гайнетдинова</a:t>
            </a:r>
            <a:r>
              <a:rPr sz="1100" b="1" spc="-6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Д.Д.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3716</Words>
  <Application>Microsoft Office PowerPoint</Application>
  <PresentationFormat>Экран (4:3)</PresentationFormat>
  <Paragraphs>786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Office Theme</vt:lpstr>
      <vt:lpstr>Презентация PowerPoint</vt:lpstr>
      <vt:lpstr>Актуальность проблемы</vt:lpstr>
      <vt:lpstr>Исходы перинатального поражения головного мозга в возрасте 2 года</vt:lpstr>
      <vt:lpstr>Этапы формирования нервной системы</vt:lpstr>
      <vt:lpstr>Неврологические исходы у детей с перивентрикулярными кровоизлияниями в  неонатальном периоде</vt:lpstr>
      <vt:lpstr>В перинатальном периоде формируется около 53%  заболеваний, являющихся причиной детской  инвалидности в постнеонатальном периоде</vt:lpstr>
      <vt:lpstr>Неонатальная энцефалопатия</vt:lpstr>
      <vt:lpstr>Межведомственный Координационный  орган по развитию региональной  Программы ранней помощи</vt:lpstr>
      <vt:lpstr>Реабилитация новорожденного –  сложнейшая задача с множествами неизвестных</vt:lpstr>
      <vt:lpstr>Презентация PowerPoint</vt:lpstr>
      <vt:lpstr>Шкалы выбираются до начала реабилитационных мероприятий и после завершения реабилитации (одни и те же)</vt:lpstr>
      <vt:lpstr>Нейропластичность-основа  реабилитационного потенциала</vt:lpstr>
      <vt:lpstr>Критерии старта I этапа реабилитации (0 1) 14-19 баллов – начинаем реабилитацию</vt:lpstr>
      <vt:lpstr>Реабилитационная цель I этапа</vt:lpstr>
      <vt:lpstr>Выбор реабилитационных подходов  определяется Реабилитационной целью I этапа</vt:lpstr>
      <vt:lpstr>Выбор реабилитационных подходов определяется  Реабилитационной целью I этапа (продолжение)</vt:lpstr>
      <vt:lpstr>Критерии старта II этапа реабилитации (1 2) 20-24 баллов – старт 2го этапа</vt:lpstr>
      <vt:lpstr>Примеры реабилитационной цели II этапа</vt:lpstr>
      <vt:lpstr>Выбор реабилитационных подходов  определяется Реабилитационной целью II этапа</vt:lpstr>
      <vt:lpstr>Выбор реабилитационных подходов определяется  Реабилитационной целью II этапа (продолжение)</vt:lpstr>
      <vt:lpstr>Абилитационные технологии</vt:lpstr>
      <vt:lpstr>Абилитационные технологии</vt:lpstr>
      <vt:lpstr>Схема организации медицинской реабилитации новорожденных</vt:lpstr>
      <vt:lpstr>Критерии перевода со 2 этапа реабилитации на 3-й (2 3) Перевод на III этап при сумме баллов 4 и более</vt:lpstr>
      <vt:lpstr>Презентация PowerPoint</vt:lpstr>
      <vt:lpstr>Метод  Кастильо-  Моралес</vt:lpstr>
      <vt:lpstr>Изменение состояния здоровья человека (заболевание,  травма)-изменение функционирования на разных уровнях</vt:lpstr>
      <vt:lpstr>Функциональные классы ( Т.А. Стасевич, В.Б.Смычек)</vt:lpstr>
      <vt:lpstr>Реабилитационная маршрутизация с учетом  функционального класса</vt:lpstr>
      <vt:lpstr>Характеристика и оценка критериев  жизнедеятельности</vt:lpstr>
      <vt:lpstr>Передвижение</vt:lpstr>
      <vt:lpstr>Для оценки передвижения используются  следующие параметры:</vt:lpstr>
      <vt:lpstr>ФК-0 — полная мобильность. ФК-1 — легкое нарушение передвижения</vt:lpstr>
      <vt:lpstr>ФК-2 — умеренное нарушение передвижения</vt:lpstr>
      <vt:lpstr>ФК-3 — значительное ограничение  мобильности</vt:lpstr>
      <vt:lpstr>ФК-4 —резкая выраженная утрата  мобильности</vt:lpstr>
      <vt:lpstr>Самообслуживание</vt:lpstr>
      <vt:lpstr>Презентация PowerPoint</vt:lpstr>
      <vt:lpstr>Ориентация</vt:lpstr>
      <vt:lpstr>Презентация PowerPoint</vt:lpstr>
      <vt:lpstr>Презентация PowerPoint</vt:lpstr>
      <vt:lpstr>Общение</vt:lpstr>
      <vt:lpstr>Презентация PowerPoint</vt:lpstr>
      <vt:lpstr>Способность к обучению</vt:lpstr>
      <vt:lpstr>Презентация PowerPoint</vt:lpstr>
      <vt:lpstr>Способность к труду (трудоспособность)</vt:lpstr>
      <vt:lpstr>Цели реабилитации</vt:lpstr>
      <vt:lpstr>Эффективность реабилитации</vt:lpstr>
      <vt:lpstr>Примерный перечень упражнений и  двигательных заданий</vt:lpstr>
      <vt:lpstr>Примерный перечень упражнений для  восстановления двигательных нарушений</vt:lpstr>
      <vt:lpstr>Примерный перечень упражнений</vt:lpstr>
      <vt:lpstr>Примерный перечень упражнений</vt:lpstr>
      <vt:lpstr>Примерный перечень упражнений для  восстановления двигательных нарушений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Екатерина Быкова</cp:lastModifiedBy>
  <cp:revision>1</cp:revision>
  <dcterms:created xsi:type="dcterms:W3CDTF">2020-11-14T06:08:18Z</dcterms:created>
  <dcterms:modified xsi:type="dcterms:W3CDTF">2020-11-15T16:37:29Z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2020-11-14T00:00:00Z</vt:filetime>
  </property>
</Properties>
</file>