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8" r:id="rId2"/>
    <p:sldMasterId id="2147483772" r:id="rId3"/>
    <p:sldMasterId id="2147483791" r:id="rId4"/>
  </p:sldMasterIdLst>
  <p:notesMasterIdLst>
    <p:notesMasterId r:id="rId54"/>
  </p:notesMasterIdLst>
  <p:sldIdLst>
    <p:sldId id="478" r:id="rId5"/>
    <p:sldId id="469" r:id="rId6"/>
    <p:sldId id="480" r:id="rId7"/>
    <p:sldId id="291" r:id="rId8"/>
    <p:sldId id="332" r:id="rId9"/>
    <p:sldId id="460" r:id="rId10"/>
    <p:sldId id="439" r:id="rId11"/>
    <p:sldId id="305" r:id="rId12"/>
    <p:sldId id="290" r:id="rId13"/>
    <p:sldId id="299" r:id="rId14"/>
    <p:sldId id="465" r:id="rId15"/>
    <p:sldId id="462" r:id="rId16"/>
    <p:sldId id="404" r:id="rId17"/>
    <p:sldId id="463" r:id="rId18"/>
    <p:sldId id="309" r:id="rId19"/>
    <p:sldId id="472" r:id="rId20"/>
    <p:sldId id="411" r:id="rId21"/>
    <p:sldId id="461" r:id="rId22"/>
    <p:sldId id="438" r:id="rId23"/>
    <p:sldId id="335" r:id="rId24"/>
    <p:sldId id="467" r:id="rId25"/>
    <p:sldId id="359" r:id="rId26"/>
    <p:sldId id="313" r:id="rId27"/>
    <p:sldId id="468" r:id="rId28"/>
    <p:sldId id="476" r:id="rId29"/>
    <p:sldId id="259" r:id="rId30"/>
    <p:sldId id="475" r:id="rId31"/>
    <p:sldId id="412" r:id="rId32"/>
    <p:sldId id="419" r:id="rId33"/>
    <p:sldId id="269" r:id="rId34"/>
    <p:sldId id="400" r:id="rId35"/>
    <p:sldId id="319" r:id="rId36"/>
    <p:sldId id="282" r:id="rId37"/>
    <p:sldId id="263" r:id="rId38"/>
    <p:sldId id="443" r:id="rId39"/>
    <p:sldId id="328" r:id="rId40"/>
    <p:sldId id="283" r:id="rId41"/>
    <p:sldId id="423" r:id="rId42"/>
    <p:sldId id="449" r:id="rId43"/>
    <p:sldId id="350" r:id="rId44"/>
    <p:sldId id="402" r:id="rId45"/>
    <p:sldId id="477" r:id="rId46"/>
    <p:sldId id="340" r:id="rId47"/>
    <p:sldId id="418" r:id="rId48"/>
    <p:sldId id="345" r:id="rId49"/>
    <p:sldId id="346" r:id="rId50"/>
    <p:sldId id="381" r:id="rId51"/>
    <p:sldId id="474" r:id="rId52"/>
    <p:sldId id="437"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r" defTabSz="914400" rtl="1" eaLnBrk="1" latinLnBrk="0" hangingPunct="1">
      <a:defRPr kern="1200">
        <a:solidFill>
          <a:schemeClr val="tx1"/>
        </a:solidFill>
        <a:latin typeface="Times New Roman" pitchFamily="18" charset="0"/>
        <a:ea typeface="+mn-ea"/>
        <a:cs typeface="Arial" pitchFamily="34" charset="0"/>
      </a:defRPr>
    </a:lvl6pPr>
    <a:lvl7pPr marL="2743200" algn="r" defTabSz="914400" rtl="1" eaLnBrk="1" latinLnBrk="0" hangingPunct="1">
      <a:defRPr kern="1200">
        <a:solidFill>
          <a:schemeClr val="tx1"/>
        </a:solidFill>
        <a:latin typeface="Times New Roman" pitchFamily="18" charset="0"/>
        <a:ea typeface="+mn-ea"/>
        <a:cs typeface="Arial" pitchFamily="34" charset="0"/>
      </a:defRPr>
    </a:lvl7pPr>
    <a:lvl8pPr marL="3200400" algn="r" defTabSz="914400" rtl="1" eaLnBrk="1" latinLnBrk="0" hangingPunct="1">
      <a:defRPr kern="1200">
        <a:solidFill>
          <a:schemeClr val="tx1"/>
        </a:solidFill>
        <a:latin typeface="Times New Roman" pitchFamily="18" charset="0"/>
        <a:ea typeface="+mn-ea"/>
        <a:cs typeface="Arial" pitchFamily="34" charset="0"/>
      </a:defRPr>
    </a:lvl8pPr>
    <a:lvl9pPr marL="3657600" algn="r" defTabSz="914400" rtl="1"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20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1B76D-344D-42A2-B9CF-7E3153A91752}" type="doc">
      <dgm:prSet loTypeId="urn:microsoft.com/office/officeart/2005/8/layout/venn2" loCatId="relationship" qsTypeId="urn:microsoft.com/office/officeart/2005/8/quickstyle/simple1" qsCatId="simple" csTypeId="urn:microsoft.com/office/officeart/2005/8/colors/accent1_2" csCatId="accent1"/>
      <dgm:spPr/>
      <dgm:t>
        <a:bodyPr/>
        <a:lstStyle/>
        <a:p>
          <a:endParaRPr lang="en-US"/>
        </a:p>
      </dgm:t>
    </dgm:pt>
    <dgm:pt modelId="{3DE24716-84C8-4269-AC88-0ACBEC358F77}">
      <dgm:prSet/>
      <dgm:spPr/>
      <dgm:t>
        <a:bodyPr/>
        <a:lstStyle/>
        <a:p>
          <a:r>
            <a:rPr lang="en-US"/>
            <a:t>Obesity</a:t>
          </a:r>
        </a:p>
      </dgm:t>
    </dgm:pt>
    <dgm:pt modelId="{55852E33-524B-4877-8581-3D5DBBC3EAD0}" type="parTrans" cxnId="{426B78BC-9593-4F8E-BF2F-941D70ED5B99}">
      <dgm:prSet/>
      <dgm:spPr/>
      <dgm:t>
        <a:bodyPr/>
        <a:lstStyle/>
        <a:p>
          <a:endParaRPr lang="en-US"/>
        </a:p>
      </dgm:t>
    </dgm:pt>
    <dgm:pt modelId="{855F487B-97A2-4BA8-B51A-1938B6132EF8}" type="sibTrans" cxnId="{426B78BC-9593-4F8E-BF2F-941D70ED5B99}">
      <dgm:prSet/>
      <dgm:spPr/>
      <dgm:t>
        <a:bodyPr/>
        <a:lstStyle/>
        <a:p>
          <a:endParaRPr lang="en-US"/>
        </a:p>
      </dgm:t>
    </dgm:pt>
    <dgm:pt modelId="{F6536713-E7DC-4CAA-861D-6B90F22B7EDF}" type="pres">
      <dgm:prSet presAssocID="{9151B76D-344D-42A2-B9CF-7E3153A91752}" presName="Name0" presStyleCnt="0">
        <dgm:presLayoutVars>
          <dgm:chMax val="7"/>
          <dgm:resizeHandles val="exact"/>
        </dgm:presLayoutVars>
      </dgm:prSet>
      <dgm:spPr/>
    </dgm:pt>
    <dgm:pt modelId="{E25C7AD9-42B0-4C6B-8FA2-0A7A7A0624EB}" type="pres">
      <dgm:prSet presAssocID="{9151B76D-344D-42A2-B9CF-7E3153A91752}" presName="comp1" presStyleCnt="0"/>
      <dgm:spPr/>
    </dgm:pt>
    <dgm:pt modelId="{7CAA9CF6-2793-48F2-B58E-DC9D1A237730}" type="pres">
      <dgm:prSet presAssocID="{9151B76D-344D-42A2-B9CF-7E3153A91752}" presName="circle1" presStyleLbl="node1" presStyleIdx="0" presStyleCnt="1"/>
      <dgm:spPr/>
    </dgm:pt>
    <dgm:pt modelId="{4D5DE828-E4D8-4BB4-8E5A-94B961B0C3FC}" type="pres">
      <dgm:prSet presAssocID="{9151B76D-344D-42A2-B9CF-7E3153A91752}" presName="c1text" presStyleLbl="node1" presStyleIdx="0" presStyleCnt="1">
        <dgm:presLayoutVars>
          <dgm:bulletEnabled val="1"/>
        </dgm:presLayoutVars>
      </dgm:prSet>
      <dgm:spPr/>
    </dgm:pt>
  </dgm:ptLst>
  <dgm:cxnLst>
    <dgm:cxn modelId="{6C26082A-E93B-4146-9E73-D5B6103D4EA9}" type="presOf" srcId="{3DE24716-84C8-4269-AC88-0ACBEC358F77}" destId="{7CAA9CF6-2793-48F2-B58E-DC9D1A237730}" srcOrd="0" destOrd="0" presId="urn:microsoft.com/office/officeart/2005/8/layout/venn2"/>
    <dgm:cxn modelId="{5304728A-76B4-4543-95D0-B41CAC6CA8F1}" type="presOf" srcId="{3DE24716-84C8-4269-AC88-0ACBEC358F77}" destId="{4D5DE828-E4D8-4BB4-8E5A-94B961B0C3FC}" srcOrd="1" destOrd="0" presId="urn:microsoft.com/office/officeart/2005/8/layout/venn2"/>
    <dgm:cxn modelId="{9A9D3A9E-6FA2-4E1F-A08A-5E9A3E8FDF87}" type="presOf" srcId="{9151B76D-344D-42A2-B9CF-7E3153A91752}" destId="{F6536713-E7DC-4CAA-861D-6B90F22B7EDF}" srcOrd="0" destOrd="0" presId="urn:microsoft.com/office/officeart/2005/8/layout/venn2"/>
    <dgm:cxn modelId="{426B78BC-9593-4F8E-BF2F-941D70ED5B99}" srcId="{9151B76D-344D-42A2-B9CF-7E3153A91752}" destId="{3DE24716-84C8-4269-AC88-0ACBEC358F77}" srcOrd="0" destOrd="0" parTransId="{55852E33-524B-4877-8581-3D5DBBC3EAD0}" sibTransId="{855F487B-97A2-4BA8-B51A-1938B6132EF8}"/>
    <dgm:cxn modelId="{85ACFB09-3359-4F49-9A14-538BDE8DB20C}" type="presParOf" srcId="{F6536713-E7DC-4CAA-861D-6B90F22B7EDF}" destId="{E25C7AD9-42B0-4C6B-8FA2-0A7A7A0624EB}" srcOrd="0" destOrd="0" presId="urn:microsoft.com/office/officeart/2005/8/layout/venn2"/>
    <dgm:cxn modelId="{C96BECCD-461A-4DC0-8751-F8559B0863F4}" type="presParOf" srcId="{E25C7AD9-42B0-4C6B-8FA2-0A7A7A0624EB}" destId="{7CAA9CF6-2793-48F2-B58E-DC9D1A237730}" srcOrd="0" destOrd="0" presId="urn:microsoft.com/office/officeart/2005/8/layout/venn2"/>
    <dgm:cxn modelId="{3C5929D3-B48A-4C57-9443-CE9113C02FB0}" type="presParOf" srcId="{E25C7AD9-42B0-4C6B-8FA2-0A7A7A0624EB}" destId="{4D5DE828-E4D8-4BB4-8E5A-94B961B0C3F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02FB55-A585-4A04-9EF0-F7D9F4040445}" type="doc">
      <dgm:prSet loTypeId="urn:microsoft.com/office/officeart/2005/8/layout/venn2" loCatId="relationship" qsTypeId="urn:microsoft.com/office/officeart/2005/8/quickstyle/simple1" qsCatId="simple" csTypeId="urn:microsoft.com/office/officeart/2005/8/colors/accent1_2" csCatId="accent1"/>
      <dgm:spPr/>
      <dgm:t>
        <a:bodyPr/>
        <a:lstStyle/>
        <a:p>
          <a:endParaRPr lang="en-US"/>
        </a:p>
      </dgm:t>
    </dgm:pt>
    <dgm:pt modelId="{02987789-8EDA-4332-876A-89F6DFBB8B7B}">
      <dgm:prSet/>
      <dgm:spPr/>
      <dgm:t>
        <a:bodyPr/>
        <a:lstStyle/>
        <a:p>
          <a:r>
            <a:rPr lang="en-US" dirty="0"/>
            <a:t>Insulin Resistance </a:t>
          </a:r>
        </a:p>
      </dgm:t>
    </dgm:pt>
    <dgm:pt modelId="{5E46DA70-1D4F-4C01-8ADE-D0934110ECC2}" type="parTrans" cxnId="{FFA6D6BC-E3B6-443E-A576-C2CE9CBE3271}">
      <dgm:prSet/>
      <dgm:spPr/>
      <dgm:t>
        <a:bodyPr/>
        <a:lstStyle/>
        <a:p>
          <a:endParaRPr lang="en-US"/>
        </a:p>
      </dgm:t>
    </dgm:pt>
    <dgm:pt modelId="{B8830DD3-AE3A-4E40-A787-50BB5F0CBC5B}" type="sibTrans" cxnId="{FFA6D6BC-E3B6-443E-A576-C2CE9CBE3271}">
      <dgm:prSet/>
      <dgm:spPr/>
      <dgm:t>
        <a:bodyPr/>
        <a:lstStyle/>
        <a:p>
          <a:endParaRPr lang="en-US"/>
        </a:p>
      </dgm:t>
    </dgm:pt>
    <dgm:pt modelId="{AA39F0B1-16CA-41AB-BBB4-727B54A24435}" type="pres">
      <dgm:prSet presAssocID="{5402FB55-A585-4A04-9EF0-F7D9F4040445}" presName="Name0" presStyleCnt="0">
        <dgm:presLayoutVars>
          <dgm:chMax val="7"/>
          <dgm:resizeHandles val="exact"/>
        </dgm:presLayoutVars>
      </dgm:prSet>
      <dgm:spPr/>
    </dgm:pt>
    <dgm:pt modelId="{148E9017-600E-4F03-993C-28D56D9819E4}" type="pres">
      <dgm:prSet presAssocID="{5402FB55-A585-4A04-9EF0-F7D9F4040445}" presName="comp1" presStyleCnt="0"/>
      <dgm:spPr/>
    </dgm:pt>
    <dgm:pt modelId="{A5CF3A39-906F-4F05-804C-CC781666872F}" type="pres">
      <dgm:prSet presAssocID="{5402FB55-A585-4A04-9EF0-F7D9F4040445}" presName="circle1" presStyleLbl="node1" presStyleIdx="0" presStyleCnt="1"/>
      <dgm:spPr/>
    </dgm:pt>
    <dgm:pt modelId="{0EFF51DA-7AB0-4398-B9D5-B0A46F533276}" type="pres">
      <dgm:prSet presAssocID="{5402FB55-A585-4A04-9EF0-F7D9F4040445}" presName="c1text" presStyleLbl="node1" presStyleIdx="0" presStyleCnt="1">
        <dgm:presLayoutVars>
          <dgm:bulletEnabled val="1"/>
        </dgm:presLayoutVars>
      </dgm:prSet>
      <dgm:spPr/>
    </dgm:pt>
  </dgm:ptLst>
  <dgm:cxnLst>
    <dgm:cxn modelId="{FFEE992D-0A80-44E5-8BC1-F7EF97DA795B}" type="presOf" srcId="{02987789-8EDA-4332-876A-89F6DFBB8B7B}" destId="{0EFF51DA-7AB0-4398-B9D5-B0A46F533276}" srcOrd="1" destOrd="0" presId="urn:microsoft.com/office/officeart/2005/8/layout/venn2"/>
    <dgm:cxn modelId="{65ACEB74-BCED-4A40-9C75-7A15FC98D9BA}" type="presOf" srcId="{02987789-8EDA-4332-876A-89F6DFBB8B7B}" destId="{A5CF3A39-906F-4F05-804C-CC781666872F}" srcOrd="0" destOrd="0" presId="urn:microsoft.com/office/officeart/2005/8/layout/venn2"/>
    <dgm:cxn modelId="{FFA6D6BC-E3B6-443E-A576-C2CE9CBE3271}" srcId="{5402FB55-A585-4A04-9EF0-F7D9F4040445}" destId="{02987789-8EDA-4332-876A-89F6DFBB8B7B}" srcOrd="0" destOrd="0" parTransId="{5E46DA70-1D4F-4C01-8ADE-D0934110ECC2}" sibTransId="{B8830DD3-AE3A-4E40-A787-50BB5F0CBC5B}"/>
    <dgm:cxn modelId="{065F30F5-B97E-4289-84C9-36A77220D6A0}" type="presOf" srcId="{5402FB55-A585-4A04-9EF0-F7D9F4040445}" destId="{AA39F0B1-16CA-41AB-BBB4-727B54A24435}" srcOrd="0" destOrd="0" presId="urn:microsoft.com/office/officeart/2005/8/layout/venn2"/>
    <dgm:cxn modelId="{E48315CB-F2C6-44B2-80C3-3E48B06A32BE}" type="presParOf" srcId="{AA39F0B1-16CA-41AB-BBB4-727B54A24435}" destId="{148E9017-600E-4F03-993C-28D56D9819E4}" srcOrd="0" destOrd="0" presId="urn:microsoft.com/office/officeart/2005/8/layout/venn2"/>
    <dgm:cxn modelId="{22D489A3-7187-41EC-BD72-C9832AE9C129}" type="presParOf" srcId="{148E9017-600E-4F03-993C-28D56D9819E4}" destId="{A5CF3A39-906F-4F05-804C-CC781666872F}" srcOrd="0" destOrd="0" presId="urn:microsoft.com/office/officeart/2005/8/layout/venn2"/>
    <dgm:cxn modelId="{AC8EDA49-572C-4190-9B07-2C448FC9B366}" type="presParOf" srcId="{148E9017-600E-4F03-993C-28D56D9819E4}" destId="{0EFF51DA-7AB0-4398-B9D5-B0A46F533276}"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A9CF6-2793-48F2-B58E-DC9D1A237730}">
      <dsp:nvSpPr>
        <dsp:cNvPr id="0" name=""/>
        <dsp:cNvSpPr/>
      </dsp:nvSpPr>
      <dsp:spPr>
        <a:xfrm>
          <a:off x="126317" y="0"/>
          <a:ext cx="1302079" cy="13020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Obesity</a:t>
          </a:r>
        </a:p>
      </dsp:txBody>
      <dsp:txXfrm>
        <a:off x="317002" y="325519"/>
        <a:ext cx="920708" cy="651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F3A39-906F-4F05-804C-CC781666872F}">
      <dsp:nvSpPr>
        <dsp:cNvPr id="0" name=""/>
        <dsp:cNvSpPr/>
      </dsp:nvSpPr>
      <dsp:spPr>
        <a:xfrm>
          <a:off x="162929" y="0"/>
          <a:ext cx="1356085" cy="13560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Insulin Resistance </a:t>
          </a:r>
        </a:p>
      </dsp:txBody>
      <dsp:txXfrm>
        <a:off x="361523" y="339021"/>
        <a:ext cx="958896" cy="67804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4198AD-E1D4-4321-9414-3F264175F0AE}" type="datetimeFigureOut">
              <a:rPr lang="en-AU"/>
              <a:pPr>
                <a:defRPr/>
              </a:pPr>
              <a:t>9/12/2020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731D85D-AFFC-4B85-BE80-E1914E833BE5}" type="slidenum">
              <a:rPr lang="en-AU"/>
              <a:pPr>
                <a:defRPr/>
              </a:pPr>
              <a:t>‹#›</a:t>
            </a:fld>
            <a:endParaRPr lang="en-AU"/>
          </a:p>
        </p:txBody>
      </p:sp>
    </p:spTree>
    <p:extLst>
      <p:ext uri="{BB962C8B-B14F-4D97-AF65-F5344CB8AC3E}">
        <p14:creationId xmlns:p14="http://schemas.microsoft.com/office/powerpoint/2010/main" val="3723670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Custom animation effects: page turns in open book</a:t>
            </a:r>
          </a:p>
          <a:p>
            <a:r>
              <a:rPr lang="en-US" sz="1400" kern="1200" dirty="0">
                <a:solidFill>
                  <a:schemeClr val="tx1"/>
                </a:solidFill>
                <a:latin typeface="+mn-lt"/>
                <a:ea typeface="+mn-ea"/>
                <a:cs typeface="+mn-cs"/>
              </a:rPr>
              <a:t>(Difficult)</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Tip: </a:t>
            </a:r>
            <a:r>
              <a:rPr lang="en-US" sz="1200" baseline="0" dirty="0"/>
              <a:t>Y</a:t>
            </a:r>
            <a:r>
              <a:rPr lang="en-US" sz="1200" b="0" baseline="0" dirty="0"/>
              <a:t>ou will need to use drawing guides and the ruler to position the objects on this slide. </a:t>
            </a:r>
            <a:r>
              <a:rPr lang="en-US" sz="1200" b="0" kern="1200" dirty="0">
                <a:solidFill>
                  <a:schemeClr val="tx1"/>
                </a:solidFill>
                <a:latin typeface="+mn-lt"/>
                <a:ea typeface="+mn-ea"/>
                <a:cs typeface="+mn-cs"/>
              </a:rPr>
              <a:t>For</a:t>
            </a:r>
            <a:r>
              <a:rPr lang="en-US" sz="1200" b="0" kern="1200" baseline="0" dirty="0">
                <a:solidFill>
                  <a:schemeClr val="tx1"/>
                </a:solidFill>
                <a:latin typeface="+mn-lt"/>
                <a:ea typeface="+mn-ea"/>
                <a:cs typeface="+mn-cs"/>
              </a:rPr>
              <a:t> instructions on animating an opening book cover, refer to the previous slide (</a:t>
            </a:r>
            <a:r>
              <a:rPr lang="en-US" sz="1200" b="1" kern="1200" baseline="0" dirty="0">
                <a:solidFill>
                  <a:schemeClr val="tx1"/>
                </a:solidFill>
                <a:latin typeface="+mn-lt"/>
                <a:ea typeface="+mn-ea"/>
                <a:cs typeface="+mn-cs"/>
              </a:rPr>
              <a:t>Custom animation effects: open book</a:t>
            </a:r>
            <a:r>
              <a:rPr lang="en-US" sz="1200" b="0" kern="1200" baseline="0" dirty="0">
                <a:solidFill>
                  <a:schemeClr val="tx1"/>
                </a:solidFill>
                <a:latin typeface="+mn-lt"/>
                <a:ea typeface="+mn-ea"/>
                <a:cs typeface="+mn-cs"/>
              </a:rPr>
              <a:t>) for instructions.</a:t>
            </a: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dirty="0"/>
              <a:t>To display the drawing guides and the ruler, do the following:</a:t>
            </a:r>
            <a:endParaRPr lang="en-US" sz="1200" b="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the </a:t>
            </a:r>
            <a:r>
              <a:rPr lang="en-US" sz="1200" b="1" dirty="0"/>
              <a:t>Home</a:t>
            </a:r>
            <a:r>
              <a:rPr lang="en-US" sz="1200" dirty="0"/>
              <a:t> tab, in the </a:t>
            </a:r>
            <a:r>
              <a:rPr lang="en-US" sz="1200" b="1" dirty="0"/>
              <a:t>Slides</a:t>
            </a:r>
            <a:r>
              <a:rPr lang="en-US" sz="1200" dirty="0"/>
              <a:t> group, click </a:t>
            </a:r>
            <a:r>
              <a:rPr lang="en-US" sz="1200" b="1" dirty="0"/>
              <a:t>Layout</a:t>
            </a:r>
            <a:r>
              <a:rPr lang="en-US" sz="1200" dirty="0"/>
              <a:t>, and then click </a:t>
            </a:r>
            <a:r>
              <a:rPr lang="en-US" sz="1200" b="1" dirty="0"/>
              <a:t>Blank</a:t>
            </a:r>
            <a:r>
              <a:rPr lang="en-US" sz="120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R</a:t>
            </a:r>
            <a:r>
              <a:rPr lang="en-US" sz="1200" b="0" dirty="0">
                <a:solidFill>
                  <a:schemeClr val="accent6"/>
                </a:solidFill>
              </a:rPr>
              <a:t>ight-click the slide background area, </a:t>
            </a:r>
            <a:r>
              <a:rPr lang="en-US" sz="1200" b="0" baseline="0" dirty="0">
                <a:solidFill>
                  <a:schemeClr val="accent6"/>
                </a:solidFill>
              </a:rPr>
              <a:t>and then </a:t>
            </a:r>
            <a:r>
              <a:rPr lang="en-US" sz="1200" b="0" dirty="0">
                <a:solidFill>
                  <a:schemeClr val="accent6"/>
                </a:solidFill>
              </a:rPr>
              <a:t>click </a:t>
            </a:r>
            <a:r>
              <a:rPr lang="en-US" sz="1200" b="1" dirty="0">
                <a:solidFill>
                  <a:schemeClr val="accent6"/>
                </a:solidFill>
              </a:rPr>
              <a:t>Grid and Guides</a:t>
            </a:r>
            <a:r>
              <a:rPr lang="en-US" sz="1200" b="0" dirty="0">
                <a:solidFill>
                  <a:schemeClr val="accent6"/>
                </a:solidFill>
              </a:rPr>
              <a:t>.</a:t>
            </a:r>
            <a:r>
              <a:rPr lang="en-US" sz="1200" b="1" baseline="0" dirty="0">
                <a:solidFill>
                  <a:schemeClr val="accent6"/>
                </a:solidFill>
              </a:rPr>
              <a:t> </a:t>
            </a:r>
            <a:r>
              <a:rPr lang="en-US" sz="1200" b="0" dirty="0">
                <a:solidFill>
                  <a:schemeClr val="accent6"/>
                </a:solidFill>
              </a:rPr>
              <a:t>In the </a:t>
            </a:r>
            <a:r>
              <a:rPr lang="en-US" sz="1200" b="1" dirty="0">
                <a:solidFill>
                  <a:schemeClr val="accent6"/>
                </a:solidFill>
              </a:rPr>
              <a:t>Grid and Guides </a:t>
            </a:r>
            <a:r>
              <a:rPr lang="en-US" sz="1200" b="0" dirty="0">
                <a:solidFill>
                  <a:schemeClr val="accent6"/>
                </a:solidFill>
              </a:rPr>
              <a:t>dialog box, under</a:t>
            </a:r>
            <a:r>
              <a:rPr lang="en-US" sz="1200" b="0" baseline="0" dirty="0">
                <a:solidFill>
                  <a:schemeClr val="accent6"/>
                </a:solidFill>
              </a:rPr>
              <a:t> </a:t>
            </a:r>
            <a:r>
              <a:rPr lang="en-US" sz="1200" b="1" dirty="0">
                <a:solidFill>
                  <a:schemeClr val="accent6"/>
                </a:solidFill>
              </a:rPr>
              <a:t>Guide</a:t>
            </a:r>
            <a:r>
              <a:rPr lang="en-US" sz="1200" b="0" dirty="0">
                <a:solidFill>
                  <a:schemeClr val="accent6"/>
                </a:solidFill>
              </a:rPr>
              <a:t> </a:t>
            </a:r>
            <a:r>
              <a:rPr lang="en-US" sz="1200" b="1" dirty="0">
                <a:solidFill>
                  <a:schemeClr val="accent6"/>
                </a:solidFill>
              </a:rPr>
              <a:t>settings</a:t>
            </a:r>
            <a:r>
              <a:rPr lang="en-US" sz="1200" b="0" dirty="0">
                <a:solidFill>
                  <a:schemeClr val="accent6"/>
                </a:solidFill>
              </a:rPr>
              <a:t>, select </a:t>
            </a:r>
            <a:r>
              <a:rPr lang="en-US" sz="1200" b="1" dirty="0">
                <a:solidFill>
                  <a:schemeClr val="accent6"/>
                </a:solidFill>
              </a:rPr>
              <a:t>Display drawing guides on screen</a:t>
            </a:r>
            <a:r>
              <a:rPr lang="en-US" sz="1200" b="0" dirty="0">
                <a:solidFill>
                  <a:schemeClr val="accent6"/>
                </a:solidFill>
              </a:rPr>
              <a:t>. </a:t>
            </a:r>
            <a:r>
              <a:rPr lang="en-US" sz="1200" b="0" baseline="0" dirty="0"/>
              <a:t>(</a:t>
            </a:r>
            <a:r>
              <a:rPr lang="en-US" sz="1200" b="1" dirty="0"/>
              <a:t>Note: </a:t>
            </a:r>
            <a:r>
              <a:rPr lang="en-US" sz="1200" dirty="0"/>
              <a:t>One horizontal and one vertical guide will display on</a:t>
            </a:r>
            <a:r>
              <a:rPr lang="en-US" sz="1200" baseline="0" dirty="0"/>
              <a:t> the slide </a:t>
            </a:r>
            <a:r>
              <a:rPr lang="en-US" sz="1200" dirty="0"/>
              <a:t>at 0.00, the default</a:t>
            </a:r>
            <a:r>
              <a:rPr lang="en-US" sz="1200" baseline="0" dirty="0"/>
              <a:t> position</a:t>
            </a:r>
            <a:r>
              <a:rPr lang="en-US" sz="1200" dirty="0"/>
              <a:t>.</a:t>
            </a:r>
            <a:r>
              <a:rPr lang="en-US" sz="1200" baseline="0" dirty="0"/>
              <a:t> The spine of the book will be aligned to the vertical drawing guide.</a:t>
            </a:r>
            <a:r>
              <a:rPr lang="en-US" sz="1200" dirty="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 </a:t>
            </a:r>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View</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Show/Hide</a:t>
            </a:r>
            <a:r>
              <a:rPr lang="en-US" sz="1200" kern="1200" dirty="0">
                <a:solidFill>
                  <a:schemeClr val="tx1"/>
                </a:solidFill>
                <a:latin typeface="+mn-lt"/>
                <a:ea typeface="+mn-ea"/>
                <a:cs typeface="+mn-cs"/>
              </a:rPr>
              <a:t> group, select </a:t>
            </a:r>
            <a:r>
              <a:rPr lang="en-US" sz="1200" b="1" kern="1200" dirty="0">
                <a:solidFill>
                  <a:schemeClr val="tx1"/>
                </a:solidFill>
                <a:latin typeface="+mn-lt"/>
                <a:ea typeface="+mn-ea"/>
                <a:cs typeface="+mn-cs"/>
              </a:rPr>
              <a:t>Ruler</a:t>
            </a:r>
            <a:r>
              <a:rPr lang="en-US" sz="1200" kern="1200" dirty="0">
                <a:solidFill>
                  <a:schemeClr val="tx1"/>
                </a:solidFill>
                <a:latin typeface="+mn-lt"/>
                <a:ea typeface="+mn-ea"/>
                <a:cs typeface="+mn-cs"/>
              </a:rPr>
              <a:t>. </a:t>
            </a:r>
            <a:endParaRPr lang="en-US" sz="1200" dirty="0"/>
          </a:p>
          <a:p>
            <a:endParaRPr lang="en-US" sz="1200" baseline="0" dirty="0"/>
          </a:p>
          <a:p>
            <a:endParaRPr lang="en-US" sz="1200" baseline="0" dirty="0"/>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Inside-left page 1 </a:t>
            </a:r>
            <a:r>
              <a:rPr lang="en-US" sz="1200" kern="1200" dirty="0">
                <a:solidFill>
                  <a:schemeClr val="tx1"/>
                </a:solidFill>
                <a:latin typeface="+mn-lt"/>
                <a:ea typeface="+mn-ea"/>
                <a:cs typeface="+mn-cs"/>
              </a:rPr>
              <a:t>group on this slide,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Rectangles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Rounded Rectangle </a:t>
            </a:r>
            <a:r>
              <a:rPr lang="en-US" sz="1200" kern="1200" dirty="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a:solidFill>
                  <a:schemeClr val="tx1"/>
                </a:solidFill>
                <a:latin typeface="+mn-lt"/>
                <a:ea typeface="+mn-ea"/>
                <a:cs typeface="+mn-cs"/>
              </a:rPr>
              <a:t>Select the rounded</a:t>
            </a:r>
            <a:r>
              <a:rPr lang="en-US" sz="1200" kern="1200" baseline="0" dirty="0">
                <a:solidFill>
                  <a:schemeClr val="tx1"/>
                </a:solidFill>
                <a:latin typeface="+mn-lt"/>
                <a:ea typeface="+mn-ea"/>
                <a:cs typeface="+mn-cs"/>
              </a:rPr>
              <a:t> rectangle.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4.5”</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3.33”</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bottom right</a:t>
            </a:r>
            <a:r>
              <a:rPr lang="en-US" sz="1200" kern="1200" baseline="0" dirty="0">
                <a:solidFill>
                  <a:schemeClr val="tx1"/>
                </a:solidFill>
                <a:latin typeface="+mn-lt"/>
                <a:ea typeface="+mn-ea"/>
                <a:cs typeface="+mn-cs"/>
              </a:rPr>
              <a:t> corner of the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 Shape </a:t>
            </a:r>
            <a:r>
              <a:rPr lang="en-US" sz="1200" kern="1200" dirty="0">
                <a:solidFill>
                  <a:schemeClr val="tx1"/>
                </a:solidFill>
                <a:latin typeface="+mn-lt"/>
                <a:ea typeface="+mn-ea"/>
                <a:cs typeface="+mn-cs"/>
              </a:rPr>
              <a:t>dialog box launcher.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Left </a:t>
            </a:r>
            <a:r>
              <a:rPr lang="en-US" sz="1200" kern="1200" dirty="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a:t>
            </a:r>
            <a:r>
              <a:rPr lang="en-US" sz="1200" b="1" kern="1200" baseline="0" dirty="0">
                <a:solidFill>
                  <a:schemeClr val="tx1"/>
                </a:solidFill>
                <a:latin typeface="+mn-lt"/>
                <a:ea typeface="+mn-ea"/>
                <a:cs typeface="+mn-cs"/>
              </a:rPr>
              <a:t> Colors </a:t>
            </a:r>
            <a:r>
              <a:rPr lang="en-US" sz="1200" kern="1200" baseline="0" dirty="0">
                <a:solidFill>
                  <a:schemeClr val="tx1"/>
                </a:solidFill>
                <a:latin typeface="+mn-lt"/>
                <a:ea typeface="+mn-ea"/>
                <a:cs typeface="+mn-cs"/>
              </a:rPr>
              <a:t>click </a:t>
            </a:r>
            <a:r>
              <a:rPr lang="en-US" sz="1200" b="1" kern="1200" dirty="0">
                <a:solidFill>
                  <a:schemeClr val="tx1"/>
                </a:solidFill>
                <a:latin typeface="+mn-lt"/>
                <a:ea typeface="+mn-ea"/>
                <a:cs typeface="+mn-cs"/>
              </a:rPr>
              <a:t>Red, Accent 2, Darker 50%</a:t>
            </a:r>
            <a:r>
              <a:rPr lang="en-US" sz="1200" kern="1200" dirty="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a:t>
            </a:r>
            <a:r>
              <a:rPr lang="en-US" sz="1200" b="1" kern="1200" baseline="0" dirty="0">
                <a:solidFill>
                  <a:schemeClr val="tx1"/>
                </a:solidFill>
                <a:latin typeface="+mn-lt"/>
                <a:ea typeface="+mn-ea"/>
                <a:cs typeface="+mn-cs"/>
              </a:rPr>
              <a:t>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Red Accent 2, Darker 25%</a:t>
            </a:r>
            <a:r>
              <a:rPr lang="en-US" sz="1200" kern="1200" dirty="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pane, select </a:t>
            </a:r>
            <a:r>
              <a:rPr lang="en-US" sz="1200" b="1" kern="1200" dirty="0">
                <a:solidFill>
                  <a:schemeClr val="tx1"/>
                </a:solidFill>
                <a:latin typeface="+mn-lt"/>
                <a:ea typeface="+mn-ea"/>
                <a:cs typeface="+mn-cs"/>
              </a:rPr>
              <a:t>No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second shape in the </a:t>
            </a:r>
            <a:r>
              <a:rPr lang="en-US" sz="1200" b="1" kern="1200" dirty="0">
                <a:solidFill>
                  <a:schemeClr val="tx1"/>
                </a:solidFill>
                <a:latin typeface="+mn-lt"/>
                <a:ea typeface="+mn-ea"/>
                <a:cs typeface="+mn-cs"/>
              </a:rPr>
              <a:t>Inside-left page 1 </a:t>
            </a:r>
            <a:r>
              <a:rPr lang="en-US" sz="1200" kern="1200" dirty="0">
                <a:solidFill>
                  <a:schemeClr val="tx1"/>
                </a:solidFill>
                <a:latin typeface="+mn-lt"/>
                <a:ea typeface="+mn-ea"/>
                <a:cs typeface="+mn-cs"/>
              </a:rPr>
              <a:t>group on this slide,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Rectangles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Rectangle</a:t>
            </a:r>
            <a:r>
              <a:rPr lang="en-US" sz="1200" kern="1200" dirty="0">
                <a:solidFill>
                  <a:schemeClr val="tx1"/>
                </a:solidFill>
                <a:latin typeface="+mn-lt"/>
                <a:ea typeface="+mn-ea"/>
                <a:cs typeface="+mn-cs"/>
              </a:rPr>
              <a:t> (first option from the left).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a:solidFill>
                  <a:schemeClr val="tx1"/>
                </a:solidFill>
                <a:latin typeface="+mn-lt"/>
                <a:ea typeface="+mn-ea"/>
                <a:cs typeface="+mn-cs"/>
              </a:rPr>
              <a:t>Select the rectangle. 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4.33”</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bottom right</a:t>
            </a:r>
            <a:r>
              <a:rPr lang="en-US" sz="1200" kern="1200" baseline="0" dirty="0">
                <a:solidFill>
                  <a:schemeClr val="tx1"/>
                </a:solidFill>
                <a:latin typeface="+mn-lt"/>
                <a:ea typeface="+mn-ea"/>
                <a:cs typeface="+mn-cs"/>
              </a:rPr>
              <a:t> corner of the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 Shape </a:t>
            </a:r>
            <a:r>
              <a:rPr lang="en-US" sz="1200" kern="1200" dirty="0">
                <a:solidFill>
                  <a:schemeClr val="tx1"/>
                </a:solidFill>
                <a:latin typeface="+mn-lt"/>
                <a:ea typeface="+mn-ea"/>
                <a:cs typeface="+mn-cs"/>
              </a:rPr>
              <a:t>dialog box launcher.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Left </a:t>
            </a:r>
            <a:r>
              <a:rPr lang="en-US" sz="1200" kern="1200" dirty="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35%</a:t>
            </a:r>
            <a:r>
              <a:rPr lang="en-US" sz="1200" kern="1200" dirty="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3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5%</a:t>
            </a:r>
            <a:r>
              <a:rPr lang="en-US" sz="1200" kern="1200" dirty="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4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5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93%</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pane, select </a:t>
            </a:r>
            <a:r>
              <a:rPr lang="en-US" sz="1200" b="1" kern="1200" dirty="0">
                <a:solidFill>
                  <a:schemeClr val="tx1"/>
                </a:solidFill>
                <a:latin typeface="+mn-lt"/>
                <a:ea typeface="+mn-ea"/>
                <a:cs typeface="+mn-cs"/>
              </a:rPr>
              <a:t>No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pane, click</a:t>
            </a:r>
            <a:r>
              <a:rPr lang="en-US" sz="1200" kern="1200" baseline="0" dirty="0">
                <a:solidFill>
                  <a:schemeClr val="tx1"/>
                </a:solidFill>
                <a:latin typeface="+mn-lt"/>
                <a:ea typeface="+mn-ea"/>
                <a:cs typeface="+mn-cs"/>
              </a:rPr>
              <a:t> the button next to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Presets</a:t>
            </a:r>
            <a:r>
              <a:rPr lang="en-US" sz="1200" kern="1200" dirty="0">
                <a:solidFill>
                  <a:schemeClr val="tx1"/>
                </a:solidFill>
                <a:latin typeface="+mn-lt"/>
                <a:ea typeface="+mn-ea"/>
                <a:cs typeface="+mn-cs"/>
              </a:rPr>
              <a:t>, under </a:t>
            </a:r>
            <a:r>
              <a:rPr lang="en-US" sz="1200" b="1" kern="1200" dirty="0">
                <a:solidFill>
                  <a:schemeClr val="tx1"/>
                </a:solidFill>
                <a:latin typeface="+mn-lt"/>
                <a:ea typeface="+mn-ea"/>
                <a:cs typeface="+mn-cs"/>
              </a:rPr>
              <a:t>Outer</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Offset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(second row, first option from the left),</a:t>
            </a:r>
            <a:r>
              <a:rPr lang="en-US" sz="1200" kern="1200" baseline="0" dirty="0">
                <a:solidFill>
                  <a:schemeClr val="tx1"/>
                </a:solidFill>
                <a:latin typeface="+mn-lt"/>
                <a:ea typeface="+mn-ea"/>
                <a:cs typeface="+mn-cs"/>
              </a:rPr>
              <a:t> and then </a:t>
            </a:r>
            <a:r>
              <a:rPr lang="en-US" sz="1200" kern="1200" dirty="0">
                <a:solidFill>
                  <a:schemeClr val="tx1"/>
                </a:solidFill>
                <a:latin typeface="+mn-lt"/>
                <a:ea typeface="+mn-ea"/>
                <a:cs typeface="+mn-cs"/>
              </a:rPr>
              <a:t>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60%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 pt</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 pt</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lvl="0" indent="-228600">
              <a:buFont typeface="+mj-lt"/>
              <a:buAutoNum type="arabicPeriod"/>
            </a:pPr>
            <a:r>
              <a:rPr lang="en-US" sz="1200" i="0" kern="1200" dirty="0">
                <a:solidFill>
                  <a:schemeClr val="tx1"/>
                </a:solidFill>
                <a:latin typeface="+mn-lt"/>
                <a:ea typeface="+mn-ea"/>
                <a:cs typeface="+mn-cs"/>
              </a:rPr>
              <a:t>On the slide, drag the rectangle until the right edge is against the vertical drawing</a:t>
            </a:r>
            <a:r>
              <a:rPr lang="en-US" sz="1200" i="0" kern="1200" baseline="0" dirty="0">
                <a:solidFill>
                  <a:schemeClr val="tx1"/>
                </a:solidFill>
                <a:latin typeface="+mn-lt"/>
                <a:ea typeface="+mn-ea"/>
                <a:cs typeface="+mn-cs"/>
              </a:rPr>
              <a:t> guide. </a:t>
            </a:r>
            <a:endParaRPr lang="en-US" sz="1200" i="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a:t>
            </a:r>
            <a:r>
              <a:rPr lang="en-US" sz="1200" b="1" kern="1200" dirty="0">
                <a:solidFill>
                  <a:schemeClr val="tx1"/>
                </a:solidFill>
                <a:latin typeface="+mn-lt"/>
                <a:ea typeface="+mn-ea"/>
                <a:cs typeface="+mn-cs"/>
              </a:rPr>
              <a:t>e Home</a:t>
            </a:r>
            <a:r>
              <a:rPr lang="en-US" sz="1200" kern="1200" dirty="0">
                <a:solidFill>
                  <a:schemeClr val="tx1"/>
                </a:solidFill>
                <a:latin typeface="+mn-lt"/>
                <a:ea typeface="+mn-ea"/>
                <a:cs typeface="+mn-cs"/>
              </a:rPr>
              <a:t> tab, in th</a:t>
            </a:r>
            <a:r>
              <a:rPr lang="en-US" sz="1200" b="1" kern="1200" dirty="0">
                <a:solidFill>
                  <a:schemeClr val="tx1"/>
                </a:solidFill>
                <a:latin typeface="+mn-lt"/>
                <a:ea typeface="+mn-ea"/>
                <a:cs typeface="+mn-cs"/>
              </a:rPr>
              <a:t>e 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a:t>
            </a:r>
            <a:r>
              <a:rPr lang="en-US" sz="1200" b="1" kern="1200" dirty="0">
                <a:solidFill>
                  <a:schemeClr val="tx1"/>
                </a:solidFill>
                <a:latin typeface="+mn-lt"/>
                <a:ea typeface="+mn-ea"/>
                <a:cs typeface="+mn-cs"/>
              </a:rPr>
              <a:t>o 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b="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b="0" i="0" kern="1200" dirty="0">
                <a:solidFill>
                  <a:schemeClr val="tx1"/>
                </a:solidFill>
                <a:latin typeface="+mn-lt"/>
                <a:ea typeface="+mn-ea"/>
                <a:cs typeface="+mn-cs"/>
              </a:rPr>
              <a:t>.</a:t>
            </a:r>
            <a:r>
              <a:rPr lang="en-US" sz="1200" b="1" i="0" kern="1200" dirty="0">
                <a:solidFill>
                  <a:schemeClr val="tx1"/>
                </a:solidFill>
                <a:latin typeface="+mn-lt"/>
                <a:ea typeface="+mn-ea"/>
                <a:cs typeface="+mn-cs"/>
              </a:rPr>
              <a:t> </a:t>
            </a:r>
          </a:p>
          <a:p>
            <a:pPr marL="685800" lvl="1" indent="-228600">
              <a:buFont typeface="+mj-lt"/>
              <a:buAutoNum type="arabicPeriod"/>
            </a:pPr>
            <a:r>
              <a:rPr lang="en-US" sz="1200" b="0" i="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Editing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Select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Select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All</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Editing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Select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Selection Pane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double-click the group to edit the name, and then enter </a:t>
            </a:r>
            <a:r>
              <a:rPr lang="en-US" sz="1200" b="1" kern="1200" dirty="0">
                <a:solidFill>
                  <a:schemeClr val="tx1"/>
                </a:solidFill>
                <a:latin typeface="+mn-lt"/>
                <a:ea typeface="+mn-ea"/>
                <a:cs typeface="+mn-cs"/>
              </a:rPr>
              <a:t>Inside-left page 1</a:t>
            </a:r>
            <a:r>
              <a:rPr lang="en-US" sz="1200" kern="1200" dirty="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chemeClr val="accent6">
                  <a:lumMod val="75000"/>
                </a:schemeClr>
              </a:solidFill>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Inside-right page 3</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Selection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Visibility</a:t>
            </a:r>
            <a:r>
              <a:rPr lang="en-US" sz="1200" kern="1200" dirty="0">
                <a:solidFill>
                  <a:schemeClr val="tx1"/>
                </a:solidFill>
                <a:latin typeface="+mn-lt"/>
                <a:ea typeface="+mn-ea"/>
                <a:cs typeface="+mn-cs"/>
              </a:rPr>
              <a:t> pane, select the </a:t>
            </a:r>
            <a:r>
              <a:rPr lang="en-US" sz="1200" b="1" kern="1200" dirty="0">
                <a:solidFill>
                  <a:schemeClr val="tx1"/>
                </a:solidFill>
                <a:latin typeface="+mn-lt"/>
                <a:ea typeface="+mn-ea"/>
                <a:cs typeface="+mn-cs"/>
              </a:rPr>
              <a:t>Inside-left page 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Rotate</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More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Options</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double-click the duplicate group to edit the name, and then enter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Inside-right</a:t>
            </a:r>
            <a:r>
              <a:rPr lang="en-US" sz="1200" kern="1200" baseline="0" dirty="0">
                <a:solidFill>
                  <a:schemeClr val="tx1"/>
                </a:solidFill>
                <a:latin typeface="+mn-lt"/>
                <a:ea typeface="+mn-ea"/>
                <a:cs typeface="+mn-cs"/>
              </a:rPr>
              <a:t> group until the </a:t>
            </a:r>
            <a:r>
              <a:rPr lang="en-US" sz="1200" kern="1200" dirty="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a:t>
            </a:r>
            <a:r>
              <a:rPr lang="en-US" sz="1200" b="1" i="0" kern="1200" baseline="0" dirty="0">
                <a:solidFill>
                  <a:schemeClr val="tx1"/>
                </a:solidFill>
                <a:latin typeface="+mn-lt"/>
                <a:ea typeface="+mn-ea"/>
                <a:cs typeface="+mn-cs"/>
              </a:rPr>
              <a:t> Slide</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mj-lt"/>
              <a:buAutoNum type="arabicPeriod"/>
            </a:pP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 in the </a:t>
            </a:r>
            <a:r>
              <a:rPr lang="en-US" sz="1200" b="1" kern="1200" dirty="0">
                <a:solidFill>
                  <a:schemeClr val="tx1"/>
                </a:solidFill>
                <a:latin typeface="+mn-lt"/>
                <a:ea typeface="+mn-ea"/>
                <a:cs typeface="+mn-cs"/>
              </a:rPr>
              <a:t>Inside-right page 3</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 Box</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a:solidFill>
                  <a:schemeClr val="tx1"/>
                </a:solidFill>
                <a:latin typeface="+mn-lt"/>
                <a:ea typeface="+mn-ea"/>
                <a:cs typeface="+mn-cs"/>
              </a:rPr>
              <a:t>Enter text </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in the text box, and then 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err="1">
                <a:solidFill>
                  <a:schemeClr val="tx1"/>
                </a:solidFill>
                <a:latin typeface="+mn-lt"/>
                <a:ea typeface="+mn-ea"/>
                <a:cs typeface="+mn-cs"/>
              </a:rPr>
              <a:t>Bodoni</a:t>
            </a:r>
            <a:r>
              <a:rPr lang="en-US" sz="1200" b="1" kern="1200" dirty="0">
                <a:solidFill>
                  <a:schemeClr val="tx1"/>
                </a:solidFill>
                <a:latin typeface="+mn-lt"/>
                <a:ea typeface="+mn-ea"/>
                <a:cs typeface="+mn-cs"/>
              </a:rPr>
              <a:t> MT Condensed</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Drag</a:t>
            </a:r>
            <a:r>
              <a:rPr lang="en-US" sz="1200" kern="1200" baseline="0" dirty="0">
                <a:solidFill>
                  <a:schemeClr val="tx1"/>
                </a:solidFill>
                <a:latin typeface="+mn-lt"/>
                <a:ea typeface="+mn-ea"/>
                <a:cs typeface="+mn-cs"/>
              </a:rPr>
              <a:t> the text box onto the right-side page to the right of the </a:t>
            </a:r>
            <a:r>
              <a:rPr lang="en-US" sz="1200" kern="1200" dirty="0">
                <a:solidFill>
                  <a:schemeClr val="tx1"/>
                </a:solidFill>
                <a:latin typeface="+mn-lt"/>
                <a:ea typeface="+mn-ea"/>
                <a:cs typeface="+mn-cs"/>
              </a:rPr>
              <a:t>vertical drawing guide. </a:t>
            </a:r>
          </a:p>
          <a:p>
            <a:pPr marL="228600" lvl="0" indent="-228600">
              <a:buFont typeface="+mj-lt"/>
              <a:buAutoNum type="arabicPeriod"/>
            </a:pPr>
            <a:r>
              <a:rPr lang="en-US" sz="1200" i="0" kern="1200" dirty="0">
                <a:solidFill>
                  <a:schemeClr val="tx1"/>
                </a:solidFill>
                <a:latin typeface="+mn-lt"/>
                <a:ea typeface="+mn-ea"/>
                <a:cs typeface="+mn-cs"/>
              </a:rPr>
              <a:t>If the text is wider than</a:t>
            </a:r>
            <a:r>
              <a:rPr lang="en-US" sz="1200" i="0" kern="1200" baseline="0" dirty="0">
                <a:solidFill>
                  <a:schemeClr val="tx1"/>
                </a:solidFill>
                <a:latin typeface="+mn-lt"/>
                <a:ea typeface="+mn-ea"/>
                <a:cs typeface="+mn-cs"/>
              </a:rPr>
              <a:t> the page, drag the adjustment handles on the text box to decrease the width</a:t>
            </a:r>
            <a:r>
              <a:rPr lang="en-US" sz="1200" i="0" kern="1200" dirty="0">
                <a:solidFill>
                  <a:schemeClr val="tx1"/>
                </a:solidFill>
                <a:latin typeface="+mn-lt"/>
                <a:ea typeface="+mn-ea"/>
                <a:cs typeface="+mn-cs"/>
              </a:rPr>
              <a:t>,</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 in the </a:t>
            </a:r>
            <a:r>
              <a:rPr lang="en-US" sz="1200" b="1" kern="1200" dirty="0">
                <a:solidFill>
                  <a:schemeClr val="tx1"/>
                </a:solidFill>
                <a:latin typeface="+mn-lt"/>
                <a:ea typeface="+mn-ea"/>
                <a:cs typeface="+mn-cs"/>
              </a:rPr>
              <a:t>Inside-right page 3</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Lines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Line </a:t>
            </a:r>
            <a:r>
              <a:rPr lang="en-US" sz="1200" b="0" kern="1200" dirty="0">
                <a:solidFill>
                  <a:schemeClr val="tx1"/>
                </a:solidFill>
                <a:latin typeface="+mn-lt"/>
                <a:ea typeface="+mn-ea"/>
                <a:cs typeface="+mn-cs"/>
              </a:rPr>
              <a:t>(first option from the left)</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a:solidFill>
                  <a:schemeClr val="tx1"/>
                </a:solidFill>
                <a:latin typeface="+mn-lt"/>
                <a:ea typeface="+mn-ea"/>
                <a:cs typeface="+mn-cs"/>
              </a:rPr>
              <a:t>Select the vertical line.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4.32”</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Shape Styles</a:t>
            </a:r>
            <a:r>
              <a:rPr lang="en-US" sz="1200" kern="1200" dirty="0">
                <a:solidFill>
                  <a:schemeClr val="tx1"/>
                </a:solidFill>
                <a:latin typeface="+mn-lt"/>
                <a:ea typeface="+mn-ea"/>
                <a:cs typeface="+mn-cs"/>
              </a:rPr>
              <a:t> group, click the arrow to the right of </a:t>
            </a:r>
            <a:r>
              <a:rPr lang="en-US" sz="1200" b="1" kern="1200" dirty="0">
                <a:solidFill>
                  <a:schemeClr val="tx1"/>
                </a:solidFill>
                <a:latin typeface="+mn-lt"/>
                <a:ea typeface="+mn-ea"/>
                <a:cs typeface="+mn-cs"/>
              </a:rPr>
              <a:t>Shape Outline</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15%</a:t>
            </a:r>
            <a:r>
              <a:rPr lang="en-US" sz="1200" kern="1200" dirty="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a:solidFill>
                  <a:schemeClr val="tx1"/>
                </a:solidFill>
                <a:latin typeface="+mn-lt"/>
                <a:ea typeface="+mn-ea"/>
                <a:cs typeface="+mn-cs"/>
              </a:rPr>
              <a:t>On the slide, drag the lines until they are bunched</a:t>
            </a:r>
            <a:r>
              <a:rPr lang="en-US" sz="1200" kern="1200" baseline="0" dirty="0">
                <a:solidFill>
                  <a:schemeClr val="tx1"/>
                </a:solidFill>
                <a:latin typeface="+mn-lt"/>
                <a:ea typeface="+mn-ea"/>
                <a:cs typeface="+mn-cs"/>
              </a:rPr>
              <a:t> together in </a:t>
            </a:r>
            <a:r>
              <a:rPr lang="en-US" sz="1200" kern="1200" dirty="0">
                <a:solidFill>
                  <a:schemeClr val="tx1"/>
                </a:solidFill>
                <a:latin typeface="+mn-lt"/>
                <a:ea typeface="+mn-ea"/>
                <a:cs typeface="+mn-cs"/>
              </a:rPr>
              <a:t>a dense group, no wider than 0.5”.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a:t>
            </a:r>
            <a:r>
              <a:rPr lang="en-US" sz="1200" kern="1200" baseline="0" dirty="0">
                <a:solidFill>
                  <a:schemeClr val="tx1"/>
                </a:solidFill>
                <a:latin typeface="+mn-lt"/>
                <a:ea typeface="+mn-ea"/>
                <a:cs typeface="+mn-cs"/>
              </a:rPr>
              <a:t> then</a:t>
            </a:r>
            <a:r>
              <a:rPr lang="en-US" sz="1200" kern="1200" dirty="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then do the following:</a:t>
            </a:r>
          </a:p>
          <a:p>
            <a:pPr marL="685800" lvl="1" indent="-228600">
              <a:buFont typeface="+mj-lt"/>
              <a:buAutoNum type="arabicPeriod"/>
            </a:pPr>
            <a:r>
              <a:rPr lang="en-US" sz="1200" kern="1200" dirty="0">
                <a:solidFill>
                  <a:schemeClr val="tx1"/>
                </a:solidFill>
                <a:latin typeface="+mn-lt"/>
                <a:ea typeface="+mn-ea"/>
                <a:cs typeface="+mn-cs"/>
              </a:rPr>
              <a:t>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a:t>
            </a:r>
            <a:r>
              <a:rPr lang="en-US" sz="1200" kern="1200" dirty="0">
                <a:solidFill>
                  <a:schemeClr val="tx1"/>
                </a:solidFill>
                <a:latin typeface="+mn-lt"/>
                <a:ea typeface="+mn-ea"/>
                <a:cs typeface="+mn-cs"/>
              </a:rPr>
              <a:t>lick </a:t>
            </a:r>
            <a:r>
              <a:rPr lang="en-US" sz="1200" b="1" i="0" kern="1200" dirty="0">
                <a:solidFill>
                  <a:schemeClr val="tx1"/>
                </a:solidFill>
                <a:latin typeface="+mn-lt"/>
                <a:ea typeface="+mn-ea"/>
                <a:cs typeface="+mn-cs"/>
              </a:rPr>
              <a:t>Align Selected</a:t>
            </a:r>
            <a:r>
              <a:rPr lang="en-US" sz="1200" b="1" i="0" kern="1200" baseline="0" dirty="0">
                <a:solidFill>
                  <a:schemeClr val="tx1"/>
                </a:solidFill>
                <a:latin typeface="+mn-lt"/>
                <a:ea typeface="+mn-ea"/>
                <a:cs typeface="+mn-cs"/>
              </a:rPr>
              <a:t> Objects</a:t>
            </a:r>
            <a:r>
              <a:rPr lang="en-US" sz="1200" i="0" kern="1200" baseline="0" dirty="0">
                <a:solidFill>
                  <a:schemeClr val="tx1"/>
                </a:solidFill>
                <a:latin typeface="+mn-lt"/>
                <a:ea typeface="+mn-ea"/>
                <a:cs typeface="+mn-cs"/>
              </a:rPr>
              <a:t>. </a:t>
            </a:r>
          </a:p>
          <a:p>
            <a:pPr marL="685800" lvl="1" indent="-228600">
              <a:buFont typeface="+mj-lt"/>
              <a:buAutoNum type="arabicPeriod"/>
            </a:pPr>
            <a:r>
              <a:rPr lang="en-US" sz="1200" kern="1200" dirty="0">
                <a:solidFill>
                  <a:schemeClr val="tx1"/>
                </a:solidFill>
                <a:latin typeface="+mn-lt"/>
                <a:ea typeface="+mn-ea"/>
                <a:cs typeface="+mn-cs"/>
              </a:rPr>
              <a:t>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a:t>
            </a:r>
            <a:r>
              <a:rPr lang="en-US" sz="1200" kern="1200" dirty="0">
                <a:solidFill>
                  <a:schemeClr val="tx1"/>
                </a:solidFill>
                <a:latin typeface="+mn-lt"/>
                <a:ea typeface="+mn-ea"/>
                <a:cs typeface="+mn-cs"/>
              </a:rPr>
              <a:t>lick </a:t>
            </a:r>
            <a:r>
              <a:rPr lang="en-US" sz="1200" b="1" i="0" kern="1200" baseline="0" dirty="0">
                <a:solidFill>
                  <a:schemeClr val="tx1"/>
                </a:solidFill>
                <a:latin typeface="+mn-lt"/>
                <a:ea typeface="+mn-ea"/>
                <a:cs typeface="+mn-cs"/>
              </a:rPr>
              <a:t>Distribute Horizontally</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685800" lvl="1" indent="-228600">
              <a:buFont typeface="+mj-lt"/>
              <a:buAutoNum type="arabicPeriod"/>
            </a:pPr>
            <a:r>
              <a:rPr lang="en-US" sz="1200" kern="1200" dirty="0">
                <a:solidFill>
                  <a:schemeClr val="tx1"/>
                </a:solidFill>
                <a:latin typeface="+mn-lt"/>
                <a:ea typeface="+mn-ea"/>
                <a:cs typeface="+mn-cs"/>
              </a:rPr>
              <a:t>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Align Middle</a:t>
            </a:r>
            <a:r>
              <a:rPr lang="en-US" sz="1200" b="0" kern="1200" dirty="0">
                <a:solidFill>
                  <a:schemeClr val="tx1"/>
                </a:solidFill>
                <a:latin typeface="+mn-lt"/>
                <a:ea typeface="+mn-ea"/>
                <a:cs typeface="+mn-cs"/>
              </a:rPr>
              <a:t>.</a:t>
            </a:r>
          </a:p>
          <a:p>
            <a:pPr marL="685800" lvl="1" indent="-228600">
              <a:buFont typeface="+mj-lt"/>
              <a:buAutoNum type="arabicPeriod"/>
            </a:pP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Group</a:t>
            </a:r>
            <a:r>
              <a:rPr lang="en-US" sz="1200" b="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drag the group of lines until the </a:t>
            </a:r>
            <a:r>
              <a:rPr lang="en-US" sz="1200" kern="1200" dirty="0">
                <a:solidFill>
                  <a:schemeClr val="tx1"/>
                </a:solidFill>
                <a:latin typeface="+mn-lt"/>
                <a:ea typeface="+mn-ea"/>
                <a:cs typeface="+mn-cs"/>
              </a:rPr>
              <a:t>right edge is touching the right edge of the white rectangle </a:t>
            </a:r>
            <a:r>
              <a:rPr lang="en-US" sz="1200" i="0" kern="1200" dirty="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b="0" kern="1200" dirty="0">
                <a:solidFill>
                  <a:schemeClr val="tx1"/>
                </a:solidFill>
                <a:latin typeface="+mn-lt"/>
                <a:ea typeface="+mn-ea"/>
                <a:cs typeface="+mn-cs"/>
              </a:rPr>
              <a:t>Click</a:t>
            </a:r>
            <a:r>
              <a:rPr lang="en-US" sz="1200" b="1" kern="1200" dirty="0">
                <a:solidFill>
                  <a:schemeClr val="tx1"/>
                </a:solidFill>
                <a:latin typeface="+mn-lt"/>
                <a:ea typeface="+mn-ea"/>
                <a:cs typeface="+mn-cs"/>
              </a:rPr>
              <a:t> Align Middle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 the group of lines, the text box, and the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 enter </a:t>
            </a:r>
            <a:r>
              <a:rPr lang="en-US" sz="1200" b="1" kern="1200" dirty="0">
                <a:solidFill>
                  <a:schemeClr val="tx1"/>
                </a:solidFill>
                <a:latin typeface="+mn-lt"/>
                <a:ea typeface="+mn-ea"/>
                <a:cs typeface="+mn-cs"/>
              </a:rPr>
              <a:t>Inside-right page 3</a:t>
            </a:r>
            <a:r>
              <a:rPr lang="en-US" sz="1200" kern="1200" dirty="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r>
              <a:rPr lang="en-US" sz="1200" kern="1200" dirty="0">
                <a:solidFill>
                  <a:schemeClr val="tx1"/>
                </a:solidFill>
                <a:latin typeface="+mn-lt"/>
                <a:ea typeface="+mn-ea"/>
                <a:cs typeface="+mn-cs"/>
              </a:rPr>
              <a:t>To reproduce the first shape in</a:t>
            </a:r>
            <a:r>
              <a:rPr lang="en-US" sz="1200" kern="1200" baseline="0" dirty="0">
                <a:solidFill>
                  <a:schemeClr val="tx1"/>
                </a:solidFill>
                <a:latin typeface="+mn-lt"/>
                <a:ea typeface="+mn-ea"/>
                <a:cs typeface="+mn-cs"/>
              </a:rPr>
              <a:t> the </a:t>
            </a:r>
            <a:r>
              <a:rPr lang="en-US" sz="1200" b="1" kern="1200" dirty="0">
                <a:solidFill>
                  <a:schemeClr val="tx1"/>
                </a:solidFill>
                <a:latin typeface="+mn-lt"/>
                <a:ea typeface="+mn-ea"/>
                <a:cs typeface="+mn-cs"/>
              </a:rPr>
              <a:t>Inside-left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Rectangles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Rectangle</a:t>
            </a:r>
            <a:r>
              <a:rPr lang="en-US" sz="1200" kern="1200" dirty="0">
                <a:solidFill>
                  <a:schemeClr val="tx1"/>
                </a:solidFill>
                <a:latin typeface="+mn-lt"/>
                <a:ea typeface="+mn-ea"/>
                <a:cs typeface="+mn-cs"/>
              </a:rPr>
              <a:t> (first option from the left).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4.33”</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3.15”</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bottom right</a:t>
            </a:r>
            <a:r>
              <a:rPr lang="en-US" sz="1200" kern="1200" baseline="0" dirty="0">
                <a:solidFill>
                  <a:schemeClr val="tx1"/>
                </a:solidFill>
                <a:latin typeface="+mn-lt"/>
                <a:ea typeface="+mn-ea"/>
                <a:cs typeface="+mn-cs"/>
              </a:rPr>
              <a:t> corner of the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 Shape </a:t>
            </a:r>
            <a:r>
              <a:rPr lang="en-US" sz="1200" kern="1200" dirty="0">
                <a:solidFill>
                  <a:schemeClr val="tx1"/>
                </a:solidFill>
                <a:latin typeface="+mn-lt"/>
                <a:ea typeface="+mn-ea"/>
                <a:cs typeface="+mn-cs"/>
              </a:rPr>
              <a:t>dialog box launcher.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Left </a:t>
            </a:r>
            <a:r>
              <a:rPr lang="en-US" sz="1200" kern="1200" dirty="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 Darker 35%</a:t>
            </a:r>
            <a:r>
              <a:rPr lang="en-US" sz="1200" kern="1200" dirty="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3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 Darker 5%</a:t>
            </a:r>
            <a:r>
              <a:rPr lang="en-US" sz="1200" kern="1200" dirty="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4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38%</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5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93%</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under </a:t>
            </a:r>
            <a:r>
              <a:rPr lang="en-US" sz="1200" b="1" kern="1200" baseline="0" dirty="0">
                <a:solidFill>
                  <a:schemeClr val="tx1"/>
                </a:solidFill>
                <a:latin typeface="+mn-lt"/>
                <a:ea typeface="+mn-ea"/>
                <a:cs typeface="+mn-cs"/>
              </a:rPr>
              <a:t>Theme Colors </a:t>
            </a:r>
            <a:r>
              <a:rPr lang="en-US" sz="1200" kern="1200" baseline="0" dirty="0">
                <a:solidFill>
                  <a:schemeClr val="tx1"/>
                </a:solidFill>
                <a:latin typeface="+mn-lt"/>
                <a:ea typeface="+mn-ea"/>
                <a:cs typeface="+mn-cs"/>
              </a:rPr>
              <a:t>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White, Background 1</a:t>
            </a:r>
            <a:r>
              <a:rPr lang="en-US" sz="1200" kern="1200" dirty="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pane, select </a:t>
            </a:r>
            <a:r>
              <a:rPr lang="en-US" sz="1200" b="1" kern="1200" dirty="0">
                <a:solidFill>
                  <a:schemeClr val="tx1"/>
                </a:solidFill>
                <a:latin typeface="+mn-lt"/>
                <a:ea typeface="+mn-ea"/>
                <a:cs typeface="+mn-cs"/>
              </a:rPr>
              <a:t>No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line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 in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click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in the left pane. In the </a:t>
            </a:r>
            <a:r>
              <a:rPr lang="en-US" sz="1200" b="1" kern="1200" dirty="0">
                <a:solidFill>
                  <a:schemeClr val="tx1"/>
                </a:solidFill>
                <a:latin typeface="+mn-lt"/>
                <a:ea typeface="+mn-ea"/>
                <a:cs typeface="+mn-cs"/>
              </a:rPr>
              <a:t>Shadow</a:t>
            </a:r>
            <a:r>
              <a:rPr lang="en-US" sz="1200" kern="1200" dirty="0">
                <a:solidFill>
                  <a:schemeClr val="tx1"/>
                </a:solidFill>
                <a:latin typeface="+mn-lt"/>
                <a:ea typeface="+mn-ea"/>
                <a:cs typeface="+mn-cs"/>
              </a:rPr>
              <a:t> pane, click the button next to </a:t>
            </a:r>
            <a:r>
              <a:rPr lang="en-US" sz="1200" b="1" kern="1200" dirty="0">
                <a:solidFill>
                  <a:schemeClr val="tx1"/>
                </a:solidFill>
                <a:latin typeface="+mn-lt"/>
                <a:ea typeface="+mn-ea"/>
                <a:cs typeface="+mn-cs"/>
              </a:rPr>
              <a:t>Presets</a:t>
            </a:r>
            <a:r>
              <a:rPr lang="en-US" sz="1200" kern="1200" dirty="0">
                <a:solidFill>
                  <a:schemeClr val="tx1"/>
                </a:solidFill>
                <a:latin typeface="+mn-lt"/>
                <a:ea typeface="+mn-ea"/>
                <a:cs typeface="+mn-cs"/>
              </a:rPr>
              <a:t>, under </a:t>
            </a:r>
            <a:r>
              <a:rPr lang="en-US" sz="1200" b="1" kern="1200" dirty="0">
                <a:solidFill>
                  <a:schemeClr val="tx1"/>
                </a:solidFill>
                <a:latin typeface="+mn-lt"/>
                <a:ea typeface="+mn-ea"/>
                <a:cs typeface="+mn-cs"/>
              </a:rPr>
              <a:t>Outer</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Offset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(second row, first option from the left),</a:t>
            </a:r>
            <a:r>
              <a:rPr lang="en-US" sz="1200" kern="1200" baseline="0" dirty="0">
                <a:solidFill>
                  <a:schemeClr val="tx1"/>
                </a:solidFill>
                <a:latin typeface="+mn-lt"/>
                <a:ea typeface="+mn-ea"/>
                <a:cs typeface="+mn-cs"/>
              </a:rPr>
              <a:t> and then </a:t>
            </a:r>
            <a:r>
              <a:rPr lang="en-US" sz="1200" kern="1200" dirty="0">
                <a:solidFill>
                  <a:schemeClr val="tx1"/>
                </a:solidFill>
                <a:latin typeface="+mn-lt"/>
                <a:ea typeface="+mn-ea"/>
                <a:cs typeface="+mn-cs"/>
              </a:rPr>
              <a:t>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60%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Blur</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 pt</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Angle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Distance</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3 pt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reproduce the page edge in</a:t>
            </a:r>
            <a:r>
              <a:rPr lang="en-US" sz="1200" kern="1200" baseline="0" dirty="0">
                <a:solidFill>
                  <a:schemeClr val="tx1"/>
                </a:solidFill>
                <a:latin typeface="+mn-lt"/>
                <a:ea typeface="+mn-ea"/>
                <a:cs typeface="+mn-cs"/>
              </a:rPr>
              <a:t> the </a:t>
            </a:r>
            <a:r>
              <a:rPr lang="en-US" sz="1200" b="1" kern="1200" dirty="0">
                <a:solidFill>
                  <a:schemeClr val="tx1"/>
                </a:solidFill>
                <a:latin typeface="+mn-lt"/>
                <a:ea typeface="+mn-ea"/>
                <a:cs typeface="+mn-cs"/>
              </a:rPr>
              <a:t>Inside-left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Lines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Line </a:t>
            </a:r>
            <a:r>
              <a:rPr lang="en-US" sz="1200" b="0" kern="1200" dirty="0">
                <a:solidFill>
                  <a:schemeClr val="tx1"/>
                </a:solidFill>
                <a:latin typeface="+mn-lt"/>
                <a:ea typeface="+mn-ea"/>
                <a:cs typeface="+mn-cs"/>
              </a:rPr>
              <a:t>(first option from the left)</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a:solidFill>
                  <a:schemeClr val="tx1"/>
                </a:solidFill>
                <a:latin typeface="+mn-lt"/>
                <a:ea typeface="+mn-ea"/>
                <a:cs typeface="+mn-cs"/>
              </a:rPr>
              <a:t>Select the vertical line.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in the </a:t>
            </a:r>
            <a:r>
              <a:rPr lang="en-US" sz="1200" b="1" kern="1200" dirty="0">
                <a:solidFill>
                  <a:schemeClr val="tx1"/>
                </a:solidFill>
                <a:latin typeface="+mn-lt"/>
                <a:ea typeface="+mn-ea"/>
                <a:cs typeface="+mn-cs"/>
              </a:rPr>
              <a:t>Shape Width</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4.32”</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Shape Styles</a:t>
            </a:r>
            <a:r>
              <a:rPr lang="en-US" sz="1200" kern="1200" dirty="0">
                <a:solidFill>
                  <a:schemeClr val="tx1"/>
                </a:solidFill>
                <a:latin typeface="+mn-lt"/>
                <a:ea typeface="+mn-ea"/>
                <a:cs typeface="+mn-cs"/>
              </a:rPr>
              <a:t> group, click the arrow next to </a:t>
            </a:r>
            <a:r>
              <a:rPr lang="en-US" sz="1200" b="1" kern="1200" dirty="0">
                <a:solidFill>
                  <a:schemeClr val="tx1"/>
                </a:solidFill>
                <a:latin typeface="+mn-lt"/>
                <a:ea typeface="+mn-ea"/>
                <a:cs typeface="+mn-cs"/>
              </a:rPr>
              <a:t>Shape Outline</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Darker 15%</a:t>
            </a:r>
            <a:r>
              <a:rPr lang="en-US" sz="1200" kern="1200" dirty="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a:solidFill>
                  <a:schemeClr val="tx1"/>
                </a:solidFill>
                <a:latin typeface="+mn-lt"/>
                <a:ea typeface="+mn-ea"/>
                <a:cs typeface="+mn-cs"/>
              </a:rPr>
              <a:t>On the slide, drag the line near</a:t>
            </a:r>
            <a:r>
              <a:rPr lang="en-US" sz="1200" kern="1200" baseline="0" dirty="0">
                <a:solidFill>
                  <a:schemeClr val="tx1"/>
                </a:solidFill>
                <a:latin typeface="+mn-lt"/>
                <a:ea typeface="+mn-ea"/>
                <a:cs typeface="+mn-cs"/>
              </a:rPr>
              <a:t> the edge of the left-side page (white rectangle to the left of the vertical drawing guide). </a:t>
            </a:r>
            <a:endParaRPr lang="en-US" sz="1200" i="1" kern="1200" dirty="0">
              <a:solidFill>
                <a:schemeClr val="tx1"/>
              </a:solidFill>
              <a:latin typeface="+mn-lt"/>
              <a:ea typeface="+mn-ea"/>
              <a:cs typeface="+mn-cs"/>
            </a:endParaRPr>
          </a:p>
          <a:p>
            <a:pPr marL="228600" lvl="0" indent="-228600">
              <a:buFont typeface="+mj-lt"/>
              <a:buAutoNum type="arabicPeriod"/>
            </a:pP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baseline="0" dirty="0">
                <a:solidFill>
                  <a:schemeClr val="tx1"/>
                </a:solidFill>
                <a:latin typeface="+mn-lt"/>
                <a:ea typeface="+mn-ea"/>
                <a:cs typeface="+mn-cs"/>
              </a:rPr>
              <a:t>Click </a:t>
            </a:r>
            <a:r>
              <a:rPr lang="en-US" sz="1200" b="1" i="0" kern="1200" baseline="0" dirty="0">
                <a:solidFill>
                  <a:schemeClr val="tx1"/>
                </a:solidFill>
                <a:latin typeface="+mn-lt"/>
                <a:ea typeface="+mn-ea"/>
                <a:cs typeface="+mn-cs"/>
              </a:rPr>
              <a:t>Align Middle</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a:t>
            </a:r>
            <a:r>
              <a:rPr lang="en-US" sz="1200" kern="1200" baseline="0" dirty="0">
                <a:solidFill>
                  <a:schemeClr val="tx1"/>
                </a:solidFill>
                <a:latin typeface="+mn-lt"/>
                <a:ea typeface="+mn-ea"/>
                <a:cs typeface="+mn-cs"/>
              </a:rPr>
              <a:t> enter </a:t>
            </a:r>
            <a:r>
              <a:rPr lang="en-US" sz="1200" b="1" kern="1200" dirty="0">
                <a:solidFill>
                  <a:schemeClr val="tx1"/>
                </a:solidFill>
                <a:latin typeface="+mn-lt"/>
                <a:ea typeface="+mn-ea"/>
                <a:cs typeface="+mn-cs"/>
              </a:rPr>
              <a:t>Inside-left page 2</a:t>
            </a:r>
            <a:r>
              <a:rPr lang="en-US" sz="1200" kern="1200" dirty="0">
                <a:solidFill>
                  <a:schemeClr val="tx1"/>
                </a:solidFill>
                <a:latin typeface="+mn-lt"/>
                <a:ea typeface="+mn-ea"/>
                <a:cs typeface="+mn-cs"/>
              </a:rPr>
              <a:t>.</a:t>
            </a:r>
          </a:p>
          <a:p>
            <a:pPr marL="228600" indent="-228600">
              <a:buFont typeface="+mj-lt"/>
              <a:buNone/>
            </a:pP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Inside-right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a:t>
            </a:r>
            <a:r>
              <a:rPr lang="en-US" sz="1200" b="1" kern="1200" dirty="0">
                <a:solidFill>
                  <a:schemeClr val="tx1"/>
                </a:solidFill>
                <a:latin typeface="+mn-lt"/>
                <a:ea typeface="+mn-ea"/>
                <a:cs typeface="+mn-cs"/>
              </a:rPr>
              <a:t>Inside-left page 2</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a:t>
            </a:r>
            <a:r>
              <a:rPr lang="en-US" sz="1200" kern="1200" baseline="0" dirty="0">
                <a:solidFill>
                  <a:schemeClr val="tx1"/>
                </a:solidFill>
                <a:latin typeface="+mn-lt"/>
                <a:ea typeface="+mn-ea"/>
                <a:cs typeface="+mn-cs"/>
              </a:rPr>
              <a:t> 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With the duplicate group still selected,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Rotate</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More Rotation Options</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Size and rotation</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double-click the duplicate group to edit the name, and then enter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select the new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to Slide</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Align Middle</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Illustrations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Picture</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Picture</a:t>
            </a:r>
            <a:r>
              <a:rPr lang="en-US" sz="1200" kern="1200" dirty="0">
                <a:solidFill>
                  <a:schemeClr val="tx1"/>
                </a:solidFill>
                <a:latin typeface="+mn-lt"/>
                <a:ea typeface="+mn-ea"/>
                <a:cs typeface="+mn-cs"/>
              </a:rPr>
              <a:t> dialog box, select a picture, and then click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s</a:t>
            </a:r>
            <a:r>
              <a:rPr lang="en-US" sz="1200" kern="1200" dirty="0">
                <a:solidFill>
                  <a:schemeClr val="tx1"/>
                </a:solidFill>
                <a:latin typeface="+mn-lt"/>
                <a:ea typeface="+mn-ea"/>
                <a:cs typeface="+mn-cs"/>
              </a:rPr>
              <a:t>elect the picture. Under </a:t>
            </a:r>
            <a:r>
              <a:rPr lang="en-US" sz="1200" b="1" kern="1200" dirty="0">
                <a:solidFill>
                  <a:schemeClr val="tx1"/>
                </a:solidFill>
                <a:latin typeface="+mn-lt"/>
                <a:ea typeface="+mn-ea"/>
                <a:cs typeface="+mn-cs"/>
              </a:rPr>
              <a:t>Picture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bottom right corner of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and Position</a:t>
            </a:r>
            <a:r>
              <a:rPr lang="en-US" sz="1200" kern="1200" dirty="0">
                <a:solidFill>
                  <a:schemeClr val="tx1"/>
                </a:solidFill>
                <a:latin typeface="+mn-lt"/>
                <a:ea typeface="+mn-ea"/>
                <a:cs typeface="+mn-cs"/>
              </a:rPr>
              <a:t> dialog box launcher. Select the picture. Under </a:t>
            </a:r>
            <a:r>
              <a:rPr lang="en-US" sz="1200" b="1" kern="1200" dirty="0">
                <a:solidFill>
                  <a:schemeClr val="tx1"/>
                </a:solidFill>
                <a:latin typeface="+mn-lt"/>
                <a:ea typeface="+mn-ea"/>
                <a:cs typeface="+mn-cs"/>
              </a:rPr>
              <a:t>Picture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bottom right corner of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launcher. In the </a:t>
            </a:r>
            <a:r>
              <a:rPr lang="en-US" sz="1200" b="1" kern="1200" dirty="0">
                <a:solidFill>
                  <a:schemeClr val="tx1"/>
                </a:solidFill>
                <a:latin typeface="+mn-lt"/>
                <a:ea typeface="+mn-ea"/>
                <a:cs typeface="+mn-cs"/>
              </a:rPr>
              <a:t>Size and Position </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resize or crop the picture as needed so that under </a:t>
            </a:r>
            <a:r>
              <a:rPr lang="en-US" sz="1200" b="1" kern="1200" dirty="0">
                <a:solidFill>
                  <a:schemeClr val="tx1"/>
                </a:solidFill>
                <a:latin typeface="+mn-lt"/>
                <a:ea typeface="+mn-ea"/>
                <a:cs typeface="+mn-cs"/>
              </a:rPr>
              <a:t>Size and rotate</a:t>
            </a: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1.4”</a:t>
            </a:r>
            <a:r>
              <a:rPr lang="en-US" sz="1200" kern="1200" dirty="0">
                <a:solidFill>
                  <a:schemeClr val="tx1"/>
                </a:solidFill>
                <a:latin typeface="+mn-lt"/>
                <a:ea typeface="+mn-ea"/>
                <a:cs typeface="+mn-cs"/>
              </a:rPr>
              <a:t>  and the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2.1”</a:t>
            </a:r>
            <a:r>
              <a:rPr lang="en-US" sz="1200" kern="1200" dirty="0">
                <a:solidFill>
                  <a:schemeClr val="tx1"/>
                </a:solidFill>
                <a:latin typeface="+mn-lt"/>
                <a:ea typeface="+mn-ea"/>
                <a:cs typeface="+mn-cs"/>
              </a:rPr>
              <a:t>. Resize the picture under </a:t>
            </a:r>
            <a:r>
              <a:rPr lang="en-US" sz="1200" b="1" kern="1200" dirty="0">
                <a:solidFill>
                  <a:schemeClr val="tx1"/>
                </a:solidFill>
                <a:latin typeface="+mn-lt"/>
                <a:ea typeface="+mn-ea"/>
                <a:cs typeface="+mn-cs"/>
              </a:rPr>
              <a:t>Size and rotate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boxes. Crop the picture under </a:t>
            </a:r>
            <a:r>
              <a:rPr lang="en-US" sz="1200" b="1" kern="1200" dirty="0">
                <a:solidFill>
                  <a:schemeClr val="tx1"/>
                </a:solidFill>
                <a:latin typeface="+mn-lt"/>
                <a:ea typeface="+mn-ea"/>
                <a:cs typeface="+mn-cs"/>
              </a:rPr>
              <a:t>Crop from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Left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Top</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Bottom</a:t>
            </a:r>
            <a:r>
              <a:rPr lang="en-US" sz="1200" kern="1200" dirty="0">
                <a:solidFill>
                  <a:schemeClr val="tx1"/>
                </a:solidFill>
                <a:latin typeface="+mn-lt"/>
                <a:ea typeface="+mn-ea"/>
                <a:cs typeface="+mn-cs"/>
              </a:rPr>
              <a:t> boxes. </a:t>
            </a:r>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drag the picture until</a:t>
            </a:r>
            <a:r>
              <a:rPr lang="en-US" sz="1200" kern="1200" dirty="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Inside-right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 Box</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a:solidFill>
                  <a:schemeClr val="tx1"/>
                </a:solidFill>
                <a:latin typeface="+mn-lt"/>
                <a:ea typeface="+mn-ea"/>
                <a:cs typeface="+mn-cs"/>
              </a:rPr>
              <a:t>Enter text in the text box, and then 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err="1">
                <a:solidFill>
                  <a:schemeClr val="tx1"/>
                </a:solidFill>
                <a:latin typeface="+mn-lt"/>
                <a:ea typeface="+mn-ea"/>
                <a:cs typeface="+mn-cs"/>
              </a:rPr>
              <a:t>Bodoni</a:t>
            </a:r>
            <a:r>
              <a:rPr lang="en-US" sz="1200" b="1" kern="1200" dirty="0">
                <a:solidFill>
                  <a:schemeClr val="tx1"/>
                </a:solidFill>
                <a:latin typeface="+mn-lt"/>
                <a:ea typeface="+mn-ea"/>
                <a:cs typeface="+mn-cs"/>
              </a:rPr>
              <a:t> MT Condensed</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text box until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left edge </a:t>
            </a:r>
            <a:r>
              <a:rPr lang="en-US" sz="1200" i="0" kern="1200" dirty="0">
                <a:solidFill>
                  <a:schemeClr val="tx1"/>
                </a:solidFill>
                <a:latin typeface="+mn-lt"/>
                <a:ea typeface="+mn-ea"/>
                <a:cs typeface="+mn-cs"/>
              </a:rPr>
              <a:t>of the text</a:t>
            </a:r>
            <a:r>
              <a:rPr lang="en-US" sz="1200" i="0" kern="1200" baseline="0" dirty="0">
                <a:solidFill>
                  <a:schemeClr val="tx1"/>
                </a:solidFill>
                <a:latin typeface="+mn-lt"/>
                <a:ea typeface="+mn-ea"/>
                <a:cs typeface="+mn-cs"/>
              </a:rPr>
              <a:t> </a:t>
            </a:r>
            <a:r>
              <a:rPr lang="en-US" sz="1200" kern="1200" dirty="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a:solidFill>
                  <a:schemeClr val="tx1"/>
                </a:solidFill>
                <a:latin typeface="+mn-lt"/>
                <a:ea typeface="+mn-ea"/>
                <a:cs typeface="+mn-cs"/>
              </a:rPr>
              <a:t>If the text is too wide for the page, drag the adjustment handles on the</a:t>
            </a:r>
            <a:r>
              <a:rPr lang="en-US" sz="1200" i="0" kern="1200" baseline="0" dirty="0">
                <a:solidFill>
                  <a:schemeClr val="tx1"/>
                </a:solidFill>
                <a:latin typeface="+mn-lt"/>
                <a:ea typeface="+mn-ea"/>
                <a:cs typeface="+mn-cs"/>
              </a:rPr>
              <a:t> text box to adjust the width</a:t>
            </a:r>
            <a:r>
              <a:rPr lang="en-US" sz="1200" i="0" kern="1200" dirty="0">
                <a:solidFill>
                  <a:schemeClr val="tx1"/>
                </a:solidFill>
                <a:latin typeface="+mn-lt"/>
                <a:ea typeface="+mn-ea"/>
                <a:cs typeface="+mn-cs"/>
              </a:rPr>
              <a:t>,</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Inside-right page 2</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 you just created.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Ungroup</a:t>
            </a:r>
            <a:r>
              <a:rPr lang="en-US" sz="1200" b="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straight connector (line) that you just ungrouped from the page.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 Repeat this process for a total of six lines. </a:t>
            </a:r>
            <a:endParaRPr lang="en-US" sz="1200" i="1"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a:t>
            </a:r>
            <a:r>
              <a:rPr lang="en-US" sz="1200" kern="1200" baseline="0" dirty="0">
                <a:solidFill>
                  <a:schemeClr val="tx1"/>
                </a:solidFill>
                <a:latin typeface="+mn-lt"/>
                <a:ea typeface="+mn-ea"/>
                <a:cs typeface="+mn-cs"/>
              </a:rPr>
              <a:t> then </a:t>
            </a:r>
            <a:r>
              <a:rPr lang="en-US" sz="1200" kern="1200" dirty="0">
                <a:solidFill>
                  <a:schemeClr val="tx1"/>
                </a:solidFill>
                <a:latin typeface="+mn-lt"/>
                <a:ea typeface="+mn-ea"/>
                <a:cs typeface="+mn-cs"/>
              </a:rPr>
              <a:t>select the six straight connectors (lines).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Selected Objects</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Distribute Horizontally</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With</a:t>
            </a:r>
            <a:r>
              <a:rPr lang="en-US" sz="1200" kern="1200" baseline="0" dirty="0">
                <a:solidFill>
                  <a:schemeClr val="tx1"/>
                </a:solidFill>
                <a:latin typeface="+mn-lt"/>
                <a:ea typeface="+mn-ea"/>
                <a:cs typeface="+mn-cs"/>
              </a:rPr>
              <a:t> the group of lines still selected, o</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to Slide</a:t>
            </a:r>
            <a:r>
              <a:rPr lang="en-US" sz="1200" kern="1200" dirty="0">
                <a:solidFill>
                  <a:schemeClr val="tx1"/>
                </a:solidFill>
                <a:latin typeface="+mn-lt"/>
                <a:ea typeface="+mn-ea"/>
                <a:cs typeface="+mn-cs"/>
              </a:rPr>
              <a:t>.</a:t>
            </a:r>
          </a:p>
          <a:p>
            <a:pPr marL="685800" lvl="1" indent="-228600">
              <a:buFont typeface="+mj-lt"/>
              <a:buAutoNum type="arabicPeriod"/>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 the new group of lines and the rectangle.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the arrow under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t>
            </a:r>
            <a:r>
              <a:rPr lang="en-US" sz="1200" i="0" kern="1200" dirty="0">
                <a:solidFill>
                  <a:schemeClr val="tx1"/>
                </a:solidFill>
                <a:latin typeface="+mn-lt"/>
                <a:ea typeface="+mn-ea"/>
                <a:cs typeface="+mn-cs"/>
              </a:rPr>
              <a:t>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a:t>
            </a:r>
            <a:r>
              <a:rPr lang="en-US" sz="1200" kern="1200" baseline="0" dirty="0">
                <a:solidFill>
                  <a:schemeClr val="tx1"/>
                </a:solidFill>
                <a:latin typeface="+mn-lt"/>
                <a:ea typeface="+mn-ea"/>
                <a:cs typeface="+mn-cs"/>
              </a:rPr>
              <a:t> i</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 enter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Also</a:t>
            </a:r>
            <a:r>
              <a:rPr lang="en-US" sz="1200" kern="1200" baseline="0" dirty="0">
                <a:solidFill>
                  <a:schemeClr val="tx1"/>
                </a:solidFill>
                <a:latin typeface="+mn-lt"/>
                <a:ea typeface="+mn-ea"/>
                <a:cs typeface="+mn-cs"/>
              </a:rPr>
              <a:t> i</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press and hold CTRL, and then select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Inside-right</a:t>
            </a:r>
            <a:r>
              <a:rPr lang="en-US" sz="1200" kern="1200" dirty="0">
                <a:solidFill>
                  <a:schemeClr val="tx1"/>
                </a:solidFill>
                <a:latin typeface="+mn-lt"/>
                <a:ea typeface="+mn-ea"/>
                <a:cs typeface="+mn-cs"/>
              </a:rPr>
              <a:t> group, the text box, and the picture.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double-click the new group to edit the name, and then enter </a:t>
            </a:r>
            <a:r>
              <a:rPr lang="en-US" sz="1200" b="1" kern="1200" dirty="0">
                <a:solidFill>
                  <a:schemeClr val="tx1"/>
                </a:solidFill>
                <a:latin typeface="+mn-lt"/>
                <a:ea typeface="+mn-ea"/>
                <a:cs typeface="+mn-cs"/>
              </a:rPr>
              <a:t>Inside-right page 2</a:t>
            </a:r>
            <a:r>
              <a:rPr lang="en-US" sz="1200" kern="1200" dirty="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select the </a:t>
            </a:r>
            <a:r>
              <a:rPr lang="en-US" sz="1200" b="1" kern="1200" dirty="0">
                <a:solidFill>
                  <a:schemeClr val="tx1"/>
                </a:solidFill>
                <a:latin typeface="+mn-lt"/>
                <a:ea typeface="+mn-ea"/>
                <a:cs typeface="+mn-cs"/>
              </a:rPr>
              <a:t>Inside-left page 2</a:t>
            </a:r>
            <a:r>
              <a:rPr lang="en-US" sz="1200" kern="1200" dirty="0">
                <a:solidFill>
                  <a:schemeClr val="tx1"/>
                </a:solidFill>
                <a:latin typeface="+mn-lt"/>
                <a:ea typeface="+mn-ea"/>
                <a:cs typeface="+mn-cs"/>
              </a:rPr>
              <a:t> group.</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In the</a:t>
            </a:r>
            <a:r>
              <a:rPr lang="en-US" sz="1200" b="1" kern="1200" dirty="0">
                <a:solidFill>
                  <a:schemeClr val="tx1"/>
                </a:solidFill>
                <a:latin typeface="+mn-lt"/>
                <a:ea typeface="+mn-ea"/>
                <a:cs typeface="+mn-cs"/>
              </a:rPr>
              <a:t> Selection and Visibility </a:t>
            </a:r>
            <a:r>
              <a:rPr lang="en-US" sz="1200" kern="1200" dirty="0">
                <a:solidFill>
                  <a:schemeClr val="tx1"/>
                </a:solidFill>
                <a:latin typeface="+mn-lt"/>
                <a:ea typeface="+mn-ea"/>
                <a:cs typeface="+mn-cs"/>
              </a:rPr>
              <a:t>pane, double-click the duplicate group to edit the name, and then enter </a:t>
            </a:r>
            <a:r>
              <a:rPr lang="en-US" sz="1200" b="1" kern="1200" dirty="0">
                <a:solidFill>
                  <a:schemeClr val="tx1"/>
                </a:solidFill>
                <a:latin typeface="+mn-lt"/>
                <a:ea typeface="+mn-ea"/>
                <a:cs typeface="+mn-cs"/>
              </a:rPr>
              <a:t>Inside-left</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lvl="1" indent="-228600">
              <a:buFont typeface="+mj-lt"/>
              <a:buAutoNum type="arabicPeriod"/>
            </a:pPr>
            <a:r>
              <a:rPr lang="en-US" sz="1200" kern="1200" dirty="0">
                <a:solidFill>
                  <a:schemeClr val="tx1"/>
                </a:solidFill>
                <a:latin typeface="+mn-lt"/>
                <a:ea typeface="+mn-ea"/>
                <a:cs typeface="+mn-cs"/>
              </a:rPr>
              <a:t>Click</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Align to Slide</a:t>
            </a:r>
            <a:r>
              <a:rPr lang="en-US" sz="1200" kern="1200" baseline="0" dirty="0">
                <a:solidFill>
                  <a:schemeClr val="tx1"/>
                </a:solidFill>
                <a:latin typeface="+mn-lt"/>
                <a:ea typeface="+mn-ea"/>
                <a:cs typeface="+mn-cs"/>
              </a:rPr>
              <a:t>.</a:t>
            </a:r>
          </a:p>
          <a:p>
            <a:pPr marL="685800" lvl="1" indent="-228600">
              <a:buFont typeface="+mj-lt"/>
              <a:buAutoNum type="arabicPeriod"/>
            </a:pPr>
            <a:r>
              <a:rPr lang="en-US" sz="120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Align Middle</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picture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Illustrations </a:t>
            </a:r>
            <a:r>
              <a:rPr lang="en-US" sz="1200" kern="1200" dirty="0">
                <a:solidFill>
                  <a:schemeClr val="tx1"/>
                </a:solidFill>
                <a:latin typeface="+mn-lt"/>
                <a:ea typeface="+mn-ea"/>
                <a:cs typeface="+mn-cs"/>
              </a:rPr>
              <a:t>group, click </a:t>
            </a:r>
            <a:r>
              <a:rPr lang="en-US" sz="1200" b="1" kern="1200" dirty="0">
                <a:solidFill>
                  <a:schemeClr val="tx1"/>
                </a:solidFill>
                <a:latin typeface="+mn-lt"/>
                <a:ea typeface="+mn-ea"/>
                <a:cs typeface="+mn-cs"/>
              </a:rPr>
              <a:t>Picture</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Picture</a:t>
            </a:r>
            <a:r>
              <a:rPr lang="en-US" sz="1200" kern="1200" dirty="0">
                <a:solidFill>
                  <a:schemeClr val="tx1"/>
                </a:solidFill>
                <a:latin typeface="+mn-lt"/>
                <a:ea typeface="+mn-ea"/>
                <a:cs typeface="+mn-cs"/>
              </a:rPr>
              <a:t> dialog box, select a picture, and then click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slide, select the picture. Under </a:t>
            </a:r>
            <a:r>
              <a:rPr lang="en-US" sz="1200" b="1" kern="1200" dirty="0">
                <a:solidFill>
                  <a:schemeClr val="tx1"/>
                </a:solidFill>
                <a:latin typeface="+mn-lt"/>
                <a:ea typeface="+mn-ea"/>
                <a:cs typeface="+mn-cs"/>
              </a:rPr>
              <a:t>Picture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bottom right corner of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launcher. In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resize or crop the picture as needed so that under </a:t>
            </a:r>
            <a:r>
              <a:rPr lang="en-US" sz="1200" b="1" kern="1200" dirty="0">
                <a:solidFill>
                  <a:schemeClr val="tx1"/>
                </a:solidFill>
                <a:latin typeface="+mn-lt"/>
                <a:ea typeface="+mn-ea"/>
                <a:cs typeface="+mn-cs"/>
              </a:rPr>
              <a:t>Size and rotate</a:t>
            </a: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1.4”</a:t>
            </a:r>
            <a:r>
              <a:rPr lang="en-US" sz="1200" kern="1200" dirty="0">
                <a:solidFill>
                  <a:schemeClr val="tx1"/>
                </a:solidFill>
                <a:latin typeface="+mn-lt"/>
                <a:ea typeface="+mn-ea"/>
                <a:cs typeface="+mn-cs"/>
              </a:rPr>
              <a:t> and the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 is set to </a:t>
            </a:r>
            <a:r>
              <a:rPr lang="en-US" sz="1200" b="1" kern="1200" dirty="0">
                <a:solidFill>
                  <a:schemeClr val="tx1"/>
                </a:solidFill>
                <a:latin typeface="+mn-lt"/>
                <a:ea typeface="+mn-ea"/>
                <a:cs typeface="+mn-cs"/>
              </a:rPr>
              <a:t>2.1”</a:t>
            </a:r>
            <a:r>
              <a:rPr lang="en-US" sz="1200" kern="1200" dirty="0">
                <a:solidFill>
                  <a:schemeClr val="tx1"/>
                </a:solidFill>
                <a:latin typeface="+mn-lt"/>
                <a:ea typeface="+mn-ea"/>
                <a:cs typeface="+mn-cs"/>
              </a:rPr>
              <a:t>. Resize the picture under </a:t>
            </a:r>
            <a:r>
              <a:rPr lang="en-US" sz="1200" b="1" kern="1200" dirty="0">
                <a:solidFill>
                  <a:schemeClr val="tx1"/>
                </a:solidFill>
                <a:latin typeface="+mn-lt"/>
                <a:ea typeface="+mn-ea"/>
                <a:cs typeface="+mn-cs"/>
              </a:rPr>
              <a:t>Size and rotate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Height</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Width</a:t>
            </a:r>
            <a:r>
              <a:rPr lang="en-US" sz="1200" kern="1200" dirty="0">
                <a:solidFill>
                  <a:schemeClr val="tx1"/>
                </a:solidFill>
                <a:latin typeface="+mn-lt"/>
                <a:ea typeface="+mn-ea"/>
                <a:cs typeface="+mn-cs"/>
              </a:rPr>
              <a:t> boxes. Crop the picture under </a:t>
            </a:r>
            <a:r>
              <a:rPr lang="en-US" sz="1200" b="1" kern="1200" dirty="0">
                <a:solidFill>
                  <a:schemeClr val="tx1"/>
                </a:solidFill>
                <a:latin typeface="+mn-lt"/>
                <a:ea typeface="+mn-ea"/>
                <a:cs typeface="+mn-cs"/>
              </a:rPr>
              <a:t>Crop from </a:t>
            </a:r>
            <a:r>
              <a:rPr lang="en-US" sz="1200" kern="1200" dirty="0">
                <a:solidFill>
                  <a:schemeClr val="tx1"/>
                </a:solidFill>
                <a:latin typeface="+mn-lt"/>
                <a:ea typeface="+mn-ea"/>
                <a:cs typeface="+mn-cs"/>
              </a:rPr>
              <a:t>by entering values into the </a:t>
            </a:r>
            <a:r>
              <a:rPr lang="en-US" sz="1200" b="1" kern="1200" dirty="0">
                <a:solidFill>
                  <a:schemeClr val="tx1"/>
                </a:solidFill>
                <a:latin typeface="+mn-lt"/>
                <a:ea typeface="+mn-ea"/>
                <a:cs typeface="+mn-cs"/>
              </a:rPr>
              <a:t>Left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Right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Top</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Bottom</a:t>
            </a:r>
            <a:r>
              <a:rPr lang="en-US" sz="1200" kern="1200" dirty="0">
                <a:solidFill>
                  <a:schemeClr val="tx1"/>
                </a:solidFill>
                <a:latin typeface="+mn-lt"/>
                <a:ea typeface="+mn-ea"/>
                <a:cs typeface="+mn-cs"/>
              </a:rPr>
              <a:t> boxes. </a:t>
            </a:r>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drag </a:t>
            </a:r>
            <a:r>
              <a:rPr lang="en-US" sz="1200" kern="1200" dirty="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 Box</a:t>
            </a:r>
            <a:r>
              <a:rPr lang="en-US" sz="1200" kern="1200" dirty="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a:solidFill>
                  <a:schemeClr val="tx1"/>
                </a:solidFill>
                <a:latin typeface="+mn-lt"/>
                <a:ea typeface="+mn-ea"/>
                <a:cs typeface="+mn-cs"/>
              </a:rPr>
              <a:t>Enter text in the text box, and then 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err="1">
                <a:solidFill>
                  <a:schemeClr val="tx1"/>
                </a:solidFill>
                <a:latin typeface="+mn-lt"/>
                <a:ea typeface="+mn-ea"/>
                <a:cs typeface="+mn-cs"/>
              </a:rPr>
              <a:t>Bodoni</a:t>
            </a:r>
            <a:r>
              <a:rPr lang="en-US" sz="1200" b="1" kern="1200" dirty="0">
                <a:solidFill>
                  <a:schemeClr val="tx1"/>
                </a:solidFill>
                <a:latin typeface="+mn-lt"/>
                <a:ea typeface="+mn-ea"/>
                <a:cs typeface="+mn-cs"/>
              </a:rPr>
              <a:t> MT Condensed</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On the slide, drag the text box until the right edge</a:t>
            </a:r>
            <a:r>
              <a:rPr lang="en-US" sz="120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of the text</a:t>
            </a:r>
            <a:r>
              <a:rPr lang="en-US" sz="1200" kern="1200" dirty="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a:solidFill>
                  <a:schemeClr val="tx1"/>
                </a:solidFill>
                <a:latin typeface="+mn-lt"/>
                <a:ea typeface="+mn-ea"/>
                <a:cs typeface="+mn-cs"/>
              </a:rPr>
              <a:t>If the text is too wide for the page,</a:t>
            </a:r>
            <a:r>
              <a:rPr lang="en-US" sz="1200" i="0" kern="1200" baseline="0" dirty="0">
                <a:solidFill>
                  <a:schemeClr val="tx1"/>
                </a:solidFill>
                <a:latin typeface="+mn-lt"/>
                <a:ea typeface="+mn-ea"/>
                <a:cs typeface="+mn-cs"/>
              </a:rPr>
              <a:t> drag the adjustment handles on the text box to decrease the width</a:t>
            </a:r>
            <a:r>
              <a:rPr lang="en-US" sz="1200" i="0" kern="1200" dirty="0">
                <a:solidFill>
                  <a:schemeClr val="tx1"/>
                </a:solidFill>
                <a:latin typeface="+mn-lt"/>
                <a:ea typeface="+mn-ea"/>
                <a:cs typeface="+mn-cs"/>
              </a:rPr>
              <a:t>,</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 in the </a:t>
            </a:r>
            <a:r>
              <a:rPr lang="en-US" sz="1200" b="1" kern="1200" dirty="0">
                <a:solidFill>
                  <a:schemeClr val="tx1"/>
                </a:solidFill>
                <a:latin typeface="+mn-lt"/>
                <a:ea typeface="+mn-ea"/>
                <a:cs typeface="+mn-cs"/>
              </a:rPr>
              <a:t>Inside-left page 3</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 </a:t>
            </a:r>
            <a:r>
              <a:rPr lang="en-US" sz="1200" kern="1200" dirty="0">
                <a:solidFill>
                  <a:schemeClr val="tx1"/>
                </a:solidFill>
                <a:latin typeface="+mn-lt"/>
                <a:ea typeface="+mn-ea"/>
                <a:cs typeface="+mn-cs"/>
              </a:rPr>
              <a:t>pane, select the </a:t>
            </a:r>
            <a:r>
              <a:rPr lang="en-US" sz="1200" b="1" kern="1200" dirty="0">
                <a:solidFill>
                  <a:schemeClr val="tx1"/>
                </a:solidFill>
                <a:latin typeface="+mn-lt"/>
                <a:ea typeface="+mn-ea"/>
                <a:cs typeface="+mn-cs"/>
              </a:rPr>
              <a:t>Inside-left</a:t>
            </a:r>
            <a:r>
              <a:rPr lang="en-US" sz="1200" kern="1200" dirty="0">
                <a:solidFill>
                  <a:schemeClr val="tx1"/>
                </a:solidFill>
                <a:latin typeface="+mn-lt"/>
                <a:ea typeface="+mn-ea"/>
                <a:cs typeface="+mn-cs"/>
              </a:rPr>
              <a:t> group you just created.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Ungroup</a:t>
            </a:r>
            <a:r>
              <a:rPr lang="en-US" sz="1200" b="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select the straight connector (line) that you just ungrouped from the page.</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Clipboard</a:t>
            </a:r>
            <a:r>
              <a:rPr lang="en-US" sz="1200" i="0" kern="1200" dirty="0">
                <a:solidFill>
                  <a:schemeClr val="tx1"/>
                </a:solidFill>
                <a:latin typeface="+mn-lt"/>
                <a:ea typeface="+mn-ea"/>
                <a:cs typeface="+mn-cs"/>
              </a:rPr>
              <a:t> group, click the arrow under </a:t>
            </a:r>
            <a:r>
              <a:rPr lang="en-US" sz="1200" b="1" i="0" kern="1200" dirty="0">
                <a:solidFill>
                  <a:schemeClr val="tx1"/>
                </a:solidFill>
                <a:latin typeface="+mn-lt"/>
                <a:ea typeface="+mn-ea"/>
                <a:cs typeface="+mn-cs"/>
              </a:rPr>
              <a:t>Paste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Duplicate</a:t>
            </a:r>
            <a:r>
              <a:rPr lang="en-US" sz="1200" i="0" kern="1200" dirty="0">
                <a:solidFill>
                  <a:schemeClr val="tx1"/>
                </a:solidFill>
                <a:latin typeface="+mn-lt"/>
                <a:ea typeface="+mn-ea"/>
                <a:cs typeface="+mn-cs"/>
              </a:rPr>
              <a:t>. </a:t>
            </a:r>
          </a:p>
          <a:p>
            <a:pPr marL="228600" lvl="0" indent="-228600">
              <a:buFont typeface="+mj-lt"/>
              <a:buAutoNum type="arabicPeriod"/>
            </a:pPr>
            <a:r>
              <a:rPr lang="en-US" sz="1200" i="0" kern="1200" dirty="0">
                <a:solidFill>
                  <a:schemeClr val="tx1"/>
                </a:solidFill>
                <a:latin typeface="+mn-lt"/>
                <a:ea typeface="+mn-ea"/>
                <a:cs typeface="+mn-cs"/>
              </a:rPr>
              <a:t>On the slide, drag the duplicate line until it is very close to the original</a:t>
            </a:r>
            <a:r>
              <a:rPr lang="en-US" sz="1200" i="0" kern="1200" baseline="0" dirty="0">
                <a:solidFill>
                  <a:schemeClr val="tx1"/>
                </a:solidFill>
                <a:latin typeface="+mn-lt"/>
                <a:ea typeface="+mn-ea"/>
                <a:cs typeface="+mn-cs"/>
              </a:rPr>
              <a:t> line. </a:t>
            </a:r>
            <a:endParaRPr lang="en-US" sz="1200" i="0" kern="1200" dirty="0">
              <a:solidFill>
                <a:schemeClr val="tx1"/>
              </a:solidFill>
              <a:latin typeface="+mn-lt"/>
              <a:ea typeface="+mn-ea"/>
              <a:cs typeface="+mn-cs"/>
            </a:endParaRP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a:t>
            </a:r>
            <a:r>
              <a:rPr lang="en-US" sz="1200" i="0" kern="1200" baseline="0" dirty="0">
                <a:solidFill>
                  <a:schemeClr val="tx1"/>
                </a:solidFill>
                <a:latin typeface="+mn-lt"/>
                <a:ea typeface="+mn-ea"/>
                <a:cs typeface="+mn-cs"/>
              </a:rPr>
              <a:t> then </a:t>
            </a:r>
            <a:r>
              <a:rPr lang="en-US" sz="1200" i="0" kern="1200" dirty="0">
                <a:solidFill>
                  <a:schemeClr val="tx1"/>
                </a:solidFill>
                <a:latin typeface="+mn-lt"/>
                <a:ea typeface="+mn-ea"/>
                <a:cs typeface="+mn-cs"/>
              </a:rPr>
              <a:t>select the two straight connectors (lines).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Selected Objects</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 </a:t>
            </a:r>
          </a:p>
          <a:p>
            <a:pPr marL="228600" lvl="0" indent="-228600">
              <a:buFont typeface="+mj-lt"/>
              <a:buAutoNum type="arabicPeriod"/>
            </a:pPr>
            <a:r>
              <a:rPr lang="en-US" sz="1200" i="0" kern="1200" dirty="0">
                <a:solidFill>
                  <a:schemeClr val="tx1"/>
                </a:solidFill>
                <a:latin typeface="+mn-lt"/>
                <a:ea typeface="+mn-ea"/>
                <a:cs typeface="+mn-cs"/>
              </a:rPr>
              <a:t>With</a:t>
            </a:r>
            <a:r>
              <a:rPr lang="en-US" sz="1200" i="0" kern="1200" baseline="0" dirty="0">
                <a:solidFill>
                  <a:schemeClr val="tx1"/>
                </a:solidFill>
                <a:latin typeface="+mn-lt"/>
                <a:ea typeface="+mn-ea"/>
                <a:cs typeface="+mn-cs"/>
              </a:rPr>
              <a:t> the group of lines still selected, o</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a:t>
            </a:r>
            <a:r>
              <a:rPr lang="en-US" sz="1200" i="0" kern="1200" baseline="0" dirty="0">
                <a:solidFill>
                  <a:schemeClr val="tx1"/>
                </a:solidFill>
                <a:latin typeface="+mn-lt"/>
                <a:ea typeface="+mn-ea"/>
                <a:cs typeface="+mn-cs"/>
              </a:rPr>
              <a:t> then click</a:t>
            </a:r>
            <a:r>
              <a:rPr lang="en-US" sz="1200" i="0" kern="1200" dirty="0">
                <a:solidFill>
                  <a:schemeClr val="tx1"/>
                </a:solidFill>
                <a:latin typeface="+mn-lt"/>
                <a:ea typeface="+mn-ea"/>
                <a:cs typeface="+mn-cs"/>
              </a:rPr>
              <a:t>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On the slide, drag the group until the left</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 then select the new group of lines, the rectangle, the text box, and the picture.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the arrow under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Also</a:t>
            </a:r>
            <a:r>
              <a:rPr lang="en-US" sz="1200" i="0" kern="1200" baseline="0" dirty="0">
                <a:solidFill>
                  <a:schemeClr val="tx1"/>
                </a:solidFill>
                <a:latin typeface="+mn-lt"/>
                <a:ea typeface="+mn-ea"/>
                <a:cs typeface="+mn-cs"/>
              </a:rPr>
              <a:t> i</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double-click the new group to edit the name, and then enter </a:t>
            </a:r>
            <a:r>
              <a:rPr lang="en-US" sz="1200" b="1" i="0" kern="1200" dirty="0">
                <a:solidFill>
                  <a:schemeClr val="tx1"/>
                </a:solidFill>
                <a:latin typeface="+mn-lt"/>
                <a:ea typeface="+mn-ea"/>
                <a:cs typeface="+mn-cs"/>
              </a:rPr>
              <a:t>Inside-left page 3</a:t>
            </a:r>
            <a:r>
              <a:rPr lang="en-US" sz="1200" i="0" kern="1200" dirty="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a:p>
            <a:r>
              <a:rPr lang="en-US" sz="1200" kern="1200" dirty="0">
                <a:solidFill>
                  <a:schemeClr val="tx1"/>
                </a:solidFill>
                <a:latin typeface="+mn-lt"/>
                <a:ea typeface="+mn-ea"/>
                <a:cs typeface="+mn-cs"/>
              </a:rPr>
              <a:t>To reproduce the first shape in the </a:t>
            </a:r>
            <a:r>
              <a:rPr lang="en-US" sz="1200" b="1" kern="1200" dirty="0">
                <a:solidFill>
                  <a:schemeClr val="tx1"/>
                </a:solidFill>
                <a:latin typeface="+mn-lt"/>
                <a:ea typeface="+mn-ea"/>
                <a:cs typeface="+mn-cs"/>
              </a:rPr>
              <a:t>Inside-right page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Selection and Visibility</a:t>
            </a:r>
            <a:r>
              <a:rPr lang="en-US" sz="1200" kern="1200" dirty="0">
                <a:solidFill>
                  <a:schemeClr val="tx1"/>
                </a:solidFill>
                <a:latin typeface="+mn-lt"/>
                <a:ea typeface="+mn-ea"/>
                <a:cs typeface="+mn-cs"/>
              </a:rPr>
              <a:t> pane, select the </a:t>
            </a:r>
            <a:r>
              <a:rPr lang="en-US" sz="1200" b="1" kern="1200" dirty="0">
                <a:solidFill>
                  <a:schemeClr val="tx1"/>
                </a:solidFill>
                <a:latin typeface="+mn-lt"/>
                <a:ea typeface="+mn-ea"/>
                <a:cs typeface="+mn-cs"/>
              </a:rPr>
              <a:t>Inside-left page 2 </a:t>
            </a:r>
            <a:r>
              <a:rPr lang="en-US" sz="1200" kern="1200" dirty="0">
                <a:solidFill>
                  <a:schemeClr val="tx1"/>
                </a:solidFill>
                <a:latin typeface="+mn-lt"/>
                <a:ea typeface="+mn-ea"/>
                <a:cs typeface="+mn-cs"/>
              </a:rPr>
              <a:t>group.</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 the arrow under </a:t>
            </a:r>
            <a:r>
              <a:rPr lang="en-US" sz="1200" b="1" kern="1200" dirty="0">
                <a:solidFill>
                  <a:schemeClr val="tx1"/>
                </a:solidFill>
                <a:latin typeface="+mn-lt"/>
                <a:ea typeface="+mn-ea"/>
                <a:cs typeface="+mn-cs"/>
              </a:rPr>
              <a:t>Paste</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Duplicate</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double-click the new group to edit the name, and then enter </a:t>
            </a:r>
            <a:r>
              <a:rPr lang="en-US" sz="1200" b="1" i="0" kern="1200" dirty="0">
                <a:solidFill>
                  <a:schemeClr val="tx1"/>
                </a:solidFill>
                <a:latin typeface="+mn-lt"/>
                <a:ea typeface="+mn-ea"/>
                <a:cs typeface="+mn-cs"/>
              </a:rPr>
              <a:t>Inside-right</a:t>
            </a:r>
            <a:r>
              <a:rPr lang="en-US" sz="1200" i="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Selection and Visibility </a:t>
            </a:r>
            <a:r>
              <a:rPr lang="en-US" sz="1200" kern="1200" baseline="0" dirty="0">
                <a:solidFill>
                  <a:schemeClr val="tx1"/>
                </a:solidFill>
                <a:latin typeface="+mn-lt"/>
                <a:ea typeface="+mn-ea"/>
                <a:cs typeface="+mn-cs"/>
              </a:rPr>
              <a:t>pane, select the </a:t>
            </a:r>
            <a:r>
              <a:rPr lang="en-US" sz="1200" b="1" kern="1200" baseline="0" dirty="0">
                <a:solidFill>
                  <a:schemeClr val="tx1"/>
                </a:solidFill>
                <a:latin typeface="+mn-lt"/>
                <a:ea typeface="+mn-ea"/>
                <a:cs typeface="+mn-cs"/>
              </a:rPr>
              <a:t>Inside-right</a:t>
            </a:r>
            <a:r>
              <a:rPr lang="en-US" sz="1200" kern="1200" baseline="0" dirty="0">
                <a:solidFill>
                  <a:schemeClr val="tx1"/>
                </a:solidFill>
                <a:latin typeface="+mn-lt"/>
                <a:ea typeface="+mn-ea"/>
                <a:cs typeface="+mn-cs"/>
              </a:rPr>
              <a:t> group.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Rotate</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More Rotation Options</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Size and Position</a:t>
            </a:r>
            <a:r>
              <a:rPr lang="en-US" sz="1200" kern="1200" dirty="0">
                <a:solidFill>
                  <a:schemeClr val="tx1"/>
                </a:solidFill>
                <a:latin typeface="+mn-lt"/>
                <a:ea typeface="+mn-ea"/>
                <a:cs typeface="+mn-cs"/>
              </a:rPr>
              <a:t> dialog box, on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Size and rotation</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Rotation</a:t>
            </a:r>
            <a:r>
              <a:rPr lang="en-US" sz="120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180°</a:t>
            </a:r>
            <a:r>
              <a:rPr lang="en-US" sz="120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a:t>
            </a:r>
            <a:r>
              <a:rPr lang="en-US" sz="1200" kern="1200" dirty="0">
                <a:solidFill>
                  <a:schemeClr val="tx1"/>
                </a:solidFill>
                <a:latin typeface="+mn-lt"/>
                <a:ea typeface="+mn-ea"/>
                <a:cs typeface="+mn-cs"/>
              </a:rPr>
              <a:t>, 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to Slide</a:t>
            </a:r>
            <a:r>
              <a:rPr lang="en-US" sz="1200" kern="1200" dirty="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Align Middle</a:t>
            </a:r>
            <a:r>
              <a:rPr lang="en-US" sz="1200" kern="1200" dirty="0">
                <a:solidFill>
                  <a:schemeClr val="tx1"/>
                </a:solidFill>
                <a:latin typeface="+mn-lt"/>
                <a:ea typeface="+mn-ea"/>
                <a:cs typeface="+mn-cs"/>
              </a:rPr>
              <a:t>. </a:t>
            </a: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None/>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text box in the </a:t>
            </a:r>
            <a:r>
              <a:rPr lang="en-US" sz="1200" b="1" kern="1200" dirty="0">
                <a:solidFill>
                  <a:schemeClr val="tx1"/>
                </a:solidFill>
                <a:latin typeface="+mn-lt"/>
                <a:ea typeface="+mn-ea"/>
                <a:cs typeface="+mn-cs"/>
              </a:rPr>
              <a:t>Inside-right page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Insert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Text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Box</a:t>
            </a:r>
            <a:r>
              <a:rPr lang="en-US" sz="1200" kern="1200" dirty="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a:solidFill>
                  <a:schemeClr val="tx1"/>
                </a:solidFill>
                <a:latin typeface="+mn-lt"/>
                <a:ea typeface="+mn-ea"/>
                <a:cs typeface="+mn-cs"/>
              </a:rPr>
              <a:t>Enter text in the text box </a:t>
            </a:r>
            <a:r>
              <a:rPr lang="en-US" sz="1200" i="0" kern="1200" dirty="0">
                <a:solidFill>
                  <a:schemeClr val="tx1"/>
                </a:solidFill>
                <a:latin typeface="+mn-lt"/>
                <a:ea typeface="+mn-ea"/>
                <a:cs typeface="+mn-cs"/>
              </a:rPr>
              <a:t>(to</a:t>
            </a:r>
            <a:r>
              <a:rPr lang="en-US" sz="1200" i="0" kern="1200" baseline="0" dirty="0">
                <a:solidFill>
                  <a:schemeClr val="tx1"/>
                </a:solidFill>
                <a:latin typeface="+mn-lt"/>
                <a:ea typeface="+mn-ea"/>
                <a:cs typeface="+mn-cs"/>
              </a:rPr>
              <a:t> match the example above, enter </a:t>
            </a:r>
            <a:r>
              <a:rPr lang="en-US" sz="1200" b="1" i="0" kern="1200" dirty="0">
                <a:solidFill>
                  <a:schemeClr val="tx1"/>
                </a:solidFill>
                <a:latin typeface="+mn-lt"/>
                <a:ea typeface="+mn-ea"/>
                <a:cs typeface="+mn-cs"/>
              </a:rPr>
              <a:t>Introduction</a:t>
            </a:r>
            <a:r>
              <a:rPr lang="en-US" sz="1200" i="0" kern="1200" dirty="0">
                <a:solidFill>
                  <a:schemeClr val="tx1"/>
                </a:solidFill>
                <a:latin typeface="+mn-lt"/>
                <a:ea typeface="+mn-ea"/>
                <a:cs typeface="+mn-cs"/>
              </a:rPr>
              <a:t>), and then </a:t>
            </a:r>
            <a:r>
              <a:rPr lang="en-US" sz="1200" kern="1200" dirty="0">
                <a:solidFill>
                  <a:schemeClr val="tx1"/>
                </a:solidFill>
                <a:latin typeface="+mn-lt"/>
                <a:ea typeface="+mn-ea"/>
                <a:cs typeface="+mn-cs"/>
              </a:rPr>
              <a:t>select the text.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Vivaldi</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Font Size </a:t>
            </a:r>
            <a:r>
              <a:rPr lang="en-US" sz="1200" kern="1200" dirty="0">
                <a:solidFill>
                  <a:schemeClr val="tx1"/>
                </a:solidFill>
                <a:latin typeface="+mn-lt"/>
                <a:ea typeface="+mn-ea"/>
                <a:cs typeface="+mn-cs"/>
              </a:rPr>
              <a:t>list, select </a:t>
            </a:r>
            <a:r>
              <a:rPr lang="en-US" sz="1200" b="1" kern="1200" dirty="0">
                <a:solidFill>
                  <a:schemeClr val="tx1"/>
                </a:solidFill>
                <a:latin typeface="+mn-lt"/>
                <a:ea typeface="+mn-ea"/>
                <a:cs typeface="+mn-cs"/>
              </a:rPr>
              <a:t>18</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Paragraph</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Center </a:t>
            </a:r>
            <a:r>
              <a:rPr lang="en-US" sz="1200" kern="1200" dirty="0">
                <a:solidFill>
                  <a:schemeClr val="tx1"/>
                </a:solidFill>
                <a:latin typeface="+mn-lt"/>
                <a:ea typeface="+mn-ea"/>
                <a:cs typeface="+mn-cs"/>
              </a:rPr>
              <a:t>to center the text in the text box.</a:t>
            </a:r>
          </a:p>
          <a:p>
            <a:pPr marL="228600" lvl="0" indent="-228600">
              <a:buFont typeface="+mj-lt"/>
              <a:buAutoNum type="arabicPeriod"/>
            </a:pPr>
            <a:r>
              <a:rPr lang="en-US" sz="1200" kern="1200" dirty="0">
                <a:solidFill>
                  <a:schemeClr val="tx1"/>
                </a:solidFill>
                <a:latin typeface="+mn-lt"/>
                <a:ea typeface="+mn-ea"/>
                <a:cs typeface="+mn-cs"/>
              </a:rPr>
              <a:t>On the slide, drag the text box until the left edge </a:t>
            </a:r>
            <a:r>
              <a:rPr lang="en-US" sz="1200" i="0" kern="1200" dirty="0">
                <a:solidFill>
                  <a:schemeClr val="tx1"/>
                </a:solidFill>
                <a:latin typeface="+mn-lt"/>
                <a:ea typeface="+mn-ea"/>
                <a:cs typeface="+mn-cs"/>
              </a:rPr>
              <a:t>of the text </a:t>
            </a:r>
            <a:r>
              <a:rPr lang="en-US" sz="1200" kern="1200" dirty="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a:solidFill>
                  <a:schemeClr val="tx1"/>
                </a:solidFill>
                <a:latin typeface="+mn-lt"/>
                <a:ea typeface="+mn-ea"/>
                <a:cs typeface="+mn-cs"/>
              </a:rPr>
              <a:t>If the text is too wide for the page, drag the adjustment handles on the text box to decrease the width,</a:t>
            </a:r>
            <a:r>
              <a:rPr lang="en-US" sz="1200" i="0" kern="1200" baseline="0" dirty="0">
                <a:solidFill>
                  <a:schemeClr val="tx1"/>
                </a:solidFill>
                <a:latin typeface="+mn-lt"/>
                <a:ea typeface="+mn-ea"/>
                <a:cs typeface="+mn-cs"/>
              </a:rPr>
              <a:t> and then repeat the previous step to reposition. </a:t>
            </a:r>
            <a:endParaRPr lang="en-US" sz="1200" i="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mn-lt"/>
                <a:ea typeface="+mn-ea"/>
                <a:cs typeface="+mn-cs"/>
              </a:rPr>
              <a:t>To reproduce the page edges in the </a:t>
            </a:r>
            <a:r>
              <a:rPr lang="en-US" sz="1200" b="1" kern="1200" dirty="0">
                <a:solidFill>
                  <a:schemeClr val="tx1"/>
                </a:solidFill>
                <a:latin typeface="+mn-lt"/>
                <a:ea typeface="+mn-ea"/>
                <a:cs typeface="+mn-cs"/>
              </a:rPr>
              <a:t>Inside-right page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1</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group on this slide</a:t>
            </a:r>
            <a:r>
              <a:rPr lang="en-US" sz="1200" kern="1200" dirty="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select the </a:t>
            </a:r>
            <a:r>
              <a:rPr lang="en-US" sz="1200" b="1" i="0" kern="1200" dirty="0">
                <a:solidFill>
                  <a:schemeClr val="tx1"/>
                </a:solidFill>
                <a:latin typeface="+mn-lt"/>
                <a:ea typeface="+mn-ea"/>
                <a:cs typeface="+mn-cs"/>
              </a:rPr>
              <a:t>Inside-right</a:t>
            </a:r>
            <a:r>
              <a:rPr lang="en-US" sz="1200" i="0" kern="1200" dirty="0">
                <a:solidFill>
                  <a:schemeClr val="tx1"/>
                </a:solidFill>
                <a:latin typeface="+mn-lt"/>
                <a:ea typeface="+mn-ea"/>
                <a:cs typeface="+mn-cs"/>
              </a:rPr>
              <a:t> group you just created.</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Ungroup</a:t>
            </a:r>
            <a:r>
              <a:rPr lang="en-US" sz="1200" b="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select the straight connector (line) that you just ungrouped from the page.</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Clipboard</a:t>
            </a:r>
            <a:r>
              <a:rPr lang="en-US" sz="1200" i="0" kern="1200" dirty="0">
                <a:solidFill>
                  <a:schemeClr val="tx1"/>
                </a:solidFill>
                <a:latin typeface="+mn-lt"/>
                <a:ea typeface="+mn-ea"/>
                <a:cs typeface="+mn-cs"/>
              </a:rPr>
              <a:t> group, click the arrow under </a:t>
            </a:r>
            <a:r>
              <a:rPr lang="en-US" sz="1200" b="1" i="0" kern="1200" dirty="0">
                <a:solidFill>
                  <a:schemeClr val="tx1"/>
                </a:solidFill>
                <a:latin typeface="+mn-lt"/>
                <a:ea typeface="+mn-ea"/>
                <a:cs typeface="+mn-cs"/>
              </a:rPr>
              <a:t>Paste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Duplicate</a:t>
            </a:r>
            <a:r>
              <a:rPr lang="en-US" sz="1200" i="0" kern="1200" dirty="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a:t>
            </a:r>
            <a:r>
              <a:rPr lang="en-US" sz="1200" i="0" kern="1200" baseline="0" dirty="0">
                <a:solidFill>
                  <a:schemeClr val="tx1"/>
                </a:solidFill>
                <a:latin typeface="+mn-lt"/>
                <a:ea typeface="+mn-ea"/>
                <a:cs typeface="+mn-cs"/>
              </a:rPr>
              <a:t> then </a:t>
            </a:r>
            <a:r>
              <a:rPr lang="en-US" sz="1200" i="0" kern="1200" dirty="0">
                <a:solidFill>
                  <a:schemeClr val="tx1"/>
                </a:solidFill>
                <a:latin typeface="+mn-lt"/>
                <a:ea typeface="+mn-ea"/>
                <a:cs typeface="+mn-cs"/>
              </a:rPr>
              <a:t>select the six straight connectors (lines).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Selected Objects</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Distribute Horizontally</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 </a:t>
            </a:r>
          </a:p>
          <a:p>
            <a:pPr marL="228600" lvl="0" indent="-228600">
              <a:buFont typeface="+mj-lt"/>
              <a:buAutoNum type="arabicPeriod"/>
            </a:pPr>
            <a:r>
              <a:rPr lang="en-US" sz="1200" i="0" kern="1200" dirty="0">
                <a:solidFill>
                  <a:schemeClr val="tx1"/>
                </a:solidFill>
                <a:latin typeface="+mn-lt"/>
                <a:ea typeface="+mn-ea"/>
                <a:cs typeface="+mn-cs"/>
              </a:rPr>
              <a:t>With</a:t>
            </a:r>
            <a:r>
              <a:rPr lang="en-US" sz="1200" i="0" kern="1200" baseline="0" dirty="0">
                <a:solidFill>
                  <a:schemeClr val="tx1"/>
                </a:solidFill>
                <a:latin typeface="+mn-lt"/>
                <a:ea typeface="+mn-ea"/>
                <a:cs typeface="+mn-cs"/>
              </a:rPr>
              <a:t> the group of lines still selected, o</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a:t>
            </a:r>
            <a:r>
              <a:rPr lang="en-US" sz="1200" i="0" kern="1200" baseline="0" dirty="0">
                <a:solidFill>
                  <a:schemeClr val="tx1"/>
                </a:solidFill>
                <a:latin typeface="+mn-lt"/>
                <a:ea typeface="+mn-ea"/>
                <a:cs typeface="+mn-cs"/>
              </a:rPr>
              <a:t> then click</a:t>
            </a:r>
            <a:r>
              <a:rPr lang="en-US" sz="1200" i="0" kern="1200" dirty="0">
                <a:solidFill>
                  <a:schemeClr val="tx1"/>
                </a:solidFill>
                <a:latin typeface="+mn-lt"/>
                <a:ea typeface="+mn-ea"/>
                <a:cs typeface="+mn-cs"/>
              </a:rPr>
              <a:t>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a:solidFill>
                  <a:schemeClr val="tx1"/>
                </a:solidFill>
                <a:latin typeface="+mn-lt"/>
                <a:ea typeface="+mn-ea"/>
                <a:cs typeface="+mn-cs"/>
              </a:rPr>
              <a:t>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a:t>
            </a:r>
            <a:r>
              <a:rPr lang="en-US" sz="1200" i="0" kern="1200" dirty="0">
                <a:solidFill>
                  <a:schemeClr val="tx1"/>
                </a:solidFill>
                <a:latin typeface="+mn-lt"/>
                <a:ea typeface="+mn-ea"/>
                <a:cs typeface="+mn-cs"/>
              </a:rPr>
              <a:t> group, click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point to </a:t>
            </a:r>
            <a:r>
              <a:rPr lang="en-US" sz="1200" b="1" i="0" kern="1200" dirty="0">
                <a:solidFill>
                  <a:schemeClr val="tx1"/>
                </a:solidFill>
                <a:latin typeface="+mn-lt"/>
                <a:ea typeface="+mn-ea"/>
                <a:cs typeface="+mn-cs"/>
              </a:rPr>
              <a:t>Align</a:t>
            </a:r>
            <a:r>
              <a:rPr lang="en-US" sz="1200" i="0" kern="1200" dirty="0">
                <a:solidFill>
                  <a:schemeClr val="tx1"/>
                </a:solidFill>
                <a:latin typeface="+mn-lt"/>
                <a:ea typeface="+mn-ea"/>
                <a:cs typeface="+mn-cs"/>
              </a:rPr>
              <a:t>, and then do the following:</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to Slide</a:t>
            </a:r>
            <a:r>
              <a:rPr lang="en-US" sz="1200" i="0" kern="1200" dirty="0">
                <a:solidFill>
                  <a:schemeClr val="tx1"/>
                </a:solidFill>
                <a:latin typeface="+mn-lt"/>
                <a:ea typeface="+mn-ea"/>
                <a:cs typeface="+mn-cs"/>
              </a:rPr>
              <a:t>.</a:t>
            </a:r>
          </a:p>
          <a:p>
            <a:pPr marL="685800" lvl="1" indent="-228600">
              <a:buFont typeface="+mj-lt"/>
              <a:buAutoNum type="arabicPeriod"/>
            </a:pPr>
            <a:r>
              <a:rPr lang="en-US" sz="1200" i="0" kern="1200" dirty="0">
                <a:solidFill>
                  <a:schemeClr val="tx1"/>
                </a:solidFill>
                <a:latin typeface="+mn-lt"/>
                <a:ea typeface="+mn-ea"/>
                <a:cs typeface="+mn-cs"/>
              </a:rPr>
              <a:t>Click </a:t>
            </a:r>
            <a:r>
              <a:rPr lang="en-US" sz="1200" b="1" i="0" kern="1200" dirty="0">
                <a:solidFill>
                  <a:schemeClr val="tx1"/>
                </a:solidFill>
                <a:latin typeface="+mn-lt"/>
                <a:ea typeface="+mn-ea"/>
                <a:cs typeface="+mn-cs"/>
              </a:rPr>
              <a:t>Align Middle</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In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 and then select the new group of lines, the rectangle, and the text box. On the </a:t>
            </a:r>
            <a:r>
              <a:rPr lang="en-US" sz="1200" b="1" i="0" kern="1200" dirty="0">
                <a:solidFill>
                  <a:schemeClr val="tx1"/>
                </a:solidFill>
                <a:latin typeface="+mn-lt"/>
                <a:ea typeface="+mn-ea"/>
                <a:cs typeface="+mn-cs"/>
              </a:rPr>
              <a:t>Home</a:t>
            </a:r>
            <a:r>
              <a:rPr lang="en-US" sz="1200" i="0" kern="1200" dirty="0">
                <a:solidFill>
                  <a:schemeClr val="tx1"/>
                </a:solidFill>
                <a:latin typeface="+mn-lt"/>
                <a:ea typeface="+mn-ea"/>
                <a:cs typeface="+mn-cs"/>
              </a:rPr>
              <a:t> tab, in the </a:t>
            </a:r>
            <a:r>
              <a:rPr lang="en-US" sz="1200" b="1" i="0" kern="1200" dirty="0">
                <a:solidFill>
                  <a:schemeClr val="tx1"/>
                </a:solidFill>
                <a:latin typeface="+mn-lt"/>
                <a:ea typeface="+mn-ea"/>
                <a:cs typeface="+mn-cs"/>
              </a:rPr>
              <a:t>Drawing </a:t>
            </a:r>
            <a:r>
              <a:rPr lang="en-US" sz="1200" i="0" kern="1200" dirty="0">
                <a:solidFill>
                  <a:schemeClr val="tx1"/>
                </a:solidFill>
                <a:latin typeface="+mn-lt"/>
                <a:ea typeface="+mn-ea"/>
                <a:cs typeface="+mn-cs"/>
              </a:rPr>
              <a:t>group, click the arrow under </a:t>
            </a:r>
            <a:r>
              <a:rPr lang="en-US" sz="1200" b="1" i="0" kern="1200" dirty="0">
                <a:solidFill>
                  <a:schemeClr val="tx1"/>
                </a:solidFill>
                <a:latin typeface="+mn-lt"/>
                <a:ea typeface="+mn-ea"/>
                <a:cs typeface="+mn-cs"/>
              </a:rPr>
              <a:t>Arrange</a:t>
            </a:r>
            <a:r>
              <a:rPr lang="en-US" sz="1200" i="0" kern="1200" dirty="0">
                <a:solidFill>
                  <a:schemeClr val="tx1"/>
                </a:solidFill>
                <a:latin typeface="+mn-lt"/>
                <a:ea typeface="+mn-ea"/>
                <a:cs typeface="+mn-cs"/>
              </a:rPr>
              <a:t>, and then click </a:t>
            </a:r>
            <a:r>
              <a:rPr lang="en-US" sz="1200" b="1" i="0" kern="1200" dirty="0">
                <a:solidFill>
                  <a:schemeClr val="tx1"/>
                </a:solidFill>
                <a:latin typeface="+mn-lt"/>
                <a:ea typeface="+mn-ea"/>
                <a:cs typeface="+mn-cs"/>
              </a:rPr>
              <a:t>Group</a:t>
            </a:r>
            <a:r>
              <a:rPr lang="en-US" sz="1200" i="0"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a:solidFill>
                  <a:schemeClr val="tx1"/>
                </a:solidFill>
                <a:latin typeface="+mn-lt"/>
                <a:ea typeface="+mn-ea"/>
                <a:cs typeface="+mn-cs"/>
              </a:rPr>
              <a:t>Also</a:t>
            </a:r>
            <a:r>
              <a:rPr lang="en-US" sz="1200" i="0" kern="1200" baseline="0" dirty="0">
                <a:solidFill>
                  <a:schemeClr val="tx1"/>
                </a:solidFill>
                <a:latin typeface="+mn-lt"/>
                <a:ea typeface="+mn-ea"/>
                <a:cs typeface="+mn-cs"/>
              </a:rPr>
              <a:t> i</a:t>
            </a:r>
            <a:r>
              <a:rPr lang="en-US" sz="1200" i="0" kern="1200" dirty="0">
                <a:solidFill>
                  <a:schemeClr val="tx1"/>
                </a:solidFill>
                <a:latin typeface="+mn-lt"/>
                <a:ea typeface="+mn-ea"/>
                <a:cs typeface="+mn-cs"/>
              </a:rPr>
              <a:t>n the </a:t>
            </a:r>
            <a:r>
              <a:rPr lang="en-US" sz="1200" b="1" i="0" kern="1200" dirty="0">
                <a:solidFill>
                  <a:schemeClr val="tx1"/>
                </a:solidFill>
                <a:latin typeface="+mn-lt"/>
                <a:ea typeface="+mn-ea"/>
                <a:cs typeface="+mn-cs"/>
              </a:rPr>
              <a:t>Selection and Visibility </a:t>
            </a:r>
            <a:r>
              <a:rPr lang="en-US" sz="1200" i="0" kern="1200" dirty="0">
                <a:solidFill>
                  <a:schemeClr val="tx1"/>
                </a:solidFill>
                <a:latin typeface="+mn-lt"/>
                <a:ea typeface="+mn-ea"/>
                <a:cs typeface="+mn-cs"/>
              </a:rPr>
              <a:t>pane, press and hold CTRL,</a:t>
            </a:r>
            <a:r>
              <a:rPr lang="en-US" sz="1200" i="0" kern="1200" baseline="0" dirty="0">
                <a:solidFill>
                  <a:schemeClr val="tx1"/>
                </a:solidFill>
                <a:latin typeface="+mn-lt"/>
                <a:ea typeface="+mn-ea"/>
                <a:cs typeface="+mn-cs"/>
              </a:rPr>
              <a:t> double-click</a:t>
            </a:r>
            <a:r>
              <a:rPr lang="en-US" sz="1200" i="0" kern="1200" dirty="0">
                <a:solidFill>
                  <a:schemeClr val="tx1"/>
                </a:solidFill>
                <a:latin typeface="+mn-lt"/>
                <a:ea typeface="+mn-ea"/>
                <a:cs typeface="+mn-cs"/>
              </a:rPr>
              <a:t> the new group to edit the name, and then enter </a:t>
            </a:r>
            <a:r>
              <a:rPr lang="en-US" sz="1200" b="1" i="0" kern="1200" dirty="0">
                <a:solidFill>
                  <a:schemeClr val="tx1"/>
                </a:solidFill>
                <a:latin typeface="+mn-lt"/>
                <a:ea typeface="+mn-ea"/>
                <a:cs typeface="+mn-cs"/>
              </a:rPr>
              <a:t>Inside-right page 1</a:t>
            </a:r>
            <a:r>
              <a:rPr lang="en-US" sz="1200" i="0" kern="1200" dirty="0">
                <a:solidFill>
                  <a:schemeClr val="tx1"/>
                </a:solidFill>
                <a:latin typeface="+mn-lt"/>
                <a:ea typeface="+mn-ea"/>
                <a:cs typeface="+mn-cs"/>
              </a:rPr>
              <a:t>.</a:t>
            </a:r>
          </a:p>
          <a:p>
            <a:pPr marL="228600" lvl="0" indent="-228600">
              <a:buFont typeface="+mj-lt"/>
              <a:buAutoNum type="arabicPeriod"/>
            </a:pPr>
            <a:r>
              <a:rPr lang="en-US" sz="1200" i="0" kern="1200" dirty="0">
                <a:solidFill>
                  <a:schemeClr val="tx1"/>
                </a:solidFill>
                <a:latin typeface="+mn-lt"/>
                <a:ea typeface="+mn-ea"/>
                <a:cs typeface="+mn-cs"/>
              </a:rPr>
              <a:t>Right-click</a:t>
            </a:r>
            <a:r>
              <a:rPr lang="en-US" sz="1200" i="0" kern="1200" baseline="0" dirty="0">
                <a:solidFill>
                  <a:schemeClr val="tx1"/>
                </a:solidFill>
                <a:latin typeface="+mn-lt"/>
                <a:ea typeface="+mn-ea"/>
                <a:cs typeface="+mn-cs"/>
              </a:rPr>
              <a:t> the slide background area, and then click </a:t>
            </a:r>
            <a:r>
              <a:rPr lang="en-US" sz="1200" b="1" i="0" kern="1200" baseline="0" dirty="0">
                <a:solidFill>
                  <a:schemeClr val="tx1"/>
                </a:solidFill>
                <a:latin typeface="+mn-lt"/>
                <a:ea typeface="+mn-ea"/>
                <a:cs typeface="+mn-cs"/>
              </a:rPr>
              <a:t>Grid and Guides</a:t>
            </a:r>
            <a:r>
              <a:rPr lang="en-US" sz="1200" i="0" kern="1200" baseline="0" dirty="0">
                <a:solidFill>
                  <a:schemeClr val="tx1"/>
                </a:solidFill>
                <a:latin typeface="+mn-lt"/>
                <a:ea typeface="+mn-ea"/>
                <a:cs typeface="+mn-cs"/>
              </a:rPr>
              <a:t>. In the </a:t>
            </a:r>
            <a:r>
              <a:rPr lang="en-US" sz="1200" b="1" i="0" kern="1200" baseline="0" dirty="0">
                <a:solidFill>
                  <a:schemeClr val="tx1"/>
                </a:solidFill>
                <a:latin typeface="+mn-lt"/>
                <a:ea typeface="+mn-ea"/>
                <a:cs typeface="+mn-cs"/>
              </a:rPr>
              <a:t>Grid and Guides </a:t>
            </a:r>
            <a:r>
              <a:rPr lang="en-US" sz="1200" i="0" kern="1200" baseline="0" dirty="0">
                <a:solidFill>
                  <a:schemeClr val="tx1"/>
                </a:solidFill>
                <a:latin typeface="+mn-lt"/>
                <a:ea typeface="+mn-ea"/>
                <a:cs typeface="+mn-cs"/>
              </a:rPr>
              <a:t>dialog box, under </a:t>
            </a:r>
            <a:r>
              <a:rPr lang="en-US" sz="1200" b="1" i="0" kern="1200" baseline="0" dirty="0">
                <a:solidFill>
                  <a:schemeClr val="tx1"/>
                </a:solidFill>
                <a:latin typeface="+mn-lt"/>
                <a:ea typeface="+mn-ea"/>
                <a:cs typeface="+mn-cs"/>
              </a:rPr>
              <a:t>Guide settings</a:t>
            </a:r>
            <a:r>
              <a:rPr lang="en-US" sz="1200" i="0" kern="1200" baseline="0" dirty="0">
                <a:solidFill>
                  <a:schemeClr val="tx1"/>
                </a:solidFill>
                <a:latin typeface="+mn-lt"/>
                <a:ea typeface="+mn-ea"/>
                <a:cs typeface="+mn-cs"/>
              </a:rPr>
              <a:t>, clear </a:t>
            </a:r>
            <a:r>
              <a:rPr lang="en-US" sz="1200" b="1" i="0" kern="1200" baseline="0" dirty="0">
                <a:solidFill>
                  <a:schemeClr val="tx1"/>
                </a:solidFill>
                <a:latin typeface="+mn-lt"/>
                <a:ea typeface="+mn-ea"/>
                <a:cs typeface="+mn-cs"/>
              </a:rPr>
              <a:t>Display drawing guides on screen</a:t>
            </a:r>
            <a:r>
              <a:rPr lang="en-US" sz="1200" i="0" kern="1200" baseline="0" dirty="0">
                <a:solidFill>
                  <a:schemeClr val="tx1"/>
                </a:solidFill>
                <a:latin typeface="+mn-lt"/>
                <a:ea typeface="+mn-ea"/>
                <a:cs typeface="+mn-cs"/>
              </a:rPr>
              <a:t>.</a:t>
            </a:r>
          </a:p>
          <a:p>
            <a:pPr marL="228600" lvl="0" indent="-228600">
              <a:buFont typeface="+mj-lt"/>
              <a:buAutoNum type="arabicPeriod"/>
            </a:pPr>
            <a:r>
              <a:rPr lang="en-US" sz="1200" i="0" kern="1200" baseline="0" dirty="0">
                <a:solidFill>
                  <a:schemeClr val="tx1"/>
                </a:solidFill>
                <a:latin typeface="+mn-lt"/>
                <a:ea typeface="+mn-ea"/>
                <a:cs typeface="+mn-cs"/>
              </a:rPr>
              <a:t>On the </a:t>
            </a:r>
            <a:r>
              <a:rPr lang="en-US" sz="1200" b="1" i="0" kern="1200" baseline="0" dirty="0">
                <a:solidFill>
                  <a:schemeClr val="tx1"/>
                </a:solidFill>
                <a:latin typeface="+mn-lt"/>
                <a:ea typeface="+mn-ea"/>
                <a:cs typeface="+mn-cs"/>
              </a:rPr>
              <a:t>View</a:t>
            </a:r>
            <a:r>
              <a:rPr lang="en-US" sz="1200" i="0" kern="1200" baseline="0" dirty="0">
                <a:solidFill>
                  <a:schemeClr val="tx1"/>
                </a:solidFill>
                <a:latin typeface="+mn-lt"/>
                <a:ea typeface="+mn-ea"/>
                <a:cs typeface="+mn-cs"/>
              </a:rPr>
              <a:t> tab, in the </a:t>
            </a:r>
            <a:r>
              <a:rPr lang="en-US" sz="1200" b="1" i="0" kern="1200" baseline="0" dirty="0">
                <a:solidFill>
                  <a:schemeClr val="tx1"/>
                </a:solidFill>
                <a:latin typeface="+mn-lt"/>
                <a:ea typeface="+mn-ea"/>
                <a:cs typeface="+mn-cs"/>
              </a:rPr>
              <a:t>Show/Hide</a:t>
            </a:r>
            <a:r>
              <a:rPr lang="en-US" sz="1200" i="0" kern="1200" baseline="0" dirty="0">
                <a:solidFill>
                  <a:schemeClr val="tx1"/>
                </a:solidFill>
                <a:latin typeface="+mn-lt"/>
                <a:ea typeface="+mn-ea"/>
                <a:cs typeface="+mn-cs"/>
              </a:rPr>
              <a:t> group, clear </a:t>
            </a:r>
            <a:r>
              <a:rPr lang="en-US" sz="1200" b="1" i="0" kern="1200" baseline="0" dirty="0">
                <a:solidFill>
                  <a:schemeClr val="tx1"/>
                </a:solidFill>
                <a:latin typeface="+mn-lt"/>
                <a:ea typeface="+mn-ea"/>
                <a:cs typeface="+mn-cs"/>
              </a:rPr>
              <a:t>Ruler</a:t>
            </a:r>
            <a:r>
              <a:rPr lang="en-US" sz="1200" i="0" kern="1200" baseline="0" dirty="0">
                <a:solidFill>
                  <a:schemeClr val="tx1"/>
                </a:solidFill>
                <a:latin typeface="+mn-lt"/>
                <a:ea typeface="+mn-ea"/>
                <a:cs typeface="+mn-cs"/>
              </a:rPr>
              <a:t>.</a:t>
            </a:r>
            <a:endParaRPr lang="en-US" sz="1200" i="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a:solidFill>
                  <a:schemeClr val="accent6"/>
                </a:solidFill>
              </a:rPr>
              <a:t>I</a:t>
            </a:r>
            <a:r>
              <a:rPr lang="en-US" sz="1200" b="0" i="0" baseline="0" dirty="0"/>
              <a:t>n the </a:t>
            </a:r>
            <a:r>
              <a:rPr lang="en-US" sz="1200" b="1" i="0" baseline="0" dirty="0"/>
              <a:t>Selection and Visibility</a:t>
            </a:r>
            <a:r>
              <a:rPr lang="en-US" sz="1200" b="0" i="0" baseline="0" dirty="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a:t>To move a group of objects up in the </a:t>
            </a:r>
            <a:r>
              <a:rPr lang="en-US" sz="1200" b="1" i="0" baseline="0" dirty="0"/>
              <a:t>Selection</a:t>
            </a:r>
            <a:r>
              <a:rPr lang="en-US" sz="1200" b="0" i="0" baseline="0" dirty="0"/>
              <a:t> </a:t>
            </a:r>
            <a:r>
              <a:rPr lang="en-US" sz="1200" b="1" i="0" baseline="0" dirty="0"/>
              <a:t>and Visibility</a:t>
            </a:r>
            <a:r>
              <a:rPr lang="en-US" sz="1200" b="0" i="0" baseline="0" dirty="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 the </a:t>
            </a:r>
            <a:r>
              <a:rPr lang="en-US" sz="1200" b="1" i="0" baseline="0" dirty="0"/>
              <a:t>Selection and Visibility</a:t>
            </a:r>
            <a:r>
              <a:rPr lang="en-US" sz="1200" b="0" i="0" baseline="0" dirty="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On the </a:t>
            </a:r>
            <a:r>
              <a:rPr lang="en-US" sz="1200" b="1" baseline="0" dirty="0">
                <a:solidFill>
                  <a:schemeClr val="accent6"/>
                </a:solidFill>
              </a:rPr>
              <a:t>Home</a:t>
            </a:r>
            <a:r>
              <a:rPr lang="en-US" sz="1200" baseline="0" dirty="0">
                <a:solidFill>
                  <a:schemeClr val="accent6"/>
                </a:solidFill>
              </a:rPr>
              <a:t> tab, in the </a:t>
            </a:r>
            <a:r>
              <a:rPr lang="en-US" sz="1200" b="1" baseline="0" dirty="0">
                <a:solidFill>
                  <a:schemeClr val="accent6"/>
                </a:solidFill>
              </a:rPr>
              <a:t>Drawing</a:t>
            </a:r>
            <a:r>
              <a:rPr lang="en-US" sz="1200" baseline="0" dirty="0">
                <a:solidFill>
                  <a:schemeClr val="accent6"/>
                </a:solidFill>
              </a:rPr>
              <a:t> group, click </a:t>
            </a:r>
            <a:r>
              <a:rPr lang="en-US" sz="1200" b="1" baseline="0" dirty="0">
                <a:solidFill>
                  <a:schemeClr val="accent6"/>
                </a:solidFill>
              </a:rPr>
              <a:t>Arrange</a:t>
            </a:r>
            <a:r>
              <a:rPr lang="en-US" sz="1200" baseline="0" dirty="0">
                <a:solidFill>
                  <a:schemeClr val="accent6"/>
                </a:solidFill>
              </a:rPr>
              <a:t>, and then click </a:t>
            </a:r>
            <a:r>
              <a:rPr lang="en-US" sz="1200" b="1" baseline="0" dirty="0">
                <a:solidFill>
                  <a:schemeClr val="accent6"/>
                </a:solidFill>
              </a:rPr>
              <a:t>Bring</a:t>
            </a:r>
            <a:r>
              <a:rPr lang="en-US" sz="1200" baseline="0" dirty="0">
                <a:solidFill>
                  <a:schemeClr val="accent6"/>
                </a:solidFill>
              </a:rPr>
              <a:t> </a:t>
            </a:r>
            <a:r>
              <a:rPr lang="en-US" sz="1200" b="1" baseline="0" dirty="0">
                <a:solidFill>
                  <a:schemeClr val="accent6"/>
                </a:solidFill>
              </a:rPr>
              <a:t>Forward</a:t>
            </a:r>
            <a:r>
              <a:rPr lang="en-US" sz="1200" baseline="0" dirty="0">
                <a:solidFill>
                  <a:schemeClr val="accent6"/>
                </a:solidFill>
              </a:rPr>
              <a:t>.</a:t>
            </a:r>
            <a:endParaRPr lang="en-US" sz="1200" b="0" i="0" baseline="0"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a:t>To move a group of objects down in the </a:t>
            </a:r>
            <a:r>
              <a:rPr lang="en-US" sz="1200" b="1" i="0" baseline="0" dirty="0"/>
              <a:t>Selection</a:t>
            </a:r>
            <a:r>
              <a:rPr lang="en-US" sz="1200" b="0" i="0" baseline="0" dirty="0"/>
              <a:t> </a:t>
            </a:r>
            <a:r>
              <a:rPr lang="en-US" sz="1200" b="1" i="0" baseline="0" dirty="0"/>
              <a:t>and Visibility</a:t>
            </a:r>
            <a:r>
              <a:rPr lang="en-US" sz="1200" b="0" i="0" baseline="0" dirty="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t>In the </a:t>
            </a:r>
            <a:r>
              <a:rPr lang="en-US" sz="1200" b="1" i="0" baseline="0" dirty="0"/>
              <a:t>Selection and Visibility</a:t>
            </a:r>
            <a:r>
              <a:rPr lang="en-US" sz="1200" b="0" i="0" baseline="0" dirty="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On the </a:t>
            </a:r>
            <a:r>
              <a:rPr lang="en-US" sz="1200" b="1" baseline="0" dirty="0">
                <a:solidFill>
                  <a:schemeClr val="accent6"/>
                </a:solidFill>
              </a:rPr>
              <a:t>Home</a:t>
            </a:r>
            <a:r>
              <a:rPr lang="en-US" sz="1200" baseline="0" dirty="0">
                <a:solidFill>
                  <a:schemeClr val="accent6"/>
                </a:solidFill>
              </a:rPr>
              <a:t> tab, in the </a:t>
            </a:r>
            <a:r>
              <a:rPr lang="en-US" sz="1200" b="1" baseline="0" dirty="0">
                <a:solidFill>
                  <a:schemeClr val="accent6"/>
                </a:solidFill>
              </a:rPr>
              <a:t>Drawing</a:t>
            </a:r>
            <a:r>
              <a:rPr lang="en-US" sz="1200" baseline="0" dirty="0">
                <a:solidFill>
                  <a:schemeClr val="accent6"/>
                </a:solidFill>
              </a:rPr>
              <a:t> group, click </a:t>
            </a:r>
            <a:r>
              <a:rPr lang="en-US" sz="1200" b="1" baseline="0" dirty="0">
                <a:solidFill>
                  <a:schemeClr val="accent6"/>
                </a:solidFill>
              </a:rPr>
              <a:t>Arrange</a:t>
            </a:r>
            <a:r>
              <a:rPr lang="en-US" sz="1200" baseline="0" dirty="0">
                <a:solidFill>
                  <a:schemeClr val="accent6"/>
                </a:solidFill>
              </a:rPr>
              <a:t>, and then click</a:t>
            </a:r>
            <a:r>
              <a:rPr lang="en-US" sz="1200" b="0" i="0" baseline="0" dirty="0"/>
              <a:t> </a:t>
            </a:r>
            <a:r>
              <a:rPr lang="en-US" sz="1200" b="1" i="0" baseline="0" dirty="0"/>
              <a:t>Send Backward</a:t>
            </a:r>
            <a:r>
              <a:rPr lang="en-US" sz="1200" b="0" i="0" baseline="0" dirty="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a:p>
          <a:p>
            <a:r>
              <a:rPr lang="en-US" sz="1200" baseline="0" dirty="0"/>
              <a:t>To reproduce the animation effects on this slide, do the following:</a:t>
            </a:r>
          </a:p>
          <a:p>
            <a:pPr marL="228600" indent="-228600">
              <a:buFont typeface="+mj-lt"/>
              <a:buAutoNum type="arabicPeriod"/>
            </a:pPr>
            <a:r>
              <a:rPr lang="en-US" sz="1200" baseline="0" dirty="0">
                <a:solidFill>
                  <a:schemeClr val="accent6"/>
                </a:solidFill>
              </a:rPr>
              <a:t>On the </a:t>
            </a:r>
            <a:r>
              <a:rPr lang="en-US" sz="1200" b="1" baseline="0" dirty="0">
                <a:solidFill>
                  <a:schemeClr val="accent6"/>
                </a:solidFill>
              </a:rPr>
              <a:t>Animations</a:t>
            </a:r>
            <a:r>
              <a:rPr lang="en-US" sz="1200" baseline="0" dirty="0">
                <a:solidFill>
                  <a:schemeClr val="accent6"/>
                </a:solidFill>
              </a:rPr>
              <a:t> tab, in the </a:t>
            </a:r>
            <a:r>
              <a:rPr lang="en-US" sz="1200" b="1" baseline="0" dirty="0">
                <a:solidFill>
                  <a:schemeClr val="accent6"/>
                </a:solidFill>
              </a:rPr>
              <a:t>Animations</a:t>
            </a:r>
            <a:r>
              <a:rPr lang="en-US" sz="1200" baseline="0" dirty="0">
                <a:solidFill>
                  <a:schemeClr val="accent6"/>
                </a:solidFill>
              </a:rPr>
              <a:t> group, click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Inside-right page 1</a:t>
            </a:r>
            <a:r>
              <a:rPr lang="en-US" sz="1200" baseline="0" dirty="0">
                <a:solidFill>
                  <a:schemeClr val="accent6"/>
                </a:solidFill>
              </a:rPr>
              <a:t> 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Exit</a:t>
            </a:r>
            <a:r>
              <a:rPr lang="en-US" sz="1200" b="0" baseline="0" dirty="0">
                <a:solidFill>
                  <a:schemeClr val="accent6"/>
                </a:solidFill>
              </a:rPr>
              <a:t>,</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a:t>
            </a:r>
            <a:r>
              <a:rPr lang="en-US" sz="1200" baseline="0" dirty="0">
                <a:solidFill>
                  <a:schemeClr val="accent6"/>
                </a:solidFill>
              </a:rPr>
              <a:t> </a:t>
            </a:r>
            <a:r>
              <a:rPr lang="en-US" sz="1200" b="1" baseline="0" dirty="0">
                <a:solidFill>
                  <a:schemeClr val="accent6"/>
                </a:solidFill>
              </a:rPr>
              <a:t>Exit</a:t>
            </a:r>
            <a:r>
              <a:rPr lang="en-US" sz="1200" baseline="0" dirty="0">
                <a:solidFill>
                  <a:schemeClr val="accent6"/>
                </a:solidFill>
              </a:rPr>
              <a:t> </a:t>
            </a:r>
            <a:r>
              <a:rPr lang="en-US" sz="1200" b="1" baseline="0" dirty="0">
                <a:solidFill>
                  <a:schemeClr val="accent6"/>
                </a:solidFill>
              </a:rPr>
              <a:t>Effect</a:t>
            </a:r>
            <a:r>
              <a:rPr lang="en-US" sz="1200" baseline="0" dirty="0">
                <a:solidFill>
                  <a:schemeClr val="accent6"/>
                </a:solidFill>
              </a:rPr>
              <a:t> 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Collapse</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first animation effect (collapse effect for the </a:t>
            </a:r>
            <a:r>
              <a:rPr lang="en-US" sz="1200" b="1" baseline="0" dirty="0">
                <a:solidFill>
                  <a:schemeClr val="accent6"/>
                </a:solidFill>
              </a:rPr>
              <a:t>Inside-right page 1</a:t>
            </a:r>
            <a:r>
              <a:rPr lang="en-US" sz="1200" baseline="0" dirty="0">
                <a:solidFill>
                  <a:schemeClr val="accent6"/>
                </a:solidFill>
              </a:rPr>
              <a:t> group). Under </a:t>
            </a:r>
            <a:r>
              <a:rPr lang="en-US" sz="1200" b="1" baseline="0" dirty="0">
                <a:solidFill>
                  <a:schemeClr val="accent6"/>
                </a:solidFill>
              </a:rPr>
              <a:t>Modify: Collapse</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With</a:t>
            </a:r>
            <a:r>
              <a:rPr lang="en-US" sz="1200" baseline="0" dirty="0">
                <a:solidFill>
                  <a:schemeClr val="accent6"/>
                </a:solidFill>
              </a:rPr>
              <a:t> </a:t>
            </a:r>
            <a:r>
              <a:rPr lang="en-US" sz="1200" b="1" baseline="0" dirty="0">
                <a:solidFill>
                  <a:schemeClr val="accent6"/>
                </a:solidFill>
              </a:rPr>
              <a:t>Previous</a:t>
            </a:r>
            <a:r>
              <a:rPr lang="en-US" sz="1200" baseline="0" dirty="0">
                <a:solidFill>
                  <a:schemeClr val="accent6"/>
                </a:solidFill>
              </a:rPr>
              <a:t>. </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To Left</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pPr marL="228600" indent="-228600">
              <a:buFont typeface="+mj-lt"/>
              <a:buAutoNum type="arabicPeriod"/>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Inside-left page 2 </a:t>
            </a:r>
            <a:r>
              <a:rPr lang="en-US" sz="1200" baseline="0" dirty="0">
                <a:solidFill>
                  <a:schemeClr val="accent6"/>
                </a:solidFill>
              </a:rPr>
              <a:t>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lvl="1" indent="-228600">
              <a:buFont typeface="+mj-lt"/>
              <a:buAutoNum type="arabicPeriod"/>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Entrance</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 Entrance Effect </a:t>
            </a:r>
            <a:r>
              <a:rPr lang="en-US" sz="1200" baseline="0" dirty="0">
                <a:solidFill>
                  <a:schemeClr val="accent6"/>
                </a:solidFill>
              </a:rPr>
              <a:t>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Stretch</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second animation effect (stretch effect for the </a:t>
            </a:r>
            <a:r>
              <a:rPr lang="en-US" sz="1200" b="1" baseline="0" dirty="0">
                <a:solidFill>
                  <a:schemeClr val="accent6"/>
                </a:solidFill>
              </a:rPr>
              <a:t>Inside-left page 2 </a:t>
            </a:r>
            <a:r>
              <a:rPr lang="en-US" sz="1200" baseline="0" dirty="0">
                <a:solidFill>
                  <a:schemeClr val="accent6"/>
                </a:solidFill>
              </a:rPr>
              <a:t>group). Under </a:t>
            </a:r>
            <a:r>
              <a:rPr lang="en-US" sz="1200" b="1" baseline="0" dirty="0">
                <a:solidFill>
                  <a:schemeClr val="accent6"/>
                </a:solidFill>
              </a:rPr>
              <a:t>Modify: Stretch</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After</a:t>
            </a:r>
            <a:r>
              <a:rPr lang="en-US" sz="1200" baseline="0" dirty="0">
                <a:solidFill>
                  <a:schemeClr val="accent6"/>
                </a:solidFill>
              </a:rPr>
              <a:t> </a:t>
            </a:r>
            <a:r>
              <a:rPr lang="en-US" sz="1200" b="1" baseline="0" dirty="0">
                <a:solidFill>
                  <a:schemeClr val="accent6"/>
                </a:solidFill>
              </a:rPr>
              <a:t>Previous</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From</a:t>
            </a:r>
            <a:r>
              <a:rPr lang="en-US" sz="1200" baseline="0" dirty="0">
                <a:solidFill>
                  <a:schemeClr val="accent6"/>
                </a:solidFill>
              </a:rPr>
              <a:t> </a:t>
            </a:r>
            <a:r>
              <a:rPr lang="en-US" sz="1200" b="1" baseline="0" dirty="0">
                <a:solidFill>
                  <a:schemeClr val="accent6"/>
                </a:solidFill>
              </a:rPr>
              <a:t>Right</a:t>
            </a:r>
            <a:r>
              <a:rPr lang="en-US" sz="1200" baseline="0" dirty="0">
                <a:solidFill>
                  <a:schemeClr val="accent6"/>
                </a:solidFill>
              </a:rPr>
              <a:t>. </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Inside-right page 2</a:t>
            </a:r>
            <a:r>
              <a:rPr lang="en-US" sz="1200" baseline="0" dirty="0">
                <a:solidFill>
                  <a:schemeClr val="accent6"/>
                </a:solidFill>
              </a:rPr>
              <a:t> 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Exit</a:t>
            </a:r>
            <a:r>
              <a:rPr lang="en-US" sz="1200" b="0" baseline="0" dirty="0">
                <a:solidFill>
                  <a:schemeClr val="accent6"/>
                </a:solidFill>
              </a:rPr>
              <a:t>,</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a:t>
            </a:r>
            <a:r>
              <a:rPr lang="en-US" sz="1200" baseline="0" dirty="0">
                <a:solidFill>
                  <a:schemeClr val="accent6"/>
                </a:solidFill>
              </a:rPr>
              <a:t> </a:t>
            </a:r>
            <a:r>
              <a:rPr lang="en-US" sz="1200" b="1" baseline="0" dirty="0">
                <a:solidFill>
                  <a:schemeClr val="accent6"/>
                </a:solidFill>
              </a:rPr>
              <a:t>Exit</a:t>
            </a:r>
            <a:r>
              <a:rPr lang="en-US" sz="1200" baseline="0" dirty="0">
                <a:solidFill>
                  <a:schemeClr val="accent6"/>
                </a:solidFill>
              </a:rPr>
              <a:t> </a:t>
            </a:r>
            <a:r>
              <a:rPr lang="en-US" sz="1200" b="1" baseline="0" dirty="0">
                <a:solidFill>
                  <a:schemeClr val="accent6"/>
                </a:solidFill>
              </a:rPr>
              <a:t>Effect</a:t>
            </a:r>
            <a:r>
              <a:rPr lang="en-US" sz="1200" baseline="0" dirty="0">
                <a:solidFill>
                  <a:schemeClr val="accent6"/>
                </a:solidFill>
              </a:rPr>
              <a:t> 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Collapse</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third animation effect (collapse effect for the </a:t>
            </a:r>
            <a:r>
              <a:rPr lang="en-US" sz="1200" b="1" baseline="0" dirty="0">
                <a:solidFill>
                  <a:schemeClr val="accent6"/>
                </a:solidFill>
              </a:rPr>
              <a:t>Inside-right page 2</a:t>
            </a:r>
            <a:r>
              <a:rPr lang="en-US" sz="1200" baseline="0" dirty="0">
                <a:solidFill>
                  <a:schemeClr val="accent6"/>
                </a:solidFill>
              </a:rPr>
              <a:t> group). Under </a:t>
            </a:r>
            <a:r>
              <a:rPr lang="en-US" sz="1200" b="1" baseline="0" dirty="0">
                <a:solidFill>
                  <a:schemeClr val="accent6"/>
                </a:solidFill>
              </a:rPr>
              <a:t>Modify: Collapse</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On Click</a:t>
            </a:r>
            <a:r>
              <a:rPr lang="en-US" sz="1200" b="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To Left</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pPr marL="228600" indent="-228600">
              <a:buFont typeface="+mj-lt"/>
              <a:buAutoNum type="arabicPeriod"/>
            </a:pPr>
            <a:r>
              <a:rPr lang="en-US" sz="1200" baseline="0" dirty="0">
                <a:solidFill>
                  <a:schemeClr val="accent6"/>
                </a:solidFill>
              </a:rPr>
              <a:t>In the </a:t>
            </a:r>
            <a:r>
              <a:rPr lang="en-US" sz="1200" b="1" baseline="0" dirty="0">
                <a:solidFill>
                  <a:schemeClr val="accent6"/>
                </a:solidFill>
              </a:rPr>
              <a:t>Selection and Visibility </a:t>
            </a:r>
            <a:r>
              <a:rPr lang="en-US" sz="1200" baseline="0" dirty="0">
                <a:solidFill>
                  <a:schemeClr val="accent6"/>
                </a:solidFill>
              </a:rPr>
              <a:t>pane, select the </a:t>
            </a:r>
            <a:r>
              <a:rPr lang="en-US" sz="1200" b="1" baseline="0" dirty="0">
                <a:solidFill>
                  <a:schemeClr val="accent6"/>
                </a:solidFill>
              </a:rPr>
              <a:t>Inside-left page 3 </a:t>
            </a:r>
            <a:r>
              <a:rPr lang="en-US" sz="1200" baseline="0" dirty="0">
                <a:solidFill>
                  <a:schemeClr val="accent6"/>
                </a:solidFill>
              </a:rPr>
              <a:t>group. In the </a:t>
            </a:r>
            <a:r>
              <a:rPr lang="en-US" sz="1200" b="1" baseline="0" dirty="0">
                <a:solidFill>
                  <a:schemeClr val="accent6"/>
                </a:solidFill>
              </a:rPr>
              <a:t>Custom</a:t>
            </a:r>
            <a:r>
              <a:rPr lang="en-US" sz="1200" baseline="0" dirty="0">
                <a:solidFill>
                  <a:schemeClr val="accent6"/>
                </a:solidFill>
              </a:rPr>
              <a:t> </a:t>
            </a:r>
            <a:r>
              <a:rPr lang="en-US" sz="1200" b="1" baseline="0" dirty="0">
                <a:solidFill>
                  <a:schemeClr val="accent6"/>
                </a:solidFill>
              </a:rPr>
              <a:t>Animation</a:t>
            </a:r>
            <a:r>
              <a:rPr lang="en-US" sz="1200" baseline="0" dirty="0">
                <a:solidFill>
                  <a:schemeClr val="accent6"/>
                </a:solidFill>
              </a:rPr>
              <a:t> task pane, do the following:</a:t>
            </a:r>
          </a:p>
          <a:p>
            <a:pPr marL="685800" lvl="1" indent="-228600">
              <a:buFont typeface="+mj-lt"/>
              <a:buAutoNum type="arabicPeriod"/>
            </a:pPr>
            <a:r>
              <a:rPr lang="en-US" sz="1200" baseline="0" dirty="0">
                <a:solidFill>
                  <a:schemeClr val="accent6"/>
                </a:solidFill>
              </a:rPr>
              <a:t>Click </a:t>
            </a:r>
            <a:r>
              <a:rPr lang="en-US" sz="1200" b="1" baseline="0" dirty="0">
                <a:solidFill>
                  <a:schemeClr val="accent6"/>
                </a:solidFill>
              </a:rPr>
              <a:t>Add Effect</a:t>
            </a:r>
            <a:r>
              <a:rPr lang="en-US" sz="1200" baseline="0" dirty="0">
                <a:solidFill>
                  <a:schemeClr val="accent6"/>
                </a:solidFill>
              </a:rPr>
              <a:t>, point to </a:t>
            </a:r>
            <a:r>
              <a:rPr lang="en-US" sz="1200" b="1" baseline="0" dirty="0">
                <a:solidFill>
                  <a:schemeClr val="accent6"/>
                </a:solidFill>
              </a:rPr>
              <a:t>Entrance</a:t>
            </a:r>
            <a:r>
              <a:rPr lang="en-US" sz="1200" baseline="0" dirty="0">
                <a:solidFill>
                  <a:schemeClr val="accent6"/>
                </a:solidFill>
              </a:rPr>
              <a:t>, and then click </a:t>
            </a:r>
            <a:r>
              <a:rPr lang="en-US" sz="1200" b="1" baseline="0" dirty="0">
                <a:solidFill>
                  <a:schemeClr val="accent6"/>
                </a:solidFill>
              </a:rPr>
              <a:t>More</a:t>
            </a:r>
            <a:r>
              <a:rPr lang="en-US" sz="1200" baseline="0" dirty="0">
                <a:solidFill>
                  <a:schemeClr val="accent6"/>
                </a:solidFill>
              </a:rPr>
              <a:t> </a:t>
            </a:r>
            <a:r>
              <a:rPr lang="en-US" sz="1200" b="1" baseline="0" dirty="0">
                <a:solidFill>
                  <a:schemeClr val="accent6"/>
                </a:solidFill>
              </a:rPr>
              <a:t>Effects</a:t>
            </a:r>
            <a:r>
              <a:rPr lang="en-US" sz="1200" baseline="0" dirty="0">
                <a:solidFill>
                  <a:schemeClr val="accent6"/>
                </a:solidFill>
              </a:rPr>
              <a:t>. In the </a:t>
            </a:r>
            <a:r>
              <a:rPr lang="en-US" sz="1200" b="1" baseline="0" dirty="0">
                <a:solidFill>
                  <a:schemeClr val="accent6"/>
                </a:solidFill>
              </a:rPr>
              <a:t>Add Entrance Effect </a:t>
            </a:r>
            <a:r>
              <a:rPr lang="en-US" sz="1200" baseline="0" dirty="0">
                <a:solidFill>
                  <a:schemeClr val="accent6"/>
                </a:solidFill>
              </a:rPr>
              <a:t>dialog box, under </a:t>
            </a:r>
            <a:r>
              <a:rPr lang="en-US" sz="1200" b="1" baseline="0" dirty="0">
                <a:solidFill>
                  <a:schemeClr val="accent6"/>
                </a:solidFill>
              </a:rPr>
              <a:t>Moderate</a:t>
            </a:r>
            <a:r>
              <a:rPr lang="en-US" sz="1200" b="0" baseline="0" dirty="0">
                <a:solidFill>
                  <a:schemeClr val="accent6"/>
                </a:solidFill>
              </a:rPr>
              <a:t>,</a:t>
            </a:r>
            <a:r>
              <a:rPr lang="en-US" sz="1200" baseline="0" dirty="0">
                <a:solidFill>
                  <a:schemeClr val="accent6"/>
                </a:solidFill>
              </a:rPr>
              <a:t> click </a:t>
            </a:r>
            <a:r>
              <a:rPr lang="en-US" sz="1200" b="1" baseline="0" dirty="0">
                <a:solidFill>
                  <a:schemeClr val="accent6"/>
                </a:solidFill>
              </a:rPr>
              <a:t>Stretch</a:t>
            </a:r>
            <a:r>
              <a:rPr lang="en-US" sz="1200" baseline="0" dirty="0">
                <a:solidFill>
                  <a:schemeClr val="accent6"/>
                </a:solidFill>
              </a:rPr>
              <a:t>.</a:t>
            </a:r>
          </a:p>
          <a:p>
            <a:pPr marL="685800" lvl="1" indent="-228600">
              <a:buFont typeface="+mj-lt"/>
              <a:buAutoNum type="arabicPeriod"/>
            </a:pPr>
            <a:r>
              <a:rPr lang="en-US" sz="1200" baseline="0" dirty="0">
                <a:solidFill>
                  <a:schemeClr val="accent6"/>
                </a:solidFill>
              </a:rPr>
              <a:t>Select the fourth animation effect (stretch effect for the </a:t>
            </a:r>
            <a:r>
              <a:rPr lang="en-US" sz="1200" b="1" baseline="0" dirty="0">
                <a:solidFill>
                  <a:schemeClr val="accent6"/>
                </a:solidFill>
              </a:rPr>
              <a:t>Inside-left page 3 </a:t>
            </a:r>
            <a:r>
              <a:rPr lang="en-US" sz="1200" baseline="0" dirty="0">
                <a:solidFill>
                  <a:schemeClr val="accent6"/>
                </a:solidFill>
              </a:rPr>
              <a:t>group). Under </a:t>
            </a:r>
            <a:r>
              <a:rPr lang="en-US" sz="1200" b="1" baseline="0" dirty="0">
                <a:solidFill>
                  <a:schemeClr val="accent6"/>
                </a:solidFill>
              </a:rPr>
              <a:t>Modify: Stretch</a:t>
            </a:r>
            <a:r>
              <a:rPr lang="en-US" sz="1200" b="0" baseline="0" dirty="0">
                <a:solidFill>
                  <a:schemeClr val="accent6"/>
                </a:solidFill>
              </a:rPr>
              <a:t>,</a:t>
            </a:r>
            <a:r>
              <a:rPr lang="en-US" sz="1200" b="1" baseline="0" dirty="0">
                <a:solidFill>
                  <a:schemeClr val="accent6"/>
                </a:solidFill>
              </a:rPr>
              <a:t> </a:t>
            </a:r>
            <a:r>
              <a:rPr lang="en-US" sz="1200" baseline="0" dirty="0">
                <a:solidFill>
                  <a:schemeClr val="accent6"/>
                </a:solidFill>
              </a:rPr>
              <a:t>do the following:</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Start</a:t>
            </a:r>
            <a:r>
              <a:rPr lang="en-US" sz="1200" baseline="0" dirty="0">
                <a:solidFill>
                  <a:schemeClr val="accent6"/>
                </a:solidFill>
              </a:rPr>
              <a:t> list, select </a:t>
            </a:r>
            <a:r>
              <a:rPr lang="en-US" sz="1200" b="1" baseline="0" dirty="0">
                <a:solidFill>
                  <a:schemeClr val="accent6"/>
                </a:solidFill>
              </a:rPr>
              <a:t>After</a:t>
            </a:r>
            <a:r>
              <a:rPr lang="en-US" sz="1200" baseline="0" dirty="0">
                <a:solidFill>
                  <a:schemeClr val="accent6"/>
                </a:solidFill>
              </a:rPr>
              <a:t> </a:t>
            </a:r>
            <a:r>
              <a:rPr lang="en-US" sz="1200" b="1" baseline="0" dirty="0">
                <a:solidFill>
                  <a:schemeClr val="accent6"/>
                </a:solidFill>
              </a:rPr>
              <a:t>Previous</a:t>
            </a:r>
            <a:r>
              <a:rPr lang="en-US" sz="1200" baseline="0" dirty="0">
                <a:solidFill>
                  <a:schemeClr val="accent6"/>
                </a:solidFill>
              </a:rPr>
              <a:t>.</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Direction</a:t>
            </a:r>
            <a:r>
              <a:rPr lang="en-US" sz="1200" baseline="0" dirty="0">
                <a:solidFill>
                  <a:schemeClr val="accent6"/>
                </a:solidFill>
              </a:rPr>
              <a:t> list, select </a:t>
            </a:r>
            <a:r>
              <a:rPr lang="en-US" sz="1200" b="1" baseline="0" dirty="0">
                <a:solidFill>
                  <a:schemeClr val="accent6"/>
                </a:solidFill>
              </a:rPr>
              <a:t>From</a:t>
            </a:r>
            <a:r>
              <a:rPr lang="en-US" sz="1200" baseline="0" dirty="0">
                <a:solidFill>
                  <a:schemeClr val="accent6"/>
                </a:solidFill>
              </a:rPr>
              <a:t> </a:t>
            </a:r>
            <a:r>
              <a:rPr lang="en-US" sz="1200" b="1" baseline="0" dirty="0">
                <a:solidFill>
                  <a:schemeClr val="accent6"/>
                </a:solidFill>
              </a:rPr>
              <a:t>Right</a:t>
            </a:r>
            <a:r>
              <a:rPr lang="en-US" sz="1200" baseline="0" dirty="0">
                <a:solidFill>
                  <a:schemeClr val="accent6"/>
                </a:solidFill>
              </a:rPr>
              <a:t>. </a:t>
            </a:r>
          </a:p>
          <a:p>
            <a:pPr marL="1143000" lvl="2" indent="-228600">
              <a:buFont typeface="Arial" pitchFamily="34" charset="0"/>
              <a:buChar char="•"/>
            </a:pPr>
            <a:r>
              <a:rPr lang="en-US" sz="1200" baseline="0" dirty="0">
                <a:solidFill>
                  <a:schemeClr val="accent6"/>
                </a:solidFill>
              </a:rPr>
              <a:t>In the </a:t>
            </a:r>
            <a:r>
              <a:rPr lang="en-US" sz="1200" b="1" baseline="0" dirty="0">
                <a:solidFill>
                  <a:schemeClr val="accent6"/>
                </a:solidFill>
              </a:rPr>
              <a:t>Speed</a:t>
            </a:r>
            <a:r>
              <a:rPr lang="en-US" sz="1200" baseline="0" dirty="0">
                <a:solidFill>
                  <a:schemeClr val="accent6"/>
                </a:solidFill>
              </a:rPr>
              <a:t> list, select </a:t>
            </a:r>
            <a:r>
              <a:rPr lang="en-US" sz="1200" b="1" baseline="0" dirty="0">
                <a:solidFill>
                  <a:schemeClr val="accent6"/>
                </a:solidFill>
              </a:rPr>
              <a:t>Fast</a:t>
            </a:r>
            <a:r>
              <a:rPr lang="en-US" sz="1200" baseline="0" dirty="0">
                <a:solidFill>
                  <a:schemeClr val="accent6"/>
                </a:solidFill>
              </a:rPr>
              <a:t>. </a:t>
            </a:r>
          </a:p>
          <a:p>
            <a:endParaRPr lang="en-US" sz="1200" baseline="0" dirty="0">
              <a:solidFill>
                <a:schemeClr val="accent6"/>
              </a:solidFill>
            </a:endParaRPr>
          </a:p>
          <a:p>
            <a:endParaRPr lang="en-US" sz="1200" baseline="0" dirty="0"/>
          </a:p>
          <a:p>
            <a:r>
              <a:rPr lang="en-US" sz="1200" b="0" baseline="0" dirty="0"/>
              <a:t>To reproduce the background effects on this slide, do the following:</a:t>
            </a:r>
          </a:p>
          <a:p>
            <a:pPr marL="228600" lvl="0" indent="-228600">
              <a:buFont typeface="+mj-lt"/>
              <a:buAutoNum type="arabicPeriod"/>
            </a:pPr>
            <a:r>
              <a:rPr lang="en-US" sz="1200" kern="1200" dirty="0">
                <a:solidFill>
                  <a:schemeClr val="tx1"/>
                </a:solidFill>
                <a:ea typeface="+mn-ea"/>
                <a:cs typeface="+mn-cs"/>
              </a:rPr>
              <a:t>Right-click the slide background area, and then click </a:t>
            </a:r>
            <a:r>
              <a:rPr lang="en-US" sz="1200" b="1" kern="1200" dirty="0">
                <a:solidFill>
                  <a:schemeClr val="tx1"/>
                </a:solidFill>
                <a:ea typeface="+mn-ea"/>
                <a:cs typeface="+mn-cs"/>
              </a:rPr>
              <a:t>Format Background</a:t>
            </a:r>
            <a:r>
              <a:rPr lang="en-US" sz="1200" kern="1200" dirty="0">
                <a:solidFill>
                  <a:schemeClr val="tx1"/>
                </a:solidFill>
                <a:ea typeface="+mn-ea"/>
                <a:cs typeface="+mn-cs"/>
              </a:rPr>
              <a:t>. In the </a:t>
            </a:r>
            <a:r>
              <a:rPr lang="en-US" sz="1200" b="1" kern="1200" dirty="0">
                <a:solidFill>
                  <a:schemeClr val="tx1"/>
                </a:solidFill>
                <a:ea typeface="+mn-ea"/>
                <a:cs typeface="+mn-cs"/>
              </a:rPr>
              <a:t>Format Background </a:t>
            </a:r>
            <a:r>
              <a:rPr lang="en-US" sz="1200" kern="1200" dirty="0">
                <a:solidFill>
                  <a:schemeClr val="tx1"/>
                </a:solidFill>
                <a:ea typeface="+mn-ea"/>
                <a:cs typeface="+mn-cs"/>
              </a:rPr>
              <a:t>dialog box, click </a:t>
            </a:r>
            <a:r>
              <a:rPr lang="en-US" sz="1200" b="1" kern="1200" dirty="0">
                <a:solidFill>
                  <a:schemeClr val="tx1"/>
                </a:solidFill>
                <a:ea typeface="+mn-ea"/>
                <a:cs typeface="+mn-cs"/>
              </a:rPr>
              <a:t>Fill</a:t>
            </a:r>
            <a:r>
              <a:rPr lang="en-US" sz="1200" kern="1200" dirty="0">
                <a:solidFill>
                  <a:schemeClr val="tx1"/>
                </a:solidFill>
                <a:ea typeface="+mn-ea"/>
                <a:cs typeface="+mn-cs"/>
              </a:rPr>
              <a:t> in the left pane, select </a:t>
            </a:r>
            <a:r>
              <a:rPr lang="en-US" sz="1200" b="1" kern="1200" dirty="0">
                <a:solidFill>
                  <a:schemeClr val="tx1"/>
                </a:solidFill>
                <a:ea typeface="+mn-ea"/>
                <a:cs typeface="+mn-cs"/>
              </a:rPr>
              <a:t>Gradient fill</a:t>
            </a:r>
            <a:r>
              <a:rPr lang="en-US" sz="1200" kern="1200" dirty="0">
                <a:solidFill>
                  <a:schemeClr val="tx1"/>
                </a:solidFill>
                <a:ea typeface="+mn-ea"/>
                <a:cs typeface="+mn-cs"/>
              </a:rPr>
              <a:t> in the </a:t>
            </a:r>
            <a:r>
              <a:rPr lang="en-US" sz="1200" b="1" kern="1200" dirty="0">
                <a:solidFill>
                  <a:schemeClr val="tx1"/>
                </a:solidFill>
                <a:ea typeface="+mn-ea"/>
                <a:cs typeface="+mn-cs"/>
              </a:rPr>
              <a:t>Fill</a:t>
            </a:r>
            <a:r>
              <a:rPr lang="en-US" sz="1200" kern="1200" dirty="0">
                <a:solidFill>
                  <a:schemeClr val="tx1"/>
                </a:solidFill>
                <a:ea typeface="+mn-ea"/>
                <a:cs typeface="+mn-cs"/>
              </a:rPr>
              <a:t> pane, and then do the following:</a:t>
            </a:r>
          </a:p>
          <a:p>
            <a:pPr marL="685800" lvl="1" indent="-228600">
              <a:buFont typeface="Arial" pitchFamily="34" charset="0"/>
              <a:buChar char="•"/>
            </a:pPr>
            <a:r>
              <a:rPr lang="en-US" sz="1200" kern="1200" dirty="0">
                <a:solidFill>
                  <a:schemeClr val="tx1"/>
                </a:solidFill>
                <a:ea typeface="+mn-ea"/>
                <a:cs typeface="+mn-cs"/>
              </a:rPr>
              <a:t>In the </a:t>
            </a:r>
            <a:r>
              <a:rPr lang="en-US" sz="1200" b="1" kern="1200" dirty="0">
                <a:solidFill>
                  <a:schemeClr val="tx1"/>
                </a:solidFill>
                <a:ea typeface="+mn-ea"/>
                <a:cs typeface="+mn-cs"/>
              </a:rPr>
              <a:t>Type</a:t>
            </a:r>
            <a:r>
              <a:rPr lang="en-US" sz="1200" kern="1200" dirty="0">
                <a:solidFill>
                  <a:schemeClr val="tx1"/>
                </a:solidFill>
                <a:ea typeface="+mn-ea"/>
                <a:cs typeface="+mn-cs"/>
              </a:rPr>
              <a:t> list, select </a:t>
            </a:r>
            <a:r>
              <a:rPr lang="en-US" sz="1200" b="1" kern="1200" dirty="0">
                <a:solidFill>
                  <a:schemeClr val="tx1"/>
                </a:solidFill>
                <a:ea typeface="+mn-ea"/>
                <a:cs typeface="+mn-cs"/>
              </a:rPr>
              <a:t>Linear</a:t>
            </a:r>
            <a:r>
              <a:rPr lang="en-US" sz="1200" kern="1200" dirty="0">
                <a:solidFill>
                  <a:schemeClr val="tx1"/>
                </a:solidFill>
                <a:ea typeface="+mn-ea"/>
                <a:cs typeface="+mn-cs"/>
              </a:rPr>
              <a:t>.</a:t>
            </a:r>
          </a:p>
          <a:p>
            <a:pPr marL="685800" lvl="1" indent="-228600">
              <a:buFont typeface="Arial" pitchFamily="34" charset="0"/>
              <a:buChar char="•"/>
            </a:pPr>
            <a:r>
              <a:rPr lang="en-US" sz="1200" kern="1200" dirty="0">
                <a:solidFill>
                  <a:schemeClr val="tx1"/>
                </a:solidFill>
                <a:ea typeface="+mn-ea"/>
                <a:cs typeface="+mn-cs"/>
              </a:rPr>
              <a:t>Click the button next to </a:t>
            </a:r>
            <a:r>
              <a:rPr lang="en-US" sz="1200" b="1" kern="1200" dirty="0">
                <a:solidFill>
                  <a:schemeClr val="tx1"/>
                </a:solidFill>
                <a:ea typeface="+mn-ea"/>
                <a:cs typeface="+mn-cs"/>
              </a:rPr>
              <a:t>Direction</a:t>
            </a:r>
            <a:r>
              <a:rPr lang="en-US" sz="1200" kern="1200" dirty="0">
                <a:solidFill>
                  <a:schemeClr val="tx1"/>
                </a:solidFill>
                <a:ea typeface="+mn-ea"/>
                <a:cs typeface="+mn-cs"/>
              </a:rPr>
              <a:t>, and then click </a:t>
            </a:r>
            <a:r>
              <a:rPr lang="en-US" sz="1200" b="1" kern="1200" dirty="0">
                <a:solidFill>
                  <a:schemeClr val="tx1"/>
                </a:solidFill>
                <a:ea typeface="+mn-ea"/>
                <a:cs typeface="+mn-cs"/>
              </a:rPr>
              <a:t>Linear Down </a:t>
            </a:r>
            <a:r>
              <a:rPr lang="en-US" sz="1200" kern="1200" dirty="0">
                <a:solidFill>
                  <a:schemeClr val="tx1"/>
                </a:solidFill>
                <a:ea typeface="+mn-ea"/>
                <a:cs typeface="+mn-cs"/>
              </a:rPr>
              <a:t>(first </a:t>
            </a:r>
            <a:r>
              <a:rPr lang="en-US" sz="1200" kern="1200" baseline="0" dirty="0">
                <a:solidFill>
                  <a:schemeClr val="tx1"/>
                </a:solidFill>
                <a:ea typeface="+mn-ea"/>
                <a:cs typeface="+mn-cs"/>
              </a:rPr>
              <a:t>row, </a:t>
            </a:r>
            <a:r>
              <a:rPr lang="en-US" sz="1200" kern="1200" dirty="0">
                <a:solidFill>
                  <a:schemeClr val="tx1"/>
                </a:solidFill>
                <a:ea typeface="+mn-ea"/>
                <a:cs typeface="+mn-cs"/>
              </a:rPr>
              <a:t>second option from the left).</a:t>
            </a:r>
          </a:p>
          <a:p>
            <a:pPr marL="685800" lvl="1" indent="-228600">
              <a:buFont typeface="Arial" pitchFamily="34" charset="0"/>
              <a:buChar char="•"/>
            </a:pPr>
            <a:r>
              <a:rPr lang="en-US" sz="1200" kern="1200" dirty="0">
                <a:solidFill>
                  <a:schemeClr val="tx1"/>
                </a:solidFill>
                <a:ea typeface="+mn-ea"/>
                <a:cs typeface="+mn-cs"/>
              </a:rPr>
              <a:t>Under </a:t>
            </a:r>
            <a:r>
              <a:rPr lang="en-US" sz="1200" b="1" kern="1200" dirty="0">
                <a:solidFill>
                  <a:schemeClr val="tx1"/>
                </a:solidFill>
                <a:ea typeface="+mn-ea"/>
                <a:cs typeface="+mn-cs"/>
              </a:rPr>
              <a:t>Gradient stops</a:t>
            </a:r>
            <a:r>
              <a:rPr lang="en-US" sz="1200" kern="1200" dirty="0">
                <a:solidFill>
                  <a:schemeClr val="tx1"/>
                </a:solidFill>
                <a:ea typeface="+mn-ea"/>
                <a:cs typeface="+mn-cs"/>
              </a:rPr>
              <a:t>, click </a:t>
            </a:r>
            <a:r>
              <a:rPr lang="en-US" sz="1200" b="1" kern="1200" dirty="0">
                <a:solidFill>
                  <a:schemeClr val="tx1"/>
                </a:solidFill>
                <a:ea typeface="+mn-ea"/>
                <a:cs typeface="+mn-cs"/>
              </a:rPr>
              <a:t>Add</a:t>
            </a:r>
            <a:r>
              <a:rPr lang="en-US" sz="1200" b="0" kern="1200" dirty="0">
                <a:solidFill>
                  <a:schemeClr val="tx1"/>
                </a:solidFill>
                <a:ea typeface="+mn-ea"/>
                <a:cs typeface="+mn-cs"/>
              </a:rPr>
              <a:t> or </a:t>
            </a:r>
            <a:r>
              <a:rPr lang="en-US" sz="1200" b="1" kern="1200" dirty="0">
                <a:solidFill>
                  <a:schemeClr val="tx1"/>
                </a:solidFill>
                <a:ea typeface="+mn-ea"/>
                <a:cs typeface="+mn-cs"/>
              </a:rPr>
              <a:t>Remove</a:t>
            </a:r>
            <a:r>
              <a:rPr lang="en-US" sz="1200" kern="1200" dirty="0">
                <a:solidFill>
                  <a:schemeClr val="tx1"/>
                </a:solidFill>
                <a:ea typeface="+mn-ea"/>
                <a:cs typeface="+mn-cs"/>
              </a:rPr>
              <a:t> until two stops appear in the drop-down list.</a:t>
            </a:r>
          </a:p>
          <a:p>
            <a:pPr marL="228600" lvl="0" indent="-228600">
              <a:buFont typeface="+mj-lt"/>
              <a:buAutoNum type="arabicPeriod"/>
            </a:pPr>
            <a:r>
              <a:rPr lang="en-US" sz="1200" kern="1200" dirty="0">
                <a:solidFill>
                  <a:schemeClr val="tx1"/>
                </a:solidFill>
                <a:ea typeface="+mn-ea"/>
                <a:cs typeface="+mn-cs"/>
              </a:rPr>
              <a:t>Also under </a:t>
            </a:r>
            <a:r>
              <a:rPr lang="en-US" sz="1200" b="1" kern="1200" dirty="0">
                <a:solidFill>
                  <a:schemeClr val="tx1"/>
                </a:solidFill>
                <a:ea typeface="+mn-ea"/>
                <a:cs typeface="+mn-cs"/>
              </a:rPr>
              <a:t>Gradient stops</a:t>
            </a:r>
            <a:r>
              <a:rPr lang="en-US" sz="1200" kern="1200" dirty="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ea typeface="+mn-ea"/>
                <a:cs typeface="+mn-cs"/>
              </a:rPr>
              <a:t>Select </a:t>
            </a:r>
            <a:r>
              <a:rPr lang="en-US" sz="1200" b="1" kern="1200" dirty="0">
                <a:solidFill>
                  <a:schemeClr val="tx1"/>
                </a:solidFill>
                <a:ea typeface="+mn-ea"/>
                <a:cs typeface="+mn-cs"/>
              </a:rPr>
              <a:t>Stop 1 </a:t>
            </a:r>
            <a:r>
              <a:rPr lang="en-US" sz="1200" kern="1200" dirty="0">
                <a:solidFill>
                  <a:schemeClr val="tx1"/>
                </a:solidFill>
                <a:ea typeface="+mn-ea"/>
                <a:cs typeface="+mn-cs"/>
              </a:rPr>
              <a:t>from the list, and then do the following:</a:t>
            </a:r>
          </a:p>
          <a:p>
            <a:pPr marL="1143000" lvl="2" indent="-228600">
              <a:buFont typeface="Arial" pitchFamily="34" charset="0"/>
              <a:buChar char="•"/>
            </a:pPr>
            <a:r>
              <a:rPr lang="en-US" sz="1200" kern="1200" dirty="0">
                <a:solidFill>
                  <a:schemeClr val="tx1"/>
                </a:solidFill>
                <a:ea typeface="+mn-ea"/>
                <a:cs typeface="+mn-cs"/>
              </a:rPr>
              <a:t>In the </a:t>
            </a:r>
            <a:r>
              <a:rPr lang="en-US" sz="1200" b="1" kern="1200" dirty="0">
                <a:solidFill>
                  <a:schemeClr val="tx1"/>
                </a:solidFill>
                <a:ea typeface="+mn-ea"/>
                <a:cs typeface="+mn-cs"/>
              </a:rPr>
              <a:t>Stop position </a:t>
            </a:r>
            <a:r>
              <a:rPr lang="en-US" sz="1200" kern="1200" dirty="0">
                <a:solidFill>
                  <a:schemeClr val="tx1"/>
                </a:solidFill>
                <a:ea typeface="+mn-ea"/>
                <a:cs typeface="+mn-cs"/>
              </a:rPr>
              <a:t>box, enter </a:t>
            </a:r>
            <a:r>
              <a:rPr lang="en-US" sz="1200" b="1" kern="1200" dirty="0">
                <a:solidFill>
                  <a:schemeClr val="tx1"/>
                </a:solidFill>
                <a:ea typeface="+mn-ea"/>
                <a:cs typeface="+mn-cs"/>
              </a:rPr>
              <a:t>63%</a:t>
            </a:r>
            <a:r>
              <a:rPr lang="en-US" sz="1200" kern="1200" dirty="0">
                <a:solidFill>
                  <a:schemeClr val="tx1"/>
                </a:solidFill>
                <a:ea typeface="+mn-ea"/>
                <a:cs typeface="+mn-cs"/>
              </a:rPr>
              <a:t>.</a:t>
            </a:r>
          </a:p>
          <a:p>
            <a:pPr marL="1143000" lvl="2" indent="-228600">
              <a:buFont typeface="Arial" pitchFamily="34" charset="0"/>
              <a:buChar char="•"/>
            </a:pPr>
            <a:r>
              <a:rPr lang="en-US" sz="1200" kern="1200" dirty="0">
                <a:solidFill>
                  <a:schemeClr val="tx1"/>
                </a:solidFill>
                <a:ea typeface="+mn-ea"/>
                <a:cs typeface="+mn-cs"/>
              </a:rPr>
              <a:t>Click the button next to </a:t>
            </a:r>
            <a:r>
              <a:rPr lang="en-US" sz="1200" b="1" kern="1200" dirty="0">
                <a:solidFill>
                  <a:schemeClr val="tx1"/>
                </a:solidFill>
                <a:ea typeface="+mn-ea"/>
                <a:cs typeface="+mn-cs"/>
              </a:rPr>
              <a:t>Color</a:t>
            </a:r>
            <a:r>
              <a:rPr lang="en-US" sz="1200" kern="1200" dirty="0">
                <a:solidFill>
                  <a:schemeClr val="tx1"/>
                </a:solidFill>
                <a:ea typeface="+mn-ea"/>
                <a:cs typeface="+mn-cs"/>
              </a:rPr>
              <a:t>, and then under </a:t>
            </a:r>
            <a:r>
              <a:rPr lang="en-US" sz="1200" b="1" kern="1200" dirty="0">
                <a:solidFill>
                  <a:schemeClr val="tx1"/>
                </a:solidFill>
                <a:ea typeface="+mn-ea"/>
                <a:cs typeface="+mn-cs"/>
              </a:rPr>
              <a:t>Theme Colors </a:t>
            </a:r>
            <a:r>
              <a:rPr lang="en-US" sz="1200" kern="1200" dirty="0">
                <a:solidFill>
                  <a:schemeClr val="tx1"/>
                </a:solidFill>
                <a:ea typeface="+mn-ea"/>
                <a:cs typeface="+mn-cs"/>
              </a:rPr>
              <a:t>click </a:t>
            </a:r>
            <a:r>
              <a:rPr lang="en-US" sz="1200" b="1" kern="1200" dirty="0">
                <a:solidFill>
                  <a:schemeClr val="tx1"/>
                </a:solidFill>
                <a:ea typeface="+mn-ea"/>
                <a:cs typeface="+mn-cs"/>
              </a:rPr>
              <a:t>Black, Text </a:t>
            </a:r>
            <a:r>
              <a:rPr lang="en-US" sz="1200" b="1" kern="1200" baseline="0" dirty="0">
                <a:solidFill>
                  <a:schemeClr val="tx1"/>
                </a:solidFill>
                <a:ea typeface="+mn-ea"/>
                <a:cs typeface="+mn-cs"/>
              </a:rPr>
              <a:t>1 </a:t>
            </a:r>
            <a:r>
              <a:rPr lang="en-US" sz="1200" b="0" kern="1200" dirty="0">
                <a:solidFill>
                  <a:schemeClr val="tx1"/>
                </a:solidFill>
                <a:ea typeface="+mn-ea"/>
                <a:cs typeface="+mn-cs"/>
              </a:rPr>
              <a:t>(first row, second option from the left).</a:t>
            </a:r>
            <a:endParaRPr lang="en-US" sz="1200" kern="1200" dirty="0">
              <a:solidFill>
                <a:schemeClr val="tx1"/>
              </a:solidFill>
              <a:ea typeface="+mn-ea"/>
              <a:cs typeface="+mn-cs"/>
            </a:endParaRPr>
          </a:p>
          <a:p>
            <a:pPr marL="685800" lvl="1" indent="-228600">
              <a:buFont typeface="Arial" pitchFamily="34" charset="0"/>
              <a:buChar char="•"/>
            </a:pPr>
            <a:r>
              <a:rPr lang="en-US" sz="1200" kern="1200" dirty="0">
                <a:solidFill>
                  <a:schemeClr val="tx1"/>
                </a:solidFill>
                <a:ea typeface="+mn-ea"/>
                <a:cs typeface="+mn-cs"/>
              </a:rPr>
              <a:t>Select </a:t>
            </a:r>
            <a:r>
              <a:rPr lang="en-US" sz="1200" b="1" kern="1200" dirty="0">
                <a:solidFill>
                  <a:schemeClr val="tx1"/>
                </a:solidFill>
                <a:ea typeface="+mn-ea"/>
                <a:cs typeface="+mn-cs"/>
              </a:rPr>
              <a:t>Stop 2 </a:t>
            </a:r>
            <a:r>
              <a:rPr lang="en-US" sz="1200" kern="1200" dirty="0">
                <a:solidFill>
                  <a:schemeClr val="tx1"/>
                </a:solidFill>
                <a:ea typeface="+mn-ea"/>
                <a:cs typeface="+mn-cs"/>
              </a:rPr>
              <a:t>from the list, and then do the following: </a:t>
            </a:r>
          </a:p>
          <a:p>
            <a:pPr marL="1143000" lvl="2" indent="-228600">
              <a:buFont typeface="Arial" pitchFamily="34" charset="0"/>
              <a:buChar char="•"/>
            </a:pPr>
            <a:r>
              <a:rPr lang="en-US" sz="1200" kern="1200" dirty="0">
                <a:solidFill>
                  <a:schemeClr val="tx1"/>
                </a:solidFill>
                <a:ea typeface="+mn-ea"/>
                <a:cs typeface="+mn-cs"/>
              </a:rPr>
              <a:t>In the </a:t>
            </a:r>
            <a:r>
              <a:rPr lang="en-US" sz="1200" b="1" kern="1200" dirty="0">
                <a:solidFill>
                  <a:schemeClr val="tx1"/>
                </a:solidFill>
                <a:ea typeface="+mn-ea"/>
                <a:cs typeface="+mn-cs"/>
              </a:rPr>
              <a:t>Stop position </a:t>
            </a:r>
            <a:r>
              <a:rPr lang="en-US" sz="1200" kern="1200" dirty="0">
                <a:solidFill>
                  <a:schemeClr val="tx1"/>
                </a:solidFill>
                <a:ea typeface="+mn-ea"/>
                <a:cs typeface="+mn-cs"/>
              </a:rPr>
              <a:t>box, enter </a:t>
            </a:r>
            <a:r>
              <a:rPr lang="en-US" sz="1200" b="1" kern="1200" dirty="0">
                <a:solidFill>
                  <a:schemeClr val="tx1"/>
                </a:solidFill>
                <a:ea typeface="+mn-ea"/>
                <a:cs typeface="+mn-cs"/>
              </a:rPr>
              <a:t>100%</a:t>
            </a:r>
            <a:r>
              <a:rPr lang="en-US" sz="1200" kern="1200" dirty="0">
                <a:solidFill>
                  <a:schemeClr val="tx1"/>
                </a:solidFill>
                <a:ea typeface="+mn-ea"/>
                <a:cs typeface="+mn-cs"/>
              </a:rPr>
              <a:t>.</a:t>
            </a:r>
          </a:p>
          <a:p>
            <a:pPr marL="1143000" lvl="2" indent="-228600">
              <a:buFont typeface="Arial" pitchFamily="34" charset="0"/>
              <a:buChar char="•"/>
            </a:pPr>
            <a:r>
              <a:rPr lang="en-US" sz="1200" kern="1200" dirty="0">
                <a:solidFill>
                  <a:schemeClr val="tx1"/>
                </a:solidFill>
                <a:ea typeface="+mn-ea"/>
                <a:cs typeface="+mn-cs"/>
              </a:rPr>
              <a:t>Click the button next to </a:t>
            </a:r>
            <a:r>
              <a:rPr lang="en-US" sz="1200" b="1" kern="1200" dirty="0">
                <a:solidFill>
                  <a:schemeClr val="tx1"/>
                </a:solidFill>
                <a:ea typeface="+mn-ea"/>
                <a:cs typeface="+mn-cs"/>
              </a:rPr>
              <a:t>Color</a:t>
            </a:r>
            <a:r>
              <a:rPr lang="en-US" sz="1200" b="0" kern="1200" baseline="0" dirty="0">
                <a:solidFill>
                  <a:schemeClr val="tx1"/>
                </a:solidFill>
                <a:ea typeface="+mn-ea"/>
                <a:cs typeface="+mn-cs"/>
              </a:rPr>
              <a:t>, </a:t>
            </a:r>
            <a:r>
              <a:rPr lang="en-US" sz="1200" kern="1200" dirty="0">
                <a:solidFill>
                  <a:schemeClr val="tx1"/>
                </a:solidFill>
                <a:ea typeface="+mn-ea"/>
                <a:cs typeface="+mn-cs"/>
              </a:rPr>
              <a:t>and then under </a:t>
            </a:r>
            <a:r>
              <a:rPr lang="en-US" sz="1200" b="1" kern="1200" dirty="0">
                <a:solidFill>
                  <a:schemeClr val="tx1"/>
                </a:solidFill>
                <a:ea typeface="+mn-ea"/>
                <a:cs typeface="+mn-cs"/>
              </a:rPr>
              <a:t>Theme Colors </a:t>
            </a:r>
            <a:r>
              <a:rPr lang="en-US" sz="1200" kern="1200" dirty="0">
                <a:solidFill>
                  <a:schemeClr val="tx1"/>
                </a:solidFill>
                <a:ea typeface="+mn-ea"/>
                <a:cs typeface="+mn-cs"/>
              </a:rPr>
              <a:t>click</a:t>
            </a:r>
            <a:r>
              <a:rPr lang="en-US" sz="1200" b="0" kern="1200" baseline="0" dirty="0">
                <a:solidFill>
                  <a:schemeClr val="tx1"/>
                </a:solidFill>
                <a:ea typeface="+mn-ea"/>
                <a:cs typeface="+mn-cs"/>
              </a:rPr>
              <a:t> </a:t>
            </a:r>
            <a:r>
              <a:rPr lang="en-US" sz="1200" b="1" baseline="0" dirty="0"/>
              <a:t>Black, Text 1, Lighter 50% </a:t>
            </a:r>
            <a:r>
              <a:rPr lang="en-US" sz="1200" b="0" baseline="0" dirty="0"/>
              <a:t>(second row, fifth option from the left</a:t>
            </a:r>
            <a:r>
              <a:rPr lang="en-US" sz="1200" b="0" dirty="0"/>
              <a:t>).</a:t>
            </a:r>
            <a:endParaRPr lang="en-US" sz="1200" b="0" kern="1200" dirty="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Very imp</a:t>
            </a:r>
          </a:p>
        </p:txBody>
      </p:sp>
      <p:sp>
        <p:nvSpPr>
          <p:cNvPr id="4" name="Slide Number Placeholder 3"/>
          <p:cNvSpPr>
            <a:spLocks noGrp="1"/>
          </p:cNvSpPr>
          <p:nvPr>
            <p:ph type="sldNum" sz="quarter" idx="5"/>
          </p:nvPr>
        </p:nvSpPr>
        <p:spPr/>
        <p:txBody>
          <a:bodyPr/>
          <a:lstStyle/>
          <a:p>
            <a:pPr>
              <a:defRPr/>
            </a:pPr>
            <a:fld id="{DA0FEA21-4E92-4A4F-B00E-6A0F524F00DB}" type="slidenum">
              <a:rPr lang="en-AU" smtClean="0"/>
              <a:pPr>
                <a:defRPr/>
              </a:pPr>
              <a:t>19</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SHBG: steroid hormone binding globulin     very imp</a:t>
            </a:r>
          </a:p>
        </p:txBody>
      </p:sp>
      <p:sp>
        <p:nvSpPr>
          <p:cNvPr id="4" name="Slide Number Placeholder 3"/>
          <p:cNvSpPr>
            <a:spLocks noGrp="1"/>
          </p:cNvSpPr>
          <p:nvPr>
            <p:ph type="sldNum" sz="quarter" idx="5"/>
          </p:nvPr>
        </p:nvSpPr>
        <p:spPr/>
        <p:txBody>
          <a:bodyPr/>
          <a:lstStyle/>
          <a:p>
            <a:pPr>
              <a:defRPr/>
            </a:pPr>
            <a:fld id="{89885A36-3693-4DB4-89D6-2E37E9F970EE}" type="slidenum">
              <a:rPr lang="en-AU" smtClean="0"/>
              <a:pPr>
                <a:defRPr/>
              </a:pPr>
              <a:t>20</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a:t>
            </a:r>
          </a:p>
        </p:txBody>
      </p:sp>
      <p:sp>
        <p:nvSpPr>
          <p:cNvPr id="4" name="Slide Number Placeholder 3"/>
          <p:cNvSpPr>
            <a:spLocks noGrp="1"/>
          </p:cNvSpPr>
          <p:nvPr>
            <p:ph type="sldNum" sz="quarter" idx="5"/>
          </p:nvPr>
        </p:nvSpPr>
        <p:spPr/>
        <p:txBody>
          <a:bodyPr/>
          <a:lstStyle/>
          <a:p>
            <a:pPr>
              <a:defRPr/>
            </a:pPr>
            <a:fld id="{9458B8FC-70BE-42D9-8145-B436FB6D18DD}" type="slidenum">
              <a:rPr lang="en-AU" smtClean="0"/>
              <a:pPr>
                <a:defRPr/>
              </a:pPr>
              <a:t>22</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a:t>
            </a:r>
          </a:p>
        </p:txBody>
      </p:sp>
      <p:sp>
        <p:nvSpPr>
          <p:cNvPr id="4" name="Slide Number Placeholder 3"/>
          <p:cNvSpPr>
            <a:spLocks noGrp="1"/>
          </p:cNvSpPr>
          <p:nvPr>
            <p:ph type="sldNum" sz="quarter" idx="5"/>
          </p:nvPr>
        </p:nvSpPr>
        <p:spPr/>
        <p:txBody>
          <a:bodyPr/>
          <a:lstStyle/>
          <a:p>
            <a:pPr>
              <a:defRPr/>
            </a:pPr>
            <a:fld id="{442D5E43-6D9F-440E-A0E9-880167D354F0}" type="slidenum">
              <a:rPr lang="en-AU" smtClean="0"/>
              <a:pPr>
                <a:defRPr/>
              </a:pPr>
              <a:t>23</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Very very imp</a:t>
            </a:r>
          </a:p>
        </p:txBody>
      </p:sp>
      <p:sp>
        <p:nvSpPr>
          <p:cNvPr id="4" name="Slide Number Placeholder 3"/>
          <p:cNvSpPr>
            <a:spLocks noGrp="1"/>
          </p:cNvSpPr>
          <p:nvPr>
            <p:ph type="sldNum" sz="quarter" idx="5"/>
          </p:nvPr>
        </p:nvSpPr>
        <p:spPr/>
        <p:txBody>
          <a:bodyPr/>
          <a:lstStyle/>
          <a:p>
            <a:pPr>
              <a:defRPr/>
            </a:pPr>
            <a:fld id="{FF974B78-7164-4397-AC7F-F79CB95D2988}" type="slidenum">
              <a:rPr lang="en-AU" smtClean="0"/>
              <a:pPr>
                <a:defRPr/>
              </a:pPr>
              <a:t>33</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1676400" y="2895600"/>
            <a:ext cx="7391400" cy="914400"/>
          </a:xfrm>
        </p:spPr>
        <p:txBody>
          <a:bodyPr anchor="b"/>
          <a:lstStyle>
            <a:lvl1pPr algn="r">
              <a:defRPr/>
            </a:lvl1pPr>
          </a:lstStyle>
          <a:p>
            <a:r>
              <a:rPr lang="en-US"/>
              <a:t>Click to edit Master title style</a:t>
            </a:r>
          </a:p>
        </p:txBody>
      </p:sp>
      <p:sp>
        <p:nvSpPr>
          <p:cNvPr id="278531" name="Rectangle 3"/>
          <p:cNvSpPr>
            <a:spLocks noGrp="1" noChangeArrowheads="1"/>
          </p:cNvSpPr>
          <p:nvPr>
            <p:ph type="subTitle" idx="1"/>
          </p:nvPr>
        </p:nvSpPr>
        <p:spPr>
          <a:xfrm>
            <a:off x="1676400" y="3733800"/>
            <a:ext cx="7391400" cy="749300"/>
          </a:xfrm>
        </p:spPr>
        <p:txBody>
          <a:bodyPr/>
          <a:lstStyle>
            <a:lvl1pPr marL="0" indent="0" algn="r">
              <a:buFont typeface="Wingdings" pitchFamily="2" charset="2"/>
              <a:buNone/>
              <a:defRPr/>
            </a:lvl1pPr>
          </a:lstStyle>
          <a:p>
            <a:r>
              <a:rPr lang="en-US"/>
              <a:t>Click to edit Master subtitle style</a:t>
            </a:r>
          </a:p>
        </p:txBody>
      </p:sp>
      <p:sp>
        <p:nvSpPr>
          <p:cNvPr id="278532" name="Rectangle 4"/>
          <p:cNvSpPr>
            <a:spLocks noGrp="1" noChangeArrowheads="1"/>
          </p:cNvSpPr>
          <p:nvPr>
            <p:ph type="dt" sz="quarter" idx="2"/>
          </p:nvPr>
        </p:nvSpPr>
        <p:spPr/>
        <p:txBody>
          <a:bodyPr/>
          <a:lstStyle>
            <a:lvl1pPr>
              <a:defRPr/>
            </a:lvl1pPr>
          </a:lstStyle>
          <a:p>
            <a:endParaRPr lang="en-US">
              <a:solidFill>
                <a:srgbClr val="003366"/>
              </a:solidFill>
            </a:endParaRPr>
          </a:p>
        </p:txBody>
      </p:sp>
      <p:sp>
        <p:nvSpPr>
          <p:cNvPr id="278533" name="Rectangle 5"/>
          <p:cNvSpPr>
            <a:spLocks noGrp="1" noChangeArrowheads="1"/>
          </p:cNvSpPr>
          <p:nvPr>
            <p:ph type="ftr" sz="quarter" idx="3"/>
          </p:nvPr>
        </p:nvSpPr>
        <p:spPr/>
        <p:txBody>
          <a:bodyPr/>
          <a:lstStyle>
            <a:lvl1pPr>
              <a:defRPr/>
            </a:lvl1pPr>
          </a:lstStyle>
          <a:p>
            <a:endParaRPr lang="en-US">
              <a:solidFill>
                <a:srgbClr val="003366"/>
              </a:solidFill>
            </a:endParaRPr>
          </a:p>
        </p:txBody>
      </p:sp>
      <p:sp>
        <p:nvSpPr>
          <p:cNvPr id="278534" name="Rectangle 6"/>
          <p:cNvSpPr>
            <a:spLocks noGrp="1" noChangeArrowheads="1"/>
          </p:cNvSpPr>
          <p:nvPr>
            <p:ph type="sldNum" sz="quarter" idx="4"/>
          </p:nvPr>
        </p:nvSpPr>
        <p:spPr/>
        <p:txBody>
          <a:bodyPr/>
          <a:lstStyle>
            <a:lvl1pPr>
              <a:defRPr/>
            </a:lvl1pPr>
          </a:lstStyle>
          <a:p>
            <a:fld id="{C4A1A014-CD4F-4361-93DA-8077F752D4D6}"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7E37779C-DF06-4672-ADCD-C785B01100D1}"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18478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152400"/>
            <a:ext cx="53911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CA978211-12C0-4AE1-BE9E-3E02940D38E0}"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267200"/>
          </a:xfrm>
        </p:spPr>
        <p:txBody>
          <a:bodyPr/>
          <a:lstStyle/>
          <a:p>
            <a:endParaRPr lang="en-US"/>
          </a:p>
        </p:txBody>
      </p:sp>
      <p:sp>
        <p:nvSpPr>
          <p:cNvPr id="4" name="Footer Placeholder 3"/>
          <p:cNvSpPr>
            <a:spLocks noGrp="1"/>
          </p:cNvSpPr>
          <p:nvPr>
            <p:ph type="ftr" sz="quarter" idx="10"/>
          </p:nvPr>
        </p:nvSpPr>
        <p:spPr>
          <a:xfrm>
            <a:off x="5791200" y="6400800"/>
            <a:ext cx="5334000" cy="304800"/>
          </a:xfrm>
        </p:spPr>
        <p:txBody>
          <a:bodyPr/>
          <a:lstStyle>
            <a:lvl1pPr>
              <a:defRPr/>
            </a:lvl1pPr>
          </a:lstStyle>
          <a:p>
            <a:r>
              <a:rPr lang="en-US">
                <a:solidFill>
                  <a:srgbClr val="003366"/>
                </a:solidFill>
              </a:rPr>
              <a:t>MacLennan</a:t>
            </a:r>
          </a:p>
        </p:txBody>
      </p:sp>
      <p:sp>
        <p:nvSpPr>
          <p:cNvPr id="5" name="Slide Number Placeholder 4"/>
          <p:cNvSpPr>
            <a:spLocks noGrp="1"/>
          </p:cNvSpPr>
          <p:nvPr>
            <p:ph type="sldNum" sz="quarter" idx="11"/>
          </p:nvPr>
        </p:nvSpPr>
        <p:spPr>
          <a:xfrm>
            <a:off x="7239000" y="6248400"/>
            <a:ext cx="1862667" cy="457200"/>
          </a:xfrm>
        </p:spPr>
        <p:txBody>
          <a:bodyPr/>
          <a:lstStyle>
            <a:lvl1pPr>
              <a:defRPr/>
            </a:lvl1pPr>
          </a:lstStyle>
          <a:p>
            <a:fld id="{5216DCCE-7288-4B8C-8ECC-FEFAEC9963F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464402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able Placeholder 2"/>
          <p:cNvSpPr>
            <a:spLocks noGrp="1"/>
          </p:cNvSpPr>
          <p:nvPr>
            <p:ph type="tbl" idx="1"/>
          </p:nvPr>
        </p:nvSpPr>
        <p:spPr>
          <a:xfrm>
            <a:off x="1370013" y="1827213"/>
            <a:ext cx="7313612" cy="4114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67C85420-ED90-40C3-8AF5-CE24EAEBC367}"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E8F003-FAB3-40B6-8CCF-6B8B9F7F5613}" type="datetimeFigureOut">
              <a:rPr lang="en-US">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8F003-FAB3-40B6-8CCF-6B8B9F7F5613}" type="datetimeFigureOut">
              <a:rPr lang="en-US">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8F003-FAB3-40B6-8CCF-6B8B9F7F5613}" type="datetimeFigureOut">
              <a:rPr lang="en-US">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8F003-FAB3-40B6-8CCF-6B8B9F7F5613}" type="datetimeFigureOut">
              <a:rPr lang="en-US">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8F003-FAB3-40B6-8CCF-6B8B9F7F5613}" type="datetimeFigureOut">
              <a:rPr lang="en-US">
                <a:solidFill>
                  <a:prstClr val="black">
                    <a:tint val="75000"/>
                  </a:prstClr>
                </a:solidFill>
              </a:rPr>
              <a:pPr/>
              <a:t>12/9/2020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8F003-FAB3-40B6-8CCF-6B8B9F7F5613}" type="datetimeFigureOut">
              <a:rPr lang="en-US">
                <a:solidFill>
                  <a:prstClr val="black">
                    <a:tint val="75000"/>
                  </a:prstClr>
                </a:solidFill>
              </a:rPr>
              <a:pPr/>
              <a:t>12/9/2020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9B87B27-2B38-466A-8CD4-319805E47035}"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8F003-FAB3-40B6-8CCF-6B8B9F7F5613}" type="datetimeFigureOut">
              <a:rPr lang="en-US">
                <a:solidFill>
                  <a:prstClr val="black">
                    <a:tint val="75000"/>
                  </a:prstClr>
                </a:solidFill>
              </a:rPr>
              <a:pPr/>
              <a:t>12/9/2020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8F003-FAB3-40B6-8CCF-6B8B9F7F5613}" type="datetimeFigureOut">
              <a:rPr lang="en-US">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8F003-FAB3-40B6-8CCF-6B8B9F7F5613}" type="datetimeFigureOut">
              <a:rPr lang="en-US">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8F003-FAB3-40B6-8CCF-6B8B9F7F5613}" type="datetimeFigureOut">
              <a:rPr lang="en-US">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8F003-FAB3-40B6-8CCF-6B8B9F7F5613}" type="datetimeFigureOut">
              <a:rPr lang="en-US">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00C119-5FCF-4236-BD22-3A119DE15855}"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Buttons Grow and Turn on Path">
    <p:bg>
      <p:bgPr>
        <a:gradFill rotWithShape="1">
          <a:gsLst>
            <a:gs pos="0">
              <a:srgbClr val="FFFFFF"/>
            </a:gs>
            <a:gs pos="100000">
              <a:srgbClr val="D9D9D9"/>
            </a:gs>
          </a:gsLst>
          <a:lin ang="13500000" scaled="0"/>
        </a:gradFill>
        <a:effectLst/>
      </p:bgPr>
    </p:bg>
    <p:spTree>
      <p:nvGrpSpPr>
        <p:cNvPr id="1" name=""/>
        <p:cNvGrpSpPr/>
        <p:nvPr/>
      </p:nvGrpSpPr>
      <p:grpSpPr>
        <a:xfrm>
          <a:off x="0" y="0"/>
          <a:ext cx="0" cy="0"/>
          <a:chOff x="0" y="0"/>
          <a:chExt cx="0" cy="0"/>
        </a:xfrm>
      </p:grpSpPr>
      <p:sp>
        <p:nvSpPr>
          <p:cNvPr id="9" name="Freeform 8"/>
          <p:cNvSpPr/>
          <p:nvPr userDrawn="1"/>
        </p:nvSpPr>
        <p:spPr>
          <a:xfrm>
            <a:off x="0" y="1"/>
            <a:ext cx="3920756" cy="6857999"/>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rgbClr val="FFFFFF"/>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CE966E8-DCA0-42DE-A10D-4868BED75878}" type="datetimeFigureOut">
              <a:rPr lang="en-US" smtClean="0">
                <a:solidFill>
                  <a:prstClr val="black">
                    <a:tint val="75000"/>
                  </a:prstClr>
                </a:solidFill>
              </a:rPr>
              <a:pPr/>
              <a:t>12/9/2020</a:t>
            </a:fld>
            <a:endParaRPr lang="en-US">
              <a:solidFill>
                <a:prstClr val="black">
                  <a:tint val="75000"/>
                </a:prstClr>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3CF7DFB-4023-4036-BB09-7E1973D8C318}" type="slidenum">
              <a:rPr lang="en-US" smtClean="0">
                <a:solidFill>
                  <a:prstClr val="black">
                    <a:tint val="75000"/>
                  </a:prstClr>
                </a:solidFill>
              </a:rPr>
              <a:pPr/>
              <a:t>‹#›</a:t>
            </a:fld>
            <a:endParaRPr lang="en-US">
              <a:solidFill>
                <a:prstClr val="black">
                  <a:tint val="75000"/>
                </a:prstClr>
              </a:solidFill>
            </a:endParaRPr>
          </a:p>
        </p:txBody>
      </p:sp>
      <p:sp>
        <p:nvSpPr>
          <p:cNvPr id="8" name="Text Placeholder 1"/>
          <p:cNvSpPr>
            <a:spLocks noGrp="1"/>
          </p:cNvSpPr>
          <p:nvPr>
            <p:ph type="body" sz="quarter" idx="14"/>
          </p:nvPr>
        </p:nvSpPr>
        <p:spPr>
          <a:xfrm>
            <a:off x="2221464" y="838201"/>
            <a:ext cx="4513144"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Click to edit Master text styles</a:t>
            </a:r>
          </a:p>
        </p:txBody>
      </p:sp>
      <p:sp>
        <p:nvSpPr>
          <p:cNvPr id="7" name="Picture Placeholder 6"/>
          <p:cNvSpPr>
            <a:spLocks noGrp="1" noChangeAspect="1"/>
          </p:cNvSpPr>
          <p:nvPr>
            <p:ph type="pic" sz="quarter" idx="13" hasCustomPrompt="1"/>
          </p:nvPr>
        </p:nvSpPr>
        <p:spPr>
          <a:xfrm>
            <a:off x="1120955" y="609600"/>
            <a:ext cx="82296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0" name="Text Placeholder 1"/>
          <p:cNvSpPr>
            <a:spLocks noGrp="1"/>
          </p:cNvSpPr>
          <p:nvPr>
            <p:ph type="body" sz="quarter" idx="15"/>
          </p:nvPr>
        </p:nvSpPr>
        <p:spPr>
          <a:xfrm>
            <a:off x="3161538" y="2057401"/>
            <a:ext cx="4512564"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Click to edit Master text styles</a:t>
            </a:r>
          </a:p>
        </p:txBody>
      </p:sp>
      <p:sp>
        <p:nvSpPr>
          <p:cNvPr id="11" name="Picture Placeholder 6"/>
          <p:cNvSpPr>
            <a:spLocks noGrp="1" noChangeAspect="1"/>
          </p:cNvSpPr>
          <p:nvPr>
            <p:ph type="pic" sz="quarter" idx="16" hasCustomPrompt="1"/>
          </p:nvPr>
        </p:nvSpPr>
        <p:spPr>
          <a:xfrm>
            <a:off x="2067196" y="1828800"/>
            <a:ext cx="82296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2" name="Text Placeholder 1"/>
          <p:cNvSpPr>
            <a:spLocks noGrp="1"/>
          </p:cNvSpPr>
          <p:nvPr>
            <p:ph type="body" sz="quarter" idx="17"/>
          </p:nvPr>
        </p:nvSpPr>
        <p:spPr>
          <a:xfrm>
            <a:off x="3785616" y="3352801"/>
            <a:ext cx="4512564"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Click to edit Master text styles</a:t>
            </a:r>
          </a:p>
        </p:txBody>
      </p:sp>
      <p:sp>
        <p:nvSpPr>
          <p:cNvPr id="13" name="Picture Placeholder 6"/>
          <p:cNvSpPr>
            <a:spLocks noGrp="1" noChangeAspect="1"/>
          </p:cNvSpPr>
          <p:nvPr>
            <p:ph type="pic" sz="quarter" idx="18" hasCustomPrompt="1"/>
          </p:nvPr>
        </p:nvSpPr>
        <p:spPr>
          <a:xfrm>
            <a:off x="2686050" y="3200400"/>
            <a:ext cx="82296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4" name="Text Placeholder 1"/>
          <p:cNvSpPr>
            <a:spLocks noGrp="1"/>
          </p:cNvSpPr>
          <p:nvPr>
            <p:ph type="body" sz="quarter" idx="19"/>
          </p:nvPr>
        </p:nvSpPr>
        <p:spPr>
          <a:xfrm>
            <a:off x="4354830" y="4846321"/>
            <a:ext cx="4512564"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a:t>Click to edit Master text styles</a:t>
            </a:r>
          </a:p>
        </p:txBody>
      </p:sp>
      <p:sp>
        <p:nvSpPr>
          <p:cNvPr id="15" name="Picture Placeholder 6"/>
          <p:cNvSpPr>
            <a:spLocks noGrp="1" noChangeAspect="1"/>
          </p:cNvSpPr>
          <p:nvPr>
            <p:ph type="pic" sz="quarter" idx="20" hasCustomPrompt="1"/>
          </p:nvPr>
        </p:nvSpPr>
        <p:spPr>
          <a:xfrm>
            <a:off x="3255915" y="4690872"/>
            <a:ext cx="82296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a:t>Picture</a:t>
            </a:r>
          </a:p>
        </p:txBody>
      </p:sp>
      <p:sp>
        <p:nvSpPr>
          <p:cNvPr id="16" name="Instructions"/>
          <p:cNvSpPr/>
          <p:nvPr userDrawn="1"/>
        </p:nvSpPr>
        <p:spPr>
          <a:xfrm>
            <a:off x="9301469"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600"/>
              </a:spcBef>
              <a:spcAft>
                <a:spcPts val="0"/>
              </a:spcAft>
            </a:pPr>
            <a:r>
              <a:rPr lang="en-US" sz="1500" dirty="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fontAlgn="auto">
              <a:spcBef>
                <a:spcPts val="600"/>
              </a:spcBef>
              <a:spcAft>
                <a:spcPts val="0"/>
              </a:spcAft>
            </a:pPr>
            <a:r>
              <a:rPr lang="en-US" sz="1500" dirty="0">
                <a:solidFill>
                  <a:prstClr val="white">
                    <a:lumMod val="50000"/>
                  </a:prstClr>
                </a:solidFill>
                <a:latin typeface="Calibri Light" panose="020F0302020204030204" pitchFamily="34" charset="0"/>
                <a:cs typeface="Calibri" panose="020F0502020204030204" pitchFamily="34" charset="0"/>
              </a:rPr>
              <a:t>To change a sample image, select a picture and delete it. Now click the Pictures icon in each placeholder to insert your own images.</a:t>
            </a:r>
          </a:p>
          <a:p>
            <a:pPr fontAlgn="auto">
              <a:spcBef>
                <a:spcPts val="600"/>
              </a:spcBef>
              <a:spcAft>
                <a:spcPts val="0"/>
              </a:spcAft>
            </a:pPr>
            <a:r>
              <a:rPr lang="en-US" sz="15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a:t>
            </a:r>
          </a:p>
          <a:p>
            <a:pPr fontAlgn="auto">
              <a:spcBef>
                <a:spcPts val="600"/>
              </a:spcBef>
              <a:spcAft>
                <a:spcPts val="0"/>
              </a:spcAft>
              <a:defRPr/>
            </a:pPr>
            <a:r>
              <a:rPr lang="en-US" sz="1500" dirty="0">
                <a:solidFill>
                  <a:prstClr val="white">
                    <a:lumMod val="50000"/>
                  </a:prstClr>
                </a:solidFill>
                <a:latin typeface="Calibri Light" panose="020F0302020204030204" pitchFamily="34" charset="0"/>
                <a:cs typeface="Calibri" panose="020F0502020204030204" pitchFamily="34" charset="0"/>
              </a:rPr>
              <a:t>Sample pictures courtesy of Bill Staples.</a:t>
            </a:r>
          </a:p>
        </p:txBody>
      </p:sp>
    </p:spTree>
    <p:extLst>
      <p:ext uri="{BB962C8B-B14F-4D97-AF65-F5344CB8AC3E}">
        <p14:creationId xmlns:p14="http://schemas.microsoft.com/office/powerpoint/2010/main" val="17089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0" presetClass="path" presetSubtype="0" accel="50000" decel="50000" fill="hold" grpId="1" nodeType="withEffect">
                                  <p:stCondLst>
                                    <p:cond delay="0"/>
                                  </p:stCondLst>
                                  <p:childTnLst>
                                    <p:animMotion origin="layout" path="M 1.875E-6 2.77556E-17 C 0.08333 0.12338 0.12409 0.20185 0.17031 0.35532 C 0.21771 0.51736 0.26002 0.8213 0.28515 0.97199 " pathEditMode="relative" rAng="0" ptsTypes="AAA">
                                      <p:cBhvr>
                                        <p:cTn id="12" dur="1000" spd="-100000" fill="hold"/>
                                        <p:tgtEl>
                                          <p:spTgt spid="7"/>
                                        </p:tgtEl>
                                        <p:attrNameLst>
                                          <p:attrName>ppt_x</p:attrName>
                                          <p:attrName>ppt_y</p:attrName>
                                        </p:attrNameLst>
                                      </p:cBhvr>
                                      <p:rCtr x="14258" y="48588"/>
                                    </p:animMotion>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par>
                                <p:cTn id="24" presetID="0" presetClass="path" presetSubtype="0" accel="50000" decel="50000" fill="hold" grpId="1" nodeType="withEffect">
                                  <p:stCondLst>
                                    <p:cond delay="0"/>
                                  </p:stCondLst>
                                  <p:childTnLst>
                                    <p:animMotion origin="layout" path="M -3.54167E-6 2.22222E-6 C 0.0487 0.10208 0.07266 0.16713 0.09987 0.29444 C 0.12774 0.4287 0.15248 0.68078 0.16732 0.80602 " pathEditMode="relative" rAng="0" ptsTypes="AAA">
                                      <p:cBhvr>
                                        <p:cTn id="25" dur="1000" spd="-100000" fill="hold"/>
                                        <p:tgtEl>
                                          <p:spTgt spid="11"/>
                                        </p:tgtEl>
                                        <p:attrNameLst>
                                          <p:attrName>ppt_x</p:attrName>
                                          <p:attrName>ppt_y</p:attrName>
                                        </p:attrNameLst>
                                      </p:cBhvr>
                                      <p:rCtr x="8359" y="40301"/>
                                    </p:animMotion>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par>
                          <p:cTn id="30" fill="hold">
                            <p:stCondLst>
                              <p:cond delay="4000"/>
                            </p:stCondLst>
                            <p:childTnLst>
                              <p:par>
                                <p:cTn id="31" presetID="31"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0" presetClass="path" presetSubtype="0" accel="50000" decel="50000" fill="hold" grpId="1" nodeType="withEffect">
                                  <p:stCondLst>
                                    <p:cond delay="0"/>
                                  </p:stCondLst>
                                  <p:childTnLst>
                                    <p:animMotion origin="layout" path="M -1.875E-6 2.22222E-6 C 0.02891 0.07592 0.0431 0.1243 0.05938 0.21921 C 0.07591 0.31921 0.09063 0.50694 0.09961 0.60023 " pathEditMode="relative" rAng="0" ptsTypes="AAA">
                                      <p:cBhvr>
                                        <p:cTn id="38" dur="1000" spd="-100000" fill="hold"/>
                                        <p:tgtEl>
                                          <p:spTgt spid="13"/>
                                        </p:tgtEl>
                                        <p:attrNameLst>
                                          <p:attrName>ppt_x</p:attrName>
                                          <p:attrName>ppt_y</p:attrName>
                                        </p:attrNameLst>
                                      </p:cBhvr>
                                      <p:rCtr x="4974" y="30000"/>
                                    </p:animMotion>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style.rotation</p:attrName>
                                        </p:attrNameLst>
                                      </p:cBhvr>
                                      <p:tavLst>
                                        <p:tav tm="0">
                                          <p:val>
                                            <p:fltVal val="90"/>
                                          </p:val>
                                        </p:tav>
                                        <p:tav tm="100000">
                                          <p:val>
                                            <p:fltVal val="0"/>
                                          </p:val>
                                        </p:tav>
                                      </p:tavLst>
                                    </p:anim>
                                    <p:animEffect transition="in" filter="fade">
                                      <p:cBhvr>
                                        <p:cTn id="49" dur="1000"/>
                                        <p:tgtEl>
                                          <p:spTgt spid="15"/>
                                        </p:tgtEl>
                                      </p:cBhvr>
                                    </p:animEffect>
                                  </p:childTnLst>
                                </p:cTn>
                              </p:par>
                              <p:par>
                                <p:cTn id="50" presetID="0" presetClass="path" presetSubtype="0" accel="50000" decel="50000" fill="hold" grpId="1" nodeType="withEffect">
                                  <p:stCondLst>
                                    <p:cond delay="0"/>
                                  </p:stCondLst>
                                  <p:childTnLst>
                                    <p:animMotion origin="layout" path="M 3.68629E-18 1.11111E-6 C 0.01107 0.05 0.01641 0.08194 0.02266 0.14491 C 0.0293 0.21134 0.03503 0.33565 0.0388 0.39768 " pathEditMode="relative" rAng="0" ptsTypes="AAA">
                                      <p:cBhvr>
                                        <p:cTn id="51" dur="1000" spd="-100000" fill="hold"/>
                                        <p:tgtEl>
                                          <p:spTgt spid="15"/>
                                        </p:tgtEl>
                                        <p:attrNameLst>
                                          <p:attrName>ppt_x</p:attrName>
                                          <p:attrName>ppt_y</p:attrName>
                                        </p:attrNameLst>
                                      </p:cBhvr>
                                      <p:rCtr x="1940" y="19884"/>
                                    </p:animMotion>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7" grpId="0"/>
      <p:bldP spid="7" grpId="1"/>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1" grpId="0"/>
      <p:bldP spid="11" grpId="1"/>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3" grpId="0"/>
      <p:bldP spid="13" grpId="1"/>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P spid="15" grpId="0"/>
      <p:bldP spid="15" grpId="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Faded Zoom Entrance and Exit">
    <p:bg>
      <p:bgPr>
        <a:gradFill rotWithShape="1">
          <a:gsLst>
            <a:gs pos="0">
              <a:srgbClr val="4C4C4C"/>
            </a:gs>
            <a:gs pos="50000">
              <a:srgbClr val="262626"/>
            </a:gs>
            <a:gs pos="100000">
              <a:srgbClr val="000000"/>
            </a:gs>
          </a:gsLst>
          <a:lin ang="54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4D57-87F8-406A-B74C-B6E502340114}" type="datetimeFigureOut">
              <a:rPr lang="en-US" smtClean="0">
                <a:solidFill>
                  <a:prstClr val="white">
                    <a:tint val="75000"/>
                  </a:prstClr>
                </a:solidFill>
              </a:rPr>
              <a:pPr/>
              <a:t>12/9/2020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5BC8B41F-3CBF-45F1-A7F5-4BDE834EC72E}" type="slidenum">
              <a:rPr lang="en-US" smtClean="0">
                <a:solidFill>
                  <a:prstClr val="white">
                    <a:tint val="75000"/>
                  </a:prstClr>
                </a:solidFill>
              </a:rPr>
              <a:pPr/>
              <a:t>‹#›</a:t>
            </a:fld>
            <a:endParaRPr lang="en-US">
              <a:solidFill>
                <a:prstClr val="white">
                  <a:tint val="75000"/>
                </a:prstClr>
              </a:solidFill>
            </a:endParaRPr>
          </a:p>
        </p:txBody>
      </p:sp>
      <p:sp>
        <p:nvSpPr>
          <p:cNvPr id="6" name="Picture Placeholder Bottom"/>
          <p:cNvSpPr>
            <a:spLocks noGrp="1"/>
          </p:cNvSpPr>
          <p:nvPr>
            <p:ph type="pic" sz="quarter" idx="13"/>
          </p:nvPr>
        </p:nvSpPr>
        <p:spPr>
          <a:xfrm>
            <a:off x="1762589" y="931746"/>
            <a:ext cx="5618822" cy="4994508"/>
          </a:xfrm>
          <a:prstGeom prst="roundRect">
            <a:avLst>
              <a:gd name="adj" fmla="val 3129"/>
            </a:avLst>
          </a:prstGeom>
          <a:solidFill>
            <a:srgbClr val="7F7F7F"/>
          </a:solidFill>
          <a:effectLst>
            <a:outerShdw blurRad="63500" sx="102000" sy="102000" algn="ctr" rotWithShape="0">
              <a:prstClr val="black">
                <a:alpha val="40000"/>
              </a:prstClr>
            </a:outerShdw>
          </a:effectLst>
        </p:spPr>
        <p:txBody>
          <a:bodyPr/>
          <a:lstStyle>
            <a:lvl1pPr marL="0" indent="0" algn="ctr">
              <a:buNone/>
              <a:defRPr>
                <a:solidFill>
                  <a:srgbClr val="FFFFFF"/>
                </a:solidFill>
              </a:defRPr>
            </a:lvl1pPr>
          </a:lstStyle>
          <a:p>
            <a:r>
              <a:rPr lang="en-US"/>
              <a:t>Click icon to add picture</a:t>
            </a:r>
            <a:endParaRPr lang="en-US" dirty="0"/>
          </a:p>
        </p:txBody>
      </p:sp>
      <p:sp>
        <p:nvSpPr>
          <p:cNvPr id="11" name="Picture Placeholder Middle"/>
          <p:cNvSpPr>
            <a:spLocks noGrp="1"/>
          </p:cNvSpPr>
          <p:nvPr>
            <p:ph type="pic" sz="quarter" idx="14"/>
          </p:nvPr>
        </p:nvSpPr>
        <p:spPr>
          <a:xfrm>
            <a:off x="1762589" y="931746"/>
            <a:ext cx="5618822" cy="4994508"/>
          </a:xfrm>
          <a:prstGeom prst="roundRect">
            <a:avLst>
              <a:gd name="adj" fmla="val 3129"/>
            </a:avLst>
          </a:prstGeom>
          <a:solidFill>
            <a:srgbClr val="7F7F7F"/>
          </a:solidFill>
          <a:effectLst>
            <a:outerShdw blurRad="63500" sx="102000" sy="102000" algn="ctr" rotWithShape="0">
              <a:prstClr val="black">
                <a:alpha val="40000"/>
              </a:prstClr>
            </a:outerShdw>
          </a:effectLst>
        </p:spPr>
        <p:txBody>
          <a:bodyPr/>
          <a:lstStyle>
            <a:lvl1pPr marL="0" indent="0" algn="ctr">
              <a:buNone/>
              <a:defRPr>
                <a:solidFill>
                  <a:srgbClr val="FFFFFF"/>
                </a:solidFill>
              </a:defRPr>
            </a:lvl1pPr>
          </a:lstStyle>
          <a:p>
            <a:r>
              <a:rPr lang="en-US"/>
              <a:t>Click icon to add picture</a:t>
            </a:r>
            <a:endParaRPr lang="en-US" dirty="0"/>
          </a:p>
        </p:txBody>
      </p:sp>
      <p:sp>
        <p:nvSpPr>
          <p:cNvPr id="12" name="Picture Placeholder Top"/>
          <p:cNvSpPr>
            <a:spLocks noGrp="1"/>
          </p:cNvSpPr>
          <p:nvPr>
            <p:ph type="pic" sz="quarter" idx="15"/>
          </p:nvPr>
        </p:nvSpPr>
        <p:spPr>
          <a:xfrm>
            <a:off x="1762589" y="931746"/>
            <a:ext cx="5618822" cy="4994508"/>
          </a:xfrm>
          <a:prstGeom prst="roundRect">
            <a:avLst>
              <a:gd name="adj" fmla="val 3129"/>
            </a:avLst>
          </a:prstGeom>
          <a:solidFill>
            <a:srgbClr val="7F7F7F"/>
          </a:solidFill>
          <a:effectLst>
            <a:outerShdw blurRad="63500" sx="102000" sy="102000" algn="ctr" rotWithShape="0">
              <a:prstClr val="black">
                <a:alpha val="40000"/>
              </a:prstClr>
            </a:outerShdw>
          </a:effectLst>
        </p:spPr>
        <p:txBody>
          <a:bodyPr/>
          <a:lstStyle>
            <a:lvl1pPr marL="0" indent="0" algn="ctr">
              <a:buNone/>
              <a:defRPr>
                <a:solidFill>
                  <a:srgbClr val="FFFFFF"/>
                </a:solidFill>
              </a:defRPr>
            </a:lvl1pPr>
          </a:lstStyle>
          <a:p>
            <a:r>
              <a:rPr lang="en-US"/>
              <a:t>Click icon to add picture</a:t>
            </a:r>
            <a:endParaRPr lang="en-US" dirty="0"/>
          </a:p>
        </p:txBody>
      </p:sp>
      <p:sp>
        <p:nvSpPr>
          <p:cNvPr id="13" name="Instructions"/>
          <p:cNvSpPr/>
          <p:nvPr userDrawn="1"/>
        </p:nvSpPr>
        <p:spPr>
          <a:xfrm>
            <a:off x="9423838"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600"/>
              </a:spcBef>
              <a:spcAft>
                <a:spcPts val="0"/>
              </a:spcAft>
              <a:defRPr/>
            </a:pPr>
            <a:r>
              <a:rPr lang="en-US" sz="1400" dirty="0">
                <a:solidFill>
                  <a:prstClr val="white">
                    <a:lumMod val="50000"/>
                  </a:prstClr>
                </a:solidFill>
                <a:latin typeface="Calibri Light" panose="020F0302020204030204" pitchFamily="34" charset="0"/>
                <a:cs typeface="Calibri" panose="020F0502020204030204" pitchFamily="34" charset="0"/>
              </a:rPr>
              <a:t>Make it easier to change the pictures: Use the Selection Pane to temporarily hide a Picture Placeholder. (Home tab, Select, Selection Pane). Click the eye icon to hide or show an object. </a:t>
            </a:r>
          </a:p>
          <a:p>
            <a:pPr fontAlgn="auto">
              <a:spcBef>
                <a:spcPts val="600"/>
              </a:spcBef>
              <a:spcAft>
                <a:spcPts val="0"/>
              </a:spcAft>
              <a:defRPr/>
            </a:pPr>
            <a:r>
              <a:rPr lang="en-US" sz="1400" dirty="0">
                <a:solidFill>
                  <a:prstClr val="white">
                    <a:lumMod val="50000"/>
                  </a:prstClr>
                </a:solidFill>
                <a:latin typeface="Calibri Light" panose="020F0302020204030204" pitchFamily="34" charset="0"/>
                <a:cs typeface="Calibri" panose="020F0502020204030204" pitchFamily="34" charset="0"/>
              </a:rPr>
              <a:t>To change a sample image, select the picture and delete it. Now click the Pictures icon in the placeholder to insert your own image. If you don’t see the Pictures icon, click the Reset button (Home tab, Slides, Reset).</a:t>
            </a:r>
          </a:p>
          <a:p>
            <a:pPr fontAlgn="auto">
              <a:spcBef>
                <a:spcPts val="600"/>
              </a:spcBef>
              <a:spcAft>
                <a:spcPts val="0"/>
              </a:spcAft>
            </a:pPr>
            <a:r>
              <a:rPr lang="en-US" sz="14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fontAlgn="auto">
              <a:spcBef>
                <a:spcPts val="600"/>
              </a:spcBef>
              <a:spcAft>
                <a:spcPts val="0"/>
              </a:spcAft>
              <a:defRPr/>
            </a:pPr>
            <a:r>
              <a:rPr lang="en-US" sz="1400" dirty="0">
                <a:solidFill>
                  <a:prstClr val="white">
                    <a:lumMod val="50000"/>
                  </a:prstClr>
                </a:solidFill>
                <a:latin typeface="Calibri Light" panose="020F0302020204030204" pitchFamily="34" charset="0"/>
                <a:cs typeface="Calibri" panose="020F0502020204030204" pitchFamily="34" charset="0"/>
              </a:rPr>
              <a:t>Sample pictures courtesy of Bill Staples.</a:t>
            </a:r>
          </a:p>
        </p:txBody>
      </p:sp>
    </p:spTree>
    <p:extLst>
      <p:ext uri="{BB962C8B-B14F-4D97-AF65-F5344CB8AC3E}">
        <p14:creationId xmlns:p14="http://schemas.microsoft.com/office/powerpoint/2010/main" val="307307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2000"/>
                                        <p:tgtEl>
                                          <p:spTgt spid="6"/>
                                        </p:tgtEl>
                                        <p:attrNameLst>
                                          <p:attrName>ppt_w</p:attrName>
                                        </p:attrNameLst>
                                      </p:cBhvr>
                                      <p:tavLst>
                                        <p:tav tm="0">
                                          <p:val>
                                            <p:strVal val="ppt_w"/>
                                          </p:val>
                                        </p:tav>
                                        <p:tav tm="100000">
                                          <p:val>
                                            <p:fltVal val="0"/>
                                          </p:val>
                                        </p:tav>
                                      </p:tavLst>
                                    </p:anim>
                                    <p:anim calcmode="lin" valueType="num">
                                      <p:cBhvr>
                                        <p:cTn id="14" dur="2000"/>
                                        <p:tgtEl>
                                          <p:spTgt spid="6"/>
                                        </p:tgtEl>
                                        <p:attrNameLst>
                                          <p:attrName>ppt_h</p:attrName>
                                        </p:attrNameLst>
                                      </p:cBhvr>
                                      <p:tavLst>
                                        <p:tav tm="0">
                                          <p:val>
                                            <p:strVal val="ppt_h"/>
                                          </p:val>
                                        </p:tav>
                                        <p:tav tm="100000">
                                          <p:val>
                                            <p:fltVal val="0"/>
                                          </p:val>
                                        </p:tav>
                                      </p:tavLst>
                                    </p:anim>
                                    <p:animEffect transition="out" filter="fade">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000" fill="hold"/>
                                        <p:tgtEl>
                                          <p:spTgt spid="11"/>
                                        </p:tgtEl>
                                        <p:attrNameLst>
                                          <p:attrName>ppt_w</p:attrName>
                                        </p:attrNameLst>
                                      </p:cBhvr>
                                      <p:tavLst>
                                        <p:tav tm="0">
                                          <p:val>
                                            <p:fltVal val="0"/>
                                          </p:val>
                                        </p:tav>
                                        <p:tav tm="100000">
                                          <p:val>
                                            <p:strVal val="#ppt_w"/>
                                          </p:val>
                                        </p:tav>
                                      </p:tavLst>
                                    </p:anim>
                                    <p:anim calcmode="lin" valueType="num">
                                      <p:cBhvr>
                                        <p:cTn id="20" dur="2000" fill="hold"/>
                                        <p:tgtEl>
                                          <p:spTgt spid="11"/>
                                        </p:tgtEl>
                                        <p:attrNameLst>
                                          <p:attrName>ppt_h</p:attrName>
                                        </p:attrNameLst>
                                      </p:cBhvr>
                                      <p:tavLst>
                                        <p:tav tm="0">
                                          <p:val>
                                            <p:fltVal val="0"/>
                                          </p:val>
                                        </p:tav>
                                        <p:tav tm="100000">
                                          <p:val>
                                            <p:strVal val="#ppt_h"/>
                                          </p:val>
                                        </p:tav>
                                      </p:tavLst>
                                    </p:anim>
                                    <p:animEffect transition="in" filter="fad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grpId="1" nodeType="clickEffect">
                                  <p:stCondLst>
                                    <p:cond delay="0"/>
                                  </p:stCondLst>
                                  <p:childTnLst>
                                    <p:anim calcmode="lin" valueType="num">
                                      <p:cBhvr>
                                        <p:cTn id="25" dur="2000"/>
                                        <p:tgtEl>
                                          <p:spTgt spid="11"/>
                                        </p:tgtEl>
                                        <p:attrNameLst>
                                          <p:attrName>ppt_w</p:attrName>
                                        </p:attrNameLst>
                                      </p:cBhvr>
                                      <p:tavLst>
                                        <p:tav tm="0">
                                          <p:val>
                                            <p:strVal val="ppt_w"/>
                                          </p:val>
                                        </p:tav>
                                        <p:tav tm="100000">
                                          <p:val>
                                            <p:fltVal val="0"/>
                                          </p:val>
                                        </p:tav>
                                      </p:tavLst>
                                    </p:anim>
                                    <p:anim calcmode="lin" valueType="num">
                                      <p:cBhvr>
                                        <p:cTn id="26" dur="2000"/>
                                        <p:tgtEl>
                                          <p:spTgt spid="11"/>
                                        </p:tgtEl>
                                        <p:attrNameLst>
                                          <p:attrName>ppt_h</p:attrName>
                                        </p:attrNameLst>
                                      </p:cBhvr>
                                      <p:tavLst>
                                        <p:tav tm="0">
                                          <p:val>
                                            <p:strVal val="ppt_h"/>
                                          </p:val>
                                        </p:tav>
                                        <p:tav tm="100000">
                                          <p:val>
                                            <p:fltVal val="0"/>
                                          </p:val>
                                        </p:tav>
                                      </p:tavLst>
                                    </p:anim>
                                    <p:animEffect transition="out" filter="fade">
                                      <p:cBhvr>
                                        <p:cTn id="27" dur="2000"/>
                                        <p:tgtEl>
                                          <p:spTgt spid="11"/>
                                        </p:tgtEl>
                                      </p:cBhvr>
                                    </p:animEffect>
                                    <p:set>
                                      <p:cBhvr>
                                        <p:cTn id="28" dur="1" fill="hold">
                                          <p:stCondLst>
                                            <p:cond delay="1999"/>
                                          </p:stCondLst>
                                        </p:cTn>
                                        <p:tgtEl>
                                          <p:spTgt spid="11"/>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000" fill="hold"/>
                                        <p:tgtEl>
                                          <p:spTgt spid="12"/>
                                        </p:tgtEl>
                                        <p:attrNameLst>
                                          <p:attrName>ppt_w</p:attrName>
                                        </p:attrNameLst>
                                      </p:cBhvr>
                                      <p:tavLst>
                                        <p:tav tm="0">
                                          <p:val>
                                            <p:fltVal val="0"/>
                                          </p:val>
                                        </p:tav>
                                        <p:tav tm="100000">
                                          <p:val>
                                            <p:strVal val="#ppt_w"/>
                                          </p:val>
                                        </p:tav>
                                      </p:tavLst>
                                    </p:anim>
                                    <p:anim calcmode="lin" valueType="num">
                                      <p:cBhvr>
                                        <p:cTn id="32" dur="2000" fill="hold"/>
                                        <p:tgtEl>
                                          <p:spTgt spid="12"/>
                                        </p:tgtEl>
                                        <p:attrNameLst>
                                          <p:attrName>ppt_h</p:attrName>
                                        </p:attrNameLst>
                                      </p:cBhvr>
                                      <p:tavLst>
                                        <p:tav tm="0">
                                          <p:val>
                                            <p:fltVal val="0"/>
                                          </p:val>
                                        </p:tav>
                                        <p:tav tm="100000">
                                          <p:val>
                                            <p:strVal val="#ppt_h"/>
                                          </p:val>
                                        </p:tav>
                                      </p:tavLst>
                                    </p:anim>
                                    <p:animEffect transition="in" filter="fade">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P spid="12"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1676400" y="2895600"/>
            <a:ext cx="7391400" cy="914400"/>
          </a:xfrm>
        </p:spPr>
        <p:txBody>
          <a:bodyPr anchor="b"/>
          <a:lstStyle>
            <a:lvl1pPr algn="r">
              <a:defRPr/>
            </a:lvl1pPr>
          </a:lstStyle>
          <a:p>
            <a:r>
              <a:rPr lang="en-US"/>
              <a:t>Click to edit Master title style</a:t>
            </a:r>
          </a:p>
        </p:txBody>
      </p:sp>
      <p:sp>
        <p:nvSpPr>
          <p:cNvPr id="278531" name="Rectangle 3"/>
          <p:cNvSpPr>
            <a:spLocks noGrp="1" noChangeArrowheads="1"/>
          </p:cNvSpPr>
          <p:nvPr>
            <p:ph type="subTitle" idx="1"/>
          </p:nvPr>
        </p:nvSpPr>
        <p:spPr>
          <a:xfrm>
            <a:off x="1676400" y="3733800"/>
            <a:ext cx="7391400" cy="749300"/>
          </a:xfrm>
        </p:spPr>
        <p:txBody>
          <a:bodyPr/>
          <a:lstStyle>
            <a:lvl1pPr marL="0" indent="0" algn="r">
              <a:buFont typeface="Wingdings" pitchFamily="2" charset="2"/>
              <a:buNone/>
              <a:defRPr/>
            </a:lvl1pPr>
          </a:lstStyle>
          <a:p>
            <a:r>
              <a:rPr lang="en-US"/>
              <a:t>Click to edit Master subtitle style</a:t>
            </a:r>
          </a:p>
        </p:txBody>
      </p:sp>
      <p:sp>
        <p:nvSpPr>
          <p:cNvPr id="278532" name="Rectangle 4"/>
          <p:cNvSpPr>
            <a:spLocks noGrp="1" noChangeArrowheads="1"/>
          </p:cNvSpPr>
          <p:nvPr>
            <p:ph type="dt" sz="quarter" idx="2"/>
          </p:nvPr>
        </p:nvSpPr>
        <p:spPr/>
        <p:txBody>
          <a:bodyPr/>
          <a:lstStyle>
            <a:lvl1pPr>
              <a:defRPr/>
            </a:lvl1pPr>
          </a:lstStyle>
          <a:p>
            <a:endParaRPr lang="en-US">
              <a:solidFill>
                <a:srgbClr val="003366"/>
              </a:solidFill>
            </a:endParaRPr>
          </a:p>
        </p:txBody>
      </p:sp>
      <p:sp>
        <p:nvSpPr>
          <p:cNvPr id="278533" name="Rectangle 5"/>
          <p:cNvSpPr>
            <a:spLocks noGrp="1" noChangeArrowheads="1"/>
          </p:cNvSpPr>
          <p:nvPr>
            <p:ph type="ftr" sz="quarter" idx="3"/>
          </p:nvPr>
        </p:nvSpPr>
        <p:spPr/>
        <p:txBody>
          <a:bodyPr/>
          <a:lstStyle>
            <a:lvl1pPr>
              <a:defRPr/>
            </a:lvl1pPr>
          </a:lstStyle>
          <a:p>
            <a:endParaRPr lang="en-US">
              <a:solidFill>
                <a:srgbClr val="003366"/>
              </a:solidFill>
            </a:endParaRPr>
          </a:p>
        </p:txBody>
      </p:sp>
      <p:sp>
        <p:nvSpPr>
          <p:cNvPr id="278534" name="Rectangle 6"/>
          <p:cNvSpPr>
            <a:spLocks noGrp="1" noChangeArrowheads="1"/>
          </p:cNvSpPr>
          <p:nvPr>
            <p:ph type="sldNum" sz="quarter" idx="4"/>
          </p:nvPr>
        </p:nvSpPr>
        <p:spPr/>
        <p:txBody>
          <a:bodyPr/>
          <a:lstStyle>
            <a:lvl1pPr>
              <a:defRPr/>
            </a:lvl1pPr>
          </a:lstStyle>
          <a:p>
            <a:fld id="{C4A1A014-CD4F-4361-93DA-8077F752D4D6}"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717222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9B87B27-2B38-466A-8CD4-319805E47035}"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082652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25F34395-B374-4FCA-9E43-778979DD702C}"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79912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25F34395-B374-4FCA-9E43-778979DD702C}"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EFC1C5C1-D69D-492E-B8C1-76E69342A587}"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661802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3366"/>
              </a:solidFill>
            </a:endParaRPr>
          </a:p>
        </p:txBody>
      </p:sp>
      <p:sp>
        <p:nvSpPr>
          <p:cNvPr id="9" name="Slide Number Placeholder 8"/>
          <p:cNvSpPr>
            <a:spLocks noGrp="1"/>
          </p:cNvSpPr>
          <p:nvPr>
            <p:ph type="sldNum" sz="quarter" idx="12"/>
          </p:nvPr>
        </p:nvSpPr>
        <p:spPr/>
        <p:txBody>
          <a:bodyPr/>
          <a:lstStyle>
            <a:lvl1pPr>
              <a:defRPr/>
            </a:lvl1pPr>
          </a:lstStyle>
          <a:p>
            <a:fld id="{000118F6-CA3B-495C-8F90-96311FF6C99F}"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561929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3366"/>
              </a:solidFill>
            </a:endParaRPr>
          </a:p>
        </p:txBody>
      </p:sp>
      <p:sp>
        <p:nvSpPr>
          <p:cNvPr id="5" name="Slide Number Placeholder 4"/>
          <p:cNvSpPr>
            <a:spLocks noGrp="1"/>
          </p:cNvSpPr>
          <p:nvPr>
            <p:ph type="sldNum" sz="quarter" idx="12"/>
          </p:nvPr>
        </p:nvSpPr>
        <p:spPr/>
        <p:txBody>
          <a:bodyPr/>
          <a:lstStyle>
            <a:lvl1pPr>
              <a:defRPr/>
            </a:lvl1pPr>
          </a:lstStyle>
          <a:p>
            <a:fld id="{20B614D3-2B14-403C-B798-28A96B3B0922}"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9811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3366"/>
              </a:solidFill>
            </a:endParaRPr>
          </a:p>
        </p:txBody>
      </p:sp>
      <p:sp>
        <p:nvSpPr>
          <p:cNvPr id="4" name="Slide Number Placeholder 3"/>
          <p:cNvSpPr>
            <a:spLocks noGrp="1"/>
          </p:cNvSpPr>
          <p:nvPr>
            <p:ph type="sldNum" sz="quarter" idx="12"/>
          </p:nvPr>
        </p:nvSpPr>
        <p:spPr/>
        <p:txBody>
          <a:bodyPr/>
          <a:lstStyle>
            <a:lvl1pPr>
              <a:defRPr/>
            </a:lvl1pPr>
          </a:lstStyle>
          <a:p>
            <a:fld id="{8376940E-E339-4209-B212-C13C6FA6A376}"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051372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5A8875D9-F642-45FF-B831-E9E20C79532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112236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64C9B94C-D461-40B7-A2F4-BE4910CFC1E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579345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7E37779C-DF06-4672-ADCD-C785B01100D1}"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654120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18478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152400"/>
            <a:ext cx="53911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CA978211-12C0-4AE1-BE9E-3E02940D38E0}"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7826573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267200"/>
          </a:xfrm>
        </p:spPr>
        <p:txBody>
          <a:bodyPr/>
          <a:lstStyle/>
          <a:p>
            <a:endParaRPr lang="en-US"/>
          </a:p>
        </p:txBody>
      </p:sp>
      <p:sp>
        <p:nvSpPr>
          <p:cNvPr id="4" name="Footer Placeholder 3"/>
          <p:cNvSpPr>
            <a:spLocks noGrp="1"/>
          </p:cNvSpPr>
          <p:nvPr>
            <p:ph type="ftr" sz="quarter" idx="10"/>
          </p:nvPr>
        </p:nvSpPr>
        <p:spPr>
          <a:xfrm>
            <a:off x="5791200" y="6400800"/>
            <a:ext cx="5334000" cy="304800"/>
          </a:xfrm>
        </p:spPr>
        <p:txBody>
          <a:bodyPr/>
          <a:lstStyle>
            <a:lvl1pPr>
              <a:defRPr/>
            </a:lvl1pPr>
          </a:lstStyle>
          <a:p>
            <a:r>
              <a:rPr lang="en-US">
                <a:solidFill>
                  <a:srgbClr val="003366"/>
                </a:solidFill>
              </a:rPr>
              <a:t>MacLennan</a:t>
            </a:r>
          </a:p>
        </p:txBody>
      </p:sp>
      <p:sp>
        <p:nvSpPr>
          <p:cNvPr id="5" name="Slide Number Placeholder 4"/>
          <p:cNvSpPr>
            <a:spLocks noGrp="1"/>
          </p:cNvSpPr>
          <p:nvPr>
            <p:ph type="sldNum" sz="quarter" idx="11"/>
          </p:nvPr>
        </p:nvSpPr>
        <p:spPr>
          <a:xfrm>
            <a:off x="7239000" y="6248400"/>
            <a:ext cx="1862667" cy="457200"/>
          </a:xfrm>
        </p:spPr>
        <p:txBody>
          <a:bodyPr/>
          <a:lstStyle>
            <a:lvl1pPr>
              <a:defRPr/>
            </a:lvl1pPr>
          </a:lstStyle>
          <a:p>
            <a:fld id="{5216DCCE-7288-4B8C-8ECC-FEFAEC9963F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485659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able Placeholder 2"/>
          <p:cNvSpPr>
            <a:spLocks noGrp="1"/>
          </p:cNvSpPr>
          <p:nvPr>
            <p:ph type="tbl" idx="1"/>
          </p:nvPr>
        </p:nvSpPr>
        <p:spPr>
          <a:xfrm>
            <a:off x="1370013" y="1827213"/>
            <a:ext cx="7313612" cy="4114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67C85420-ED90-40C3-8AF5-CE24EAEBC367}"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81053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EFC1C5C1-D69D-492E-B8C1-76E69342A587}"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1075F8-8683-4367-9B21-A2989997EED3}" type="datetimeFigureOut">
              <a:rPr lang="zh-TW" altLang="en-US" smtClean="0">
                <a:solidFill>
                  <a:prstClr val="black">
                    <a:tint val="75000"/>
                  </a:prstClr>
                </a:solidFill>
              </a:rPr>
              <a:pPr/>
              <a:t>2020/12/9</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9F1B48-9CAA-46B9-B4B5-20A9845A5C3C}"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9" name="圖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714"/>
          <a:stretch/>
        </p:blipFill>
        <p:spPr>
          <a:xfrm>
            <a:off x="0" y="1763486"/>
            <a:ext cx="9141420" cy="5094514"/>
          </a:xfrm>
          <a:prstGeom prst="rect">
            <a:avLst/>
          </a:prstGeom>
        </p:spPr>
      </p:pic>
      <p:pic>
        <p:nvPicPr>
          <p:cNvPr id="7" name="圖片 6">
            <a:extLst>
              <a:ext uri="{FF2B5EF4-FFF2-40B4-BE49-F238E27FC236}">
                <a16:creationId xmlns:a16="http://schemas.microsoft.com/office/drawing/2014/main" id="{A4740371-1BD7-49B6-9AC8-BB15E2BA79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8282" b="23711"/>
          <a:stretch/>
        </p:blipFill>
        <p:spPr>
          <a:xfrm>
            <a:off x="7555227" y="100874"/>
            <a:ext cx="1483328" cy="1216938"/>
          </a:xfrm>
          <a:prstGeom prst="rect">
            <a:avLst/>
          </a:prstGeom>
        </p:spPr>
      </p:pic>
      <p:pic>
        <p:nvPicPr>
          <p:cNvPr id="2" name="圖片 1"/>
          <p:cNvPicPr>
            <a:picLocks noChangeAspect="1"/>
          </p:cNvPicPr>
          <p:nvPr userDrawn="1"/>
        </p:nvPicPr>
        <p:blipFill rotWithShape="1">
          <a:blip r:embed="rId4">
            <a:extLst>
              <a:ext uri="{28A0092B-C50C-407E-A947-70E740481C1C}">
                <a14:useLocalDpi xmlns:a14="http://schemas.microsoft.com/office/drawing/2010/main" val="0"/>
              </a:ext>
            </a:extLst>
          </a:blip>
          <a:srcRect t="14117" b="10588"/>
          <a:stretch/>
        </p:blipFill>
        <p:spPr>
          <a:xfrm>
            <a:off x="0" y="185649"/>
            <a:ext cx="2276271" cy="894208"/>
          </a:xfrm>
          <a:prstGeom prst="rect">
            <a:avLst/>
          </a:prstGeom>
        </p:spPr>
      </p:pic>
    </p:spTree>
    <p:extLst>
      <p:ext uri="{BB962C8B-B14F-4D97-AF65-F5344CB8AC3E}">
        <p14:creationId xmlns:p14="http://schemas.microsoft.com/office/powerpoint/2010/main" val="117361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1075F8-8683-4367-9B21-A2989997EED3}" type="datetimeFigureOut">
              <a:rPr lang="zh-TW" altLang="en-US" smtClean="0">
                <a:solidFill>
                  <a:prstClr val="black">
                    <a:tint val="75000"/>
                  </a:prstClr>
                </a:solidFill>
              </a:rPr>
              <a:pPr/>
              <a:t>2020/12/9</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9F1B48-9CAA-46B9-B4B5-20A9845A5C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97486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01075F8-8683-4367-9B21-A2989997EED3}" type="datetimeFigureOut">
              <a:rPr lang="zh-TW" altLang="en-US" smtClean="0">
                <a:solidFill>
                  <a:prstClr val="black">
                    <a:tint val="75000"/>
                  </a:prstClr>
                </a:solidFill>
              </a:rPr>
              <a:pPr/>
              <a:t>2020/12/9</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9F1B48-9CAA-46B9-B4B5-20A9845A5C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40900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01075F8-8683-4367-9B21-A2989997EED3}" type="datetimeFigureOut">
              <a:rPr lang="zh-TW" altLang="en-US" smtClean="0">
                <a:solidFill>
                  <a:prstClr val="black">
                    <a:tint val="75000"/>
                  </a:prstClr>
                </a:solidFill>
              </a:rPr>
              <a:pPr/>
              <a:t>2020/12/9</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9F1B48-9CAA-46B9-B4B5-20A9845A5C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373242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1075F8-8683-4367-9B21-A2989997EED3}" type="datetimeFigureOut">
              <a:rPr lang="zh-TW" altLang="en-US" smtClean="0">
                <a:solidFill>
                  <a:prstClr val="black">
                    <a:tint val="75000"/>
                  </a:prstClr>
                </a:solidFill>
              </a:rPr>
              <a:pPr/>
              <a:t>2020/12/9</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9F1B48-9CAA-46B9-B4B5-20A9845A5C3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466020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1676400" y="2895600"/>
            <a:ext cx="7391400" cy="914400"/>
          </a:xfrm>
        </p:spPr>
        <p:txBody>
          <a:bodyPr anchor="b"/>
          <a:lstStyle>
            <a:lvl1pPr algn="r">
              <a:defRPr/>
            </a:lvl1pPr>
          </a:lstStyle>
          <a:p>
            <a:r>
              <a:rPr lang="en-US"/>
              <a:t>Click to edit Master title style</a:t>
            </a:r>
          </a:p>
        </p:txBody>
      </p:sp>
      <p:sp>
        <p:nvSpPr>
          <p:cNvPr id="278531" name="Rectangle 3"/>
          <p:cNvSpPr>
            <a:spLocks noGrp="1" noChangeArrowheads="1"/>
          </p:cNvSpPr>
          <p:nvPr>
            <p:ph type="subTitle" idx="1"/>
          </p:nvPr>
        </p:nvSpPr>
        <p:spPr>
          <a:xfrm>
            <a:off x="1676400" y="3733800"/>
            <a:ext cx="7391400" cy="749300"/>
          </a:xfrm>
        </p:spPr>
        <p:txBody>
          <a:bodyPr/>
          <a:lstStyle>
            <a:lvl1pPr marL="0" indent="0" algn="r">
              <a:buFont typeface="Wingdings" pitchFamily="2" charset="2"/>
              <a:buNone/>
              <a:defRPr/>
            </a:lvl1pPr>
          </a:lstStyle>
          <a:p>
            <a:r>
              <a:rPr lang="en-US"/>
              <a:t>Click to edit Master subtitle style</a:t>
            </a:r>
          </a:p>
        </p:txBody>
      </p:sp>
      <p:sp>
        <p:nvSpPr>
          <p:cNvPr id="278532" name="Rectangle 4"/>
          <p:cNvSpPr>
            <a:spLocks noGrp="1" noChangeArrowheads="1"/>
          </p:cNvSpPr>
          <p:nvPr>
            <p:ph type="dt" sz="quarter" idx="2"/>
          </p:nvPr>
        </p:nvSpPr>
        <p:spPr/>
        <p:txBody>
          <a:bodyPr/>
          <a:lstStyle>
            <a:lvl1pPr>
              <a:defRPr/>
            </a:lvl1pPr>
          </a:lstStyle>
          <a:p>
            <a:endParaRPr lang="en-US">
              <a:solidFill>
                <a:srgbClr val="003366"/>
              </a:solidFill>
            </a:endParaRPr>
          </a:p>
        </p:txBody>
      </p:sp>
      <p:sp>
        <p:nvSpPr>
          <p:cNvPr id="278533" name="Rectangle 5"/>
          <p:cNvSpPr>
            <a:spLocks noGrp="1" noChangeArrowheads="1"/>
          </p:cNvSpPr>
          <p:nvPr>
            <p:ph type="ftr" sz="quarter" idx="3"/>
          </p:nvPr>
        </p:nvSpPr>
        <p:spPr/>
        <p:txBody>
          <a:bodyPr/>
          <a:lstStyle>
            <a:lvl1pPr>
              <a:defRPr/>
            </a:lvl1pPr>
          </a:lstStyle>
          <a:p>
            <a:endParaRPr lang="en-US">
              <a:solidFill>
                <a:srgbClr val="003366"/>
              </a:solidFill>
            </a:endParaRPr>
          </a:p>
        </p:txBody>
      </p:sp>
      <p:sp>
        <p:nvSpPr>
          <p:cNvPr id="278534" name="Rectangle 6"/>
          <p:cNvSpPr>
            <a:spLocks noGrp="1" noChangeArrowheads="1"/>
          </p:cNvSpPr>
          <p:nvPr>
            <p:ph type="sldNum" sz="quarter" idx="4"/>
          </p:nvPr>
        </p:nvSpPr>
        <p:spPr/>
        <p:txBody>
          <a:bodyPr/>
          <a:lstStyle>
            <a:lvl1pPr>
              <a:defRPr/>
            </a:lvl1pPr>
          </a:lstStyle>
          <a:p>
            <a:fld id="{C4A1A014-CD4F-4361-93DA-8077F752D4D6}"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663311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9B87B27-2B38-466A-8CD4-319805E47035}"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668802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25F34395-B374-4FCA-9E43-778979DD702C}"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1308734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6195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676400"/>
            <a:ext cx="36195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EFC1C5C1-D69D-492E-B8C1-76E69342A587}"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0721069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3366"/>
              </a:solidFill>
            </a:endParaRPr>
          </a:p>
        </p:txBody>
      </p:sp>
      <p:sp>
        <p:nvSpPr>
          <p:cNvPr id="9" name="Slide Number Placeholder 8"/>
          <p:cNvSpPr>
            <a:spLocks noGrp="1"/>
          </p:cNvSpPr>
          <p:nvPr>
            <p:ph type="sldNum" sz="quarter" idx="12"/>
          </p:nvPr>
        </p:nvSpPr>
        <p:spPr/>
        <p:txBody>
          <a:bodyPr/>
          <a:lstStyle>
            <a:lvl1pPr>
              <a:defRPr/>
            </a:lvl1pPr>
          </a:lstStyle>
          <a:p>
            <a:fld id="{000118F6-CA3B-495C-8F90-96311FF6C99F}"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473331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3366"/>
              </a:solidFill>
            </a:endParaRPr>
          </a:p>
        </p:txBody>
      </p:sp>
      <p:sp>
        <p:nvSpPr>
          <p:cNvPr id="9" name="Slide Number Placeholder 8"/>
          <p:cNvSpPr>
            <a:spLocks noGrp="1"/>
          </p:cNvSpPr>
          <p:nvPr>
            <p:ph type="sldNum" sz="quarter" idx="12"/>
          </p:nvPr>
        </p:nvSpPr>
        <p:spPr/>
        <p:txBody>
          <a:bodyPr/>
          <a:lstStyle>
            <a:lvl1pPr>
              <a:defRPr/>
            </a:lvl1pPr>
          </a:lstStyle>
          <a:p>
            <a:fld id="{000118F6-CA3B-495C-8F90-96311FF6C99F}"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3366"/>
              </a:solidFill>
            </a:endParaRPr>
          </a:p>
        </p:txBody>
      </p:sp>
      <p:sp>
        <p:nvSpPr>
          <p:cNvPr id="5" name="Slide Number Placeholder 4"/>
          <p:cNvSpPr>
            <a:spLocks noGrp="1"/>
          </p:cNvSpPr>
          <p:nvPr>
            <p:ph type="sldNum" sz="quarter" idx="12"/>
          </p:nvPr>
        </p:nvSpPr>
        <p:spPr/>
        <p:txBody>
          <a:bodyPr/>
          <a:lstStyle>
            <a:lvl1pPr>
              <a:defRPr/>
            </a:lvl1pPr>
          </a:lstStyle>
          <a:p>
            <a:fld id="{20B614D3-2B14-403C-B798-28A96B3B0922}"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8926494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3366"/>
              </a:solidFill>
            </a:endParaRPr>
          </a:p>
        </p:txBody>
      </p:sp>
      <p:sp>
        <p:nvSpPr>
          <p:cNvPr id="4" name="Slide Number Placeholder 3"/>
          <p:cNvSpPr>
            <a:spLocks noGrp="1"/>
          </p:cNvSpPr>
          <p:nvPr>
            <p:ph type="sldNum" sz="quarter" idx="12"/>
          </p:nvPr>
        </p:nvSpPr>
        <p:spPr/>
        <p:txBody>
          <a:bodyPr/>
          <a:lstStyle>
            <a:lvl1pPr>
              <a:defRPr/>
            </a:lvl1pPr>
          </a:lstStyle>
          <a:p>
            <a:fld id="{8376940E-E339-4209-B212-C13C6FA6A376}"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41343579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5A8875D9-F642-45FF-B831-E9E20C79532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9752648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64C9B94C-D461-40B7-A2F4-BE4910CFC1E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2100661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7E37779C-DF06-4672-ADCD-C785B01100D1}"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6035019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18478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152400"/>
            <a:ext cx="53911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CA978211-12C0-4AE1-BE9E-3E02940D38E0}"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4045453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267200"/>
          </a:xfrm>
        </p:spPr>
        <p:txBody>
          <a:bodyPr/>
          <a:lstStyle/>
          <a:p>
            <a:endParaRPr lang="en-US"/>
          </a:p>
        </p:txBody>
      </p:sp>
      <p:sp>
        <p:nvSpPr>
          <p:cNvPr id="4" name="Footer Placeholder 3"/>
          <p:cNvSpPr>
            <a:spLocks noGrp="1"/>
          </p:cNvSpPr>
          <p:nvPr>
            <p:ph type="ftr" sz="quarter" idx="10"/>
          </p:nvPr>
        </p:nvSpPr>
        <p:spPr>
          <a:xfrm>
            <a:off x="5791200" y="6400800"/>
            <a:ext cx="5334000" cy="304800"/>
          </a:xfrm>
        </p:spPr>
        <p:txBody>
          <a:bodyPr/>
          <a:lstStyle>
            <a:lvl1pPr>
              <a:defRPr/>
            </a:lvl1pPr>
          </a:lstStyle>
          <a:p>
            <a:r>
              <a:rPr lang="en-US">
                <a:solidFill>
                  <a:srgbClr val="003366"/>
                </a:solidFill>
              </a:rPr>
              <a:t>MacLennan</a:t>
            </a:r>
          </a:p>
        </p:txBody>
      </p:sp>
      <p:sp>
        <p:nvSpPr>
          <p:cNvPr id="5" name="Slide Number Placeholder 4"/>
          <p:cNvSpPr>
            <a:spLocks noGrp="1"/>
          </p:cNvSpPr>
          <p:nvPr>
            <p:ph type="sldNum" sz="quarter" idx="11"/>
          </p:nvPr>
        </p:nvSpPr>
        <p:spPr>
          <a:xfrm>
            <a:off x="7239001" y="6248400"/>
            <a:ext cx="1862667" cy="457200"/>
          </a:xfrm>
        </p:spPr>
        <p:txBody>
          <a:bodyPr/>
          <a:lstStyle>
            <a:lvl1pPr>
              <a:defRPr/>
            </a:lvl1pPr>
          </a:lstStyle>
          <a:p>
            <a:fld id="{5216DCCE-7288-4B8C-8ECC-FEFAEC9963F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6884613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4" y="301625"/>
            <a:ext cx="7313612" cy="1143000"/>
          </a:xfrm>
        </p:spPr>
        <p:txBody>
          <a:bodyPr/>
          <a:lstStyle/>
          <a:p>
            <a:r>
              <a:rPr lang="en-US"/>
              <a:t>Click to edit Master title style</a:t>
            </a:r>
          </a:p>
        </p:txBody>
      </p:sp>
      <p:sp>
        <p:nvSpPr>
          <p:cNvPr id="3" name="Table Placeholder 2"/>
          <p:cNvSpPr>
            <a:spLocks noGrp="1"/>
          </p:cNvSpPr>
          <p:nvPr>
            <p:ph type="tbl" idx="1"/>
          </p:nvPr>
        </p:nvSpPr>
        <p:spPr>
          <a:xfrm>
            <a:off x="1370014" y="1827213"/>
            <a:ext cx="7313612" cy="4114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67C85420-ED90-40C3-8AF5-CE24EAEBC367}"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74119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3366"/>
              </a:solidFill>
            </a:endParaRPr>
          </a:p>
        </p:txBody>
      </p:sp>
      <p:sp>
        <p:nvSpPr>
          <p:cNvPr id="5" name="Slide Number Placeholder 4"/>
          <p:cNvSpPr>
            <a:spLocks noGrp="1"/>
          </p:cNvSpPr>
          <p:nvPr>
            <p:ph type="sldNum" sz="quarter" idx="12"/>
          </p:nvPr>
        </p:nvSpPr>
        <p:spPr/>
        <p:txBody>
          <a:bodyPr/>
          <a:lstStyle>
            <a:lvl1pPr>
              <a:defRPr/>
            </a:lvl1pPr>
          </a:lstStyle>
          <a:p>
            <a:fld id="{20B614D3-2B14-403C-B798-28A96B3B0922}"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3366"/>
              </a:solidFill>
            </a:endParaRPr>
          </a:p>
        </p:txBody>
      </p:sp>
      <p:sp>
        <p:nvSpPr>
          <p:cNvPr id="4" name="Slide Number Placeholder 3"/>
          <p:cNvSpPr>
            <a:spLocks noGrp="1"/>
          </p:cNvSpPr>
          <p:nvPr>
            <p:ph type="sldNum" sz="quarter" idx="12"/>
          </p:nvPr>
        </p:nvSpPr>
        <p:spPr/>
        <p:txBody>
          <a:bodyPr/>
          <a:lstStyle>
            <a:lvl1pPr>
              <a:defRPr/>
            </a:lvl1pPr>
          </a:lstStyle>
          <a:p>
            <a:fld id="{8376940E-E339-4209-B212-C13C6FA6A376}"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5A8875D9-F642-45FF-B831-E9E20C79532E}" type="slidenum">
              <a:rPr lang="en-US">
                <a:solidFill>
                  <a:srgbClr val="003366"/>
                </a:solidFill>
              </a:rPr>
              <a:pPr/>
              <a:t>‹#›</a:t>
            </a:fld>
            <a:endParaRPr lang="en-US">
              <a:solidFill>
                <a:srgbClr val="003366"/>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64C9B94C-D461-40B7-A2F4-BE4910CFC1EE}" type="slidenum">
              <a:rPr lang="en-US">
                <a:solidFill>
                  <a:srgbClr val="003366"/>
                </a:solidFill>
              </a:rPr>
              <a:pPr/>
              <a:t>‹#›</a:t>
            </a:fld>
            <a:endParaRPr lang="en-US">
              <a:solidFill>
                <a:srgbClr val="003366"/>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1.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bwMode="auto">
          <a:xfrm>
            <a:off x="1219200" y="152400"/>
            <a:ext cx="7391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 style</a:t>
            </a:r>
          </a:p>
        </p:txBody>
      </p:sp>
      <p:sp>
        <p:nvSpPr>
          <p:cNvPr id="277507" name="Rectangle 3"/>
          <p:cNvSpPr>
            <a:spLocks noGrp="1" noChangeArrowheads="1"/>
          </p:cNvSpPr>
          <p:nvPr>
            <p:ph type="body" idx="1"/>
          </p:nvPr>
        </p:nvSpPr>
        <p:spPr bwMode="auto">
          <a:xfrm>
            <a:off x="1219200" y="1676400"/>
            <a:ext cx="7391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751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endParaRPr lang="en-US">
              <a:solidFill>
                <a:srgbClr val="003366"/>
              </a:solidFill>
              <a:cs typeface="+mn-cs"/>
            </a:endParaRPr>
          </a:p>
        </p:txBody>
      </p:sp>
      <p:sp>
        <p:nvSpPr>
          <p:cNvPr id="27751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solidFill>
                <a:srgbClr val="003366"/>
              </a:solidFill>
              <a:cs typeface="+mn-cs"/>
            </a:endParaRPr>
          </a:p>
        </p:txBody>
      </p:sp>
      <p:sp>
        <p:nvSpPr>
          <p:cNvPr id="27751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lgn="r"/>
            <a:fld id="{89256113-3AB6-4126-802A-4D237E2B1E03}" type="slidenum">
              <a:rPr lang="en-US" smtClean="0">
                <a:solidFill>
                  <a:srgbClr val="003366"/>
                </a:solidFill>
                <a:cs typeface="+mn-cs"/>
              </a:rPr>
              <a:pPr algn="r"/>
              <a:t>‹#›</a:t>
            </a:fld>
            <a:endParaRPr lang="en-US">
              <a:solidFill>
                <a:srgbClr val="003366"/>
              </a:solidFill>
              <a:cs typeface="+mn-cs"/>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ftr="0" dt="0"/>
  <p:txStyles>
    <p:titleStyle>
      <a:lvl1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imes New Roman" panose="02020603050405020304" pitchFamily="18" charset="0"/>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C0C0C0"/>
            </a:outerShdw>
          </a:effectLst>
          <a:latin typeface="Times New Roman" panose="02020603050405020304" pitchFamily="18" charset="0"/>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C0C0C0"/>
            </a:outerShdw>
          </a:effectLst>
          <a:latin typeface="Times New Roman" panose="02020603050405020304" pitchFamily="18" charset="0"/>
        </a:defRPr>
      </a:lvl2pPr>
      <a:lvl3pPr marL="1143000" indent="-228600" algn="l" rtl="0" eaLnBrk="1" fontAlgn="base" hangingPunct="1">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C0C0C0"/>
            </a:outerShdw>
          </a:effectLst>
          <a:latin typeface="Times New Roman" panose="02020603050405020304" pitchFamily="18" charset="0"/>
        </a:defRPr>
      </a:lvl3pPr>
      <a:lvl4pPr marL="15621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Times New Roman" panose="02020603050405020304" pitchFamily="18" charset="0"/>
        </a:defRPr>
      </a:lvl4pPr>
      <a:lvl5pPr marL="19812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Times New Roman" panose="02020603050405020304" pitchFamily="18" charset="0"/>
        </a:defRPr>
      </a:lvl5pPr>
      <a:lvl6pPr marL="24384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5E8F003-FAB3-40B6-8CCF-6B8B9F7F5613}" type="datetimeFigureOut">
              <a:rPr lang="en-US" smtClean="0">
                <a:solidFill>
                  <a:prstClr val="black">
                    <a:tint val="75000"/>
                  </a:prstClr>
                </a:solidFill>
                <a:latin typeface="Calibri"/>
                <a:cs typeface="+mn-cs"/>
              </a:rPr>
              <a:pPr fontAlgn="auto">
                <a:spcBef>
                  <a:spcPts val="0"/>
                </a:spcBef>
                <a:spcAft>
                  <a:spcPts val="0"/>
                </a:spcAft>
              </a:pPr>
              <a:t>12/9/2020</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00C119-5FCF-4236-BD22-3A119DE15855}"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bwMode="auto">
          <a:xfrm>
            <a:off x="1219200" y="152400"/>
            <a:ext cx="7391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277507" name="Rectangle 3"/>
          <p:cNvSpPr>
            <a:spLocks noGrp="1" noChangeArrowheads="1"/>
          </p:cNvSpPr>
          <p:nvPr>
            <p:ph type="body" idx="1"/>
          </p:nvPr>
        </p:nvSpPr>
        <p:spPr bwMode="auto">
          <a:xfrm>
            <a:off x="1219200" y="1676400"/>
            <a:ext cx="7391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751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endParaRPr lang="en-US">
              <a:solidFill>
                <a:srgbClr val="003366"/>
              </a:solidFill>
            </a:endParaRPr>
          </a:p>
        </p:txBody>
      </p:sp>
      <p:sp>
        <p:nvSpPr>
          <p:cNvPr id="27751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solidFill>
                <a:srgbClr val="003366"/>
              </a:solidFill>
            </a:endParaRPr>
          </a:p>
        </p:txBody>
      </p:sp>
      <p:sp>
        <p:nvSpPr>
          <p:cNvPr id="27751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lgn="r"/>
            <a:fld id="{89256113-3AB6-4126-802A-4D237E2B1E03}" type="slidenum">
              <a:rPr lang="en-US" smtClean="0">
                <a:solidFill>
                  <a:srgbClr val="003366"/>
                </a:solidFill>
              </a:rPr>
              <a:pPr algn="r"/>
              <a:t>‹#›</a:t>
            </a:fld>
            <a:endParaRPr lang="en-US">
              <a:solidFill>
                <a:srgbClr val="003366"/>
              </a:solidFill>
            </a:endParaRPr>
          </a:p>
        </p:txBody>
      </p:sp>
    </p:spTree>
    <p:extLst>
      <p:ext uri="{BB962C8B-B14F-4D97-AF65-F5344CB8AC3E}">
        <p14:creationId xmlns:p14="http://schemas.microsoft.com/office/powerpoint/2010/main" val="48665024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Lst>
  <p:hf hdr="0" ftr="0" dt="0"/>
  <p:txStyles>
    <p:titleStyle>
      <a:lvl1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C0C0C0"/>
            </a:outerShdw>
          </a:effectLst>
          <a:latin typeface="+mn-lt"/>
        </a:defRPr>
      </a:lvl3pPr>
      <a:lvl4pPr marL="15621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4pPr>
      <a:lvl5pPr marL="19812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bwMode="auto">
          <a:xfrm>
            <a:off x="1219200" y="152400"/>
            <a:ext cx="7391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 style</a:t>
            </a:r>
          </a:p>
        </p:txBody>
      </p:sp>
      <p:sp>
        <p:nvSpPr>
          <p:cNvPr id="277507" name="Rectangle 3"/>
          <p:cNvSpPr>
            <a:spLocks noGrp="1" noChangeArrowheads="1"/>
          </p:cNvSpPr>
          <p:nvPr>
            <p:ph type="body" idx="1"/>
          </p:nvPr>
        </p:nvSpPr>
        <p:spPr bwMode="auto">
          <a:xfrm>
            <a:off x="1219200" y="1676400"/>
            <a:ext cx="7391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751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50"/>
            </a:lvl1pPr>
          </a:lstStyle>
          <a:p>
            <a:endParaRPr lang="en-US">
              <a:solidFill>
                <a:srgbClr val="003366"/>
              </a:solidFill>
              <a:cs typeface="+mn-cs"/>
            </a:endParaRPr>
          </a:p>
        </p:txBody>
      </p:sp>
      <p:sp>
        <p:nvSpPr>
          <p:cNvPr id="27751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vl1pPr>
          </a:lstStyle>
          <a:p>
            <a:endParaRPr lang="en-US">
              <a:solidFill>
                <a:srgbClr val="003366"/>
              </a:solidFill>
              <a:cs typeface="+mn-cs"/>
            </a:endParaRPr>
          </a:p>
        </p:txBody>
      </p:sp>
      <p:sp>
        <p:nvSpPr>
          <p:cNvPr id="27751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vl1pPr>
          </a:lstStyle>
          <a:p>
            <a:pPr algn="r"/>
            <a:fld id="{89256113-3AB6-4126-802A-4D237E2B1E03}" type="slidenum">
              <a:rPr lang="en-US" smtClean="0">
                <a:solidFill>
                  <a:srgbClr val="003366"/>
                </a:solidFill>
                <a:cs typeface="+mn-cs"/>
              </a:rPr>
              <a:pPr algn="r"/>
              <a:t>‹#›</a:t>
            </a:fld>
            <a:endParaRPr lang="en-US">
              <a:solidFill>
                <a:srgbClr val="003366"/>
              </a:solidFill>
              <a:cs typeface="+mn-cs"/>
            </a:endParaRPr>
          </a:p>
        </p:txBody>
      </p:sp>
    </p:spTree>
    <p:extLst>
      <p:ext uri="{BB962C8B-B14F-4D97-AF65-F5344CB8AC3E}">
        <p14:creationId xmlns:p14="http://schemas.microsoft.com/office/powerpoint/2010/main" val="209691218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hf hdr="0" ftr="0" dt="0"/>
  <p:txStyles>
    <p:titleStyle>
      <a:lvl1pPr algn="ctr"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imes New Roman" panose="02020603050405020304" pitchFamily="18" charset="0"/>
          <a:ea typeface="+mj-ea"/>
          <a:cs typeface="+mj-cs"/>
        </a:defRPr>
      </a:lvl1pPr>
      <a:lvl2pPr algn="ctr"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5pPr>
      <a:lvl6pPr marL="342900" algn="ctr"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6pPr>
      <a:lvl7pPr marL="685800" algn="ctr"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7pPr>
      <a:lvl8pPr marL="1028700" algn="ctr"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8pPr>
      <a:lvl9pPr marL="1371600" algn="ctr"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9pPr>
    </p:titleStyle>
    <p:bodyStyle>
      <a:lvl1pPr marL="257175" indent="-257175" algn="l" rtl="0" eaLnBrk="1" fontAlgn="base" hangingPunct="1">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C0C0C0"/>
            </a:outerShdw>
          </a:effectLst>
          <a:latin typeface="Times New Roman" panose="02020603050405020304" pitchFamily="18" charset="0"/>
          <a:ea typeface="+mn-ea"/>
          <a:cs typeface="+mn-cs"/>
        </a:defRPr>
      </a:lvl1pPr>
      <a:lvl2pPr marL="557213" indent="-214313" algn="l" rtl="0" eaLnBrk="1" fontAlgn="base" hangingPunct="1">
        <a:spcBef>
          <a:spcPct val="20000"/>
        </a:spcBef>
        <a:spcAft>
          <a:spcPct val="0"/>
        </a:spcAft>
        <a:buClr>
          <a:schemeClr val="accent1"/>
        </a:buClr>
        <a:buSzPct val="75000"/>
        <a:buFont typeface="Wingdings" pitchFamily="2" charset="2"/>
        <a:buChar char="n"/>
        <a:defRPr kumimoji="1" sz="2100">
          <a:solidFill>
            <a:schemeClr val="tx1"/>
          </a:solidFill>
          <a:effectLst>
            <a:outerShdw blurRad="38100" dist="38100" dir="2700000" algn="tl">
              <a:srgbClr val="C0C0C0"/>
            </a:outerShdw>
          </a:effectLst>
          <a:latin typeface="Times New Roman" panose="02020603050405020304" pitchFamily="18" charset="0"/>
        </a:defRPr>
      </a:lvl2pPr>
      <a:lvl3pPr marL="857250" indent="-171450" algn="l" rtl="0" eaLnBrk="1" fontAlgn="base" hangingPunct="1">
        <a:spcBef>
          <a:spcPct val="20000"/>
        </a:spcBef>
        <a:spcAft>
          <a:spcPct val="0"/>
        </a:spcAft>
        <a:buClr>
          <a:schemeClr val="accent1"/>
        </a:buClr>
        <a:buSzPct val="75000"/>
        <a:buFont typeface="Wingdings" pitchFamily="2" charset="2"/>
        <a:buChar char="n"/>
        <a:defRPr kumimoji="1" sz="1800">
          <a:solidFill>
            <a:schemeClr val="tx1"/>
          </a:solidFill>
          <a:effectLst>
            <a:outerShdw blurRad="38100" dist="38100" dir="2700000" algn="tl">
              <a:srgbClr val="C0C0C0"/>
            </a:outerShdw>
          </a:effectLst>
          <a:latin typeface="Times New Roman" panose="02020603050405020304" pitchFamily="18" charset="0"/>
        </a:defRPr>
      </a:lvl3pPr>
      <a:lvl4pPr marL="1171575" indent="-171450" algn="l" rtl="0" eaLnBrk="1" fontAlgn="base" hangingPunct="1">
        <a:spcBef>
          <a:spcPct val="20000"/>
        </a:spcBef>
        <a:spcAft>
          <a:spcPct val="0"/>
        </a:spcAft>
        <a:buClr>
          <a:schemeClr val="accent1"/>
        </a:buClr>
        <a:buSzPct val="75000"/>
        <a:buFont typeface="Wingdings" pitchFamily="2" charset="2"/>
        <a:buChar char="n"/>
        <a:defRPr kumimoji="1" sz="1500">
          <a:solidFill>
            <a:schemeClr val="tx1"/>
          </a:solidFill>
          <a:effectLst>
            <a:outerShdw blurRad="38100" dist="38100" dir="2700000" algn="tl">
              <a:srgbClr val="C0C0C0"/>
            </a:outerShdw>
          </a:effectLst>
          <a:latin typeface="Times New Roman" panose="02020603050405020304" pitchFamily="18" charset="0"/>
        </a:defRPr>
      </a:lvl4pPr>
      <a:lvl5pPr marL="1485900" indent="-171450" algn="l" rtl="0" eaLnBrk="1" fontAlgn="base" hangingPunct="1">
        <a:spcBef>
          <a:spcPct val="20000"/>
        </a:spcBef>
        <a:spcAft>
          <a:spcPct val="0"/>
        </a:spcAft>
        <a:buClr>
          <a:schemeClr val="accent1"/>
        </a:buClr>
        <a:buSzPct val="75000"/>
        <a:buFont typeface="Wingdings" pitchFamily="2" charset="2"/>
        <a:buChar char="n"/>
        <a:defRPr kumimoji="1" sz="1500">
          <a:solidFill>
            <a:schemeClr val="tx1"/>
          </a:solidFill>
          <a:effectLst>
            <a:outerShdw blurRad="38100" dist="38100" dir="2700000" algn="tl">
              <a:srgbClr val="C0C0C0"/>
            </a:outerShdw>
          </a:effectLst>
          <a:latin typeface="Times New Roman" panose="02020603050405020304" pitchFamily="18" charset="0"/>
        </a:defRPr>
      </a:lvl5pPr>
      <a:lvl6pPr marL="1828800" indent="-171450" algn="l" rtl="0" eaLnBrk="1" fontAlgn="base" hangingPunct="1">
        <a:spcBef>
          <a:spcPct val="20000"/>
        </a:spcBef>
        <a:spcAft>
          <a:spcPct val="0"/>
        </a:spcAft>
        <a:buClr>
          <a:schemeClr val="accent1"/>
        </a:buClr>
        <a:buSzPct val="75000"/>
        <a:buFont typeface="Wingdings" pitchFamily="2" charset="2"/>
        <a:buChar char="n"/>
        <a:defRPr kumimoji="1" sz="1500">
          <a:solidFill>
            <a:schemeClr val="tx1"/>
          </a:solidFill>
          <a:effectLst>
            <a:outerShdw blurRad="38100" dist="38100" dir="2700000" algn="tl">
              <a:srgbClr val="C0C0C0"/>
            </a:outerShdw>
          </a:effectLst>
          <a:latin typeface="+mn-lt"/>
        </a:defRPr>
      </a:lvl6pPr>
      <a:lvl7pPr marL="2171700" indent="-171450" algn="l" rtl="0" eaLnBrk="1" fontAlgn="base" hangingPunct="1">
        <a:spcBef>
          <a:spcPct val="20000"/>
        </a:spcBef>
        <a:spcAft>
          <a:spcPct val="0"/>
        </a:spcAft>
        <a:buClr>
          <a:schemeClr val="accent1"/>
        </a:buClr>
        <a:buSzPct val="75000"/>
        <a:buFont typeface="Wingdings" pitchFamily="2" charset="2"/>
        <a:buChar char="n"/>
        <a:defRPr kumimoji="1" sz="1500">
          <a:solidFill>
            <a:schemeClr val="tx1"/>
          </a:solidFill>
          <a:effectLst>
            <a:outerShdw blurRad="38100" dist="38100" dir="2700000" algn="tl">
              <a:srgbClr val="C0C0C0"/>
            </a:outerShdw>
          </a:effectLst>
          <a:latin typeface="+mn-lt"/>
        </a:defRPr>
      </a:lvl7pPr>
      <a:lvl8pPr marL="2514600" indent="-171450" algn="l" rtl="0" eaLnBrk="1" fontAlgn="base" hangingPunct="1">
        <a:spcBef>
          <a:spcPct val="20000"/>
        </a:spcBef>
        <a:spcAft>
          <a:spcPct val="0"/>
        </a:spcAft>
        <a:buClr>
          <a:schemeClr val="accent1"/>
        </a:buClr>
        <a:buSzPct val="75000"/>
        <a:buFont typeface="Wingdings" pitchFamily="2" charset="2"/>
        <a:buChar char="n"/>
        <a:defRPr kumimoji="1" sz="1500">
          <a:solidFill>
            <a:schemeClr val="tx1"/>
          </a:solidFill>
          <a:effectLst>
            <a:outerShdw blurRad="38100" dist="38100" dir="2700000" algn="tl">
              <a:srgbClr val="C0C0C0"/>
            </a:outerShdw>
          </a:effectLst>
          <a:latin typeface="+mn-lt"/>
        </a:defRPr>
      </a:lvl8pPr>
      <a:lvl9pPr marL="2857500" indent="-171450" algn="l" rtl="0" eaLnBrk="1" fontAlgn="base" hangingPunct="1">
        <a:spcBef>
          <a:spcPct val="20000"/>
        </a:spcBef>
        <a:spcAft>
          <a:spcPct val="0"/>
        </a:spcAft>
        <a:buClr>
          <a:schemeClr val="accent1"/>
        </a:buClr>
        <a:buSzPct val="75000"/>
        <a:buFont typeface="Wingdings" pitchFamily="2" charset="2"/>
        <a:buChar char="n"/>
        <a:defRPr kumimoji="1" sz="1500">
          <a:solidFill>
            <a:schemeClr val="tx1"/>
          </a:solidFill>
          <a:effectLst>
            <a:outerShdw blurRad="38100" dist="38100" dir="2700000" algn="tl">
              <a:srgbClr val="C0C0C0"/>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4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1177925" y="762000"/>
            <a:ext cx="7543800" cy="1250950"/>
          </a:xfrm>
          <a:prstGeom prst="rect">
            <a:avLst/>
          </a:prstGeom>
          <a:noFill/>
          <a:ln w="9525">
            <a:noFill/>
            <a:miter lim="800000"/>
            <a:headEnd/>
            <a:tailEnd/>
          </a:ln>
        </p:spPr>
        <p:txBody>
          <a:bodyPr/>
          <a:lstStyle/>
          <a:p>
            <a:pPr algn="ctr" fontAlgn="auto">
              <a:spcBef>
                <a:spcPct val="20000"/>
              </a:spcBef>
              <a:spcAft>
                <a:spcPts val="0"/>
              </a:spcAft>
              <a:buClr>
                <a:srgbClr val="8EB3C8"/>
              </a:buClr>
              <a:buSzPct val="75000"/>
              <a:defRPr/>
            </a:pPr>
            <a:r>
              <a:rPr lang="az-Cyrl-AZ" sz="4400" b="1" dirty="0">
                <a:solidFill>
                  <a:srgbClr val="003366"/>
                </a:solidFill>
                <a:cs typeface="Times New Roman" panose="02020603050405020304" pitchFamily="18" charset="0"/>
              </a:rPr>
              <a:t>Синдром поликистоза яичников</a:t>
            </a:r>
            <a:endParaRPr lang="en-US" sz="4400" b="1" dirty="0">
              <a:solidFill>
                <a:srgbClr val="003366"/>
              </a:solidFill>
              <a:cs typeface="Times New Roman" panose="02020603050405020304" pitchFamily="18" charset="0"/>
            </a:endParaRPr>
          </a:p>
          <a:p>
            <a:pPr algn="ctr" fontAlgn="auto">
              <a:spcBef>
                <a:spcPct val="20000"/>
              </a:spcBef>
              <a:spcAft>
                <a:spcPts val="0"/>
              </a:spcAft>
              <a:buClr>
                <a:srgbClr val="8EB3C8"/>
              </a:buClr>
              <a:buSzPct val="75000"/>
              <a:defRPr/>
            </a:pPr>
            <a:r>
              <a:rPr lang="en-AU" sz="2800" b="1" dirty="0">
                <a:solidFill>
                  <a:srgbClr val="003366"/>
                </a:solidFill>
                <a:cs typeface="Times New Roman" panose="02020603050405020304" pitchFamily="18" charset="0"/>
              </a:rPr>
              <a:t>Moamar Al-Jefout, </a:t>
            </a:r>
          </a:p>
          <a:p>
            <a:pPr algn="ctr" fontAlgn="auto">
              <a:spcBef>
                <a:spcPct val="20000"/>
              </a:spcBef>
              <a:spcAft>
                <a:spcPts val="0"/>
              </a:spcAft>
              <a:buClr>
                <a:srgbClr val="8EB3C8"/>
              </a:buClr>
              <a:buSzPct val="75000"/>
              <a:defRPr/>
            </a:pPr>
            <a:r>
              <a:rPr lang="en-AU" sz="2000" dirty="0">
                <a:solidFill>
                  <a:srgbClr val="003366"/>
                </a:solidFill>
                <a:cs typeface="Times New Roman" panose="02020603050405020304" pitchFamily="18" charset="0"/>
              </a:rPr>
              <a:t>MD, JBO&amp;G, </a:t>
            </a:r>
            <a:r>
              <a:rPr lang="en-AU" sz="2000" dirty="0" err="1">
                <a:solidFill>
                  <a:srgbClr val="003366"/>
                </a:solidFill>
                <a:cs typeface="Times New Roman" panose="02020603050405020304" pitchFamily="18" charset="0"/>
              </a:rPr>
              <a:t>MMed</a:t>
            </a:r>
            <a:r>
              <a:rPr lang="en-AU" sz="2000" dirty="0">
                <a:solidFill>
                  <a:srgbClr val="003366"/>
                </a:solidFill>
                <a:cs typeface="Times New Roman" panose="02020603050405020304" pitchFamily="18" charset="0"/>
              </a:rPr>
              <a:t> (HR&amp;HG), </a:t>
            </a:r>
            <a:r>
              <a:rPr lang="en-AU" sz="2000" dirty="0" err="1">
                <a:solidFill>
                  <a:srgbClr val="003366"/>
                </a:solidFill>
                <a:cs typeface="Times New Roman" panose="02020603050405020304" pitchFamily="18" charset="0"/>
              </a:rPr>
              <a:t>Ph.D</a:t>
            </a:r>
            <a:br>
              <a:rPr lang="en-AU" sz="2000" dirty="0">
                <a:solidFill>
                  <a:srgbClr val="003366"/>
                </a:solidFill>
                <a:cs typeface="Times New Roman" panose="02020603050405020304" pitchFamily="18" charset="0"/>
              </a:rPr>
            </a:br>
            <a:r>
              <a:rPr lang="en-AU" sz="2000" dirty="0">
                <a:solidFill>
                  <a:srgbClr val="003366"/>
                </a:solidFill>
                <a:cs typeface="Times New Roman" panose="02020603050405020304" pitchFamily="18" charset="0"/>
              </a:rPr>
              <a:t>Associate Professor in Human Reproduction. </a:t>
            </a:r>
          </a:p>
          <a:p>
            <a:pPr algn="ctr" fontAlgn="auto">
              <a:spcBef>
                <a:spcPct val="20000"/>
              </a:spcBef>
              <a:spcAft>
                <a:spcPts val="0"/>
              </a:spcAft>
              <a:buClr>
                <a:srgbClr val="8EB3C8"/>
              </a:buClr>
              <a:buSzPct val="75000"/>
              <a:defRPr/>
            </a:pPr>
            <a:r>
              <a:rPr lang="en-AU" sz="2000" dirty="0">
                <a:solidFill>
                  <a:srgbClr val="003366"/>
                </a:solidFill>
                <a:cs typeface="Times New Roman" panose="02020603050405020304" pitchFamily="18" charset="0"/>
              </a:rPr>
              <a:t>Endoscopic Surgeon</a:t>
            </a:r>
            <a:br>
              <a:rPr lang="en-AU" sz="2000" dirty="0">
                <a:solidFill>
                  <a:srgbClr val="003366"/>
                </a:solidFill>
                <a:cs typeface="Times New Roman" panose="02020603050405020304" pitchFamily="18" charset="0"/>
              </a:rPr>
            </a:br>
            <a:r>
              <a:rPr lang="en-AU" sz="2000" dirty="0">
                <a:solidFill>
                  <a:srgbClr val="003366"/>
                </a:solidFill>
                <a:cs typeface="Times New Roman" panose="02020603050405020304" pitchFamily="18" charset="0"/>
              </a:rPr>
              <a:t>UAEU. CM&amp;HS/ UAE</a:t>
            </a:r>
          </a:p>
          <a:p>
            <a:pPr algn="ctr" fontAlgn="auto">
              <a:spcBef>
                <a:spcPct val="20000"/>
              </a:spcBef>
              <a:spcAft>
                <a:spcPts val="0"/>
              </a:spcAft>
              <a:buClr>
                <a:srgbClr val="8EB3C8"/>
              </a:buClr>
              <a:buSzPct val="75000"/>
              <a:defRPr/>
            </a:pPr>
            <a:r>
              <a:rPr lang="en-AU" sz="2000" dirty="0">
                <a:solidFill>
                  <a:srgbClr val="003366"/>
                </a:solidFill>
                <a:cs typeface="Times New Roman" panose="02020603050405020304" pitchFamily="18" charset="0"/>
              </a:rPr>
              <a:t>Mutah University Jordan</a:t>
            </a:r>
          </a:p>
          <a:p>
            <a:pPr algn="ctr" fontAlgn="auto">
              <a:spcBef>
                <a:spcPct val="20000"/>
              </a:spcBef>
              <a:spcAft>
                <a:spcPts val="0"/>
              </a:spcAft>
              <a:buClr>
                <a:srgbClr val="8EB3C8"/>
              </a:buClr>
              <a:buSzPct val="75000"/>
              <a:defRPr/>
            </a:pPr>
            <a:r>
              <a:rPr lang="en-AU" sz="2000" dirty="0">
                <a:solidFill>
                  <a:srgbClr val="003366"/>
                </a:solidFill>
                <a:cs typeface="Times New Roman" panose="02020603050405020304" pitchFamily="18" charset="0"/>
              </a:rPr>
              <a:t>Volgograd, Russia-2020</a:t>
            </a:r>
            <a:br>
              <a:rPr lang="en-AU" sz="2000" dirty="0">
                <a:solidFill>
                  <a:srgbClr val="000000"/>
                </a:solidFill>
                <a:latin typeface="Tahoma"/>
              </a:rPr>
            </a:br>
            <a:r>
              <a:rPr lang="en-AU" sz="2000" dirty="0">
                <a:solidFill>
                  <a:srgbClr val="000000"/>
                </a:solidFill>
                <a:latin typeface="Tahoma"/>
              </a:rPr>
              <a:t>   </a:t>
            </a:r>
            <a:br>
              <a:rPr lang="en-AU" sz="2000" dirty="0">
                <a:solidFill>
                  <a:srgbClr val="000000"/>
                </a:solidFill>
                <a:latin typeface="Tahoma"/>
              </a:rPr>
            </a:br>
            <a:br>
              <a:rPr lang="en-AU" sz="2000" dirty="0">
                <a:solidFill>
                  <a:srgbClr val="000000"/>
                </a:solidFill>
                <a:latin typeface="Tahoma"/>
              </a:rPr>
            </a:br>
            <a:endParaRPr kumimoji="1" lang="en-US" sz="1400" kern="0" dirty="0">
              <a:solidFill>
                <a:srgbClr val="003366"/>
              </a:solidFill>
              <a:effectLst>
                <a:outerShdw blurRad="38100" dist="38100" dir="2700000" algn="tl">
                  <a:srgbClr val="C0C0C0"/>
                </a:outerShdw>
              </a:effectLst>
              <a:latin typeface="Tahoma"/>
            </a:endParaRPr>
          </a:p>
        </p:txBody>
      </p:sp>
      <p:sp>
        <p:nvSpPr>
          <p:cNvPr id="34819" name="Slide Number Placeholder 2"/>
          <p:cNvSpPr>
            <a:spLocks noGrp="1"/>
          </p:cNvSpPr>
          <p:nvPr>
            <p:ph type="sldNum"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defRPr/>
            </a:pPr>
            <a:fld id="{5BCB4A5B-67B1-4327-86F8-059BC33FD123}" type="slidenum">
              <a:rPr lang="en-US" altLang="en-US" smtClean="0">
                <a:solidFill>
                  <a:srgbClr val="003366"/>
                </a:solidFill>
              </a:rPr>
              <a:pPr>
                <a:defRPr/>
              </a:pPr>
              <a:t>1</a:t>
            </a:fld>
            <a:endParaRPr lang="en-US" altLang="en-US">
              <a:solidFill>
                <a:srgbClr val="003366"/>
              </a:solidFill>
            </a:endParaRPr>
          </a:p>
        </p:txBody>
      </p:sp>
      <p:grpSp>
        <p:nvGrpSpPr>
          <p:cNvPr id="6" name="Group 5">
            <a:extLst>
              <a:ext uri="{FF2B5EF4-FFF2-40B4-BE49-F238E27FC236}">
                <a16:creationId xmlns:a16="http://schemas.microsoft.com/office/drawing/2014/main" id="{D74E2F03-7DD8-4B45-B55A-736BF446198F}"/>
              </a:ext>
            </a:extLst>
          </p:cNvPr>
          <p:cNvGrpSpPr/>
          <p:nvPr/>
        </p:nvGrpSpPr>
        <p:grpSpPr>
          <a:xfrm>
            <a:off x="1" y="5470525"/>
            <a:ext cx="9144000" cy="1347788"/>
            <a:chOff x="795337" y="5373687"/>
            <a:chExt cx="11268921" cy="1347788"/>
          </a:xfrm>
        </p:grpSpPr>
        <p:pic>
          <p:nvPicPr>
            <p:cNvPr id="7" name="Picture 11">
              <a:extLst>
                <a:ext uri="{FF2B5EF4-FFF2-40B4-BE49-F238E27FC236}">
                  <a16:creationId xmlns:a16="http://schemas.microsoft.com/office/drawing/2014/main" id="{337F16D1-CED6-4B7B-B1D5-ECA2952395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42"/>
            <a:stretch/>
          </p:blipFill>
          <p:spPr bwMode="auto">
            <a:xfrm>
              <a:off x="2143125" y="5373687"/>
              <a:ext cx="9921133"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198635C4-35EA-44A8-BC03-76641AE1EF39}"/>
                </a:ext>
              </a:extLst>
            </p:cNvPr>
            <p:cNvPicPr>
              <a:picLocks noChangeAspect="1"/>
            </p:cNvPicPr>
            <p:nvPr/>
          </p:nvPicPr>
          <p:blipFill>
            <a:blip r:embed="rId3"/>
            <a:stretch>
              <a:fillRect/>
            </a:stretch>
          </p:blipFill>
          <p:spPr>
            <a:xfrm>
              <a:off x="795337" y="5373687"/>
              <a:ext cx="1347788" cy="1347788"/>
            </a:xfrm>
            <a:prstGeom prst="rect">
              <a:avLst/>
            </a:prstGeom>
          </p:spPr>
        </p:pic>
      </p:grpSp>
    </p:spTree>
    <p:extLst>
      <p:ext uri="{BB962C8B-B14F-4D97-AF65-F5344CB8AC3E}">
        <p14:creationId xmlns:p14="http://schemas.microsoft.com/office/powerpoint/2010/main" val="2090337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az-Cyrl-AZ" dirty="0">
                <a:solidFill>
                  <a:schemeClr val="bg2"/>
                </a:solidFill>
              </a:rPr>
              <a:t>Классы ВОЗ</a:t>
            </a:r>
            <a:r>
              <a:rPr lang="en-US" dirty="0">
                <a:solidFill>
                  <a:schemeClr val="bg2"/>
                </a:solidFill>
              </a:rPr>
              <a:t> </a:t>
            </a:r>
            <a:r>
              <a:rPr lang="az-Cyrl-AZ" dirty="0">
                <a:solidFill>
                  <a:schemeClr val="bg2"/>
                </a:solidFill>
              </a:rPr>
              <a:t>ановуляции</a:t>
            </a:r>
            <a:endParaRPr lang="en-AU" dirty="0">
              <a:solidFill>
                <a:schemeClr val="bg2"/>
              </a:solidFill>
            </a:endParaRPr>
          </a:p>
        </p:txBody>
      </p:sp>
      <p:sp>
        <p:nvSpPr>
          <p:cNvPr id="9219" name="Content Placeholder 2"/>
          <p:cNvSpPr>
            <a:spLocks noGrp="1"/>
          </p:cNvSpPr>
          <p:nvPr>
            <p:ph idx="1"/>
          </p:nvPr>
        </p:nvSpPr>
        <p:spPr>
          <a:xfrm>
            <a:off x="457200" y="1935163"/>
            <a:ext cx="8686800" cy="4806950"/>
          </a:xfrm>
        </p:spPr>
        <p:txBody>
          <a:bodyPr/>
          <a:lstStyle/>
          <a:p>
            <a:r>
              <a:rPr lang="ru-RU" sz="2400" dirty="0">
                <a:solidFill>
                  <a:schemeClr val="bg2"/>
                </a:solidFill>
              </a:rPr>
              <a:t>Класс 1: гипогонадотрофная гипогонадальная ановуляция</a:t>
            </a:r>
          </a:p>
          <a:p>
            <a:r>
              <a:rPr lang="ru-RU" sz="2400" dirty="0">
                <a:solidFill>
                  <a:schemeClr val="bg2"/>
                </a:solidFill>
              </a:rPr>
              <a:t>Класс 2: Нормогонадотрофная нормоэстрогенная ановуляция</a:t>
            </a:r>
          </a:p>
          <a:p>
            <a:r>
              <a:rPr lang="ru-RU" sz="2400" dirty="0">
                <a:solidFill>
                  <a:schemeClr val="bg2"/>
                </a:solidFill>
              </a:rPr>
              <a:t>На эту группу приходится 85% нарушений овуляции. Женщины могут выделять нормальные гонадотропины и эстрогены, но секреция ФСГ во время фолликулярной фазы является субнормальной. В эту подгруппу входят женщины с СПКЯ.</a:t>
            </a:r>
          </a:p>
          <a:p>
            <a:r>
              <a:rPr lang="ru-RU" sz="2400" dirty="0">
                <a:solidFill>
                  <a:schemeClr val="bg2"/>
                </a:solidFill>
              </a:rPr>
              <a:t>Класс 3: гипергонадотрофный гипогонадизм</a:t>
            </a:r>
          </a:p>
          <a:p>
            <a:endParaRPr lang="ru-RU" sz="2400" dirty="0">
              <a:solidFill>
                <a:schemeClr val="bg2"/>
              </a:solidFill>
            </a:endParaRPr>
          </a:p>
          <a:p>
            <a:r>
              <a:rPr lang="ru-RU" sz="2400" dirty="0">
                <a:solidFill>
                  <a:schemeClr val="bg2"/>
                </a:solidFill>
              </a:rPr>
              <a:t>Гиперпролактинемическая ановуляция</a:t>
            </a:r>
            <a:endParaRPr lang="en-AU" sz="2400" dirty="0">
              <a:solidFill>
                <a:schemeClr val="bg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1066800"/>
          </a:xfrm>
        </p:spPr>
        <p:txBody>
          <a:bodyPr/>
          <a:lstStyle/>
          <a:p>
            <a:r>
              <a:rPr lang="ru-RU" sz="3600" dirty="0">
                <a:solidFill>
                  <a:schemeClr val="bg2"/>
                </a:solidFill>
              </a:rPr>
              <a:t>Схематическое представление надпочечников и основных продуктов</a:t>
            </a:r>
            <a:endParaRPr lang="en-US" sz="3600" dirty="0">
              <a:solidFill>
                <a:schemeClr val="bg2"/>
              </a:solidFill>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11</a:t>
            </a:fld>
            <a:endParaRPr lang="en-US">
              <a:solidFill>
                <a:srgbClr val="003366"/>
              </a:solidFill>
            </a:endParaRPr>
          </a:p>
        </p:txBody>
      </p:sp>
      <p:pic>
        <p:nvPicPr>
          <p:cNvPr id="94210" name="Picture 2" descr="http://www.endotext.org/wp-content/uploads/adrenal/3/figure1.gif"/>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601272" cy="1066800"/>
          </a:xfrm>
        </p:spPr>
        <p:txBody>
          <a:bodyPr/>
          <a:lstStyle/>
          <a:p>
            <a:endParaRPr lang="en-US" sz="2800" dirty="0">
              <a:solidFill>
                <a:schemeClr val="bg2"/>
              </a:solidFill>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12</a:t>
            </a:fld>
            <a:endParaRPr lang="en-US">
              <a:solidFill>
                <a:srgbClr val="003366"/>
              </a:solidFill>
            </a:endParaRPr>
          </a:p>
        </p:txBody>
      </p:sp>
      <p:pic>
        <p:nvPicPr>
          <p:cNvPr id="90114" name="Picture 2" descr="http://www.endotext.org/wp-content/uploads/female/1/figure2.jpg"/>
          <p:cNvPicPr>
            <a:picLocks noChangeAspect="1" noChangeArrowheads="1"/>
          </p:cNvPicPr>
          <p:nvPr/>
        </p:nvPicPr>
        <p:blipFill>
          <a:blip r:embed="rId2" cstate="print"/>
          <a:srcRect/>
          <a:stretch>
            <a:fillRect/>
          </a:stretch>
        </p:blipFill>
        <p:spPr bwMode="auto">
          <a:xfrm>
            <a:off x="0" y="1340768"/>
            <a:ext cx="9144000" cy="55172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88913"/>
            <a:ext cx="8229600" cy="1143000"/>
          </a:xfrm>
        </p:spPr>
        <p:txBody>
          <a:bodyPr/>
          <a:lstStyle/>
          <a:p>
            <a:r>
              <a:rPr lang="az-Cyrl-AZ" dirty="0">
                <a:solidFill>
                  <a:schemeClr val="bg2"/>
                </a:solidFill>
              </a:rPr>
              <a:t>Стероидогенез яичников</a:t>
            </a:r>
            <a:endParaRPr lang="en-AU" dirty="0">
              <a:solidFill>
                <a:schemeClr val="bg2"/>
              </a:solidFill>
            </a:endParaRPr>
          </a:p>
        </p:txBody>
      </p:sp>
      <p:pic>
        <p:nvPicPr>
          <p:cNvPr id="1024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1412875"/>
            <a:ext cx="9144000" cy="52705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14</a:t>
            </a:fld>
            <a:endParaRPr lang="en-US">
              <a:solidFill>
                <a:srgbClr val="003366"/>
              </a:solidFill>
            </a:endParaRPr>
          </a:p>
        </p:txBody>
      </p:sp>
      <p:pic>
        <p:nvPicPr>
          <p:cNvPr id="92162" name="Picture 2" descr="http://www.endotext.org/wp-content/uploads/female/1/figure13.gif"/>
          <p:cNvPicPr>
            <a:picLocks noChangeAspect="1" noChangeArrowheads="1"/>
          </p:cNvPicPr>
          <p:nvPr/>
        </p:nvPicPr>
        <p:blipFill>
          <a:blip r:embed="rId2" cstate="print"/>
          <a:srcRect/>
          <a:stretch>
            <a:fillRect/>
          </a:stretch>
        </p:blipFill>
        <p:spPr bwMode="auto">
          <a:xfrm>
            <a:off x="0" y="1628800"/>
            <a:ext cx="9144000" cy="5229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59632" y="214313"/>
            <a:ext cx="7427168" cy="1143000"/>
          </a:xfrm>
        </p:spPr>
        <p:txBody>
          <a:bodyPr/>
          <a:lstStyle/>
          <a:p>
            <a:r>
              <a:rPr lang="az-Cyrl-AZ" sz="3600" dirty="0">
                <a:solidFill>
                  <a:schemeClr val="bg2"/>
                </a:solidFill>
              </a:rPr>
              <a:t>Два гонадотропина-две клеточные теории</a:t>
            </a:r>
            <a:endParaRPr lang="en-AU" sz="3600" dirty="0">
              <a:solidFill>
                <a:schemeClr val="bg2"/>
              </a:solidFill>
            </a:endParaRPr>
          </a:p>
        </p:txBody>
      </p:sp>
      <p:pic>
        <p:nvPicPr>
          <p:cNvPr id="12291" name="Content Placeholder 3" descr="graphic elemen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09650" y="1340768"/>
            <a:ext cx="8134350" cy="525688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Cyrl-AZ" dirty="0">
                <a:solidFill>
                  <a:schemeClr val="bg2"/>
                </a:solidFill>
                <a:effectLst/>
              </a:rPr>
              <a:t>Антимюллеровый гормон</a:t>
            </a:r>
            <a:br>
              <a:rPr lang="en-US" dirty="0">
                <a:solidFill>
                  <a:schemeClr val="bg2"/>
                </a:solidFill>
                <a:effectLst/>
              </a:rPr>
            </a:br>
            <a:r>
              <a:rPr lang="ru-RU" b="1" dirty="0">
                <a:solidFill>
                  <a:schemeClr val="bg2"/>
                </a:solidFill>
                <a:effectLst/>
              </a:rPr>
              <a:t>AMГ</a:t>
            </a:r>
            <a:endParaRPr lang="en-US" b="1" dirty="0">
              <a:solidFill>
                <a:schemeClr val="bg2"/>
              </a:solidFill>
              <a:effectLst/>
            </a:endParaRPr>
          </a:p>
        </p:txBody>
      </p:sp>
      <p:sp>
        <p:nvSpPr>
          <p:cNvPr id="3" name="Content Placeholder 2"/>
          <p:cNvSpPr>
            <a:spLocks noGrp="1"/>
          </p:cNvSpPr>
          <p:nvPr>
            <p:ph idx="1"/>
          </p:nvPr>
        </p:nvSpPr>
        <p:spPr>
          <a:xfrm>
            <a:off x="0" y="1676400"/>
            <a:ext cx="9144000" cy="5181600"/>
          </a:xfrm>
        </p:spPr>
        <p:txBody>
          <a:bodyPr/>
          <a:lstStyle/>
          <a:p>
            <a:r>
              <a:rPr lang="ru-RU" sz="2800" dirty="0">
                <a:effectLst/>
              </a:rPr>
              <a:t>Сывороточные уровни AMГ повышены у нормандрогенных женщин с СПКЯ и далее увеличены у гиперандрогенных женщин с СПКЯ, независимо от числа антральных фолликулов.</a:t>
            </a:r>
          </a:p>
          <a:p>
            <a:r>
              <a:rPr lang="ru-RU" sz="2800" dirty="0">
                <a:effectLst/>
              </a:rPr>
              <a:t>Уровни </a:t>
            </a:r>
            <a:r>
              <a:rPr lang="en-US" sz="2800" dirty="0">
                <a:effectLst/>
              </a:rPr>
              <a:t>AM</a:t>
            </a:r>
            <a:r>
              <a:rPr lang="ru-RU" sz="2800" dirty="0">
                <a:effectLst/>
              </a:rPr>
              <a:t>Г в сыворотке у пациентов с СПКЯ повышены в два-три раза, положительно коррелируют с числом антральных фолликулов и уровнями андрогена в сыворотке и снижаются параллельно с числом антральных фолликулов при терапии метформином</a:t>
            </a:r>
            <a:endParaRPr lang="en-US" sz="2800" dirty="0">
              <a:effectLst/>
            </a:endParaRPr>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16</a:t>
            </a:fld>
            <a:endParaRPr lang="en-US">
              <a:solidFill>
                <a:srgbClr val="00336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4"/>
          <p:cNvSpPr>
            <a:spLocks noChangeArrowheads="1"/>
          </p:cNvSpPr>
          <p:nvPr/>
        </p:nvSpPr>
        <p:spPr bwMode="auto">
          <a:xfrm>
            <a:off x="3768725" y="1844675"/>
            <a:ext cx="1524000" cy="903288"/>
          </a:xfrm>
          <a:prstGeom prst="ellipse">
            <a:avLst/>
          </a:prstGeom>
          <a:solidFill>
            <a:schemeClr val="accent1"/>
          </a:solidFill>
          <a:ln w="9525">
            <a:solidFill>
              <a:schemeClr val="tx1"/>
            </a:solidFill>
            <a:round/>
            <a:headEnd/>
            <a:tailEnd/>
          </a:ln>
        </p:spPr>
        <p:txBody>
          <a:bodyPr wrap="none" anchor="ctr"/>
          <a:lstStyle/>
          <a:p>
            <a:pPr algn="ctr"/>
            <a:r>
              <a:rPr lang="en-US"/>
              <a:t>hypothalamus</a:t>
            </a:r>
          </a:p>
        </p:txBody>
      </p:sp>
      <p:sp>
        <p:nvSpPr>
          <p:cNvPr id="14339" name="Rectangle 5"/>
          <p:cNvSpPr>
            <a:spLocks noChangeArrowheads="1"/>
          </p:cNvSpPr>
          <p:nvPr/>
        </p:nvSpPr>
        <p:spPr bwMode="auto">
          <a:xfrm>
            <a:off x="4114800" y="2997200"/>
            <a:ext cx="914400" cy="685800"/>
          </a:xfrm>
          <a:prstGeom prst="rect">
            <a:avLst/>
          </a:prstGeom>
          <a:solidFill>
            <a:schemeClr val="accent1"/>
          </a:solidFill>
          <a:ln w="9525">
            <a:solidFill>
              <a:schemeClr val="tx1"/>
            </a:solidFill>
            <a:miter lim="800000"/>
            <a:headEnd/>
            <a:tailEnd/>
          </a:ln>
        </p:spPr>
        <p:txBody>
          <a:bodyPr wrap="none" anchor="ctr"/>
          <a:lstStyle/>
          <a:p>
            <a:pPr algn="ctr"/>
            <a:r>
              <a:rPr lang="en-US"/>
              <a:t>pituitary</a:t>
            </a:r>
          </a:p>
        </p:txBody>
      </p:sp>
      <p:sp>
        <p:nvSpPr>
          <p:cNvPr id="14340" name="Oval 6"/>
          <p:cNvSpPr>
            <a:spLocks noChangeArrowheads="1"/>
          </p:cNvSpPr>
          <p:nvPr/>
        </p:nvSpPr>
        <p:spPr bwMode="auto">
          <a:xfrm>
            <a:off x="4114800" y="4891088"/>
            <a:ext cx="914400" cy="914400"/>
          </a:xfrm>
          <a:prstGeom prst="ellipse">
            <a:avLst/>
          </a:prstGeom>
          <a:solidFill>
            <a:schemeClr val="accent1"/>
          </a:solidFill>
          <a:ln w="9525">
            <a:solidFill>
              <a:schemeClr val="tx1"/>
            </a:solidFill>
            <a:round/>
            <a:headEnd/>
            <a:tailEnd/>
          </a:ln>
        </p:spPr>
        <p:txBody>
          <a:bodyPr wrap="none" anchor="ctr"/>
          <a:lstStyle/>
          <a:p>
            <a:pPr algn="ctr"/>
            <a:r>
              <a:rPr lang="en-US"/>
              <a:t>ovary</a:t>
            </a:r>
          </a:p>
        </p:txBody>
      </p:sp>
      <p:sp>
        <p:nvSpPr>
          <p:cNvPr id="14341" name="AutoShape 14"/>
          <p:cNvSpPr>
            <a:spLocks noChangeArrowheads="1"/>
          </p:cNvSpPr>
          <p:nvPr/>
        </p:nvSpPr>
        <p:spPr bwMode="auto">
          <a:xfrm>
            <a:off x="3048000" y="2138363"/>
            <a:ext cx="609600" cy="1219200"/>
          </a:xfrm>
          <a:prstGeom prst="curvedRightArrow">
            <a:avLst>
              <a:gd name="adj1" fmla="val 40000"/>
              <a:gd name="adj2" fmla="val 80000"/>
              <a:gd name="adj3" fmla="val 33333"/>
            </a:avLst>
          </a:prstGeom>
          <a:solidFill>
            <a:schemeClr val="accent1"/>
          </a:solidFill>
          <a:ln w="9525">
            <a:solidFill>
              <a:schemeClr val="tx1"/>
            </a:solidFill>
            <a:miter lim="800000"/>
            <a:headEnd/>
            <a:tailEnd/>
          </a:ln>
        </p:spPr>
        <p:txBody>
          <a:bodyPr wrap="none" anchor="ctr"/>
          <a:lstStyle/>
          <a:p>
            <a:endParaRPr lang="en-AU"/>
          </a:p>
        </p:txBody>
      </p:sp>
      <p:sp>
        <p:nvSpPr>
          <p:cNvPr id="14342" name="AutoShape 15"/>
          <p:cNvSpPr>
            <a:spLocks noChangeArrowheads="1"/>
          </p:cNvSpPr>
          <p:nvPr/>
        </p:nvSpPr>
        <p:spPr bwMode="auto">
          <a:xfrm>
            <a:off x="2514600" y="3367088"/>
            <a:ext cx="1447800" cy="2438400"/>
          </a:xfrm>
          <a:prstGeom prst="curvedRightArrow">
            <a:avLst>
              <a:gd name="adj1" fmla="val 33684"/>
              <a:gd name="adj2" fmla="val 67368"/>
              <a:gd name="adj3" fmla="val 33333"/>
            </a:avLst>
          </a:prstGeom>
          <a:solidFill>
            <a:schemeClr val="accent1"/>
          </a:solidFill>
          <a:ln w="9525">
            <a:solidFill>
              <a:schemeClr val="tx1"/>
            </a:solidFill>
            <a:miter lim="800000"/>
            <a:headEnd/>
            <a:tailEnd/>
          </a:ln>
        </p:spPr>
        <p:txBody>
          <a:bodyPr wrap="none" anchor="ctr"/>
          <a:lstStyle/>
          <a:p>
            <a:endParaRPr lang="en-AU"/>
          </a:p>
        </p:txBody>
      </p:sp>
      <p:sp>
        <p:nvSpPr>
          <p:cNvPr id="14343" name="AutoShape 23"/>
          <p:cNvSpPr>
            <a:spLocks noChangeArrowheads="1"/>
          </p:cNvSpPr>
          <p:nvPr/>
        </p:nvSpPr>
        <p:spPr bwMode="auto">
          <a:xfrm rot="-5400000">
            <a:off x="4124325" y="2613025"/>
            <a:ext cx="4402138" cy="1982788"/>
          </a:xfrm>
          <a:prstGeom prst="curvedUpArrow">
            <a:avLst>
              <a:gd name="adj1" fmla="val 44404"/>
              <a:gd name="adj2" fmla="val 88807"/>
              <a:gd name="adj3" fmla="val 33333"/>
            </a:avLst>
          </a:prstGeom>
          <a:solidFill>
            <a:schemeClr val="accent1"/>
          </a:solidFill>
          <a:ln w="9525">
            <a:solidFill>
              <a:schemeClr val="tx1"/>
            </a:solidFill>
            <a:miter lim="800000"/>
            <a:headEnd/>
            <a:tailEnd/>
          </a:ln>
        </p:spPr>
        <p:txBody>
          <a:bodyPr wrap="none" anchor="ctr"/>
          <a:lstStyle/>
          <a:p>
            <a:endParaRPr lang="en-AU"/>
          </a:p>
        </p:txBody>
      </p:sp>
      <p:sp>
        <p:nvSpPr>
          <p:cNvPr id="14344" name="Text Box 25"/>
          <p:cNvSpPr txBox="1">
            <a:spLocks noChangeArrowheads="1"/>
          </p:cNvSpPr>
          <p:nvPr/>
        </p:nvSpPr>
        <p:spPr bwMode="auto">
          <a:xfrm>
            <a:off x="2195513" y="1916113"/>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000"/>
              <a:t>GnRH</a:t>
            </a:r>
            <a:r>
              <a:rPr lang="en-US"/>
              <a:t> </a:t>
            </a:r>
          </a:p>
        </p:txBody>
      </p:sp>
      <p:sp>
        <p:nvSpPr>
          <p:cNvPr id="14345" name="AutoShape 26"/>
          <p:cNvSpPr>
            <a:spLocks noChangeArrowheads="1"/>
          </p:cNvSpPr>
          <p:nvPr/>
        </p:nvSpPr>
        <p:spPr bwMode="auto">
          <a:xfrm>
            <a:off x="3048000" y="1916113"/>
            <a:ext cx="152400" cy="304800"/>
          </a:xfrm>
          <a:prstGeom prst="upArrow">
            <a:avLst>
              <a:gd name="adj1" fmla="val 50000"/>
              <a:gd name="adj2" fmla="val 50000"/>
            </a:avLst>
          </a:prstGeom>
          <a:solidFill>
            <a:schemeClr val="accent1"/>
          </a:solidFill>
          <a:ln w="9525">
            <a:solidFill>
              <a:schemeClr val="tx1"/>
            </a:solidFill>
            <a:miter lim="800000"/>
            <a:headEnd/>
            <a:tailEnd/>
          </a:ln>
        </p:spPr>
        <p:txBody>
          <a:bodyPr wrap="none" anchor="ctr"/>
          <a:lstStyle/>
          <a:p>
            <a:pPr algn="ctr"/>
            <a:r>
              <a:rPr lang="en-US"/>
              <a:t>  </a:t>
            </a:r>
          </a:p>
        </p:txBody>
      </p:sp>
      <p:sp>
        <p:nvSpPr>
          <p:cNvPr id="14346" name="Text Box 29"/>
          <p:cNvSpPr txBox="1">
            <a:spLocks noChangeArrowheads="1"/>
          </p:cNvSpPr>
          <p:nvPr/>
        </p:nvSpPr>
        <p:spPr bwMode="auto">
          <a:xfrm>
            <a:off x="2286000" y="3103563"/>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000"/>
              <a:t>LH</a:t>
            </a:r>
            <a:r>
              <a:rPr lang="en-US"/>
              <a:t> </a:t>
            </a:r>
          </a:p>
        </p:txBody>
      </p:sp>
      <p:sp>
        <p:nvSpPr>
          <p:cNvPr id="14347" name="AutoShape 30"/>
          <p:cNvSpPr>
            <a:spLocks noChangeArrowheads="1"/>
          </p:cNvSpPr>
          <p:nvPr/>
        </p:nvSpPr>
        <p:spPr bwMode="auto">
          <a:xfrm>
            <a:off x="2819400" y="3124200"/>
            <a:ext cx="76200" cy="304800"/>
          </a:xfrm>
          <a:prstGeom prst="up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AU"/>
          </a:p>
        </p:txBody>
      </p:sp>
      <p:sp>
        <p:nvSpPr>
          <p:cNvPr id="14348" name="Text Box 31"/>
          <p:cNvSpPr txBox="1">
            <a:spLocks noChangeArrowheads="1"/>
          </p:cNvSpPr>
          <p:nvPr/>
        </p:nvSpPr>
        <p:spPr bwMode="auto">
          <a:xfrm>
            <a:off x="1547813" y="5624513"/>
            <a:ext cx="1500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000"/>
              <a:t>androgens</a:t>
            </a:r>
          </a:p>
        </p:txBody>
      </p:sp>
      <p:sp>
        <p:nvSpPr>
          <p:cNvPr id="14349" name="AutoShape 32"/>
          <p:cNvSpPr>
            <a:spLocks noChangeArrowheads="1"/>
          </p:cNvSpPr>
          <p:nvPr/>
        </p:nvSpPr>
        <p:spPr bwMode="auto">
          <a:xfrm>
            <a:off x="2971800" y="5503863"/>
            <a:ext cx="76200" cy="228600"/>
          </a:xfrm>
          <a:prstGeom prst="up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AU"/>
          </a:p>
        </p:txBody>
      </p:sp>
      <p:sp>
        <p:nvSpPr>
          <p:cNvPr id="14350" name="AutoShape 33"/>
          <p:cNvSpPr>
            <a:spLocks noChangeArrowheads="1"/>
          </p:cNvSpPr>
          <p:nvPr/>
        </p:nvSpPr>
        <p:spPr bwMode="auto">
          <a:xfrm>
            <a:off x="3124200" y="5503863"/>
            <a:ext cx="76200" cy="228600"/>
          </a:xfrm>
          <a:prstGeom prst="up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AU"/>
          </a:p>
        </p:txBody>
      </p:sp>
      <p:sp>
        <p:nvSpPr>
          <p:cNvPr id="14351" name="Text Box 34"/>
          <p:cNvSpPr txBox="1">
            <a:spLocks noChangeArrowheads="1"/>
          </p:cNvSpPr>
          <p:nvPr/>
        </p:nvSpPr>
        <p:spPr bwMode="auto">
          <a:xfrm>
            <a:off x="7543800" y="3043238"/>
            <a:ext cx="16002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a:t>Androgens block inhibitory effect of progesterone</a:t>
            </a:r>
          </a:p>
        </p:txBody>
      </p:sp>
      <p:sp>
        <p:nvSpPr>
          <p:cNvPr id="14352" name="Text Box 35"/>
          <p:cNvSpPr txBox="1">
            <a:spLocks noChangeArrowheads="1"/>
          </p:cNvSpPr>
          <p:nvPr/>
        </p:nvSpPr>
        <p:spPr bwMode="auto">
          <a:xfrm>
            <a:off x="6742113" y="3284538"/>
            <a:ext cx="114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spcBef>
                <a:spcPct val="50000"/>
              </a:spcBef>
            </a:pPr>
            <a:r>
              <a:rPr lang="en-US" sz="6000"/>
              <a:t>X</a:t>
            </a:r>
          </a:p>
        </p:txBody>
      </p:sp>
      <p:sp>
        <p:nvSpPr>
          <p:cNvPr id="14353" name="Title 1"/>
          <p:cNvSpPr txBox="1">
            <a:spLocks/>
          </p:cNvSpPr>
          <p:nvPr/>
        </p:nvSpPr>
        <p:spPr bwMode="auto">
          <a:xfrm>
            <a:off x="1259631" y="332657"/>
            <a:ext cx="7633543"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r>
              <a:rPr lang="az-Cyrl-AZ" sz="3200" dirty="0">
                <a:solidFill>
                  <a:schemeClr val="bg2"/>
                </a:solidFill>
              </a:rPr>
              <a:t>Патофизиология: аномалии гипоталамо-гипофизарной системы.</a:t>
            </a:r>
            <a:endParaRPr lang="en-US" sz="3200" dirty="0">
              <a:solidFill>
                <a:schemeClr val="bg2"/>
              </a:solidFill>
            </a:endParaRPr>
          </a:p>
          <a:p>
            <a:pPr algn="ctr" eaLnBrk="1" hangingPunct="1"/>
            <a:endParaRPr lang="en-AU" sz="2800" dirty="0">
              <a:solidFill>
                <a:schemeClr val="bg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z-Cyrl-AZ" dirty="0">
                <a:solidFill>
                  <a:schemeClr val="bg2"/>
                </a:solidFill>
              </a:rPr>
              <a:t>Резистентность к инсулину </a:t>
            </a:r>
            <a:endParaRPr lang="en-US" dirty="0">
              <a:solidFill>
                <a:schemeClr val="bg2"/>
              </a:solidFill>
            </a:endParaRPr>
          </a:p>
        </p:txBody>
      </p:sp>
      <p:sp>
        <p:nvSpPr>
          <p:cNvPr id="4" name="Content Placeholder 3"/>
          <p:cNvSpPr>
            <a:spLocks noGrp="1"/>
          </p:cNvSpPr>
          <p:nvPr>
            <p:ph idx="1"/>
          </p:nvPr>
        </p:nvSpPr>
        <p:spPr>
          <a:xfrm>
            <a:off x="0" y="1676400"/>
            <a:ext cx="9144000" cy="4724400"/>
          </a:xfrm>
        </p:spPr>
        <p:txBody>
          <a:bodyPr/>
          <a:lstStyle/>
          <a:p>
            <a:r>
              <a:rPr lang="ru-RU" dirty="0">
                <a:effectLst/>
              </a:rPr>
              <a:t>Резистентность к инсулину определяется как пониженная реакция глюкозы на данное количество инсулина и обычно является результатом нарушений в рецепторе инсулина и пострецепторной сигнализации.</a:t>
            </a:r>
          </a:p>
          <a:p>
            <a:r>
              <a:rPr lang="ru-RU" dirty="0">
                <a:effectLst/>
              </a:rPr>
              <a:t>Считается, что высокий уровень циркулирующего инсулина в яичнике способствует как избыточной выработке андрогенов, так и ановуляции.</a:t>
            </a:r>
            <a:endParaRPr lang="en-US" dirty="0">
              <a:effectLst/>
            </a:endParaRPr>
          </a:p>
        </p:txBody>
      </p:sp>
      <p:sp>
        <p:nvSpPr>
          <p:cNvPr id="2" name="Slide Number Placeholder 1"/>
          <p:cNvSpPr>
            <a:spLocks noGrp="1"/>
          </p:cNvSpPr>
          <p:nvPr>
            <p:ph type="sldNum" sz="quarter" idx="12"/>
          </p:nvPr>
        </p:nvSpPr>
        <p:spPr/>
        <p:txBody>
          <a:bodyPr/>
          <a:lstStyle/>
          <a:p>
            <a:fld id="{8376940E-E339-4209-B212-C13C6FA6A376}" type="slidenum">
              <a:rPr lang="en-US" smtClean="0">
                <a:solidFill>
                  <a:srgbClr val="003366"/>
                </a:solidFill>
              </a:rPr>
              <a:pPr/>
              <a:t>18</a:t>
            </a:fld>
            <a:endParaRPr lang="en-US">
              <a:solidFill>
                <a:srgbClr val="00336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60350"/>
            <a:ext cx="8229600" cy="864394"/>
          </a:xfrm>
        </p:spPr>
        <p:txBody>
          <a:bodyPr/>
          <a:lstStyle/>
          <a:p>
            <a:r>
              <a:rPr lang="az-Cyrl-AZ" dirty="0">
                <a:solidFill>
                  <a:schemeClr val="bg2"/>
                </a:solidFill>
                <a:cs typeface="Times New Roman" pitchFamily="18" charset="0"/>
              </a:rPr>
              <a:t>Резистентность к инсулину </a:t>
            </a:r>
            <a:endParaRPr lang="en-AU" dirty="0">
              <a:solidFill>
                <a:schemeClr val="bg2"/>
              </a:solidFill>
              <a:cs typeface="Times New Roman" pitchFamily="18" charset="0"/>
            </a:endParaRPr>
          </a:p>
        </p:txBody>
      </p:sp>
      <p:pic>
        <p:nvPicPr>
          <p:cNvPr id="15363"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1341438"/>
            <a:ext cx="9144000" cy="5516562"/>
          </a:xfrm>
          <a:solidFill>
            <a:schemeClr val="accent1"/>
          </a:solid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0000">
            <a:alpha val="94902"/>
          </a:srgbClr>
        </a:solidFill>
        <a:effectLst/>
      </p:bgPr>
    </p:bg>
    <p:spTree>
      <p:nvGrpSpPr>
        <p:cNvPr id="1" name=""/>
        <p:cNvGrpSpPr/>
        <p:nvPr/>
      </p:nvGrpSpPr>
      <p:grpSpPr>
        <a:xfrm>
          <a:off x="0" y="0"/>
          <a:ext cx="0" cy="0"/>
          <a:chOff x="0" y="0"/>
          <a:chExt cx="0" cy="0"/>
        </a:xfrm>
      </p:grpSpPr>
      <p:grpSp>
        <p:nvGrpSpPr>
          <p:cNvPr id="2" name="Inside-left page 1"/>
          <p:cNvGrpSpPr/>
          <p:nvPr/>
        </p:nvGrpSpPr>
        <p:grpSpPr>
          <a:xfrm>
            <a:off x="685800" y="838200"/>
            <a:ext cx="3886200" cy="5334000"/>
            <a:chOff x="1527048" y="1371600"/>
            <a:chExt cx="3044952" cy="4114800"/>
          </a:xfrm>
        </p:grpSpPr>
        <p:sp>
          <p:nvSpPr>
            <p:cNvPr id="64" name="Rounded Rectangle 63"/>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5" name="Rectangle 64"/>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3" name="Inside-right page 3"/>
          <p:cNvGrpSpPr/>
          <p:nvPr/>
        </p:nvGrpSpPr>
        <p:grpSpPr>
          <a:xfrm>
            <a:off x="4571999" y="838200"/>
            <a:ext cx="3429001" cy="5334000"/>
            <a:chOff x="4571999" y="848139"/>
            <a:chExt cx="3044953" cy="4638261"/>
          </a:xfrm>
        </p:grpSpPr>
        <p:grpSp>
          <p:nvGrpSpPr>
            <p:cNvPr id="4" name="Inside-right"/>
            <p:cNvGrpSpPr/>
            <p:nvPr/>
          </p:nvGrpSpPr>
          <p:grpSpPr>
            <a:xfrm>
              <a:off x="4571999" y="848139"/>
              <a:ext cx="3044953" cy="4638261"/>
              <a:chOff x="4571999" y="848139"/>
              <a:chExt cx="3044953" cy="4638261"/>
            </a:xfrm>
          </p:grpSpPr>
          <p:grpSp>
            <p:nvGrpSpPr>
              <p:cNvPr id="5" name="Inside-right"/>
              <p:cNvGrpSpPr/>
              <p:nvPr/>
            </p:nvGrpSpPr>
            <p:grpSpPr>
              <a:xfrm rot="10800000">
                <a:off x="4571999" y="848139"/>
                <a:ext cx="3044953" cy="4638261"/>
                <a:chOff x="1527048" y="1371600"/>
                <a:chExt cx="3044953" cy="4638261"/>
              </a:xfrm>
            </p:grpSpPr>
            <p:sp>
              <p:nvSpPr>
                <p:cNvPr id="57" name="Rounded Rectangle 56"/>
                <p:cNvSpPr/>
                <p:nvPr/>
              </p:nvSpPr>
              <p:spPr>
                <a:xfrm>
                  <a:off x="1527048" y="1371600"/>
                  <a:ext cx="3044952" cy="4638261"/>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1" name="Rectangle 60"/>
                <p:cNvSpPr/>
                <p:nvPr/>
              </p:nvSpPr>
              <p:spPr>
                <a:xfrm>
                  <a:off x="1691641" y="1449323"/>
                  <a:ext cx="2880360" cy="4494277"/>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6" name="Group 167"/>
              <p:cNvGrpSpPr/>
              <p:nvPr/>
            </p:nvGrpSpPr>
            <p:grpSpPr>
              <a:xfrm>
                <a:off x="7162800" y="1453896"/>
                <a:ext cx="246855" cy="3950208"/>
                <a:chOff x="7162800" y="1453896"/>
                <a:chExt cx="246855" cy="3950208"/>
              </a:xfrm>
            </p:grpSpPr>
            <p:cxnSp>
              <p:nvCxnSpPr>
                <p:cNvPr id="49" name="Straight Connector 48"/>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76" name="TextBox 75"/>
            <p:cNvSpPr txBox="1"/>
            <p:nvPr/>
          </p:nvSpPr>
          <p:spPr>
            <a:xfrm>
              <a:off x="4778036" y="914400"/>
              <a:ext cx="2689564" cy="3613030"/>
            </a:xfrm>
            <a:prstGeom prst="rect">
              <a:avLst/>
            </a:prstGeom>
            <a:noFill/>
          </p:spPr>
          <p:txBody>
            <a:bodyPr wrap="square" rtlCol="0">
              <a:spAutoFit/>
            </a:bodyPr>
            <a:lstStyle/>
            <a:p>
              <a:pPr fontAlgn="auto">
                <a:spcBef>
                  <a:spcPts val="0"/>
                </a:spcBef>
                <a:spcAft>
                  <a:spcPts val="0"/>
                </a:spcAft>
              </a:pPr>
              <a:r>
                <a:rPr lang="ru-RU" sz="2400" dirty="0"/>
                <a:t>это заболевание, которое поражает приблизительно от 5% до 10% женщин репродуктивного возраста и характеризуется нерегулярным циклом, бесплодием и избыточным уровнем андрогенов</a:t>
              </a:r>
              <a:endParaRPr lang="en-US" sz="2400" dirty="0">
                <a:solidFill>
                  <a:prstClr val="black"/>
                </a:solidFill>
                <a:latin typeface="Calibri"/>
                <a:cs typeface="+mn-cs"/>
              </a:endParaRPr>
            </a:p>
          </p:txBody>
        </p:sp>
      </p:grpSp>
      <p:grpSp>
        <p:nvGrpSpPr>
          <p:cNvPr id="7" name="Inside-left page 2"/>
          <p:cNvGrpSpPr/>
          <p:nvPr/>
        </p:nvGrpSpPr>
        <p:grpSpPr>
          <a:xfrm>
            <a:off x="1691640" y="1449324"/>
            <a:ext cx="2880360" cy="3959352"/>
            <a:chOff x="1691640" y="1449324"/>
            <a:chExt cx="2880360" cy="3959352"/>
          </a:xfrm>
        </p:grpSpPr>
        <p:sp>
          <p:nvSpPr>
            <p:cNvPr id="75" name="Inside-left"/>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96" name="Straight Connector 95"/>
            <p:cNvCxnSpPr/>
            <p:nvPr/>
          </p:nvCxnSpPr>
          <p:spPr>
            <a:xfrm rot="16200000" flipH="1">
              <a:off x="-221314" y="3428206"/>
              <a:ext cx="3949417" cy="158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 name="Inside-left page 3"/>
          <p:cNvGrpSpPr/>
          <p:nvPr/>
        </p:nvGrpSpPr>
        <p:grpSpPr>
          <a:xfrm>
            <a:off x="1691640" y="1981200"/>
            <a:ext cx="2880360" cy="3959352"/>
            <a:chOff x="-2133600" y="1143000"/>
            <a:chExt cx="2880360" cy="3959352"/>
          </a:xfrm>
        </p:grpSpPr>
        <p:sp>
          <p:nvSpPr>
            <p:cNvPr id="92" name="Inside-left"/>
            <p:cNvSpPr/>
            <p:nvPr/>
          </p:nvSpPr>
          <p:spPr>
            <a:xfrm>
              <a:off x="-2133600" y="114300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9" name="TextBox 98"/>
            <p:cNvSpPr txBox="1"/>
            <p:nvPr/>
          </p:nvSpPr>
          <p:spPr>
            <a:xfrm>
              <a:off x="-1701504" y="1459194"/>
              <a:ext cx="2067264" cy="338554"/>
            </a:xfrm>
            <a:prstGeom prst="rect">
              <a:avLst/>
            </a:prstGeom>
            <a:noFill/>
          </p:spPr>
          <p:txBody>
            <a:bodyPr wrap="square" rtlCol="0">
              <a:spAutoFit/>
            </a:bodyPr>
            <a:lstStyle/>
            <a:p>
              <a:pPr fontAlgn="auto">
                <a:spcBef>
                  <a:spcPts val="0"/>
                </a:spcBef>
                <a:spcAft>
                  <a:spcPts val="0"/>
                </a:spcAft>
              </a:pPr>
              <a:r>
                <a:rPr lang="en-US" sz="1600" dirty="0">
                  <a:solidFill>
                    <a:prstClr val="black"/>
                  </a:solidFill>
                  <a:latin typeface="Bodoni MT Condensed" pitchFamily="18" charset="0"/>
                  <a:cs typeface="+mn-cs"/>
                </a:rPr>
                <a:t>. </a:t>
              </a:r>
              <a:endParaRPr lang="en-US" sz="1600" dirty="0" err="1">
                <a:solidFill>
                  <a:prstClr val="black"/>
                </a:solidFill>
                <a:latin typeface="Bodoni MT Condensed" pitchFamily="18" charset="0"/>
                <a:cs typeface="+mn-cs"/>
              </a:endParaRPr>
            </a:p>
          </p:txBody>
        </p:sp>
        <p:cxnSp>
          <p:nvCxnSpPr>
            <p:cNvPr id="122" name="Straight Connector 121"/>
            <p:cNvCxnSpPr/>
            <p:nvPr/>
          </p:nvCxnSpPr>
          <p:spPr>
            <a:xfrm rot="5400000">
              <a:off x="-3993610"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047583"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9" name="Inside-right page 1"/>
          <p:cNvGrpSpPr/>
          <p:nvPr/>
        </p:nvGrpSpPr>
        <p:grpSpPr>
          <a:xfrm>
            <a:off x="921772" y="837068"/>
            <a:ext cx="7300456" cy="5260063"/>
            <a:chOff x="1277272" y="1453896"/>
            <a:chExt cx="6132383" cy="4051893"/>
          </a:xfrm>
        </p:grpSpPr>
        <p:sp>
          <p:nvSpPr>
            <p:cNvPr id="132" name="Inside-right"/>
            <p:cNvSpPr/>
            <p:nvPr/>
          </p:nvSpPr>
          <p:spPr>
            <a:xfrm rot="10800000">
              <a:off x="1277272" y="1546437"/>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7" name="TextBox 86"/>
            <p:cNvSpPr txBox="1"/>
            <p:nvPr/>
          </p:nvSpPr>
          <p:spPr>
            <a:xfrm rot="18687988">
              <a:off x="1084636" y="2863365"/>
              <a:ext cx="2886583" cy="646330"/>
            </a:xfrm>
            <a:prstGeom prst="rect">
              <a:avLst/>
            </a:prstGeom>
            <a:noFill/>
          </p:spPr>
          <p:txBody>
            <a:bodyPr wrap="square" rtlCol="0">
              <a:spAutoFit/>
            </a:bodyPr>
            <a:lstStyle/>
            <a:p>
              <a:pPr algn="ctr" fontAlgn="auto">
                <a:spcBef>
                  <a:spcPts val="0"/>
                </a:spcBef>
                <a:spcAft>
                  <a:spcPts val="0"/>
                </a:spcAft>
              </a:pPr>
              <a:r>
                <a:rPr lang="en-US" sz="4400" dirty="0">
                  <a:solidFill>
                    <a:prstClr val="black"/>
                  </a:solidFill>
                  <a:cs typeface="Times New Roman" pitchFamily="18" charset="0"/>
                </a:rPr>
                <a:t>PCOS</a:t>
              </a:r>
              <a:endParaRPr lang="en-US" sz="2000" dirty="0">
                <a:solidFill>
                  <a:prstClr val="black"/>
                </a:solidFill>
                <a:cs typeface="Times New Roman" pitchFamily="18" charset="0"/>
              </a:endParaRPr>
            </a:p>
          </p:txBody>
        </p:sp>
        <p:grpSp>
          <p:nvGrpSpPr>
            <p:cNvPr id="10" name="Group 143"/>
            <p:cNvGrpSpPr/>
            <p:nvPr/>
          </p:nvGrpSpPr>
          <p:grpSpPr>
            <a:xfrm>
              <a:off x="7162800" y="1453896"/>
              <a:ext cx="246855" cy="3950208"/>
              <a:chOff x="7315200" y="1606296"/>
              <a:chExt cx="246855" cy="3950208"/>
            </a:xfrm>
          </p:grpSpPr>
          <p:cxnSp>
            <p:nvCxnSpPr>
              <p:cNvPr id="138" name="Straight Connector 137"/>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3074" name="AutoShape 2" descr="data:image/jpeg;base64,/9j/4AAQSkZJRgABAQAAAQABAAD/2wCEAAkGBhQSERUUExQWFRUVGRcYGRgYGBwcHRoYHB0XGBgYGhgXHCYfGhojGhgXHy8gJCcpLCwsGh8xNTAqNSYrLCkBCQoKDgwOGg8PGiwkHyQsLCwsLCwsLCwsLCwsLCksLCwsLCwsLCwsLCwsLCwsKSwsLCwsLCwpKSwsLCwsLCksLP/AABEIAMkA+wMBIgACEQEDEQH/xAAbAAACAwEBAQAAAAAAAAAAAAAEBQIDBgEAB//EAD8QAAEDAgQDBAgEBAYDAQEAAAEAAhEDIQQSMUEFUWEicYGRBhMyobHB0fBCUrLhFCNy8QcVM2KCkjRzwqIW/8QAGQEAAwEBAQAAAAAAAAAAAAAAAQIDBAAF/8QAJxEAAgIBBAICAQUBAAAAAAAAAAECESEDEjFBBFETImEUMmKBoXH/2gAMAwEAAhEDEQA/APlQbupbWUSrqQulqjRHLpEqdldQB1KqY2SjqFP5JuS0EidKUe1zr3++ioZpMWAknu6qTeJ0gT2xHQE+ZSuzUti5D2udAv8AfzU3Ofz1nkq8HXY8WcCd4Onhqj2N2G8+AEJXFmmLgVNc6bmPvuUsjpme+yuc5rRJcOk23sSeSl6wBpyy8x+H82tzoPNFRYZSigcudzsN45d+6or4nKDJOogC5JOgAFyTyCm/h1YM9ZWy06ctkwXGZiGtkZnGwAG602E9HDhQ2pLTjKjwxjXQf4NjwS17m3HrnDKJNm5twL0Wli2zFreTGOEsiMcLfRLTUpiri3n+Xh4zNo/76jdH1RrB7DPxSeyhsdxD1ZaX1DiK7ZJM5mMMmMkiHOG7zLb9kaFOOK1Gz/D4Zx7IdTq1by5s5i0F13Zny4+/VLTwoBvZE851755pZYJ6PjSn9pCt3HqgawucS8ZyINu0Zk+UXVuGe94zF0knvPNQrYZrdovr8lVTBpm2nJJZq+LbyOG4lwNyeW30Un40tEucROnXuQlLHNi9ua5h6u8AknU7Ng211Q5HSiWnF1TvHfB8wPqhKlKZJJcTufkFdUcdyCPLeearM8wfMfFLT5KVEqavVXrjm7zqo5Um3sO0odKpeL93ciHuQ4ElPROSRKkybI2hhW3LtEM0aAbo41crIG5VIolNUi/DQDbWVJ2ZxtJI3IgDuGpV+BpACT993VS/h2XLTz1sfeq0Z1VgLsMTAdA3vGq48aS0FsajXzRL6eh1jn5iEJiarSTZs9wnfz1XAazYPUgk9ef3Yqn1kbA9YCsexo2AhD+qZ9uRpitozzDdWB1l6m2yk2lKWmzNGVIspuA1RAxwGh57ITKAeeita0bhGinyVwRxmLL4aJyjbmeZVNFsua2QMzmtk6CSBJjYSjqbADYR3HmimUBEBpb7wehETHVNGPsjKVuyzivodiMO+uDke3DZM9Wm8Zf5kZYLocTfQAkIbC8bqMMO/mN0ykkW7xrrurHYSDemyRH4TczzEKrEYEOuwBpO20/I9NF20MJyj2aXhfGsPWeGQKR2DoueQcVsMFRpwM06iOXfC+TY/BUqbKQDy+s5ueoBlyMBuxoI7XrAPaBAj3pzgfTZ9HDtYBmrNJh7rgN2J3JHJFT9jOblwB/5y81XYsVcuIpVc7GvALckw0U2kGXNJkiAABMyt9wj0ldVwdHLTLnFwfXeYhoa+XvGYy57nFku/wBxAEafKG1oM2JmbgRPctZwX0ufhcMQGtNOqWgQb0X0y4kQQczXZ80H5JN1B019k2P8BQ7M63fPUyTKvbh3ZRuLjTbvUuDZS1rmXblBnmLie6QfEEbIqrSgmDIt/ZQke/BXwAO4c1wMgRoe5KOJ8CqUgS1pe3URr4c+5aY6T9juVjKu0292q5ML02zANZKgGkO1I5FbPjvowHN9ZTs7WNM3MW9xWUdStImW7HWRsjwRcTxc+IJBHOFMVXcphXU2SJb7J2OnXuU6uGjnbb4weSF0HZ2DNHUjwVQpkmw80wZTBvcC1v3XKkt5z8UU0K4tdi2tQy6wFTTZY8/gEZiqeYklRDLgIMCiewtKTJ5R3c1Xia/8y2n380Y4ZWk+A+aX4Jk1BufsKi4Jz5H+BqWguO1hGvkvVb/i66C37omlwpuXtGXdP2uEPVoRo6YtDr+/VORwuAd4MHtRfl9ENXAnKYP1Vzq2xkHeD5KitX6ErlgWSbF2KflIgm5y8x71Uah/2qw08xzHwAFu9DVcU0EyT/1/ZDcybSQE1sgRyHwVwYAJ8l5lmt7lY2naT+Ii/LaVSKwYEdw9Uy4ENM/mHLkRcGfBXNwrTliHQT7IuQbmTGW3RTZge1lGk/cpngOGtiYcDa+nOANyfgmUR20CtwW5NuQH/wBH5Low7QbW0mCnjcNH4nA20deBufLuXXgus6oGzOsGehMBOokxDVDweyZbHO/epYW5yuAuJE6GxsDzTLE8JAM+rc05Wkh0QGnRx07Ovgjh6KOJGQtqOcWNGR0tM9kRJIgaa7Jaofa+UKHYRhbldDybwQJG0ZtbpBxnDBlQAAgZQRPiLc+9PMbQdTIzjLDi1zx2g0ixi9+5H4xoNP1VUGWOc3MAWuc0wQCI0sDlKVqw/kwgCtZVIaWz2SQY2kSAe+Cb9URiMMA11yHsI2s6mbZgPzC1twjvSLh2Ho1S3D4gYinlpua8AD2hcEDRwO20hTqhk1Y09C+MuzGk9xMMAp5jMNBccgnQS4mOq1oqk6zC+YcPxHq6rHToRPcbL6dhiC3qFnlhnv8AiNSgXVIawE6yOyZ0g37tEC7FgOE+4fJGYmjESZkIMtiTy+CTk2/tyaPhVQPY5uuUSO5Y/wBJ8F6qqHgdl9iOuxT/ANH8Y0PLNJEtk/8AZp+PmiPSDhGfDuZcxJBOxmRHcq9GSTTdmBoS13ZMT5E8kdTr6hwIPgR4Ql2HfByutzR5faO7wSXQYqy4VADYOvzGnkpC9sptMSvUKwvoCLouqw5M0RcgOIsTyHPUXCKyc1QnxFI6kR3r1GhAvqYieW5Kb18ICMxzEWgkR+EF1gSAA6RzIAQhYep+X7aIip3kW412VvwU+AU4JdFzYdyq4xTLX5J0jlyk6W3TL0fokAddLfBMvwQmhv6sfmnoB4xJS7Ftyz/dNqlP4geSU41ud+XlMkc40B6Bc7sSMRY3DmS4yJiB0Gl1RVd5pk/BTr75J+4S6rhQRZoI7kDpIoykyQbpbjxmfJGrWH/8tV1Rl+zM+5RxTRm/4s2/2tTp2ZNReyqmeyOcAIl1NwLQdyD3AWHjqvYSk3IBFzlA+Py96LFIPL3OdDaWVpjV28DqZddaY8GCKDOF8PzZ4MMmTzdsQOXitBSwpiMsG3smbcpHIbKvhtKGTALnuEN5bNb3NbE9U9weCy+yCdC46CTeI16qqRLUl6FL6LWAhu8zzMfJLn4Fr3Sb29mNes/Bap2FzOLQLtAJ27PKTzukmPBaZAiTAv8ADkuoCkJnYT1ZnMSZuDr03mBpKaYXHVSIa9ucx2i0yf8Ao4AkG9/FBVxuTYe11JmAp4cFpINrS3rOvilotGbjwW18GG0zTcM0jtcyTqdQJlVVOJONRpeTLmtac185aA0HkXQArauJnMXCT8rJdiHF4NoLQSQQR3WKSWCull20IvSGi1lZ0WJghoFspBm5NiDFoSYpnxBr3vgg1C2mSDu1oMucSNQBz5pa8LO8lHV4IFfS/R/FZ6LSNwJ8l81C2XoTjoYWcipTR6XgzptGsxYtbe6HxDeyNfvVEVXcrrkSxw32U0evLgVuBHaHtC48Dotf/mjHYam51g8tYLEnM6QBbkReVmqQsBzTX0erhpew+yO0Ok/v8VXBhfNGX47wch5LRoTZA0e0OosRuD3La8SwwJcPcQshjafq6sgfe6Vq8DftdhOAp3E6TeDtvqjTRqEghudx7LGzJJkMY3ukgeewVGDqB3aA193NMKL8rhqDYg6QRyPNFKhZTvgqxhgvaDmDXFodEAubAeQJNg8OaDNwJS2pioGpAIyuPQkcrxPJH1g0zaBfs+8nzQVcMzExDQRDSZ0AkE8plCUshgsZEmPqCwiMoIHdJLb7m8LU8MoFtIay0A+IWWr0wX2sJJjWL6c1sOHkmk2Ygx3wn02Q1VnB3FYk5Q43JNh3yh2YcNHU6z5+86r2bPU6NAHjv8lKsbGTYct0JN9HNVgBxZmdY+KX1GAtE77D5o2s7x+u57ghMUwR9+CZLBF4F+IwskgbRfS52j5pdjx2+VmfpamNWqR8PD+6V8QYfWHuZ+lqKSM2oyqi4uDReAAnHC8NnIYBOZ7GixOxJdAvYSfBK8C4gCw0+SdcBdlyumDcCCZzOzNc11oHYDhANw8FWh0ZK+pt+AYXNUYQNYjs2DLGfIytjWwrHWacwJDJbzsAM5nadJiBosk55ZQYZiXZOzrlMSOgsBC2FLD06TDTZTDajslMVGiSC8dp4LhZrQ7zMQJVZOkZnES4umzaQ6pLhOjhTIb2SRdozNNrX1Wc4uXNlxcGSwtJNNz7OLRLWt0e2PWSbDL1T7iHCqlPLBksYRBiW07Na0u5ZWiGgxMuvCQVsaTna/sF29ySDaGk79SjdjRj2BsoF4DyB2jmAGnId5shMU3tiPw3J79kxq8TYG5eQiBsBZoS3EAAWzEOv48u5cOouzlB5JZ2S64IH5iDLW+LoHdKGfiBnqEElrWtBcSTmqWzuGb8JdJA5QjMLVOVzojKx4aBvUeMrf8Aq0uPih8a1rnlugsbW25eClM3aUfrRlOLGXgnQi3vQTvvxWxqU3MweMJNJzT/AA7C17e0C8vy1abp7LmiRHU8lk6lUkjMZgBvg2wHgFF4Iyf2aB039G8XkrAfmCUnVWUaxa5rgbg+5TeUadCe2aPq4xrnMYCbNBjoCZ+KuwpDtNUjwtfOwAb/AATbBsywdIIB7lFHvJpIrxVKLDZVcJxf87KbSHDroI+CbY3CyZCRVMM5tXONiDHxTpkZJXZoqz/ZJvL3UySZIflz9rcZhJBOsLOcdw3ajX5LR0WhzSdnFjnDYuZ7B5yPogeJYdsz71wVF07/AKM1wx8OLZ107029cQL3+vckuPY9r+uuiYNrghp3InxTxZmnGmcqVgY2MpfVfYbkl3uKIqDU8t0ucPHVK4jqVIjRE1QFq8LSy02cw2fELLcPYXVx5rR4jEQ2I1kW5SJsmWMC1uJ4Mdjq6SVGs3loAr6DYHZ5DTz1VOUm1hEyujliamMgjaFxOh0VHEcNERe09x+/imrwNtghajLG9p5baK9GNy7M5iWkT1ISjHk5z3N/S1PuIjyHJIMdWGfwb+kKb5EnwepOlgvBaAfA29xjzT/heGa7IMs5W537dp5sG3gnK0Gbe10WYa10AAEuc3KGjW8QANSTZbqhgRh30zma6niqWcdgsyupkUnshznGREm83NhorQ6Mm7FDvBUy9uWm7OwPDC10ntkZvViB7TQ0uM20GpW2w3HmZzTJDKgDGAxHtNLjlYCTlBBMxAhYzD0W0KhxVNrXOIyvFzllzT61o2da433WnqOZUfq2Q4Oa4HMDTcWw5jm3c50QWzq7QxerEa9hPFq0NdTIdmfo+CfYEjM4ACC4wIHOwWYx9oB/DvFz7tFq+N471IYGHNUqdkMNi1ktl5YSPZa4nKQCS6SRBjP42mNr9es3I6LogUkIXlt7STpZU1sOd/AW8NVZicC/Pd8xNvmo4V73ZsxOwBiJtcC/ddEa1zZBmHAfBHZBJ0iTpmPgAk/HjFQPEx8TYDu19y01bDEsJ5Nkg8hH1SviWF7NrnaeZUtRG3RkqMhxioHuBOoBHxIKUELR/wCUetbiXBwYMOwVLj2pe2kBM2FyZ6JC2kXEAAkkgADcmwA6k/FRRHUa3MpeFyLFEVKDmPc1zS1zCWuaRdrgYII5gqssEW8e/klY0KNz6NjNTYdLC/cm1birKWoLzyHzJss1wbHZaLRvHxVWLxtzJ++QUOz2d6UTf8O4g2tSbAvHvBiPJU4rDXiPas0DUmYAEamUs9D6TnUS4CJc8t7gBPvlPK2YDO0w9hzNNjB0mDabp+zm244AsHjw1lNxuwPZnB3ZmAeDygT5IjjmG9TUfQM9lxdTJ/FRddrgd8pJYf6ROqXcJcGsAi0HrebnqZlGY6s6KTHPLmU5cxpjskgts6M2WCezMacgu3KqGlp6m9TTx2hTi6Yi++/RJ2YrIYiQneJaC09PnukmJgeKVN9HSiXNqsdADjf70KDxEB+WZm/dzQNdx2kIUuIIIJMpyG6uTQejlKXvdJER87JvXBDyDqJ3t4IP0No9mo8/hcIB3i6bVKU1XSLEGR3ifBcPA6xoa0COVuq6CI+wvUAcskXM+5VNrhxJ7lTTRn1iNRomxEkHXmhMViIAGw+5TB1Mf8tvoEl4nhy6dO6fjGqo76IxSayLcYc+9klxvt2Gzf0hN6jiLOEW20/sluOjPto39LVMTUWATGEQ2Nco84EIuniWCo5zGkNAa1gDoAIDfWOc0lxl1z2SBJ8EPWpkhtr5QfBHYPh80c4tlcWmN+9USM0I8Nmk4fxRtKk4vJOeWQGyXF1yRAkkRM3tKc0a7alKW1M1Om5gLqWZr4zCp62i14mk8ubDiGyQ12pAWcw+Ac5jTTIa+m4kDQEEEEb2v5L1bEtoUqVIDM5jy+oMxaHtI9glhzROkXgnmU11yVlBah9Xo+kOBw1Kl/Op/wA9oIcxrjmBJD3ucATczLnXnU8lGOyBpe05aNICBJdUfThri5xuRmaA1g2FzE2zXAOH+rpse5rS4NgM7Ra1xu50OJ7TjcxZPambK4Oy6OlsCCY0IGohUjF8s8+aSdIX4igCGvB9tuaDsHGQOsC09FTRIA19l2XxgEjwkJRWr4hkteXBrQS0sZLjs1rDGUXjXQdVZwllRlNucAOPZDYvrMk/ic5xmT0Rsb46VtjzFvApPM6NaB1Lntt5BK61U5SdSdETxEmGUhrIc7wkrxwwygne/uSyNOi9pheODLlGloPUAzfY9q6V06mVzXD8Lmu8WkH5JtxyXAvEZQ6NbzeLaxASUt5aLPwxp/Zmg9MuI0a2OxNWg6adSoHNMETLW5iARPtB2qzpvbnZSClhG9ueQJS/9EgqwPsI1znerpCXRGY6NAtJPNHM4PSp+0/1lR0AWOp2EpRgfSFtJpDWEnrpPUblOvRKs7E4h1V/s0gY7zY+QHvSPB6MJJ4PoPo9wwUqFNn5B87r3EfytEj+4IR/DYJjSwt0RtLhoAdYEmSki7LuajyYHBCBr/dC8VxcOgL2G1Ddg53xKX8SqfzgDpEfBdRt3YGdTFDJb2iBHigDg5ExMWTSk1oouBZL3PY5jvytbIeCORBt1UhThuljcTv1TpZMzngzNfC68h9wl7qYGvmndWnLiBdeZwrNqLJ0iE0hj6LUSKJcI7RJ7xp8Ee0kvLtb3k9LK/CUQKWVtoAjpsqaW6CiVTwcLuzOnT43VUQydfrspuqANEldjS1lRUQkRpN3O2ncLoCrRJGYHu+qLLiTl0kkeCvfTgkRsI+CN0haM7jqczB0gfX3pHxADPp+Fn6WrT4umCDHUrP8Tp/zD/Sz9LVOxdVYBabHNph8SSIEmAAB1O/LooYesWiDdznPiJaZ7OVznCQ9o7RyjzV1KtNNo5AePiiqWEaQHsJ1BAHMRKsjFHhM02GolrNjafdfxWe/ix68PgGHzPu9ye1uIhlLMYMsJHhrprHJZrF0BSbme9wrOFOoGertle50/wAwOLTADTbUkixaV0nRTS7bNFguMZDl2ytPIT/Yrtb0omzSCM1t3Sd+5Y2riHu53DU+4Nw4Nu8nNYwDAGntEXkdEyneEK9Dtj/DkvbmvJtCKoNuDq4afv5LprTEey0TIEeXMrwqnKckCTAJ95+aZyolp6O9kqVMFzHHVwdHhGY92yA4txE9ohvZDYb8NNkRVrNMOJhoBAPOYEDp9VlsbxA1KvqqRkF4bOptvA21PglcjR8dOkKOIYV3qhUNm58gn8Tol0f06eKWZtlrvT2q0Nw9Om2KFPOxgOpIjO90blxKyDqRy5oOWcsxaQJInnGylJIg5ZPEwrcAe33h3wlC5lbhXQ6Ryd8EjGhmVlj6MutH3qvo3oNww0aBLvaf2o6be6F85pUSC0uFpE9039y+yU6oIEdIHTZRn6N+lFXZPCPh7XAETp3b2TqvxQNYRN4JKz9LFF1ZrQRAk+Hh1UfSBrm0Kj3PyuDbBv4pmQZ6clFN2apJPky1DER2m31t4yqa3axDJgblew1UAjlHw1VVB2d7nczb5K6RRu8GkpOuY0VxpyI8P2QeCxNtNVb/ABgLQJi6vFIzStMq/goOvtTH0RNENy26bc1ypXa14Bd7InwRdCmHMzHcW6J0iUn7J4e7YBiAgzTgE9Vc2tlMAjSFQ/RLXspuIATyVhgC5iBuotEXF9O8IXiozU7RrJn4IUc8l3DzmLnCIB13RVUnN3hA8LDXM/3Cx5j9lYXuByl0wLGOdwFzOoEx9LcHX7ss9xP/AFP+LP0NT/FOGs/3Wc4pPrD/AEs/Q1LTI6rwKcFjMkZtDCMfxkNjJedr+dkBgWh1uiOocJab6X092yrG6wYIyVZKqnES8GRcC18oaNTDdyfHdVVqrnuzEADQBohoA5Dbnbck7qfGMIKbxAiReTNwg21YB71KT9m2CVWgz1u3KLzyTLBcWicwu43MmI6AJGXC0eKuo1QAZEz1080E2uDRhrJrn8faWQHxa9iIGlrKT8SAxjJOZ4aXk7M5R+Z3wWfwuKaGtim0OGrzJ7oGgjXwRtPGs9Y59d5My4k/iOwhMnfIMRWEWcd43IaAbcosByHilXB+IepqOxEEgS1v9TgRPkg+IY/1tTNo2wHQdwRYaHsL82WjTdDG7uOrnRz5nuCG53gRVWSjjvFjW9W0jL6tkRzcTJd4pdnMZZOWZibTpMc4srMa9rqhLTmzQTYiCRJaJ1y6TvCoTPJ5jlbbPAI3hlGSTtp3oIFG4GuWxlANzYpJXRfQScx6zBEiNAtN6MYgPpNbJmnLXcxGk+5Z2lxtu7Wzbe318FdgcS5tZ1VlQNc7UR2DaII+azZ7PWpNYNLQrllV0xBjLz8UL6T8RDstO+hc6fcO5UYX0xp29YwsI9q0g/0/ukWM4n62o58+17h9wio5EvOTleto0WgR9forKNTKB3BDUvxO5GFzEtJaT8JVCnCGuGx0mNjoVXXrFlSNdI80mwuNh11di+KAlpmSDCquDO50zV8GxAcXTcyZ5np3Cye1agI9mDGiQ8JpBoBmSeXKxv4py5wy9+i0R4M88uyim64kCeo8lDOCeXSPNWsouJmYHmg6lNxdExpsg0PFlgqtbMmJhLMTig7sicpI7W3mja+Ca0iSL8wT81XiAAQx0FpNrQLKbZRAlJpZUkWGhHMJg8kAyIdqCDIPKOvRLm+0ZnLHZnv9nyRlOtIh21h1GxXRpnajayB13zIPfHLx5JNxX/UP9NP9DU2xgh0b6+CUcR9v/iz9DUaMuq8ANLg4c1pnYadyuw2AexwyvJAMkWEi03IMWHLwWhwPCx6tnVrfgCjafBG3IcBbcH3QEIp0Rg47UZPjpa/OQ17Ycz1bZDrGfWS4Bulo7N5SetQyhhJb225oBkgSWw4fhJiY5QVvanA2n79yGf6Pg76CPoEGjRH8MxIINh3qQctXV9FW628kLU9FOseaSiqYi9ZChVq5k2qejb9iCp4b0WqHVwAPSUEjtzYhLbK7EYsljKYs1vLcm5nmtlhv8Oc1zUd4ABHU/wDDKlEmpUPiPonSolNSeEYFlQCgIyhwe7tNJ9YZa3LmBOUUx2tLyTKEbTvBt1X00f4Z0RfNUP3yhV1f8OGA2lw7+fON1zkSXjM+ZojC1SDa55RK33/8XTZP8vxMn4orD8IYwdlrfCErZXT8eSdmLo8FqOIdDGyZA38loeH8J0u2eQHxTw4VlpAv7vFE08MGjsieqW0zWoUK6vDDlsAT10WbxvD9QRlPT6LZ1w6LJeMI17i1wgjSfkgEyjCWuGbca7FSxVVrAcu/3ZM8fwvM10DSxHzS3D4VjmEOMuFo5dVwW+hUXzoFd/DwBu5xCYepAERb73VOCp5qzZsG/EynRBo13DKUBsQYAtKajGgXAlJsGbRpFvJGnSea0Xgntt5Df81Lj2jYbRZLnY2/a1M2jyUn1QGjc/fkha9IuGY3O3QBJNltKKXJfWrAiRry+9EHiWnsAnuVNAuBgEdrWdlOlTJIBuQNSp5KUkEOOawMhumlz4Lz2TM2j3fZRLaIAFh5Kqs2xhUSojOXSAuJtsHbixHRJeJmKhH+1n6Wp9WvTIKQcQIz6/hZ+hq5maWUbLANHqaf9DP0hFU3xYhL8JiYawflaB5ABEuqSmWEQgsDLC02EVA4ASAQ60iJmC5wHK2+iEpUtJCFLzH7QiqLp5pWzTGFE34VUGhNuSJg7XUGDM4xYCxtv8oSMtFAlTCrlJsG6Yfw47z8uapdRgoWUSQ54TiAWQdfkjG4kXiOkC/f3LNtxGUgjax7jqtHw7I0bERvyhduO21ktdUdMiGjnEn3oCu1+xIk7i58tE4qUwDIg/uqKp1JgdUKY0ZJZEFTDk+0fdPndC1OGBx7NotIJF/FOKwzaC3PooFuXaByn7upyjgvGaFJ4dVABEFC/wAQ9ru3TI6i61AccugVVVocNLqDtDJp9CB2KEawg8S8P3g7EJ2/CDkClXE+GyCR2SjDUyJOEehc3FEG/c7ryKU8YwuV2YdD3hGVqhMk2IsR80Oc9RuXQcyr1myN9AL8RMckTwNoLr75neWnvKMoej4gXmOauo8Og2AA6J1KgbGxhXY0PNxfKfdf3qL6oPXpsgamFvIldAO41TPUVB+J3YbRYSCOfJXNeAI3nToEJRYRMEheMi/xSS1E0dGDTLazAb/YUcGSXQqi9w2UcPUjW330SxlbGfA3yc0DVdchWmucs2CAq4gDUrSmY3dldfQrP8Trt9YdB2WW/wCLU8q1gW+ax+Lo1HPJtf5WRZCcsG5NTKUXh6tyQlxIGquwmIg9EQaeUM3E9640Ft7x5qVKuOXulXNxLY9oeKUvGTWD1HERv+37K0znAH49ekX8yleJqQZYR3T7lazHBzdcpkdwI+CjJ0aox7Q39SSZLp6C391B1Lvvz5qVPES0Hx+qliKkiBcm/wC6FpnK7AqrIn7smPBqhc3nEjU7Je4jxF1dwivke9t5BmO+65FGaikHbzfkVM0m3kdBab7oNmKcDBBt1APdBRnDabqwNwMpdYkWAiCbb3uLJ0rMs5bcsqOHtp4ndCmje4CvZiw5jH3h85ZjYB2h6EKkVZ53+5QlgfTd8AmJBAtB00Gi4Q1o+sXKr4jxIMtBJ5Sk1XFvdqY6D6qLya42NKuOpzcgEddQleP4iNG+aGeyFSaWa6lsVnOgN1AOdmN+aMwuHE6QpswqNpU4V0qJs7QpNIN7jTqp+qXmMU6c6FNRxS7ChCYjCwdE2yhVVWhdtR10KxRjRSMFF1GBA4jDkhTcbCmSDZ7lGpQsu4CpIgm4RT2qYGJ6uGtul1TD6yn1diBrUk6bEeRHVpuyxJS00H/mWgrU/eg6lCCRITKUibirHLnArlFvNRZp4BWUdfvotzPOhgbYJkCZsrabC46WVeF0KLoqZT5KI1MIDbLPeFXU4MHNltnCeszsVc7XwXqPsqM0Xh5DigbhQIa5rptt8uquYXB5F4gR1H7IXD/6j+9W/iH9P/0VGCND1c8FpbH39VXh8ZlrjNcva5pJBJsA6R1hsd0qOI+iEH/kUu6p+gpm6eDlO1lGtwuKnYeJHylFUKx0Led7nyIWcwu6NpahWMs9ZJ1Q3xdyOzEbwfpvASriOIc32fbJIiCSGC5ceVyAOd+SyfpD/wCTV/q+QSge05BoEPKro2jMGdSCSTvJ9/NXNwJOx8isSulIojvzf4/6bAYMx7J1I09y4MC78pHgVkF4IqCOfm/x/wBNmMERse6CpDCnkfIrFLoR2ifrH6Nr6k8j5FQfSd+U+RWMXCu2h/Wfg2oonkfIqYw5Ox8isQvJlED8t+jZ1MMfynyKCr03XGUztYrMuVVTULmgLyvwaN3Dne1BnuI+yotxLgYc0z3Qs/shanteKR6aHXlt8o0+Ke7LIt4fNK3Y68OVPCP9QJhxP2/JHaqGjrtvgDaC9wa0SXEACJJJsAANT0SfE8VpscWzoYWow3tt/wDbR/W1fOeN/wDk1/8A21P1OT7VRl1teSl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76" name="AutoShape 4" descr="data:image/jpeg;base64,/9j/4AAQSkZJRgABAQAAAQABAAD/2wCEAAkGBhQSERUUExQWFRUVGRcYGRgYGBwcHRoYHB0XGBgYGhgXHCYfGhojGhgXHy8gJCcpLCwsGh8xNTAqNSYrLCkBCQoKDgwOGg8PGiwkHyQsLCwsLCwsLCwsLCwsLCksLCwsLCwsLCwsLCwsLCwsKSwsLCwsLCwpKSwsLCwsLCksLP/AABEIAMkA+wMBIgACEQEDEQH/xAAbAAACAwEBAQAAAAAAAAAAAAAEBQIDBgEAB//EAD8QAAEDAgQDBAgEBAYDAQEAAAEAAhEDIQQSMUEFUWEicYGRBhMyobHB0fBCUrLhFCNy8QcVM2KCkjRzwqIW/8QAGQEAAwEBAQAAAAAAAAAAAAAAAQIDBAAF/8QAJxEAAgIBBAICAQUBAAAAAAAAAAECESEDEjFBBFETImEUMmKBoXH/2gAMAwEAAhEDEQA/APlQbupbWUSrqQulqjRHLpEqdldQB1KqY2SjqFP5JuS0EidKUe1zr3++ioZpMWAknu6qTeJ0gT2xHQE+ZSuzUti5D2udAv8AfzU3Ofz1nkq8HXY8WcCd4Onhqj2N2G8+AEJXFmmLgVNc6bmPvuUsjpme+yuc5rRJcOk23sSeSl6wBpyy8x+H82tzoPNFRYZSigcudzsN45d+6or4nKDJOogC5JOgAFyTyCm/h1YM9ZWy06ctkwXGZiGtkZnGwAG602E9HDhQ2pLTjKjwxjXQf4NjwS17m3HrnDKJNm5twL0Wli2zFreTGOEsiMcLfRLTUpiri3n+Xh4zNo/76jdH1RrB7DPxSeyhsdxD1ZaX1DiK7ZJM5mMMmMkiHOG7zLb9kaFOOK1Gz/D4Zx7IdTq1by5s5i0F13Zny4+/VLTwoBvZE851755pZYJ6PjSn9pCt3HqgawucS8ZyINu0Zk+UXVuGe94zF0knvPNQrYZrdovr8lVTBpm2nJJZq+LbyOG4lwNyeW30Un40tEucROnXuQlLHNi9ua5h6u8AknU7Ng211Q5HSiWnF1TvHfB8wPqhKlKZJJcTufkFdUcdyCPLeearM8wfMfFLT5KVEqavVXrjm7zqo5Um3sO0odKpeL93ciHuQ4ElPROSRKkybI2hhW3LtEM0aAbo41crIG5VIolNUi/DQDbWVJ2ZxtJI3IgDuGpV+BpACT993VS/h2XLTz1sfeq0Z1VgLsMTAdA3vGq48aS0FsajXzRL6eh1jn5iEJiarSTZs9wnfz1XAazYPUgk9ef3Yqn1kbA9YCsexo2AhD+qZ9uRpitozzDdWB1l6m2yk2lKWmzNGVIspuA1RAxwGh57ITKAeeita0bhGinyVwRxmLL4aJyjbmeZVNFsua2QMzmtk6CSBJjYSjqbADYR3HmimUBEBpb7wehETHVNGPsjKVuyzivodiMO+uDke3DZM9Wm8Zf5kZYLocTfQAkIbC8bqMMO/mN0ykkW7xrrurHYSDemyRH4TczzEKrEYEOuwBpO20/I9NF20MJyj2aXhfGsPWeGQKR2DoueQcVsMFRpwM06iOXfC+TY/BUqbKQDy+s5ueoBlyMBuxoI7XrAPaBAj3pzgfTZ9HDtYBmrNJh7rgN2J3JHJFT9jOblwB/5y81XYsVcuIpVc7GvALckw0U2kGXNJkiAABMyt9wj0ldVwdHLTLnFwfXeYhoa+XvGYy57nFku/wBxAEafKG1oM2JmbgRPctZwX0ufhcMQGtNOqWgQb0X0y4kQQczXZ80H5JN1B019k2P8BQ7M63fPUyTKvbh3ZRuLjTbvUuDZS1rmXblBnmLie6QfEEbIqrSgmDIt/ZQke/BXwAO4c1wMgRoe5KOJ8CqUgS1pe3URr4c+5aY6T9juVjKu0292q5ML02zANZKgGkO1I5FbPjvowHN9ZTs7WNM3MW9xWUdStImW7HWRsjwRcTxc+IJBHOFMVXcphXU2SJb7J2OnXuU6uGjnbb4weSF0HZ2DNHUjwVQpkmw80wZTBvcC1v3XKkt5z8UU0K4tdi2tQy6wFTTZY8/gEZiqeYklRDLgIMCiewtKTJ5R3c1Xia/8y2n380Y4ZWk+A+aX4Jk1BufsKi4Jz5H+BqWguO1hGvkvVb/i66C37omlwpuXtGXdP2uEPVoRo6YtDr+/VORwuAd4MHtRfl9ENXAnKYP1Vzq2xkHeD5KitX6ErlgWSbF2KflIgm5y8x71Uah/2qw08xzHwAFu9DVcU0EyT/1/ZDcybSQE1sgRyHwVwYAJ8l5lmt7lY2naT+Ii/LaVSKwYEdw9Uy4ENM/mHLkRcGfBXNwrTliHQT7IuQbmTGW3RTZge1lGk/cpngOGtiYcDa+nOANyfgmUR20CtwW5NuQH/wBH5Low7QbW0mCnjcNH4nA20deBufLuXXgus6oGzOsGehMBOokxDVDweyZbHO/epYW5yuAuJE6GxsDzTLE8JAM+rc05Wkh0QGnRx07Ovgjh6KOJGQtqOcWNGR0tM9kRJIgaa7Jaofa+UKHYRhbldDybwQJG0ZtbpBxnDBlQAAgZQRPiLc+9PMbQdTIzjLDi1zx2g0ixi9+5H4xoNP1VUGWOc3MAWuc0wQCI0sDlKVqw/kwgCtZVIaWz2SQY2kSAe+Cb9URiMMA11yHsI2s6mbZgPzC1twjvSLh2Ho1S3D4gYinlpua8AD2hcEDRwO20hTqhk1Y09C+MuzGk9xMMAp5jMNBccgnQS4mOq1oqk6zC+YcPxHq6rHToRPcbL6dhiC3qFnlhnv8AiNSgXVIawE6yOyZ0g37tEC7FgOE+4fJGYmjESZkIMtiTy+CTk2/tyaPhVQPY5uuUSO5Y/wBJ8F6qqHgdl9iOuxT/ANH8Y0PLNJEtk/8AZp+PmiPSDhGfDuZcxJBOxmRHcq9GSTTdmBoS13ZMT5E8kdTr6hwIPgR4Ql2HfByutzR5faO7wSXQYqy4VADYOvzGnkpC9sptMSvUKwvoCLouqw5M0RcgOIsTyHPUXCKyc1QnxFI6kR3r1GhAvqYieW5Kb18ICMxzEWgkR+EF1gSAA6RzIAQhYep+X7aIip3kW412VvwU+AU4JdFzYdyq4xTLX5J0jlyk6W3TL0fokAddLfBMvwQmhv6sfmnoB4xJS7Ftyz/dNqlP4geSU41ud+XlMkc40B6Bc7sSMRY3DmS4yJiB0Gl1RVd5pk/BTr75J+4S6rhQRZoI7kDpIoykyQbpbjxmfJGrWH/8tV1Rl+zM+5RxTRm/4s2/2tTp2ZNReyqmeyOcAIl1NwLQdyD3AWHjqvYSk3IBFzlA+Py96LFIPL3OdDaWVpjV28DqZddaY8GCKDOF8PzZ4MMmTzdsQOXitBSwpiMsG3smbcpHIbKvhtKGTALnuEN5bNb3NbE9U9weCy+yCdC46CTeI16qqRLUl6FL6LWAhu8zzMfJLn4Fr3Sb29mNes/Bap2FzOLQLtAJ27PKTzukmPBaZAiTAv8ADkuoCkJnYT1ZnMSZuDr03mBpKaYXHVSIa9ucx2i0yf8Ao4AkG9/FBVxuTYe11JmAp4cFpINrS3rOvilotGbjwW18GG0zTcM0jtcyTqdQJlVVOJONRpeTLmtac185aA0HkXQArauJnMXCT8rJdiHF4NoLQSQQR3WKSWCull20IvSGi1lZ0WJghoFspBm5NiDFoSYpnxBr3vgg1C2mSDu1oMucSNQBz5pa8LO8lHV4IFfS/R/FZ6LSNwJ8l81C2XoTjoYWcipTR6XgzptGsxYtbe6HxDeyNfvVEVXcrrkSxw32U0evLgVuBHaHtC48Dotf/mjHYam51g8tYLEnM6QBbkReVmqQsBzTX0erhpew+yO0Ok/v8VXBhfNGX47wch5LRoTZA0e0OosRuD3La8SwwJcPcQshjafq6sgfe6Vq8DftdhOAp3E6TeDtvqjTRqEghudx7LGzJJkMY3ukgeewVGDqB3aA193NMKL8rhqDYg6QRyPNFKhZTvgqxhgvaDmDXFodEAubAeQJNg8OaDNwJS2pioGpAIyuPQkcrxPJH1g0zaBfs+8nzQVcMzExDQRDSZ0AkE8plCUshgsZEmPqCwiMoIHdJLb7m8LU8MoFtIay0A+IWWr0wX2sJJjWL6c1sOHkmk2Ygx3wn02Q1VnB3FYk5Q43JNh3yh2YcNHU6z5+86r2bPU6NAHjv8lKsbGTYct0JN9HNVgBxZmdY+KX1GAtE77D5o2s7x+u57ghMUwR9+CZLBF4F+IwskgbRfS52j5pdjx2+VmfpamNWqR8PD+6V8QYfWHuZ+lqKSM2oyqi4uDReAAnHC8NnIYBOZ7GixOxJdAvYSfBK8C4gCw0+SdcBdlyumDcCCZzOzNc11oHYDhANw8FWh0ZK+pt+AYXNUYQNYjs2DLGfIytjWwrHWacwJDJbzsAM5nadJiBosk55ZQYZiXZOzrlMSOgsBC2FLD06TDTZTDajslMVGiSC8dp4LhZrQ7zMQJVZOkZnES4umzaQ6pLhOjhTIb2SRdozNNrX1Wc4uXNlxcGSwtJNNz7OLRLWt0e2PWSbDL1T7iHCqlPLBksYRBiW07Na0u5ZWiGgxMuvCQVsaTna/sF29ySDaGk79SjdjRj2BsoF4DyB2jmAGnId5shMU3tiPw3J79kxq8TYG5eQiBsBZoS3EAAWzEOv48u5cOouzlB5JZ2S64IH5iDLW+LoHdKGfiBnqEElrWtBcSTmqWzuGb8JdJA5QjMLVOVzojKx4aBvUeMrf8Aq0uPih8a1rnlugsbW25eClM3aUfrRlOLGXgnQi3vQTvvxWxqU3MweMJNJzT/AA7C17e0C8vy1abp7LmiRHU8lk6lUkjMZgBvg2wHgFF4Iyf2aB039G8XkrAfmCUnVWUaxa5rgbg+5TeUadCe2aPq4xrnMYCbNBjoCZ+KuwpDtNUjwtfOwAb/AATbBsywdIIB7lFHvJpIrxVKLDZVcJxf87KbSHDroI+CbY3CyZCRVMM5tXONiDHxTpkZJXZoqz/ZJvL3UySZIflz9rcZhJBOsLOcdw3ajX5LR0WhzSdnFjnDYuZ7B5yPogeJYdsz71wVF07/AKM1wx8OLZ107029cQL3+vckuPY9r+uuiYNrghp3InxTxZmnGmcqVgY2MpfVfYbkl3uKIqDU8t0ucPHVK4jqVIjRE1QFq8LSy02cw2fELLcPYXVx5rR4jEQ2I1kW5SJsmWMC1uJ4Mdjq6SVGs3loAr6DYHZ5DTz1VOUm1hEyujliamMgjaFxOh0VHEcNERe09x+/imrwNtghajLG9p5baK9GNy7M5iWkT1ISjHk5z3N/S1PuIjyHJIMdWGfwb+kKb5EnwepOlgvBaAfA29xjzT/heGa7IMs5W537dp5sG3gnK0Gbe10WYa10AAEuc3KGjW8QANSTZbqhgRh30zma6niqWcdgsyupkUnshznGREm83NhorQ6Mm7FDvBUy9uWm7OwPDC10ntkZvViB7TQ0uM20GpW2w3HmZzTJDKgDGAxHtNLjlYCTlBBMxAhYzD0W0KhxVNrXOIyvFzllzT61o2da433WnqOZUfq2Q4Oa4HMDTcWw5jm3c50QWzq7QxerEa9hPFq0NdTIdmfo+CfYEjM4ACC4wIHOwWYx9oB/DvFz7tFq+N471IYGHNUqdkMNi1ktl5YSPZa4nKQCS6SRBjP42mNr9es3I6LogUkIXlt7STpZU1sOd/AW8NVZicC/Pd8xNvmo4V73ZsxOwBiJtcC/ddEa1zZBmHAfBHZBJ0iTpmPgAk/HjFQPEx8TYDu19y01bDEsJ5Nkg8hH1SviWF7NrnaeZUtRG3RkqMhxioHuBOoBHxIKUELR/wCUetbiXBwYMOwVLj2pe2kBM2FyZ6JC2kXEAAkkgADcmwA6k/FRRHUa3MpeFyLFEVKDmPc1zS1zCWuaRdrgYII5gqssEW8e/klY0KNz6NjNTYdLC/cm1birKWoLzyHzJss1wbHZaLRvHxVWLxtzJ++QUOz2d6UTf8O4g2tSbAvHvBiPJU4rDXiPas0DUmYAEamUs9D6TnUS4CJc8t7gBPvlPK2YDO0w9hzNNjB0mDabp+zm244AsHjw1lNxuwPZnB3ZmAeDygT5IjjmG9TUfQM9lxdTJ/FRddrgd8pJYf6ROqXcJcGsAi0HrebnqZlGY6s6KTHPLmU5cxpjskgts6M2WCezMacgu3KqGlp6m9TTx2hTi6Yi++/RJ2YrIYiQneJaC09PnukmJgeKVN9HSiXNqsdADjf70KDxEB+WZm/dzQNdx2kIUuIIIJMpyG6uTQejlKXvdJER87JvXBDyDqJ3t4IP0No9mo8/hcIB3i6bVKU1XSLEGR3ifBcPA6xoa0COVuq6CI+wvUAcskXM+5VNrhxJ7lTTRn1iNRomxEkHXmhMViIAGw+5TB1Mf8tvoEl4nhy6dO6fjGqo76IxSayLcYc+9klxvt2Gzf0hN6jiLOEW20/sluOjPto39LVMTUWATGEQ2Nco84EIuniWCo5zGkNAa1gDoAIDfWOc0lxl1z2SBJ8EPWpkhtr5QfBHYPh80c4tlcWmN+9USM0I8Nmk4fxRtKk4vJOeWQGyXF1yRAkkRM3tKc0a7alKW1M1Om5gLqWZr4zCp62i14mk8ubDiGyQ12pAWcw+Ac5jTTIa+m4kDQEEEEb2v5L1bEtoUqVIDM5jy+oMxaHtI9glhzROkXgnmU11yVlBah9Xo+kOBw1Kl/Op/wA9oIcxrjmBJD3ucATczLnXnU8lGOyBpe05aNICBJdUfThri5xuRmaA1g2FzE2zXAOH+rpse5rS4NgM7Ra1xu50OJ7TjcxZPambK4Oy6OlsCCY0IGohUjF8s8+aSdIX4igCGvB9tuaDsHGQOsC09FTRIA19l2XxgEjwkJRWr4hkteXBrQS0sZLjs1rDGUXjXQdVZwllRlNucAOPZDYvrMk/ic5xmT0Rsb46VtjzFvApPM6NaB1Lntt5BK61U5SdSdETxEmGUhrIc7wkrxwwygne/uSyNOi9pheODLlGloPUAzfY9q6V06mVzXD8Lmu8WkH5JtxyXAvEZQ6NbzeLaxASUt5aLPwxp/Zmg9MuI0a2OxNWg6adSoHNMETLW5iARPtB2qzpvbnZSClhG9ueQJS/9EgqwPsI1znerpCXRGY6NAtJPNHM4PSp+0/1lR0AWOp2EpRgfSFtJpDWEnrpPUblOvRKs7E4h1V/s0gY7zY+QHvSPB6MJJ4PoPo9wwUqFNn5B87r3EfytEj+4IR/DYJjSwt0RtLhoAdYEmSki7LuajyYHBCBr/dC8VxcOgL2G1Ddg53xKX8SqfzgDpEfBdRt3YGdTFDJb2iBHigDg5ExMWTSk1oouBZL3PY5jvytbIeCORBt1UhThuljcTv1TpZMzngzNfC68h9wl7qYGvmndWnLiBdeZwrNqLJ0iE0hj6LUSKJcI7RJ7xp8Ee0kvLtb3k9LK/CUQKWVtoAjpsqaW6CiVTwcLuzOnT43VUQydfrspuqANEldjS1lRUQkRpN3O2ncLoCrRJGYHu+qLLiTl0kkeCvfTgkRsI+CN0haM7jqczB0gfX3pHxADPp+Fn6WrT4umCDHUrP8Tp/zD/Sz9LVOxdVYBabHNph8SSIEmAAB1O/LooYesWiDdznPiJaZ7OVznCQ9o7RyjzV1KtNNo5AePiiqWEaQHsJ1BAHMRKsjFHhM02GolrNjafdfxWe/ix68PgGHzPu9ye1uIhlLMYMsJHhrprHJZrF0BSbme9wrOFOoGertle50/wAwOLTADTbUkixaV0nRTS7bNFguMZDl2ytPIT/Yrtb0omzSCM1t3Sd+5Y2riHu53DU+4Nw4Nu8nNYwDAGntEXkdEyneEK9Dtj/DkvbmvJtCKoNuDq4afv5LprTEey0TIEeXMrwqnKckCTAJ95+aZyolp6O9kqVMFzHHVwdHhGY92yA4txE9ohvZDYb8NNkRVrNMOJhoBAPOYEDp9VlsbxA1KvqqRkF4bOptvA21PglcjR8dOkKOIYV3qhUNm58gn8Tol0f06eKWZtlrvT2q0Nw9Om2KFPOxgOpIjO90blxKyDqRy5oOWcsxaQJInnGylJIg5ZPEwrcAe33h3wlC5lbhXQ6Ryd8EjGhmVlj6MutH3qvo3oNww0aBLvaf2o6be6F85pUSC0uFpE9039y+yU6oIEdIHTZRn6N+lFXZPCPh7XAETp3b2TqvxQNYRN4JKz9LFF1ZrQRAk+Hh1UfSBrm0Kj3PyuDbBv4pmQZ6clFN2apJPky1DER2m31t4yqa3axDJgblew1UAjlHw1VVB2d7nczb5K6RRu8GkpOuY0VxpyI8P2QeCxNtNVb/ABgLQJi6vFIzStMq/goOvtTH0RNENy26bc1ypXa14Bd7InwRdCmHMzHcW6J0iUn7J4e7YBiAgzTgE9Vc2tlMAjSFQ/RLXspuIATyVhgC5iBuotEXF9O8IXiozU7RrJn4IUc8l3DzmLnCIB13RVUnN3hA8LDXM/3Cx5j9lYXuByl0wLGOdwFzOoEx9LcHX7ss9xP/AFP+LP0NT/FOGs/3Wc4pPrD/AEs/Q1LTI6rwKcFjMkZtDCMfxkNjJedr+dkBgWh1uiOocJab6X092yrG6wYIyVZKqnES8GRcC18oaNTDdyfHdVVqrnuzEADQBohoA5Dbnbck7qfGMIKbxAiReTNwg21YB71KT9m2CVWgz1u3KLzyTLBcWicwu43MmI6AJGXC0eKuo1QAZEz1080E2uDRhrJrn8faWQHxa9iIGlrKT8SAxjJOZ4aXk7M5R+Z3wWfwuKaGtim0OGrzJ7oGgjXwRtPGs9Y59d5My4k/iOwhMnfIMRWEWcd43IaAbcosByHilXB+IepqOxEEgS1v9TgRPkg+IY/1tTNo2wHQdwRYaHsL82WjTdDG7uOrnRz5nuCG53gRVWSjjvFjW9W0jL6tkRzcTJd4pdnMZZOWZibTpMc4srMa9rqhLTmzQTYiCRJaJ1y6TvCoTPJ5jlbbPAI3hlGSTtp3oIFG4GuWxlANzYpJXRfQScx6zBEiNAtN6MYgPpNbJmnLXcxGk+5Z2lxtu7Wzbe318FdgcS5tZ1VlQNc7UR2DaII+azZ7PWpNYNLQrllV0xBjLz8UL6T8RDstO+hc6fcO5UYX0xp29YwsI9q0g/0/ukWM4n62o58+17h9wio5EvOTleto0WgR9forKNTKB3BDUvxO5GFzEtJaT8JVCnCGuGx0mNjoVXXrFlSNdI80mwuNh11di+KAlpmSDCquDO50zV8GxAcXTcyZ5np3Cye1agI9mDGiQ8JpBoBmSeXKxv4py5wy9+i0R4M88uyim64kCeo8lDOCeXSPNWsouJmYHmg6lNxdExpsg0PFlgqtbMmJhLMTig7sicpI7W3mja+Ca0iSL8wT81XiAAQx0FpNrQLKbZRAlJpZUkWGhHMJg8kAyIdqCDIPKOvRLm+0ZnLHZnv9nyRlOtIh21h1GxXRpnajayB13zIPfHLx5JNxX/UP9NP9DU2xgh0b6+CUcR9v/iz9DUaMuq8ANLg4c1pnYadyuw2AexwyvJAMkWEi03IMWHLwWhwPCx6tnVrfgCjafBG3IcBbcH3QEIp0Rg47UZPjpa/OQ17Ycz1bZDrGfWS4Bulo7N5SetQyhhJb225oBkgSWw4fhJiY5QVvanA2n79yGf6Pg76CPoEGjRH8MxIINh3qQctXV9FW628kLU9FOseaSiqYi9ZChVq5k2qejb9iCp4b0WqHVwAPSUEjtzYhLbK7EYsljKYs1vLcm5nmtlhv8Oc1zUd4ABHU/wDDKlEmpUPiPonSolNSeEYFlQCgIyhwe7tNJ9YZa3LmBOUUx2tLyTKEbTvBt1X00f4Z0RfNUP3yhV1f8OGA2lw7+fON1zkSXjM+ZojC1SDa55RK33/8XTZP8vxMn4orD8IYwdlrfCErZXT8eSdmLo8FqOIdDGyZA38loeH8J0u2eQHxTw4VlpAv7vFE08MGjsieqW0zWoUK6vDDlsAT10WbxvD9QRlPT6LZ1w6LJeMI17i1wgjSfkgEyjCWuGbca7FSxVVrAcu/3ZM8fwvM10DSxHzS3D4VjmEOMuFo5dVwW+hUXzoFd/DwBu5xCYepAERb73VOCp5qzZsG/EynRBo13DKUBsQYAtKajGgXAlJsGbRpFvJGnSea0Xgntt5Df81Lj2jYbRZLnY2/a1M2jyUn1QGjc/fkha9IuGY3O3QBJNltKKXJfWrAiRry+9EHiWnsAnuVNAuBgEdrWdlOlTJIBuQNSp5KUkEOOawMhumlz4Lz2TM2j3fZRLaIAFh5Kqs2xhUSojOXSAuJtsHbixHRJeJmKhH+1n6Wp9WvTIKQcQIz6/hZ+hq5maWUbLANHqaf9DP0hFU3xYhL8JiYawflaB5ABEuqSmWEQgsDLC02EVA4ASAQ60iJmC5wHK2+iEpUtJCFLzH7QiqLp5pWzTGFE34VUGhNuSJg7XUGDM4xYCxtv8oSMtFAlTCrlJsG6Yfw47z8uapdRgoWUSQ54TiAWQdfkjG4kXiOkC/f3LNtxGUgjax7jqtHw7I0bERvyhduO21ktdUdMiGjnEn3oCu1+xIk7i58tE4qUwDIg/uqKp1JgdUKY0ZJZEFTDk+0fdPndC1OGBx7NotIJF/FOKwzaC3PooFuXaByn7upyjgvGaFJ4dVABEFC/wAQ9ru3TI6i61AccugVVVocNLqDtDJp9CB2KEawg8S8P3g7EJ2/CDkClXE+GyCR2SjDUyJOEehc3FEG/c7ryKU8YwuV2YdD3hGVqhMk2IsR80Oc9RuXQcyr1myN9AL8RMckTwNoLr75neWnvKMoej4gXmOauo8Og2AA6J1KgbGxhXY0PNxfKfdf3qL6oPXpsgamFvIldAO41TPUVB+J3YbRYSCOfJXNeAI3nToEJRYRMEheMi/xSS1E0dGDTLazAb/YUcGSXQqi9w2UcPUjW330SxlbGfA3yc0DVdchWmucs2CAq4gDUrSmY3dldfQrP8Trt9YdB2WW/wCLU8q1gW+ax+Lo1HPJtf5WRZCcsG5NTKUXh6tyQlxIGquwmIg9EQaeUM3E9640Ft7x5qVKuOXulXNxLY9oeKUvGTWD1HERv+37K0znAH49ekX8yleJqQZYR3T7lazHBzdcpkdwI+CjJ0aox7Q39SSZLp6C391B1Lvvz5qVPES0Hx+qliKkiBcm/wC6FpnK7AqrIn7smPBqhc3nEjU7Je4jxF1dwivke9t5BmO+65FGaikHbzfkVM0m3kdBab7oNmKcDBBt1APdBRnDabqwNwMpdYkWAiCbb3uLJ0rMs5bcsqOHtp4ndCmje4CvZiw5jH3h85ZjYB2h6EKkVZ53+5QlgfTd8AmJBAtB00Gi4Q1o+sXKr4jxIMtBJ5Sk1XFvdqY6D6qLya42NKuOpzcgEddQleP4iNG+aGeyFSaWa6lsVnOgN1AOdmN+aMwuHE6QpswqNpU4V0qJs7QpNIN7jTqp+qXmMU6c6FNRxS7ChCYjCwdE2yhVVWhdtR10KxRjRSMFF1GBA4jDkhTcbCmSDZ7lGpQsu4CpIgm4RT2qYGJ6uGtul1TD6yn1diBrUk6bEeRHVpuyxJS00H/mWgrU/eg6lCCRITKUibirHLnArlFvNRZp4BWUdfvotzPOhgbYJkCZsrabC46WVeF0KLoqZT5KI1MIDbLPeFXU4MHNltnCeszsVc7XwXqPsqM0Xh5DigbhQIa5rptt8uquYXB5F4gR1H7IXD/6j+9W/iH9P/0VGCND1c8FpbH39VXh8ZlrjNcva5pJBJsA6R1hsd0qOI+iEH/kUu6p+gpm6eDlO1lGtwuKnYeJHylFUKx0Led7nyIWcwu6NpahWMs9ZJ1Q3xdyOzEbwfpvASriOIc32fbJIiCSGC5ceVyAOd+SyfpD/wCTV/q+QSge05BoEPKro2jMGdSCSTvJ9/NXNwJOx8isSulIojvzf4/6bAYMx7J1I09y4MC78pHgVkF4IqCOfm/x/wBNmMERse6CpDCnkfIrFLoR2ifrH6Nr6k8j5FQfSd+U+RWMXCu2h/Wfg2oonkfIqYw5Ox8isQvJlED8t+jZ1MMfynyKCr03XGUztYrMuVVTULmgLyvwaN3Dne1BnuI+yotxLgYc0z3Qs/shanteKR6aHXlt8o0+Ke7LIt4fNK3Y68OVPCP9QJhxP2/JHaqGjrtvgDaC9wa0SXEACJJJsAANT0SfE8VpscWzoYWow3tt/wDbR/W1fOeN/wDk1/8A21P1OT7VRl1teSl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pic>
        <p:nvPicPr>
          <p:cNvPr id="58" name="Picture 57" descr="endo.jpg"/>
          <p:cNvPicPr>
            <a:picLocks noChangeAspect="1"/>
          </p:cNvPicPr>
          <p:nvPr/>
        </p:nvPicPr>
        <p:blipFill>
          <a:blip r:embed="rId3" cstate="print"/>
          <a:stretch>
            <a:fillRect/>
          </a:stretch>
        </p:blipFill>
        <p:spPr>
          <a:xfrm>
            <a:off x="1439299" y="1295400"/>
            <a:ext cx="2751701" cy="4343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
                                        <p:tgtEl>
                                          <p:spTgt spid="9"/>
                                        </p:tgtEl>
                                        <p:attrNameLst>
                                          <p:attrName>ppt_x</p:attrName>
                                        </p:attrNameLst>
                                      </p:cBhvr>
                                      <p:tavLst>
                                        <p:tav tm="0">
                                          <p:val>
                                            <p:strVal val="ppt_x"/>
                                          </p:val>
                                        </p:tav>
                                        <p:tav tm="100000">
                                          <p:val>
                                            <p:strVal val="ppt_x-ppt_w/2"/>
                                          </p:val>
                                        </p:tav>
                                      </p:tavLst>
                                    </p:anim>
                                    <p:anim calcmode="lin" valueType="num">
                                      <p:cBhvr>
                                        <p:cTn id="7" dur="1000"/>
                                        <p:tgtEl>
                                          <p:spTgt spid="9"/>
                                        </p:tgtEl>
                                        <p:attrNameLst>
                                          <p:attrName>ppt_y</p:attrName>
                                        </p:attrNameLst>
                                      </p:cBhvr>
                                      <p:tavLst>
                                        <p:tav tm="0">
                                          <p:val>
                                            <p:strVal val="ppt_y"/>
                                          </p:val>
                                        </p:tav>
                                        <p:tav tm="100000">
                                          <p:val>
                                            <p:strVal val="ppt_y"/>
                                          </p:val>
                                        </p:tav>
                                      </p:tavLst>
                                    </p:anim>
                                    <p:anim calcmode="lin" valueType="num">
                                      <p:cBhvr>
                                        <p:cTn id="8" dur="1000"/>
                                        <p:tgtEl>
                                          <p:spTgt spid="9"/>
                                        </p:tgtEl>
                                        <p:attrNameLst>
                                          <p:attrName>ppt_w</p:attrName>
                                        </p:attrNameLst>
                                      </p:cBhvr>
                                      <p:tavLst>
                                        <p:tav tm="0">
                                          <p:val>
                                            <p:strVal val="ppt_w"/>
                                          </p:val>
                                        </p:tav>
                                        <p:tav tm="100000">
                                          <p:val>
                                            <p:fltVal val="0"/>
                                          </p:val>
                                        </p:tav>
                                      </p:tavLst>
                                    </p:anim>
                                    <p:anim calcmode="lin" valueType="num">
                                      <p:cBhvr>
                                        <p:cTn id="9" dur="1000"/>
                                        <p:tgtEl>
                                          <p:spTgt spid="9"/>
                                        </p:tgtEl>
                                        <p:attrNameLst>
                                          <p:attrName>ppt_h</p:attrName>
                                        </p:attrNameLst>
                                      </p:cBhvr>
                                      <p:tavLst>
                                        <p:tav tm="0">
                                          <p:val>
                                            <p:strVal val="ppt_h"/>
                                          </p:val>
                                        </p:tav>
                                        <p:tav tm="100000">
                                          <p:val>
                                            <p:strVal val="ppt_h"/>
                                          </p:val>
                                        </p:tav>
                                      </p:tavLst>
                                    </p:anim>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7"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ppt_w/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ppt_w/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457200" y="115888"/>
            <a:ext cx="8229600" cy="1143000"/>
          </a:xfrm>
        </p:spPr>
        <p:txBody>
          <a:bodyPr/>
          <a:lstStyle/>
          <a:p>
            <a:r>
              <a:rPr lang="az-Cyrl-AZ" sz="5400" dirty="0">
                <a:solidFill>
                  <a:schemeClr val="bg2"/>
                </a:solidFill>
              </a:rPr>
              <a:t>Резистентность к инсулину </a:t>
            </a:r>
            <a:endParaRPr lang="en-AU" dirty="0">
              <a:solidFill>
                <a:schemeClr val="bg2"/>
              </a:solidFill>
            </a:endParaRPr>
          </a:p>
        </p:txBody>
      </p:sp>
      <p:pic>
        <p:nvPicPr>
          <p:cNvPr id="1638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0638" y="1196975"/>
            <a:ext cx="9156701" cy="5651500"/>
          </a:xfrm>
        </p:spPr>
      </p:pic>
      <p:sp>
        <p:nvSpPr>
          <p:cNvPr id="5" name="Rectangle 4"/>
          <p:cNvSpPr/>
          <p:nvPr/>
        </p:nvSpPr>
        <p:spPr>
          <a:xfrm>
            <a:off x="3635375" y="5373688"/>
            <a:ext cx="1728788" cy="1368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dirty="0" err="1">
                <a:solidFill>
                  <a:schemeClr val="bg1"/>
                </a:solidFill>
                <a:latin typeface="Times New Roman" panose="02020603050405020304" pitchFamily="18" charset="0"/>
              </a:rPr>
              <a:t>dyslipidemia</a:t>
            </a:r>
            <a:r>
              <a:rPr lang="en-AU" dirty="0">
                <a:solidFill>
                  <a:schemeClr val="bg1"/>
                </a:solidFill>
                <a:latin typeface="Times New Roman" panose="02020603050405020304" pitchFamily="18" charset="0"/>
              </a:rPr>
              <a:t>  &amp; elevated 	level of plasminogen activator inhibitor-1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2"/>
                </a:solidFill>
              </a:rPr>
              <a:t>Acanthosis</a:t>
            </a:r>
            <a:r>
              <a:rPr lang="en-US" dirty="0">
                <a:solidFill>
                  <a:schemeClr val="bg2"/>
                </a:solidFill>
              </a:rPr>
              <a:t> </a:t>
            </a:r>
            <a:r>
              <a:rPr lang="en-US" dirty="0" err="1">
                <a:solidFill>
                  <a:schemeClr val="bg2"/>
                </a:solidFill>
              </a:rPr>
              <a:t>Negricans</a:t>
            </a:r>
            <a:endParaRPr lang="en-US" dirty="0">
              <a:solidFill>
                <a:schemeClr val="bg2"/>
              </a:solidFill>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21</a:t>
            </a:fld>
            <a:endParaRPr lang="en-US">
              <a:solidFill>
                <a:srgbClr val="003366"/>
              </a:solidFill>
            </a:endParaRPr>
          </a:p>
        </p:txBody>
      </p:sp>
      <p:pic>
        <p:nvPicPr>
          <p:cNvPr id="95234" name="Picture 2" descr="https://encrypted-tbn0.gstatic.com/images?q=tbn:ANd9GcS--83x0IgE9a16IBUuMiswca4flustKdKvh1EfkgQ87Uz5DVSV0Q"/>
          <p:cNvPicPr>
            <a:picLocks noChangeAspect="1" noChangeArrowheads="1"/>
          </p:cNvPicPr>
          <p:nvPr/>
        </p:nvPicPr>
        <p:blipFill>
          <a:blip r:embed="rId2" cstate="print"/>
          <a:srcRect/>
          <a:stretch>
            <a:fillRect/>
          </a:stretch>
        </p:blipFill>
        <p:spPr bwMode="auto">
          <a:xfrm>
            <a:off x="2646040" y="4725144"/>
            <a:ext cx="6030416" cy="2132856"/>
          </a:xfrm>
          <a:prstGeom prst="rect">
            <a:avLst/>
          </a:prstGeom>
          <a:noFill/>
        </p:spPr>
      </p:pic>
      <p:sp>
        <p:nvSpPr>
          <p:cNvPr id="95236" name="AutoShape 4" descr="data:image/jpeg;base64,/9j/4AAQSkZJRgABAQAAAQABAAD/2wCEAAkGBxQTEhUUEhQUFBUXFRcWGBYYFBQUFBUXFRcXFxcXFBQYHCggGBwlHBQUITEhJSkrLi4uFx8zODMsNygtLiwBCgoKDg0OGhAQGiwcHBwsLCwsLCwsLCwsLCwsLCwsLCwsLCwsLCwsLCwsLCwsLCwsLCwsLCwsLDcsLCwsNywsLP/AABEIAMIBAwMBIgACEQEDEQH/xAAcAAACAwEBAQEAAAAAAAAAAAACAwABBAcFBgj/xAA5EAACAQIDBAgFAwMEAwAAAAAAAQIDEQQhMQUSQVEGE2FxgZGh8CIyscHRB0LhFILxQ2JyklJTov/EABoBAAMBAQEBAAAAAAAAAAAAAAABAgMEBgX/xAAjEQEBAAICAgICAwEAAAAAAAAAAQIRAyESMQRBE3FRYZEi/9oADAMBAAIRAxEAPwDwZMq9i2Az5MffsbMJWv4HoYZZHhYadqivo9T2utSQ870nDHt52P4ny+NXxNn0eOq6ngVI3Zfxurafye5Iz0qZrpxJGAyMTfLLbnxx0KCHNgQQ2KM61hcsy0gnFlMQL3UBKmOURNS5WKKTWgefiI5no1VdGeVK7vka4XTDkm/TzYwz9+pVaBslTt71M8ld525/4N5duTLHULjBNWBp0h26uAW7bMey8SpZXEU1xehoqUt63PkaaWEzz5rPh4C3orjt99+k1/6i1v2/Xmdvjoc7/TfZkKcd6Fm3lfXLvOiHzfi8k5OXkyn6/wAb8kuMkQpllM7mSmUy2UwCmCy5Mw4valOHzSRWqm2NFR5GGSJh9oqqm46cySZ2cOOsXHzZy3oplEcyG7Bx0FhSBZ5t64EkTrpJc7FsjCBir1GxG6aa0BFjbHqM8vaKIUUQKKDadCSDSLWYQrVK3gZItgsIVA727RMnzXiabCqhURSpAdX2fgfexGytpYqsOKMtSCN1XITu7xpjWGc3WKMVxCbXeNqxS7xMYvkab2y1ozCwz5dp6NCmnbjxRhpp28dDfhObZOVPH06z+nONTioaOK058joRxDo5j50pKUdfqjrGwduQxEcn8a+aPFGHDwTjuVn3dlyZW629Yplgs2ZozHj8fGlG8nYvaGMVKDlJ6HNdqbUlXndv4eCNcMPJnyckxj1dpdI6lVuNPKPMx4LZkqs1vNvmIoZWS1Psdi4Pchd6s6scZPTlyyt9tVCgoRUY8AajH1GY8RI2jKsdSpmQm4Q10y25VYpoKwEmeWeyRgSkXcWOQqtoRUp8h/AFMuJsZbDYIY6ZIwK2nS4xLsUkE2QYWCg2CyomhlmJkjQC43HKmkFbvYOUUTdL2ms0oCp0jXOItFSosZ+ryzAVG2ZrlEFUypki4kxpmujG1rFUYGmlDMWy09XBvI1VNpzwzjVjey+a2q7UY8OmbZRUk4vNPLvHKi4yun9GdvxxNNNNN21Wj/nsPUji4uTjf4lquJwDZG2J7OxCjdulJ5L8PmjsUrYygqtCSVVL4X/5f7ZGutsLuPD6dbUvLq08uJ8vSnYzbRxNR1ZdanGadmnqrD9j4d1qiivE7MMfGOHPPeW31PRjAb735aLQ+wSsKwOGVOCiuCDxNTdRpIztLqSMVZ5kpV7xbBp55muMRb0uxBm6QraXIGxcmSTAkzy+ns1NlIpsjKTtbJAEsekWjXeFYGLLuFJTKaCBYEpEaLcQkMUJTQUpFJDibQOJSCaIojSXYGUbDmiNFbTSUi4wGbhY9pBGJopIXFDoICa6DNlJGGib6S9/kZVj25sxVqTj+5ZxfajL+nXTCWCrKjWbVNu13+19p78YnyfTDZGfWRWvzdj5muOX1WWeG+465036NLFUv6jDq9WKu0v9SP5MvQjZHVx3pq0nz4dh8z+kvTtxaweJl2Upv93+xvnyOv18Ipq8LJ+jOrj5frJwcvFv/rFkPH2xiMt1cR+IxEotqSs0eO8Vv1bcjswn24879NkI2ikaIIz0al2aYalQqYQjII3GGLuFJFNHm49gCxCSBZSatMtMFF3HpnsdyXBRdwLYkyA3IwTaO5CkWA2kUWiJeYdgIsph3KXmMqCxGi377CW9/ccTUa98v5KIkHAadpFDYokY8/5NFGl4duV7dnk/MZGUYd/472b6EL5LT3r6GfD0nll3dv8AB6VKjbN5+OX8jgXCn7/CKxeFU4uMtGh8UNUBqjlO1cC6VTLJxd4vu0OyfpZ06/qYdTXklWjrw3lwkj5LpRsrfhvpZr1PhI1J0Ksa1J7s4O67exmmOW/2w5ePXcfqnHYKNaN18yWT+zOe06MqdaqqkWmnkny5rsPd6CdLI4qjGV7StmuTWp9JtTZsK8c8pcJcV/B18PNrq+nBzcO+57fI4JZXN1NElgpU/hazXk+4Zh6T5HbuacPe9LZDR1DITs9Vw0oqTB3jzsj1+1Mq5HIBsvSLUuUREbKRTIhAbxLi0nYmy0iRK3vf4AtjT8uIcFd3FqN8np7sPXvkuwLApL3+QiL3zf4KFowWz9/UliS9/hANj0VXJr3xIDr7yLsNIoodFAQRohD3wu/4Q00VKl5LX8d5qoU23klz7EuF32Ep09NbaLLN87L7m6GSsl4a3fawg0ZRoqK5v3oPgvGwNKHg/ehqhEoCpQ46jVT8Q6cByiM4y1aKkmmfAdI9k7km+DOkOJ5u2tnqpBiq52+G6D7SeHxChe0ZvLkpL8o79sDaSqRtxR+dNoYSVOWV04u6fdxR07odtluMJvXJSX1LmX25eXj06niKMZLPwZ5koWyPSwlZSSazTV0Bj6TcW4r4ksu3sOvjz104eTj3+2BMh8jX6XOEnGVKSknZq2jLOnTl3HKpADGLaPiR6e0NwWyFMrSLV7xLgMjDSLkYmFF37l9RDlkaKcLK3vtDSfJLhwVy4U3LTTmaFBJWQj9pFcF/Fw7FpeZehNqpANASDmxMg0ATkVcuQKGVXFjKaAUR8EMjILia6UOMvBc+8VShb5v+vF/8uSN1CDfxPLlyXdz95iGjaafDW2bfBfZdg+CtpmLhbRL8t9o6nEqEfSRrpe/fEy09TVTKJrpjUhdJD0ijL3SpQuOsU4k1cfG9JtlXvJcDzOiGM6qs6cvlqadkl9Lo+8xmH3o2Zz7buz3CV1lZ3XNNE71VZY+WLtfRjG3jucY6d3u59KpXRzHoLtXrFCXFrdkuUl/j1OjYeedjowvT53JiupgKcneUItvVuKbIaCGu6x1H5olEXKJ0LafRCLu4PdeWT0zPHr9DMQs1DeXY0cvhX0ZzY18k4AygfRy6M4hf6M/+rBXRmv8A+qflYJjR+SPnXEXNH1tLohXeqjHvf2Rtp9D6cU5VJubXBfDFvv1DxqLyR8PgdmVa+86eUaacnO2V0rqK5titnKcs6km+zQ6ysPGnT3YpJKOiVloc/wD6dRk2tLsLekY+9iUMuRdkSTBkzKt8UbAkyXAbBSSYMirlXABaCUC1EbGPPICVCPiaaat/y9I/llUqd8llf377jZTpKHa/Rdwtq0uhRSzn3259svwar396CEm8/UdT8/p5DKnQj74+AxC4GinEexodNGyjERBWNFJhMj8WqA2IqmNii5Ro2MQnEiCsBwmcT57b+BUkz6eSMONpXRF7XHxnQ/HPD4uNOTe5OSXGyley89PI7hRldLwOG7RwjVem4rPrIW795WO14NtJX5I04cnL8nGS7/l6kaqsUZSHS5PF4M4b+IlHhdeSPTSsYdmZzlN8WzfIqFkCpI87ESN1U83FzFaUZaszLXWS7ZL36DJMGovl7/szG1pITiVeLOUx2ioYqrRnknK8G+b1R1upC6ZxT9RcE6eLfKSTXhkTjN9C5a7fRTQqTPH2TtCbjafxW0fHx5noOrfQyymrp043rZjYtyBYUUiWiIZCBcKfiaYUeb8F+QBUYeP0H0cPxeXf9kGlbTL1Zal3sQOjZJ7vi2FGPj28BauzVQo3DqH7SEOfvwHwgMhD/HAbGmLapA06Y5R5BRiFFC2rS4I1U4iqcDVCJQ0ZBDYgRQ6mVKNDiGgUXYexpJMTWhkaLASVxG8Sjh08TS3tN9PyzR0inE55i5brjJftkn5M6Bg6qlGLXFI04fbm+TPVPUSFos6XJp5GykurXPN912a5MRhklkvMbU5lFlGevI8ytBs9CrIVuk1Mea6DDWHbsbbBxRNits0cOcv/AFd2ZbqaqWktx/3aeqOuNHyP6i4DrcJVS1jaa/tz+xn6qr25jszD2ien1CeqA2ZG8F3GyVM57l27LizrDLt9CdSl/OY5wJuhstUEZBRf+AtwdCgK1UxpSgMp0W+ZqhRXeaqdPlkiPJcxZ4UUu36GqnFvuDVBIcmLa/FUaXMNvkUkMjTEaoxHU4EhAcoj2rQlEbFAoZFDlGhxGJgRQSLlLRsEHYqERlrDGkigZINIqfcAeNtGF0zd0N2+ruhUdmvkb4rl4GTaHE+H23XlCanB2kndP8hM9Us+Pzx07vdkOYbO/USPVx357srZpq9n3kOj8jg/DX3EdoRvoPjid5ci+oXJIrcivU2ZM71a5EDrrJSXD1QveBNiggUy/wACpQxnn7VoKcJRfFOL8UekZcTG6aM6tyHZtLdUoPWMnHydjeoh7XodXi5rRTSmu/R+q9SI48pq134XeMod1MKNJc0QJRIXocaS5obGmu8XCI1RJVDYtLgEp3AjAbCIaV2pDFAKnAaohsaCojYRLgg4xGaooakRBIYEhiFpDIoYHAZFC4oZEqUGxDQtBxZRDRTIiNjDy9oLJnxe26N2fdYyB8ttmjqZ8isHxFTD5kPVlTVyiPz1fhHY6tao3bRAwhJ83x83mbHViu13+pnqY5fTJd9j6r4p9Kk1q79nAXVp7r7PoIeMb1yWat3vIfRrby0ytxELFWDSBlG2XDh+AojTo1ITWdu8e3YRKJkp4W0th067Tm3eOjWTV/roebU6Iv8AZU81f1R9XGJaRFxl9rmeU9Pi6nReutHF9maMdTZVePzUm+1Zr0OiRCsuRF4Yuc+Uc03JL5oyXemhtOR0d0k+CYqps6nLWnF/2om8H8NMfk/0+Egh0In109g0X+23c2jPU6OQfyzlH1+pF4M2k+Tg+dihiR6lTo9VXySjL0MdXZ9WHzQfhmvQzvHlPcbTkwvqlxDihe970CjIWmkGgkVciGQ4hqQtMOIA2IyAqCGIqAxBIBBRKISZGiXJJFEVXjc8HadG59BIw4ylcLNidPhKtDNlnu1sHm8ijD8bXyfbV39jJh1ku77ssh9WvinUF8T/ALfub+Ph9yEJOm1tH/xEQ0XcQg0m1uHeiSIQzVC5alohBEjGP35kIEFMiVB+/FkIVCPiA/f/ANfhFkKJEvfixlLTwIQn7VGbG4eDWcYvvimfKY2CUsklnwViEMOV1/H9lIOJCHM7RIatCEAhLUuJCFQHQ0DpkIUS0FLgQhRAE19GQgAqnTVtF5IhCC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5238" name="AutoShape 6" descr="data:image/jpeg;base64,/9j/4AAQSkZJRgABAQAAAQABAAD/2wCEAAkGBxQTEhUUEhQUFBUXFRcWGBYYFBQUFBUXFRcXFxcXFBQYHCggGBwlHBQUITEhJSkrLi4uFx8zODMsNygtLiwBCgoKDg0OGhAQGiwcHBwsLCwsLCwsLCwsLCwsLCwsLCwsLCwsLCwsLCwsLCwsLCwsLCwsLCwsLDcsLCwsNywsLP/AABEIAMIBAwMBIgACEQEDEQH/xAAcAAACAwEBAQEAAAAAAAAAAAACAwABBAcFBgj/xAA5EAACAQIDBAgFAwMEAwAAAAAAAQIDEQQhMQUSQVEGE2FxgZGh8CIyscHRB0LhFILxQ2JyklJTov/EABoBAAMBAQEBAAAAAAAAAAAAAAABAgMEBgX/xAAjEQEBAAICAgICAwEAAAAAAAAAAQIRAyESMQRBE3FRYZEi/9oADAMBAAIRAxEAPwDwZMq9i2Az5MffsbMJWv4HoYZZHhYadqivo9T2utSQ870nDHt52P4ny+NXxNn0eOq6ngVI3Zfxurafye5Iz0qZrpxJGAyMTfLLbnxx0KCHNgQQ2KM61hcsy0gnFlMQL3UBKmOURNS5WKKTWgefiI5no1VdGeVK7vka4XTDkm/TzYwz9+pVaBslTt71M8ld525/4N5duTLHULjBNWBp0h26uAW7bMey8SpZXEU1xehoqUt63PkaaWEzz5rPh4C3orjt99+k1/6i1v2/Xmdvjoc7/TfZkKcd6Fm3lfXLvOiHzfi8k5OXkyn6/wAb8kuMkQpllM7mSmUy2UwCmCy5Mw4valOHzSRWqm2NFR5GGSJh9oqqm46cySZ2cOOsXHzZy3oplEcyG7Bx0FhSBZ5t64EkTrpJc7FsjCBir1GxG6aa0BFjbHqM8vaKIUUQKKDadCSDSLWYQrVK3gZItgsIVA727RMnzXiabCqhURSpAdX2fgfexGytpYqsOKMtSCN1XITu7xpjWGc3WKMVxCbXeNqxS7xMYvkab2y1ozCwz5dp6NCmnbjxRhpp28dDfhObZOVPH06z+nONTioaOK058joRxDo5j50pKUdfqjrGwduQxEcn8a+aPFGHDwTjuVn3dlyZW629Yplgs2ZozHj8fGlG8nYvaGMVKDlJ6HNdqbUlXndv4eCNcMPJnyckxj1dpdI6lVuNPKPMx4LZkqs1vNvmIoZWS1Psdi4Pchd6s6scZPTlyyt9tVCgoRUY8AajH1GY8RI2jKsdSpmQm4Q10y25VYpoKwEmeWeyRgSkXcWOQqtoRUp8h/AFMuJsZbDYIY6ZIwK2nS4xLsUkE2QYWCg2CyomhlmJkjQC43HKmkFbvYOUUTdL2ms0oCp0jXOItFSosZ+ryzAVG2ZrlEFUypki4kxpmujG1rFUYGmlDMWy09XBvI1VNpzwzjVjey+a2q7UY8OmbZRUk4vNPLvHKi4yun9GdvxxNNNNN21Wj/nsPUji4uTjf4lquJwDZG2J7OxCjdulJ5L8PmjsUrYygqtCSVVL4X/5f7ZGutsLuPD6dbUvLq08uJ8vSnYzbRxNR1ZdanGadmnqrD9j4d1qiivE7MMfGOHPPeW31PRjAb735aLQ+wSsKwOGVOCiuCDxNTdRpIztLqSMVZ5kpV7xbBp55muMRb0uxBm6QraXIGxcmSTAkzy+ns1NlIpsjKTtbJAEsekWjXeFYGLLuFJTKaCBYEpEaLcQkMUJTQUpFJDibQOJSCaIojSXYGUbDmiNFbTSUi4wGbhY9pBGJopIXFDoICa6DNlJGGib6S9/kZVj25sxVqTj+5ZxfajL+nXTCWCrKjWbVNu13+19p78YnyfTDZGfWRWvzdj5muOX1WWeG+465036NLFUv6jDq9WKu0v9SP5MvQjZHVx3pq0nz4dh8z+kvTtxaweJl2Upv93+xvnyOv18Ipq8LJ+jOrj5frJwcvFv/rFkPH2xiMt1cR+IxEotqSs0eO8Vv1bcjswn24879NkI2ikaIIz0al2aYalQqYQjII3GGLuFJFNHm49gCxCSBZSatMtMFF3HpnsdyXBRdwLYkyA3IwTaO5CkWA2kUWiJeYdgIsph3KXmMqCxGi377CW9/ccTUa98v5KIkHAadpFDYokY8/5NFGl4duV7dnk/MZGUYd/472b6EL5LT3r6GfD0nll3dv8AB6VKjbN5+OX8jgXCn7/CKxeFU4uMtGh8UNUBqjlO1cC6VTLJxd4vu0OyfpZ06/qYdTXklWjrw3lwkj5LpRsrfhvpZr1PhI1J0Ksa1J7s4O67exmmOW/2w5ePXcfqnHYKNaN18yWT+zOe06MqdaqqkWmnkny5rsPd6CdLI4qjGV7StmuTWp9JtTZsK8c8pcJcV/B18PNrq+nBzcO+57fI4JZXN1NElgpU/hazXk+4Zh6T5HbuacPe9LZDR1DITs9Vw0oqTB3jzsj1+1Mq5HIBsvSLUuUREbKRTIhAbxLi0nYmy0iRK3vf4AtjT8uIcFd3FqN8np7sPXvkuwLApL3+QiL3zf4KFowWz9/UliS9/hANj0VXJr3xIDr7yLsNIoodFAQRohD3wu/4Q00VKl5LX8d5qoU23klz7EuF32Ep09NbaLLN87L7m6GSsl4a3fawg0ZRoqK5v3oPgvGwNKHg/ehqhEoCpQ46jVT8Q6cByiM4y1aKkmmfAdI9k7km+DOkOJ5u2tnqpBiq52+G6D7SeHxChe0ZvLkpL8o79sDaSqRtxR+dNoYSVOWV04u6fdxR07odtluMJvXJSX1LmX25eXj06niKMZLPwZ5koWyPSwlZSSazTV0Bj6TcW4r4ksu3sOvjz104eTj3+2BMh8jX6XOEnGVKSknZq2jLOnTl3HKpADGLaPiR6e0NwWyFMrSLV7xLgMjDSLkYmFF37l9RDlkaKcLK3vtDSfJLhwVy4U3LTTmaFBJWQj9pFcF/Fw7FpeZehNqpANASDmxMg0ATkVcuQKGVXFjKaAUR8EMjILia6UOMvBc+8VShb5v+vF/8uSN1CDfxPLlyXdz95iGjaafDW2bfBfZdg+CtpmLhbRL8t9o6nEqEfSRrpe/fEy09TVTKJrpjUhdJD0ijL3SpQuOsU4k1cfG9JtlXvJcDzOiGM6qs6cvlqadkl9Lo+8xmH3o2Zz7buz3CV1lZ3XNNE71VZY+WLtfRjG3jucY6d3u59KpXRzHoLtXrFCXFrdkuUl/j1OjYeedjowvT53JiupgKcneUItvVuKbIaCGu6x1H5olEXKJ0LafRCLu4PdeWT0zPHr9DMQs1DeXY0cvhX0ZzY18k4AygfRy6M4hf6M/+rBXRmv8A+qflYJjR+SPnXEXNH1tLohXeqjHvf2Rtp9D6cU5VJubXBfDFvv1DxqLyR8PgdmVa+86eUaacnO2V0rqK5titnKcs6km+zQ6ysPGnT3YpJKOiVloc/wD6dRk2tLsLekY+9iUMuRdkSTBkzKt8UbAkyXAbBSSYMirlXABaCUC1EbGPPICVCPiaaat/y9I/llUqd8llf377jZTpKHa/Rdwtq0uhRSzn3259svwar396CEm8/UdT8/p5DKnQj74+AxC4GinEexodNGyjERBWNFJhMj8WqA2IqmNii5Ro2MQnEiCsBwmcT57b+BUkz6eSMONpXRF7XHxnQ/HPD4uNOTe5OSXGyley89PI7hRldLwOG7RwjVem4rPrIW795WO14NtJX5I04cnL8nGS7/l6kaqsUZSHS5PF4M4b+IlHhdeSPTSsYdmZzlN8WzfIqFkCpI87ESN1U83FzFaUZaszLXWS7ZL36DJMGovl7/szG1pITiVeLOUx2ioYqrRnknK8G+b1R1upC6ZxT9RcE6eLfKSTXhkTjN9C5a7fRTQqTPH2TtCbjafxW0fHx5noOrfQyymrp043rZjYtyBYUUiWiIZCBcKfiaYUeb8F+QBUYeP0H0cPxeXf9kGlbTL1Zal3sQOjZJ7vi2FGPj28BauzVQo3DqH7SEOfvwHwgMhD/HAbGmLapA06Y5R5BRiFFC2rS4I1U4iqcDVCJQ0ZBDYgRQ6mVKNDiGgUXYexpJMTWhkaLASVxG8Sjh08TS3tN9PyzR0inE55i5brjJftkn5M6Bg6qlGLXFI04fbm+TPVPUSFos6XJp5GykurXPN912a5MRhklkvMbU5lFlGevI8ytBs9CrIVuk1Mea6DDWHbsbbBxRNits0cOcv/AFd2ZbqaqWktx/3aeqOuNHyP6i4DrcJVS1jaa/tz+xn6qr25jszD2ien1CeqA2ZG8F3GyVM57l27LizrDLt9CdSl/OY5wJuhstUEZBRf+AtwdCgK1UxpSgMp0W+ZqhRXeaqdPlkiPJcxZ4UUu36GqnFvuDVBIcmLa/FUaXMNvkUkMjTEaoxHU4EhAcoj2rQlEbFAoZFDlGhxGJgRQSLlLRsEHYqERlrDGkigZINIqfcAeNtGF0zd0N2+ruhUdmvkb4rl4GTaHE+H23XlCanB2kndP8hM9Us+Pzx07vdkOYbO/USPVx357srZpq9n3kOj8jg/DX3EdoRvoPjid5ci+oXJIrcivU2ZM71a5EDrrJSXD1QveBNiggUy/wACpQxnn7VoKcJRfFOL8UekZcTG6aM6tyHZtLdUoPWMnHydjeoh7XodXi5rRTSmu/R+q9SI48pq134XeMod1MKNJc0QJRIXocaS5obGmu8XCI1RJVDYtLgEp3AjAbCIaV2pDFAKnAaohsaCojYRLgg4xGaooakRBIYEhiFpDIoYHAZFC4oZEqUGxDQtBxZRDRTIiNjDy9oLJnxe26N2fdYyB8ttmjqZ8isHxFTD5kPVlTVyiPz1fhHY6tao3bRAwhJ83x83mbHViu13+pnqY5fTJd9j6r4p9Kk1q79nAXVp7r7PoIeMb1yWat3vIfRrby0ytxELFWDSBlG2XDh+AojTo1ITWdu8e3YRKJkp4W0th067Tm3eOjWTV/roebU6Iv8AZU81f1R9XGJaRFxl9rmeU9Pi6nReutHF9maMdTZVePzUm+1Zr0OiRCsuRF4Yuc+Uc03JL5oyXemhtOR0d0k+CYqps6nLWnF/2om8H8NMfk/0+Egh0In109g0X+23c2jPU6OQfyzlH1+pF4M2k+Tg+dihiR6lTo9VXySjL0MdXZ9WHzQfhmvQzvHlPcbTkwvqlxDihe970CjIWmkGgkVciGQ4hqQtMOIA2IyAqCGIqAxBIBBRKISZGiXJJFEVXjc8HadG59BIw4ylcLNidPhKtDNlnu1sHm8ijD8bXyfbV39jJh1ku77ssh9WvinUF8T/ALfub+Ph9yEJOm1tH/xEQ0XcQg0m1uHeiSIQzVC5alohBEjGP35kIEFMiVB+/FkIVCPiA/f/ANfhFkKJEvfixlLTwIQn7VGbG4eDWcYvvimfKY2CUsklnwViEMOV1/H9lIOJCHM7RIatCEAhLUuJCFQHQ0DpkIUS0FLgQhRAE19GQgAqnTVtF5IhCC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5240" name="AutoShape 8" descr="data:image/jpeg;base64,/9j/4AAQSkZJRgABAQAAAQABAAD/2wCEAAkGBxQTEhUUEhQUFBUXFRcWGBYYFBQUFBUXFRcXFxcXFBQYHCggGBwlHBQUITEhJSkrLi4uFx8zODMsNygtLiwBCgoKDg0OGhAQGiwcHBwsLCwsLCwsLCwsLCwsLCwsLCwsLCwsLCwsLCwsLCwsLCwsLCwsLCwsLDcsLCwsNywsLP/AABEIAMIBAwMBIgACEQEDEQH/xAAcAAACAwEBAQEAAAAAAAAAAAACAwABBAcFBgj/xAA5EAACAQIDBAgFAwMEAwAAAAAAAQIDEQQhMQUSQVEGE2FxgZGh8CIyscHRB0LhFILxQ2JyklJTov/EABoBAAMBAQEBAAAAAAAAAAAAAAABAgMEBgX/xAAjEQEBAAICAgICAwEAAAAAAAAAAQIRAyESMQRBE3FRYZEi/9oADAMBAAIRAxEAPwDwZMq9i2Az5MffsbMJWv4HoYZZHhYadqivo9T2utSQ870nDHt52P4ny+NXxNn0eOq6ngVI3Zfxurafye5Iz0qZrpxJGAyMTfLLbnxx0KCHNgQQ2KM61hcsy0gnFlMQL3UBKmOURNS5WKKTWgefiI5no1VdGeVK7vka4XTDkm/TzYwz9+pVaBslTt71M8ld525/4N5duTLHULjBNWBp0h26uAW7bMey8SpZXEU1xehoqUt63PkaaWEzz5rPh4C3orjt99+k1/6i1v2/Xmdvjoc7/TfZkKcd6Fm3lfXLvOiHzfi8k5OXkyn6/wAb8kuMkQpllM7mSmUy2UwCmCy5Mw4valOHzSRWqm2NFR5GGSJh9oqqm46cySZ2cOOsXHzZy3oplEcyG7Bx0FhSBZ5t64EkTrpJc7FsjCBir1GxG6aa0BFjbHqM8vaKIUUQKKDadCSDSLWYQrVK3gZItgsIVA727RMnzXiabCqhURSpAdX2fgfexGytpYqsOKMtSCN1XITu7xpjWGc3WKMVxCbXeNqxS7xMYvkab2y1ozCwz5dp6NCmnbjxRhpp28dDfhObZOVPH06z+nONTioaOK058joRxDo5j50pKUdfqjrGwduQxEcn8a+aPFGHDwTjuVn3dlyZW629Yplgs2ZozHj8fGlG8nYvaGMVKDlJ6HNdqbUlXndv4eCNcMPJnyckxj1dpdI6lVuNPKPMx4LZkqs1vNvmIoZWS1Psdi4Pchd6s6scZPTlyyt9tVCgoRUY8AajH1GY8RI2jKsdSpmQm4Q10y25VYpoKwEmeWeyRgSkXcWOQqtoRUp8h/AFMuJsZbDYIY6ZIwK2nS4xLsUkE2QYWCg2CyomhlmJkjQC43HKmkFbvYOUUTdL2ms0oCp0jXOItFSosZ+ryzAVG2ZrlEFUypki4kxpmujG1rFUYGmlDMWy09XBvI1VNpzwzjVjey+a2q7UY8OmbZRUk4vNPLvHKi4yun9GdvxxNNNNN21Wj/nsPUji4uTjf4lquJwDZG2J7OxCjdulJ5L8PmjsUrYygqtCSVVL4X/5f7ZGutsLuPD6dbUvLq08uJ8vSnYzbRxNR1ZdanGadmnqrD9j4d1qiivE7MMfGOHPPeW31PRjAb735aLQ+wSsKwOGVOCiuCDxNTdRpIztLqSMVZ5kpV7xbBp55muMRb0uxBm6QraXIGxcmSTAkzy+ns1NlIpsjKTtbJAEsekWjXeFYGLLuFJTKaCBYEpEaLcQkMUJTQUpFJDibQOJSCaIojSXYGUbDmiNFbTSUi4wGbhY9pBGJopIXFDoICa6DNlJGGib6S9/kZVj25sxVqTj+5ZxfajL+nXTCWCrKjWbVNu13+19p78YnyfTDZGfWRWvzdj5muOX1WWeG+465036NLFUv6jDq9WKu0v9SP5MvQjZHVx3pq0nz4dh8z+kvTtxaweJl2Upv93+xvnyOv18Ipq8LJ+jOrj5frJwcvFv/rFkPH2xiMt1cR+IxEotqSs0eO8Vv1bcjswn24879NkI2ikaIIz0al2aYalQqYQjII3GGLuFJFNHm49gCxCSBZSatMtMFF3HpnsdyXBRdwLYkyA3IwTaO5CkWA2kUWiJeYdgIsph3KXmMqCxGi377CW9/ccTUa98v5KIkHAadpFDYokY8/5NFGl4duV7dnk/MZGUYd/472b6EL5LT3r6GfD0nll3dv8AB6VKjbN5+OX8jgXCn7/CKxeFU4uMtGh8UNUBqjlO1cC6VTLJxd4vu0OyfpZ06/qYdTXklWjrw3lwkj5LpRsrfhvpZr1PhI1J0Ksa1J7s4O67exmmOW/2w5ePXcfqnHYKNaN18yWT+zOe06MqdaqqkWmnkny5rsPd6CdLI4qjGV7StmuTWp9JtTZsK8c8pcJcV/B18PNrq+nBzcO+57fI4JZXN1NElgpU/hazXk+4Zh6T5HbuacPe9LZDR1DITs9Vw0oqTB3jzsj1+1Mq5HIBsvSLUuUREbKRTIhAbxLi0nYmy0iRK3vf4AtjT8uIcFd3FqN8np7sPXvkuwLApL3+QiL3zf4KFowWz9/UliS9/hANj0VXJr3xIDr7yLsNIoodFAQRohD3wu/4Q00VKl5LX8d5qoU23klz7EuF32Ep09NbaLLN87L7m6GSsl4a3fawg0ZRoqK5v3oPgvGwNKHg/ehqhEoCpQ46jVT8Q6cByiM4y1aKkmmfAdI9k7km+DOkOJ5u2tnqpBiq52+G6D7SeHxChe0ZvLkpL8o79sDaSqRtxR+dNoYSVOWV04u6fdxR07odtluMJvXJSX1LmX25eXj06niKMZLPwZ5koWyPSwlZSSazTV0Bj6TcW4r4ksu3sOvjz104eTj3+2BMh8jX6XOEnGVKSknZq2jLOnTl3HKpADGLaPiR6e0NwWyFMrSLV7xLgMjDSLkYmFF37l9RDlkaKcLK3vtDSfJLhwVy4U3LTTmaFBJWQj9pFcF/Fw7FpeZehNqpANASDmxMg0ATkVcuQKGVXFjKaAUR8EMjILia6UOMvBc+8VShb5v+vF/8uSN1CDfxPLlyXdz95iGjaafDW2bfBfZdg+CtpmLhbRL8t9o6nEqEfSRrpe/fEy09TVTKJrpjUhdJD0ijL3SpQuOsU4k1cfG9JtlXvJcDzOiGM6qs6cvlqadkl9Lo+8xmH3o2Zz7buz3CV1lZ3XNNE71VZY+WLtfRjG3jucY6d3u59KpXRzHoLtXrFCXFrdkuUl/j1OjYeedjowvT53JiupgKcneUItvVuKbIaCGu6x1H5olEXKJ0LafRCLu4PdeWT0zPHr9DMQs1DeXY0cvhX0ZzY18k4AygfRy6M4hf6M/+rBXRmv8A+qflYJjR+SPnXEXNH1tLohXeqjHvf2Rtp9D6cU5VJubXBfDFvv1DxqLyR8PgdmVa+86eUaacnO2V0rqK5titnKcs6km+zQ6ysPGnT3YpJKOiVloc/wD6dRk2tLsLekY+9iUMuRdkSTBkzKt8UbAkyXAbBSSYMirlXABaCUC1EbGPPICVCPiaaat/y9I/llUqd8llf377jZTpKHa/Rdwtq0uhRSzn3259svwar396CEm8/UdT8/p5DKnQj74+AxC4GinEexodNGyjERBWNFJhMj8WqA2IqmNii5Ro2MQnEiCsBwmcT57b+BUkz6eSMONpXRF7XHxnQ/HPD4uNOTe5OSXGyley89PI7hRldLwOG7RwjVem4rPrIW795WO14NtJX5I04cnL8nGS7/l6kaqsUZSHS5PF4M4b+IlHhdeSPTSsYdmZzlN8WzfIqFkCpI87ESN1U83FzFaUZaszLXWS7ZL36DJMGovl7/szG1pITiVeLOUx2ioYqrRnknK8G+b1R1upC6ZxT9RcE6eLfKSTXhkTjN9C5a7fRTQqTPH2TtCbjafxW0fHx5noOrfQyymrp043rZjYtyBYUUiWiIZCBcKfiaYUeb8F+QBUYeP0H0cPxeXf9kGlbTL1Zal3sQOjZJ7vi2FGPj28BauzVQo3DqH7SEOfvwHwgMhD/HAbGmLapA06Y5R5BRiFFC2rS4I1U4iqcDVCJQ0ZBDYgRQ6mVKNDiGgUXYexpJMTWhkaLASVxG8Sjh08TS3tN9PyzR0inE55i5brjJftkn5M6Bg6qlGLXFI04fbm+TPVPUSFos6XJp5GykurXPN912a5MRhklkvMbU5lFlGevI8ytBs9CrIVuk1Mea6DDWHbsbbBxRNits0cOcv/AFd2ZbqaqWktx/3aeqOuNHyP6i4DrcJVS1jaa/tz+xn6qr25jszD2ien1CeqA2ZG8F3GyVM57l27LizrDLt9CdSl/OY5wJuhstUEZBRf+AtwdCgK1UxpSgMp0W+ZqhRXeaqdPlkiPJcxZ4UUu36GqnFvuDVBIcmLa/FUaXMNvkUkMjTEaoxHU4EhAcoj2rQlEbFAoZFDlGhxGJgRQSLlLRsEHYqERlrDGkigZINIqfcAeNtGF0zd0N2+ruhUdmvkb4rl4GTaHE+H23XlCanB2kndP8hM9Us+Pzx07vdkOYbO/USPVx357srZpq9n3kOj8jg/DX3EdoRvoPjid5ci+oXJIrcivU2ZM71a5EDrrJSXD1QveBNiggUy/wACpQxnn7VoKcJRfFOL8UekZcTG6aM6tyHZtLdUoPWMnHydjeoh7XodXi5rRTSmu/R+q9SI48pq134XeMod1MKNJc0QJRIXocaS5obGmu8XCI1RJVDYtLgEp3AjAbCIaV2pDFAKnAaohsaCojYRLgg4xGaooakRBIYEhiFpDIoYHAZFC4oZEqUGxDQtBxZRDRTIiNjDy9oLJnxe26N2fdYyB8ttmjqZ8isHxFTD5kPVlTVyiPz1fhHY6tao3bRAwhJ83x83mbHViu13+pnqY5fTJd9j6r4p9Kk1q79nAXVp7r7PoIeMb1yWat3vIfRrby0ytxELFWDSBlG2XDh+AojTo1ITWdu8e3YRKJkp4W0th067Tm3eOjWTV/roebU6Iv8AZU81f1R9XGJaRFxl9rmeU9Pi6nReutHF9maMdTZVePzUm+1Zr0OiRCsuRF4Yuc+Uc03JL5oyXemhtOR0d0k+CYqps6nLWnF/2om8H8NMfk/0+Egh0In109g0X+23c2jPU6OQfyzlH1+pF4M2k+Tg+dihiR6lTo9VXySjL0MdXZ9WHzQfhmvQzvHlPcbTkwvqlxDihe970CjIWmkGgkVciGQ4hqQtMOIA2IyAqCGIqAxBIBBRKISZGiXJJFEVXjc8HadG59BIw4ylcLNidPhKtDNlnu1sHm8ijD8bXyfbV39jJh1ku77ssh9WvinUF8T/ALfub+Ph9yEJOm1tH/xEQ0XcQg0m1uHeiSIQzVC5alohBEjGP35kIEFMiVB+/FkIVCPiA/f/ANfhFkKJEvfixlLTwIQn7VGbG4eDWcYvvimfKY2CUsklnwViEMOV1/H9lIOJCHM7RIatCEAhLUuJCFQHQ0DpkIUS0FLgQhRAE19GQgAqnTVtF5IhCC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5242" name="Picture 10" descr="http://4.bp.blogspot.com/-vsYYq_0wcj0/T_lXMHMWYWI/AAAAAAAAAB0/MBCEVV1PkCU/s1600/hands.bmp"/>
          <p:cNvPicPr>
            <a:picLocks noChangeAspect="1" noChangeArrowheads="1"/>
          </p:cNvPicPr>
          <p:nvPr/>
        </p:nvPicPr>
        <p:blipFill>
          <a:blip r:embed="rId3" cstate="print"/>
          <a:srcRect/>
          <a:stretch>
            <a:fillRect/>
          </a:stretch>
        </p:blipFill>
        <p:spPr bwMode="auto">
          <a:xfrm>
            <a:off x="0" y="1714500"/>
            <a:ext cx="2843808" cy="3429000"/>
          </a:xfrm>
          <a:prstGeom prst="rect">
            <a:avLst/>
          </a:prstGeom>
          <a:noFill/>
        </p:spPr>
      </p:pic>
      <p:pic>
        <p:nvPicPr>
          <p:cNvPr id="95244" name="Picture 12" descr="https://encrypted-tbn0.gstatic.com/images?q=tbn:ANd9GcQ-VmJ4aFr1935Zw0crrnj9I1vZXRzoEDHq6rcQidgd36ZTwW0"/>
          <p:cNvPicPr>
            <a:picLocks noChangeAspect="1" noChangeArrowheads="1"/>
          </p:cNvPicPr>
          <p:nvPr/>
        </p:nvPicPr>
        <p:blipFill>
          <a:blip r:embed="rId4" cstate="print"/>
          <a:srcRect/>
          <a:stretch>
            <a:fillRect/>
          </a:stretch>
        </p:blipFill>
        <p:spPr bwMode="auto">
          <a:xfrm>
            <a:off x="2915816" y="1628800"/>
            <a:ext cx="6804248" cy="30963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5242"/>
                                        </p:tgtEl>
                                        <p:attrNameLst>
                                          <p:attrName>style.visibility</p:attrName>
                                        </p:attrNameLst>
                                      </p:cBhvr>
                                      <p:to>
                                        <p:strVal val="visible"/>
                                      </p:to>
                                    </p:set>
                                    <p:anim calcmode="lin" valueType="num">
                                      <p:cBhvr additive="base">
                                        <p:cTn id="7" dur="2000" fill="hold"/>
                                        <p:tgtEl>
                                          <p:spTgt spid="95242"/>
                                        </p:tgtEl>
                                        <p:attrNameLst>
                                          <p:attrName>ppt_x</p:attrName>
                                        </p:attrNameLst>
                                      </p:cBhvr>
                                      <p:tavLst>
                                        <p:tav tm="0">
                                          <p:val>
                                            <p:strVal val="1+#ppt_w/2"/>
                                          </p:val>
                                        </p:tav>
                                        <p:tav tm="100000">
                                          <p:val>
                                            <p:strVal val="#ppt_x"/>
                                          </p:val>
                                        </p:tav>
                                      </p:tavLst>
                                    </p:anim>
                                    <p:anim calcmode="lin" valueType="num">
                                      <p:cBhvr additive="base">
                                        <p:cTn id="8" dur="2000" fill="hold"/>
                                        <p:tgtEl>
                                          <p:spTgt spid="9524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95234"/>
                                        </p:tgtEl>
                                        <p:attrNameLst>
                                          <p:attrName>style.visibility</p:attrName>
                                        </p:attrNameLst>
                                      </p:cBhvr>
                                      <p:to>
                                        <p:strVal val="visible"/>
                                      </p:to>
                                    </p:set>
                                    <p:anim calcmode="lin" valueType="num">
                                      <p:cBhvr additive="base">
                                        <p:cTn id="12" dur="2000" fill="hold"/>
                                        <p:tgtEl>
                                          <p:spTgt spid="95234"/>
                                        </p:tgtEl>
                                        <p:attrNameLst>
                                          <p:attrName>ppt_x</p:attrName>
                                        </p:attrNameLst>
                                      </p:cBhvr>
                                      <p:tavLst>
                                        <p:tav tm="0">
                                          <p:val>
                                            <p:strVal val="0-#ppt_w/2"/>
                                          </p:val>
                                        </p:tav>
                                        <p:tav tm="100000">
                                          <p:val>
                                            <p:strVal val="#ppt_x"/>
                                          </p:val>
                                        </p:tav>
                                      </p:tavLst>
                                    </p:anim>
                                    <p:anim calcmode="lin" valueType="num">
                                      <p:cBhvr additive="base">
                                        <p:cTn id="13" dur="2000" fill="hold"/>
                                        <p:tgtEl>
                                          <p:spTgt spid="95234"/>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95244"/>
                                        </p:tgtEl>
                                        <p:attrNameLst>
                                          <p:attrName>style.visibility</p:attrName>
                                        </p:attrNameLst>
                                      </p:cBhvr>
                                      <p:to>
                                        <p:strVal val="visible"/>
                                      </p:to>
                                    </p:set>
                                    <p:anim calcmode="lin" valueType="num">
                                      <p:cBhvr additive="base">
                                        <p:cTn id="17" dur="2000" fill="hold"/>
                                        <p:tgtEl>
                                          <p:spTgt spid="95244"/>
                                        </p:tgtEl>
                                        <p:attrNameLst>
                                          <p:attrName>ppt_x</p:attrName>
                                        </p:attrNameLst>
                                      </p:cBhvr>
                                      <p:tavLst>
                                        <p:tav tm="0">
                                          <p:val>
                                            <p:strVal val="#ppt_x"/>
                                          </p:val>
                                        </p:tav>
                                        <p:tav tm="100000">
                                          <p:val>
                                            <p:strVal val="#ppt_x"/>
                                          </p:val>
                                        </p:tav>
                                      </p:tavLst>
                                    </p:anim>
                                    <p:anim calcmode="lin" valueType="num">
                                      <p:cBhvr additive="base">
                                        <p:cTn id="18" dur="2000" fill="hold"/>
                                        <p:tgtEl>
                                          <p:spTgt spid="95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82613" y="333375"/>
            <a:ext cx="4767262" cy="1828800"/>
          </a:xfrm>
        </p:spPr>
        <p:txBody>
          <a:bodyPr>
            <a:normAutofit/>
          </a:bodyPr>
          <a:lstStyle/>
          <a:p>
            <a:pPr fontAlgn="auto">
              <a:spcAft>
                <a:spcPts val="0"/>
              </a:spcAft>
              <a:defRPr/>
            </a:pPr>
            <a:r>
              <a:rPr lang="ru-RU" sz="3600" dirty="0">
                <a:solidFill>
                  <a:schemeClr val="bg2"/>
                </a:solidFill>
                <a:effectLst/>
              </a:rPr>
              <a:t>Что первично, гиперинсулинемия или гиперандрогенизм?</a:t>
            </a:r>
            <a:endParaRPr lang="pl-PL" sz="3600" dirty="0">
              <a:solidFill>
                <a:schemeClr val="bg2"/>
              </a:solidFill>
              <a:effectLst/>
            </a:endParaRPr>
          </a:p>
        </p:txBody>
      </p:sp>
      <p:sp>
        <p:nvSpPr>
          <p:cNvPr id="18435" name="Rectangle 3"/>
          <p:cNvSpPr>
            <a:spLocks noGrp="1" noChangeArrowheads="1"/>
          </p:cNvSpPr>
          <p:nvPr>
            <p:ph idx="1"/>
          </p:nvPr>
        </p:nvSpPr>
        <p:spPr>
          <a:xfrm>
            <a:off x="0" y="1906588"/>
            <a:ext cx="9144000" cy="4762500"/>
          </a:xfrm>
        </p:spPr>
        <p:txBody>
          <a:bodyPr/>
          <a:lstStyle/>
          <a:p>
            <a:pPr eaLnBrk="1" hangingPunct="1">
              <a:lnSpc>
                <a:spcPct val="70000"/>
              </a:lnSpc>
              <a:buFont typeface="Wingdings" pitchFamily="2" charset="2"/>
              <a:buNone/>
            </a:pPr>
            <a:endParaRPr lang="pl-PL" sz="2800" i="1" dirty="0">
              <a:solidFill>
                <a:schemeClr val="bg1"/>
              </a:solidFill>
            </a:endParaRPr>
          </a:p>
          <a:p>
            <a:r>
              <a:rPr lang="ru-RU" sz="2400" dirty="0">
                <a:effectLst/>
              </a:rPr>
              <a:t>In vitro инсулин стимулирует выработку андрогренов в клетках</a:t>
            </a:r>
          </a:p>
          <a:p>
            <a:r>
              <a:rPr lang="ru-RU" sz="2400" dirty="0">
                <a:effectLst/>
              </a:rPr>
              <a:t>Экспериментальное снижение уровня инсулина у женщин с СПКЯ снижает уровень андрогенов</a:t>
            </a:r>
          </a:p>
          <a:p>
            <a:r>
              <a:rPr lang="ru-RU" sz="2400" dirty="0">
                <a:effectLst/>
              </a:rPr>
              <a:t>После нормализации андрогена с помощью GnRH-a реакция гиперинсулина на тест толерантности к глюкозе остается ненормальной у женщин с ожирением с СПКЯ.</a:t>
            </a:r>
            <a:endParaRPr lang="pl-PL" sz="2400" dirty="0">
              <a:effectLst/>
            </a:endParaRPr>
          </a:p>
        </p:txBody>
      </p:sp>
      <p:pic>
        <p:nvPicPr>
          <p:cNvPr id="184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875" y="0"/>
            <a:ext cx="35433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19200" y="152400"/>
            <a:ext cx="5873080" cy="1548408"/>
          </a:xfrm>
        </p:spPr>
        <p:txBody>
          <a:bodyPr/>
          <a:lstStyle/>
          <a:p>
            <a:r>
              <a:rPr lang="az-Cyrl-AZ" dirty="0">
                <a:solidFill>
                  <a:schemeClr val="bg2"/>
                </a:solidFill>
              </a:rPr>
              <a:t>Фолликулярный дефект яичников</a:t>
            </a:r>
            <a:endParaRPr lang="en-AU" dirty="0">
              <a:solidFill>
                <a:schemeClr val="bg2"/>
              </a:solidFill>
            </a:endParaRPr>
          </a:p>
        </p:txBody>
      </p:sp>
      <p:pic>
        <p:nvPicPr>
          <p:cNvPr id="1946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31838" y="1916113"/>
            <a:ext cx="6719887" cy="4799012"/>
          </a:xfrm>
        </p:spPr>
      </p:pic>
      <p:pic>
        <p:nvPicPr>
          <p:cNvPr id="1945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26988"/>
            <a:ext cx="208756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Cyrl-AZ" dirty="0">
                <a:solidFill>
                  <a:schemeClr val="bg2"/>
                </a:solidFill>
              </a:rPr>
              <a:t>Алопеция и прыщи</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24</a:t>
            </a:fld>
            <a:endParaRPr lang="en-US">
              <a:solidFill>
                <a:srgbClr val="003366"/>
              </a:solidFill>
            </a:endParaRPr>
          </a:p>
        </p:txBody>
      </p:sp>
      <p:pic>
        <p:nvPicPr>
          <p:cNvPr id="97282" name="Picture 2" descr="http://pcosinfo.com/wp-content/uploads/2008/12/hair-loss2.jpg"/>
          <p:cNvPicPr>
            <a:picLocks noChangeAspect="1" noChangeArrowheads="1"/>
          </p:cNvPicPr>
          <p:nvPr/>
        </p:nvPicPr>
        <p:blipFill>
          <a:blip r:embed="rId2" cstate="print"/>
          <a:srcRect/>
          <a:stretch>
            <a:fillRect/>
          </a:stretch>
        </p:blipFill>
        <p:spPr bwMode="auto">
          <a:xfrm>
            <a:off x="395536" y="1556792"/>
            <a:ext cx="4176464" cy="3672408"/>
          </a:xfrm>
          <a:prstGeom prst="rect">
            <a:avLst/>
          </a:prstGeom>
          <a:noFill/>
        </p:spPr>
      </p:pic>
      <p:pic>
        <p:nvPicPr>
          <p:cNvPr id="97284" name="Picture 4" descr="https://encrypted-tbn2.gstatic.com/images?q=tbn:ANd9GcTorVbijkwW7eKHzEx-g-yLJi9yAnyv122gLBby0Qol296CMA14"/>
          <p:cNvPicPr>
            <a:picLocks noChangeAspect="1" noChangeArrowheads="1"/>
          </p:cNvPicPr>
          <p:nvPr/>
        </p:nvPicPr>
        <p:blipFill>
          <a:blip r:embed="rId3" cstate="print"/>
          <a:srcRect/>
          <a:stretch>
            <a:fillRect/>
          </a:stretch>
        </p:blipFill>
        <p:spPr bwMode="auto">
          <a:xfrm>
            <a:off x="4572000" y="1628800"/>
            <a:ext cx="4246984" cy="36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additive="base">
                                        <p:cTn id="7" dur="3000" fill="hold"/>
                                        <p:tgtEl>
                                          <p:spTgt spid="97282"/>
                                        </p:tgtEl>
                                        <p:attrNameLst>
                                          <p:attrName>ppt_x</p:attrName>
                                        </p:attrNameLst>
                                      </p:cBhvr>
                                      <p:tavLst>
                                        <p:tav tm="0">
                                          <p:val>
                                            <p:strVal val="#ppt_x"/>
                                          </p:val>
                                        </p:tav>
                                        <p:tav tm="100000">
                                          <p:val>
                                            <p:strVal val="#ppt_x"/>
                                          </p:val>
                                        </p:tav>
                                      </p:tavLst>
                                    </p:anim>
                                    <p:anim calcmode="lin" valueType="num">
                                      <p:cBhvr additive="base">
                                        <p:cTn id="8" dur="3000" fill="hold"/>
                                        <p:tgtEl>
                                          <p:spTgt spid="9728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97284"/>
                                        </p:tgtEl>
                                        <p:attrNameLst>
                                          <p:attrName>style.visibility</p:attrName>
                                        </p:attrNameLst>
                                      </p:cBhvr>
                                      <p:to>
                                        <p:strVal val="visible"/>
                                      </p:to>
                                    </p:set>
                                    <p:anim calcmode="lin" valueType="num">
                                      <p:cBhvr additive="base">
                                        <p:cTn id="12" dur="2000" fill="hold"/>
                                        <p:tgtEl>
                                          <p:spTgt spid="97284"/>
                                        </p:tgtEl>
                                        <p:attrNameLst>
                                          <p:attrName>ppt_x</p:attrName>
                                        </p:attrNameLst>
                                      </p:cBhvr>
                                      <p:tavLst>
                                        <p:tav tm="0">
                                          <p:val>
                                            <p:strVal val="#ppt_x"/>
                                          </p:val>
                                        </p:tav>
                                        <p:tav tm="100000">
                                          <p:val>
                                            <p:strVal val="#ppt_x"/>
                                          </p:val>
                                        </p:tav>
                                      </p:tavLst>
                                    </p:anim>
                                    <p:anim calcmode="lin" valueType="num">
                                      <p:cBhvr additive="base">
                                        <p:cTn id="13" dur="2000" fill="hold"/>
                                        <p:tgtEl>
                                          <p:spTgt spid="972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600" dirty="0">
                <a:solidFill>
                  <a:schemeClr val="bg2"/>
                </a:solidFill>
                <a:effectLst/>
              </a:rPr>
              <a:t>Людвиг в классификации выпадения волос среди женщин</a:t>
            </a:r>
            <a:endParaRPr lang="en-US" sz="3600" dirty="0">
              <a:solidFill>
                <a:schemeClr val="bg2"/>
              </a:solidFill>
              <a:effectLst/>
            </a:endParaRPr>
          </a:p>
        </p:txBody>
      </p:sp>
      <p:sp>
        <p:nvSpPr>
          <p:cNvPr id="3" name="Content Placeholder 2"/>
          <p:cNvSpPr>
            <a:spLocks noGrp="1"/>
          </p:cNvSpPr>
          <p:nvPr>
            <p:ph idx="1"/>
          </p:nvPr>
        </p:nvSpPr>
        <p:spPr>
          <a:xfrm>
            <a:off x="819647" y="4182090"/>
            <a:ext cx="7488832" cy="2395736"/>
          </a:xfrm>
        </p:spPr>
        <p:txBody>
          <a:bodyPr/>
          <a:lstStyle/>
          <a:p>
            <a:r>
              <a:rPr lang="ru-RU" sz="2000" dirty="0">
                <a:effectLst/>
                <a:cs typeface="Times New Roman" panose="02020603050405020304" pitchFamily="18" charset="0"/>
              </a:rPr>
              <a:t>Степень I: ощутимое истончение волос на макушке, ограниченное спереди линией, расположенной на расстоянии 1–3 см за лицевой линией волос.</a:t>
            </a:r>
          </a:p>
          <a:p>
            <a:r>
              <a:rPr lang="ru-RU" sz="2000" dirty="0">
                <a:effectLst/>
                <a:cs typeface="Times New Roman" panose="02020603050405020304" pitchFamily="18" charset="0"/>
              </a:rPr>
              <a:t>Степень II: выраженное разрежение волос на макушке в области, видимой в классе I.</a:t>
            </a:r>
          </a:p>
          <a:p>
            <a:r>
              <a:rPr lang="ru-RU" sz="2000" dirty="0">
                <a:effectLst/>
                <a:cs typeface="Times New Roman" panose="02020603050405020304" pitchFamily="18" charset="0"/>
              </a:rPr>
              <a:t>Степень III: полное облысение (полная денудация) в пределах области, наблюдаемой в ступенях I и II.</a:t>
            </a:r>
            <a:endParaRPr lang="en-US" sz="2000" dirty="0">
              <a:effectLs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25</a:t>
            </a:fld>
            <a:endParaRPr lang="en-US">
              <a:solidFill>
                <a:srgbClr val="003366"/>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480895"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02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4400" y="642938"/>
            <a:ext cx="8229600" cy="1143000"/>
          </a:xfrm>
        </p:spPr>
        <p:txBody>
          <a:bodyPr/>
          <a:lstStyle/>
          <a:p>
            <a:r>
              <a:rPr lang="az-Cyrl-AZ" dirty="0">
                <a:solidFill>
                  <a:schemeClr val="bg2"/>
                </a:solidFill>
              </a:rPr>
              <a:t>Критерии определения СПКЯ</a:t>
            </a:r>
            <a:endParaRPr lang="en-AU" dirty="0">
              <a:solidFill>
                <a:schemeClr val="bg2"/>
              </a:solidFill>
            </a:endParaRPr>
          </a:p>
        </p:txBody>
      </p:sp>
      <p:sp>
        <p:nvSpPr>
          <p:cNvPr id="3" name="Content Placeholder 2"/>
          <p:cNvSpPr>
            <a:spLocks noGrp="1"/>
          </p:cNvSpPr>
          <p:nvPr>
            <p:ph idx="1"/>
          </p:nvPr>
        </p:nvSpPr>
        <p:spPr>
          <a:xfrm>
            <a:off x="500063" y="1714500"/>
            <a:ext cx="8229600" cy="5143500"/>
          </a:xfrm>
        </p:spPr>
        <p:txBody>
          <a:bodyPr>
            <a:noAutofit/>
          </a:bodyPr>
          <a:lstStyle/>
          <a:p>
            <a:pPr marL="274320" indent="-274320" fontAlgn="auto">
              <a:spcAft>
                <a:spcPts val="0"/>
              </a:spcAft>
              <a:buClr>
                <a:schemeClr val="accent3"/>
              </a:buClr>
              <a:buFont typeface="Wingdings 2"/>
              <a:buChar char=""/>
              <a:defRPr/>
            </a:pPr>
            <a:r>
              <a:rPr lang="ru-RU" sz="2400" b="1" dirty="0">
                <a:solidFill>
                  <a:schemeClr val="bg2"/>
                </a:solidFill>
                <a:effectLst/>
              </a:rPr>
              <a:t>ESHRE / ASRM (Роттердам) 2003</a:t>
            </a:r>
          </a:p>
          <a:p>
            <a:pPr fontAlgn="auto">
              <a:spcAft>
                <a:spcPts val="0"/>
              </a:spcAft>
              <a:buClr>
                <a:schemeClr val="accent3"/>
              </a:buClr>
              <a:buFont typeface="Wingdings" panose="05000000000000000000" pitchFamily="2" charset="2"/>
              <a:buChar char="§"/>
              <a:defRPr/>
            </a:pPr>
            <a:r>
              <a:rPr lang="ru-RU" sz="2400" dirty="0">
                <a:solidFill>
                  <a:schemeClr val="bg2"/>
                </a:solidFill>
                <a:effectLst/>
              </a:rPr>
              <a:t>Чтобы включить два из следующих в дополнение к исключению связанных расстройств:</a:t>
            </a:r>
          </a:p>
          <a:p>
            <a:pPr fontAlgn="auto">
              <a:spcAft>
                <a:spcPts val="0"/>
              </a:spcAft>
              <a:buClr>
                <a:schemeClr val="accent3"/>
              </a:buClr>
              <a:buFont typeface="Wingdings" panose="05000000000000000000" pitchFamily="2" charset="2"/>
              <a:buChar char="§"/>
              <a:defRPr/>
            </a:pPr>
            <a:r>
              <a:rPr lang="ru-RU" sz="2400" dirty="0">
                <a:solidFill>
                  <a:schemeClr val="bg2"/>
                </a:solidFill>
                <a:effectLst/>
              </a:rPr>
              <a:t>Oligoanovulation</a:t>
            </a:r>
          </a:p>
          <a:p>
            <a:pPr fontAlgn="auto">
              <a:spcAft>
                <a:spcPts val="0"/>
              </a:spcAft>
              <a:buClr>
                <a:schemeClr val="accent3"/>
              </a:buClr>
              <a:buFont typeface="Wingdings" panose="05000000000000000000" pitchFamily="2" charset="2"/>
              <a:buChar char="§"/>
              <a:defRPr/>
            </a:pPr>
            <a:r>
              <a:rPr lang="ru-RU" sz="2400" dirty="0">
                <a:solidFill>
                  <a:schemeClr val="bg2"/>
                </a:solidFill>
                <a:effectLst/>
              </a:rPr>
              <a:t>Гиперандрогенизм и / или гиперандрогенемия</a:t>
            </a:r>
          </a:p>
          <a:p>
            <a:pPr fontAlgn="auto">
              <a:spcAft>
                <a:spcPts val="0"/>
              </a:spcAft>
              <a:buClr>
                <a:schemeClr val="accent3"/>
              </a:buClr>
              <a:buFont typeface="Wingdings" panose="05000000000000000000" pitchFamily="2" charset="2"/>
              <a:buChar char="§"/>
              <a:defRPr/>
            </a:pPr>
            <a:r>
              <a:rPr lang="ru-RU" sz="2400" dirty="0">
                <a:effectLst/>
              </a:rPr>
              <a:t>СПК</a:t>
            </a:r>
            <a:r>
              <a:rPr lang="en-US" sz="2400" dirty="0">
                <a:effectLst/>
              </a:rPr>
              <a:t> </a:t>
            </a:r>
            <a:r>
              <a:rPr lang="ru-RU" sz="2400" dirty="0">
                <a:solidFill>
                  <a:schemeClr val="bg2"/>
                </a:solidFill>
                <a:effectLst/>
              </a:rPr>
              <a:t> на U / S</a:t>
            </a:r>
            <a:endParaRPr lang="en-US" sz="2400" dirty="0">
              <a:solidFill>
                <a:schemeClr val="bg2"/>
              </a:solidFill>
              <a:effectLst/>
            </a:endParaRPr>
          </a:p>
          <a:p>
            <a:pPr fontAlgn="auto">
              <a:spcAft>
                <a:spcPts val="0"/>
              </a:spcAft>
              <a:buClr>
                <a:schemeClr val="accent3"/>
              </a:buClr>
              <a:buFont typeface="Wingdings" panose="05000000000000000000" pitchFamily="2" charset="2"/>
              <a:buChar char="§"/>
              <a:defRPr/>
            </a:pPr>
            <a:r>
              <a:rPr lang="ru-RU" sz="2400" b="1" dirty="0">
                <a:solidFill>
                  <a:schemeClr val="bg2"/>
                </a:solidFill>
                <a:effectLst/>
              </a:rPr>
              <a:t>AES 2006 Включить все следующее:</a:t>
            </a:r>
          </a:p>
          <a:p>
            <a:pPr fontAlgn="auto">
              <a:spcAft>
                <a:spcPts val="0"/>
              </a:spcAft>
              <a:buClr>
                <a:schemeClr val="accent3"/>
              </a:buClr>
              <a:buFont typeface="Wingdings" panose="05000000000000000000" pitchFamily="2" charset="2"/>
              <a:buChar char="§"/>
              <a:defRPr/>
            </a:pPr>
            <a:r>
              <a:rPr lang="ru-RU" sz="2400" dirty="0">
                <a:solidFill>
                  <a:schemeClr val="bg2"/>
                </a:solidFill>
                <a:effectLst/>
              </a:rPr>
              <a:t>Гиперандрогенизм (гирсутизм и / или гиперандрогенемия)</a:t>
            </a:r>
          </a:p>
          <a:p>
            <a:pPr fontAlgn="auto">
              <a:spcAft>
                <a:spcPts val="0"/>
              </a:spcAft>
              <a:buClr>
                <a:schemeClr val="accent3"/>
              </a:buClr>
              <a:buFont typeface="Wingdings" panose="05000000000000000000" pitchFamily="2" charset="2"/>
              <a:buChar char="§"/>
              <a:defRPr/>
            </a:pPr>
            <a:r>
              <a:rPr lang="ru-RU" sz="2400" dirty="0">
                <a:solidFill>
                  <a:schemeClr val="bg2"/>
                </a:solidFill>
                <a:effectLst/>
              </a:rPr>
              <a:t>Дисфункция яичников (олигоановуляция и / или поликистоз яичников)</a:t>
            </a:r>
          </a:p>
          <a:p>
            <a:pPr fontAlgn="auto">
              <a:spcAft>
                <a:spcPts val="0"/>
              </a:spcAft>
              <a:buClr>
                <a:schemeClr val="accent3"/>
              </a:buClr>
              <a:buFont typeface="Wingdings" panose="05000000000000000000" pitchFamily="2" charset="2"/>
              <a:buChar char="§"/>
              <a:defRPr/>
            </a:pPr>
            <a:r>
              <a:rPr lang="ru-RU" sz="2400" dirty="0">
                <a:solidFill>
                  <a:schemeClr val="bg2"/>
                </a:solidFill>
                <a:effectLst/>
              </a:rPr>
              <a:t>Исключение сопутствующих расстройств.</a:t>
            </a:r>
            <a:endParaRPr lang="en-AU" sz="2400" dirty="0">
              <a:solidFill>
                <a:schemeClr val="bg2"/>
              </a:solidFill>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Cyrl-AZ" sz="3600" dirty="0">
                <a:solidFill>
                  <a:schemeClr val="bg2"/>
                </a:solidFill>
                <a:effectLst/>
              </a:rPr>
              <a:t>СПКЯ фенотипы</a:t>
            </a:r>
            <a:endParaRPr lang="en-US" sz="3600" dirty="0">
              <a:solidFill>
                <a:schemeClr val="bg2"/>
              </a:solidFill>
              <a:effectLst/>
            </a:endParaRPr>
          </a:p>
        </p:txBody>
      </p:sp>
      <p:sp>
        <p:nvSpPr>
          <p:cNvPr id="3" name="Content Placeholder 2"/>
          <p:cNvSpPr>
            <a:spLocks noGrp="1"/>
          </p:cNvSpPr>
          <p:nvPr>
            <p:ph idx="1"/>
          </p:nvPr>
        </p:nvSpPr>
        <p:spPr>
          <a:xfrm>
            <a:off x="0" y="1556792"/>
            <a:ext cx="8610600" cy="5301208"/>
          </a:xfrm>
        </p:spPr>
        <p:txBody>
          <a:bodyPr/>
          <a:lstStyle/>
          <a:p>
            <a:r>
              <a:rPr lang="az-Cyrl-AZ" sz="2400" dirty="0">
                <a:effectLst/>
                <a:cs typeface="Times New Roman" panose="02020603050405020304" pitchFamily="18" charset="0"/>
              </a:rPr>
              <a:t>(Фенотип А)</a:t>
            </a:r>
          </a:p>
          <a:p>
            <a:r>
              <a:rPr lang="az-Cyrl-AZ" sz="2400" dirty="0">
                <a:effectLst/>
                <a:cs typeface="Times New Roman" panose="02020603050405020304" pitchFamily="18" charset="0"/>
              </a:rPr>
              <a:t> Избыток андрогенов + дисфункция овуляции + морфология поликистозных яичников</a:t>
            </a:r>
          </a:p>
          <a:p>
            <a:r>
              <a:rPr lang="az-Cyrl-AZ" sz="2400" dirty="0">
                <a:effectLst/>
                <a:cs typeface="Times New Roman" panose="02020603050405020304" pitchFamily="18" charset="0"/>
              </a:rPr>
              <a:t>(Фенотип </a:t>
            </a:r>
            <a:r>
              <a:rPr lang="en-US" sz="2400" dirty="0">
                <a:effectLst/>
                <a:cs typeface="Times New Roman" panose="02020603050405020304" pitchFamily="18" charset="0"/>
              </a:rPr>
              <a:t>B)</a:t>
            </a:r>
          </a:p>
          <a:p>
            <a:r>
              <a:rPr lang="en-US" sz="2400" dirty="0">
                <a:effectLst/>
                <a:cs typeface="Times New Roman" panose="02020603050405020304" pitchFamily="18" charset="0"/>
              </a:rPr>
              <a:t> </a:t>
            </a:r>
            <a:r>
              <a:rPr lang="az-Cyrl-AZ" sz="2400" dirty="0">
                <a:effectLst/>
                <a:cs typeface="Times New Roman" panose="02020603050405020304" pitchFamily="18" charset="0"/>
              </a:rPr>
              <a:t>Андрогенный избыток + дисфункция овуляции</a:t>
            </a:r>
          </a:p>
          <a:p>
            <a:r>
              <a:rPr lang="az-Cyrl-AZ" sz="2400" dirty="0">
                <a:effectLst/>
                <a:cs typeface="Times New Roman" panose="02020603050405020304" pitchFamily="18" charset="0"/>
              </a:rPr>
              <a:t>(Фенотип С)</a:t>
            </a:r>
          </a:p>
          <a:p>
            <a:r>
              <a:rPr lang="az-Cyrl-AZ" sz="2400" dirty="0">
                <a:effectLst/>
                <a:cs typeface="Times New Roman" panose="02020603050405020304" pitchFamily="18" charset="0"/>
              </a:rPr>
              <a:t>Избыток андрогенов + морфология поликистозных яичников</a:t>
            </a:r>
          </a:p>
          <a:p>
            <a:r>
              <a:rPr lang="az-Cyrl-AZ" sz="2400" dirty="0">
                <a:effectLst/>
                <a:cs typeface="Times New Roman" panose="02020603050405020304" pitchFamily="18" charset="0"/>
              </a:rPr>
              <a:t>(Фенотип </a:t>
            </a:r>
            <a:r>
              <a:rPr lang="en-US" sz="2400" dirty="0">
                <a:effectLst/>
                <a:cs typeface="Times New Roman" panose="02020603050405020304" pitchFamily="18" charset="0"/>
              </a:rPr>
              <a:t>D)</a:t>
            </a:r>
          </a:p>
          <a:p>
            <a:r>
              <a:rPr lang="az-Cyrl-AZ" sz="2400" dirty="0">
                <a:effectLst/>
                <a:cs typeface="Times New Roman" panose="02020603050405020304" pitchFamily="18" charset="0"/>
              </a:rPr>
              <a:t>Овуляторная дисфункция + морфология поликистозных яичников</a:t>
            </a:r>
            <a:endParaRPr lang="en-US" sz="2400" dirty="0">
              <a:effectLst/>
              <a:cs typeface="Times New Roman" panose="02020603050405020304" pitchFamily="18" charset="0"/>
            </a:endParaRPr>
          </a:p>
          <a:p>
            <a:r>
              <a:rPr lang="en-US" sz="2400" dirty="0">
                <a:solidFill>
                  <a:schemeClr val="bg2"/>
                </a:solidFill>
                <a:effectLst/>
                <a:latin typeface="Times New Roman" panose="02020603050405020304" pitchFamily="18" charset="0"/>
                <a:cs typeface="Times New Roman" panose="02020603050405020304" pitchFamily="18" charset="0"/>
              </a:rPr>
              <a:t>(</a:t>
            </a:r>
            <a:r>
              <a:rPr lang="en-US" sz="2000" dirty="0">
                <a:solidFill>
                  <a:schemeClr val="bg2"/>
                </a:solidFill>
                <a:effectLst/>
                <a:latin typeface="Times New Roman" panose="02020603050405020304" pitchFamily="18" charset="0"/>
                <a:cs typeface="Times New Roman" panose="02020603050405020304" pitchFamily="18" charset="0"/>
              </a:rPr>
              <a:t>Al-Jefout et al 2017, </a:t>
            </a:r>
            <a:r>
              <a:rPr lang="en-US" sz="2000" dirty="0" err="1">
                <a:solidFill>
                  <a:schemeClr val="bg2"/>
                </a:solidFill>
                <a:effectLst/>
                <a:latin typeface="Times New Roman" panose="02020603050405020304" pitchFamily="18" charset="0"/>
                <a:cs typeface="Times New Roman" panose="02020603050405020304" pitchFamily="18" charset="0"/>
              </a:rPr>
              <a:t>Livadas</a:t>
            </a:r>
            <a:r>
              <a:rPr lang="en-US" sz="2000" dirty="0">
                <a:solidFill>
                  <a:schemeClr val="bg2"/>
                </a:solidFill>
                <a:effectLst/>
                <a:latin typeface="Times New Roman" panose="02020603050405020304" pitchFamily="18" charset="0"/>
                <a:cs typeface="Times New Roman" panose="02020603050405020304" pitchFamily="18" charset="0"/>
              </a:rPr>
              <a:t> and </a:t>
            </a:r>
            <a:r>
              <a:rPr lang="en-US" sz="2000" dirty="0" err="1">
                <a:solidFill>
                  <a:schemeClr val="bg2"/>
                </a:solidFill>
                <a:effectLst/>
                <a:latin typeface="Times New Roman" panose="02020603050405020304" pitchFamily="18" charset="0"/>
                <a:cs typeface="Times New Roman" panose="02020603050405020304" pitchFamily="18" charset="0"/>
              </a:rPr>
              <a:t>Diamanti-Kandarakis</a:t>
            </a:r>
            <a:r>
              <a:rPr lang="en-US" sz="2000" dirty="0">
                <a:solidFill>
                  <a:schemeClr val="bg2"/>
                </a:solidFill>
                <a:effectLst/>
                <a:latin typeface="Times New Roman" panose="02020603050405020304" pitchFamily="18" charset="0"/>
                <a:cs typeface="Times New Roman" panose="02020603050405020304" pitchFamily="18" charset="0"/>
              </a:rPr>
              <a:t>, 2012, </a:t>
            </a:r>
            <a:r>
              <a:rPr lang="en-US" sz="2000" dirty="0">
                <a:solidFill>
                  <a:schemeClr val="bg2"/>
                </a:solidFill>
                <a:latin typeface="Times New Roman" panose="02020603050405020304" pitchFamily="18" charset="0"/>
                <a:cs typeface="Times New Roman" panose="02020603050405020304" pitchFamily="18" charset="0"/>
              </a:rPr>
              <a:t>National Institutes of Health (NIH),2012</a:t>
            </a:r>
            <a:r>
              <a:rPr lang="en-US" sz="2000" dirty="0">
                <a:solidFill>
                  <a:schemeClr val="bg2"/>
                </a:solidFill>
                <a:effectLst/>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27</a:t>
            </a:fld>
            <a:endParaRPr lang="en-US">
              <a:solidFill>
                <a:srgbClr val="00336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65175"/>
            <a:ext cx="7067128" cy="1079500"/>
          </a:xfrm>
        </p:spPr>
        <p:txBody>
          <a:bodyPr>
            <a:normAutofit fontScale="90000"/>
          </a:bodyPr>
          <a:lstStyle/>
          <a:p>
            <a:pPr fontAlgn="auto">
              <a:spcAft>
                <a:spcPts val="0"/>
              </a:spcAft>
              <a:defRPr/>
            </a:pPr>
            <a:r>
              <a:rPr lang="ru-RU" sz="3600" dirty="0">
                <a:solidFill>
                  <a:schemeClr val="bg2"/>
                </a:solidFill>
              </a:rPr>
              <a:t>Клинические особенности поликистозных заболеваний яичников.</a:t>
            </a:r>
            <a:br>
              <a:rPr lang="en-AU" sz="3600" dirty="0">
                <a:solidFill>
                  <a:schemeClr val="bg2"/>
                </a:solidFill>
              </a:rPr>
            </a:br>
            <a:r>
              <a:rPr lang="en-AU" sz="2400" b="1" dirty="0" err="1">
                <a:solidFill>
                  <a:schemeClr val="bg2"/>
                </a:solidFill>
              </a:rPr>
              <a:t>Goldzieher</a:t>
            </a:r>
            <a:r>
              <a:rPr lang="en-AU" sz="2400" b="1" dirty="0">
                <a:solidFill>
                  <a:schemeClr val="bg2"/>
                </a:solidFill>
              </a:rPr>
              <a:t> JW, Axelrod LR,</a:t>
            </a:r>
            <a:r>
              <a:rPr lang="en-AU" sz="2400" dirty="0">
                <a:solidFill>
                  <a:schemeClr val="bg2"/>
                </a:solidFill>
              </a:rPr>
              <a:t>1963, </a:t>
            </a:r>
            <a:r>
              <a:rPr lang="en-AU" sz="2400" dirty="0" err="1">
                <a:solidFill>
                  <a:schemeClr val="bg2"/>
                </a:solidFill>
              </a:rPr>
              <a:t>Fertil</a:t>
            </a:r>
            <a:r>
              <a:rPr lang="en-AU" sz="2400" dirty="0">
                <a:solidFill>
                  <a:schemeClr val="bg2"/>
                </a:solidFill>
              </a:rPr>
              <a:t> </a:t>
            </a:r>
            <a:r>
              <a:rPr lang="en-AU" sz="2400" dirty="0" err="1">
                <a:solidFill>
                  <a:schemeClr val="bg2"/>
                </a:solidFill>
              </a:rPr>
              <a:t>Steril</a:t>
            </a:r>
            <a:r>
              <a:rPr lang="en-AU" sz="2400" dirty="0">
                <a:solidFill>
                  <a:schemeClr val="bg2"/>
                </a:solidFill>
              </a:rPr>
              <a:t> 14:631-653</a:t>
            </a:r>
          </a:p>
        </p:txBody>
      </p:sp>
      <p:pic>
        <p:nvPicPr>
          <p:cNvPr id="2457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74750" y="2505075"/>
            <a:ext cx="6492875" cy="4164013"/>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91680" y="273050"/>
            <a:ext cx="1773833" cy="1162050"/>
          </a:xfrm>
        </p:spPr>
        <p:txBody>
          <a:bodyPr/>
          <a:lstStyle/>
          <a:p>
            <a:pPr eaLnBrk="1" hangingPunct="1"/>
            <a:r>
              <a:rPr lang="en-AU" sz="4400" dirty="0">
                <a:solidFill>
                  <a:schemeClr val="bg2"/>
                </a:solidFill>
              </a:rPr>
              <a:t>PCO</a:t>
            </a:r>
          </a:p>
        </p:txBody>
      </p:sp>
      <p:sp>
        <p:nvSpPr>
          <p:cNvPr id="3" name="Content Placeholder 2"/>
          <p:cNvSpPr>
            <a:spLocks noGrp="1"/>
          </p:cNvSpPr>
          <p:nvPr>
            <p:ph idx="1"/>
          </p:nvPr>
        </p:nvSpPr>
        <p:spPr>
          <a:xfrm>
            <a:off x="4572000" y="273050"/>
            <a:ext cx="4114800" cy="5853113"/>
          </a:xfrm>
        </p:spPr>
        <p:txBody>
          <a:bodyPr>
            <a:normAutofit fontScale="92500"/>
          </a:bodyPr>
          <a:lstStyle/>
          <a:p>
            <a:pPr marL="274320" indent="-274320" fontAlgn="auto">
              <a:spcAft>
                <a:spcPts val="0"/>
              </a:spcAft>
              <a:buClr>
                <a:schemeClr val="accent3"/>
              </a:buClr>
              <a:buFont typeface="Wingdings 2"/>
              <a:buChar char=""/>
              <a:defRPr/>
            </a:pPr>
            <a:r>
              <a:rPr lang="ru-RU" dirty="0"/>
              <a:t>Ультразвуковые критерии ПКЯ По крайней мере одно из следующего: 12 или более фолликулов диаметром 2–9 мм, увеличенный объем яичника (&gt; 10 см3).</a:t>
            </a:r>
          </a:p>
          <a:p>
            <a:pPr marL="274320" indent="-274320" fontAlgn="auto">
              <a:spcAft>
                <a:spcPts val="0"/>
              </a:spcAft>
              <a:buClr>
                <a:schemeClr val="accent3"/>
              </a:buClr>
              <a:buFont typeface="Wingdings 2"/>
              <a:buChar char=""/>
              <a:defRPr/>
            </a:pPr>
            <a:r>
              <a:rPr lang="ru-RU" dirty="0"/>
              <a:t>Отсутствие ПКЯ на U / S не исключает СПКЯ </a:t>
            </a:r>
          </a:p>
          <a:p>
            <a:pPr marL="274320" indent="-274320" fontAlgn="auto">
              <a:spcAft>
                <a:spcPts val="0"/>
              </a:spcAft>
              <a:buClr>
                <a:schemeClr val="accent3"/>
              </a:buClr>
              <a:buFont typeface="Wingdings 2"/>
              <a:buChar char=""/>
              <a:defRPr/>
            </a:pPr>
            <a:r>
              <a:rPr lang="ru-RU" dirty="0"/>
              <a:t>Ожерелье</a:t>
            </a:r>
            <a:endParaRPr lang="en-AU" dirty="0"/>
          </a:p>
        </p:txBody>
      </p:sp>
      <p:pic>
        <p:nvPicPr>
          <p:cNvPr id="25604" name="Picture 2" descr="~AUT0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74" y="1340768"/>
            <a:ext cx="4479926" cy="4392488"/>
          </a:xfrm>
          <a:prstGeom prst="rect">
            <a:avLst/>
          </a:prstGeom>
          <a:noFill/>
          <a:ln w="76200" cmpd="tri">
            <a:solidFill>
              <a:srgbClr val="0066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defTabSz="685800"/>
            <a:fld id="{09B87B27-2B38-466A-8CD4-319805E47035}" type="slidenum">
              <a:rPr lang="en-US">
                <a:solidFill>
                  <a:srgbClr val="003366"/>
                </a:solidFill>
              </a:rPr>
              <a:pPr defTabSz="685800"/>
              <a:t>3</a:t>
            </a:fld>
            <a:endParaRPr lang="en-US">
              <a:solidFill>
                <a:srgbClr val="003366"/>
              </a:solidFill>
            </a:endParaRPr>
          </a:p>
        </p:txBody>
      </p:sp>
      <p:pic>
        <p:nvPicPr>
          <p:cNvPr id="2050" name="Picture 2"/>
          <p:cNvPicPr>
            <a:picLocks noChangeAspect="1" noChangeArrowheads="1"/>
          </p:cNvPicPr>
          <p:nvPr/>
        </p:nvPicPr>
        <p:blipFill>
          <a:blip r:embed="rId2" cstate="print"/>
          <a:srcRect/>
          <a:stretch>
            <a:fillRect/>
          </a:stretch>
        </p:blipFill>
        <p:spPr bwMode="auto">
          <a:xfrm>
            <a:off x="1" y="0"/>
            <a:ext cx="9143999" cy="6000750"/>
          </a:xfrm>
          <a:prstGeom prst="rect">
            <a:avLst/>
          </a:prstGeom>
          <a:noFill/>
          <a:ln w="9525">
            <a:noFill/>
            <a:miter lim="800000"/>
            <a:headEnd/>
            <a:tailEnd/>
          </a:ln>
        </p:spPr>
      </p:pic>
      <p:graphicFrame>
        <p:nvGraphicFramePr>
          <p:cNvPr id="10" name="Diagram 9">
            <a:extLst>
              <a:ext uri="{FF2B5EF4-FFF2-40B4-BE49-F238E27FC236}">
                <a16:creationId xmlns:a16="http://schemas.microsoft.com/office/drawing/2014/main" id="{A7AE484C-CE20-4C3D-86B7-9BD5C0EF2466}"/>
              </a:ext>
            </a:extLst>
          </p:cNvPr>
          <p:cNvGraphicFramePr/>
          <p:nvPr>
            <p:extLst/>
          </p:nvPr>
        </p:nvGraphicFramePr>
        <p:xfrm>
          <a:off x="1222893" y="4239091"/>
          <a:ext cx="1554714" cy="1302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FCFC2147-8275-42F8-9024-41747198989F}"/>
              </a:ext>
            </a:extLst>
          </p:cNvPr>
          <p:cNvGraphicFramePr/>
          <p:nvPr>
            <p:extLst/>
          </p:nvPr>
        </p:nvGraphicFramePr>
        <p:xfrm>
          <a:off x="6239163" y="4185085"/>
          <a:ext cx="1681944" cy="13560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8"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52400"/>
            <a:ext cx="7206952" cy="1066800"/>
          </a:xfrm>
        </p:spPr>
        <p:txBody>
          <a:bodyPr>
            <a:noAutofit/>
          </a:bodyPr>
          <a:lstStyle/>
          <a:p>
            <a:pPr lvl="2" fontAlgn="auto">
              <a:spcAft>
                <a:spcPts val="0"/>
              </a:spcAft>
              <a:defRPr/>
            </a:pPr>
            <a:r>
              <a:rPr lang="ru-RU" sz="3600" dirty="0">
                <a:solidFill>
                  <a:schemeClr val="bg2"/>
                </a:solidFill>
                <a:latin typeface="Times New Roman" panose="02020603050405020304" pitchFamily="18" charset="0"/>
              </a:rPr>
              <a:t>Дифференциальная диагностика синдрома поликистозных яичников</a:t>
            </a:r>
            <a:endParaRPr lang="en-AU" sz="3600" dirty="0">
              <a:solidFill>
                <a:schemeClr val="bg2"/>
              </a:solidFill>
              <a:latin typeface="Times New Roman" panose="02020603050405020304" pitchFamily="18" charset="0"/>
            </a:endParaRPr>
          </a:p>
        </p:txBody>
      </p:sp>
      <p:sp>
        <p:nvSpPr>
          <p:cNvPr id="26627" name="Content Placeholder 2"/>
          <p:cNvSpPr>
            <a:spLocks noGrp="1"/>
          </p:cNvSpPr>
          <p:nvPr>
            <p:ph idx="1"/>
          </p:nvPr>
        </p:nvSpPr>
        <p:spPr/>
        <p:txBody>
          <a:bodyPr/>
          <a:lstStyle/>
          <a:p>
            <a:r>
              <a:rPr lang="ru-RU" dirty="0">
                <a:solidFill>
                  <a:schemeClr val="bg2"/>
                </a:solidFill>
                <a:effectLst/>
              </a:rPr>
              <a:t>Неклассическая гиперплазия надпочечников взрослого типа</a:t>
            </a:r>
          </a:p>
          <a:p>
            <a:r>
              <a:rPr lang="ru-RU" dirty="0">
                <a:solidFill>
                  <a:schemeClr val="bg2"/>
                </a:solidFill>
                <a:effectLst/>
              </a:rPr>
              <a:t>синдром Кушинга</a:t>
            </a:r>
          </a:p>
          <a:p>
            <a:r>
              <a:rPr lang="ru-RU" dirty="0">
                <a:solidFill>
                  <a:schemeClr val="bg2"/>
                </a:solidFill>
                <a:effectLst/>
              </a:rPr>
              <a:t>Андроген-продуцирующая опухоль: надпочечник, яичник</a:t>
            </a:r>
          </a:p>
          <a:p>
            <a:r>
              <a:rPr lang="ru-RU" dirty="0">
                <a:solidFill>
                  <a:schemeClr val="bg2"/>
                </a:solidFill>
                <a:effectLst/>
              </a:rPr>
              <a:t>Заболевание щитовидной железы</a:t>
            </a:r>
          </a:p>
          <a:p>
            <a:r>
              <a:rPr lang="ru-RU" dirty="0">
                <a:solidFill>
                  <a:schemeClr val="bg2"/>
                </a:solidFill>
                <a:effectLst/>
              </a:rPr>
              <a:t>Гиперпролактинемия</a:t>
            </a:r>
          </a:p>
          <a:p>
            <a:r>
              <a:rPr lang="ru-RU" dirty="0">
                <a:solidFill>
                  <a:schemeClr val="bg2"/>
                </a:solidFill>
                <a:effectLst/>
              </a:rPr>
              <a:t>Яичниковая недостаточность</a:t>
            </a:r>
          </a:p>
          <a:p>
            <a:r>
              <a:rPr lang="ru-RU" dirty="0">
                <a:solidFill>
                  <a:schemeClr val="bg2"/>
                </a:solidFill>
                <a:effectLst/>
              </a:rPr>
              <a:t>Воздействие наркотиков</a:t>
            </a:r>
            <a:endParaRPr lang="en-AU" dirty="0">
              <a:solidFill>
                <a:schemeClr val="bg2"/>
              </a:solidFill>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35000" y="722226"/>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ar-SA" sz="3600" b="1" dirty="0">
              <a:cs typeface="Times New Roman" panose="02020603050405020304" pitchFamily="18" charset="0"/>
            </a:endParaRPr>
          </a:p>
          <a:p>
            <a:pPr algn="ctr"/>
            <a:r>
              <a:rPr lang="az-Cyrl-AZ" altLang="ar-SA" sz="3600" b="1" dirty="0">
                <a:cs typeface="Times New Roman" panose="02020603050405020304" pitchFamily="18" charset="0"/>
              </a:rPr>
              <a:t>Признаки избытка андрогенов</a:t>
            </a:r>
            <a:endParaRPr lang="en-US" altLang="ar-SA" sz="3600" b="1" dirty="0">
              <a:cs typeface="Times New Roman" panose="02020603050405020304" pitchFamily="18" charset="0"/>
            </a:endParaRPr>
          </a:p>
        </p:txBody>
      </p:sp>
      <p:sp>
        <p:nvSpPr>
          <p:cNvPr id="27651" name="Rectangle 3"/>
          <p:cNvSpPr>
            <a:spLocks noChangeArrowheads="1"/>
          </p:cNvSpPr>
          <p:nvPr/>
        </p:nvSpPr>
        <p:spPr bwMode="auto">
          <a:xfrm>
            <a:off x="939800" y="2057400"/>
            <a:ext cx="6557963"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en-US" altLang="ar-SA" sz="3200" b="1" dirty="0">
                <a:solidFill>
                  <a:schemeClr val="bg2"/>
                </a:solidFill>
              </a:rPr>
              <a:t>Testosterone, DHEAS, FSH and LH</a:t>
            </a:r>
          </a:p>
        </p:txBody>
      </p:sp>
      <p:sp>
        <p:nvSpPr>
          <p:cNvPr id="27652" name="Rectangle 4"/>
          <p:cNvSpPr>
            <a:spLocks noChangeArrowheads="1"/>
          </p:cNvSpPr>
          <p:nvPr/>
        </p:nvSpPr>
        <p:spPr bwMode="auto">
          <a:xfrm>
            <a:off x="5943600" y="2971800"/>
            <a:ext cx="2894013"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en-US" altLang="ar-SA" sz="2000" b="1" dirty="0">
                <a:solidFill>
                  <a:schemeClr val="bg2"/>
                </a:solidFill>
              </a:rPr>
              <a:t>DHEAS 500-700 mug/</a:t>
            </a:r>
            <a:r>
              <a:rPr lang="en-US" altLang="ar-SA" sz="2000" b="1" dirty="0" err="1">
                <a:solidFill>
                  <a:schemeClr val="bg2"/>
                </a:solidFill>
              </a:rPr>
              <a:t>dL</a:t>
            </a:r>
            <a:endParaRPr lang="en-US" altLang="ar-SA" sz="2000" b="1" dirty="0">
              <a:solidFill>
                <a:schemeClr val="bg2"/>
              </a:solidFill>
            </a:endParaRPr>
          </a:p>
        </p:txBody>
      </p:sp>
      <p:sp>
        <p:nvSpPr>
          <p:cNvPr id="27653" name="Rectangle 5"/>
          <p:cNvSpPr>
            <a:spLocks noChangeArrowheads="1"/>
          </p:cNvSpPr>
          <p:nvPr/>
        </p:nvSpPr>
        <p:spPr bwMode="auto">
          <a:xfrm>
            <a:off x="3040063" y="2970213"/>
            <a:ext cx="26574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ar-SA" altLang="en-US" sz="2400" dirty="0">
                <a:solidFill>
                  <a:schemeClr val="bg2"/>
                </a:solidFill>
              </a:rPr>
              <a:t> </a:t>
            </a:r>
            <a:r>
              <a:rPr lang="en-AU" altLang="ar-SA" sz="2000" b="1" dirty="0">
                <a:solidFill>
                  <a:schemeClr val="bg2"/>
                </a:solidFill>
              </a:rPr>
              <a:t>DHEAS &gt;700 mug/</a:t>
            </a:r>
            <a:r>
              <a:rPr lang="en-AU" altLang="ar-SA" sz="2000" b="1" dirty="0" err="1">
                <a:solidFill>
                  <a:schemeClr val="bg2"/>
                </a:solidFill>
              </a:rPr>
              <a:t>dL</a:t>
            </a:r>
            <a:endParaRPr lang="en-AU" altLang="ar-SA" sz="2000" b="1" dirty="0">
              <a:solidFill>
                <a:schemeClr val="bg2"/>
              </a:solidFill>
            </a:endParaRPr>
          </a:p>
        </p:txBody>
      </p:sp>
      <p:sp>
        <p:nvSpPr>
          <p:cNvPr id="27654" name="Rectangle 6"/>
          <p:cNvSpPr>
            <a:spLocks noChangeArrowheads="1"/>
          </p:cNvSpPr>
          <p:nvPr/>
        </p:nvSpPr>
        <p:spPr bwMode="auto">
          <a:xfrm>
            <a:off x="457200" y="2971800"/>
            <a:ext cx="2200275"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ar-SA" sz="2000" b="1" dirty="0">
                <a:solidFill>
                  <a:schemeClr val="bg2"/>
                </a:solidFill>
              </a:rPr>
              <a:t>TEST. &gt;200 </a:t>
            </a:r>
            <a:r>
              <a:rPr lang="en-US" altLang="ar-SA" sz="2000" b="1" dirty="0" err="1">
                <a:solidFill>
                  <a:schemeClr val="bg2"/>
                </a:solidFill>
              </a:rPr>
              <a:t>ng</a:t>
            </a:r>
            <a:r>
              <a:rPr lang="en-US" altLang="ar-SA" sz="2000" b="1" dirty="0">
                <a:solidFill>
                  <a:schemeClr val="bg2"/>
                </a:solidFill>
              </a:rPr>
              <a:t>/</a:t>
            </a:r>
            <a:r>
              <a:rPr lang="en-US" altLang="ar-SA" sz="2000" b="1" dirty="0" err="1">
                <a:solidFill>
                  <a:schemeClr val="bg2"/>
                </a:solidFill>
              </a:rPr>
              <a:t>dL</a:t>
            </a:r>
            <a:endParaRPr lang="en-US" altLang="ar-SA" sz="2000" b="1" dirty="0">
              <a:solidFill>
                <a:schemeClr val="bg2"/>
              </a:solidFill>
            </a:endParaRPr>
          </a:p>
        </p:txBody>
      </p:sp>
      <p:sp>
        <p:nvSpPr>
          <p:cNvPr id="27655" name="Rectangle 7"/>
          <p:cNvSpPr>
            <a:spLocks noChangeArrowheads="1"/>
          </p:cNvSpPr>
          <p:nvPr/>
        </p:nvSpPr>
        <p:spPr bwMode="auto">
          <a:xfrm>
            <a:off x="5867400" y="3811588"/>
            <a:ext cx="2841625"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en-US" altLang="ar-SA" sz="2400" b="1" dirty="0">
                <a:solidFill>
                  <a:schemeClr val="bg2"/>
                </a:solidFill>
                <a:sym typeface="Symbol" pitchFamily="18" charset="2"/>
              </a:rPr>
              <a:t></a:t>
            </a:r>
            <a:r>
              <a:rPr lang="en-US" altLang="ar-SA" sz="2400" b="1" dirty="0">
                <a:solidFill>
                  <a:schemeClr val="bg2"/>
                </a:solidFill>
              </a:rPr>
              <a:t>Serum 17-OH</a:t>
            </a:r>
          </a:p>
          <a:p>
            <a:pPr rtl="1"/>
            <a:r>
              <a:rPr lang="en-US" altLang="ar-SA" sz="2400" b="1" dirty="0">
                <a:solidFill>
                  <a:schemeClr val="bg2"/>
                </a:solidFill>
              </a:rPr>
              <a:t>Progesterone level</a:t>
            </a:r>
          </a:p>
        </p:txBody>
      </p:sp>
      <p:sp>
        <p:nvSpPr>
          <p:cNvPr id="27656" name="Text Box 8"/>
          <p:cNvSpPr txBox="1">
            <a:spLocks noChangeArrowheads="1"/>
          </p:cNvSpPr>
          <p:nvPr/>
        </p:nvSpPr>
        <p:spPr bwMode="auto">
          <a:xfrm>
            <a:off x="6400800" y="4799013"/>
            <a:ext cx="160655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Arial" pitchFamily="34" charset="0"/>
              </a:defRPr>
            </a:lvl9pPr>
          </a:lstStyle>
          <a:p>
            <a:pPr algn="r" rtl="1" eaLnBrk="1" hangingPunct="1"/>
            <a:r>
              <a:rPr lang="en-US" altLang="ar-SA" sz="2400" b="1" dirty="0">
                <a:solidFill>
                  <a:schemeClr val="bg2"/>
                </a:solidFill>
              </a:rPr>
              <a:t>Late CAH</a:t>
            </a:r>
            <a:r>
              <a:rPr lang="en-US" altLang="ar-SA" sz="2400" dirty="0">
                <a:solidFill>
                  <a:schemeClr val="bg2"/>
                </a:solidFill>
              </a:rPr>
              <a:t> </a:t>
            </a:r>
          </a:p>
        </p:txBody>
      </p:sp>
      <p:sp>
        <p:nvSpPr>
          <p:cNvPr id="27657" name="Rectangle 10"/>
          <p:cNvSpPr>
            <a:spLocks noChangeArrowheads="1"/>
          </p:cNvSpPr>
          <p:nvPr/>
        </p:nvSpPr>
        <p:spPr bwMode="auto">
          <a:xfrm>
            <a:off x="3190875" y="4724400"/>
            <a:ext cx="2125663"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ar-SA" sz="2400" b="1" dirty="0">
                <a:solidFill>
                  <a:schemeClr val="bg2"/>
                </a:solidFill>
              </a:rPr>
              <a:t>Adrenal </a:t>
            </a:r>
          </a:p>
          <a:p>
            <a:pPr algn="ctr" rtl="1"/>
            <a:r>
              <a:rPr lang="en-US" altLang="ar-SA" sz="2400" b="1" dirty="0" err="1">
                <a:solidFill>
                  <a:schemeClr val="bg2"/>
                </a:solidFill>
              </a:rPr>
              <a:t>hyperfunction</a:t>
            </a:r>
            <a:r>
              <a:rPr lang="en-US" altLang="ar-SA" sz="2400" b="1" dirty="0">
                <a:solidFill>
                  <a:schemeClr val="bg2"/>
                </a:solidFill>
              </a:rPr>
              <a:t> </a:t>
            </a:r>
          </a:p>
        </p:txBody>
      </p:sp>
      <p:sp>
        <p:nvSpPr>
          <p:cNvPr id="27658" name="Rectangle 11"/>
          <p:cNvSpPr>
            <a:spLocks noChangeArrowheads="1"/>
          </p:cNvSpPr>
          <p:nvPr/>
        </p:nvSpPr>
        <p:spPr bwMode="auto">
          <a:xfrm>
            <a:off x="381000" y="3811588"/>
            <a:ext cx="25304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en-US" altLang="ar-SA" sz="2400" b="1" dirty="0">
                <a:solidFill>
                  <a:schemeClr val="bg2"/>
                </a:solidFill>
              </a:rPr>
              <a:t>U/S ? MRI or CT</a:t>
            </a:r>
            <a:r>
              <a:rPr lang="en-US" altLang="ar-SA" sz="2400" dirty="0">
                <a:solidFill>
                  <a:schemeClr val="bg2"/>
                </a:solidFill>
              </a:rPr>
              <a:t> </a:t>
            </a:r>
          </a:p>
        </p:txBody>
      </p:sp>
      <p:sp>
        <p:nvSpPr>
          <p:cNvPr id="27659" name="Rectangle 12"/>
          <p:cNvSpPr>
            <a:spLocks noChangeArrowheads="1"/>
          </p:cNvSpPr>
          <p:nvPr/>
        </p:nvSpPr>
        <p:spPr bwMode="auto">
          <a:xfrm>
            <a:off x="608013" y="4648200"/>
            <a:ext cx="1633537"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a:r>
              <a:rPr lang="en-US" altLang="ar-SA" sz="2400" b="1" dirty="0">
                <a:solidFill>
                  <a:schemeClr val="bg2"/>
                </a:solidFill>
              </a:rPr>
              <a:t>Ovarian</a:t>
            </a:r>
          </a:p>
          <a:p>
            <a:pPr algn="ctr"/>
            <a:r>
              <a:rPr lang="en-US" altLang="ar-SA" sz="2400" b="1" dirty="0">
                <a:solidFill>
                  <a:schemeClr val="bg2"/>
                </a:solidFill>
              </a:rPr>
              <a:t>Or adrenal</a:t>
            </a:r>
          </a:p>
          <a:p>
            <a:pPr algn="ctr" rtl="1"/>
            <a:r>
              <a:rPr lang="en-US" altLang="ar-SA" sz="2400" b="1" dirty="0">
                <a:solidFill>
                  <a:schemeClr val="bg2"/>
                </a:solidFill>
              </a:rPr>
              <a:t> tumor</a:t>
            </a:r>
          </a:p>
        </p:txBody>
      </p:sp>
      <p:sp>
        <p:nvSpPr>
          <p:cNvPr id="27660" name="Line 13"/>
          <p:cNvSpPr>
            <a:spLocks noChangeShapeType="1"/>
          </p:cNvSpPr>
          <p:nvPr/>
        </p:nvSpPr>
        <p:spPr bwMode="auto">
          <a:xfrm>
            <a:off x="4419600" y="3429000"/>
            <a:ext cx="0" cy="129540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ar-JO"/>
          </a:p>
        </p:txBody>
      </p:sp>
      <p:sp>
        <p:nvSpPr>
          <p:cNvPr id="27661" name="Line 14"/>
          <p:cNvSpPr>
            <a:spLocks noChangeShapeType="1"/>
          </p:cNvSpPr>
          <p:nvPr/>
        </p:nvSpPr>
        <p:spPr bwMode="auto">
          <a:xfrm>
            <a:off x="1600200" y="3352800"/>
            <a:ext cx="0" cy="5334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7662" name="Line 15"/>
          <p:cNvSpPr>
            <a:spLocks noChangeShapeType="1"/>
          </p:cNvSpPr>
          <p:nvPr/>
        </p:nvSpPr>
        <p:spPr bwMode="auto">
          <a:xfrm>
            <a:off x="1600200" y="4267200"/>
            <a:ext cx="0" cy="3810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7663" name="Line 16"/>
          <p:cNvSpPr>
            <a:spLocks noChangeShapeType="1"/>
          </p:cNvSpPr>
          <p:nvPr/>
        </p:nvSpPr>
        <p:spPr bwMode="auto">
          <a:xfrm>
            <a:off x="7391400" y="3352800"/>
            <a:ext cx="0" cy="457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7664" name="Text Box 18"/>
          <p:cNvSpPr txBox="1">
            <a:spLocks noChangeArrowheads="1"/>
          </p:cNvSpPr>
          <p:nvPr/>
        </p:nvSpPr>
        <p:spPr bwMode="auto">
          <a:xfrm>
            <a:off x="1371600" y="5943600"/>
            <a:ext cx="7086600" cy="4619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Times New Roman" pitchFamily="18" charset="0"/>
                <a:cs typeface="Arial" pitchFamily="34" charset="0"/>
              </a:defRPr>
            </a:lvl9pPr>
          </a:lstStyle>
          <a:p>
            <a:pPr rtl="1" eaLnBrk="1" hangingPunct="1"/>
            <a:r>
              <a:rPr lang="en-US" altLang="ar-SA" sz="2400" b="1" dirty="0">
                <a:solidFill>
                  <a:schemeClr val="bg2"/>
                </a:solidFill>
              </a:rPr>
              <a:t>Lower elevations </a:t>
            </a:r>
            <a:r>
              <a:rPr lang="en-US" altLang="ar-SA" sz="2400" b="1" dirty="0">
                <a:solidFill>
                  <a:schemeClr val="bg2"/>
                </a:solidFill>
                <a:sym typeface="Wingdings 3" pitchFamily="18" charset="2"/>
              </a:rPr>
              <a:t> PCOS  </a:t>
            </a:r>
            <a:endParaRPr lang="en-US" altLang="ar-SA" sz="2400" b="1" dirty="0">
              <a:solidFill>
                <a:schemeClr val="bg2"/>
              </a:solidFill>
            </a:endParaRPr>
          </a:p>
        </p:txBody>
      </p:sp>
      <p:cxnSp>
        <p:nvCxnSpPr>
          <p:cNvPr id="27665" name="AutoShape 22"/>
          <p:cNvCxnSpPr>
            <a:cxnSpLocks noChangeShapeType="1"/>
            <a:stCxn id="27651" idx="2"/>
            <a:endCxn id="27652" idx="0"/>
          </p:cNvCxnSpPr>
          <p:nvPr/>
        </p:nvCxnSpPr>
        <p:spPr bwMode="auto">
          <a:xfrm rot="16200000" flipH="1">
            <a:off x="5640388" y="1220787"/>
            <a:ext cx="330200" cy="3171825"/>
          </a:xfrm>
          <a:prstGeom prst="bentConnector3">
            <a:avLst>
              <a:gd name="adj1" fmla="val 50000"/>
            </a:avLst>
          </a:prstGeom>
          <a:noFill/>
          <a:ln w="9525">
            <a:solidFill>
              <a:schemeClr val="folHlink"/>
            </a:solidFill>
            <a:miter lim="800000"/>
            <a:headEnd/>
            <a:tailEnd type="triangle" w="med" len="med"/>
          </a:ln>
          <a:extLst>
            <a:ext uri="{909E8E84-426E-40DD-AFC4-6F175D3DCCD1}">
              <a14:hiddenFill xmlns:a14="http://schemas.microsoft.com/office/drawing/2010/main">
                <a:noFill/>
              </a14:hiddenFill>
            </a:ext>
          </a:extLst>
        </p:spPr>
      </p:cxnSp>
      <p:cxnSp>
        <p:nvCxnSpPr>
          <p:cNvPr id="27666" name="AutoShape 23"/>
          <p:cNvCxnSpPr>
            <a:cxnSpLocks noChangeShapeType="1"/>
            <a:stCxn id="27651" idx="2"/>
            <a:endCxn id="27654" idx="0"/>
          </p:cNvCxnSpPr>
          <p:nvPr/>
        </p:nvCxnSpPr>
        <p:spPr bwMode="auto">
          <a:xfrm rot="5400000">
            <a:off x="2723357" y="1475581"/>
            <a:ext cx="330200" cy="2662237"/>
          </a:xfrm>
          <a:prstGeom prst="bentConnector3">
            <a:avLst>
              <a:gd name="adj1" fmla="val 50000"/>
            </a:avLst>
          </a:prstGeom>
          <a:noFill/>
          <a:ln w="9525">
            <a:solidFill>
              <a:schemeClr val="folHlink"/>
            </a:solidFill>
            <a:miter lim="800000"/>
            <a:headEnd/>
            <a:tailEnd type="triangle" w="med" len="med"/>
          </a:ln>
          <a:extLst>
            <a:ext uri="{909E8E84-426E-40DD-AFC4-6F175D3DCCD1}">
              <a14:hiddenFill xmlns:a14="http://schemas.microsoft.com/office/drawing/2010/main">
                <a:noFill/>
              </a14:hiddenFill>
            </a:ext>
          </a:extLst>
        </p:spPr>
      </p:cxnSp>
      <p:cxnSp>
        <p:nvCxnSpPr>
          <p:cNvPr id="27667" name="AutoShape 25"/>
          <p:cNvCxnSpPr>
            <a:cxnSpLocks noChangeShapeType="1"/>
            <a:stCxn id="27651" idx="2"/>
            <a:endCxn id="27653" idx="0"/>
          </p:cNvCxnSpPr>
          <p:nvPr/>
        </p:nvCxnSpPr>
        <p:spPr bwMode="auto">
          <a:xfrm rot="16200000" flipH="1">
            <a:off x="4129881" y="2731294"/>
            <a:ext cx="328613" cy="149225"/>
          </a:xfrm>
          <a:prstGeom prst="bentConnector3">
            <a:avLst>
              <a:gd name="adj1" fmla="val 50000"/>
            </a:avLst>
          </a:prstGeom>
          <a:noFill/>
          <a:ln w="9525">
            <a:solidFill>
              <a:schemeClr val="folHlink"/>
            </a:solidFill>
            <a:miter lim="800000"/>
            <a:headEnd/>
            <a:tailEnd type="triangle" w="med" len="med"/>
          </a:ln>
          <a:extLst>
            <a:ext uri="{909E8E84-426E-40DD-AFC4-6F175D3DCCD1}">
              <a14:hiddenFill xmlns:a14="http://schemas.microsoft.com/office/drawing/2010/main">
                <a:noFill/>
              </a14:hiddenFill>
            </a:ext>
          </a:extLst>
        </p:spPr>
      </p:cxnSp>
      <p:sp>
        <p:nvSpPr>
          <p:cNvPr id="27668" name="Line 26"/>
          <p:cNvSpPr>
            <a:spLocks noChangeShapeType="1"/>
          </p:cNvSpPr>
          <p:nvPr/>
        </p:nvSpPr>
        <p:spPr bwMode="auto">
          <a:xfrm>
            <a:off x="7391400" y="4648200"/>
            <a:ext cx="0" cy="15240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ar-JO"/>
          </a:p>
        </p:txBody>
      </p:sp>
      <p:sp>
        <p:nvSpPr>
          <p:cNvPr id="21" name="Oval 20"/>
          <p:cNvSpPr/>
          <p:nvPr/>
        </p:nvSpPr>
        <p:spPr>
          <a:xfrm>
            <a:off x="467544" y="2733396"/>
            <a:ext cx="2520280" cy="1391208"/>
          </a:xfrm>
          <a:prstGeom prst="ellipse">
            <a:avLst/>
          </a:prstGeom>
          <a:noFill/>
          <a:ln w="57150" cap="flat" cmpd="sng" algn="ctr">
            <a:solidFill>
              <a:srgbClr val="FF6E01"/>
            </a:solidFill>
            <a:prstDash val="solid"/>
            <a:miter lim="800000"/>
            <a:tailEnd type="arrow" w="med" len="sm"/>
          </a:ln>
          <a:effectLst/>
        </p:spPr>
        <p:txBody>
          <a:bodyPr rtlCol="0" anchor="ctr"/>
          <a:lstStyle/>
          <a:p>
            <a:pPr algn="ctr" fontAlgn="auto">
              <a:spcBef>
                <a:spcPts val="0"/>
              </a:spcBef>
              <a:spcAft>
                <a:spcPts val="0"/>
              </a:spcAft>
              <a:defRPr/>
            </a:pPr>
            <a:endParaRPr lang="en-US" kern="0">
              <a:solidFill>
                <a:prstClr val="white"/>
              </a:solidFill>
              <a:latin typeface="Calibri"/>
              <a:cs typeface="+mn-cs"/>
            </a:endParaRPr>
          </a:p>
        </p:txBody>
      </p:sp>
      <p:sp>
        <p:nvSpPr>
          <p:cNvPr id="22" name="Oval 21"/>
          <p:cNvSpPr/>
          <p:nvPr/>
        </p:nvSpPr>
        <p:spPr>
          <a:xfrm>
            <a:off x="467544" y="4653136"/>
            <a:ext cx="2448272" cy="1198240"/>
          </a:xfrm>
          <a:prstGeom prst="ellipse">
            <a:avLst/>
          </a:prstGeom>
          <a:noFill/>
          <a:ln w="57150" cap="flat" cmpd="sng" algn="ctr">
            <a:solidFill>
              <a:srgbClr val="FF6E01"/>
            </a:solidFill>
            <a:prstDash val="solid"/>
            <a:miter lim="800000"/>
            <a:tailEnd type="arrow" w="med" len="sm"/>
          </a:ln>
          <a:effectLst/>
        </p:spPr>
        <p:txBody>
          <a:bodyPr rtlCol="0" anchor="ctr"/>
          <a:lstStyle/>
          <a:p>
            <a:pPr algn="ctr" fontAlgn="auto">
              <a:spcBef>
                <a:spcPts val="0"/>
              </a:spcBef>
              <a:spcAft>
                <a:spcPts val="0"/>
              </a:spcAft>
              <a:defRPr/>
            </a:pPr>
            <a:endParaRPr lang="en-US" kern="0">
              <a:solidFill>
                <a:prstClr val="white"/>
              </a:solidFill>
              <a:latin typeface="Calibri"/>
              <a:cs typeface="+mn-cs"/>
            </a:endParaRPr>
          </a:p>
        </p:txBody>
      </p:sp>
      <p:sp>
        <p:nvSpPr>
          <p:cNvPr id="23" name="Oval 22"/>
          <p:cNvSpPr/>
          <p:nvPr/>
        </p:nvSpPr>
        <p:spPr>
          <a:xfrm>
            <a:off x="3059832" y="2829880"/>
            <a:ext cx="2808312" cy="1198240"/>
          </a:xfrm>
          <a:prstGeom prst="ellipse">
            <a:avLst/>
          </a:prstGeom>
          <a:noFill/>
          <a:ln w="57150" cap="flat" cmpd="sng" algn="ctr">
            <a:solidFill>
              <a:srgbClr val="FF6E01"/>
            </a:solidFill>
            <a:prstDash val="solid"/>
            <a:miter lim="800000"/>
            <a:tailEnd type="arrow" w="med" len="sm"/>
          </a:ln>
          <a:effectLst/>
        </p:spPr>
        <p:txBody>
          <a:bodyPr rtlCol="0" anchor="ctr"/>
          <a:lstStyle/>
          <a:p>
            <a:pPr algn="ctr" fontAlgn="auto">
              <a:spcBef>
                <a:spcPts val="0"/>
              </a:spcBef>
              <a:spcAft>
                <a:spcPts val="0"/>
              </a:spcAft>
              <a:defRPr/>
            </a:pPr>
            <a:endParaRPr lang="en-US" kern="0">
              <a:solidFill>
                <a:prstClr val="white"/>
              </a:solidFill>
              <a:latin typeface="Calibri"/>
              <a:cs typeface="+mn-cs"/>
            </a:endParaRPr>
          </a:p>
        </p:txBody>
      </p:sp>
      <p:sp>
        <p:nvSpPr>
          <p:cNvPr id="24" name="Oval 23"/>
          <p:cNvSpPr/>
          <p:nvPr/>
        </p:nvSpPr>
        <p:spPr>
          <a:xfrm>
            <a:off x="2915816" y="4653136"/>
            <a:ext cx="2448272" cy="1198240"/>
          </a:xfrm>
          <a:prstGeom prst="ellipse">
            <a:avLst/>
          </a:prstGeom>
          <a:noFill/>
          <a:ln w="57150" cap="flat" cmpd="sng" algn="ctr">
            <a:solidFill>
              <a:srgbClr val="FF6E01"/>
            </a:solidFill>
            <a:prstDash val="solid"/>
            <a:miter lim="800000"/>
            <a:tailEnd type="arrow" w="med" len="sm"/>
          </a:ln>
          <a:effectLst/>
        </p:spPr>
        <p:txBody>
          <a:bodyPr rtlCol="0" anchor="ctr"/>
          <a:lstStyle/>
          <a:p>
            <a:pPr algn="ctr" fontAlgn="auto">
              <a:spcBef>
                <a:spcPts val="0"/>
              </a:spcBef>
              <a:spcAft>
                <a:spcPts val="0"/>
              </a:spcAft>
              <a:defRPr/>
            </a:pPr>
            <a:endParaRPr lang="en-US" kern="0">
              <a:solidFill>
                <a:prstClr val="white"/>
              </a:solidFill>
              <a:latin typeface="Calibri"/>
              <a:cs typeface="+mn-cs"/>
            </a:endParaRPr>
          </a:p>
        </p:txBody>
      </p:sp>
      <p:sp>
        <p:nvSpPr>
          <p:cNvPr id="25" name="Oval 24"/>
          <p:cNvSpPr/>
          <p:nvPr/>
        </p:nvSpPr>
        <p:spPr>
          <a:xfrm>
            <a:off x="5364088" y="3429000"/>
            <a:ext cx="3384376" cy="1224136"/>
          </a:xfrm>
          <a:prstGeom prst="ellipse">
            <a:avLst/>
          </a:prstGeom>
          <a:noFill/>
          <a:ln w="57150" cap="flat" cmpd="sng" algn="ctr">
            <a:solidFill>
              <a:srgbClr val="FF6E01"/>
            </a:solidFill>
            <a:prstDash val="solid"/>
            <a:miter lim="800000"/>
            <a:tailEnd type="arrow" w="med" len="sm"/>
          </a:ln>
          <a:effectLst/>
        </p:spPr>
        <p:txBody>
          <a:bodyPr rtlCol="0" anchor="ctr"/>
          <a:lstStyle/>
          <a:p>
            <a:pPr algn="ctr" fontAlgn="auto">
              <a:spcBef>
                <a:spcPts val="0"/>
              </a:spcBef>
              <a:spcAft>
                <a:spcPts val="0"/>
              </a:spcAft>
              <a:defRPr/>
            </a:pPr>
            <a:endParaRPr lang="en-US" kern="0">
              <a:solidFill>
                <a:prstClr val="white"/>
              </a:solidFill>
              <a:latin typeface="Calibri"/>
              <a:cs typeface="+mn-cs"/>
            </a:endParaRPr>
          </a:p>
        </p:txBody>
      </p:sp>
      <p:sp>
        <p:nvSpPr>
          <p:cNvPr id="26" name="Oval 25"/>
          <p:cNvSpPr/>
          <p:nvPr/>
        </p:nvSpPr>
        <p:spPr>
          <a:xfrm>
            <a:off x="6012160" y="4509120"/>
            <a:ext cx="2448272" cy="1198240"/>
          </a:xfrm>
          <a:prstGeom prst="ellipse">
            <a:avLst/>
          </a:prstGeom>
          <a:noFill/>
          <a:ln w="57150" cap="flat" cmpd="sng" algn="ctr">
            <a:solidFill>
              <a:srgbClr val="FF6E01"/>
            </a:solidFill>
            <a:prstDash val="solid"/>
            <a:miter lim="800000"/>
            <a:tailEnd type="arrow" w="med" len="sm"/>
          </a:ln>
          <a:effectLst/>
        </p:spPr>
        <p:txBody>
          <a:bodyPr rtlCol="0" anchor="ctr"/>
          <a:lstStyle/>
          <a:p>
            <a:pPr algn="ctr" fontAlgn="auto">
              <a:spcBef>
                <a:spcPts val="0"/>
              </a:spcBef>
              <a:spcAft>
                <a:spcPts val="0"/>
              </a:spcAft>
              <a:defRPr/>
            </a:pPr>
            <a:endParaRPr lang="en-US" kern="0">
              <a:solidFill>
                <a:prstClr val="white"/>
              </a:solidFill>
              <a:latin typeface="Calibri"/>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3000"/>
                                        <p:tgtEl>
                                          <p:spTgt spid="2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heel(1)">
                                      <p:cBhvr>
                                        <p:cTn id="10" dur="3000"/>
                                        <p:tgtEl>
                                          <p:spTgt spid="22"/>
                                        </p:tgtEl>
                                      </p:cBhvr>
                                    </p:animEffect>
                                  </p:childTnLst>
                                </p:cTn>
                              </p:par>
                            </p:childTnLst>
                          </p:cTn>
                        </p:par>
                        <p:par>
                          <p:cTn id="11" fill="hold">
                            <p:stCondLst>
                              <p:cond delay="3000"/>
                            </p:stCondLst>
                            <p:childTnLst>
                              <p:par>
                                <p:cTn id="12" presetID="21"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3000"/>
                                        <p:tgtEl>
                                          <p:spTgt spid="23"/>
                                        </p:tgtEl>
                                      </p:cBhvr>
                                    </p:animEffect>
                                  </p:childTnLst>
                                </p:cTn>
                              </p:par>
                            </p:childTnLst>
                          </p:cTn>
                        </p:par>
                        <p:par>
                          <p:cTn id="15" fill="hold">
                            <p:stCondLst>
                              <p:cond delay="6000"/>
                            </p:stCondLst>
                            <p:childTnLst>
                              <p:par>
                                <p:cTn id="16" presetID="21" presetClass="entr" presetSubtype="1"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heel(1)">
                                      <p:cBhvr>
                                        <p:cTn id="18" dur="3000"/>
                                        <p:tgtEl>
                                          <p:spTgt spid="24"/>
                                        </p:tgtEl>
                                      </p:cBhvr>
                                    </p:animEffect>
                                  </p:childTnLst>
                                </p:cTn>
                              </p:par>
                            </p:childTnLst>
                          </p:cTn>
                        </p:par>
                        <p:par>
                          <p:cTn id="19" fill="hold">
                            <p:stCondLst>
                              <p:cond delay="9000"/>
                            </p:stCondLst>
                            <p:childTnLst>
                              <p:par>
                                <p:cTn id="20" presetID="21" presetClass="entr" presetSubtype="1"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heel(1)">
                                      <p:cBhvr>
                                        <p:cTn id="22" dur="3000"/>
                                        <p:tgtEl>
                                          <p:spTgt spid="25"/>
                                        </p:tgtEl>
                                      </p:cBhvr>
                                    </p:animEffect>
                                  </p:childTnLst>
                                </p:cTn>
                              </p:par>
                            </p:childTnLst>
                          </p:cTn>
                        </p:par>
                        <p:par>
                          <p:cTn id="23" fill="hold">
                            <p:stCondLst>
                              <p:cond delay="12000"/>
                            </p:stCondLst>
                            <p:childTnLst>
                              <p:par>
                                <p:cTn id="24" presetID="21" presetClass="entr" presetSubtype="1"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heel(1)">
                                      <p:cBhvr>
                                        <p:cTn id="26" dur="3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331640" y="260648"/>
            <a:ext cx="7600950" cy="1162050"/>
          </a:xfrm>
        </p:spPr>
        <p:txBody>
          <a:bodyPr/>
          <a:lstStyle/>
          <a:p>
            <a:r>
              <a:rPr lang="az-Cyrl-AZ" sz="3600" dirty="0">
                <a:solidFill>
                  <a:schemeClr val="bg2"/>
                </a:solidFill>
              </a:rPr>
              <a:t>Система подсчета очков </a:t>
            </a:r>
            <a:r>
              <a:rPr lang="en-AU" sz="3600" dirty="0" err="1">
                <a:solidFill>
                  <a:schemeClr val="bg2"/>
                </a:solidFill>
              </a:rPr>
              <a:t>Ferriman</a:t>
            </a:r>
            <a:r>
              <a:rPr lang="en-AU" sz="3600" dirty="0">
                <a:solidFill>
                  <a:schemeClr val="bg2"/>
                </a:solidFill>
              </a:rPr>
              <a:t>-Gallwey </a:t>
            </a:r>
          </a:p>
        </p:txBody>
      </p:sp>
      <p:sp>
        <p:nvSpPr>
          <p:cNvPr id="3" name="Content Placeholder 2"/>
          <p:cNvSpPr>
            <a:spLocks noGrp="1"/>
          </p:cNvSpPr>
          <p:nvPr>
            <p:ph idx="1"/>
          </p:nvPr>
        </p:nvSpPr>
        <p:spPr>
          <a:xfrm>
            <a:off x="3575050" y="2025650"/>
            <a:ext cx="5111750" cy="4572000"/>
          </a:xfrm>
        </p:spPr>
        <p:txBody>
          <a:bodyPr>
            <a:normAutofit fontScale="92500" lnSpcReduction="20000"/>
          </a:bodyPr>
          <a:lstStyle/>
          <a:p>
            <a:pPr marL="640080" lvl="1" indent="-246888" fontAlgn="auto">
              <a:spcAft>
                <a:spcPts val="0"/>
              </a:spcAft>
              <a:buFont typeface="Wingdings 2"/>
              <a:buChar char=""/>
              <a:defRPr/>
            </a:pPr>
            <a:r>
              <a:rPr lang="ru-RU" dirty="0"/>
              <a:t>Система подсчета очков Ferriman-Gallwey используется для количественной оценки роста волос.</a:t>
            </a:r>
          </a:p>
          <a:p>
            <a:pPr marL="640080" lvl="1" indent="-246888" fontAlgn="auto">
              <a:spcAft>
                <a:spcPts val="0"/>
              </a:spcAft>
              <a:buFont typeface="Wingdings 2"/>
              <a:buChar char=""/>
              <a:defRPr/>
            </a:pPr>
            <a:r>
              <a:rPr lang="ru-RU" dirty="0"/>
              <a:t>Каждый участок тела оценивается по количеству волос.</a:t>
            </a:r>
          </a:p>
          <a:p>
            <a:pPr marL="640080" lvl="1" indent="-246888" fontAlgn="auto">
              <a:spcAft>
                <a:spcPts val="0"/>
              </a:spcAft>
              <a:buFont typeface="Wingdings 2"/>
              <a:buChar char=""/>
              <a:defRPr/>
            </a:pPr>
            <a:r>
              <a:rPr lang="ru-RU" dirty="0"/>
              <a:t>Оценка 6–8 соответствует умеренному гирсутизму,</a:t>
            </a:r>
          </a:p>
          <a:p>
            <a:pPr marL="640080" lvl="1" indent="-246888" fontAlgn="auto">
              <a:spcAft>
                <a:spcPts val="0"/>
              </a:spcAft>
              <a:buFont typeface="Wingdings 2"/>
              <a:buChar char=""/>
              <a:defRPr/>
            </a:pPr>
            <a:r>
              <a:rPr lang="ru-RU" dirty="0"/>
              <a:t>Балл 8–15 соответствует серьезному, а более 15 - явному гирсутизму</a:t>
            </a:r>
            <a:r>
              <a:rPr lang="en-AU" sz="2800" dirty="0"/>
              <a:t>.</a:t>
            </a:r>
          </a:p>
        </p:txBody>
      </p:sp>
      <p:sp>
        <p:nvSpPr>
          <p:cNvPr id="32771" name="Text Placeholder 3"/>
          <p:cNvSpPr>
            <a:spLocks noGrp="1"/>
          </p:cNvSpPr>
          <p:nvPr>
            <p:ph type="body" sz="half" idx="2"/>
          </p:nvPr>
        </p:nvSpPr>
        <p:spPr/>
        <p:txBody>
          <a:bodyPr/>
          <a:lstStyle/>
          <a:p>
            <a:pPr eaLnBrk="1" hangingPunct="1"/>
            <a:endParaRPr lang="en-AU"/>
          </a:p>
        </p:txBody>
      </p:sp>
      <p:pic>
        <p:nvPicPr>
          <p:cNvPr id="32773"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0" y="1785938"/>
            <a:ext cx="3638550" cy="4929187"/>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az-Cyrl-AZ" sz="3600" dirty="0">
                <a:solidFill>
                  <a:schemeClr val="bg2"/>
                </a:solidFill>
              </a:rPr>
              <a:t>исследования</a:t>
            </a:r>
            <a:endParaRPr lang="en-AU" sz="3600" dirty="0">
              <a:solidFill>
                <a:schemeClr val="bg2"/>
              </a:solidFill>
            </a:endParaRPr>
          </a:p>
        </p:txBody>
      </p:sp>
      <p:sp>
        <p:nvSpPr>
          <p:cNvPr id="34819" name="Content Placeholder 2"/>
          <p:cNvSpPr>
            <a:spLocks noGrp="1"/>
          </p:cNvSpPr>
          <p:nvPr>
            <p:ph idx="1"/>
          </p:nvPr>
        </p:nvSpPr>
        <p:spPr>
          <a:xfrm>
            <a:off x="0" y="1296144"/>
            <a:ext cx="9144000" cy="5661248"/>
          </a:xfrm>
        </p:spPr>
        <p:txBody>
          <a:bodyPr/>
          <a:lstStyle/>
          <a:p>
            <a:pPr lvl="1"/>
            <a:r>
              <a:rPr lang="ru-RU" sz="1800" dirty="0">
                <a:effectLst/>
                <a:cs typeface="Times New Roman" panose="02020603050405020304" pitchFamily="18" charset="0"/>
              </a:rPr>
              <a:t>ТТГ и пролактин.</a:t>
            </a:r>
          </a:p>
          <a:p>
            <a:pPr lvl="1"/>
            <a:r>
              <a:rPr lang="ru-RU" sz="1800" dirty="0">
                <a:effectLst/>
                <a:cs typeface="Times New Roman" panose="02020603050405020304" pitchFamily="18" charset="0"/>
              </a:rPr>
              <a:t>FBS, инсулин натощак и расчет (не в giudelines)</a:t>
            </a:r>
          </a:p>
          <a:p>
            <a:pPr lvl="1"/>
            <a:r>
              <a:rPr lang="ru-RU" sz="1800" dirty="0">
                <a:effectLst/>
                <a:cs typeface="Times New Roman" panose="02020603050405020304" pitchFamily="18" charset="0"/>
              </a:rPr>
              <a:t>Для оценки гликемического статуса следует выполнить оральный тест на толерантность к глюкозе (OGTT), уровень глюкозы в плазме натощак или HbA1c. У женщин с высоким риском развития СПКЯ (включая ИМТ&gt; 25 кг / м2 или у азиатов&gt; 23 кг / м2, в анамнезе нарушения глюкозы натощак, нарушение толерантности к глюкозе или гестационный диабет, семейный анамнез сахарного диабета 2 типа, гипертонии или этнической принадлежности высокого риска ), OGTT рекомендуется.</a:t>
            </a:r>
          </a:p>
          <a:p>
            <a:pPr lvl="1"/>
            <a:r>
              <a:rPr lang="ru-RU" sz="1800" dirty="0">
                <a:effectLst/>
                <a:cs typeface="Times New Roman" panose="02020603050405020304" pitchFamily="18" charset="0"/>
              </a:rPr>
              <a:t>Тест HOMA - лучший на резистентность к инсулину (Al-Jefout et al 2017) - не в обычной практике!</a:t>
            </a:r>
          </a:p>
          <a:p>
            <a:pPr lvl="1"/>
            <a:r>
              <a:rPr lang="ru-RU" sz="1800" dirty="0">
                <a:effectLst/>
                <a:cs typeface="Times New Roman" panose="02020603050405020304" pitchFamily="18" charset="0"/>
              </a:rPr>
              <a:t>Липидный профиль.</a:t>
            </a:r>
          </a:p>
          <a:p>
            <a:pPr lvl="1"/>
            <a:r>
              <a:rPr lang="ru-RU" sz="1800" dirty="0">
                <a:effectLst/>
                <a:cs typeface="Times New Roman" panose="02020603050405020304" pitchFamily="18" charset="0"/>
              </a:rPr>
              <a:t>DHAE</a:t>
            </a:r>
          </a:p>
          <a:p>
            <a:pPr lvl="1"/>
            <a:r>
              <a:rPr lang="ru-RU" sz="1800" dirty="0">
                <a:effectLst/>
                <a:cs typeface="Times New Roman" panose="02020603050405020304" pitchFamily="18" charset="0"/>
              </a:rPr>
              <a:t>ГСПГ</a:t>
            </a:r>
            <a:r>
              <a:rPr lang="en-US" sz="1800" dirty="0">
                <a:effectLst/>
                <a:cs typeface="Times New Roman" panose="02020603050405020304" pitchFamily="18" charset="0"/>
              </a:rPr>
              <a:t>: </a:t>
            </a:r>
            <a:r>
              <a:rPr lang="az-Cyrl-AZ" sz="1800" dirty="0">
                <a:effectLst/>
                <a:cs typeface="Times New Roman" panose="02020603050405020304" pitchFamily="18" charset="0"/>
              </a:rPr>
              <a:t>глобулины, связывающие половые гормоны</a:t>
            </a:r>
            <a:endParaRPr lang="ru-RU" sz="1800" dirty="0">
              <a:effectLst/>
              <a:cs typeface="Times New Roman" panose="02020603050405020304" pitchFamily="18" charset="0"/>
            </a:endParaRPr>
          </a:p>
          <a:p>
            <a:pPr lvl="1"/>
            <a:r>
              <a:rPr lang="ru-RU" sz="1800" dirty="0">
                <a:effectLst/>
                <a:cs typeface="Times New Roman" panose="02020603050405020304" pitchFamily="18" charset="0"/>
              </a:rPr>
              <a:t>17 альфа-гидроксипрогестерон</a:t>
            </a:r>
          </a:p>
          <a:p>
            <a:pPr lvl="1"/>
            <a:r>
              <a:rPr lang="ru-RU" sz="1800" dirty="0">
                <a:effectLst/>
                <a:cs typeface="Times New Roman" panose="02020603050405020304" pitchFamily="18" charset="0"/>
              </a:rPr>
              <a:t>FAI (индекс свободного андрогена) - ГСПГ и свободный / общий тестостерон</a:t>
            </a:r>
          </a:p>
          <a:p>
            <a:pPr lvl="1"/>
            <a:r>
              <a:rPr lang="ru-RU" sz="1800" dirty="0">
                <a:effectLst/>
                <a:cs typeface="Times New Roman" panose="02020603050405020304" pitchFamily="18" charset="0"/>
              </a:rPr>
              <a:t>ФСГ, ЛГ и эстрадиол, чтобы исключить возможность преждевременной недостаточности яичников у женщин с олигоменореей или аменореей</a:t>
            </a:r>
            <a:endParaRPr lang="en-AU" sz="1600" dirty="0">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764704"/>
          </a:xfrm>
        </p:spPr>
        <p:txBody>
          <a:bodyPr/>
          <a:lstStyle/>
          <a:p>
            <a:r>
              <a:rPr lang="az-Cyrl-AZ" sz="3200" dirty="0">
                <a:solidFill>
                  <a:schemeClr val="bg2"/>
                </a:solidFill>
              </a:rPr>
              <a:t>Долгосрочные эффекты</a:t>
            </a:r>
            <a:endParaRPr lang="en-AU" sz="3200" dirty="0">
              <a:solidFill>
                <a:schemeClr val="bg2"/>
              </a:solidFill>
            </a:endParaRPr>
          </a:p>
        </p:txBody>
      </p:sp>
      <p:sp>
        <p:nvSpPr>
          <p:cNvPr id="38915" name="Content Placeholder 2"/>
          <p:cNvSpPr>
            <a:spLocks noGrp="1"/>
          </p:cNvSpPr>
          <p:nvPr>
            <p:ph idx="1"/>
          </p:nvPr>
        </p:nvSpPr>
        <p:spPr>
          <a:xfrm>
            <a:off x="0" y="1196752"/>
            <a:ext cx="9144000" cy="3597498"/>
          </a:xfrm>
        </p:spPr>
        <p:txBody>
          <a:bodyPr/>
          <a:lstStyle/>
          <a:p>
            <a:r>
              <a:rPr lang="ru-RU" altLang="ar-SA" sz="2400" dirty="0">
                <a:effectLst/>
                <a:cs typeface="Times New Roman" pitchFamily="18" charset="0"/>
              </a:rPr>
              <a:t>Ожирение: оптимальная окружность талии&gt; 78 см.</a:t>
            </a:r>
          </a:p>
          <a:p>
            <a:r>
              <a:rPr lang="ru-RU" altLang="ar-SA" sz="2400" dirty="0">
                <a:effectLst/>
                <a:cs typeface="Times New Roman" pitchFamily="18" charset="0"/>
              </a:rPr>
              <a:t>Низкое качество жизни</a:t>
            </a:r>
          </a:p>
          <a:p>
            <a:r>
              <a:rPr lang="ru-RU" altLang="ar-SA" sz="2400" dirty="0">
                <a:effectLst/>
                <a:cs typeface="Times New Roman" pitchFamily="18" charset="0"/>
              </a:rPr>
              <a:t>Депрессия (Расгон Н.Л., 2003)</a:t>
            </a:r>
          </a:p>
          <a:p>
            <a:r>
              <a:rPr lang="ru-RU" altLang="ar-SA" sz="2400" dirty="0">
                <a:effectLst/>
                <a:cs typeface="Times New Roman" pitchFamily="18" charset="0"/>
              </a:rPr>
              <a:t>диабет ------ 20% -</a:t>
            </a:r>
          </a:p>
          <a:p>
            <a:r>
              <a:rPr lang="ru-RU" altLang="ar-SA" sz="2400" dirty="0">
                <a:effectLst/>
                <a:cs typeface="Times New Roman" pitchFamily="18" charset="0"/>
              </a:rPr>
              <a:t>гипертония ------- 40% (Энрико Кармина, 1998)</a:t>
            </a:r>
          </a:p>
          <a:p>
            <a:r>
              <a:rPr lang="ru-RU" altLang="ar-SA" sz="2400" dirty="0">
                <a:effectLst/>
                <a:cs typeface="Times New Roman" pitchFamily="18" charset="0"/>
              </a:rPr>
              <a:t>Более высокая скорость TAH</a:t>
            </a:r>
          </a:p>
          <a:p>
            <a:r>
              <a:rPr lang="ru-RU" altLang="ar-SA" sz="2400" dirty="0">
                <a:effectLst/>
                <a:cs typeface="Times New Roman" pitchFamily="18" charset="0"/>
              </a:rPr>
              <a:t>Сердечно-сосудистые заболевания. (Л. В. Чо, 2011)</a:t>
            </a:r>
          </a:p>
          <a:p>
            <a:r>
              <a:rPr lang="ru-RU" altLang="ar-SA" sz="2400" dirty="0">
                <a:effectLst/>
                <a:cs typeface="Times New Roman" pitchFamily="18" charset="0"/>
              </a:rPr>
              <a:t>Ca эндометрий и яичник ------ 2-3 раза (E Carmina, 1997)</a:t>
            </a:r>
          </a:p>
          <a:p>
            <a:r>
              <a:rPr lang="ru-RU" altLang="ar-SA" sz="2400" dirty="0">
                <a:effectLst/>
                <a:cs typeface="Times New Roman" pitchFamily="18" charset="0"/>
              </a:rPr>
              <a:t>СПКЯ и беременность.</a:t>
            </a:r>
          </a:p>
          <a:p>
            <a:r>
              <a:rPr lang="ru-RU" altLang="ar-SA" sz="2400" dirty="0">
                <a:effectLst/>
                <a:cs typeface="Times New Roman" pitchFamily="18" charset="0"/>
              </a:rPr>
              <a:t>Гирсутизм.</a:t>
            </a:r>
          </a:p>
          <a:p>
            <a:r>
              <a:rPr lang="ru-RU" altLang="ar-SA" sz="2400" dirty="0">
                <a:effectLst/>
                <a:cs typeface="Times New Roman" pitchFamily="18" charset="0"/>
              </a:rPr>
              <a:t>Бесплодие.</a:t>
            </a:r>
          </a:p>
          <a:p>
            <a:r>
              <a:rPr lang="ru-RU" altLang="ar-SA" sz="2400" dirty="0">
                <a:effectLst/>
                <a:cs typeface="Times New Roman" pitchFamily="18" charset="0"/>
              </a:rPr>
              <a:t>Апноэ во сне</a:t>
            </a:r>
          </a:p>
          <a:p>
            <a:r>
              <a:rPr lang="ru-RU" altLang="ar-SA" sz="2400" dirty="0">
                <a:effectLst/>
                <a:cs typeface="Times New Roman" pitchFamily="18" charset="0"/>
              </a:rPr>
              <a:t>СРК</a:t>
            </a:r>
            <a:endParaRPr lang="en-US" altLang="ar-SA" sz="2400" dirty="0">
              <a:effectLst/>
              <a:cs typeface="Times New Roman" pitchFamily="18" charset="0"/>
            </a:endParaRPr>
          </a:p>
          <a:p>
            <a:pPr eaLnBrk="1" hangingPunct="1"/>
            <a:endParaRPr lang="en-AU" sz="2400" dirty="0">
              <a:effectLst/>
              <a:cs typeface="Times New Roman" pitchFamily="18" charset="0"/>
            </a:endParaRPr>
          </a:p>
        </p:txBody>
      </p:sp>
      <p:sp>
        <p:nvSpPr>
          <p:cNvPr id="4" name="Right Brace 3"/>
          <p:cNvSpPr/>
          <p:nvPr/>
        </p:nvSpPr>
        <p:spPr>
          <a:xfrm>
            <a:off x="3203848" y="2492375"/>
            <a:ext cx="319088" cy="936625"/>
          </a:xfrm>
          <a:prstGeom prst="rightBrace">
            <a:avLst/>
          </a:prstGeom>
        </p:spPr>
        <p:style>
          <a:lnRef idx="2">
            <a:schemeClr val="accent4"/>
          </a:lnRef>
          <a:fillRef idx="0">
            <a:schemeClr val="accent4"/>
          </a:fillRef>
          <a:effectRef idx="1">
            <a:schemeClr val="accent4"/>
          </a:effectRef>
          <a:fontRef idx="minor">
            <a:schemeClr val="tx1"/>
          </a:fontRef>
        </p:style>
        <p:txBody>
          <a:bodyPr anchor="ctr"/>
          <a:lstStyle/>
          <a:p>
            <a:pPr algn="ctr" fontAlgn="auto">
              <a:spcBef>
                <a:spcPts val="0"/>
              </a:spcBef>
              <a:spcAft>
                <a:spcPts val="0"/>
              </a:spcAft>
              <a:defRPr/>
            </a:pPr>
            <a:endParaRPr lang="en-A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ndParaRPr>
          </a:p>
        </p:txBody>
      </p:sp>
      <p:sp>
        <p:nvSpPr>
          <p:cNvPr id="5" name="Oval 4"/>
          <p:cNvSpPr/>
          <p:nvPr/>
        </p:nvSpPr>
        <p:spPr>
          <a:xfrm>
            <a:off x="1403648" y="980728"/>
            <a:ext cx="5832648" cy="792088"/>
          </a:xfrm>
          <a:prstGeom prst="ellipse">
            <a:avLst/>
          </a:prstGeom>
          <a:noFill/>
          <a:ln w="57150" cap="flat" cmpd="sng" algn="ctr">
            <a:solidFill>
              <a:srgbClr val="FF6E01"/>
            </a:solidFill>
            <a:prstDash val="solid"/>
            <a:miter lim="800000"/>
            <a:tailEnd type="arrow" w="med" len="sm"/>
          </a:ln>
          <a:effectLst/>
        </p:spPr>
        <p:txBody>
          <a:bodyPr rtlCol="0" anchor="ctr"/>
          <a:lstStyle/>
          <a:p>
            <a:pPr algn="ctr" fontAlgn="auto">
              <a:spcBef>
                <a:spcPts val="0"/>
              </a:spcBef>
              <a:spcAft>
                <a:spcPts val="0"/>
              </a:spcAft>
              <a:defRPr/>
            </a:pPr>
            <a:endParaRPr lang="en-US" kern="0">
              <a:solidFill>
                <a:prstClr val="white"/>
              </a:solidFill>
              <a:latin typeface="Calibri"/>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1143000"/>
          </a:xfrm>
        </p:spPr>
        <p:txBody>
          <a:bodyPr/>
          <a:lstStyle/>
          <a:p>
            <a:r>
              <a:rPr lang="az-Cyrl-AZ" dirty="0">
                <a:solidFill>
                  <a:schemeClr val="bg2"/>
                </a:solidFill>
                <a:effectLst/>
              </a:rPr>
              <a:t>СПКЯ у подростков</a:t>
            </a:r>
            <a:endParaRPr lang="en-AU" dirty="0">
              <a:solidFill>
                <a:schemeClr val="bg2"/>
              </a:solidFill>
              <a:effectLs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124744"/>
            <a:ext cx="4644008" cy="557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1547664" y="1833552"/>
            <a:ext cx="576064" cy="288032"/>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980728"/>
            <a:ext cx="2725663"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429000"/>
            <a:ext cx="4420290" cy="3287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259632" y="476250"/>
            <a:ext cx="7427168" cy="1143000"/>
          </a:xfrm>
        </p:spPr>
        <p:txBody>
          <a:bodyPr/>
          <a:lstStyle/>
          <a:p>
            <a:r>
              <a:rPr lang="ru-RU" sz="3600" dirty="0">
                <a:solidFill>
                  <a:schemeClr val="bg2"/>
                </a:solidFill>
                <a:effectLst/>
              </a:rPr>
              <a:t>Диагностические критерии СПКЯ у подростков</a:t>
            </a:r>
            <a:endParaRPr lang="en-AU" sz="3600" dirty="0">
              <a:solidFill>
                <a:schemeClr val="bg2"/>
              </a:solidFill>
              <a:effectLst/>
            </a:endParaRPr>
          </a:p>
        </p:txBody>
      </p:sp>
      <p:sp>
        <p:nvSpPr>
          <p:cNvPr id="3" name="Content Placeholder 2"/>
          <p:cNvSpPr>
            <a:spLocks noGrp="1"/>
          </p:cNvSpPr>
          <p:nvPr>
            <p:ph idx="1"/>
          </p:nvPr>
        </p:nvSpPr>
        <p:spPr>
          <a:xfrm>
            <a:off x="1219200" y="1676400"/>
            <a:ext cx="7924800" cy="4724400"/>
          </a:xfrm>
        </p:spPr>
        <p:txBody>
          <a:bodyPr>
            <a:normAutofit fontScale="85000" lnSpcReduction="20000"/>
          </a:bodyPr>
          <a:lstStyle/>
          <a:p>
            <a:pPr marL="274320" indent="-274320" fontAlgn="auto">
              <a:spcAft>
                <a:spcPts val="0"/>
              </a:spcAft>
              <a:buClr>
                <a:schemeClr val="accent3"/>
              </a:buClr>
              <a:buNone/>
              <a:defRPr/>
            </a:pPr>
            <a:r>
              <a:rPr lang="ru-RU" dirty="0">
                <a:effectLst/>
              </a:rPr>
              <a:t>1. Клиническая гиперандрогенемия</a:t>
            </a:r>
          </a:p>
          <a:p>
            <a:pPr marL="274320" indent="-274320" fontAlgn="auto">
              <a:spcAft>
                <a:spcPts val="0"/>
              </a:spcAft>
              <a:buClr>
                <a:schemeClr val="accent3"/>
              </a:buClr>
              <a:buNone/>
              <a:defRPr/>
            </a:pPr>
            <a:r>
              <a:rPr lang="ru-RU" dirty="0">
                <a:effectLst/>
              </a:rPr>
              <a:t>2. Биохимическая гиперандрогенемия.</a:t>
            </a:r>
          </a:p>
          <a:p>
            <a:pPr marL="274320" indent="-274320" fontAlgn="auto">
              <a:spcAft>
                <a:spcPts val="0"/>
              </a:spcAft>
              <a:buClr>
                <a:schemeClr val="accent3"/>
              </a:buClr>
              <a:buNone/>
              <a:defRPr/>
            </a:pPr>
            <a:r>
              <a:rPr lang="ru-RU" dirty="0">
                <a:effectLst/>
              </a:rPr>
              <a:t>3. Инсулинорезистентность и гиперинсулинемия: нигерический акантоз, висцеральное ожирение и нарушение толерантности к глюкозе;</a:t>
            </a:r>
          </a:p>
          <a:p>
            <a:pPr marL="274320" indent="-274320" fontAlgn="auto">
              <a:spcAft>
                <a:spcPts val="0"/>
              </a:spcAft>
              <a:buClr>
                <a:schemeClr val="accent3"/>
              </a:buClr>
              <a:buNone/>
              <a:defRPr/>
            </a:pPr>
            <a:r>
              <a:rPr lang="ru-RU" dirty="0">
                <a:effectLst/>
              </a:rPr>
              <a:t>4. Олигоменорея сохраняется в течение 2 лет после менархе.</a:t>
            </a:r>
          </a:p>
          <a:p>
            <a:pPr marL="274320" indent="-274320" fontAlgn="auto">
              <a:spcAft>
                <a:spcPts val="0"/>
              </a:spcAft>
              <a:buClr>
                <a:schemeClr val="accent3"/>
              </a:buClr>
              <a:buNone/>
              <a:defRPr/>
            </a:pPr>
            <a:r>
              <a:rPr lang="ru-RU" dirty="0">
                <a:effectLst/>
              </a:rPr>
              <a:t>5. Морфология поликистозных яичников при ультразвуковом исследовании. Объем и морфология яичников могут иметь ограниченное применение в подростковом возрасте.</a:t>
            </a:r>
          </a:p>
          <a:p>
            <a:pPr marL="274320" indent="-274320" fontAlgn="auto">
              <a:spcAft>
                <a:spcPts val="0"/>
              </a:spcAft>
              <a:buClr>
                <a:schemeClr val="accent3"/>
              </a:buClr>
              <a:buNone/>
              <a:defRPr/>
            </a:pPr>
            <a:r>
              <a:rPr lang="ru-RU" dirty="0">
                <a:effectLst/>
              </a:rPr>
              <a:t>(М. Хикки, 2011)</a:t>
            </a:r>
            <a:endParaRPr lang="en-AU" dirty="0">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44450"/>
            <a:ext cx="8229600" cy="1143000"/>
          </a:xfrm>
        </p:spPr>
        <p:txBody>
          <a:bodyPr/>
          <a:lstStyle/>
          <a:p>
            <a:r>
              <a:rPr lang="az-Cyrl-AZ" sz="4000" dirty="0">
                <a:solidFill>
                  <a:schemeClr val="bg2"/>
                </a:solidFill>
                <a:effectLst/>
              </a:rPr>
              <a:t>СПКЯ</a:t>
            </a:r>
            <a:r>
              <a:rPr lang="en-US" sz="4000" dirty="0">
                <a:solidFill>
                  <a:schemeClr val="bg2"/>
                </a:solidFill>
                <a:effectLst/>
              </a:rPr>
              <a:t> Rx</a:t>
            </a:r>
            <a:endParaRPr lang="az-Cyrl-AZ" sz="4000" dirty="0">
              <a:solidFill>
                <a:schemeClr val="bg2"/>
              </a:solidFill>
              <a:effectLst/>
            </a:endParaRPr>
          </a:p>
        </p:txBody>
      </p:sp>
      <p:sp>
        <p:nvSpPr>
          <p:cNvPr id="3" name="Content Placeholder 2"/>
          <p:cNvSpPr>
            <a:spLocks noGrp="1"/>
          </p:cNvSpPr>
          <p:nvPr>
            <p:ph idx="1"/>
          </p:nvPr>
        </p:nvSpPr>
        <p:spPr>
          <a:xfrm>
            <a:off x="0" y="1196975"/>
            <a:ext cx="9144000" cy="4708525"/>
          </a:xfrm>
        </p:spPr>
        <p:txBody>
          <a:bodyPr>
            <a:noAutofit/>
          </a:bodyPr>
          <a:lstStyle/>
          <a:p>
            <a:pPr fontAlgn="auto">
              <a:spcAft>
                <a:spcPts val="0"/>
              </a:spcAft>
              <a:buClr>
                <a:schemeClr val="accent3"/>
              </a:buClr>
              <a:buFont typeface="Wingdings" panose="05000000000000000000" pitchFamily="2" charset="2"/>
              <a:buChar char="§"/>
              <a:defRPr/>
            </a:pPr>
            <a:r>
              <a:rPr lang="ru-RU" altLang="ar-SA" sz="2400" dirty="0">
                <a:solidFill>
                  <a:schemeClr val="bg2"/>
                </a:solidFill>
                <a:effectLst/>
              </a:rPr>
              <a:t>Лечение зависит от потребностей пациента и предотвращения долгосрочных проблем со здоровьем</a:t>
            </a:r>
          </a:p>
          <a:p>
            <a:pPr fontAlgn="auto">
              <a:spcAft>
                <a:spcPts val="0"/>
              </a:spcAft>
              <a:buClr>
                <a:schemeClr val="accent3"/>
              </a:buClr>
              <a:buFont typeface="Wingdings" panose="05000000000000000000" pitchFamily="2" charset="2"/>
              <a:buChar char="§"/>
              <a:defRPr/>
            </a:pPr>
            <a:r>
              <a:rPr lang="ru-RU" altLang="ar-SA" sz="2400" dirty="0">
                <a:solidFill>
                  <a:schemeClr val="bg2"/>
                </a:solidFill>
                <a:effectLst/>
              </a:rPr>
              <a:t>Снижение веса приводит к улучшению всех симптомов СПКЯ.</a:t>
            </a:r>
          </a:p>
          <a:p>
            <a:pPr fontAlgn="auto">
              <a:spcAft>
                <a:spcPts val="0"/>
              </a:spcAft>
              <a:buClr>
                <a:schemeClr val="accent3"/>
              </a:buClr>
              <a:buFont typeface="Wingdings" panose="05000000000000000000" pitchFamily="2" charset="2"/>
              <a:buChar char="§"/>
              <a:defRPr/>
            </a:pPr>
            <a:r>
              <a:rPr lang="ru-RU" altLang="ar-SA" sz="2400" dirty="0">
                <a:solidFill>
                  <a:schemeClr val="bg2"/>
                </a:solidFill>
                <a:effectLst/>
              </a:rPr>
              <a:t>Изменения образа жизни у женщин с СПКЯ улучшают гиперандрогенизм и инсулинорезистентность</a:t>
            </a:r>
          </a:p>
          <a:p>
            <a:pPr fontAlgn="auto">
              <a:spcAft>
                <a:spcPts val="0"/>
              </a:spcAft>
              <a:buClr>
                <a:schemeClr val="accent3"/>
              </a:buClr>
              <a:buFont typeface="Wingdings" panose="05000000000000000000" pitchFamily="2" charset="2"/>
              <a:buChar char="§"/>
              <a:defRPr/>
            </a:pPr>
            <a:r>
              <a:rPr lang="ru-RU" altLang="ar-SA" sz="2400" dirty="0">
                <a:solidFill>
                  <a:schemeClr val="bg2"/>
                </a:solidFill>
                <a:effectLst/>
              </a:rPr>
              <a:t>(Кокрановский обзор, Moran LJ, 2011)</a:t>
            </a:r>
          </a:p>
          <a:p>
            <a:pPr fontAlgn="auto">
              <a:spcAft>
                <a:spcPts val="0"/>
              </a:spcAft>
              <a:buClr>
                <a:schemeClr val="accent3"/>
              </a:buClr>
              <a:buFont typeface="Wingdings" panose="05000000000000000000" pitchFamily="2" charset="2"/>
              <a:buChar char="§"/>
              <a:defRPr/>
            </a:pPr>
            <a:r>
              <a:rPr lang="ru-RU" altLang="ar-SA" sz="2400" dirty="0">
                <a:solidFill>
                  <a:schemeClr val="bg2"/>
                </a:solidFill>
                <a:effectLst/>
              </a:rPr>
              <a:t>Потеря только от 7 до 10% массы тела может привести к улучшению резистентности к инсулину, значительному снижению уровня тестостерона, снижению абдоминального жира и возобновлению менструаций.</a:t>
            </a:r>
          </a:p>
          <a:p>
            <a:pPr fontAlgn="auto">
              <a:spcAft>
                <a:spcPts val="0"/>
              </a:spcAft>
              <a:buClr>
                <a:schemeClr val="accent3"/>
              </a:buClr>
              <a:buFont typeface="Wingdings" panose="05000000000000000000" pitchFamily="2" charset="2"/>
              <a:buChar char="§"/>
              <a:defRPr/>
            </a:pPr>
            <a:r>
              <a:rPr lang="ru-RU" altLang="ar-SA" sz="2400" dirty="0">
                <a:solidFill>
                  <a:schemeClr val="bg2"/>
                </a:solidFill>
                <a:effectLst/>
              </a:rPr>
              <a:t>вмешательство в образ жизни (диета и физические упражнения) улучшает ФСГ, ГСПГ, общий тестостерон, андростендион, показатели FAI и FG у женщин с СПКЯ. (Лиза Хакк, 2014) Метализ</a:t>
            </a:r>
            <a:endParaRPr lang="en-AU" sz="2400" dirty="0">
              <a:solidFill>
                <a:schemeClr val="bg2"/>
              </a:solidFill>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573338"/>
            <a:ext cx="8229600" cy="1143000"/>
          </a:xfrm>
        </p:spPr>
        <p:txBody>
          <a:bodyPr/>
          <a:lstStyle/>
          <a:p>
            <a:r>
              <a:rPr lang="az-Cyrl-AZ" b="1" dirty="0">
                <a:solidFill>
                  <a:schemeClr val="bg2"/>
                </a:solidFill>
                <a:effectLst/>
              </a:rPr>
              <a:t>Метформин</a:t>
            </a:r>
            <a:br>
              <a:rPr lang="az-Cyrl-AZ" dirty="0">
                <a:solidFill>
                  <a:schemeClr val="bg2"/>
                </a:solidFill>
                <a:effectLst/>
              </a:rPr>
            </a:br>
            <a:endParaRPr lang="en-AU" dirty="0">
              <a:solidFill>
                <a:schemeClr val="bg2"/>
              </a:solidFill>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AU" dirty="0">
                <a:solidFill>
                  <a:schemeClr val="bg2"/>
                </a:solidFill>
              </a:rPr>
            </a:br>
            <a:r>
              <a:rPr lang="az-Cyrl-AZ" sz="5400" dirty="0">
                <a:solidFill>
                  <a:schemeClr val="bg2"/>
                </a:solidFill>
              </a:rPr>
              <a:t>Метформин </a:t>
            </a:r>
            <a:endParaRPr lang="en-US" dirty="0">
              <a:solidFill>
                <a:schemeClr val="bg2"/>
              </a:solidFill>
            </a:endParaRPr>
          </a:p>
        </p:txBody>
      </p:sp>
      <p:sp>
        <p:nvSpPr>
          <p:cNvPr id="3" name="Content Placeholder 2"/>
          <p:cNvSpPr>
            <a:spLocks noGrp="1"/>
          </p:cNvSpPr>
          <p:nvPr>
            <p:ph idx="1"/>
          </p:nvPr>
        </p:nvSpPr>
        <p:spPr>
          <a:xfrm>
            <a:off x="1219200" y="1412776"/>
            <a:ext cx="7924800" cy="4988024"/>
          </a:xfrm>
        </p:spPr>
        <p:txBody>
          <a:bodyPr/>
          <a:lstStyle/>
          <a:p>
            <a:r>
              <a:rPr lang="ru-RU" sz="2800" dirty="0">
                <a:effectLst/>
              </a:rPr>
              <a:t>бигуанидов класс</a:t>
            </a:r>
          </a:p>
          <a:p>
            <a:r>
              <a:rPr lang="ru-RU" sz="2800" dirty="0">
                <a:effectLst/>
              </a:rPr>
              <a:t>Метформин является единственным противодиабетическим препаратом, который, как было убедительно доказано, предотвращает сердечно-сосудистые осложнения диабета.</a:t>
            </a:r>
          </a:p>
          <a:p>
            <a:r>
              <a:rPr lang="ru-RU" sz="2800" dirty="0">
                <a:effectLst/>
              </a:rPr>
              <a:t>Это помогает снизить уровень Лестер ЛПНП и триглицеридов, и не связано с увеличением веса</a:t>
            </a:r>
          </a:p>
          <a:p>
            <a:r>
              <a:rPr lang="ru-RU" sz="2800" dirty="0">
                <a:effectLst/>
              </a:rPr>
              <a:t>Наиболее серьезным потенциальным побочным эффектом применения бигуанидов является лактоацидоз, частота которого составляет 9 на 100 000 человеко-лет.</a:t>
            </a:r>
            <a:endParaRPr lang="en-US" sz="2800" dirty="0">
              <a:effectLst/>
            </a:endParaRPr>
          </a:p>
        </p:txBody>
      </p:sp>
    </p:spTree>
    <p:extLst>
      <p:ext uri="{BB962C8B-B14F-4D97-AF65-F5344CB8AC3E}">
        <p14:creationId xmlns:p14="http://schemas.microsoft.com/office/powerpoint/2010/main" val="396484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az-Cyrl-AZ" dirty="0">
                <a:solidFill>
                  <a:schemeClr val="bg2"/>
                </a:solidFill>
              </a:rPr>
              <a:t>история</a:t>
            </a:r>
            <a:endParaRPr lang="en-AU" dirty="0">
              <a:solidFill>
                <a:schemeClr val="bg2"/>
              </a:solidFill>
            </a:endParaRPr>
          </a:p>
        </p:txBody>
      </p:sp>
      <p:sp>
        <p:nvSpPr>
          <p:cNvPr id="4099" name="Content Placeholder 2"/>
          <p:cNvSpPr>
            <a:spLocks noGrp="1"/>
          </p:cNvSpPr>
          <p:nvPr>
            <p:ph idx="1"/>
          </p:nvPr>
        </p:nvSpPr>
        <p:spPr>
          <a:xfrm>
            <a:off x="1219200" y="1676400"/>
            <a:ext cx="4792960" cy="4724400"/>
          </a:xfrm>
        </p:spPr>
        <p:txBody>
          <a:bodyPr/>
          <a:lstStyle/>
          <a:p>
            <a:r>
              <a:rPr lang="ru-RU" sz="2400" dirty="0"/>
              <a:t>Описание поликистозных яичников восходит к 1720 году.</a:t>
            </a:r>
          </a:p>
          <a:p>
            <a:r>
              <a:rPr lang="ru-RU" sz="2400" dirty="0"/>
              <a:t> Штейн и Левенталь, США, 1935</a:t>
            </a:r>
            <a:endParaRPr lang="en-US" sz="2400" dirty="0"/>
          </a:p>
          <a:p>
            <a:r>
              <a:rPr lang="en-US" sz="2400" dirty="0">
                <a:effectLst/>
              </a:rPr>
              <a:t>CC.</a:t>
            </a:r>
            <a:r>
              <a:rPr lang="az-Cyrl-AZ" sz="2400" dirty="0">
                <a:effectLst/>
              </a:rPr>
              <a:t>К. Л</a:t>
            </a:r>
            <a:r>
              <a:rPr lang="en-US" sz="2400" dirty="0" err="1">
                <a:effectLst/>
              </a:rPr>
              <a:t>ec</a:t>
            </a:r>
            <a:r>
              <a:rPr lang="az-Cyrl-AZ" sz="2400" dirty="0">
                <a:effectLst/>
              </a:rPr>
              <a:t>н</a:t>
            </a:r>
            <a:r>
              <a:rPr lang="en-US" sz="2400" dirty="0">
                <a:effectLst/>
              </a:rPr>
              <a:t>o</a:t>
            </a:r>
            <a:r>
              <a:rPr lang="az-Cyrl-AZ" sz="2400" dirty="0">
                <a:effectLst/>
              </a:rPr>
              <a:t>й </a:t>
            </a:r>
            <a:r>
              <a:rPr lang="en-US" sz="2400" dirty="0">
                <a:effectLst/>
              </a:rPr>
              <a:t>and S.K. [</a:t>
            </a:r>
            <a:r>
              <a:rPr lang="en-US" sz="2400" dirty="0" err="1">
                <a:effectLst/>
              </a:rPr>
              <a:t>Lesnoy</a:t>
            </a:r>
            <a:r>
              <a:rPr lang="en-US" sz="2400" dirty="0">
                <a:effectLst/>
              </a:rPr>
              <a:t>, </a:t>
            </a:r>
            <a:r>
              <a:rPr lang="az-Cyrl-AZ" sz="2400" dirty="0">
                <a:effectLst/>
              </a:rPr>
              <a:t>Ч</a:t>
            </a:r>
            <a:r>
              <a:rPr lang="en-US" sz="2400" dirty="0">
                <a:effectLst/>
              </a:rPr>
              <a:t>ac</a:t>
            </a:r>
            <a:r>
              <a:rPr lang="az-Cyrl-AZ" sz="2400" dirty="0">
                <a:effectLst/>
              </a:rPr>
              <a:t>тичн</a:t>
            </a:r>
            <a:r>
              <a:rPr lang="en-US" sz="2400" dirty="0">
                <a:effectLst/>
              </a:rPr>
              <a:t>a</a:t>
            </a:r>
            <a:r>
              <a:rPr lang="az-Cyrl-AZ" sz="2400" dirty="0">
                <a:effectLst/>
              </a:rPr>
              <a:t>я </a:t>
            </a:r>
            <a:r>
              <a:rPr lang="en-US" sz="2400" dirty="0" err="1">
                <a:effectLst/>
              </a:rPr>
              <a:t>pe</a:t>
            </a:r>
            <a:r>
              <a:rPr lang="az-Cyrl-AZ" sz="2400" dirty="0">
                <a:effectLst/>
              </a:rPr>
              <a:t>з</a:t>
            </a:r>
            <a:r>
              <a:rPr lang="en-US" sz="2400" dirty="0">
                <a:effectLst/>
              </a:rPr>
              <a:t>e</a:t>
            </a:r>
            <a:r>
              <a:rPr lang="az-Cyrl-AZ" sz="2400" dirty="0">
                <a:effectLst/>
              </a:rPr>
              <a:t>кция яичник</a:t>
            </a:r>
            <a:r>
              <a:rPr lang="en-US" sz="2400" dirty="0">
                <a:effectLst/>
              </a:rPr>
              <a:t>o</a:t>
            </a:r>
            <a:r>
              <a:rPr lang="az-Cyrl-AZ" sz="2400" dirty="0">
                <a:effectLst/>
              </a:rPr>
              <a:t>в п</a:t>
            </a:r>
            <a:r>
              <a:rPr lang="en-US" sz="2400" dirty="0">
                <a:effectLst/>
              </a:rPr>
              <a:t>p</a:t>
            </a:r>
            <a:r>
              <a:rPr lang="az-Cyrl-AZ" sz="2400" dirty="0">
                <a:effectLst/>
              </a:rPr>
              <a:t>и </a:t>
            </a:r>
            <a:r>
              <a:rPr lang="en-US" sz="2400" dirty="0">
                <a:effectLst/>
              </a:rPr>
              <a:t>o</a:t>
            </a:r>
            <a:r>
              <a:rPr lang="az-Cyrl-AZ" sz="2400" dirty="0">
                <a:effectLst/>
              </a:rPr>
              <a:t>лиг</a:t>
            </a:r>
            <a:r>
              <a:rPr lang="en-US" sz="2400" dirty="0">
                <a:effectLst/>
              </a:rPr>
              <a:t>o</a:t>
            </a:r>
            <a:r>
              <a:rPr lang="az-Cyrl-AZ" sz="2400" dirty="0">
                <a:effectLst/>
              </a:rPr>
              <a:t>м</a:t>
            </a:r>
            <a:r>
              <a:rPr lang="en-US" sz="2400" dirty="0">
                <a:effectLst/>
              </a:rPr>
              <a:t>e</a:t>
            </a:r>
            <a:r>
              <a:rPr lang="az-Cyrl-AZ" sz="2400" dirty="0">
                <a:effectLst/>
              </a:rPr>
              <a:t>н</a:t>
            </a:r>
            <a:r>
              <a:rPr lang="en-US" sz="2400" dirty="0" err="1">
                <a:effectLst/>
              </a:rPr>
              <a:t>oppee</a:t>
            </a:r>
            <a:r>
              <a:rPr lang="en-US" sz="2400" dirty="0">
                <a:effectLst/>
              </a:rPr>
              <a:t> </a:t>
            </a:r>
            <a:r>
              <a:rPr lang="az-Cyrl-AZ" sz="2400" dirty="0">
                <a:effectLst/>
              </a:rPr>
              <a:t>и </a:t>
            </a:r>
            <a:r>
              <a:rPr lang="en-US" sz="2400" dirty="0">
                <a:effectLst/>
              </a:rPr>
              <a:t>a</a:t>
            </a:r>
            <a:r>
              <a:rPr lang="az-Cyrl-AZ" sz="2400" dirty="0">
                <a:effectLst/>
              </a:rPr>
              <a:t>м</a:t>
            </a:r>
            <a:r>
              <a:rPr lang="en-US" sz="2400" dirty="0">
                <a:effectLst/>
              </a:rPr>
              <a:t>e</a:t>
            </a:r>
            <a:r>
              <a:rPr lang="az-Cyrl-AZ" sz="2400" dirty="0">
                <a:effectLst/>
              </a:rPr>
              <a:t>н</a:t>
            </a:r>
            <a:r>
              <a:rPr lang="en-US" sz="2400" dirty="0" err="1">
                <a:effectLst/>
              </a:rPr>
              <a:t>oppee</a:t>
            </a:r>
            <a:r>
              <a:rPr lang="en-US" sz="2400" dirty="0">
                <a:effectLst/>
              </a:rPr>
              <a:t>. [Partial ovary resection upon oligomenorrhea and amenorrhea.] </a:t>
            </a:r>
            <a:r>
              <a:rPr lang="az-Cyrl-AZ" sz="2400" dirty="0">
                <a:effectLst/>
              </a:rPr>
              <a:t>Гин</a:t>
            </a:r>
            <a:r>
              <a:rPr lang="en-US" sz="2400" dirty="0">
                <a:effectLst/>
              </a:rPr>
              <a:t>e</a:t>
            </a:r>
            <a:r>
              <a:rPr lang="az-Cyrl-AZ" sz="2400" dirty="0">
                <a:effectLst/>
              </a:rPr>
              <a:t>к</a:t>
            </a:r>
            <a:r>
              <a:rPr lang="en-US" sz="2400" dirty="0">
                <a:effectLst/>
              </a:rPr>
              <a:t>o</a:t>
            </a:r>
            <a:r>
              <a:rPr lang="az-Cyrl-AZ" sz="2400" dirty="0">
                <a:effectLst/>
              </a:rPr>
              <a:t>л</a:t>
            </a:r>
            <a:r>
              <a:rPr lang="en-US" sz="2400" dirty="0">
                <a:effectLst/>
              </a:rPr>
              <a:t>o</a:t>
            </a:r>
            <a:r>
              <a:rPr lang="az-Cyrl-AZ" sz="2400" dirty="0">
                <a:effectLst/>
              </a:rPr>
              <a:t>гия и </a:t>
            </a:r>
            <a:r>
              <a:rPr lang="en-US" sz="2400" dirty="0">
                <a:effectLst/>
              </a:rPr>
              <a:t>A</a:t>
            </a:r>
            <a:r>
              <a:rPr lang="az-Cyrl-AZ" sz="2400" dirty="0">
                <a:effectLst/>
              </a:rPr>
              <a:t>к</a:t>
            </a:r>
            <a:r>
              <a:rPr lang="en-US" sz="2400" dirty="0">
                <a:effectLst/>
              </a:rPr>
              <a:t>y</a:t>
            </a:r>
            <a:r>
              <a:rPr lang="az-Cyrl-AZ" sz="2400" dirty="0">
                <a:effectLst/>
              </a:rPr>
              <a:t>ш</a:t>
            </a:r>
            <a:r>
              <a:rPr lang="en-US" sz="2400" dirty="0" err="1">
                <a:effectLst/>
              </a:rPr>
              <a:t>epc</a:t>
            </a:r>
            <a:r>
              <a:rPr lang="az-Cyrl-AZ" sz="2400" dirty="0">
                <a:effectLst/>
              </a:rPr>
              <a:t>тв</a:t>
            </a:r>
            <a:r>
              <a:rPr lang="en-US" sz="2400" dirty="0">
                <a:effectLst/>
              </a:rPr>
              <a:t>o, [</a:t>
            </a:r>
            <a:r>
              <a:rPr lang="en-US" sz="2400" dirty="0" err="1">
                <a:effectLst/>
              </a:rPr>
              <a:t>Gynaecology</a:t>
            </a:r>
            <a:r>
              <a:rPr lang="en-US" sz="2400" dirty="0">
                <a:effectLst/>
              </a:rPr>
              <a:t> and Obstetrics] 2 (1928), pp. 184–191.</a:t>
            </a:r>
            <a:endParaRPr lang="en-AU" sz="2400" dirty="0"/>
          </a:p>
        </p:txBody>
      </p:sp>
      <p:pic>
        <p:nvPicPr>
          <p:cNvPr id="41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2060848"/>
            <a:ext cx="3168650"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endParaRPr lang="en-AU" dirty="0">
              <a:solidFill>
                <a:schemeClr val="bg2"/>
              </a:solidFill>
            </a:endParaRPr>
          </a:p>
        </p:txBody>
      </p:sp>
      <p:sp>
        <p:nvSpPr>
          <p:cNvPr id="47107" name="Content Placeholder 2"/>
          <p:cNvSpPr>
            <a:spLocks noGrp="1"/>
          </p:cNvSpPr>
          <p:nvPr>
            <p:ph idx="1"/>
          </p:nvPr>
        </p:nvSpPr>
        <p:spPr>
          <a:xfrm>
            <a:off x="0" y="1676400"/>
            <a:ext cx="9144000" cy="4724400"/>
          </a:xfrm>
        </p:spPr>
        <p:txBody>
          <a:bodyPr/>
          <a:lstStyle/>
          <a:p>
            <a:pPr algn="ctr"/>
            <a:r>
              <a:rPr lang="az-Cyrl-AZ" sz="3600" dirty="0">
                <a:effectLst/>
              </a:rPr>
              <a:t>Метформин </a:t>
            </a:r>
            <a:r>
              <a:rPr lang="en-US" sz="3600" dirty="0">
                <a:effectLst/>
              </a:rPr>
              <a:t>/ </a:t>
            </a:r>
            <a:r>
              <a:rPr lang="ru-RU" sz="3600" dirty="0">
                <a:effectLst/>
              </a:rPr>
              <a:t>беременность</a:t>
            </a:r>
            <a:endParaRPr lang="en-AU" sz="3600" dirty="0">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az-Cyrl-AZ" dirty="0">
                <a:solidFill>
                  <a:schemeClr val="bg2"/>
                </a:solidFill>
                <a:effectLst/>
              </a:rPr>
              <a:t>Другие преимущества метформина</a:t>
            </a:r>
            <a:endParaRPr lang="en-AU" dirty="0">
              <a:solidFill>
                <a:schemeClr val="bg2"/>
              </a:solidFill>
              <a:effectLst/>
            </a:endParaRPr>
          </a:p>
        </p:txBody>
      </p:sp>
      <p:sp>
        <p:nvSpPr>
          <p:cNvPr id="3" name="Content Placeholder 2"/>
          <p:cNvSpPr>
            <a:spLocks noGrp="1"/>
          </p:cNvSpPr>
          <p:nvPr>
            <p:ph idx="1"/>
          </p:nvPr>
        </p:nvSpPr>
        <p:spPr>
          <a:xfrm>
            <a:off x="0" y="1484784"/>
            <a:ext cx="9036050" cy="5373215"/>
          </a:xfrm>
        </p:spPr>
        <p:txBody>
          <a:bodyPr>
            <a:noAutofit/>
          </a:bodyPr>
          <a:lstStyle/>
          <a:p>
            <a:pPr marL="274320" indent="-274320" fontAlgn="auto">
              <a:spcAft>
                <a:spcPts val="0"/>
              </a:spcAft>
              <a:buClr>
                <a:schemeClr val="accent3"/>
              </a:buClr>
              <a:defRPr/>
            </a:pPr>
            <a:r>
              <a:rPr lang="ru-RU" sz="2800" dirty="0">
                <a:effectLst/>
              </a:rPr>
              <a:t>Краткосрочная терапия метформином улучшает артериальную ригидность и функцию эндотелия у молодых женщин с СПКЯ. (Cantrell, L, 2009).</a:t>
            </a:r>
          </a:p>
          <a:p>
            <a:pPr marL="274320" indent="-274320" fontAlgn="auto">
              <a:spcAft>
                <a:spcPts val="0"/>
              </a:spcAft>
              <a:buClr>
                <a:schemeClr val="accent3"/>
              </a:buClr>
              <a:defRPr/>
            </a:pPr>
            <a:r>
              <a:rPr lang="ru-RU" sz="2800" dirty="0">
                <a:effectLst/>
              </a:rPr>
              <a:t>Комбинация метформина и симвастатина может привести к лучшему снижению уровней Т и ЛГ и, таким образом, обратить соотношение ЛГ: ФСГ, липидный профиль и резистентность к инсулину. (Kazerooni, T, 2009).</a:t>
            </a:r>
          </a:p>
          <a:p>
            <a:pPr marL="274320" indent="-274320" fontAlgn="auto">
              <a:spcAft>
                <a:spcPts val="0"/>
              </a:spcAft>
              <a:buClr>
                <a:schemeClr val="accent3"/>
              </a:buClr>
              <a:defRPr/>
            </a:pPr>
            <a:r>
              <a:rPr lang="ru-RU" sz="2800" dirty="0">
                <a:effectLst/>
              </a:rPr>
              <a:t>Метформин может также предотвратить рак эндометрия при СПКЯ. (Мухаммед Шафи, 2014)</a:t>
            </a:r>
            <a:endParaRPr lang="en-A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Cyrl-AZ" dirty="0">
                <a:solidFill>
                  <a:schemeClr val="bg2"/>
                </a:solidFill>
                <a:effectLst/>
              </a:rPr>
              <a:t>Летрозол</a:t>
            </a:r>
            <a:endParaRPr lang="en-US" dirty="0">
              <a:solidFill>
                <a:schemeClr val="bg2"/>
              </a:solidFill>
              <a:effectLst/>
            </a:endParaRPr>
          </a:p>
        </p:txBody>
      </p:sp>
      <p:sp>
        <p:nvSpPr>
          <p:cNvPr id="3" name="Content Placeholder 2"/>
          <p:cNvSpPr>
            <a:spLocks noGrp="1"/>
          </p:cNvSpPr>
          <p:nvPr>
            <p:ph idx="1"/>
          </p:nvPr>
        </p:nvSpPr>
        <p:spPr/>
        <p:txBody>
          <a:bodyPr/>
          <a:lstStyle/>
          <a:p>
            <a:r>
              <a:rPr lang="ru-RU" dirty="0">
                <a:effectLst/>
                <a:cs typeface="Times New Roman" panose="02020603050405020304" pitchFamily="18" charset="0"/>
              </a:rPr>
              <a:t>Летрозол следует рассматривать в качестве первой линии фармакологического лечения для индукции овуляции у женщин с СПКЯ с ановуляторным бесплодием и без каких-либо других факторов бесплодия для улучшения овуляции, беременности и живорожденности.</a:t>
            </a:r>
            <a:endParaRPr lang="en-US" dirty="0">
              <a:effectLst/>
              <a:cs typeface="Times New Roman" panose="02020603050405020304" pitchFamily="18" charset="0"/>
            </a:endParaRPr>
          </a:p>
          <a:p>
            <a:r>
              <a:rPr lang="en-US" dirty="0">
                <a:effectLst/>
                <a:latin typeface="Times New Roman" panose="02020603050405020304" pitchFamily="18" charset="0"/>
                <a:cs typeface="Times New Roman" panose="02020603050405020304" pitchFamily="18" charset="0"/>
              </a:rPr>
              <a:t>(ESHRE 2018)</a:t>
            </a:r>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42</a:t>
            </a:fld>
            <a:endParaRPr lang="en-US">
              <a:solidFill>
                <a:srgbClr val="003366"/>
              </a:solidFill>
            </a:endParaRPr>
          </a:p>
        </p:txBody>
      </p:sp>
    </p:spTree>
    <p:extLst>
      <p:ext uri="{BB962C8B-B14F-4D97-AF65-F5344CB8AC3E}">
        <p14:creationId xmlns:p14="http://schemas.microsoft.com/office/powerpoint/2010/main" val="314721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az-Cyrl-AZ" dirty="0">
                <a:solidFill>
                  <a:schemeClr val="bg2"/>
                </a:solidFill>
                <a:effectLst/>
              </a:rPr>
              <a:t>Кломифен цитрат (КЦ)</a:t>
            </a:r>
            <a:endParaRPr lang="en-AU" dirty="0">
              <a:solidFill>
                <a:schemeClr val="bg2"/>
              </a:solidFill>
              <a:effectLst/>
            </a:endParaRPr>
          </a:p>
        </p:txBody>
      </p:sp>
      <p:sp>
        <p:nvSpPr>
          <p:cNvPr id="3" name="Content Placeholder 2"/>
          <p:cNvSpPr>
            <a:spLocks noGrp="1"/>
          </p:cNvSpPr>
          <p:nvPr>
            <p:ph idx="1"/>
          </p:nvPr>
        </p:nvSpPr>
        <p:spPr>
          <a:xfrm>
            <a:off x="0" y="1935163"/>
            <a:ext cx="9144000" cy="4662487"/>
          </a:xfrm>
        </p:spPr>
        <p:txBody>
          <a:bodyPr>
            <a:normAutofit lnSpcReduction="10000"/>
          </a:bodyPr>
          <a:lstStyle/>
          <a:p>
            <a:pPr marL="274320" indent="-274320" fontAlgn="auto">
              <a:spcAft>
                <a:spcPts val="0"/>
              </a:spcAft>
              <a:buClr>
                <a:schemeClr val="accent3"/>
              </a:buClr>
              <a:buFont typeface="Wingdings 2"/>
              <a:buChar char=""/>
              <a:defRPr/>
            </a:pPr>
            <a:r>
              <a:rPr lang="ru-RU" dirty="0">
                <a:effectLst/>
              </a:rPr>
              <a:t>КЦ</a:t>
            </a:r>
            <a:r>
              <a:rPr lang="en-US" dirty="0">
                <a:effectLst/>
              </a:rPr>
              <a:t> </a:t>
            </a:r>
            <a:r>
              <a:rPr lang="ru-RU" dirty="0">
                <a:effectLst/>
              </a:rPr>
              <a:t>действует, блокируя рецепторы эстрогена.</a:t>
            </a:r>
          </a:p>
          <a:p>
            <a:pPr marL="274320" indent="-274320" fontAlgn="auto">
              <a:spcAft>
                <a:spcPts val="0"/>
              </a:spcAft>
              <a:buClr>
                <a:schemeClr val="accent3"/>
              </a:buClr>
              <a:buFont typeface="Wingdings 2"/>
              <a:buChar char=""/>
              <a:defRPr/>
            </a:pPr>
            <a:r>
              <a:rPr lang="ru-RU" dirty="0">
                <a:effectLst/>
              </a:rPr>
              <a:t>Это вызывает выброс ФСГ.</a:t>
            </a:r>
          </a:p>
          <a:p>
            <a:pPr marL="274320" indent="-274320" fontAlgn="auto">
              <a:spcAft>
                <a:spcPts val="0"/>
              </a:spcAft>
              <a:buClr>
                <a:schemeClr val="accent3"/>
              </a:buClr>
              <a:buFont typeface="Wingdings 2"/>
              <a:buChar char=""/>
              <a:defRPr/>
            </a:pPr>
            <a:r>
              <a:rPr lang="ru-RU" dirty="0">
                <a:effectLst/>
              </a:rPr>
              <a:t>КЦ</a:t>
            </a:r>
            <a:r>
              <a:rPr lang="en-US" dirty="0">
                <a:effectLst/>
              </a:rPr>
              <a:t> </a:t>
            </a:r>
            <a:r>
              <a:rPr lang="ru-RU" dirty="0">
                <a:effectLst/>
              </a:rPr>
              <a:t>восстанавливает овуляцию приблизительно у 75% и вызывает беременность у 35–40% ановуляторных женщин с PCOS.</a:t>
            </a:r>
          </a:p>
          <a:p>
            <a:pPr marL="274320" indent="-274320" fontAlgn="auto">
              <a:spcAft>
                <a:spcPts val="0"/>
              </a:spcAft>
              <a:buClr>
                <a:schemeClr val="accent3"/>
              </a:buClr>
              <a:buFont typeface="Wingdings 2"/>
              <a:buChar char=""/>
              <a:defRPr/>
            </a:pPr>
            <a:r>
              <a:rPr lang="ru-RU" dirty="0">
                <a:effectLst/>
              </a:rPr>
              <a:t>Считается, что причины различий в частоте овуляции и беременности обусловлены главным образом антиэстрогенным эффектом КЦ</a:t>
            </a:r>
            <a:r>
              <a:rPr lang="en-US" dirty="0">
                <a:effectLst/>
              </a:rPr>
              <a:t> </a:t>
            </a:r>
            <a:r>
              <a:rPr lang="ru-RU" dirty="0">
                <a:effectLst/>
              </a:rPr>
              <a:t>на развитие эндометрия и цервикальную слизь.</a:t>
            </a:r>
            <a:endParaRPr lang="en-AU" dirty="0">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8313" y="476250"/>
            <a:ext cx="8229600" cy="1143000"/>
          </a:xfrm>
        </p:spPr>
        <p:txBody>
          <a:bodyPr/>
          <a:lstStyle/>
          <a:p>
            <a:pPr eaLnBrk="1" hangingPunct="1"/>
            <a:r>
              <a:rPr lang="en-AU" dirty="0" err="1">
                <a:solidFill>
                  <a:schemeClr val="bg2"/>
                </a:solidFill>
                <a:effectLst/>
              </a:rPr>
              <a:t>Pinopodes</a:t>
            </a:r>
            <a:endParaRPr lang="en-AU" dirty="0">
              <a:solidFill>
                <a:schemeClr val="bg2"/>
              </a:solidFill>
              <a:effectLst/>
            </a:endParaRPr>
          </a:p>
        </p:txBody>
      </p:sp>
      <p:pic>
        <p:nvPicPr>
          <p:cNvPr id="53251"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00113" y="1700213"/>
            <a:ext cx="7258050" cy="2552700"/>
          </a:xfrm>
          <a:noFill/>
        </p:spPr>
      </p:pic>
      <p:pic>
        <p:nvPicPr>
          <p:cNvPr id="532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4292600"/>
            <a:ext cx="35242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369219" y="620688"/>
            <a:ext cx="6405562" cy="1162050"/>
          </a:xfrm>
        </p:spPr>
        <p:txBody>
          <a:bodyPr/>
          <a:lstStyle/>
          <a:p>
            <a:r>
              <a:rPr lang="az-Cyrl-AZ" sz="3200" dirty="0">
                <a:solidFill>
                  <a:schemeClr val="bg2"/>
                </a:solidFill>
                <a:effectLst/>
              </a:rPr>
              <a:t>Протокол повышени</a:t>
            </a:r>
            <a:br>
              <a:rPr lang="en-US" sz="3200" dirty="0">
                <a:solidFill>
                  <a:schemeClr val="bg2"/>
                </a:solidFill>
                <a:effectLst/>
              </a:rPr>
            </a:br>
            <a:r>
              <a:rPr lang="az-Cyrl-AZ" sz="3200" dirty="0">
                <a:solidFill>
                  <a:schemeClr val="bg2"/>
                </a:solidFill>
                <a:effectLst/>
              </a:rPr>
              <a:t>Низкая доза гонадотропина</a:t>
            </a:r>
            <a:endParaRPr lang="en-AU" sz="3200" dirty="0">
              <a:solidFill>
                <a:schemeClr val="bg2"/>
              </a:solidFill>
              <a:effectLst/>
            </a:endParaRPr>
          </a:p>
        </p:txBody>
      </p:sp>
      <p:pic>
        <p:nvPicPr>
          <p:cNvPr id="6656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42988" y="1700213"/>
            <a:ext cx="6319837" cy="4249737"/>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619672" y="395288"/>
            <a:ext cx="5616153" cy="1162050"/>
          </a:xfrm>
        </p:spPr>
        <p:txBody>
          <a:bodyPr/>
          <a:lstStyle/>
          <a:p>
            <a:r>
              <a:rPr lang="az-Cyrl-AZ" sz="3600" dirty="0">
                <a:solidFill>
                  <a:schemeClr val="bg2"/>
                </a:solidFill>
                <a:effectLst/>
              </a:rPr>
              <a:t>Протокол понижения</a:t>
            </a:r>
          </a:p>
        </p:txBody>
      </p:sp>
      <p:pic>
        <p:nvPicPr>
          <p:cNvPr id="6758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478338" y="1773238"/>
            <a:ext cx="4665662" cy="3887787"/>
          </a:xfrm>
          <a:noFill/>
        </p:spPr>
      </p:pic>
      <p:sp>
        <p:nvSpPr>
          <p:cNvPr id="67587" name="Text Placeholder 2"/>
          <p:cNvSpPr>
            <a:spLocks noGrp="1"/>
          </p:cNvSpPr>
          <p:nvPr>
            <p:ph type="body" sz="half" idx="2"/>
          </p:nvPr>
        </p:nvSpPr>
        <p:spPr>
          <a:xfrm>
            <a:off x="179388" y="2025650"/>
            <a:ext cx="4392612" cy="4572000"/>
          </a:xfrm>
        </p:spPr>
        <p:txBody>
          <a:bodyPr/>
          <a:lstStyle/>
          <a:p>
            <a:pPr marL="285750" indent="-285750">
              <a:buFont typeface="Arial" pitchFamily="34" charset="0"/>
              <a:buChar char="•"/>
            </a:pPr>
            <a:r>
              <a:rPr lang="ru-RU" sz="2400" dirty="0">
                <a:solidFill>
                  <a:schemeClr val="bg2"/>
                </a:solidFill>
                <a:effectLst/>
              </a:rPr>
              <a:t>Профилактика OHSS.</a:t>
            </a:r>
          </a:p>
          <a:p>
            <a:pPr marL="285750" indent="-285750">
              <a:buFont typeface="Arial" pitchFamily="34" charset="0"/>
              <a:buChar char="•"/>
            </a:pPr>
            <a:r>
              <a:rPr lang="ru-RU" sz="2400" dirty="0">
                <a:solidFill>
                  <a:schemeClr val="bg2"/>
                </a:solidFill>
                <a:effectLst/>
              </a:rPr>
              <a:t>Сокращение при многоплодной беременности.</a:t>
            </a:r>
            <a:endParaRPr lang="en-AU" sz="2400" dirty="0">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219200" y="152400"/>
            <a:ext cx="7391400" cy="684312"/>
          </a:xfrm>
        </p:spPr>
        <p:txBody>
          <a:bodyPr/>
          <a:lstStyle/>
          <a:p>
            <a:r>
              <a:rPr lang="az-Cyrl-AZ" sz="3600" dirty="0">
                <a:solidFill>
                  <a:schemeClr val="bg2"/>
                </a:solidFill>
                <a:effectLst/>
              </a:rPr>
              <a:t>Лапароскопическое сверление яичников</a:t>
            </a:r>
            <a:endParaRPr lang="en-AU" sz="3600" dirty="0">
              <a:solidFill>
                <a:schemeClr val="bg2"/>
              </a:solidFill>
              <a:effectLst/>
            </a:endParaRPr>
          </a:p>
        </p:txBody>
      </p:sp>
      <p:sp>
        <p:nvSpPr>
          <p:cNvPr id="3" name="Content Placeholder 2"/>
          <p:cNvSpPr>
            <a:spLocks noGrp="1"/>
          </p:cNvSpPr>
          <p:nvPr>
            <p:ph idx="1"/>
          </p:nvPr>
        </p:nvSpPr>
        <p:spPr>
          <a:xfrm>
            <a:off x="467544" y="1268760"/>
            <a:ext cx="4104456" cy="2448272"/>
          </a:xfrm>
        </p:spPr>
        <p:txBody>
          <a:bodyPr>
            <a:normAutofit/>
          </a:bodyPr>
          <a:lstStyle/>
          <a:p>
            <a:pPr marL="274320" indent="-274320" fontAlgn="auto">
              <a:spcAft>
                <a:spcPts val="0"/>
              </a:spcAft>
              <a:buClr>
                <a:schemeClr val="accent3"/>
              </a:buClr>
              <a:buFont typeface="Wingdings 2"/>
              <a:buChar char=""/>
              <a:defRPr/>
            </a:pPr>
            <a:r>
              <a:rPr lang="ru-RU" sz="2800" dirty="0">
                <a:effectLst/>
              </a:rPr>
              <a:t>Только если лапаросокпия проводится по другим причинам бесплодия</a:t>
            </a:r>
            <a:endParaRPr lang="en-AU" sz="2800" dirty="0">
              <a:effectLst/>
            </a:endParaRPr>
          </a:p>
        </p:txBody>
      </p:sp>
      <p:pic>
        <p:nvPicPr>
          <p:cNvPr id="7066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644900"/>
            <a:ext cx="3913187"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descr="https://encrypted-tbn3.gstatic.com/images?q=tbn:ANd9GcQmub5R87il3iK4adZCBWttZtwy8yF9Wy-em65ZQVYl91kG-3Yq"/>
          <p:cNvPicPr>
            <a:picLocks noChangeAspect="1" noChangeArrowheads="1"/>
          </p:cNvPicPr>
          <p:nvPr/>
        </p:nvPicPr>
        <p:blipFill>
          <a:blip r:embed="rId3" cstate="print"/>
          <a:srcRect/>
          <a:stretch>
            <a:fillRect/>
          </a:stretch>
        </p:blipFill>
        <p:spPr bwMode="auto">
          <a:xfrm>
            <a:off x="4523995" y="3789040"/>
            <a:ext cx="3792421" cy="2808312"/>
          </a:xfrm>
          <a:prstGeom prst="rect">
            <a:avLst/>
          </a:prstGeom>
          <a:noFill/>
        </p:spPr>
      </p:pic>
      <p:sp>
        <p:nvSpPr>
          <p:cNvPr id="6" name="&quot;No&quot; Symbol 5"/>
          <p:cNvSpPr/>
          <p:nvPr/>
        </p:nvSpPr>
        <p:spPr bwMode="auto">
          <a:xfrm>
            <a:off x="5508104" y="4077072"/>
            <a:ext cx="1872208" cy="2088232"/>
          </a:xfrm>
          <a:prstGeom prst="noSmoking">
            <a:avLst/>
          </a:prstGeom>
          <a:solidFill>
            <a:schemeClr val="accent1"/>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30724" name="Picture 4" descr="http://laparoscopy.blogs.com/prevention_management_3/Tables_and_Figures/Adhesions%20Figure%209.jpg"/>
          <p:cNvPicPr>
            <a:picLocks noChangeAspect="1" noChangeArrowheads="1"/>
          </p:cNvPicPr>
          <p:nvPr/>
        </p:nvPicPr>
        <p:blipFill>
          <a:blip r:embed="rId4" cstate="print"/>
          <a:srcRect t="8282" r="48290" b="22456"/>
          <a:stretch>
            <a:fillRect/>
          </a:stretch>
        </p:blipFill>
        <p:spPr bwMode="auto">
          <a:xfrm>
            <a:off x="5049537" y="1194833"/>
            <a:ext cx="3703770" cy="2560320"/>
          </a:xfrm>
          <a:prstGeom prst="rect">
            <a:avLst/>
          </a:prstGeom>
          <a:noFill/>
        </p:spPr>
      </p:pic>
      <p:cxnSp>
        <p:nvCxnSpPr>
          <p:cNvPr id="9" name="Straight Arrow Connector 8"/>
          <p:cNvCxnSpPr/>
          <p:nvPr/>
        </p:nvCxnSpPr>
        <p:spPr bwMode="auto">
          <a:xfrm>
            <a:off x="4067944" y="1674460"/>
            <a:ext cx="1800200" cy="216024"/>
          </a:xfrm>
          <a:prstGeom prst="straightConnector1">
            <a:avLst/>
          </a:prstGeom>
          <a:solidFill>
            <a:schemeClr val="accent1"/>
          </a:solidFill>
          <a:ln w="12700" cap="sq" cmpd="sng" algn="ctr">
            <a:solidFill>
              <a:srgbClr val="FF0000"/>
            </a:solidFill>
            <a:prstDash val="solid"/>
            <a:round/>
            <a:headEnd type="none" w="sm" len="sm"/>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additive="base">
                                        <p:cTn id="7" dur="2000" fill="hold"/>
                                        <p:tgtEl>
                                          <p:spTgt spid="70660"/>
                                        </p:tgtEl>
                                        <p:attrNameLst>
                                          <p:attrName>ppt_x</p:attrName>
                                        </p:attrNameLst>
                                      </p:cBhvr>
                                      <p:tavLst>
                                        <p:tav tm="0">
                                          <p:val>
                                            <p:strVal val="#ppt_x"/>
                                          </p:val>
                                        </p:tav>
                                        <p:tav tm="100000">
                                          <p:val>
                                            <p:strVal val="#ppt_x"/>
                                          </p:val>
                                        </p:tav>
                                      </p:tavLst>
                                    </p:anim>
                                    <p:anim calcmode="lin" valueType="num">
                                      <p:cBhvr additive="base">
                                        <p:cTn id="8" dur="2000" fill="hold"/>
                                        <p:tgtEl>
                                          <p:spTgt spid="7066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0722"/>
                                        </p:tgtEl>
                                        <p:attrNameLst>
                                          <p:attrName>style.visibility</p:attrName>
                                        </p:attrNameLst>
                                      </p:cBhvr>
                                      <p:to>
                                        <p:strVal val="visible"/>
                                      </p:to>
                                    </p:set>
                                    <p:anim calcmode="lin" valueType="num">
                                      <p:cBhvr additive="base">
                                        <p:cTn id="12" dur="2000" fill="hold"/>
                                        <p:tgtEl>
                                          <p:spTgt spid="30722"/>
                                        </p:tgtEl>
                                        <p:attrNameLst>
                                          <p:attrName>ppt_x</p:attrName>
                                        </p:attrNameLst>
                                      </p:cBhvr>
                                      <p:tavLst>
                                        <p:tav tm="0">
                                          <p:val>
                                            <p:strVal val="#ppt_x"/>
                                          </p:val>
                                        </p:tav>
                                        <p:tav tm="100000">
                                          <p:val>
                                            <p:strVal val="#ppt_x"/>
                                          </p:val>
                                        </p:tav>
                                      </p:tavLst>
                                    </p:anim>
                                    <p:anim calcmode="lin" valueType="num">
                                      <p:cBhvr additive="base">
                                        <p:cTn id="13" dur="2000" fill="hold"/>
                                        <p:tgtEl>
                                          <p:spTgt spid="30722"/>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5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9500"/>
                            </p:stCondLst>
                            <p:childTnLst>
                              <p:par>
                                <p:cTn id="20" presetID="2" presetClass="entr" presetSubtype="2" fill="hold" nodeType="afterEffect">
                                  <p:stCondLst>
                                    <p:cond delay="0"/>
                                  </p:stCondLst>
                                  <p:childTnLst>
                                    <p:set>
                                      <p:cBhvr>
                                        <p:cTn id="21" dur="1" fill="hold">
                                          <p:stCondLst>
                                            <p:cond delay="0"/>
                                          </p:stCondLst>
                                        </p:cTn>
                                        <p:tgtEl>
                                          <p:spTgt spid="30724"/>
                                        </p:tgtEl>
                                        <p:attrNameLst>
                                          <p:attrName>style.visibility</p:attrName>
                                        </p:attrNameLst>
                                      </p:cBhvr>
                                      <p:to>
                                        <p:strVal val="visible"/>
                                      </p:to>
                                    </p:set>
                                    <p:anim calcmode="lin" valueType="num">
                                      <p:cBhvr additive="base">
                                        <p:cTn id="22" dur="2000" fill="hold"/>
                                        <p:tgtEl>
                                          <p:spTgt spid="30724"/>
                                        </p:tgtEl>
                                        <p:attrNameLst>
                                          <p:attrName>ppt_x</p:attrName>
                                        </p:attrNameLst>
                                      </p:cBhvr>
                                      <p:tavLst>
                                        <p:tav tm="0">
                                          <p:val>
                                            <p:strVal val="1+#ppt_w/2"/>
                                          </p:val>
                                        </p:tav>
                                        <p:tav tm="100000">
                                          <p:val>
                                            <p:strVal val="#ppt_x"/>
                                          </p:val>
                                        </p:tav>
                                      </p:tavLst>
                                    </p:anim>
                                    <p:anim calcmode="lin" valueType="num">
                                      <p:cBhvr additive="base">
                                        <p:cTn id="23" dur="2000" fill="hold"/>
                                        <p:tgtEl>
                                          <p:spTgt spid="30724"/>
                                        </p:tgtEl>
                                        <p:attrNameLst>
                                          <p:attrName>ppt_y</p:attrName>
                                        </p:attrNameLst>
                                      </p:cBhvr>
                                      <p:tavLst>
                                        <p:tav tm="0">
                                          <p:val>
                                            <p:strVal val="#ppt_y"/>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000" fill="hold"/>
                                        <p:tgtEl>
                                          <p:spTgt spid="9"/>
                                        </p:tgtEl>
                                        <p:attrNameLst>
                                          <p:attrName>ppt_x</p:attrName>
                                        </p:attrNameLst>
                                      </p:cBhvr>
                                      <p:tavLst>
                                        <p:tav tm="0">
                                          <p:val>
                                            <p:strVal val="#ppt_x"/>
                                          </p:val>
                                        </p:tav>
                                        <p:tav tm="100000">
                                          <p:val>
                                            <p:strVal val="#ppt_x"/>
                                          </p:val>
                                        </p:tav>
                                      </p:tavLst>
                                    </p:anim>
                                    <p:anim calcmode="lin" valueType="num">
                                      <p:cBhvr additive="base">
                                        <p:cTn id="27"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600" b="1" dirty="0">
                <a:solidFill>
                  <a:schemeClr val="bg2"/>
                </a:solidFill>
                <a:effectLst/>
              </a:rPr>
              <a:t>Лечение СПК у женщин, не ищущих фертильности</a:t>
            </a:r>
            <a:endParaRPr lang="en-US" sz="3600" b="1" dirty="0">
              <a:solidFill>
                <a:schemeClr val="bg2"/>
              </a:solidFill>
              <a:effectLst/>
            </a:endParaRPr>
          </a:p>
        </p:txBody>
      </p:sp>
      <p:sp>
        <p:nvSpPr>
          <p:cNvPr id="3" name="Content Placeholder 2"/>
          <p:cNvSpPr>
            <a:spLocks noGrp="1"/>
          </p:cNvSpPr>
          <p:nvPr>
            <p:ph idx="1"/>
          </p:nvPr>
        </p:nvSpPr>
        <p:spPr>
          <a:xfrm>
            <a:off x="0" y="1676400"/>
            <a:ext cx="9144000" cy="4724400"/>
          </a:xfrm>
        </p:spPr>
        <p:txBody>
          <a:bodyPr/>
          <a:lstStyle/>
          <a:p>
            <a:r>
              <a:rPr lang="ru-RU" sz="3600" b="1" u="sng" dirty="0">
                <a:solidFill>
                  <a:srgbClr val="FF0000"/>
                </a:solidFill>
                <a:effectLst/>
              </a:rPr>
              <a:t>Модификация стиля жизни</a:t>
            </a:r>
            <a:r>
              <a:rPr lang="en-US" sz="3600" b="1" u="sng" dirty="0">
                <a:solidFill>
                  <a:srgbClr val="FF0000"/>
                </a:solidFill>
                <a:effectLst/>
              </a:rPr>
              <a:t>- </a:t>
            </a:r>
            <a:endParaRPr lang="ru-RU" sz="3600" b="1" u="sng" dirty="0">
              <a:solidFill>
                <a:srgbClr val="FF0000"/>
              </a:solidFill>
              <a:effectLst/>
            </a:endParaRPr>
          </a:p>
          <a:p>
            <a:r>
              <a:rPr lang="ru-RU" sz="3600" dirty="0">
                <a:effectLst/>
              </a:rPr>
              <a:t>Анти-андрогены-альдактон</a:t>
            </a:r>
          </a:p>
          <a:p>
            <a:r>
              <a:rPr lang="ru-RU" sz="3600" dirty="0">
                <a:effectLst/>
              </a:rPr>
              <a:t>КОКП, содержащий дроспиринон- ЯЗ</a:t>
            </a:r>
          </a:p>
          <a:p>
            <a:r>
              <a:rPr lang="ru-RU" sz="3600" dirty="0">
                <a:effectLst/>
              </a:rPr>
              <a:t>Сенсибилизаторы инсулина - метформин</a:t>
            </a:r>
            <a:endParaRPr lang="en-US" sz="3600" dirty="0">
              <a:effectLst/>
            </a:endParaRPr>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48</a:t>
            </a:fld>
            <a:endParaRPr lang="en-US">
              <a:solidFill>
                <a:srgbClr val="003366"/>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Placeholder 3"/>
          <p:cNvSpPr>
            <a:spLocks noGrp="1"/>
          </p:cNvSpPr>
          <p:nvPr>
            <p:ph type="body" sz="half" idx="2"/>
          </p:nvPr>
        </p:nvSpPr>
        <p:spPr>
          <a:xfrm>
            <a:off x="2123728" y="1676400"/>
            <a:ext cx="5184575" cy="4572000"/>
          </a:xfrm>
        </p:spPr>
        <p:txBody>
          <a:bodyPr/>
          <a:lstStyle/>
          <a:p>
            <a:pPr algn="ctr" eaLnBrk="1" hangingPunct="1"/>
            <a:endParaRPr lang="en-AU" sz="4800" dirty="0"/>
          </a:p>
          <a:p>
            <a:pPr algn="ctr" eaLnBrk="1" hangingPunct="1"/>
            <a:r>
              <a:rPr lang="en-AU" sz="4800" dirty="0"/>
              <a:t>Thank you</a:t>
            </a:r>
          </a:p>
          <a:p>
            <a:pPr eaLnBrk="1" hangingPunct="1"/>
            <a:endParaRPr lang="en-A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55650" y="744538"/>
            <a:ext cx="8229600" cy="1143000"/>
          </a:xfrm>
        </p:spPr>
        <p:txBody>
          <a:bodyPr/>
          <a:lstStyle/>
          <a:p>
            <a:r>
              <a:rPr lang="ru-RU" sz="3600" dirty="0">
                <a:solidFill>
                  <a:schemeClr val="bg2"/>
                </a:solidFill>
              </a:rPr>
              <a:t>Эволюция болезни !!!! Экономная фенотипическая гипотеза ????</a:t>
            </a:r>
            <a:endParaRPr lang="en-AU" sz="3600" dirty="0">
              <a:solidFill>
                <a:schemeClr val="bg2"/>
              </a:solidFill>
            </a:endParaRPr>
          </a:p>
        </p:txBody>
      </p:sp>
      <p:pic>
        <p:nvPicPr>
          <p:cNvPr id="512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42938" y="1881188"/>
            <a:ext cx="3643312" cy="4535487"/>
          </a:xfrm>
        </p:spPr>
      </p:pic>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1881188"/>
            <a:ext cx="2714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19200" y="1124744"/>
            <a:ext cx="7924800" cy="5733256"/>
          </a:xfrm>
        </p:spPr>
        <p:txBody>
          <a:bodyPr/>
          <a:lstStyle/>
          <a:p>
            <a:pPr algn="ctr"/>
            <a:endParaRPr lang="en-US" sz="2800" b="1" dirty="0">
              <a:solidFill>
                <a:srgbClr val="FF0000"/>
              </a:solidFill>
            </a:endParaRPr>
          </a:p>
          <a:p>
            <a:pPr algn="ctr"/>
            <a:endParaRPr lang="en-US" sz="2800" b="1" dirty="0">
              <a:solidFill>
                <a:srgbClr val="FF0000"/>
              </a:solidFill>
            </a:endParaRPr>
          </a:p>
          <a:p>
            <a:pPr algn="ctr"/>
            <a:r>
              <a:rPr lang="ru-RU" sz="3600" b="1" dirty="0">
                <a:solidFill>
                  <a:srgbClr val="FF0000"/>
                </a:solidFill>
              </a:rPr>
              <a:t>СПКЯ - это просто еще одна форма диабета (диабет III типа)</a:t>
            </a:r>
            <a:endParaRPr lang="en-US" sz="3600" b="1" dirty="0">
              <a:solidFill>
                <a:srgbClr val="FF0000"/>
              </a:solidFill>
            </a:endParaRPr>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6</a:t>
            </a:fld>
            <a:endParaRPr lang="en-US">
              <a:solidFill>
                <a:srgbClr val="0033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1143000"/>
          </a:xfrm>
        </p:spPr>
        <p:txBody>
          <a:bodyPr>
            <a:normAutofit fontScale="90000"/>
          </a:bodyPr>
          <a:lstStyle/>
          <a:p>
            <a:pPr fontAlgn="auto">
              <a:spcAft>
                <a:spcPts val="0"/>
              </a:spcAft>
              <a:defRPr/>
            </a:pPr>
            <a:r>
              <a:rPr lang="ru-RU" dirty="0">
                <a:solidFill>
                  <a:schemeClr val="bg2"/>
                </a:solidFill>
              </a:rPr>
              <a:t>Естественная история</a:t>
            </a:r>
            <a:br>
              <a:rPr lang="en-AU" dirty="0">
                <a:solidFill>
                  <a:schemeClr val="bg2"/>
                </a:solidFill>
              </a:rPr>
            </a:br>
            <a:r>
              <a:rPr lang="en-AU" sz="3100" dirty="0">
                <a:solidFill>
                  <a:schemeClr val="bg2"/>
                </a:solidFill>
              </a:rPr>
              <a:t>(E. </a:t>
            </a:r>
            <a:r>
              <a:rPr lang="en-AU" sz="3100" dirty="0" err="1">
                <a:solidFill>
                  <a:schemeClr val="bg2"/>
                </a:solidFill>
              </a:rPr>
              <a:t>Diamanti-Kandarakis</a:t>
            </a:r>
            <a:r>
              <a:rPr lang="en-AU" sz="3100" dirty="0">
                <a:solidFill>
                  <a:schemeClr val="bg2"/>
                </a:solidFill>
              </a:rPr>
              <a:t>, 2010)</a:t>
            </a:r>
          </a:p>
        </p:txBody>
      </p:sp>
      <p:pic>
        <p:nvPicPr>
          <p:cNvPr id="614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00113" y="1700213"/>
            <a:ext cx="7121525" cy="496887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az-Cyrl-AZ" dirty="0">
                <a:solidFill>
                  <a:schemeClr val="bg2"/>
                </a:solidFill>
              </a:rPr>
              <a:t>Значение и генетика</a:t>
            </a:r>
          </a:p>
        </p:txBody>
      </p:sp>
      <p:sp>
        <p:nvSpPr>
          <p:cNvPr id="7171" name="Content Placeholder 2"/>
          <p:cNvSpPr>
            <a:spLocks noGrp="1"/>
          </p:cNvSpPr>
          <p:nvPr>
            <p:ph idx="1"/>
          </p:nvPr>
        </p:nvSpPr>
        <p:spPr>
          <a:xfrm>
            <a:off x="0" y="1628799"/>
            <a:ext cx="9144000" cy="3994919"/>
          </a:xfrm>
        </p:spPr>
        <p:txBody>
          <a:bodyPr/>
          <a:lstStyle/>
          <a:p>
            <a:r>
              <a:rPr lang="ru-RU" sz="2400" dirty="0"/>
              <a:t>Из тех, у кого бесплодие и ановуляция, у 90% есть признаки СПКЯ (E Harding, 2010).</a:t>
            </a:r>
          </a:p>
          <a:p>
            <a:r>
              <a:rPr lang="ru-RU" sz="2400" dirty="0"/>
              <a:t>Влияние на качество жизни, связанное со здоровьем (HRQOL).</a:t>
            </a:r>
          </a:p>
          <a:p>
            <a:r>
              <a:rPr lang="ru-RU" sz="2400" dirty="0"/>
              <a:t>Семейная кластеризация. (Кент, Сара С. 2008)</a:t>
            </a:r>
          </a:p>
          <a:p>
            <a:r>
              <a:rPr lang="ru-RU" sz="2400" dirty="0"/>
              <a:t>Хромосома 19p13.3 в качестве вероятного кандидата (смелость).</a:t>
            </a:r>
          </a:p>
          <a:p>
            <a:r>
              <a:rPr lang="ru-RU" sz="2400" dirty="0"/>
              <a:t>Несколько генов</a:t>
            </a:r>
          </a:p>
          <a:p>
            <a:r>
              <a:rPr lang="ru-RU" sz="2400" dirty="0"/>
              <a:t>Преждевременное мужское смелость</a:t>
            </a:r>
          </a:p>
          <a:p>
            <a:r>
              <a:rPr lang="ru-RU" sz="2400" dirty="0"/>
              <a:t>Хроническое воспаление слабой степени и увеличение количества белых клеток встречаются при СПКЯ (Ольга Папалоу, 2013)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az-Cyrl-AZ" dirty="0">
                <a:solidFill>
                  <a:schemeClr val="bg2"/>
                </a:solidFill>
              </a:rPr>
              <a:t>распространенность</a:t>
            </a:r>
            <a:endParaRPr lang="en-AU" dirty="0">
              <a:solidFill>
                <a:schemeClr val="bg2"/>
              </a:solidFill>
            </a:endParaRPr>
          </a:p>
        </p:txBody>
      </p:sp>
      <p:sp>
        <p:nvSpPr>
          <p:cNvPr id="8195" name="Content Placeholder 2"/>
          <p:cNvSpPr>
            <a:spLocks noGrp="1"/>
          </p:cNvSpPr>
          <p:nvPr>
            <p:ph idx="1"/>
          </p:nvPr>
        </p:nvSpPr>
        <p:spPr>
          <a:xfrm>
            <a:off x="457200" y="1935163"/>
            <a:ext cx="8229600" cy="4922837"/>
          </a:xfrm>
        </p:spPr>
        <p:txBody>
          <a:bodyPr/>
          <a:lstStyle/>
          <a:p>
            <a:r>
              <a:rPr lang="ru-RU" sz="2400" dirty="0"/>
              <a:t>Великобритания и США ------ 6–7%.</a:t>
            </a:r>
          </a:p>
          <a:p>
            <a:r>
              <a:rPr lang="ru-RU" sz="2400" dirty="0"/>
              <a:t>Распространенность имеет тенденцию варьироваться в зависимости от этнической принадлежности и критериев, используемых для определения СПЯ.</a:t>
            </a:r>
            <a:endParaRPr lang="en-US" sz="2400" dirty="0"/>
          </a:p>
          <a:p>
            <a:r>
              <a:rPr lang="ru-RU" sz="2000" dirty="0"/>
              <a:t>СПЯ выше у тех, у кого:</a:t>
            </a:r>
          </a:p>
          <a:p>
            <a:pPr lvl="1"/>
            <a:r>
              <a:rPr lang="ru-RU" sz="2000" dirty="0"/>
              <a:t>Сахарный диабет при беременности.</a:t>
            </a:r>
          </a:p>
          <a:p>
            <a:pPr lvl="1"/>
            <a:r>
              <a:rPr lang="ru-RU" sz="2000" dirty="0"/>
              <a:t>преждевременная активность надпочечникову тех, у кого есть родственники первой степени, у которых СПКЯ.</a:t>
            </a:r>
          </a:p>
          <a:p>
            <a:pPr lvl="1"/>
            <a:r>
              <a:rPr lang="ru-RU" sz="2000" dirty="0"/>
              <a:t>DENND1A сверхэкспрессия</a:t>
            </a:r>
            <a:endParaRPr lang="en-AU" dirty="0"/>
          </a:p>
        </p:txBody>
      </p:sp>
    </p:spTree>
  </p:cSld>
  <p:clrMapOvr>
    <a:masterClrMapping/>
  </p:clrMapOvr>
</p:sld>
</file>

<file path=ppt/theme/theme1.xml><?xml version="1.0" encoding="utf-8"?>
<a:theme xmlns:a="http://schemas.openxmlformats.org/drawingml/2006/main" name="TS001140827">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S001140827">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S001140827">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18640</TotalTime>
  <Words>8009</Words>
  <Application>Microsoft Office PowerPoint</Application>
  <PresentationFormat>On-screen Show (4:3)</PresentationFormat>
  <Paragraphs>583</Paragraphs>
  <Slides>49</Slides>
  <Notes>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49</vt:i4>
      </vt:variant>
    </vt:vector>
  </HeadingPairs>
  <TitlesOfParts>
    <vt:vector size="63" baseType="lpstr">
      <vt:lpstr>Arial</vt:lpstr>
      <vt:lpstr>Bodoni MT Condensed</vt:lpstr>
      <vt:lpstr>Calibri</vt:lpstr>
      <vt:lpstr>Calibri Light</vt:lpstr>
      <vt:lpstr>Symbol</vt:lpstr>
      <vt:lpstr>Tahoma</vt:lpstr>
      <vt:lpstr>Times New Roman</vt:lpstr>
      <vt:lpstr>Wingdings</vt:lpstr>
      <vt:lpstr>Wingdings 2</vt:lpstr>
      <vt:lpstr>Wingdings 3</vt:lpstr>
      <vt:lpstr>TS001140827</vt:lpstr>
      <vt:lpstr>Office Theme</vt:lpstr>
      <vt:lpstr>1_TS001140827</vt:lpstr>
      <vt:lpstr>2_TS001140827</vt:lpstr>
      <vt:lpstr>PowerPoint Presentation</vt:lpstr>
      <vt:lpstr>PowerPoint Presentation</vt:lpstr>
      <vt:lpstr>PowerPoint Presentation</vt:lpstr>
      <vt:lpstr>история</vt:lpstr>
      <vt:lpstr>Эволюция болезни !!!! Экономная фенотипическая гипотеза ????</vt:lpstr>
      <vt:lpstr>PowerPoint Presentation</vt:lpstr>
      <vt:lpstr>Естественная история (E. Diamanti-Kandarakis, 2010)</vt:lpstr>
      <vt:lpstr>Значение и генетика</vt:lpstr>
      <vt:lpstr>распространенность</vt:lpstr>
      <vt:lpstr>Классы ВОЗ ановуляции</vt:lpstr>
      <vt:lpstr>Схематическое представление надпочечников и основных продуктов</vt:lpstr>
      <vt:lpstr>PowerPoint Presentation</vt:lpstr>
      <vt:lpstr>Стероидогенез яичников</vt:lpstr>
      <vt:lpstr>PowerPoint Presentation</vt:lpstr>
      <vt:lpstr>Два гонадотропина-две клеточные теории</vt:lpstr>
      <vt:lpstr>Антимюллеровый гормон AMГ</vt:lpstr>
      <vt:lpstr>PowerPoint Presentation</vt:lpstr>
      <vt:lpstr>Резистентность к инсулину </vt:lpstr>
      <vt:lpstr>Резистентность к инсулину </vt:lpstr>
      <vt:lpstr>Резистентность к инсулину </vt:lpstr>
      <vt:lpstr>Acanthosis Negricans</vt:lpstr>
      <vt:lpstr>Что первично, гиперинсулинемия или гиперандрогенизм?</vt:lpstr>
      <vt:lpstr>Фолликулярный дефект яичников</vt:lpstr>
      <vt:lpstr>Алопеция и прыщи</vt:lpstr>
      <vt:lpstr>Людвиг в классификации выпадения волос среди женщин</vt:lpstr>
      <vt:lpstr>Критерии определения СПКЯ</vt:lpstr>
      <vt:lpstr>СПКЯ фенотипы</vt:lpstr>
      <vt:lpstr>Клинические особенности поликистозных заболеваний яичников. Goldzieher JW, Axelrod LR,1963, Fertil Steril 14:631-653</vt:lpstr>
      <vt:lpstr>PCO</vt:lpstr>
      <vt:lpstr>Дифференциальная диагностика синдрома поликистозных яичников</vt:lpstr>
      <vt:lpstr>PowerPoint Presentation</vt:lpstr>
      <vt:lpstr>Система подсчета очков Ferriman-Gallwey </vt:lpstr>
      <vt:lpstr>исследования</vt:lpstr>
      <vt:lpstr>Долгосрочные эффекты</vt:lpstr>
      <vt:lpstr>СПКЯ у подростков</vt:lpstr>
      <vt:lpstr>Диагностические критерии СПКЯ у подростков</vt:lpstr>
      <vt:lpstr>СПКЯ Rx</vt:lpstr>
      <vt:lpstr>Метформин </vt:lpstr>
      <vt:lpstr> Метформин </vt:lpstr>
      <vt:lpstr>PowerPoint Presentation</vt:lpstr>
      <vt:lpstr>Другие преимущества метформина</vt:lpstr>
      <vt:lpstr>Летрозол</vt:lpstr>
      <vt:lpstr>Кломифен цитрат (КЦ)</vt:lpstr>
      <vt:lpstr>Pinopodes</vt:lpstr>
      <vt:lpstr>Протокол повышени Низкая доза гонадотропина</vt:lpstr>
      <vt:lpstr>Протокол понижения</vt:lpstr>
      <vt:lpstr>Лапароскопическое сверление яичников</vt:lpstr>
      <vt:lpstr>Лечение СПК у женщин, не ищущих фертильности</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Polycystic ovary syndrome</dc:title>
  <dc:creator>Dr Moamar Al-Jefout</dc:creator>
  <cp:lastModifiedBy>Moamar Al-Jefout</cp:lastModifiedBy>
  <cp:revision>350</cp:revision>
  <dcterms:created xsi:type="dcterms:W3CDTF">2009-11-29T17:08:50Z</dcterms:created>
  <dcterms:modified xsi:type="dcterms:W3CDTF">2020-12-11T05:16:35Z</dcterms:modified>
</cp:coreProperties>
</file>