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DF7ED191-B62D-410D-9CB2-A58B5A668031}">
          <p14:sldIdLst>
            <p14:sldId id="256"/>
            <p14:sldId id="257"/>
            <p14:sldId id="258"/>
            <p14:sldId id="259"/>
            <p14:sldId id="260"/>
            <p14:sldId id="261"/>
            <p14:sldId id="262"/>
            <p14:sldId id="263"/>
            <p14:sldId id="264"/>
            <p14:sldId id="265"/>
            <p14:sldId id="266"/>
            <p14:sldId id="267"/>
            <p14:sldId id="268"/>
            <p14:sldId id="269"/>
            <p14:sldId id="270"/>
            <p14:sldId id="272"/>
            <p14:sldId id="271"/>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Lst>
        </p14:section>
      </p14:sectionLst>
    </p:ex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80" d="100"/>
          <a:sy n="80" d="100"/>
        </p:scale>
        <p:origin x="-96" y="-60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ED4C500-6969-4C7B-8A0A-41686007D951}" type="datetimeFigureOut">
              <a:rPr lang="ru-RU" smtClean="0"/>
              <a:t>04.04.2019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3344005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ru-RU" smtClean="0"/>
              <a:t>Образец заголовка</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ru-RU" smtClean="0"/>
              <a:t>Вставка рисунка</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D4C500-6969-4C7B-8A0A-41686007D951}" type="datetimeFigureOut">
              <a:rPr lang="ru-RU" smtClean="0"/>
              <a:t>04.04.2019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3641249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ru-RU" smtClean="0"/>
              <a:t>Образец текста</a:t>
            </a:r>
          </a:p>
        </p:txBody>
      </p:sp>
      <p:sp>
        <p:nvSpPr>
          <p:cNvPr id="4" name="Date Placeholder 3"/>
          <p:cNvSpPr>
            <a:spLocks noGrp="1"/>
          </p:cNvSpPr>
          <p:nvPr>
            <p:ph type="dt" sz="half" idx="10"/>
          </p:nvPr>
        </p:nvSpPr>
        <p:spPr/>
        <p:txBody>
          <a:bodyPr/>
          <a:lstStyle/>
          <a:p>
            <a:fld id="{4ED4C500-6969-4C7B-8A0A-41686007D951}" type="datetimeFigureOut">
              <a:rPr lang="ru-RU" smtClean="0"/>
              <a:t>04.04.2019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3796091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ru-RU" smtClean="0"/>
              <a:t>Образец заголовка</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ru-RU" smtClean="0"/>
              <a:t>Образец текста</a:t>
            </a:r>
          </a:p>
        </p:txBody>
      </p:sp>
      <p:sp>
        <p:nvSpPr>
          <p:cNvPr id="2" name="Date Placeholder 1"/>
          <p:cNvSpPr>
            <a:spLocks noGrp="1"/>
          </p:cNvSpPr>
          <p:nvPr>
            <p:ph type="dt" sz="half" idx="10"/>
          </p:nvPr>
        </p:nvSpPr>
        <p:spPr/>
        <p:txBody>
          <a:bodyPr/>
          <a:lstStyle/>
          <a:p>
            <a:fld id="{4ED4C500-6969-4C7B-8A0A-41686007D951}" type="datetimeFigureOut">
              <a:rPr lang="ru-RU" smtClean="0"/>
              <a:t>04.04.2019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27531708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D4C500-6969-4C7B-8A0A-41686007D951}" type="datetimeFigureOut">
              <a:rPr lang="ru-RU" smtClean="0"/>
              <a:t>04.04.2019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12951416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D4C500-6969-4C7B-8A0A-41686007D951}" type="datetimeFigureOut">
              <a:rPr lang="ru-RU" smtClean="0"/>
              <a:t>04.04.2019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848396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ED4C500-6969-4C7B-8A0A-41686007D951}" type="datetimeFigureOut">
              <a:rPr lang="ru-RU" smtClean="0"/>
              <a:t>04.04.2019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447597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ru-RU" smtClean="0"/>
              <a:t>Образец заголовка</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ED4C500-6969-4C7B-8A0A-41686007D951}" type="datetimeFigureOut">
              <a:rPr lang="ru-RU" smtClean="0"/>
              <a:t>04.04.2019</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141537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ED4C500-6969-4C7B-8A0A-41686007D951}" type="datetimeFigureOut">
              <a:rPr lang="ru-RU" smtClean="0"/>
              <a:t>04.04.2019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2499536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ED4C500-6969-4C7B-8A0A-41686007D951}" type="datetimeFigureOut">
              <a:rPr lang="ru-RU" smtClean="0"/>
              <a:t>04.04.2019</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3073696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ED4C500-6969-4C7B-8A0A-41686007D951}" type="datetimeFigureOut">
              <a:rPr lang="ru-RU" smtClean="0"/>
              <a:t>04.04.2019</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3430536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4C500-6969-4C7B-8A0A-41686007D951}" type="datetimeFigureOut">
              <a:rPr lang="ru-RU" smtClean="0"/>
              <a:t>04.04.2019</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3985715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ru-RU" smtClean="0"/>
              <a:t>Образец заголовка</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ED4C500-6969-4C7B-8A0A-41686007D951}" type="datetimeFigureOut">
              <a:rPr lang="ru-RU" smtClean="0"/>
              <a:t>04.04.2019</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1819539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ru-RU" smtClean="0"/>
              <a:t>Образец заголовка</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ru-RU" smtClean="0"/>
              <a:t>Вставка рисунка</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3885810" y="6041362"/>
            <a:ext cx="976879" cy="365125"/>
          </a:xfrm>
        </p:spPr>
        <p:txBody>
          <a:bodyPr/>
          <a:lstStyle/>
          <a:p>
            <a:fld id="{4ED4C500-6969-4C7B-8A0A-41686007D951}" type="datetimeFigureOut">
              <a:rPr lang="ru-RU" smtClean="0"/>
              <a:t>04.04.2019</a:t>
            </a:fld>
            <a:endParaRPr lang="ru-RU"/>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9F254DE7-5CD6-4069-B8C4-FC7C8CAB904C}" type="slidenum">
              <a:rPr lang="ru-RU" smtClean="0"/>
              <a:t>‹#›</a:t>
            </a:fld>
            <a:endParaRPr lang="ru-RU"/>
          </a:p>
        </p:txBody>
      </p:sp>
    </p:spTree>
    <p:extLst>
      <p:ext uri="{BB962C8B-B14F-4D97-AF65-F5344CB8AC3E}">
        <p14:creationId xmlns:p14="http://schemas.microsoft.com/office/powerpoint/2010/main" val="3481107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ru-RU"/>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4ED4C500-6969-4C7B-8A0A-41686007D951}" type="datetimeFigureOut">
              <a:rPr lang="ru-RU" smtClean="0"/>
              <a:t>04.04.2019</a:t>
            </a:fld>
            <a:endParaRPr lang="ru-RU"/>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9F254DE7-5CD6-4069-B8C4-FC7C8CAB904C}" type="slidenum">
              <a:rPr lang="ru-RU" smtClean="0"/>
              <a:t>‹#›</a:t>
            </a:fld>
            <a:endParaRPr lang="ru-RU"/>
          </a:p>
        </p:txBody>
      </p:sp>
    </p:spTree>
    <p:extLst>
      <p:ext uri="{BB962C8B-B14F-4D97-AF65-F5344CB8AC3E}">
        <p14:creationId xmlns:p14="http://schemas.microsoft.com/office/powerpoint/2010/main" val="3956704936"/>
      </p:ext>
    </p:extLst>
  </p:cSld>
  <p:clrMap bg1="dk1" tx1="lt1" bg2="dk2" tx2="lt2" accent1="accent1" accent2="accent2" accent3="accent3" accent4="accent4" accent5="accent5" accent6="accent6" hlink="hlink" folHlink="folHlink"/>
  <p:sldLayoutIdLst>
    <p:sldLayoutId id="2147484046" r:id="rId1"/>
    <p:sldLayoutId id="2147484047" r:id="rId2"/>
    <p:sldLayoutId id="2147484048" r:id="rId3"/>
    <p:sldLayoutId id="2147484049" r:id="rId4"/>
    <p:sldLayoutId id="2147484050" r:id="rId5"/>
    <p:sldLayoutId id="2147484051" r:id="rId6"/>
    <p:sldLayoutId id="2147484052" r:id="rId7"/>
    <p:sldLayoutId id="2147484053" r:id="rId8"/>
    <p:sldLayoutId id="2147484054" r:id="rId9"/>
    <p:sldLayoutId id="2147484055" r:id="rId10"/>
    <p:sldLayoutId id="2147484056" r:id="rId11"/>
    <p:sldLayoutId id="2147484057" r:id="rId12"/>
    <p:sldLayoutId id="2147484058" r:id="rId13"/>
    <p:sldLayoutId id="2147484059"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Невралгия тройничного нерва.</a:t>
            </a:r>
            <a:endParaRPr lang="ru-RU" dirty="0"/>
          </a:p>
        </p:txBody>
      </p:sp>
      <p:sp>
        <p:nvSpPr>
          <p:cNvPr id="3" name="Подзаголовок 2"/>
          <p:cNvSpPr>
            <a:spLocks noGrp="1"/>
          </p:cNvSpPr>
          <p:nvPr>
            <p:ph type="subTitle" idx="1"/>
          </p:nvPr>
        </p:nvSpPr>
        <p:spPr/>
        <p:txBody>
          <a:bodyPr/>
          <a:lstStyle/>
          <a:p>
            <a:r>
              <a:rPr lang="ru-RU" dirty="0" smtClean="0"/>
              <a:t>Выполнил Дудин </a:t>
            </a:r>
            <a:r>
              <a:rPr lang="ru-RU" smtClean="0"/>
              <a:t>Дмитрий Иванович</a:t>
            </a:r>
            <a:endParaRPr lang="ru-RU" dirty="0"/>
          </a:p>
        </p:txBody>
      </p:sp>
    </p:spTree>
    <p:extLst>
      <p:ext uri="{BB962C8B-B14F-4D97-AF65-F5344CB8AC3E}">
        <p14:creationId xmlns:p14="http://schemas.microsoft.com/office/powerpoint/2010/main" val="8657285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I ветвь - глазной нерв </a:t>
            </a:r>
            <a:r>
              <a:rPr lang="ru-RU" i="1" dirty="0"/>
              <a:t>(n. </a:t>
            </a:r>
            <a:r>
              <a:rPr lang="ru-RU" i="1" dirty="0" err="1"/>
              <a:t>ophthalmicus</a:t>
            </a:r>
            <a:r>
              <a:rPr lang="ru-RU" i="1" dirty="0"/>
              <a:t>). </a:t>
            </a:r>
            <a:endParaRPr lang="ru-RU" dirty="0"/>
          </a:p>
        </p:txBody>
      </p:sp>
      <p:sp>
        <p:nvSpPr>
          <p:cNvPr id="3" name="Объект 2"/>
          <p:cNvSpPr>
            <a:spLocks noGrp="1"/>
          </p:cNvSpPr>
          <p:nvPr>
            <p:ph idx="1"/>
          </p:nvPr>
        </p:nvSpPr>
        <p:spPr>
          <a:xfrm>
            <a:off x="818712" y="2222286"/>
            <a:ext cx="10554574" cy="4383229"/>
          </a:xfrm>
        </p:spPr>
        <p:txBody>
          <a:bodyPr>
            <a:normAutofit lnSpcReduction="10000"/>
          </a:bodyPr>
          <a:lstStyle/>
          <a:p>
            <a:r>
              <a:rPr lang="ru-RU" sz="2400" dirty="0"/>
              <a:t>После выхода из полулунного узла поднимается кпереди и кверху и прободает наружную стенку пещеристой пазухи, выходит из полости черепа через верхнюю глазничную щель, располагаясь в надглазничной вырезке</a:t>
            </a:r>
            <a:r>
              <a:rPr lang="ru-RU" sz="2400" i="1" dirty="0"/>
              <a:t>(</a:t>
            </a:r>
            <a:r>
              <a:rPr lang="ru-RU" sz="2400" i="1" dirty="0" err="1"/>
              <a:t>incisura</a:t>
            </a:r>
            <a:r>
              <a:rPr lang="ru-RU" sz="2400" i="1" dirty="0"/>
              <a:t> </a:t>
            </a:r>
            <a:r>
              <a:rPr lang="ru-RU" sz="2400" i="1" dirty="0" err="1"/>
              <a:t>supraorbitalis</a:t>
            </a:r>
            <a:r>
              <a:rPr lang="ru-RU" sz="2400" i="1" dirty="0"/>
              <a:t>) </a:t>
            </a:r>
            <a:r>
              <a:rPr lang="ru-RU" sz="2400" dirty="0"/>
              <a:t>у медиального края верхней части глазницы. Глазной нерв разделяется на три ветви: носоресничный, слезный и лобный нервы. Обеспечивает чувствительность в области кожи лба, передней волосистой части головы, верхнего века, внутреннего угла глаза и спинки носа, слизистой оболочки верхней части носовой полости, глаза, решетчатой пазухи, слезной железы, конъюнктивы и роговицы, твердой мозговой оболочки, мозжечкового намета, лобной кости и надкостницы.</a:t>
            </a:r>
          </a:p>
          <a:p>
            <a:endParaRPr lang="ru-RU" dirty="0"/>
          </a:p>
        </p:txBody>
      </p:sp>
    </p:spTree>
    <p:extLst>
      <p:ext uri="{BB962C8B-B14F-4D97-AF65-F5344CB8AC3E}">
        <p14:creationId xmlns:p14="http://schemas.microsoft.com/office/powerpoint/2010/main" val="19713015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II ветвь тройничного нерва - верхнечелюстной нерв (n. </a:t>
            </a:r>
            <a:r>
              <a:rPr lang="ru-RU" i="1" dirty="0" err="1"/>
              <a:t>maxillaris</a:t>
            </a:r>
            <a:r>
              <a:rPr lang="ru-RU" i="1" dirty="0"/>
              <a:t>) </a:t>
            </a:r>
            <a:endParaRPr lang="ru-RU" dirty="0"/>
          </a:p>
        </p:txBody>
      </p:sp>
      <p:sp>
        <p:nvSpPr>
          <p:cNvPr id="3" name="Объект 2"/>
          <p:cNvSpPr>
            <a:spLocks noGrp="1"/>
          </p:cNvSpPr>
          <p:nvPr>
            <p:ph idx="1"/>
          </p:nvPr>
        </p:nvSpPr>
        <p:spPr>
          <a:xfrm>
            <a:off x="818712" y="2222287"/>
            <a:ext cx="10554574" cy="4437820"/>
          </a:xfrm>
        </p:spPr>
        <p:txBody>
          <a:bodyPr>
            <a:normAutofit fontScale="92500"/>
          </a:bodyPr>
          <a:lstStyle/>
          <a:p>
            <a:r>
              <a:rPr lang="ru-RU" sz="2400" dirty="0" smtClean="0"/>
              <a:t>также прободает наружную стенку пещеристой пазухи, выходит из полости черепа через круглое отверстие </a:t>
            </a:r>
            <a:r>
              <a:rPr lang="ru-RU" sz="2400" i="1" dirty="0" smtClean="0"/>
              <a:t>(f. </a:t>
            </a:r>
            <a:r>
              <a:rPr lang="ru-RU" sz="2400" i="1" dirty="0" err="1" smtClean="0"/>
              <a:t>rotundum</a:t>
            </a:r>
            <a:r>
              <a:rPr lang="ru-RU" sz="2400" i="1" dirty="0" smtClean="0"/>
              <a:t>) </a:t>
            </a:r>
            <a:r>
              <a:rPr lang="ru-RU" sz="2400" dirty="0" smtClean="0"/>
              <a:t>и вступает в </a:t>
            </a:r>
            <a:r>
              <a:rPr lang="ru-RU" sz="2400" dirty="0" err="1" smtClean="0"/>
              <a:t>крылонёбную</a:t>
            </a:r>
            <a:r>
              <a:rPr lang="ru-RU" sz="2400" dirty="0" smtClean="0"/>
              <a:t> ямку, где отдает три ветви - подглазничный (</a:t>
            </a:r>
            <a:r>
              <a:rPr lang="ru-RU" sz="2400" dirty="0" err="1" smtClean="0"/>
              <a:t>n.</a:t>
            </a:r>
            <a:r>
              <a:rPr lang="ru-RU" sz="2400" i="1" dirty="0" err="1" smtClean="0"/>
              <a:t>infraorbitalis</a:t>
            </a:r>
            <a:r>
              <a:rPr lang="ru-RU" sz="2400" i="1" dirty="0" smtClean="0"/>
              <a:t>), </a:t>
            </a:r>
            <a:r>
              <a:rPr lang="ru-RU" sz="2400" dirty="0" smtClean="0"/>
              <a:t>скуловой (n. </a:t>
            </a:r>
            <a:r>
              <a:rPr lang="ru-RU" sz="2400" i="1" dirty="0" err="1" smtClean="0"/>
              <a:t>zygomaticus</a:t>
            </a:r>
            <a:r>
              <a:rPr lang="ru-RU" sz="2400" i="1" dirty="0" smtClean="0"/>
              <a:t>) </a:t>
            </a:r>
            <a:r>
              <a:rPr lang="ru-RU" sz="2400" dirty="0" smtClean="0"/>
              <a:t>и </a:t>
            </a:r>
            <a:r>
              <a:rPr lang="ru-RU" sz="2400" dirty="0" err="1" smtClean="0"/>
              <a:t>крылонёбные</a:t>
            </a:r>
            <a:r>
              <a:rPr lang="ru-RU" sz="2400" dirty="0" smtClean="0"/>
              <a:t> нервы (</a:t>
            </a:r>
            <a:r>
              <a:rPr lang="ru-RU" sz="2400" dirty="0" err="1" smtClean="0"/>
              <a:t>nn</a:t>
            </a:r>
            <a:r>
              <a:rPr lang="ru-RU" sz="2400" dirty="0" smtClean="0"/>
              <a:t>. </a:t>
            </a:r>
            <a:r>
              <a:rPr lang="ru-RU" sz="2400" i="1" dirty="0" err="1" smtClean="0"/>
              <a:t>pterygopalatini</a:t>
            </a:r>
            <a:r>
              <a:rPr lang="ru-RU" sz="2400" i="1" dirty="0" smtClean="0"/>
              <a:t>. </a:t>
            </a:r>
            <a:r>
              <a:rPr lang="ru-RU" sz="2400" dirty="0" smtClean="0"/>
              <a:t>Основная ветвь - подглазничный нерв, пройдя в подглазничном канале, выходит на поверхность лица через подглазничное отверстие </a:t>
            </a:r>
            <a:r>
              <a:rPr lang="ru-RU" sz="2400" i="1" dirty="0" smtClean="0"/>
              <a:t>(f. </a:t>
            </a:r>
            <a:r>
              <a:rPr lang="ru-RU" sz="2400" i="1" dirty="0" err="1" smtClean="0"/>
              <a:t>infraorbitalis</a:t>
            </a:r>
            <a:r>
              <a:rPr lang="ru-RU" sz="2400" i="1" dirty="0" smtClean="0"/>
              <a:t>), </a:t>
            </a:r>
            <a:r>
              <a:rPr lang="ru-RU" sz="2400" dirty="0" smtClean="0"/>
              <a:t>иннервирует кожу височной и скуловой областей, нижнего века и угла глаза, слизистую оболочку задних решетчатых ячеек и клиновидной пазухи, полости носа, свода глотки, мягкого и твердого нёба, миндалин, зубы и верхнюю челюсть. Наружные ветви подглазничного нерва имеют связи с ветвями лицевого нерва.</a:t>
            </a:r>
          </a:p>
          <a:p>
            <a:endParaRPr lang="ru-RU" dirty="0"/>
          </a:p>
        </p:txBody>
      </p:sp>
    </p:spTree>
    <p:extLst>
      <p:ext uri="{BB962C8B-B14F-4D97-AF65-F5344CB8AC3E}">
        <p14:creationId xmlns:p14="http://schemas.microsoft.com/office/powerpoint/2010/main" val="1680632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III ветвь </a:t>
            </a:r>
            <a:r>
              <a:rPr lang="ru-RU" dirty="0" smtClean="0"/>
              <a:t>– нижнечелюстной нерв</a:t>
            </a:r>
            <a:r>
              <a:rPr lang="ru-RU" dirty="0"/>
              <a:t> </a:t>
            </a:r>
            <a:r>
              <a:rPr lang="ru-RU" dirty="0" smtClean="0"/>
              <a:t> (</a:t>
            </a:r>
            <a:r>
              <a:rPr lang="ru-RU" dirty="0"/>
              <a:t>n. </a:t>
            </a:r>
            <a:r>
              <a:rPr lang="ru-RU" i="1" dirty="0" err="1"/>
              <a:t>mandibularis</a:t>
            </a:r>
            <a:r>
              <a:rPr lang="ru-RU" i="1" dirty="0"/>
              <a:t>). </a:t>
            </a:r>
            <a:endParaRPr lang="ru-RU" dirty="0"/>
          </a:p>
        </p:txBody>
      </p:sp>
      <p:sp>
        <p:nvSpPr>
          <p:cNvPr id="3" name="Объект 2"/>
          <p:cNvSpPr>
            <a:spLocks noGrp="1"/>
          </p:cNvSpPr>
          <p:nvPr>
            <p:ph idx="1"/>
          </p:nvPr>
        </p:nvSpPr>
        <p:spPr>
          <a:xfrm>
            <a:off x="818712" y="2222287"/>
            <a:ext cx="10554574" cy="4383229"/>
          </a:xfrm>
        </p:spPr>
        <p:txBody>
          <a:bodyPr>
            <a:normAutofit fontScale="92500"/>
          </a:bodyPr>
          <a:lstStyle/>
          <a:p>
            <a:r>
              <a:rPr lang="ru-RU" dirty="0"/>
              <a:t>Смешанная ветвь формируется ветвями чувствительного и двигательного корешков. Из полости черепа выходит через круглое отверстие </a:t>
            </a:r>
            <a:r>
              <a:rPr lang="ru-RU" i="1" dirty="0"/>
              <a:t>(f. </a:t>
            </a:r>
            <a:r>
              <a:rPr lang="ru-RU" i="1" dirty="0" err="1"/>
              <a:t>rotundum</a:t>
            </a:r>
            <a:r>
              <a:rPr lang="ru-RU" i="1" dirty="0"/>
              <a:t>) </a:t>
            </a:r>
            <a:r>
              <a:rPr lang="ru-RU" dirty="0"/>
              <a:t>и вступает в </a:t>
            </a:r>
            <a:r>
              <a:rPr lang="ru-RU" dirty="0" err="1"/>
              <a:t>крылонёбную</a:t>
            </a:r>
            <a:r>
              <a:rPr lang="ru-RU" dirty="0"/>
              <a:t> ямку. Одна из конечных ветвей - подбородочный нерв </a:t>
            </a:r>
            <a:r>
              <a:rPr lang="ru-RU" i="1" dirty="0"/>
              <a:t>(n. </a:t>
            </a:r>
            <a:r>
              <a:rPr lang="ru-RU" i="1" dirty="0" err="1"/>
              <a:t>mentalis</a:t>
            </a:r>
            <a:r>
              <a:rPr lang="ru-RU" i="1" dirty="0"/>
              <a:t>) </a:t>
            </a:r>
            <a:r>
              <a:rPr lang="ru-RU" dirty="0"/>
              <a:t>выходит на поверхность лица через соответствующее отверстие нижней челюсти </a:t>
            </a:r>
            <a:r>
              <a:rPr lang="ru-RU" i="1" dirty="0"/>
              <a:t>(f. </a:t>
            </a:r>
            <a:r>
              <a:rPr lang="ru-RU" i="1" dirty="0" err="1"/>
              <a:t>mentalis</a:t>
            </a:r>
            <a:r>
              <a:rPr lang="ru-RU" i="1" dirty="0"/>
              <a:t>).</a:t>
            </a:r>
            <a:r>
              <a:rPr lang="ru-RU" dirty="0"/>
              <a:t>Нижнечелюстной нерв обеспечивает чувствительную иннервацию нижней части щеки, подбородка, кожи нижней губы, передней части ушной раковины, наружного слухового прохода, части внешней поверхности барабанной перепонки, слизистой оболочки щеки, дна полости рта, передних </a:t>
            </a:r>
            <a:r>
              <a:rPr lang="ru-RU" baseline="30000" dirty="0"/>
              <a:t>2</a:t>
            </a:r>
            <a:r>
              <a:rPr lang="ru-RU" dirty="0"/>
              <a:t>/</a:t>
            </a:r>
            <a:r>
              <a:rPr lang="ru-RU" baseline="-25000" dirty="0"/>
              <a:t>3</a:t>
            </a:r>
            <a:r>
              <a:rPr lang="ru-RU" dirty="0"/>
              <a:t> языка, нижней челюсти, твердой мозговой оболочки, а также двигательную иннервацию жевательных </a:t>
            </a:r>
            <a:r>
              <a:rPr lang="ru-RU" dirty="0" err="1"/>
              <a:t>мышц:</a:t>
            </a:r>
            <a:r>
              <a:rPr lang="ru-RU" i="1" dirty="0" err="1"/>
              <a:t>mm</a:t>
            </a:r>
            <a:r>
              <a:rPr lang="ru-RU" i="1" dirty="0"/>
              <a:t>. </a:t>
            </a:r>
            <a:r>
              <a:rPr lang="ru-RU" i="1" dirty="0" err="1"/>
              <a:t>masseter</a:t>
            </a:r>
            <a:r>
              <a:rPr lang="ru-RU" i="1" dirty="0"/>
              <a:t>, </a:t>
            </a:r>
            <a:r>
              <a:rPr lang="ru-RU" i="1" dirty="0" err="1"/>
              <a:t>temporalis</a:t>
            </a:r>
            <a:r>
              <a:rPr lang="ru-RU" i="1" dirty="0"/>
              <a:t>, </a:t>
            </a:r>
            <a:r>
              <a:rPr lang="ru-RU" i="1" dirty="0" err="1"/>
              <a:t>pterygoideus</a:t>
            </a:r>
            <a:r>
              <a:rPr lang="ru-RU" i="1" dirty="0"/>
              <a:t> </a:t>
            </a:r>
            <a:r>
              <a:rPr lang="ru-RU" i="1" dirty="0" err="1"/>
              <a:t>medialis</a:t>
            </a:r>
            <a:r>
              <a:rPr lang="ru-RU" i="1" dirty="0"/>
              <a:t> </a:t>
            </a:r>
            <a:r>
              <a:rPr lang="ru-RU" dirty="0"/>
              <a:t>и </a:t>
            </a:r>
            <a:r>
              <a:rPr lang="ru-RU" i="1" dirty="0" err="1"/>
              <a:t>lateralis</a:t>
            </a:r>
            <a:r>
              <a:rPr lang="ru-RU" i="1" dirty="0"/>
              <a:t>, </a:t>
            </a:r>
            <a:r>
              <a:rPr lang="ru-RU" i="1" dirty="0" err="1"/>
              <a:t>mylohyoideus</a:t>
            </a:r>
            <a:r>
              <a:rPr lang="ru-RU" i="1" dirty="0"/>
              <a:t>, </a:t>
            </a:r>
            <a:r>
              <a:rPr lang="ru-RU" dirty="0"/>
              <a:t>переднее брюшко </a:t>
            </a:r>
            <a:r>
              <a:rPr lang="ru-RU" i="1" dirty="0"/>
              <a:t>m. </a:t>
            </a:r>
            <a:r>
              <a:rPr lang="ru-RU" i="1" dirty="0" err="1"/>
              <a:t>digastricus</a:t>
            </a:r>
            <a:r>
              <a:rPr lang="ru-RU" i="1" dirty="0"/>
              <a:t>, m. </a:t>
            </a:r>
            <a:r>
              <a:rPr lang="ru-RU" i="1" dirty="0" err="1"/>
              <a:t>tensor</a:t>
            </a:r>
            <a:r>
              <a:rPr lang="ru-RU" i="1" dirty="0"/>
              <a:t> </a:t>
            </a:r>
            <a:r>
              <a:rPr lang="ru-RU" i="1" dirty="0" err="1"/>
              <a:t>tympani</a:t>
            </a:r>
            <a:r>
              <a:rPr lang="ru-RU" i="1" dirty="0"/>
              <a:t> </a:t>
            </a:r>
            <a:r>
              <a:rPr lang="ru-RU" dirty="0"/>
              <a:t>и </a:t>
            </a:r>
            <a:r>
              <a:rPr lang="ru-RU" i="1" dirty="0"/>
              <a:t>m. </a:t>
            </a:r>
            <a:r>
              <a:rPr lang="ru-RU" i="1" dirty="0" err="1"/>
              <a:t>tensor</a:t>
            </a:r>
            <a:r>
              <a:rPr lang="ru-RU" i="1" dirty="0"/>
              <a:t> </a:t>
            </a:r>
            <a:r>
              <a:rPr lang="ru-RU" i="1" dirty="0" err="1"/>
              <a:t>veli</a:t>
            </a:r>
            <a:r>
              <a:rPr lang="ru-RU" i="1" dirty="0"/>
              <a:t> </a:t>
            </a:r>
            <a:r>
              <a:rPr lang="ru-RU" i="1" dirty="0" err="1"/>
              <a:t>palatini</a:t>
            </a:r>
            <a:r>
              <a:rPr lang="ru-RU" i="1" dirty="0"/>
              <a:t>.</a:t>
            </a:r>
            <a:endParaRPr lang="ru-RU" dirty="0"/>
          </a:p>
          <a:p>
            <a:r>
              <a:rPr lang="ru-RU" dirty="0"/>
              <a:t>Нижнечелюстной нерв связан с узлами вегетативной нервной системы - с ушным </a:t>
            </a:r>
            <a:r>
              <a:rPr lang="ru-RU" i="1" dirty="0"/>
              <a:t>(</a:t>
            </a:r>
            <a:r>
              <a:rPr lang="ru-RU" i="1" dirty="0" err="1"/>
              <a:t>gangl</a:t>
            </a:r>
            <a:r>
              <a:rPr lang="ru-RU" i="1" dirty="0"/>
              <a:t>. </a:t>
            </a:r>
            <a:r>
              <a:rPr lang="ru-RU" i="1" dirty="0" err="1"/>
              <a:t>oticum</a:t>
            </a:r>
            <a:r>
              <a:rPr lang="ru-RU" i="1" dirty="0"/>
              <a:t>), </a:t>
            </a:r>
            <a:r>
              <a:rPr lang="ru-RU" dirty="0"/>
              <a:t>поднижнечелюстным </a:t>
            </a:r>
            <a:r>
              <a:rPr lang="ru-RU" i="1" dirty="0"/>
              <a:t>(</a:t>
            </a:r>
            <a:r>
              <a:rPr lang="ru-RU" i="1" dirty="0" err="1"/>
              <a:t>gangl</a:t>
            </a:r>
            <a:r>
              <a:rPr lang="ru-RU" i="1" dirty="0"/>
              <a:t>. </a:t>
            </a:r>
            <a:r>
              <a:rPr lang="ru-RU" i="1" dirty="0" err="1"/>
              <a:t>submandibulare</a:t>
            </a:r>
            <a:r>
              <a:rPr lang="ru-RU" i="1" dirty="0"/>
              <a:t>), </a:t>
            </a:r>
            <a:r>
              <a:rPr lang="ru-RU" dirty="0"/>
              <a:t>подъязычным </a:t>
            </a:r>
            <a:r>
              <a:rPr lang="ru-RU" i="1" dirty="0"/>
              <a:t>(</a:t>
            </a:r>
            <a:r>
              <a:rPr lang="ru-RU" i="1" dirty="0" err="1"/>
              <a:t>gangl</a:t>
            </a:r>
            <a:r>
              <a:rPr lang="ru-RU" i="1" dirty="0"/>
              <a:t>. </a:t>
            </a:r>
            <a:r>
              <a:rPr lang="ru-RU" i="1" dirty="0" err="1"/>
              <a:t>sublinguale</a:t>
            </a:r>
            <a:r>
              <a:rPr lang="ru-RU" i="1" dirty="0"/>
              <a:t>). </a:t>
            </a:r>
            <a:r>
              <a:rPr lang="ru-RU" dirty="0"/>
              <a:t>От узлов идут </a:t>
            </a:r>
            <a:r>
              <a:rPr lang="ru-RU" dirty="0" err="1"/>
              <a:t>постганглионарные</a:t>
            </a:r>
            <a:r>
              <a:rPr lang="ru-RU" dirty="0"/>
              <a:t> парасимпатические секреторные волокна к слюнным железам. Совместно с барабанной струной </a:t>
            </a:r>
            <a:r>
              <a:rPr lang="ru-RU" i="1" dirty="0"/>
              <a:t>(</a:t>
            </a:r>
            <a:r>
              <a:rPr lang="ru-RU" i="1" dirty="0" err="1"/>
              <a:t>chorda</a:t>
            </a:r>
            <a:r>
              <a:rPr lang="ru-RU" i="1" dirty="0"/>
              <a:t> </a:t>
            </a:r>
            <a:r>
              <a:rPr lang="ru-RU" i="1" dirty="0" err="1"/>
              <a:t>tympani</a:t>
            </a:r>
            <a:r>
              <a:rPr lang="ru-RU" i="1" dirty="0"/>
              <a:t>) </a:t>
            </a:r>
            <a:r>
              <a:rPr lang="ru-RU" dirty="0"/>
              <a:t>обеспечивает вкусовую и поверхностную чувствительность языка.</a:t>
            </a:r>
          </a:p>
          <a:p>
            <a:endParaRPr lang="ru-RU" dirty="0"/>
          </a:p>
        </p:txBody>
      </p:sp>
    </p:spTree>
    <p:extLst>
      <p:ext uri="{BB962C8B-B14F-4D97-AF65-F5344CB8AC3E}">
        <p14:creationId xmlns:p14="http://schemas.microsoft.com/office/powerpoint/2010/main" val="9568420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a:t>Невралгия тройничного нерва (НТН) </a:t>
            </a:r>
          </a:p>
        </p:txBody>
      </p:sp>
      <p:sp>
        <p:nvSpPr>
          <p:cNvPr id="5" name="Текст 4"/>
          <p:cNvSpPr>
            <a:spLocks noGrp="1"/>
          </p:cNvSpPr>
          <p:nvPr>
            <p:ph type="body" idx="1"/>
          </p:nvPr>
        </p:nvSpPr>
        <p:spPr/>
        <p:txBody>
          <a:bodyPr/>
          <a:lstStyle/>
          <a:p>
            <a:endParaRPr lang="ru-RU"/>
          </a:p>
        </p:txBody>
      </p:sp>
    </p:spTree>
    <p:extLst>
      <p:ext uri="{BB962C8B-B14F-4D97-AF65-F5344CB8AC3E}">
        <p14:creationId xmlns:p14="http://schemas.microsoft.com/office/powerpoint/2010/main" val="7341865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Невралгия тройничного нерва (НТН) </a:t>
            </a:r>
          </a:p>
        </p:txBody>
      </p:sp>
      <p:sp>
        <p:nvSpPr>
          <p:cNvPr id="3" name="Объект 2"/>
          <p:cNvSpPr>
            <a:spLocks noGrp="1"/>
          </p:cNvSpPr>
          <p:nvPr>
            <p:ph idx="1"/>
          </p:nvPr>
        </p:nvSpPr>
        <p:spPr/>
        <p:txBody>
          <a:bodyPr/>
          <a:lstStyle/>
          <a:p>
            <a:r>
              <a:rPr lang="ru-RU" sz="2800" dirty="0"/>
              <a:t>заболевание, характеризующееся пароксизмами сильной боли в зонах иннервации одной или более ветвей тройничного нерва.</a:t>
            </a:r>
          </a:p>
          <a:p>
            <a:r>
              <a:rPr lang="ru-RU" sz="2800" b="1" dirty="0"/>
              <a:t>МКБ-10: </a:t>
            </a:r>
            <a:r>
              <a:rPr lang="en-US" sz="2800" b="1" dirty="0"/>
              <a:t>G</a:t>
            </a:r>
            <a:r>
              <a:rPr lang="ru-RU" sz="2800" b="1" dirty="0"/>
              <a:t>50.0 </a:t>
            </a:r>
            <a:r>
              <a:rPr lang="ru-RU" sz="2800" dirty="0"/>
              <a:t>Невралгия тройничного нерва.</a:t>
            </a:r>
          </a:p>
          <a:p>
            <a:endParaRPr lang="ru-RU" dirty="0"/>
          </a:p>
        </p:txBody>
      </p:sp>
    </p:spTree>
    <p:extLst>
      <p:ext uri="{BB962C8B-B14F-4D97-AF65-F5344CB8AC3E}">
        <p14:creationId xmlns:p14="http://schemas.microsoft.com/office/powerpoint/2010/main" val="37965935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Эпидемиология</a:t>
            </a:r>
            <a:endParaRPr lang="ru-RU" dirty="0"/>
          </a:p>
        </p:txBody>
      </p:sp>
      <p:sp>
        <p:nvSpPr>
          <p:cNvPr id="3" name="Объект 2"/>
          <p:cNvSpPr>
            <a:spLocks noGrp="1"/>
          </p:cNvSpPr>
          <p:nvPr>
            <p:ph idx="1"/>
          </p:nvPr>
        </p:nvSpPr>
        <p:spPr/>
        <p:txBody>
          <a:bodyPr/>
          <a:lstStyle/>
          <a:p>
            <a:r>
              <a:rPr lang="ru-RU" sz="2800" dirty="0"/>
              <a:t>Заболеваемость составляет в среднем 4 случая на 100 000 населения в год [1]. НТН — болезнь пожилых людей, средний возраста начала заболевания — 60 лет. Несколько чаще НТН развивается у женщин (соотношение мужчины/женщины среди заболевших составляет в среднем 1/1,74) [2]. Заболевание более распространено в северных широтах.</a:t>
            </a:r>
          </a:p>
          <a:p>
            <a:endParaRPr lang="ru-RU" dirty="0"/>
          </a:p>
        </p:txBody>
      </p:sp>
    </p:spTree>
    <p:extLst>
      <p:ext uri="{BB962C8B-B14F-4D97-AF65-F5344CB8AC3E}">
        <p14:creationId xmlns:p14="http://schemas.microsoft.com/office/powerpoint/2010/main" val="1833112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Классификация</a:t>
            </a:r>
            <a:endParaRPr lang="ru-RU" dirty="0"/>
          </a:p>
        </p:txBody>
      </p:sp>
      <p:sp>
        <p:nvSpPr>
          <p:cNvPr id="3" name="Объект 2"/>
          <p:cNvSpPr>
            <a:spLocks noGrp="1"/>
          </p:cNvSpPr>
          <p:nvPr>
            <p:ph idx="1"/>
          </p:nvPr>
        </p:nvSpPr>
        <p:spPr>
          <a:xfrm>
            <a:off x="818712" y="2222287"/>
            <a:ext cx="10554574" cy="4274047"/>
          </a:xfrm>
        </p:spPr>
        <p:txBody>
          <a:bodyPr>
            <a:normAutofit/>
          </a:bodyPr>
          <a:lstStyle/>
          <a:p>
            <a:r>
              <a:rPr lang="ru-RU" sz="2000" dirty="0"/>
              <a:t>Принято выделять идиопатическую и симптоматическую НТН. Идиопатическая НТН —невропатия, развивающаяся в среднем и пожилом возрасте из-за сдавления корешка тройничного нерва либо его ветвей (обычно </a:t>
            </a:r>
            <a:r>
              <a:rPr lang="en-US" sz="2000" dirty="0"/>
              <a:t>II </a:t>
            </a:r>
            <a:r>
              <a:rPr lang="ru-RU" sz="2000" dirty="0"/>
              <a:t>или </a:t>
            </a:r>
            <a:r>
              <a:rPr lang="en-US" sz="2000" b="1" dirty="0"/>
              <a:t>III</a:t>
            </a:r>
            <a:r>
              <a:rPr lang="ru-RU" sz="2000" b="1" dirty="0"/>
              <a:t>). </a:t>
            </a:r>
            <a:r>
              <a:rPr lang="ru-RU" sz="2000" dirty="0"/>
              <a:t>Полагают, что она в большинстве случаев обусловлена патологически изменёнными (расширенными, дислоцированными) кровеносными сосудами задней черепной ямки (чаще всего одной из мозжечковых артерий). Компрессия может быть связана и с сужением костных каналов, обычно вследствие хронического воспалительного процесса в смежных областях (синуситы, периодонтит и пр.). Симптоматическую НТН наблюдают относительно редко, она развивается как одно из проявлений других заболеваний ЦНС (</a:t>
            </a:r>
            <a:r>
              <a:rPr lang="en-US" sz="2000" dirty="0"/>
              <a:t>PC</a:t>
            </a:r>
            <a:r>
              <a:rPr lang="ru-RU" sz="2000" dirty="0"/>
              <a:t>, глиома ствола мозга, опухоли мостомозжечковой области, стволовой инсульт и пр.).</a:t>
            </a:r>
          </a:p>
          <a:p>
            <a:endParaRPr lang="ru-RU" dirty="0"/>
          </a:p>
        </p:txBody>
      </p:sp>
    </p:spTree>
    <p:extLst>
      <p:ext uri="{BB962C8B-B14F-4D97-AF65-F5344CB8AC3E}">
        <p14:creationId xmlns:p14="http://schemas.microsoft.com/office/powerpoint/2010/main" val="22424646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ДИАГНОСТИКА</a:t>
            </a:r>
            <a:endParaRPr lang="ru-RU" dirty="0"/>
          </a:p>
        </p:txBody>
      </p:sp>
      <p:sp>
        <p:nvSpPr>
          <p:cNvPr id="3" name="Объект 2"/>
          <p:cNvSpPr>
            <a:spLocks noGrp="1"/>
          </p:cNvSpPr>
          <p:nvPr>
            <p:ph idx="1"/>
          </p:nvPr>
        </p:nvSpPr>
        <p:spPr>
          <a:xfrm>
            <a:off x="818712" y="2222287"/>
            <a:ext cx="10554574" cy="4492412"/>
          </a:xfrm>
        </p:spPr>
        <p:txBody>
          <a:bodyPr>
            <a:normAutofit fontScale="92500" lnSpcReduction="10000"/>
          </a:bodyPr>
          <a:lstStyle/>
          <a:p>
            <a:r>
              <a:rPr lang="ru-RU" b="1" dirty="0"/>
              <a:t>Анамнез и </a:t>
            </a:r>
            <a:r>
              <a:rPr lang="ru-RU" b="1" dirty="0" err="1"/>
              <a:t>физикальное</a:t>
            </a:r>
            <a:r>
              <a:rPr lang="ru-RU" b="1" dirty="0"/>
              <a:t> обследование</a:t>
            </a:r>
            <a:endParaRPr lang="ru-RU" dirty="0"/>
          </a:p>
          <a:p>
            <a:r>
              <a:rPr lang="ru-RU" dirty="0"/>
              <a:t>При сборе анамнеза необходимо обратить особое внимание на следующие </a:t>
            </a:r>
            <a:r>
              <a:rPr lang="ru-RU" dirty="0" smtClean="0"/>
              <a:t>аспекты.</a:t>
            </a:r>
            <a:endParaRPr lang="ru-RU" dirty="0"/>
          </a:p>
          <a:p>
            <a:pPr lvl="0"/>
            <a:r>
              <a:rPr lang="ru-RU" dirty="0"/>
              <a:t>Продолжительность каждого эпизода боли. Для НТН характерны болевые пароксизмы продолжительностью от нескольких секунд до 1—2 мин. Более продолжительные, а тем более постоянные боли для НТН нетипичны. Болевые пароксизмы возникают внезапно, чаще в дневное время. Их частота весьма вариабельна — от единичных в течение суток до непрерывно повторяющихся в течение нескольких часов (так называемый </a:t>
            </a:r>
            <a:r>
              <a:rPr lang="en-US" i="1" dirty="0"/>
              <a:t>status </a:t>
            </a:r>
            <a:r>
              <a:rPr lang="en-US" i="1" dirty="0" err="1"/>
              <a:t>neuralgicus</a:t>
            </a:r>
            <a:r>
              <a:rPr lang="ru-RU" i="1" dirty="0"/>
              <a:t>, </a:t>
            </a:r>
            <a:r>
              <a:rPr lang="ru-RU" dirty="0"/>
              <a:t>при котором может создаться ошибочное впечатление о необычно большой продолжительности болевых пароксизмов).</a:t>
            </a:r>
          </a:p>
          <a:p>
            <a:pPr lvl="0"/>
            <a:r>
              <a:rPr lang="ru-RU" dirty="0"/>
              <a:t>Локализация, характер и выраженность боли. Боли при НТН односторонние, чаще возникают справа и обычно ограничиваются областью иннервации одной, реже двух ветвей тройничного нерва. В некоторых случаях локализация болей соответствует области иннервации одной из конечных ветвей тройничного нерва — язычного, верхних альвеолярных, нижнего альвеолярного нервов и пр. (парциальные формы НТН). Боли очень интенсивные, невыносимые, больные обычно описывают их как прострелы или чувство прохождения электрического тока.</a:t>
            </a:r>
          </a:p>
          <a:p>
            <a:endParaRPr lang="ru-RU" dirty="0"/>
          </a:p>
        </p:txBody>
      </p:sp>
    </p:spTree>
    <p:extLst>
      <p:ext uri="{BB962C8B-B14F-4D97-AF65-F5344CB8AC3E}">
        <p14:creationId xmlns:p14="http://schemas.microsoft.com/office/powerpoint/2010/main" val="12713202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246752"/>
          </a:xfrm>
        </p:spPr>
        <p:txBody>
          <a:bodyPr>
            <a:normAutofit/>
          </a:bodyPr>
          <a:lstStyle/>
          <a:p>
            <a:pPr lvl="0"/>
            <a:r>
              <a:rPr lang="ru-RU" dirty="0"/>
              <a:t>Наличие провоцирующих факторов и факторов, устраняющих боль. Провоцировать боли при НТН могут разговор, приём пищи, жевание, мимические движения. Весьма характерно наличие триггер-</a:t>
            </a:r>
            <a:r>
              <a:rPr lang="ru-RU" dirty="0" err="1"/>
              <a:t>ных</a:t>
            </a:r>
            <a:r>
              <a:rPr lang="ru-RU" dirty="0"/>
              <a:t> зон, лёгкое раздражение которых (прикосновение, дуновение ветра и пр.) вызывает приступ боли. Локализация триггерных зон индивидуальна, но обычно они располагаются в медиальных отделах лица: при невралгии </a:t>
            </a:r>
            <a:r>
              <a:rPr lang="en-US" dirty="0"/>
              <a:t>I </a:t>
            </a:r>
            <a:r>
              <a:rPr lang="ru-RU" dirty="0"/>
              <a:t>ветви тройничного нерва — в области внутреннего угла глаза, </a:t>
            </a:r>
            <a:r>
              <a:rPr lang="en-US" dirty="0"/>
              <a:t>II </a:t>
            </a:r>
            <a:r>
              <a:rPr lang="ru-RU" dirty="0"/>
              <a:t>ветви — на коже носа или слизистой оболочке верхней челюсти, </a:t>
            </a:r>
            <a:r>
              <a:rPr lang="en-US" dirty="0"/>
              <a:t>III </a:t>
            </a:r>
            <a:r>
              <a:rPr lang="ru-RU" dirty="0"/>
              <a:t>ветви — на коже подбородка или слизистой оболочке нижней челюсти. Иногда приступ болей удаётся купировать или предотвратить интенсивным растиранием или давлением на кожу лица (жест-антагонист).</a:t>
            </a:r>
          </a:p>
          <a:p>
            <a:pPr lvl="0"/>
            <a:r>
              <a:rPr lang="ru-RU" dirty="0"/>
              <a:t>Принимаемые ЛС и их влияние на боль. Боли при НТН можно купировать противоэпилептическими </a:t>
            </a:r>
            <a:r>
              <a:rPr lang="ru-RU" dirty="0" err="1"/>
              <a:t>препарами</a:t>
            </a:r>
            <a:r>
              <a:rPr lang="ru-RU" dirty="0"/>
              <a:t>. Ненаркотические анальгетики и НПВС обычно не оказывают существенного влияния на выраженность болей.</a:t>
            </a:r>
          </a:p>
          <a:p>
            <a:endParaRPr lang="ru-RU" dirty="0"/>
          </a:p>
        </p:txBody>
      </p:sp>
    </p:spTree>
    <p:extLst>
      <p:ext uri="{BB962C8B-B14F-4D97-AF65-F5344CB8AC3E}">
        <p14:creationId xmlns:p14="http://schemas.microsoft.com/office/powerpoint/2010/main" val="3831986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635713"/>
          </a:xfrm>
        </p:spPr>
        <p:txBody>
          <a:bodyPr>
            <a:normAutofit fontScale="92500"/>
          </a:bodyPr>
          <a:lstStyle/>
          <a:p>
            <a:pPr lvl="0"/>
            <a:r>
              <a:rPr lang="ru-RU" dirty="0"/>
              <a:t>Симптомы, сопутствующие болевым пароксизмам. Болевой приступ при НТН часто сопровождается рефлекторным спазмом мимических мышц (болевой тик) — парциальным (круговой мышцы глаза, щёчной мышцы и пр.) или по типу лицевого </a:t>
            </a:r>
            <a:r>
              <a:rPr lang="ru-RU" dirty="0" err="1"/>
              <a:t>гемиспазма</a:t>
            </a:r>
            <a:r>
              <a:rPr lang="ru-RU" dirty="0"/>
              <a:t>. Иногда болевые пароксизмы сопровождаются вегетативными симптомами (гиперемия лица, слезотечение, заложенность носа и пр.), однако последние обычно выражены слабо или умеренно. </a:t>
            </a:r>
          </a:p>
          <a:p>
            <a:pPr lvl="0"/>
            <a:r>
              <a:rPr lang="ru-RU" dirty="0"/>
              <a:t>Течение заболевания, наличие аналогичных приступов боли в прошлом. Для НТН характерно рецидивирующее течение: периоды обострений сменяются периодами ремиссий вариабельной продолжительности.</a:t>
            </a:r>
          </a:p>
          <a:p>
            <a:pPr lvl="0"/>
            <a:r>
              <a:rPr lang="ru-RU" dirty="0"/>
              <a:t>Наличие сопутствующих неврологических и соматических заболеваний (АГ, по данным некоторых эпидемиологических исследований, может быть фактором риска НТН) [3]. </a:t>
            </a:r>
          </a:p>
          <a:p>
            <a:pPr lvl="0"/>
            <a:r>
              <a:rPr lang="ru-RU" dirty="0"/>
              <a:t>Для оценки характеристик болевого синдрома целесообразно использовать одну из многомерных шкал боли, например, опросник </a:t>
            </a:r>
            <a:r>
              <a:rPr lang="ru-RU" dirty="0" err="1"/>
              <a:t>МакГилла</a:t>
            </a:r>
            <a:r>
              <a:rPr lang="ru-RU" dirty="0"/>
              <a:t> [4] (см. раздел «Приложения»), что не только оказывает определённую помощь в диагностике, но и позволяет объективно оценивать в дальнейшем динамику заболевания и эффективность проводимой терапии.</a:t>
            </a:r>
          </a:p>
          <a:p>
            <a:endParaRPr lang="ru-RU" dirty="0"/>
          </a:p>
        </p:txBody>
      </p:sp>
    </p:spTree>
    <p:extLst>
      <p:ext uri="{BB962C8B-B14F-4D97-AF65-F5344CB8AC3E}">
        <p14:creationId xmlns:p14="http://schemas.microsoft.com/office/powerpoint/2010/main" val="4199008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Тройничный нерв </a:t>
            </a:r>
            <a:r>
              <a:rPr lang="ru-RU" dirty="0" smtClean="0"/>
              <a:t>-</a:t>
            </a:r>
            <a:endParaRPr lang="ru-RU" dirty="0"/>
          </a:p>
        </p:txBody>
      </p:sp>
      <p:sp>
        <p:nvSpPr>
          <p:cNvPr id="3" name="Объект 2"/>
          <p:cNvSpPr>
            <a:spLocks noGrp="1"/>
          </p:cNvSpPr>
          <p:nvPr>
            <p:ph idx="1"/>
          </p:nvPr>
        </p:nvSpPr>
        <p:spPr/>
        <p:txBody>
          <a:bodyPr>
            <a:normAutofit/>
          </a:bodyPr>
          <a:lstStyle/>
          <a:p>
            <a:r>
              <a:rPr lang="ru-RU" sz="3600" dirty="0"/>
              <a:t>главный чувствительный нерв лица и ротовой полости; кроме того, в его составе имеются двигательные волокна, иннервирующие жевательные </a:t>
            </a:r>
            <a:r>
              <a:rPr lang="ru-RU" sz="3600" dirty="0" smtClean="0"/>
              <a:t>мышцы.</a:t>
            </a:r>
            <a:endParaRPr lang="ru-RU" sz="3600" dirty="0"/>
          </a:p>
        </p:txBody>
      </p:sp>
    </p:spTree>
    <p:extLst>
      <p:ext uri="{BB962C8B-B14F-4D97-AF65-F5344CB8AC3E}">
        <p14:creationId xmlns:p14="http://schemas.microsoft.com/office/powerpoint/2010/main" val="93982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635713"/>
          </a:xfrm>
        </p:spPr>
        <p:txBody>
          <a:bodyPr/>
          <a:lstStyle/>
          <a:p>
            <a:r>
              <a:rPr lang="ru-RU" sz="2000" dirty="0"/>
              <a:t>Неврологическое исследование направлено в первую очередь на исключение других </a:t>
            </a:r>
            <a:r>
              <a:rPr lang="ru-RU" sz="2000" dirty="0" err="1"/>
              <a:t>заболеваний</a:t>
            </a:r>
            <a:r>
              <a:rPr lang="ru-RU" sz="2000" baseline="30000" dirty="0" err="1"/>
              <a:t>С</a:t>
            </a:r>
            <a:r>
              <a:rPr lang="ru-RU" sz="2000" dirty="0"/>
              <a:t>. При типичной НТН какой-либо объективной симптоматики, как правило, не выявляют, за исключением болезненности точки выхода поражённой ветви тройничного нерва и, иногда, участков гиперестезии в области её иннервации. При длительном течении заболевания иногда развивается </a:t>
            </a:r>
            <a:r>
              <a:rPr lang="ru-RU" sz="2000" dirty="0" err="1"/>
              <a:t>гипостезия</a:t>
            </a:r>
            <a:r>
              <a:rPr lang="ru-RU" sz="2000" dirty="0"/>
              <a:t> в области иннервации поражённой ветви. При наличии выраженных симптомов выпадения со стороны тройничного нерва и, особенно, признаков поражения смежных черепных нервов и другой очаговой неврологической симптоматики диагноз НТН следует поставить под сомнение. В таких случаях прежде всего очередь необходимо исключить вторичную НТН, в первую очередь ассоциированную с </a:t>
            </a:r>
            <a:r>
              <a:rPr lang="en-US" sz="2000" dirty="0"/>
              <a:t>PC</a:t>
            </a:r>
            <a:r>
              <a:rPr lang="ru-RU" sz="2000" dirty="0"/>
              <a:t>, особенно при дебюте заболевания у лиц молодого возраста.</a:t>
            </a:r>
          </a:p>
          <a:p>
            <a:endParaRPr lang="ru-RU" dirty="0"/>
          </a:p>
        </p:txBody>
      </p:sp>
    </p:spTree>
    <p:extLst>
      <p:ext uri="{BB962C8B-B14F-4D97-AF65-F5344CB8AC3E}">
        <p14:creationId xmlns:p14="http://schemas.microsoft.com/office/powerpoint/2010/main" val="771994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287695"/>
          </a:xfrm>
        </p:spPr>
        <p:txBody>
          <a:bodyPr/>
          <a:lstStyle/>
          <a:p>
            <a:r>
              <a:rPr lang="ru-RU" sz="2800" dirty="0"/>
              <a:t>При затруднениях в диагностике допустимо проведение пробного лечения </a:t>
            </a:r>
            <a:r>
              <a:rPr lang="ru-RU" sz="2800" dirty="0" err="1"/>
              <a:t>карбамазепином</a:t>
            </a:r>
            <a:r>
              <a:rPr lang="ru-RU" sz="2800" dirty="0"/>
              <a:t>, который обычно назначают в дозе 400— 600 мг/</a:t>
            </a:r>
            <a:r>
              <a:rPr lang="ru-RU" sz="2800" dirty="0" err="1"/>
              <a:t>сут</a:t>
            </a:r>
            <a:r>
              <a:rPr lang="ru-RU" sz="2800" dirty="0"/>
              <a:t> в 2 приёма. При НТН подобное лечение через 24—72 ч вызывает купирование болевого синдрома или существенное уменьшение его </a:t>
            </a:r>
            <a:r>
              <a:rPr lang="ru-RU" sz="2800" dirty="0" err="1"/>
              <a:t>выраженности</a:t>
            </a:r>
            <a:r>
              <a:rPr lang="ru-RU" sz="2800" baseline="30000" dirty="0" err="1"/>
              <a:t>В</a:t>
            </a:r>
            <a:r>
              <a:rPr lang="ru-RU" sz="2800" dirty="0"/>
              <a:t> [5]. При неэффективности </a:t>
            </a:r>
            <a:r>
              <a:rPr lang="ru-RU" sz="2800" dirty="0" err="1"/>
              <a:t>карбамазепина</a:t>
            </a:r>
            <a:r>
              <a:rPr lang="ru-RU" sz="2800" dirty="0"/>
              <a:t> диагноз НТН следует поставить под сомнение.</a:t>
            </a:r>
          </a:p>
          <a:p>
            <a:endParaRPr lang="ru-RU" dirty="0"/>
          </a:p>
        </p:txBody>
      </p:sp>
    </p:spTree>
    <p:extLst>
      <p:ext uri="{BB962C8B-B14F-4D97-AF65-F5344CB8AC3E}">
        <p14:creationId xmlns:p14="http://schemas.microsoft.com/office/powerpoint/2010/main" val="9918676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Лабораторные и инструментальные </a:t>
            </a:r>
            <a:r>
              <a:rPr lang="ru-RU" dirty="0" smtClean="0"/>
              <a:t>исследования</a:t>
            </a:r>
            <a:endParaRPr lang="ru-RU" dirty="0"/>
          </a:p>
        </p:txBody>
      </p:sp>
      <p:sp>
        <p:nvSpPr>
          <p:cNvPr id="3" name="Объект 2"/>
          <p:cNvSpPr>
            <a:spLocks noGrp="1"/>
          </p:cNvSpPr>
          <p:nvPr>
            <p:ph idx="1"/>
          </p:nvPr>
        </p:nvSpPr>
        <p:spPr>
          <a:xfrm>
            <a:off x="818712" y="2222287"/>
            <a:ext cx="10554574" cy="4451468"/>
          </a:xfrm>
        </p:spPr>
        <p:txBody>
          <a:bodyPr/>
          <a:lstStyle/>
          <a:p>
            <a:pPr lvl="0"/>
            <a:r>
              <a:rPr lang="ru-RU" dirty="0"/>
              <a:t>Общеклинические исследования (общий анализ крови, общий анализ мочи).</a:t>
            </a:r>
          </a:p>
          <a:p>
            <a:pPr lvl="0"/>
            <a:r>
              <a:rPr lang="ru-RU" dirty="0"/>
              <a:t>Методы </a:t>
            </a:r>
            <a:r>
              <a:rPr lang="ru-RU" dirty="0" err="1"/>
              <a:t>нейровизуализации</a:t>
            </a:r>
            <a:r>
              <a:rPr lang="ru-RU" dirty="0"/>
              <a:t> (МРТ) показаны при атипичном течении НТН (наличие очаговой неврологической симптоматики, неэффективность лекарственной терапии). МРТ позволяет в большинстве случаев исключить причины вторичной НТН (</a:t>
            </a:r>
            <a:r>
              <a:rPr lang="en-US" dirty="0"/>
              <a:t>PC</a:t>
            </a:r>
            <a:r>
              <a:rPr lang="ru-RU" dirty="0"/>
              <a:t>, опухоли и пр.) и, кроме того, выявить </a:t>
            </a:r>
            <a:r>
              <a:rPr lang="ru-RU" dirty="0" err="1"/>
              <a:t>васкулярную</a:t>
            </a:r>
            <a:r>
              <a:rPr lang="ru-RU" dirty="0"/>
              <a:t> компрессию корешка тройничного нерва, которую обнаруживают приблизительно в 60% случаев первичной НТН [6].</a:t>
            </a:r>
          </a:p>
          <a:p>
            <a:pPr lvl="0"/>
            <a:r>
              <a:rPr lang="ru-RU" dirty="0"/>
              <a:t>Для выявления периферической компрессии ветвей тройничного нерва проводят </a:t>
            </a:r>
            <a:r>
              <a:rPr lang="ru-RU" dirty="0" err="1"/>
              <a:t>ортопантомографию</a:t>
            </a:r>
            <a:r>
              <a:rPr lang="ru-RU" dirty="0"/>
              <a:t>, позволяющую оценить ширину костных каналов.</a:t>
            </a:r>
          </a:p>
          <a:p>
            <a:pPr lvl="0"/>
            <a:r>
              <a:rPr lang="ru-RU" dirty="0"/>
              <a:t>Для выявления хронических воспалительных и других патологических процессов в синусах проводят рентгенографию придаточных пазух полости носа.</a:t>
            </a:r>
          </a:p>
          <a:p>
            <a:endParaRPr lang="ru-RU" dirty="0"/>
          </a:p>
        </p:txBody>
      </p:sp>
    </p:spTree>
    <p:extLst>
      <p:ext uri="{BB962C8B-B14F-4D97-AF65-F5344CB8AC3E}">
        <p14:creationId xmlns:p14="http://schemas.microsoft.com/office/powerpoint/2010/main" val="258507710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Дифференциальная диагностика</a:t>
            </a:r>
          </a:p>
        </p:txBody>
      </p:sp>
      <p:sp>
        <p:nvSpPr>
          <p:cNvPr id="3" name="Объект 2"/>
          <p:cNvSpPr>
            <a:spLocks noGrp="1"/>
          </p:cNvSpPr>
          <p:nvPr>
            <p:ph idx="1"/>
          </p:nvPr>
        </p:nvSpPr>
        <p:spPr>
          <a:xfrm>
            <a:off x="818712" y="2222287"/>
            <a:ext cx="10554574" cy="4301343"/>
          </a:xfrm>
        </p:spPr>
        <p:txBody>
          <a:bodyPr/>
          <a:lstStyle/>
          <a:p>
            <a:r>
              <a:rPr lang="ru-RU" dirty="0"/>
              <a:t>Наиболее частая причина вторичной НТН — </a:t>
            </a:r>
            <a:r>
              <a:rPr lang="en-US" dirty="0"/>
              <a:t>PC </a:t>
            </a:r>
            <a:r>
              <a:rPr lang="ru-RU" dirty="0"/>
              <a:t>(1-8% всех случаев НТН [7]). Подозрительны на </a:t>
            </a:r>
            <a:r>
              <a:rPr lang="en-US" dirty="0"/>
              <a:t>PC </a:t>
            </a:r>
            <a:r>
              <a:rPr lang="ru-RU" dirty="0"/>
              <a:t>дебют заболевания в относительно молодом возрасте (до 45 лет) и двусторонняя симптоматика (10—20% по сравнению с 3% при первичной НТН </a:t>
            </a:r>
            <a:r>
              <a:rPr lang="ru-RU" dirty="0" smtClean="0"/>
              <a:t>).Невралгические </a:t>
            </a:r>
            <a:r>
              <a:rPr lang="ru-RU" dirty="0"/>
              <a:t>боли в области иннервации тройничного нерва как первый признак </a:t>
            </a:r>
            <a:r>
              <a:rPr lang="en-US" dirty="0"/>
              <a:t>PC </a:t>
            </a:r>
            <a:r>
              <a:rPr lang="ru-RU" dirty="0"/>
              <a:t>наблюдают в 11—20% случаев [9], однако они редко бывают единственным проявлением заболевания: как правило (более чем в 90% случаев), присутствуют и другие симптомы поражения ствола мозга (нистагм, межъядерная офтальмоплегия и пр.). При МРТ выявляют очаги </a:t>
            </a:r>
            <a:r>
              <a:rPr lang="ru-RU" dirty="0" err="1"/>
              <a:t>демиелинизации</a:t>
            </a:r>
            <a:r>
              <a:rPr lang="ru-RU" dirty="0"/>
              <a:t> в области ядер или волокон тройничного нерва </a:t>
            </a:r>
            <a:r>
              <a:rPr lang="ru-RU" dirty="0" smtClean="0"/>
              <a:t>.</a:t>
            </a:r>
            <a:endParaRPr lang="ru-RU" dirty="0"/>
          </a:p>
        </p:txBody>
      </p:sp>
    </p:spTree>
    <p:extLst>
      <p:ext uri="{BB962C8B-B14F-4D97-AF65-F5344CB8AC3E}">
        <p14:creationId xmlns:p14="http://schemas.microsoft.com/office/powerpoint/2010/main" val="226965045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normAutofit lnSpcReduction="10000"/>
          </a:bodyPr>
          <a:lstStyle/>
          <a:p>
            <a:pPr lvl="0"/>
            <a:r>
              <a:rPr lang="ru-RU" dirty="0"/>
              <a:t>Приблизительно 5% всех случаев НТН обусловлено опухолями задней черепной ямки (</a:t>
            </a:r>
            <a:r>
              <a:rPr lang="ru-RU" dirty="0" err="1"/>
              <a:t>менингиомы</a:t>
            </a:r>
            <a:r>
              <a:rPr lang="ru-RU" dirty="0"/>
              <a:t>, невриномы </a:t>
            </a:r>
            <a:r>
              <a:rPr lang="en-US" dirty="0"/>
              <a:t>VIII </a:t>
            </a:r>
            <a:r>
              <a:rPr lang="ru-RU" dirty="0"/>
              <a:t>или, редко, </a:t>
            </a:r>
            <a:r>
              <a:rPr lang="en-US" dirty="0"/>
              <a:t>V </a:t>
            </a:r>
            <a:r>
              <a:rPr lang="ru-RU" dirty="0"/>
              <a:t>пары черепных нервов и </a:t>
            </a:r>
            <a:r>
              <a:rPr lang="ru-RU" dirty="0" smtClean="0"/>
              <a:t>др. Характерно </a:t>
            </a:r>
            <a:r>
              <a:rPr lang="ru-RU" dirty="0"/>
              <a:t>прогрессирующее течение: к типичным невралгическим пароксизмам присоединяются постоянные жгучие боли, симптомы выпадения (</a:t>
            </a:r>
            <a:r>
              <a:rPr lang="ru-RU" dirty="0" err="1"/>
              <a:t>гипостезия</a:t>
            </a:r>
            <a:r>
              <a:rPr lang="ru-RU" dirty="0"/>
              <a:t>, отсутствие роговичного рефлекса, слабость жевательных мышц). Как правило, присутствуют симптомы поражения смежных черепных нервов (</a:t>
            </a:r>
            <a:r>
              <a:rPr lang="ru-RU" dirty="0" err="1"/>
              <a:t>ипсилатеральный</a:t>
            </a:r>
            <a:r>
              <a:rPr lang="ru-RU" dirty="0"/>
              <a:t> </a:t>
            </a:r>
            <a:r>
              <a:rPr lang="ru-RU" dirty="0" err="1"/>
              <a:t>прозопарез</a:t>
            </a:r>
            <a:r>
              <a:rPr lang="ru-RU" dirty="0"/>
              <a:t>, шум в ухе и снижение слуха, вестибулярные расстройства и т.п.). Диагноз подтверждают с помощью МРТ.</a:t>
            </a:r>
          </a:p>
          <a:p>
            <a:pPr lvl="0"/>
            <a:r>
              <a:rPr lang="ru-RU" dirty="0"/>
              <a:t>При невралгии языкоглоточного нерва боли напоминают таковые при НТН, однако локализуются они в области корня языка, глотки, нёбных миндалин, там же располагаются и триггерные зоны. Боли могут провоцировать разговор, глотание, зевание, смех, повороты головы. Приступы болей иногда сопровождаются </a:t>
            </a:r>
            <a:r>
              <a:rPr lang="ru-RU" dirty="0" err="1"/>
              <a:t>синкопальными</a:t>
            </a:r>
            <a:r>
              <a:rPr lang="ru-RU" dirty="0"/>
              <a:t> состояниями (см. рекомендацию «Обмороки</a:t>
            </a:r>
            <a:r>
              <a:rPr lang="ru-RU" dirty="0" smtClean="0"/>
              <a:t>»).</a:t>
            </a:r>
            <a:endParaRPr lang="ru-RU" dirty="0"/>
          </a:p>
          <a:p>
            <a:endParaRPr lang="ru-RU" dirty="0"/>
          </a:p>
        </p:txBody>
      </p:sp>
    </p:spTree>
    <p:extLst>
      <p:ext uri="{BB962C8B-B14F-4D97-AF65-F5344CB8AC3E}">
        <p14:creationId xmlns:p14="http://schemas.microsoft.com/office/powerpoint/2010/main" val="7635397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635713"/>
          </a:xfrm>
        </p:spPr>
        <p:txBody>
          <a:bodyPr>
            <a:normAutofit/>
          </a:bodyPr>
          <a:lstStyle/>
          <a:p>
            <a:pPr lvl="0"/>
            <a:r>
              <a:rPr lang="ru-RU" dirty="0"/>
              <a:t>Невралгия </a:t>
            </a:r>
            <a:r>
              <a:rPr lang="ru-RU" dirty="0" err="1"/>
              <a:t>верхнегортанного</a:t>
            </a:r>
            <a:r>
              <a:rPr lang="ru-RU" dirty="0"/>
              <a:t> нерва — редкое заболевание, характеризующееся приступами односторонних невралгических болей в области гортани, которые иногда </a:t>
            </a:r>
            <a:r>
              <a:rPr lang="ru-RU" dirty="0" err="1"/>
              <a:t>иррадиируют</a:t>
            </a:r>
            <a:r>
              <a:rPr lang="ru-RU" dirty="0"/>
              <a:t> в скуловую область, нижнюю челюсть, ухо. Провоцируют боли глотание и кашель. Триггерные зоны отсутствуют, однако </a:t>
            </a:r>
            <a:r>
              <a:rPr lang="ru-RU" dirty="0" err="1"/>
              <a:t>пальпаторно</a:t>
            </a:r>
            <a:r>
              <a:rPr lang="ru-RU" dirty="0"/>
              <a:t> обычно удаётся обнаружить болезненную точку в области боковой поверхности шеи над щитовидным хрящом.</a:t>
            </a:r>
          </a:p>
          <a:p>
            <a:pPr lvl="0"/>
            <a:r>
              <a:rPr lang="ru-RU" dirty="0"/>
              <a:t>Постгерпетическая невропатия тройничного нерва развивается как следствие перенесённого </a:t>
            </a:r>
            <a:r>
              <a:rPr lang="ru-RU" dirty="0" err="1"/>
              <a:t>ганглионита</a:t>
            </a:r>
            <a:r>
              <a:rPr lang="ru-RU" dirty="0"/>
              <a:t> </a:t>
            </a:r>
            <a:r>
              <a:rPr lang="ru-RU" dirty="0" err="1"/>
              <a:t>гассерова</a:t>
            </a:r>
            <a:r>
              <a:rPr lang="ru-RU" dirty="0"/>
              <a:t> узла герпетической этиологии. От НТН отличается постоянными жгучими болями, на фоне которых возможны и приступообразные стреляющие боли, наличием выраженных расстройств чувствительности (</a:t>
            </a:r>
            <a:r>
              <a:rPr lang="ru-RU" dirty="0" err="1"/>
              <a:t>гипо</a:t>
            </a:r>
            <a:r>
              <a:rPr lang="ru-RU" dirty="0"/>
              <a:t>- и анестезия, </a:t>
            </a:r>
            <a:r>
              <a:rPr lang="ru-RU" dirty="0" err="1"/>
              <a:t>дизестезии</a:t>
            </a:r>
            <a:r>
              <a:rPr lang="ru-RU" dirty="0"/>
              <a:t>, </a:t>
            </a:r>
            <a:r>
              <a:rPr lang="ru-RU" dirty="0" err="1"/>
              <a:t>аллодиния</a:t>
            </a:r>
            <a:r>
              <a:rPr lang="ru-RU" dirty="0"/>
              <a:t>), отсутствием триггерных зон. Иногда невропатия тройничного нерва развивается при Лайм-</a:t>
            </a:r>
            <a:r>
              <a:rPr lang="ru-RU" dirty="0" err="1"/>
              <a:t>боррелиозе</a:t>
            </a:r>
            <a:r>
              <a:rPr lang="ru-RU" dirty="0"/>
              <a:t>, коллагенозах (системной красной волчанке, синдроме </a:t>
            </a:r>
            <a:r>
              <a:rPr lang="ru-RU" dirty="0" err="1"/>
              <a:t>Шёгрена</a:t>
            </a:r>
            <a:r>
              <a:rPr lang="ru-RU" dirty="0"/>
              <a:t>) и в редких случаях может быть идиопатической.</a:t>
            </a:r>
          </a:p>
          <a:p>
            <a:endParaRPr lang="ru-RU" dirty="0"/>
          </a:p>
        </p:txBody>
      </p:sp>
    </p:spTree>
    <p:extLst>
      <p:ext uri="{BB962C8B-B14F-4D97-AF65-F5344CB8AC3E}">
        <p14:creationId xmlns:p14="http://schemas.microsoft.com/office/powerpoint/2010/main" val="15756155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355934"/>
          </a:xfrm>
        </p:spPr>
        <p:txBody>
          <a:bodyPr/>
          <a:lstStyle/>
          <a:p>
            <a:pPr lvl="0"/>
            <a:r>
              <a:rPr lang="ru-RU" dirty="0"/>
              <a:t>Синдром </a:t>
            </a:r>
            <a:r>
              <a:rPr lang="en-US" dirty="0"/>
              <a:t>SUNCT</a:t>
            </a:r>
            <a:r>
              <a:rPr lang="ru-RU" dirty="0"/>
              <a:t> (</a:t>
            </a:r>
            <a:r>
              <a:rPr lang="en-US" dirty="0"/>
              <a:t>Short</a:t>
            </a:r>
            <a:r>
              <a:rPr lang="ru-RU" dirty="0"/>
              <a:t>-</a:t>
            </a:r>
            <a:r>
              <a:rPr lang="en-US" dirty="0"/>
              <a:t>lasting Unilateral Neuralgiform headache with Conjunctival injection and Tearing</a:t>
            </a:r>
            <a:r>
              <a:rPr lang="ru-RU" dirty="0"/>
              <a:t>) — редкое заболевание, характеризующееся приступами односторонних невралгических болей в области глазницы продолжительностью от 10 до 250 с, возникающих с различной частотой (от 1 приступа в сутки до более чем 30 в течение часа). Характерный признак — выраженные </a:t>
            </a:r>
            <a:r>
              <a:rPr lang="ru-RU" dirty="0" err="1"/>
              <a:t>ипсилатеральные</a:t>
            </a:r>
            <a:r>
              <a:rPr lang="ru-RU" dirty="0"/>
              <a:t> вегетативные нарушения во время приступа болей: </a:t>
            </a:r>
            <a:r>
              <a:rPr lang="ru-RU" dirty="0" err="1"/>
              <a:t>инъецированность</a:t>
            </a:r>
            <a:r>
              <a:rPr lang="ru-RU" dirty="0"/>
              <a:t> конъюнктивы, слезотечение, заложенность носа или </a:t>
            </a:r>
            <a:r>
              <a:rPr lang="ru-RU" dirty="0" err="1"/>
              <a:t>ринорея</a:t>
            </a:r>
            <a:r>
              <a:rPr lang="ru-RU" dirty="0"/>
              <a:t>. Приступы болей могут провоцироваться движениями головы. Иногда присутствуют триггерные зоны на лице.</a:t>
            </a:r>
          </a:p>
          <a:p>
            <a:endParaRPr lang="ru-RU" dirty="0"/>
          </a:p>
        </p:txBody>
      </p:sp>
    </p:spTree>
    <p:extLst>
      <p:ext uri="{BB962C8B-B14F-4D97-AF65-F5344CB8AC3E}">
        <p14:creationId xmlns:p14="http://schemas.microsoft.com/office/powerpoint/2010/main" val="17625674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383229"/>
          </a:xfrm>
        </p:spPr>
        <p:txBody>
          <a:bodyPr>
            <a:normAutofit lnSpcReduction="10000"/>
          </a:bodyPr>
          <a:lstStyle/>
          <a:p>
            <a:pPr lvl="0"/>
            <a:r>
              <a:rPr lang="ru-RU" dirty="0"/>
              <a:t>Атипичную лицевую боль определяют как </a:t>
            </a:r>
            <a:r>
              <a:rPr lang="ru-RU" dirty="0" err="1"/>
              <a:t>персистирующую</a:t>
            </a:r>
            <a:r>
              <a:rPr lang="ru-RU" dirty="0"/>
              <a:t> боль в области лица, не имеющую признаков невралгий черепных нервов и не ассоциированную с объективными симптомами или органическими заболеваниями [14]. Атипичные лицевые боли обычно постоянные, ноющего характера, часто двусторонние, их локализация не соответствует области иннервации тройничного нерва. В некоторых случаях возможно приступообразное усиление болей, что может имитировать НТН. Триггерные зоны отсутствуют. Характерны многолетнее течение и частое сочетание с хроническими болями другой локализации (головными, в области шеи, спины и пр.). Пациенты обычно предъявляют множество жалоб, однако при тщательном расспросе обычно удаётся выяснить, что боли не вызывают существенного нарушения повседневной активности. Болеют преимущественно женщины, средний возраст начала заболевания — 45 лет. Большинство случаев атипичных лицевых болей имеет психогенную этиологию и часто сочетается </a:t>
            </a:r>
            <a:r>
              <a:rPr lang="ru-RU" dirty="0" err="1"/>
              <a:t>сдепрессией</a:t>
            </a:r>
            <a:r>
              <a:rPr lang="ru-RU" dirty="0"/>
              <a:t> (выявляют у 72% пациентов [15]). Обычно эффективны трициклические антидепрессанты (например, амитриптилин по 30 мг/</a:t>
            </a:r>
            <a:r>
              <a:rPr lang="ru-RU" dirty="0" err="1"/>
              <a:t>сут</a:t>
            </a:r>
            <a:r>
              <a:rPr lang="ru-RU" dirty="0"/>
              <a:t> в течение 4 </a:t>
            </a:r>
            <a:r>
              <a:rPr lang="ru-RU" dirty="0" err="1"/>
              <a:t>нед</a:t>
            </a:r>
            <a:r>
              <a:rPr lang="ru-RU" dirty="0"/>
              <a:t>); напротив, эффективность </a:t>
            </a:r>
            <a:r>
              <a:rPr lang="ru-RU" dirty="0" err="1"/>
              <a:t>карбамазе-пина</a:t>
            </a:r>
            <a:r>
              <a:rPr lang="ru-RU" dirty="0"/>
              <a:t> не превышает таковую плацебо.</a:t>
            </a:r>
          </a:p>
          <a:p>
            <a:endParaRPr lang="ru-RU" dirty="0"/>
          </a:p>
        </p:txBody>
      </p:sp>
    </p:spTree>
    <p:extLst>
      <p:ext uri="{BB962C8B-B14F-4D97-AF65-F5344CB8AC3E}">
        <p14:creationId xmlns:p14="http://schemas.microsoft.com/office/powerpoint/2010/main" val="13317669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Показания к консультации других </a:t>
            </a:r>
            <a:r>
              <a:rPr lang="ru-RU" dirty="0" smtClean="0"/>
              <a:t>специалистов</a:t>
            </a:r>
            <a:endParaRPr lang="ru-RU" dirty="0"/>
          </a:p>
        </p:txBody>
      </p:sp>
      <p:sp>
        <p:nvSpPr>
          <p:cNvPr id="3" name="Объект 2"/>
          <p:cNvSpPr>
            <a:spLocks noGrp="1"/>
          </p:cNvSpPr>
          <p:nvPr>
            <p:ph idx="1"/>
          </p:nvPr>
        </p:nvSpPr>
        <p:spPr>
          <a:xfrm>
            <a:off x="818712" y="2222287"/>
            <a:ext cx="10554574" cy="4342286"/>
          </a:xfrm>
        </p:spPr>
        <p:txBody>
          <a:bodyPr/>
          <a:lstStyle/>
          <a:p>
            <a:pPr lvl="0"/>
            <a:r>
              <a:rPr lang="ru-RU" sz="2000" dirty="0"/>
              <a:t>При болях в зубах или области дёсен необходима консультация стоматолога (исключение пульпита, периодонтита и другой стоматологической патологии) [16].</a:t>
            </a:r>
          </a:p>
          <a:p>
            <a:pPr lvl="0"/>
            <a:r>
              <a:rPr lang="ru-RU" sz="2000" dirty="0"/>
              <a:t>При болях в области глотки, а также для выявления возможной этиологической роли хронического синусита может потребоваться консультация </a:t>
            </a:r>
            <a:r>
              <a:rPr lang="ru-RU" sz="2000" dirty="0" err="1"/>
              <a:t>оториноларинголога</a:t>
            </a:r>
            <a:r>
              <a:rPr lang="ru-RU" sz="2000" dirty="0"/>
              <a:t>.</a:t>
            </a:r>
          </a:p>
          <a:p>
            <a:pPr lvl="0"/>
            <a:r>
              <a:rPr lang="ru-RU" sz="2000" dirty="0"/>
              <a:t>Вопрос о применимости и целесообразности оперативного лечения решают совместно с нейрохирургом.</a:t>
            </a:r>
          </a:p>
          <a:p>
            <a:pPr lvl="0"/>
            <a:r>
              <a:rPr lang="ru-RU" sz="2000" dirty="0"/>
              <a:t>В случаях атипичной лицевой боли может потребоваться консультация психиатра</a:t>
            </a:r>
            <a:r>
              <a:rPr lang="ru-RU" sz="2000" dirty="0" smtClean="0"/>
              <a:t>.</a:t>
            </a:r>
            <a:r>
              <a:rPr lang="ru-RU" sz="2000" b="1" dirty="0"/>
              <a:t> </a:t>
            </a:r>
            <a:endParaRPr lang="ru-RU" sz="2000" dirty="0"/>
          </a:p>
          <a:p>
            <a:endParaRPr lang="ru-RU" dirty="0"/>
          </a:p>
        </p:txBody>
      </p:sp>
    </p:spTree>
    <p:extLst>
      <p:ext uri="{BB962C8B-B14F-4D97-AF65-F5344CB8AC3E}">
        <p14:creationId xmlns:p14="http://schemas.microsoft.com/office/powerpoint/2010/main" val="12330721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ЛЕЧЕНИЕ</a:t>
            </a:r>
            <a:endParaRPr lang="ru-RU" dirty="0"/>
          </a:p>
        </p:txBody>
      </p:sp>
      <p:sp>
        <p:nvSpPr>
          <p:cNvPr id="3" name="Объект 2"/>
          <p:cNvSpPr>
            <a:spLocks noGrp="1"/>
          </p:cNvSpPr>
          <p:nvPr>
            <p:ph idx="1"/>
          </p:nvPr>
        </p:nvSpPr>
        <p:spPr>
          <a:xfrm>
            <a:off x="818712" y="2222287"/>
            <a:ext cx="10554574" cy="4328638"/>
          </a:xfrm>
        </p:spPr>
        <p:txBody>
          <a:bodyPr>
            <a:normAutofit lnSpcReduction="10000"/>
          </a:bodyPr>
          <a:lstStyle/>
          <a:p>
            <a:r>
              <a:rPr lang="ru-RU" i="1" dirty="0"/>
              <a:t>Цели лечения</a:t>
            </a:r>
            <a:endParaRPr lang="ru-RU" dirty="0"/>
          </a:p>
          <a:p>
            <a:pPr marL="0" indent="0">
              <a:buNone/>
            </a:pPr>
            <a:r>
              <a:rPr lang="ru-RU" dirty="0"/>
              <a:t> </a:t>
            </a:r>
          </a:p>
          <a:p>
            <a:r>
              <a:rPr lang="ru-RU" dirty="0"/>
              <a:t>Основная цель лечения — купирование болевого синдрома и предупреждение рецидивов заболевания.</a:t>
            </a:r>
          </a:p>
          <a:p>
            <a:pPr marL="0" indent="0">
              <a:buNone/>
            </a:pPr>
            <a:r>
              <a:rPr lang="ru-RU" dirty="0"/>
              <a:t> </a:t>
            </a:r>
          </a:p>
          <a:p>
            <a:r>
              <a:rPr lang="ru-RU" i="1" dirty="0"/>
              <a:t>Показания к </a:t>
            </a:r>
            <a:r>
              <a:rPr lang="ru-RU" i="1" dirty="0" smtClean="0"/>
              <a:t>госпитализации</a:t>
            </a:r>
            <a:endParaRPr lang="ru-RU" dirty="0" smtClean="0"/>
          </a:p>
          <a:p>
            <a:pPr marL="0" indent="0">
              <a:buNone/>
            </a:pPr>
            <a:r>
              <a:rPr lang="ru-RU" dirty="0" smtClean="0"/>
              <a:t> </a:t>
            </a:r>
          </a:p>
          <a:p>
            <a:r>
              <a:rPr lang="ru-RU" dirty="0" smtClean="0"/>
              <a:t>Лечение </a:t>
            </a:r>
            <a:r>
              <a:rPr lang="ru-RU" dirty="0"/>
              <a:t>при НТН обычно проводят в амбулаторных условиях. Госпитализация может потребоваться в </a:t>
            </a:r>
            <a:r>
              <a:rPr lang="ru-RU" dirty="0" err="1"/>
              <a:t>диагностически</a:t>
            </a:r>
            <a:r>
              <a:rPr lang="ru-RU" dirty="0"/>
              <a:t> сложных случаях для проведения комплексного обследования. Кроме того, госпитализация показана при крайне тяжёлом течении НТН с </a:t>
            </a:r>
            <a:r>
              <a:rPr lang="ru-RU" dirty="0" err="1"/>
              <a:t>некупируемым</a:t>
            </a:r>
            <a:r>
              <a:rPr lang="ru-RU" dirty="0"/>
              <a:t> болевым синдромом, препятствующим пероральному питанию и приёму Л С, и в случаях, когда планируют хирургическое лечение (в нейрохирургический стационар).</a:t>
            </a:r>
          </a:p>
          <a:p>
            <a:endParaRPr lang="ru-RU" dirty="0"/>
          </a:p>
        </p:txBody>
      </p:sp>
    </p:spTree>
    <p:extLst>
      <p:ext uri="{BB962C8B-B14F-4D97-AF65-F5344CB8AC3E}">
        <p14:creationId xmlns:p14="http://schemas.microsoft.com/office/powerpoint/2010/main" val="2393149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437820"/>
          </a:xfrm>
        </p:spPr>
        <p:txBody>
          <a:bodyPr>
            <a:normAutofit/>
          </a:bodyPr>
          <a:lstStyle/>
          <a:p>
            <a:r>
              <a:rPr lang="ru-RU" sz="2400" dirty="0"/>
              <a:t>Чувствительная часть системы тройничного нерва (рис. 5.13) образована цепью, состоящей из трех нейронов. Клетки первых нейронов находятся в полулунном узле тройничного нерва, расположенном на передней поверхности пирамиды височной кости между листками твердой мозговой оболочки. Дендриты этих клеток направляются к рецепторам кожи лица, а также слизистой оболочке полости рта, а аксоны в виде общего корешка входят в мост и подходят к клеткам, образующим ядро спинномозгового пути тройничного нерва </a:t>
            </a:r>
            <a:r>
              <a:rPr lang="ru-RU" sz="2400" i="1" dirty="0"/>
              <a:t>(n. </a:t>
            </a:r>
            <a:r>
              <a:rPr lang="ru-RU" sz="2400" i="1" dirty="0" err="1"/>
              <a:t>tractus</a:t>
            </a:r>
            <a:r>
              <a:rPr lang="ru-RU" sz="2400" i="1" dirty="0"/>
              <a:t> </a:t>
            </a:r>
            <a:r>
              <a:rPr lang="ru-RU" sz="2400" i="1" dirty="0" err="1"/>
              <a:t>spinalis</a:t>
            </a:r>
            <a:r>
              <a:rPr lang="ru-RU" sz="2400" i="1" dirty="0"/>
              <a:t>), </a:t>
            </a:r>
            <a:r>
              <a:rPr lang="ru-RU" sz="2400" dirty="0"/>
              <a:t>обеспечивающее поверхностную чувствительность.</a:t>
            </a:r>
          </a:p>
          <a:p>
            <a:endParaRPr lang="ru-RU" dirty="0"/>
          </a:p>
        </p:txBody>
      </p:sp>
    </p:spTree>
    <p:extLst>
      <p:ext uri="{BB962C8B-B14F-4D97-AF65-F5344CB8AC3E}">
        <p14:creationId xmlns:p14="http://schemas.microsoft.com/office/powerpoint/2010/main" val="4022046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a:t>Немедикаментозные методы </a:t>
            </a:r>
            <a:r>
              <a:rPr lang="ru-RU" i="1" dirty="0" smtClean="0"/>
              <a:t>лечения</a:t>
            </a:r>
            <a:endParaRPr lang="ru-RU" dirty="0"/>
          </a:p>
        </p:txBody>
      </p:sp>
      <p:sp>
        <p:nvSpPr>
          <p:cNvPr id="3" name="Объект 2"/>
          <p:cNvSpPr>
            <a:spLocks noGrp="1"/>
          </p:cNvSpPr>
          <p:nvPr>
            <p:ph idx="1"/>
          </p:nvPr>
        </p:nvSpPr>
        <p:spPr/>
        <p:txBody>
          <a:bodyPr/>
          <a:lstStyle/>
          <a:p>
            <a:r>
              <a:rPr lang="ru-RU" sz="3200" dirty="0"/>
              <a:t>Важное значение имеют выявление и, по возможности, устранение факторов, провоцирующих возникновение болей (см. далее раздел «Обучение пациента»).</a:t>
            </a:r>
          </a:p>
          <a:p>
            <a:pPr marL="0" indent="0">
              <a:buNone/>
            </a:pPr>
            <a:endParaRPr lang="ru-RU" dirty="0"/>
          </a:p>
        </p:txBody>
      </p:sp>
    </p:spTree>
    <p:extLst>
      <p:ext uri="{BB962C8B-B14F-4D97-AF65-F5344CB8AC3E}">
        <p14:creationId xmlns:p14="http://schemas.microsoft.com/office/powerpoint/2010/main" val="2423224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a:t>Лекарственная </a:t>
            </a:r>
            <a:r>
              <a:rPr lang="ru-RU" i="1" dirty="0" smtClean="0"/>
              <a:t>терапия</a:t>
            </a:r>
            <a:endParaRPr lang="ru-RU" dirty="0"/>
          </a:p>
        </p:txBody>
      </p:sp>
      <p:sp>
        <p:nvSpPr>
          <p:cNvPr id="3" name="Объект 2"/>
          <p:cNvSpPr>
            <a:spLocks noGrp="1"/>
          </p:cNvSpPr>
          <p:nvPr>
            <p:ph idx="1"/>
          </p:nvPr>
        </p:nvSpPr>
        <p:spPr>
          <a:xfrm>
            <a:off x="818712" y="2222287"/>
            <a:ext cx="10554574" cy="4635713"/>
          </a:xfrm>
        </p:spPr>
        <p:txBody>
          <a:bodyPr>
            <a:normAutofit/>
          </a:bodyPr>
          <a:lstStyle/>
          <a:p>
            <a:r>
              <a:rPr lang="ru-RU" dirty="0"/>
              <a:t>Препараты выбора — </a:t>
            </a:r>
            <a:r>
              <a:rPr lang="ru-RU" dirty="0" err="1"/>
              <a:t>карбамазепин</a:t>
            </a:r>
            <a:r>
              <a:rPr lang="ru-RU" baseline="30000" dirty="0" err="1"/>
              <a:t>В</a:t>
            </a:r>
            <a:r>
              <a:rPr lang="ru-RU" dirty="0"/>
              <a:t>, </a:t>
            </a:r>
            <a:r>
              <a:rPr lang="ru-RU" dirty="0" err="1"/>
              <a:t>окскарбазепин</a:t>
            </a:r>
            <a:r>
              <a:rPr lang="ru-RU" dirty="0"/>
              <a:t> и </a:t>
            </a:r>
            <a:r>
              <a:rPr lang="ru-RU" dirty="0" err="1"/>
              <a:t>габапентин</a:t>
            </a:r>
            <a:r>
              <a:rPr lang="ru-RU" dirty="0"/>
              <a:t>. Лечение </a:t>
            </a:r>
            <a:r>
              <a:rPr lang="ru-RU" dirty="0" err="1"/>
              <a:t>карбамазепином</a:t>
            </a:r>
            <a:r>
              <a:rPr lang="ru-RU" dirty="0"/>
              <a:t> начинают с дозы 200 мг/</a:t>
            </a:r>
            <a:r>
              <a:rPr lang="ru-RU" dirty="0" err="1"/>
              <a:t>сут</a:t>
            </a:r>
            <a:r>
              <a:rPr lang="ru-RU" dirty="0"/>
              <a:t> в 2—3 приёма, которую постепенно повышают (на 200 мг/</a:t>
            </a:r>
            <a:r>
              <a:rPr lang="ru-RU" dirty="0" err="1"/>
              <a:t>сут</a:t>
            </a:r>
            <a:r>
              <a:rPr lang="ru-RU" dirty="0"/>
              <a:t>) до достижения клинического эффекта (обычно 400—1000 мг/</a:t>
            </a:r>
            <a:r>
              <a:rPr lang="ru-RU" dirty="0" err="1"/>
              <a:t>сут</a:t>
            </a:r>
            <a:r>
              <a:rPr lang="ru-RU" dirty="0"/>
              <a:t>). Максимальная суточная доза — 1200 мг. </a:t>
            </a:r>
            <a:r>
              <a:rPr lang="ru-RU" dirty="0" err="1"/>
              <a:t>Монотерапия</a:t>
            </a:r>
            <a:r>
              <a:rPr lang="ru-RU" dirty="0"/>
              <a:t> </a:t>
            </a:r>
            <a:r>
              <a:rPr lang="ru-RU" dirty="0" err="1"/>
              <a:t>карбамазепином</a:t>
            </a:r>
            <a:r>
              <a:rPr lang="ru-RU" dirty="0"/>
              <a:t> оказывает эффект более чем в 70% случаев [17—19]. Наиболее частые побочные эффекты — сонливость, головокружение, тошнота, рвота. Постепенное повышение дозы препарата обычно позволяет свести побочные эффекты к минимуму. </a:t>
            </a:r>
            <a:r>
              <a:rPr lang="ru-RU" dirty="0" err="1"/>
              <a:t>Окскарбазепин</a:t>
            </a:r>
            <a:r>
              <a:rPr lang="ru-RU" dirty="0"/>
              <a:t> назначают в дозе 600 мг/</a:t>
            </a:r>
            <a:r>
              <a:rPr lang="ru-RU" dirty="0" err="1"/>
              <a:t>сут</a:t>
            </a:r>
            <a:r>
              <a:rPr lang="ru-RU" dirty="0"/>
              <a:t> в 2 приёма с постепенным увеличением дозы до 1200 мг/</a:t>
            </a:r>
            <a:r>
              <a:rPr lang="ru-RU" dirty="0" err="1"/>
              <a:t>суг</a:t>
            </a:r>
            <a:r>
              <a:rPr lang="ru-RU" dirty="0"/>
              <a:t>. </a:t>
            </a:r>
            <a:r>
              <a:rPr lang="ru-RU" dirty="0" err="1"/>
              <a:t>Габапентин</a:t>
            </a:r>
            <a:r>
              <a:rPr lang="ru-RU" dirty="0"/>
              <a:t> применяют в дозе 300 мг 3 раза в сутки с постепенным повышением дозы на 300 мг/</a:t>
            </a:r>
            <a:r>
              <a:rPr lang="ru-RU" dirty="0" err="1"/>
              <a:t>сут</a:t>
            </a:r>
            <a:r>
              <a:rPr lang="ru-RU" dirty="0"/>
              <a:t> (но не более 3600 мг/</a:t>
            </a:r>
            <a:r>
              <a:rPr lang="ru-RU" dirty="0" err="1"/>
              <a:t>сут</a:t>
            </a:r>
            <a:r>
              <a:rPr lang="ru-RU" dirty="0"/>
              <a:t>). Также применяют </a:t>
            </a:r>
            <a:r>
              <a:rPr lang="ru-RU" dirty="0" err="1"/>
              <a:t>топирамат</a:t>
            </a:r>
            <a:r>
              <a:rPr lang="ru-RU" dirty="0"/>
              <a:t>, </a:t>
            </a:r>
            <a:r>
              <a:rPr lang="ru-RU" dirty="0" err="1"/>
              <a:t>ламотриджин</a:t>
            </a:r>
            <a:r>
              <a:rPr lang="ru-RU" dirty="0"/>
              <a:t> и </a:t>
            </a:r>
            <a:r>
              <a:rPr lang="ru-RU" dirty="0" err="1"/>
              <a:t>прегабалин</a:t>
            </a:r>
            <a:r>
              <a:rPr lang="ru-RU" dirty="0"/>
              <a:t>. После достижения клинического эффекта дозы ЛС медленно снижают до минимальных поддерживающих, лечение которыми проводят в течение длительного периода времени. Вопрос об отмене лекарственной терапии решают в индивидуальном порядке.</a:t>
            </a:r>
          </a:p>
          <a:p>
            <a:endParaRPr lang="ru-RU" dirty="0"/>
          </a:p>
        </p:txBody>
      </p:sp>
    </p:spTree>
    <p:extLst>
      <p:ext uri="{BB962C8B-B14F-4D97-AF65-F5344CB8AC3E}">
        <p14:creationId xmlns:p14="http://schemas.microsoft.com/office/powerpoint/2010/main" val="24592942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a:t>Оперативное </a:t>
            </a:r>
            <a:r>
              <a:rPr lang="ru-RU" i="1" dirty="0" smtClean="0"/>
              <a:t>лечение</a:t>
            </a:r>
            <a:endParaRPr lang="ru-RU" dirty="0"/>
          </a:p>
        </p:txBody>
      </p:sp>
      <p:sp>
        <p:nvSpPr>
          <p:cNvPr id="3" name="Объект 2"/>
          <p:cNvSpPr>
            <a:spLocks noGrp="1"/>
          </p:cNvSpPr>
          <p:nvPr>
            <p:ph idx="1"/>
          </p:nvPr>
        </p:nvSpPr>
        <p:spPr/>
        <p:txBody>
          <a:bodyPr/>
          <a:lstStyle/>
          <a:p>
            <a:r>
              <a:rPr lang="ru-RU" sz="3200" dirty="0"/>
              <a:t>Редко при неэффективности лекарственной терапии, а также в случаях развития выраженных побочных эффектов, существенно затрудняющих её проведение, ставят вопрос об оперативном </a:t>
            </a:r>
            <a:r>
              <a:rPr lang="ru-RU" sz="3200" dirty="0" smtClean="0"/>
              <a:t>лечении</a:t>
            </a:r>
            <a:r>
              <a:rPr lang="ru-RU" sz="3200" baseline="30000" dirty="0" smtClean="0"/>
              <a:t> </a:t>
            </a:r>
            <a:r>
              <a:rPr lang="ru-RU" sz="3200" dirty="0"/>
              <a:t>(например, микроваскулярной декомпрессии).</a:t>
            </a:r>
          </a:p>
          <a:p>
            <a:pPr marL="0" indent="0">
              <a:buNone/>
            </a:pPr>
            <a:r>
              <a:rPr lang="ru-RU" b="1" dirty="0"/>
              <a:t> </a:t>
            </a:r>
            <a:endParaRPr lang="ru-RU" dirty="0"/>
          </a:p>
          <a:p>
            <a:endParaRPr lang="ru-RU" dirty="0"/>
          </a:p>
        </p:txBody>
      </p:sp>
    </p:spTree>
    <p:extLst>
      <p:ext uri="{BB962C8B-B14F-4D97-AF65-F5344CB8AC3E}">
        <p14:creationId xmlns:p14="http://schemas.microsoft.com/office/powerpoint/2010/main" val="21718609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Дальнейшее </a:t>
            </a:r>
            <a:r>
              <a:rPr lang="ru-RU" dirty="0" smtClean="0"/>
              <a:t>ведение</a:t>
            </a:r>
            <a:endParaRPr lang="ru-RU" dirty="0"/>
          </a:p>
        </p:txBody>
      </p:sp>
      <p:sp>
        <p:nvSpPr>
          <p:cNvPr id="3" name="Объект 2"/>
          <p:cNvSpPr>
            <a:spLocks noGrp="1"/>
          </p:cNvSpPr>
          <p:nvPr>
            <p:ph idx="1"/>
          </p:nvPr>
        </p:nvSpPr>
        <p:spPr>
          <a:xfrm>
            <a:off x="818712" y="2222287"/>
            <a:ext cx="10554574" cy="4342286"/>
          </a:xfrm>
        </p:spPr>
        <p:txBody>
          <a:bodyPr/>
          <a:lstStyle/>
          <a:p>
            <a:r>
              <a:rPr lang="ru-RU" dirty="0"/>
              <a:t>План наблюдения составляют в индивидуальном порядке. Осуществляют мониторинг за выраженностью болевого синдрома (с этой целью удобно использовать одну из шкал боли, например, опросник </a:t>
            </a:r>
            <a:r>
              <a:rPr lang="ru-RU" dirty="0" err="1"/>
              <a:t>МакГилла</a:t>
            </a:r>
            <a:r>
              <a:rPr lang="ru-RU" dirty="0"/>
              <a:t>), эффективностью и переносимостью лекарственной терапии, наличием и выраженностью побочных эффектов. У пациентов, принимающих </a:t>
            </a:r>
            <a:r>
              <a:rPr lang="ru-RU" dirty="0" err="1"/>
              <a:t>карбамазепин</a:t>
            </a:r>
            <a:r>
              <a:rPr lang="ru-RU" dirty="0"/>
              <a:t>, необходим мониторинг за содержанием эритроцитов, лейкоцитов и тромбоцитов, активностью печёночных </a:t>
            </a:r>
            <a:r>
              <a:rPr lang="ru-RU" dirty="0" err="1"/>
              <a:t>аминотрансфераз</a:t>
            </a:r>
            <a:r>
              <a:rPr lang="ru-RU" dirty="0"/>
              <a:t> и концентрацией электролитов в сыворотке крови. В течение первых 2 </a:t>
            </a:r>
            <a:r>
              <a:rPr lang="ru-RU" dirty="0" err="1"/>
              <a:t>мес</a:t>
            </a:r>
            <a:r>
              <a:rPr lang="ru-RU" dirty="0"/>
              <a:t> анализы проводят каждые 2 </a:t>
            </a:r>
            <a:r>
              <a:rPr lang="ru-RU" dirty="0" err="1"/>
              <a:t>нед</a:t>
            </a:r>
            <a:r>
              <a:rPr lang="ru-RU" dirty="0"/>
              <a:t>, в дальнейшем 1 раз в 2—3 </a:t>
            </a:r>
            <a:r>
              <a:rPr lang="ru-RU" dirty="0" err="1"/>
              <a:t>мес</a:t>
            </a:r>
            <a:r>
              <a:rPr lang="ru-RU" dirty="0"/>
              <a:t> (в течение не менее 6 </a:t>
            </a:r>
            <a:r>
              <a:rPr lang="ru-RU" dirty="0" err="1"/>
              <a:t>мес</a:t>
            </a:r>
            <a:r>
              <a:rPr lang="ru-RU" dirty="0"/>
              <a:t>). У пациентов после операции частичной </a:t>
            </a:r>
            <a:r>
              <a:rPr lang="ru-RU" dirty="0" err="1"/>
              <a:t>денервации</a:t>
            </a:r>
            <a:r>
              <a:rPr lang="ru-RU" dirty="0"/>
              <a:t> с </a:t>
            </a:r>
            <a:r>
              <a:rPr lang="ru-RU" dirty="0" err="1"/>
              <a:t>гипо</a:t>
            </a:r>
            <a:r>
              <a:rPr lang="ru-RU" dirty="0"/>
              <a:t>- или анестезией в области 1 ветви тройничного нерва необходимо тщательно наблюдать за состоянием роговицы. При появлении признаков кератита (боль в глазу, его гиперемия, нарушение зрения и пр.) он должен немедленно обратиться к офтальмологу.</a:t>
            </a:r>
          </a:p>
          <a:p>
            <a:endParaRPr lang="ru-RU" dirty="0"/>
          </a:p>
        </p:txBody>
      </p:sp>
    </p:spTree>
    <p:extLst>
      <p:ext uri="{BB962C8B-B14F-4D97-AF65-F5344CB8AC3E}">
        <p14:creationId xmlns:p14="http://schemas.microsoft.com/office/powerpoint/2010/main" val="31052711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p:txBody>
          <a:bodyPr/>
          <a:lstStyle/>
          <a:p>
            <a:r>
              <a:rPr lang="ru-RU" dirty="0"/>
              <a:t>Обучение </a:t>
            </a:r>
            <a:r>
              <a:rPr lang="ru-RU" dirty="0" smtClean="0"/>
              <a:t>пациента</a:t>
            </a:r>
            <a:endParaRPr lang="ru-RU" dirty="0"/>
          </a:p>
        </p:txBody>
      </p:sp>
      <p:sp>
        <p:nvSpPr>
          <p:cNvPr id="7" name="Объект 6"/>
          <p:cNvSpPr>
            <a:spLocks noGrp="1"/>
          </p:cNvSpPr>
          <p:nvPr>
            <p:ph idx="1"/>
          </p:nvPr>
        </p:nvSpPr>
        <p:spPr>
          <a:xfrm>
            <a:off x="810000" y="2345116"/>
            <a:ext cx="10554574" cy="4205809"/>
          </a:xfrm>
        </p:spPr>
        <p:txBody>
          <a:bodyPr>
            <a:normAutofit lnSpcReduction="10000"/>
          </a:bodyPr>
          <a:lstStyle/>
          <a:p>
            <a:r>
              <a:rPr lang="ru-RU" dirty="0" smtClean="0"/>
              <a:t>Пациенту </a:t>
            </a:r>
            <a:r>
              <a:rPr lang="ru-RU" dirty="0"/>
              <a:t>рекомендуют выявить факторы, провоцирующие возникновение болей, и по возможности устранить их.</a:t>
            </a:r>
          </a:p>
          <a:p>
            <a:pPr lvl="0"/>
            <a:r>
              <a:rPr lang="ru-RU" dirty="0"/>
              <a:t>Избегать воздействия потоков холодного воздуха (например, от работающего кондиционера), в холодную, ветреную погоду следует прикрывать лицо мягкой тканью.</a:t>
            </a:r>
          </a:p>
          <a:p>
            <a:pPr lvl="0"/>
            <a:r>
              <a:rPr lang="ru-RU" dirty="0"/>
              <a:t>Следует принимать полужидкую или мягкую пищу, избегать очень холодных или очень горячих напитков, пищи, требующей тщательного пережёвывания.</a:t>
            </a:r>
          </a:p>
          <a:p>
            <a:pPr lvl="0"/>
            <a:r>
              <a:rPr lang="ru-RU" dirty="0"/>
              <a:t>При локализации триггерных зон в полости рта приём жидкости через соломинку иногда позволяет предотвратить возникновение болевых пароксизмов.</a:t>
            </a:r>
          </a:p>
          <a:p>
            <a:pPr lvl="0"/>
            <a:r>
              <a:rPr lang="ru-RU" dirty="0"/>
              <a:t>При локализации триггерных зон в области дёсен или нёба в некоторых случаях эффективно применение местных анестезирующих средств.</a:t>
            </a:r>
          </a:p>
          <a:p>
            <a:pPr lvl="0"/>
            <a:r>
              <a:rPr lang="ru-RU" dirty="0"/>
              <a:t>Интенсивное разминание или давление на мягкие ткани лица иногда позволяет предотвратить или купировать приступ болей.</a:t>
            </a:r>
          </a:p>
          <a:p>
            <a:endParaRPr lang="ru-RU" dirty="0"/>
          </a:p>
        </p:txBody>
      </p:sp>
    </p:spTree>
    <p:extLst>
      <p:ext uri="{BB962C8B-B14F-4D97-AF65-F5344CB8AC3E}">
        <p14:creationId xmlns:p14="http://schemas.microsoft.com/office/powerpoint/2010/main" val="22250752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Прогноз</a:t>
            </a:r>
            <a:endParaRPr lang="ru-RU" dirty="0"/>
          </a:p>
        </p:txBody>
      </p:sp>
      <p:sp>
        <p:nvSpPr>
          <p:cNvPr id="3" name="Объект 2"/>
          <p:cNvSpPr>
            <a:spLocks noGrp="1"/>
          </p:cNvSpPr>
          <p:nvPr>
            <p:ph idx="1"/>
          </p:nvPr>
        </p:nvSpPr>
        <p:spPr/>
        <p:txBody>
          <a:bodyPr>
            <a:normAutofit/>
          </a:bodyPr>
          <a:lstStyle/>
          <a:p>
            <a:r>
              <a:rPr lang="ru-RU" sz="2400" dirty="0"/>
              <a:t>В отношении жизни прогноз благоприятный: заболевание не оказывает влияния на общую продолжительность жизни [20]. В плане излечения прогноз неопределённый. Для НТН характерно хроническое рецидивирующее течение. Иногда периоды ремиссии могут быть весьма продолжительными (месяцы и годы), однако в большинстве случаев с течением времени частота обострений и их продолжительность увеличиваются, а эффективность лекарственной терапии снижается </a:t>
            </a:r>
            <a:r>
              <a:rPr lang="ru-RU" sz="2400" dirty="0" smtClean="0"/>
              <a:t>.</a:t>
            </a:r>
            <a:endParaRPr lang="ru-RU" sz="2400" dirty="0"/>
          </a:p>
        </p:txBody>
      </p:sp>
    </p:spTree>
    <p:extLst>
      <p:ext uri="{BB962C8B-B14F-4D97-AF65-F5344CB8AC3E}">
        <p14:creationId xmlns:p14="http://schemas.microsoft.com/office/powerpoint/2010/main" val="378710951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
            </a:r>
            <a:br>
              <a:rPr lang="ru-RU" smtClean="0"/>
            </a:br>
            <a:r>
              <a:rPr lang="ru-RU" smtClean="0"/>
              <a:t>Литература</a:t>
            </a:r>
            <a:endParaRPr lang="ru-RU" dirty="0"/>
          </a:p>
        </p:txBody>
      </p:sp>
      <p:sp>
        <p:nvSpPr>
          <p:cNvPr id="3" name="Объект 2"/>
          <p:cNvSpPr>
            <a:spLocks noGrp="1"/>
          </p:cNvSpPr>
          <p:nvPr>
            <p:ph idx="1"/>
          </p:nvPr>
        </p:nvSpPr>
        <p:spPr/>
        <p:txBody>
          <a:bodyPr>
            <a:normAutofit/>
          </a:bodyPr>
          <a:lstStyle/>
          <a:p>
            <a:r>
              <a:rPr lang="ru-RU" b="1" dirty="0"/>
              <a:t>КЛИНИЧЕСКИЕ </a:t>
            </a:r>
            <a:r>
              <a:rPr lang="ru-RU" b="1" dirty="0" smtClean="0"/>
              <a:t>РЕКОМЕНДАЦИИ</a:t>
            </a:r>
            <a:r>
              <a:rPr lang="ru-RU" dirty="0"/>
              <a:t> </a:t>
            </a:r>
            <a:r>
              <a:rPr lang="ru-RU" dirty="0" smtClean="0"/>
              <a:t>.</a:t>
            </a:r>
            <a:r>
              <a:rPr lang="ru-RU" b="1" dirty="0" smtClean="0"/>
              <a:t>Всероссийское </a:t>
            </a:r>
            <a:r>
              <a:rPr lang="ru-RU" b="1" dirty="0"/>
              <a:t>общество </a:t>
            </a:r>
            <a:r>
              <a:rPr lang="ru-RU" b="1" dirty="0" smtClean="0"/>
              <a:t>неврологов</a:t>
            </a:r>
            <a:r>
              <a:rPr lang="ru-RU" dirty="0"/>
              <a:t> </a:t>
            </a:r>
            <a:r>
              <a:rPr lang="ru-RU" b="1" dirty="0" smtClean="0"/>
              <a:t>НЕВРОЛОГИЯ </a:t>
            </a:r>
            <a:r>
              <a:rPr lang="ru-RU" b="1" dirty="0"/>
              <a:t>И </a:t>
            </a:r>
            <a:r>
              <a:rPr lang="ru-RU" b="1" dirty="0" smtClean="0"/>
              <a:t>НЕЙРОХИРУРГИЯ</a:t>
            </a:r>
            <a:r>
              <a:rPr lang="ru-RU" dirty="0"/>
              <a:t> </a:t>
            </a:r>
            <a:r>
              <a:rPr lang="ru-RU" b="1" dirty="0" smtClean="0"/>
              <a:t>2007</a:t>
            </a:r>
            <a:r>
              <a:rPr lang="ru-RU" dirty="0"/>
              <a:t> </a:t>
            </a:r>
            <a:r>
              <a:rPr lang="ru-RU" b="1" dirty="0" smtClean="0"/>
              <a:t>акад</a:t>
            </a:r>
            <a:r>
              <a:rPr lang="ru-RU" b="1" dirty="0"/>
              <a:t>. РАМН Е.И. Гусев, акад. РАН и РАМН А.Н. Коновалов, проф. А.Б. </a:t>
            </a:r>
            <a:r>
              <a:rPr lang="ru-RU" b="1" dirty="0" err="1"/>
              <a:t>Гехт</a:t>
            </a:r>
            <a:endParaRPr lang="ru-RU" dirty="0"/>
          </a:p>
          <a:p>
            <a:r>
              <a:rPr lang="ru-RU" b="1" dirty="0"/>
              <a:t>Неврология и нейрохирургия / под ред. А.Н. Коновалова, А.В. Козлова ; Е.И. Гусев, А.Н. Коновалов, В.И. Скворцова : учебник : - т. 1. - 2009. - 624 с.</a:t>
            </a:r>
            <a:endParaRPr lang="ru-RU" dirty="0"/>
          </a:p>
          <a:p>
            <a:pPr marL="0" indent="0">
              <a:buNone/>
            </a:pPr>
            <a:r>
              <a:rPr lang="ru-RU" dirty="0"/>
              <a:t> </a:t>
            </a:r>
          </a:p>
          <a:p>
            <a:endParaRPr lang="ru-RU" dirty="0"/>
          </a:p>
        </p:txBody>
      </p:sp>
    </p:spTree>
    <p:extLst>
      <p:ext uri="{BB962C8B-B14F-4D97-AF65-F5344CB8AC3E}">
        <p14:creationId xmlns:p14="http://schemas.microsoft.com/office/powerpoint/2010/main" val="674108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123922"/>
          </a:xfrm>
        </p:spPr>
        <p:txBody>
          <a:bodyPr>
            <a:normAutofit/>
          </a:bodyPr>
          <a:lstStyle/>
          <a:p>
            <a:r>
              <a:rPr lang="ru-RU" sz="2400" dirty="0"/>
              <a:t>Это ядро проходит через мост мозга, продолговатый мозг и два верхних шейных сегмента спинного мозга. В ядре имеется </a:t>
            </a:r>
            <a:r>
              <a:rPr lang="ru-RU" sz="2400" dirty="0" err="1"/>
              <a:t>соматотопическое</a:t>
            </a:r>
            <a:r>
              <a:rPr lang="ru-RU" sz="2400" dirty="0"/>
              <a:t> представительство, его оральные отделы связаны с </a:t>
            </a:r>
            <a:r>
              <a:rPr lang="ru-RU" sz="2400" dirty="0" err="1"/>
              <a:t>периоральной</a:t>
            </a:r>
            <a:r>
              <a:rPr lang="ru-RU" sz="2400" dirty="0"/>
              <a:t> зоной лица, а каудальные - с </a:t>
            </a:r>
            <a:r>
              <a:rPr lang="ru-RU" sz="2400" dirty="0" err="1"/>
              <a:t>латерально</a:t>
            </a:r>
            <a:r>
              <a:rPr lang="ru-RU" sz="2400" dirty="0"/>
              <a:t> расположенными областями. </a:t>
            </a:r>
            <a:r>
              <a:rPr lang="ru-RU" sz="2400" dirty="0" smtClean="0"/>
              <a:t>Нейро</a:t>
            </a:r>
            <a:r>
              <a:rPr lang="ru-RU" sz="2400" dirty="0"/>
              <a:t>ны, проводящие импульсы глубокой и тактильной чувствительности, также расположены в полулунном узле. Их аксоны направляются к стволу мозга и заканчиваются в ядре среднемозгового пути тройничного нерва </a:t>
            </a:r>
            <a:r>
              <a:rPr lang="ru-RU" sz="2400" i="1" dirty="0"/>
              <a:t>(</a:t>
            </a:r>
            <a:r>
              <a:rPr lang="ru-RU" sz="2400" i="1" dirty="0" err="1"/>
              <a:t>nucl</a:t>
            </a:r>
            <a:r>
              <a:rPr lang="ru-RU" sz="2400" i="1" dirty="0"/>
              <a:t>. </a:t>
            </a:r>
            <a:r>
              <a:rPr lang="ru-RU" sz="2400" i="1" dirty="0" err="1"/>
              <a:t>sensibilis</a:t>
            </a:r>
            <a:r>
              <a:rPr lang="ru-RU" sz="2400" i="1" dirty="0"/>
              <a:t> n. </a:t>
            </a:r>
            <a:r>
              <a:rPr lang="ru-RU" sz="2400" i="1" dirty="0" err="1"/>
              <a:t>trigemini</a:t>
            </a:r>
            <a:r>
              <a:rPr lang="ru-RU" sz="2400" i="1" dirty="0"/>
              <a:t>), </a:t>
            </a:r>
            <a:r>
              <a:rPr lang="ru-RU" sz="2400" dirty="0"/>
              <a:t>расположенном в покрышке моста мозга</a:t>
            </a:r>
            <a:r>
              <a:rPr lang="ru-RU" sz="2400" dirty="0" smtClean="0"/>
              <a:t>.</a:t>
            </a:r>
            <a:endParaRPr lang="ru-RU" sz="2400" dirty="0"/>
          </a:p>
        </p:txBody>
      </p:sp>
    </p:spTree>
    <p:extLst>
      <p:ext uri="{BB962C8B-B14F-4D97-AF65-F5344CB8AC3E}">
        <p14:creationId xmlns:p14="http://schemas.microsoft.com/office/powerpoint/2010/main" val="814600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http://vmede.org/sait/content/Nevrologija_neiroserg_konoval_2009/6_files/mb4_006.jpeg"/>
          <p:cNvPicPr/>
          <p:nvPr/>
        </p:nvPicPr>
        <p:blipFill>
          <a:blip r:embed="rId2">
            <a:extLst>
              <a:ext uri="{28A0092B-C50C-407E-A947-70E740481C1C}">
                <a14:useLocalDpi xmlns:a14="http://schemas.microsoft.com/office/drawing/2010/main" val="0"/>
              </a:ext>
            </a:extLst>
          </a:blip>
          <a:srcRect/>
          <a:stretch>
            <a:fillRect/>
          </a:stretch>
        </p:blipFill>
        <p:spPr bwMode="auto">
          <a:xfrm>
            <a:off x="395785" y="559559"/>
            <a:ext cx="6731000" cy="5956300"/>
          </a:xfrm>
          <a:prstGeom prst="rect">
            <a:avLst/>
          </a:prstGeom>
          <a:noFill/>
          <a:ln>
            <a:noFill/>
          </a:ln>
        </p:spPr>
      </p:pic>
      <p:sp>
        <p:nvSpPr>
          <p:cNvPr id="8" name="Текст 7"/>
          <p:cNvSpPr>
            <a:spLocks noGrp="1"/>
          </p:cNvSpPr>
          <p:nvPr>
            <p:ph type="body" sz="half" idx="2"/>
          </p:nvPr>
        </p:nvSpPr>
        <p:spPr>
          <a:xfrm>
            <a:off x="7338086" y="774037"/>
            <a:ext cx="4735773" cy="5527343"/>
          </a:xfrm>
        </p:spPr>
        <p:txBody>
          <a:bodyPr>
            <a:normAutofit lnSpcReduction="10000"/>
          </a:bodyPr>
          <a:lstStyle/>
          <a:p>
            <a:r>
              <a:rPr lang="ru-RU" b="1" dirty="0"/>
              <a:t>Рис. 5.12. </a:t>
            </a:r>
            <a:r>
              <a:rPr lang="ru-RU" dirty="0"/>
              <a:t>Тройничный нерв.</a:t>
            </a:r>
          </a:p>
          <a:p>
            <a:r>
              <a:rPr lang="ru-RU" dirty="0"/>
              <a:t>1 - ядро (нижнее) спинномозгового пути тройничного нерва; 2 - двигательное ядро тройничного нерва; 3 - мостовое ядро тройничного нерва; 4 - ядро среднемозгового пути тройничного нерва; 5 - тройничный нерв; 6 - глазной нерв; 7 - лобный нерв; 8 - носоресничный нерв; 9 - задний решетчатый нерв; 10 - передний решетчатый нерв; 11 - слезная железа; 12 - надглазничный нерв (латеральная ветвь); 13 - надглазничный нерв (медиальная ветвь); 14 - </a:t>
            </a:r>
            <a:r>
              <a:rPr lang="ru-RU" dirty="0" err="1"/>
              <a:t>надблоковый</a:t>
            </a:r>
            <a:r>
              <a:rPr lang="ru-RU" dirty="0"/>
              <a:t> нерв; 15 - </a:t>
            </a:r>
            <a:r>
              <a:rPr lang="ru-RU" dirty="0" err="1"/>
              <a:t>подблоковый</a:t>
            </a:r>
            <a:r>
              <a:rPr lang="ru-RU" dirty="0"/>
              <a:t> нерв; 16 - внутренние носовые ветви; 17 - наружная носовая ветвь; 18 - ресничный узел; 19 - слезный нерв; 20 - верхнечелюстной нерв; 21 - подглазничный нерв; 22 - носовые и верхние губные ветви подглазничного нерва; 23 - передние верхние альвеолярные ветви; 24 - </a:t>
            </a:r>
            <a:r>
              <a:rPr lang="ru-RU" dirty="0" err="1"/>
              <a:t>крылонёбный</a:t>
            </a:r>
            <a:r>
              <a:rPr lang="ru-RU" dirty="0"/>
              <a:t> узел; 25 - нижнечелюстной нерв; 26 - щечный нерв; 27 - язычный нерв; 28 - поднижнечелюстной узел; 29 - подчелюстная и подъязычная железы; 30 - нижний альвеолярный нерв; 31 - подбородочный нерв; 32 - переднее брюшко двубрюшной мышцы; 33 - челюстно-подъязычная мышца; 34 - челюстно-подъязычный нерв; 35 - жевательная мышца; 36 - медиальная крыловидная мышца; 37 - ветви барабанной струны; 38 - латеральная крыловидная мышца; 39 - ушно-височный нерв; 40 - ушной узел; 41 - глубокие височные нервы; 42 - височная мышца; 43 - мышца, напрягающая нёбную занавеску; 44 - мышца, напрягающая барабанную перепонку; 45 - околоушная железа. Синим цветом обозначены чувствительные волокна, красным - двигательные, зеленым - парасимпатические</a:t>
            </a:r>
          </a:p>
          <a:p>
            <a:endParaRPr lang="ru-RU" dirty="0"/>
          </a:p>
        </p:txBody>
      </p:sp>
    </p:spTree>
    <p:extLst>
      <p:ext uri="{BB962C8B-B14F-4D97-AF65-F5344CB8AC3E}">
        <p14:creationId xmlns:p14="http://schemas.microsoft.com/office/powerpoint/2010/main" val="648198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337625" y="647114"/>
            <a:ext cx="4459458" cy="5655212"/>
          </a:xfrm>
        </p:spPr>
        <p:txBody>
          <a:bodyPr/>
          <a:lstStyle/>
          <a:p>
            <a:r>
              <a:rPr lang="ru-RU" sz="1800" b="1" dirty="0"/>
              <a:t>Рис. 5.13. </a:t>
            </a:r>
            <a:r>
              <a:rPr lang="ru-RU" sz="1800" dirty="0"/>
              <a:t>Чувствительная часть тройничного нерва.</a:t>
            </a:r>
          </a:p>
          <a:p>
            <a:r>
              <a:rPr lang="ru-RU" sz="1800" dirty="0"/>
              <a:t>1 - чувствительные зоны лица; 2 - чувствительные волокна из области наружного слухового прохода (проникают в мозговой ствол в составе VII, IX и X пар черепных нервов, входят в ядро спинномозгового пути тройничного нерва); 3 - ядро спинномозгового пути тройничного нерва; 4 - ядро среднемозгового пути тройничного нерва; 5 - тройничная петля (</a:t>
            </a:r>
            <a:r>
              <a:rPr lang="ru-RU" sz="1800" dirty="0" err="1"/>
              <a:t>тройнично</a:t>
            </a:r>
            <a:r>
              <a:rPr lang="ru-RU" sz="1800" dirty="0"/>
              <a:t>-таламический путь)</a:t>
            </a:r>
          </a:p>
          <a:p>
            <a:endParaRPr lang="ru-RU" dirty="0"/>
          </a:p>
        </p:txBody>
      </p:sp>
      <p:pic>
        <p:nvPicPr>
          <p:cNvPr id="7" name="Рисунок 6" descr="http://vmede.org/sait/content/Nevrologija_neiroserg_konoval_2009/6_files/mb4_019.jpeg"/>
          <p:cNvPicPr/>
          <p:nvPr/>
        </p:nvPicPr>
        <p:blipFill>
          <a:blip r:embed="rId2">
            <a:extLst>
              <a:ext uri="{28A0092B-C50C-407E-A947-70E740481C1C}">
                <a14:useLocalDpi xmlns:a14="http://schemas.microsoft.com/office/drawing/2010/main" val="0"/>
              </a:ext>
            </a:extLst>
          </a:blip>
          <a:srcRect/>
          <a:stretch>
            <a:fillRect/>
          </a:stretch>
        </p:blipFill>
        <p:spPr bwMode="auto">
          <a:xfrm>
            <a:off x="5220481" y="768106"/>
            <a:ext cx="6731000" cy="5168900"/>
          </a:xfrm>
          <a:prstGeom prst="rect">
            <a:avLst/>
          </a:prstGeom>
          <a:noFill/>
          <a:ln>
            <a:noFill/>
          </a:ln>
        </p:spPr>
      </p:pic>
    </p:spTree>
    <p:extLst>
      <p:ext uri="{BB962C8B-B14F-4D97-AF65-F5344CB8AC3E}">
        <p14:creationId xmlns:p14="http://schemas.microsoft.com/office/powerpoint/2010/main" val="10477492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818712" y="2222287"/>
            <a:ext cx="10554574" cy="4219456"/>
          </a:xfrm>
        </p:spPr>
        <p:txBody>
          <a:bodyPr/>
          <a:lstStyle/>
          <a:p>
            <a:r>
              <a:rPr lang="ru-RU" sz="2400" dirty="0"/>
              <a:t>Волокна вторых нейронов от обоих чувствительных ядер переходят на противоположную сторону и в составе медиальной петли</a:t>
            </a:r>
            <a:r>
              <a:rPr lang="ru-RU" sz="2400" i="1" dirty="0"/>
              <a:t>(</a:t>
            </a:r>
            <a:r>
              <a:rPr lang="ru-RU" sz="2400" i="1" dirty="0" err="1"/>
              <a:t>lemniscus</a:t>
            </a:r>
            <a:r>
              <a:rPr lang="ru-RU" sz="2400" i="1" dirty="0"/>
              <a:t> </a:t>
            </a:r>
            <a:r>
              <a:rPr lang="ru-RU" sz="2400" i="1" dirty="0" err="1"/>
              <a:t>medialis</a:t>
            </a:r>
            <a:r>
              <a:rPr lang="ru-RU" sz="2400" i="1" dirty="0"/>
              <a:t>) </a:t>
            </a:r>
            <a:r>
              <a:rPr lang="ru-RU" sz="2400" dirty="0"/>
              <a:t>направляются в таламус. От клеток таламуса начинаются третьи нейроны системы тройничного нерва, аксоны которых проходят через внутреннюю капсулу, лучистый венец и направляются к клеткам коры больших полушарий мозга в нижних отделах постцентральной извилины (рис. 5.14).</a:t>
            </a:r>
          </a:p>
          <a:p>
            <a:endParaRPr lang="ru-RU" dirty="0"/>
          </a:p>
        </p:txBody>
      </p:sp>
    </p:spTree>
    <p:extLst>
      <p:ext uri="{BB962C8B-B14F-4D97-AF65-F5344CB8AC3E}">
        <p14:creationId xmlns:p14="http://schemas.microsoft.com/office/powerpoint/2010/main" val="1708932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20233" y="818866"/>
            <a:ext cx="4116842" cy="5110423"/>
          </a:xfrm>
        </p:spPr>
        <p:txBody>
          <a:bodyPr/>
          <a:lstStyle/>
          <a:p>
            <a:r>
              <a:rPr lang="ru-RU" sz="1600" b="1" dirty="0"/>
              <a:t>Рис. 5.14. </a:t>
            </a:r>
            <a:r>
              <a:rPr lang="ru-RU" sz="1600" dirty="0"/>
              <a:t>Чувствительная иннервация лица.</a:t>
            </a:r>
          </a:p>
          <a:p>
            <a:r>
              <a:rPr lang="ru-RU" sz="1600" dirty="0"/>
              <a:t>I - сегментарный тип иннервации; II - периферический тип иннервации; 1 - волокна V пары черепных нервов - поверхностная чувствительность; 2 - волокна спинальных нервов (СШ); 3 - волокна IX и X пар черепных нервов; 4 - волокна тройничного нерва - глубокая чувствительность; 5 - кора мозга; 6 - третий нейрон; 7 - второй нейрон; 8 - таламус</a:t>
            </a:r>
          </a:p>
          <a:p>
            <a:endParaRPr lang="ru-RU" dirty="0"/>
          </a:p>
        </p:txBody>
      </p:sp>
      <p:pic>
        <p:nvPicPr>
          <p:cNvPr id="7" name="Рисунок 6" descr="http://vmede.org/sait/content/Nevrologija_neiroserg_konoval_2009/6_files/mb4_025.jpeg"/>
          <p:cNvPicPr/>
          <p:nvPr/>
        </p:nvPicPr>
        <p:blipFill>
          <a:blip r:embed="rId2">
            <a:extLst>
              <a:ext uri="{28A0092B-C50C-407E-A947-70E740481C1C}">
                <a14:useLocalDpi xmlns:a14="http://schemas.microsoft.com/office/drawing/2010/main" val="0"/>
              </a:ext>
            </a:extLst>
          </a:blip>
          <a:srcRect/>
          <a:stretch>
            <a:fillRect/>
          </a:stretch>
        </p:blipFill>
        <p:spPr bwMode="auto">
          <a:xfrm>
            <a:off x="287550" y="453077"/>
            <a:ext cx="6731000" cy="5842000"/>
          </a:xfrm>
          <a:prstGeom prst="rect">
            <a:avLst/>
          </a:prstGeom>
          <a:noFill/>
          <a:ln>
            <a:noFill/>
          </a:ln>
        </p:spPr>
      </p:pic>
    </p:spTree>
    <p:extLst>
      <p:ext uri="{BB962C8B-B14F-4D97-AF65-F5344CB8AC3E}">
        <p14:creationId xmlns:p14="http://schemas.microsoft.com/office/powerpoint/2010/main" val="4533903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sz="2800" dirty="0"/>
              <a:t>Чувствительные волокна V пары черепных нервов группируются в три ветви: I и II ветви - чисто двигательные, III ветвь содержит </a:t>
            </a:r>
            <a:r>
              <a:rPr lang="ru-RU" sz="2800" dirty="0" smtClean="0"/>
              <a:t>двига</a:t>
            </a:r>
            <a:r>
              <a:rPr lang="ru-RU" sz="2800" dirty="0"/>
              <a:t>тельные и чувствительные волокна. Все ветви отдают пучки волокон, иннервирующие твердую мозговую оболочку </a:t>
            </a:r>
            <a:r>
              <a:rPr lang="ru-RU" sz="2800" i="1" dirty="0"/>
              <a:t>(</a:t>
            </a:r>
            <a:r>
              <a:rPr lang="ru-RU" sz="2800" i="1" dirty="0" err="1"/>
              <a:t>rr</a:t>
            </a:r>
            <a:r>
              <a:rPr lang="ru-RU" sz="2800" i="1" dirty="0"/>
              <a:t>. </a:t>
            </a:r>
            <a:r>
              <a:rPr lang="ru-RU" sz="2800" i="1" dirty="0" err="1"/>
              <a:t>meningeus</a:t>
            </a:r>
            <a:r>
              <a:rPr lang="ru-RU" sz="2800" i="1" dirty="0"/>
              <a:t>).</a:t>
            </a:r>
            <a:endParaRPr lang="ru-RU" sz="2800" dirty="0"/>
          </a:p>
          <a:p>
            <a:endParaRPr lang="ru-RU" dirty="0"/>
          </a:p>
        </p:txBody>
      </p:sp>
    </p:spTree>
    <p:extLst>
      <p:ext uri="{BB962C8B-B14F-4D97-AF65-F5344CB8AC3E}">
        <p14:creationId xmlns:p14="http://schemas.microsoft.com/office/powerpoint/2010/main" val="3184614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Цитаты">
  <a:themeElements>
    <a:clrScheme name="Цитаты">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Цитаты">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Цитаты">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Цитируемая</Template>
  <TotalTime>44</TotalTime>
  <Words>2527</Words>
  <Application>Microsoft Office PowerPoint</Application>
  <PresentationFormat>Произвольный</PresentationFormat>
  <Paragraphs>90</Paragraphs>
  <Slides>36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Цитаты</vt:lpstr>
      <vt:lpstr>Невралгия тройничного нерва.</vt:lpstr>
      <vt:lpstr>Тройничный нерв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 ветвь - глазной нерв (n. ophthalmicus). </vt:lpstr>
      <vt:lpstr>II ветвь тройничного нерва - верхнечелюстной нерв (n. maxillaris) </vt:lpstr>
      <vt:lpstr>III ветвь – нижнечелюстной нерв  (n. mandibularis). </vt:lpstr>
      <vt:lpstr>Невралгия тройничного нерва (НТН) </vt:lpstr>
      <vt:lpstr>Невралгия тройничного нерва (НТН) </vt:lpstr>
      <vt:lpstr>Эпидемиология</vt:lpstr>
      <vt:lpstr>Классификация</vt:lpstr>
      <vt:lpstr>ДИАГНОСТИКА</vt:lpstr>
      <vt:lpstr>Презентация PowerPoint</vt:lpstr>
      <vt:lpstr>Презентация PowerPoint</vt:lpstr>
      <vt:lpstr>Презентация PowerPoint</vt:lpstr>
      <vt:lpstr>Презентация PowerPoint</vt:lpstr>
      <vt:lpstr>Лабораторные и инструментальные исследования</vt:lpstr>
      <vt:lpstr>Дифференциальная диагностика</vt:lpstr>
      <vt:lpstr>Презентация PowerPoint</vt:lpstr>
      <vt:lpstr>Презентация PowerPoint</vt:lpstr>
      <vt:lpstr>Презентация PowerPoint</vt:lpstr>
      <vt:lpstr>Презентация PowerPoint</vt:lpstr>
      <vt:lpstr>Показания к консультации других специалистов</vt:lpstr>
      <vt:lpstr>ЛЕЧЕНИЕ</vt:lpstr>
      <vt:lpstr>Немедикаментозные методы лечения</vt:lpstr>
      <vt:lpstr>Лекарственная терапия</vt:lpstr>
      <vt:lpstr>Оперативное лечение</vt:lpstr>
      <vt:lpstr>Дальнейшее ведение</vt:lpstr>
      <vt:lpstr>Обучение пациента</vt:lpstr>
      <vt:lpstr>Прогноз</vt:lpstr>
      <vt:lpstr> Литература</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Невралгия тройничного нерва.</dc:title>
  <dc:creator>Пользователь</dc:creator>
  <cp:lastModifiedBy>k-2</cp:lastModifiedBy>
  <cp:revision>9</cp:revision>
  <dcterms:created xsi:type="dcterms:W3CDTF">2015-10-31T06:43:29Z</dcterms:created>
  <dcterms:modified xsi:type="dcterms:W3CDTF">2019-04-04T04:30:35Z</dcterms:modified>
</cp:coreProperties>
</file>