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8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8DE197-807E-407A-BE2A-CFCF51B5F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EA61834-0FE6-40A4-9321-63ACB8CA5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700EBF-3C46-4B7A-B0E4-1A292CF85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EDF8-A975-435D-B5D4-BA20E261E267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177BE5-1693-4366-9B47-3584CBBB6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436DE1-D3AF-4337-9773-239FBFAC3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A32B-4578-45E4-8FD6-2BE14CAD9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91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BA7669-E1A0-4080-8A3F-F4091AB71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76BE8CB-F6AF-4414-A521-07CBEA178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EB0CA2-C55F-4F69-A36B-4183B453E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EDF8-A975-435D-B5D4-BA20E261E267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D417C24-6E20-4437-A4DB-71F7AD701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1982D4-7846-432E-B3AF-F6A7D13E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A32B-4578-45E4-8FD6-2BE14CAD9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79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F2934AC-E3BE-46AC-BE06-CF7F5263A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79F938C-00EB-47EF-86C5-4B4DED343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3AA93F-D313-4CC3-A35B-E1EBCDB84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EDF8-A975-435D-B5D4-BA20E261E267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D10D6D5-DA70-4C56-AAF2-565929BB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7577847-AA1E-439D-8E1D-95A3D1E8C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A32B-4578-45E4-8FD6-2BE14CAD9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97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2444C2-860C-40B7-91E0-3B4608B2D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441540-C707-478E-A7E2-0A3F415EA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E32BE4-8CB9-4D11-9693-F344BFF9B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EDF8-A975-435D-B5D4-BA20E261E267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4E37FE1-24E6-47FE-BF8D-DCF6180C6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3A8FA0-D3D2-400D-9CD2-6802FB94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A32B-4578-45E4-8FD6-2BE14CAD9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95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BB557A-55A0-4C37-8E49-7872324B5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10E206D-E742-4C8E-AFCA-59EC22594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EB0B50-D23F-4E45-8782-7ACDDC222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EDF8-A975-435D-B5D4-BA20E261E267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84D829-B6F0-4CAA-9BD9-C2792A60D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DC4E5C-44CC-4433-A687-B96E8797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A32B-4578-45E4-8FD6-2BE14CAD9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91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2613B5-72AC-40C7-8C48-B71FED987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BB0B9B-3338-47AB-82C9-7F97BA9B9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A164C73-419C-4D34-BC2E-955C54FC6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A67188B-F4F7-4563-8A98-05C285555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EDF8-A975-435D-B5D4-BA20E261E267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569E026-B49E-492B-B185-1BC99DD37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D608159-49AE-4592-B660-EF4EB8515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A32B-4578-45E4-8FD6-2BE14CAD9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90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027342-6106-42D9-92C3-C4A130DF9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08A3FF6-1CED-4533-8BFE-44AAC60E2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0EFC81F-6707-42C1-9A23-422CB5127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26E5A2C-C29D-45BC-A193-95B3DDC91C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54417FD-FF73-4DFB-8B7C-EC11DD9EF7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58A889B-D467-48B3-8949-CBD48F39D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EDF8-A975-435D-B5D4-BA20E261E267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9904E4D-A629-4B94-9EDD-1D8F20B5A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FFD92BE-3C91-4D2D-AC3B-68F76051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A32B-4578-45E4-8FD6-2BE14CAD9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06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E19C39-C4E1-484E-AE8F-A468647D0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794D2E5-5457-4DC5-8E7D-3F076FCEF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EDF8-A975-435D-B5D4-BA20E261E267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55B731C-D684-47A5-9662-4B693DE2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11962D5-2E8E-455D-AD11-70B0659E3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A32B-4578-45E4-8FD6-2BE14CAD9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306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E9B66DA-613B-48C3-AA2D-BC992FDFF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EDF8-A975-435D-B5D4-BA20E261E267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77F9597-A9E0-45F5-9527-473545C12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A8D093C-87B7-43DF-B23C-97F09F62F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A32B-4578-45E4-8FD6-2BE14CAD9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6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89B399-0924-4773-820E-ACA9CE6FA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0046C1-25BF-42D0-AAE4-FB23A1DF0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31CF55C-262C-49B5-9DDF-2F9525386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11D40BE-2790-4BE1-AF36-BFEA2C0D9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EDF8-A975-435D-B5D4-BA20E261E267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1A79A71-DB2B-4C4F-9715-F5DF7464F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961B384-6D8D-4284-94CA-8EF90AEE3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A32B-4578-45E4-8FD6-2BE14CAD9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22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B57202-FB19-4338-B807-CF315B100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A17E695-62D1-4E5A-8E11-FDB0299FA4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598B50D-E887-447A-9063-B9031E4DB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9D278AB-A76E-491D-925A-7A8861979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EDF8-A975-435D-B5D4-BA20E261E267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5FECC3B-D1E7-4671-80FF-C964EE3B4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2D3F3A3-CACF-42DF-A662-2D17DC1E1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A32B-4578-45E4-8FD6-2BE14CAD9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24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76625E-C19D-4230-8322-B7E664117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75B7606-2B0E-42EC-84AC-4E4CDA5D1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9B06DF-B83B-4DB6-83AE-92989D114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CEDF8-A975-435D-B5D4-BA20E261E267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6CF9513-38E7-4EBE-A361-6A3BFD3D1C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151B3A-D967-4464-80A7-B8828C78A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4A32B-4578-45E4-8FD6-2BE14CAD9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45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bolezny.ru/epilepsiya/" TargetMode="External"/><Relationship Id="rId7" Type="http://schemas.openxmlformats.org/officeDocument/2006/relationships/hyperlink" Target="https://rmmk05.ru/wp-content/uploads/2020/03/30.03-lektsiya-po-psihiatrii-2-kurs-1-gr-na-baza-11-3-kurs-1gr-na-baze-9.pdf" TargetMode="External"/><Relationship Id="rId2" Type="http://schemas.openxmlformats.org/officeDocument/2006/relationships/hyperlink" Target="https://slide-share.ru/ehpilepsiya-opredelenie-ehtiologiya-patogenez-klassifikaciya-klinika-28752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rasotaimedicina.ru/symptom/convulsion/tonic#:~:text=&#1058;&#1086;&#1085;&#1080;&#1095;&#1077;&#1089;&#1082;&#1080;&#1077;%20&#1089;&#1091;&#1076;&#1086;&#1088;&#1086;&#1075;&#1080;%20&#8211;%20&#1101;&#1090;&#1086;%20&#1088;&#1077;&#1079;&#1082;&#1080;&#1077;,(&#1086;&#1073;&#1097;&#1080;&#1077;%2C%20&#1073;&#1080;&#1086;&#1093;&#1080;&#1084;&#1080;&#1095;&#1077;&#1089;&#1082;&#1080;&#1077;%2C%20&#1084;&#1086;&#1083;&#1077;&#1082;&#1091;&#1083;&#1103;&#1088;&#1085;&#1086;-&#1075;&#1077;&#1085;&#1077;&#1090;&#1080;&#1095;&#1077;&#1089;&#1082;&#1080;&#1077;)%2C%20&#1092;&#1091;&#1085;&#1082;&#1094;&#1080;&#1086;&#1085;&#1072;&#1083;&#1100;&#1085;&#1099;&#1077;%20&#1084;&#1077;&#1090;&#1086;&#1076;&#1099;" TargetMode="External"/><Relationship Id="rId5" Type="http://schemas.openxmlformats.org/officeDocument/2006/relationships/hyperlink" Target="https://citilab.ru/articles/epilepsiya-prichiny-simptomy-vidy-lechenie/" TargetMode="External"/><Relationship Id="rId4" Type="http://schemas.openxmlformats.org/officeDocument/2006/relationships/hyperlink" Target="https://www.krasotaimedicina.ru/symptom/convulsion/clonic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8508B9-BA65-422B-B5D9-8ED791AF4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746" y="1121718"/>
            <a:ext cx="8913341" cy="2134244"/>
          </a:xfrm>
        </p:spPr>
        <p:txBody>
          <a:bodyPr>
            <a:no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Эпилепсия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Сестринское дело 34.02.01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49630AA-ADE2-4A22-A705-AB287AD87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8280" y="3602039"/>
            <a:ext cx="3904735" cy="290589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Могилевская Антонина Николаевна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537A0F-F404-448C-BB47-BC9A0549C775}"/>
              </a:ext>
            </a:extLst>
          </p:cNvPr>
          <p:cNvSpPr txBox="1"/>
          <p:nvPr/>
        </p:nvSpPr>
        <p:spPr>
          <a:xfrm>
            <a:off x="2108886" y="260589"/>
            <a:ext cx="81884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им. проф.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В.Ф.Войно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-Ясенецкого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Минздрава России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741D99-F6AB-4CE0-AFB2-CEAB7C257298}"/>
              </a:ext>
            </a:extLst>
          </p:cNvPr>
          <p:cNvSpPr txBox="1"/>
          <p:nvPr/>
        </p:nvSpPr>
        <p:spPr>
          <a:xfrm>
            <a:off x="4164227" y="6252519"/>
            <a:ext cx="3863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Красноярск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54444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EB9796-2262-40C5-9C93-5AC2CDB7E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после приступа.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9C6D859-BFE1-48C3-842E-F3A94BFAA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положить больного на бок и дать ему отдохнуть несколько минут;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приступ случился в людном месте, попросите всех отойти для обеспечения психологического комфорта пострадавшему;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человек непроизвольно опорожнил кишечник или мочевой пузырь, постарайтесь убрать место и снять грязную одежду;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оповестите родственников или близких больного о произошедшем, особенно если это несовершеннолетний человек или человек преклонного возраста;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отходите от больного еще минимум 15-20 минут, так как нормализация состояния наступает не сразу. Транспортируйте пострадавшего домой, если он этого хочет.</a:t>
            </a:r>
          </a:p>
        </p:txBody>
      </p:sp>
    </p:spTree>
    <p:extLst>
      <p:ext uri="{BB962C8B-B14F-4D97-AF65-F5344CB8AC3E}">
        <p14:creationId xmlns:p14="http://schemas.microsoft.com/office/powerpoint/2010/main" val="2149938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125FE7-6564-434F-AEC1-A9B0304AE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Молекулярные основы эпилепсии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3C3D05-FF5B-439C-9710-EB887895A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5480"/>
          </a:xfr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Избыточный синтез или высвобождение глутамата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синтеза и высвобождения ГАМК в синаптическую щель (Гамма-аминомасляная кислота.)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Повреждение/изменение чувствительности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глутаматных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ГАМК-рецепторов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аутоантител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не NMDA-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глутаматным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рецепторам.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Ионотропный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рецептор глутамата, селективно связывающий N-метил-D-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аспартат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Нарушение удаления нейромедиаторов из синаптической щели.</a:t>
            </a:r>
          </a:p>
        </p:txBody>
      </p:sp>
    </p:spTree>
    <p:extLst>
      <p:ext uri="{BB962C8B-B14F-4D97-AF65-F5344CB8AC3E}">
        <p14:creationId xmlns:p14="http://schemas.microsoft.com/office/powerpoint/2010/main" val="1115079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E6D28B-0C3D-48CF-8A1D-8C63B9E89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сестринские вмешательства у больных эпилепсией: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DC9D8A-B161-45EF-97A2-64B9057C7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627"/>
            <a:ext cx="10515600" cy="490833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1.Регистрироватьу пациентов частоту и характер судорожных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бессудорожных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припадков. Расспрашивать о проявлениях припадков других пациентов либо членов семьи (в амбулаторных условиях). При сериях припадков немедленно вызвать врача и начать выполнение алгоритма неотложной помощи при эпилептическом статусе.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2.Осуществлять назначенную пациенту противосудорожную терапию или прием лечебных средств для профилактики расстройств настроения. Расспрашивать пациента о переносимости лечебных средств и возможных побочных эффектах.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3.При развитии дисфорий или сумеречных состояний сознания осуществлять неотложную помощь. Все наблюдения тщательно регистрировать с указанием ситуаций, предшествующих появлению дисфорий.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4.При наблюдении за пациентами, находящимися в стационаре, непременно ежедневно регистрировать фон настроения, характер общения с другими пациентами, медработником и другими людьми. Предупреждать возникновение конфликтов и, по возможности, разрешать их.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5.Регистрировать наличие у пациентов агрессивных тенденций в поведении и таких проявлений, как слащавость, льстивость, злопыхательство и т. п., а также изменение агрессивных тенденций под влиянием назначенных пациентам психотропных средств.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6.Научить пациентов (и членов семьи, и близких) избегать ситуаций, при которых развитие припадка может привести к тяжелым последствиям.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7.При выписке из стационара или в амбулаторных условиях активно проводить работу с семьей пациента, затрагивая вопросы правильного отношения к нему. Не допускать отторжения, подчеркнуть особую опасность употребления пациентом алкоголя и необходимость постоянного приема медикаментов.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8.Информировать семью и близких пациента о возможных побочных эффектах назначенных ему средств.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9.Способствовать трудоустройству пациента, получить точную информацию о его материальном положении и правильности начисления пенсий и пособий.</a:t>
            </a:r>
          </a:p>
        </p:txBody>
      </p:sp>
    </p:spTree>
    <p:extLst>
      <p:ext uri="{BB962C8B-B14F-4D97-AF65-F5344CB8AC3E}">
        <p14:creationId xmlns:p14="http://schemas.microsoft.com/office/powerpoint/2010/main" val="680819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E735E7-48BA-46E7-B66E-B7C3EA581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21967A-42C0-4370-ACFE-F8E5F7FD3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https://slide-share.ru/ehpilepsiya-opredelenie-ehtiologiya-patogenez-klassifikaciya-klinika-287522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https://slide-share.ru/ehpilepsiya-opredelenie-ehtiologiya-patogenez-klassifikaciya-klinika-287522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https://probolezny.ru/epilepsiya/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https://www.krasotaimedicina.ru/symptom/convulsion/clonic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https://citilab.ru/articles/epilepsiya-prichiny-simptomy-vidy-lechenie/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https://www.krasotaimedicina.ru/symptom/convulsion/tonic#:~:text=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Тонические%20судороги%20–%20это%20резкие,(общие%2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C%20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биохимические%2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C%20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молекулярно-генетические)%2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C%20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функциональные%20методы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https://rmmk05.ru/wp-content/uploads/2020/03/30.03-lektsiya-po-psihiatrii-2-kurs-1-gr-na-baza-11-3-kurs-1gr-na-baze-9.pdf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665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3DB66F-DC56-464E-BC58-D70DE46B4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37655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D9F02B-89A6-4FC3-AD0A-C8736B1A3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Эпилепсия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B983C5-48BD-45B7-98A0-D4AF21BEC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67400" cy="435133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Эпилепсия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Epilepsy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это хроническое заболевание головного мозга, характеризующееся повторными спонтанными приступами (пароксизмами), которые возникают в результате избыточных нейронных разрядов. Клинически эпилепсия проявляется судорогами и изменениями сознания (вплоть до его потери).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48B20F0-45E6-4990-B2EA-E9F2A0340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2110302"/>
            <a:ext cx="4587446" cy="344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59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BECD61-39C2-46A0-8D94-4B64B0A0C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Эпилептический статус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524158-5EA7-46E3-BA56-9D35CD921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Эпилептический статус - состояние, при котором припадок продолжается часами без перерыва либо приступы следуют друг за другом, а в промежутке между ними сознание полностью не восстанавливается.</a:t>
            </a:r>
          </a:p>
        </p:txBody>
      </p:sp>
    </p:spTree>
    <p:extLst>
      <p:ext uri="{BB962C8B-B14F-4D97-AF65-F5344CB8AC3E}">
        <p14:creationId xmlns:p14="http://schemas.microsoft.com/office/powerpoint/2010/main" val="21905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7F5F8A-12C7-481B-8E4C-0092AC421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Клонические судороги.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B18FD8F-565B-4846-BC19-4BB51B4D8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Клонические судороги – это нерегулярные кратковременные спазмы, для которых характерна быстрая смена периодов сокращения и расслабления скелетной мускулатуры. Возникают на фоне эпилепсии, церебрального повреждения инфекционного,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нейродегенеративного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токсического или иного характера. Причину судорожных пароксизмов подтверждают лабораторными анализами, генетическими тестами, методами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нейровизуализации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ЭЭГ. Основа лечебной коррекции – использование противосудорожных средств, резистентные варианты требуют решения вопроса о нейрохирургической помощи.</a:t>
            </a:r>
          </a:p>
        </p:txBody>
      </p:sp>
    </p:spTree>
    <p:extLst>
      <p:ext uri="{BB962C8B-B14F-4D97-AF65-F5344CB8AC3E}">
        <p14:creationId xmlns:p14="http://schemas.microsoft.com/office/powerpoint/2010/main" val="3671528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BCD504-7AE6-4E53-808D-716761376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Тонические судороги.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6E3DAC-8E18-4868-BF53-E15A26EF0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Тонические судороги – это резкие и длительные мышечные сокращения, при которых конечность или все тело застывают в вынужденном положении. Бывают локальными и генерализованными, сопровождаются болезненностью, нарушением функций других систем. Судорогами проявляются инфекционные заболевания, обменно-метаболические расстройства, интоксикации и пр. Выяснить причину помогает неврологический осмотр, лабораторные анализы (общие, биохимические, молекулярно-генетические), функциональные методы.</a:t>
            </a:r>
          </a:p>
        </p:txBody>
      </p:sp>
    </p:spTree>
    <p:extLst>
      <p:ext uri="{BB962C8B-B14F-4D97-AF65-F5344CB8AC3E}">
        <p14:creationId xmlns:p14="http://schemas.microsoft.com/office/powerpoint/2010/main" val="2416541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CDA6CE-3D56-49D2-AB8F-C3203A751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эпилепсии: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A4B561-30E7-4B1E-817C-0AD7CB1F0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777"/>
            <a:ext cx="10515600" cy="435133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эпилепсии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Генетическая предрасположенность.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Травмы, включая ЧМТ.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Гипоксия или травма в родах, недоношенность.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ОМНК.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Новообразования головного мозга.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Малярия,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нейроцистицеркоз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менингит, энцефалит.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Асфиксия различного генеза (закупорка инородным телом, утопление, повешение).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Алкоголизм.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Наркомания.</a:t>
            </a:r>
          </a:p>
        </p:txBody>
      </p:sp>
    </p:spTree>
    <p:extLst>
      <p:ext uri="{BB962C8B-B14F-4D97-AF65-F5344CB8AC3E}">
        <p14:creationId xmlns:p14="http://schemas.microsoft.com/office/powerpoint/2010/main" val="1734987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71E6603-DED7-4E50-B8D1-8F9C2B5C2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3647334" cy="26196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ED8685E-5CF3-4476-AE74-DD573AB80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502" y="3429000"/>
            <a:ext cx="5272498" cy="3429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ACCC7B2-435A-48DB-A832-B1054FA7C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66159"/>
            <a:ext cx="4942702" cy="32918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A601BAE-2565-4A39-853C-D2DCDB12EF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6698" y="1466365"/>
            <a:ext cx="4168341" cy="27761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EB7679A-F90A-4B8C-AEFF-53313285AD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5039" y="-823808"/>
            <a:ext cx="4251222" cy="425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03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A2B7FA-DBD3-45F0-87EC-270F9015E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при наступление приступа.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DFE296-202C-4C8C-9570-1337446C8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узнать, наблюдались ли у данного человека эпилептические приступы ранее - если человек болен эпилепсией, ему необходимо сразу принять предписанные врачом таблетки, блокирующие приступ. При этом людям, оказавшимся рядом, не следует давать больному таблетки неизвестного происхождения</a:t>
            </a: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обезопасить место нахождения, переместиться в нелюдное безопасное место - если ситуация происходит в закрытом помещении, необходимо открыть окна или двери, чтобы обеспечить приток свежего воздуха</a:t>
            </a: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голову больного следует положить набок во избежание захлебывания слюной или рвотными массами - обеспечить больному падение на мягкую поверхность, положить под голову дополнительный мягкий предмет так, чтобы голова находилась выше туловища</a:t>
            </a: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убрать все потенциально травмоопасные предметы - снять пояс, ожерелья, головные уборы и все вещи, которые могут сдавливать, причинять дискомфорт и затруднять дыхание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014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755E22-1DA3-4FE3-A411-DD7E6D6AA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при приступе.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1F97CD-7C07-427E-9CC4-FDAD6E4C8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зафиксировать время начала приступа;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возможности положить больному свернутую мягкую ткань или любой не твердый предмет между челюстями, во избежание прикусывания губ или языка;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зафиксировать время конца приступа, это поможет в дальнейшем при постановке диагноза.</a:t>
            </a:r>
          </a:p>
        </p:txBody>
      </p:sp>
    </p:spTree>
    <p:extLst>
      <p:ext uri="{BB962C8B-B14F-4D97-AF65-F5344CB8AC3E}">
        <p14:creationId xmlns:p14="http://schemas.microsoft.com/office/powerpoint/2010/main" val="5205245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908</Words>
  <Application>Microsoft Office PowerPoint</Application>
  <PresentationFormat>Произвольный</PresentationFormat>
  <Paragraphs>66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Тема: Эпилепсия Сестринское дело 34.02.01</vt:lpstr>
      <vt:lpstr>Эпилепсия</vt:lpstr>
      <vt:lpstr>Эпилептический статус </vt:lpstr>
      <vt:lpstr>Клонические судороги.</vt:lpstr>
      <vt:lpstr>Тонические судороги. </vt:lpstr>
      <vt:lpstr>Причины эпилепсии:</vt:lpstr>
      <vt:lpstr>Презентация PowerPoint</vt:lpstr>
      <vt:lpstr>Первая помощь при наступление приступа.</vt:lpstr>
      <vt:lpstr>Первая помощь при приступе.</vt:lpstr>
      <vt:lpstr>Помощь после приступа.</vt:lpstr>
      <vt:lpstr>Молекулярные основы эпилепсии</vt:lpstr>
      <vt:lpstr>Типичные сестринские вмешательства у больных эпилепсией: </vt:lpstr>
      <vt:lpstr>Литература.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Эпилепсия Сестринское дело 34.02.01</dc:title>
  <dc:creator>Катя Саволайнен</dc:creator>
  <cp:lastModifiedBy>Могилевская</cp:lastModifiedBy>
  <cp:revision>2</cp:revision>
  <dcterms:created xsi:type="dcterms:W3CDTF">2022-09-29T10:31:07Z</dcterms:created>
  <dcterms:modified xsi:type="dcterms:W3CDTF">2022-10-15T06:38:19Z</dcterms:modified>
</cp:coreProperties>
</file>