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3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4" d="100"/>
          <a:sy n="94" d="100"/>
        </p:scale>
        <p:origin x="-384" y="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F73940F-A4CC-425E-9501-46CE18E2B1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06DD167-7E46-444B-9B12-7E85B124FD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8B89F60-9ED3-4BA6-BC96-F82BCE732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8AFC9-EC60-4959-8C6B-FFE5E011C76F}" type="datetimeFigureOut">
              <a:rPr lang="ru-RU" smtClean="0"/>
              <a:t>15.10.2022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CEF0C27-2F8E-44AC-B594-083B0A59D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5DBE740-5E7B-4E15-86E9-7D74C20AB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A5AF-1640-4FC4-96A0-C2F69E386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036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99B1DB-03DB-4188-AFA5-82A49DCD7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3D09DC6-54C1-4EDC-BEE0-D46A788047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20CF2BA-0FD2-4F2A-81A9-0E492C13B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8AFC9-EC60-4959-8C6B-FFE5E011C76F}" type="datetimeFigureOut">
              <a:rPr lang="ru-RU" smtClean="0"/>
              <a:t>15.10.2022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3BF5CF4-26CB-4D87-AA26-132F18BF5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D363CEC-1AD0-4CF7-915B-C36A64893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A5AF-1640-4FC4-96A0-C2F69E386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795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F74414C6-5DCD-4B58-B5EC-E7FE95B306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AF795EB-F71F-43F7-B41E-DF8CB027AA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7054200-5C12-49AE-AD19-E8AB47654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8AFC9-EC60-4959-8C6B-FFE5E011C76F}" type="datetimeFigureOut">
              <a:rPr lang="ru-RU" smtClean="0"/>
              <a:t>15.10.2022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FCE35FF-6F5F-47BD-8A9A-271E0F2CC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B0D3004-CF52-4B81-BDA7-F25FB032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A5AF-1640-4FC4-96A0-C2F69E386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572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446CF9-7E6F-47A7-9D94-EC915C62A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DF60AD3-FAE3-4EFD-A1D5-D616ED4DA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6FD10E3-2F6B-426C-B73C-53AA80CE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8AFC9-EC60-4959-8C6B-FFE5E011C76F}" type="datetimeFigureOut">
              <a:rPr lang="ru-RU" smtClean="0"/>
              <a:t>15.10.2022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B468B7E-AFD0-4BE1-A7C6-FA7ACF9DF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5B5B6CC-4DB3-4CC0-8BC3-476D37F3C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A5AF-1640-4FC4-96A0-C2F69E386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111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A0FD9A6-12D9-4A60-8C36-5884EE81B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2484C5A-612B-40C9-996E-3E61F63CA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907CF2D-C250-4A27-9C9B-A6FF6CD1C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8AFC9-EC60-4959-8C6B-FFE5E011C76F}" type="datetimeFigureOut">
              <a:rPr lang="ru-RU" smtClean="0"/>
              <a:t>15.10.2022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322ACBA-C39E-45A3-BD75-91FD55662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4B67989-7582-440D-B954-5BC8D06EE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A5AF-1640-4FC4-96A0-C2F69E386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990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BCEA1F-6C6B-44BC-921E-807A2BF2D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A961D02-5A76-4353-A20E-6665A5870F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C8B3849-8B73-4A10-9381-94516D4EC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D2F36CB-1EE7-4421-B4C4-28CE1F8F4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8AFC9-EC60-4959-8C6B-FFE5E011C76F}" type="datetimeFigureOut">
              <a:rPr lang="ru-RU" smtClean="0"/>
              <a:t>15.10.2022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B9A1D67-9611-4C44-AD5C-28AFAA872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FDAC04F-45F4-48FA-A857-26012EB8B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A5AF-1640-4FC4-96A0-C2F69E386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605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DD2CFD-1266-4FA2-A251-425E9CF49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E636976-9967-40DC-8194-305A31D16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B8E0468-C1B4-4CDE-AC7A-868BB8FEE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DC6C827-145F-4082-BDF5-24E696BEDA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81F3BC5-E205-4FDE-8E57-67E52F6C8B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66315F76-79B8-45EA-B904-BA20E2FEE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8AFC9-EC60-4959-8C6B-FFE5E011C76F}" type="datetimeFigureOut">
              <a:rPr lang="ru-RU" smtClean="0"/>
              <a:t>15.10.2022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307FC8C7-F312-4AA6-B4EA-5C10A93A7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EF82887A-6656-4113-86AC-839F88142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A5AF-1640-4FC4-96A0-C2F69E386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633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0F4BEE-E0B5-4BD9-863F-2A75D7490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4D0DBE6-5798-4EC1-9670-482CF015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8AFC9-EC60-4959-8C6B-FFE5E011C76F}" type="datetimeFigureOut">
              <a:rPr lang="ru-RU" smtClean="0"/>
              <a:t>15.10.2022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B38BE8DE-CEA8-48EF-BC21-749107A81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671278E-6B20-4901-8FDE-F44DAC00C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A5AF-1640-4FC4-96A0-C2F69E386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830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9FB123C9-9EE7-4153-AFB2-976BC9570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8AFC9-EC60-4959-8C6B-FFE5E011C76F}" type="datetimeFigureOut">
              <a:rPr lang="ru-RU" smtClean="0"/>
              <a:t>15.10.2022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373F6E1-930A-4D23-9A5C-4D303E5D5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97E0F76-F7AB-4643-A2AE-48363701A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A5AF-1640-4FC4-96A0-C2F69E386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015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F5B36D-FE9A-4329-9505-2F77BCD97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0C826F7-34ED-43CE-ACA4-3C2DDD56B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0048941-F7C9-4620-B2AF-1690D4D3D9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73C3D30-35CC-42DD-A5F1-CDB571DBA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8AFC9-EC60-4959-8C6B-FFE5E011C76F}" type="datetimeFigureOut">
              <a:rPr lang="ru-RU" smtClean="0"/>
              <a:t>15.10.2022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555AAE5-1073-4E3E-9786-1DD894566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0A6ACAB-522B-4DF4-909E-613318E1D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A5AF-1640-4FC4-96A0-C2F69E386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418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A724057-E0B6-4385-8CBE-0BDC8065E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974922CE-BD8F-4F27-A723-67D12DCC21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C438A06-DEF1-4685-BB7B-14FDF4BD4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84A10C8-3EBF-4543-B003-7D5377046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8AFC9-EC60-4959-8C6B-FFE5E011C76F}" type="datetimeFigureOut">
              <a:rPr lang="ru-RU" smtClean="0"/>
              <a:t>15.10.2022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6801C1E-9B1D-41A4-9D3E-2048A338B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FB1F23C-1043-4BE8-99B4-BAB7E952F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A5AF-1640-4FC4-96A0-C2F69E386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187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BC72B1-DF4B-42E5-A6F3-B1D0C17E4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24E6C2A-6873-49BB-B856-13A0716C8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46D1048-8DE6-4B0B-BD00-ECE72BD618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8AFC9-EC60-4959-8C6B-FFE5E011C76F}" type="datetimeFigureOut">
              <a:rPr lang="ru-RU" smtClean="0"/>
              <a:t>15.10.2022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72442A8-EA10-4545-8448-7CBFEAC9C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175353B-50C1-4E7A-AAD8-66E8D8930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2A5AF-1640-4FC4-96A0-C2F69E386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208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7DFE9C-D099-4377-8619-1EA391D356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1458" y="2757267"/>
            <a:ext cx="9144000" cy="1201638"/>
          </a:xfrm>
        </p:spPr>
        <p:txBody>
          <a:bodyPr>
            <a:no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Расстройство личности при эпилепсии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572C41C-5B8A-46A0-A572-CCF3B6B131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65033" y="5331654"/>
            <a:ext cx="5528604" cy="1526345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Могилевская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Антонина Николаевна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C9400AC-CCB8-4676-82DA-1C723CE71D35}"/>
              </a:ext>
            </a:extLst>
          </p:cNvPr>
          <p:cNvSpPr txBox="1"/>
          <p:nvPr/>
        </p:nvSpPr>
        <p:spPr>
          <a:xfrm>
            <a:off x="2683412" y="0"/>
            <a:ext cx="60983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 ОБРАЗОВАТЕЛЬНОЕ УЧРЕЖДЕНИЕ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ВЫСШЕГО ОБРАЗОВАНИЯ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«КРАСНОЯРСКИЙ ГОСУДАРСТВЕННЫЙ МЕДИЦИНСКИЙ УНИВЕРСИТЕТ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ИМЕНИ ПРОФЕССОРА В.Ф. ВОЙНО-ЯСЕНЕЦКОГО»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 ЗДРАВООХРАНЕНИЯ РОССИЙСКОЙ ФЕДЕРАЦИИ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ФАРМАЦЕВТИЧЕСКИЙ КОЛЛЕДЖ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421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06986F-5E45-469A-83D6-9765F9117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231" y="3122392"/>
            <a:ext cx="10515600" cy="1325563"/>
          </a:xfrm>
        </p:spPr>
        <p:txBody>
          <a:bodyPr>
            <a:normAutofit/>
          </a:bodyPr>
          <a:lstStyle/>
          <a:p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F075396-E683-4C95-87BD-626FA3D77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1642" y="4149969"/>
            <a:ext cx="4362157" cy="202699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087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8334A2E-DCAA-4B30-A5BC-88EBA9367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267" y="689316"/>
            <a:ext cx="11090324" cy="51769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Эпилепсия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хроническое заболевание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головного мозга, характеризующееся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повторными не провоцируемыми приступами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нарушений двигательных, чувствительных,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вегетативных, мыслительных и психических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функций, возникающих следствие чрезмерных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нейронных разрядов. Эта группа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распространенных заболеваний имеет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хроническое течение и высокий уровень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инвалидизации.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28AD45-32C0-44F3-8531-145A38FB1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921" y="3277771"/>
            <a:ext cx="4479670" cy="298271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6770EFB-F069-485D-A471-4ED11133E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635" y="252854"/>
            <a:ext cx="3644956" cy="242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60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164E44-7072-4883-A474-CF258A630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Этиология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913BBFE-DC5B-43BC-80D2-AED23F21C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3354" y="1690688"/>
            <a:ext cx="6500446" cy="4486275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Наследственная предрасположенность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Перинатальная травма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ЧМТ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Острые энцефалиты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Сосудистые и дегенеративные заболевания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Метаболические нарушения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Лихорадка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Алкоголь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Психогенные явления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Рефлекторные явления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CE577F3-12A9-4A08-AEDF-FEB98F378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187" y="3933825"/>
            <a:ext cx="3877994" cy="21813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2994CE1-31AF-4ACD-9327-5E563905E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34" y="653928"/>
            <a:ext cx="3504774" cy="257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2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4670CAE-B4E3-4BA0-9344-639FC1A0E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Органические расстройства личности в связи с эпилепсией</a:t>
            </a:r>
            <a:br>
              <a:rPr lang="ru-RU" sz="32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D595C02-B3E5-456E-84E9-0944AC264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490" y="801858"/>
            <a:ext cx="7357402" cy="67946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МКБ – 10: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1.Значительное снижение способности справляться 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целенаправленной деятельностью, особенно требующей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длительного времени и небыстро приводящей к успеху;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Измененное эмоциональное поведение,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характеризующееся эмоциональной лабильностью,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неоправданным весельем (эйфория, неадекватная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шутливость), которое сменяется раздражительностью,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кратковременными приступами злобы и агрессии;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Когнитивные нарушения;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Расстройства мышления – выраженные изменения в темпе и потоке речевой продукции, с чертами случайных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ассоциаций,вязкость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гиперграфия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Расстройства влечений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A1BDCAC-8A11-4FDC-80A5-3E0DC605D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8660" y="1139166"/>
            <a:ext cx="3874396" cy="29049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9DA4D5C-E8D6-494B-912E-7F7C00AC4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113" y="4183283"/>
            <a:ext cx="3874397" cy="242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1560183-504D-4F49-BF57-E75F1A820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4880" y="393896"/>
            <a:ext cx="7437120" cy="76528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личности у больных эпилепсией проявляются двумя полюсами расстройств – </a:t>
            </a:r>
            <a:r>
              <a:rPr lang="ru-RU" b="0" i="1" u="sng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эксплозивно</a:t>
            </a:r>
            <a:r>
              <a:rPr lang="ru-RU" b="0" i="1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-эпилептоидным</a:t>
            </a:r>
            <a:r>
              <a:rPr lang="ru-RU" b="0" i="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паранойяльными чертами (аффективная взрывчатость, импульсивность, злопамятность, склонность к гневливо-злобным реакциям, подозрительность, недовольство окружающим)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1" u="sng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дефензивным</a:t>
            </a:r>
            <a:r>
              <a:rPr lang="ru-RU" b="0" i="1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 преимущественно </a:t>
            </a:r>
            <a:r>
              <a:rPr lang="ru-RU" b="0" i="1" u="sng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глишроидными</a:t>
            </a:r>
            <a:r>
              <a:rPr lang="ru-RU" b="0" i="1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(педантичность, аккуратность, следование традиционным взглядам, религиозность)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психастеническими</a:t>
            </a:r>
            <a:r>
              <a:rPr lang="ru-RU" b="0" i="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(тревожность,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ипохондричность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сенситивность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мнительность) проявлениями</a:t>
            </a: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8A41F3E-3CDC-4783-9F73-993BB9E14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44" y="177645"/>
            <a:ext cx="4316306" cy="643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48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DFCC75F-6F6C-4686-BB55-CACE7488A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812" y="1069145"/>
            <a:ext cx="7793502" cy="537385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аффекта выражаются в таких типичных для больных эпилепсией личностных особенностях, как эгоцентризм,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злопамятность,мстительность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злобность, брутальность.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мере прогрессирования заболевания больные все более утрачивают гибкость, подвижность, становятся мелочными,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своенравными,властными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иногда - приторно учтивыми, слащавыми,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угодливыми,льстивыми,но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этом эгоцентричными.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Подчеркнутый, нередко карикатурный педантизм проявляется в виде скрупулезной любви к порядку, дисциплине, мелочам.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AB325F-F35D-4631-A391-F83FEF355F93}"/>
              </a:ext>
            </a:extLst>
          </p:cNvPr>
          <p:cNvSpPr txBox="1"/>
          <p:nvPr/>
        </p:nvSpPr>
        <p:spPr>
          <a:xfrm>
            <a:off x="1070904" y="336669"/>
            <a:ext cx="6317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личности при эпилепсии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7817A0F-DBD9-4EAA-A3EA-C86227E80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0622" y="4301564"/>
            <a:ext cx="4496972" cy="25295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1FCA577-2EC3-4787-8C47-C1D169D3B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908" y="0"/>
            <a:ext cx="4229686" cy="21242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EDBD8B8-AB61-4DEA-9E3F-3650B4B4E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8751" y="2296001"/>
            <a:ext cx="3390314" cy="183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879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0E25C33-53E6-45B4-B74D-88F36546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3032" y="566225"/>
            <a:ext cx="7391400" cy="5725549"/>
          </a:xfrm>
        </p:spPr>
        <p:txBody>
          <a:bodyPr>
            <a:normAutofit fontScale="85000" lnSpcReduction="1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Характерным признаком является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гиперграфия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(стремление все записывать, ведение дневников),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 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характеру изменения письма </a:t>
            </a:r>
            <a:r>
              <a:rPr lang="ru-RU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 эпилепсии 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данных достаточно мало. В большинстве случаев </a:t>
            </a:r>
            <a:r>
              <a:rPr lang="ru-RU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почерк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людей, подверженных ей, опрятен, аккуратен, буквы и штрихи выполнены тщательно. Зачастую </a:t>
            </a:r>
            <a:r>
              <a:rPr lang="ru-RU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почерк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является каллиграфическим. Нередко больные </a:t>
            </a:r>
            <a:r>
              <a:rPr lang="ru-RU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эпилепсией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злоупотребляют знаками препинания, например, они ставят точки или запятые после каждого слова. Часто используют прописные буквы в середине слова вместо строчных.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характере отмечаются такие не свойственные больным ранее особенности, как настороженность, ощущение недоверчивого отношения окружающих к себе,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сензитивность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подозрительность,тревожность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ипохондричность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чувство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ущербности,ипохондрические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переживания.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856494C-8106-40D6-9210-DA8EA9440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7" y="313007"/>
            <a:ext cx="4574345" cy="31159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E4C5A10-85E6-4B80-845E-F7674996A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21" y="3909902"/>
            <a:ext cx="4234376" cy="250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17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4BA4644-3256-4BE1-95F9-FF8C9FD11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04911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взаимодействовать с такими людьми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2AFE812-19B3-4C63-812D-E2DF1A1DD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237" y="720018"/>
            <a:ext cx="7306993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Основная цель— это социальная адаптация. 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важно, чтобы опекуны изначально разумно, творчески вели себя по отношению к ребенку  , подростку и человеку ,страдающего эпилепсией  пытались бы правильно организовать условия для его полноценной жизни и развития. </a:t>
            </a:r>
          </a:p>
          <a:p>
            <a:pPr marL="0" indent="0">
              <a:buNone/>
            </a:pP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 для этого требуется тесное взаимодействие с лечащим врачом, детским садом, школой , образовательными учреждениями  реабилитационным центром. </a:t>
            </a:r>
          </a:p>
          <a:p>
            <a:pPr marL="0" indent="0">
              <a:buNone/>
            </a:pP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 сожалению, довольно часто родители, законные представители  , проявляют малодушие и поддаются панике, опасениям, стыду и сомнениям в собственные силы, что еще более усугубляет ситуацию и наносит вред.</a:t>
            </a:r>
          </a:p>
          <a:p>
            <a:pPr marL="0" indent="0">
              <a:buNone/>
            </a:pPr>
            <a:endParaRPr lang="ru-RU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28D3B12-0DD0-4B15-AB9D-BC5E9C428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230" y="1041506"/>
            <a:ext cx="4271890" cy="25536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2A4C6DF-F86E-4313-9A0C-785BB93C3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944" y="3792610"/>
            <a:ext cx="4142056" cy="276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57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DC93679-E937-4363-996D-BB050BE21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1318" y="678143"/>
            <a:ext cx="6219092" cy="550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цель— это социальная адаптация. Для этого в первую очередь рекомендована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индивидуальная, групповая и семейная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психотерапия. </a:t>
            </a:r>
          </a:p>
          <a:p>
            <a:pPr marL="0" indent="0">
              <a:buNone/>
            </a:pP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Применяются различные её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виды: когнитивно-поведенческая,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психоанализ, гештальт-терапия и др.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43BCE51-6E80-46FF-8AA8-FD55CE9C0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68" y="180925"/>
            <a:ext cx="4586069" cy="27099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2890004-ECFB-4F9A-B812-DAD71907D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37" y="3055424"/>
            <a:ext cx="48387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239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176</Words>
  <Application>Microsoft Office PowerPoint</Application>
  <PresentationFormat>Произвольный</PresentationFormat>
  <Paragraphs>33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Тема: Расстройство личности при эпилепсии</vt:lpstr>
      <vt:lpstr>Презентация PowerPoint</vt:lpstr>
      <vt:lpstr>                             Этиология </vt:lpstr>
      <vt:lpstr>Органические расстройства личности в связи с эпилепсией </vt:lpstr>
      <vt:lpstr>Презентация PowerPoint</vt:lpstr>
      <vt:lpstr>Презентация PowerPoint</vt:lpstr>
      <vt:lpstr>Презентация PowerPoint</vt:lpstr>
      <vt:lpstr>Как взаимодействовать с такими людьми </vt:lpstr>
      <vt:lpstr>Презентация PowerPoint</vt:lpstr>
      <vt:lpstr>Спасибо за внимание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Расстройство личности при эпилепсии</dc:title>
  <dc:creator>HP</dc:creator>
  <cp:lastModifiedBy>Могилевская</cp:lastModifiedBy>
  <cp:revision>5</cp:revision>
  <dcterms:created xsi:type="dcterms:W3CDTF">2022-09-20T11:47:38Z</dcterms:created>
  <dcterms:modified xsi:type="dcterms:W3CDTF">2022-10-15T06:36:30Z</dcterms:modified>
</cp:coreProperties>
</file>