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8528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790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9866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3929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083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4220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8491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56570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1645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7442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1855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7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856" y="2876550"/>
            <a:ext cx="7669978" cy="16800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Микробиологические методы исследования отделяемого дыхательных путей. </a:t>
            </a:r>
            <a:endParaRPr lang="en-US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A30A45-E2B3-48E5-8B30-91BF4F35724B}"/>
              </a:ext>
            </a:extLst>
          </p:cNvPr>
          <p:cNvSpPr txBox="1"/>
          <p:nvPr/>
        </p:nvSpPr>
        <p:spPr>
          <a:xfrm>
            <a:off x="695325" y="228600"/>
            <a:ext cx="7134756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Times New Roman"/>
                <a:cs typeface="Times New Roman"/>
              </a:rPr>
              <a:t>Федеральное государственное бюджетное образовательное</a:t>
            </a:r>
          </a:p>
          <a:p>
            <a:pPr algn="ctr"/>
            <a:r>
              <a:rPr lang="ru-RU" sz="2000" dirty="0">
                <a:latin typeface="Times New Roman"/>
                <a:cs typeface="Times New Roman"/>
              </a:rPr>
              <a:t>учреждение высшего образования</a:t>
            </a:r>
          </a:p>
          <a:p>
            <a:pPr algn="ctr"/>
            <a:r>
              <a:rPr lang="ru-RU" sz="2000" dirty="0">
                <a:latin typeface="Times New Roman"/>
                <a:cs typeface="Times New Roman"/>
              </a:rPr>
              <a:t>«Красноярский государственный медицинский университет</a:t>
            </a:r>
          </a:p>
          <a:p>
            <a:pPr algn="ctr"/>
            <a:r>
              <a:rPr lang="ru-RU" sz="2000" dirty="0">
                <a:latin typeface="Times New Roman"/>
                <a:cs typeface="Times New Roman"/>
              </a:rPr>
              <a:t>имени профессора В.Ф. </a:t>
            </a:r>
            <a:r>
              <a:rPr lang="ru-RU" sz="2000" dirty="0" err="1">
                <a:latin typeface="Times New Roman"/>
                <a:cs typeface="Times New Roman"/>
              </a:rPr>
              <a:t>Войно</a:t>
            </a:r>
            <a:r>
              <a:rPr lang="ru-RU" sz="2000" dirty="0">
                <a:latin typeface="Times New Roman"/>
                <a:cs typeface="Times New Roman"/>
              </a:rPr>
              <a:t> - </a:t>
            </a:r>
            <a:r>
              <a:rPr lang="ru-RU" sz="2000" dirty="0" err="1">
                <a:latin typeface="Times New Roman"/>
                <a:cs typeface="Times New Roman"/>
              </a:rPr>
              <a:t>Ясенецкого</a:t>
            </a:r>
            <a:r>
              <a:rPr lang="ru-RU" sz="2000" dirty="0">
                <a:latin typeface="Times New Roman"/>
                <a:cs typeface="Times New Roman"/>
              </a:rPr>
              <a:t>»</a:t>
            </a:r>
          </a:p>
          <a:p>
            <a:pPr algn="ctr"/>
            <a:r>
              <a:rPr lang="ru-RU" sz="2000" dirty="0">
                <a:latin typeface="Times New Roman"/>
                <a:cs typeface="Times New Roman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sz="2000" dirty="0">
                <a:latin typeface="Times New Roman"/>
                <a:cs typeface="Times New Roman"/>
              </a:rPr>
              <a:t>Фармацевтический колледж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58845" y="5056350"/>
            <a:ext cx="3419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Жукова М. В.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94097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60EE15-1939-471C-824C-9543C6520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Corynebacterium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87E27AFD-4D3D-4504-B962-4BD283BDA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36" y="1753601"/>
            <a:ext cx="6480002" cy="4291599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AC28C41-C1DB-41DF-B560-CA49C84D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42B4538-2A8A-400F-8FD0-7527C04F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53E9FE-9057-4876-8817-5E05E266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03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7CCE5E-60D8-4B12-8E24-D080057B8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Klebsiella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67E2B4DE-10CD-45C2-96D6-5DE6B999B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81" y="1965381"/>
            <a:ext cx="6061094" cy="4036957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7B00E58-ACC5-4766-8CBA-E20439B8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DCBF95-5D9A-4FFE-A82C-7D0DDA38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BF5C11-6362-4B7F-84F4-F3642486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89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B8C24D-6E97-4EB3-9F98-896CF19F6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Citobacter</a:t>
            </a:r>
          </a:p>
        </p:txBody>
      </p:sp>
      <p:pic>
        <p:nvPicPr>
          <p:cNvPr id="7" name="Рисунок 7" descr="Изображение выглядит как фрукт, пицца, внутренний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67E92F1C-8991-4EF2-9F97-652862B9F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450" y="2047875"/>
            <a:ext cx="5968843" cy="3763316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A8E7BC-FA3F-453A-BC14-9A1927B95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BEB701-7AEC-4377-BE53-60F61818D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CCCF54-2492-4059-86DC-50E8C763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5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93C94F-7D4B-4164-8907-7CCC0B74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Proteus</a:t>
            </a:r>
          </a:p>
        </p:txBody>
      </p:sp>
      <p:pic>
        <p:nvPicPr>
          <p:cNvPr id="7" name="Рисунок 7" descr="Изображение выглядит как ед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EA8A9B1D-09EA-416C-B717-2987F0793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" y="2019300"/>
            <a:ext cx="7429446" cy="3774339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DB1DD8-FAF8-4A45-BE84-ED66592E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F92405-D1C7-43C4-8F6D-D0966A26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B08580-C755-4D34-8A69-A6403C19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49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D59F68-D29A-4380-A967-9F66F1AF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Candida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D5B97756-2FF2-445C-9F81-086F5E301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330" y="2158433"/>
            <a:ext cx="6076950" cy="388620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5CF870-4A1D-443E-8BA0-C98370683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D34071-209E-4BB8-88FC-7B4056B2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3B1A95-482A-4587-B485-8D4E5E58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1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660542-5E63-4365-8490-4BD58920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Actinomyces</a:t>
            </a:r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7" name="Рисунок 7" descr="Изображение выглядит как текст, доск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9617389-7E4E-4CDF-A8FA-60037C7B0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2000250"/>
            <a:ext cx="6039835" cy="439294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323388-F84D-469C-8116-4F98D6DF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3F0EAE-A187-40E8-9274-8DFF2673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48EAF4-6575-4ADE-A2E8-E90674B4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0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6A40D0-50FA-49DF-BC85-0A494A29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193BD3-0852-46A9-868D-95A2BBC4A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25" y="438150"/>
            <a:ext cx="9135648" cy="49793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Особенностью микробиологического исследования при инфекциях дыхательных путей является почти обязательное наличие в исследуемом материале нескольких видов микроорганизмов. В отделяемом зева, трахеи, бронхов, носа в норме обнаруживаются следующие микроорганизмы:</a:t>
            </a:r>
          </a:p>
          <a:p>
            <a:r>
              <a:rPr lang="af-ZA" sz="2400" dirty="0">
                <a:latin typeface="Times New Roman"/>
                <a:cs typeface="Times New Roman"/>
              </a:rPr>
              <a:t>Staphylococcus </a:t>
            </a:r>
            <a:r>
              <a:rPr lang="af-ZA" sz="2400" err="1">
                <a:latin typeface="Times New Roman"/>
                <a:cs typeface="Times New Roman"/>
              </a:rPr>
              <a:t>epidermidis</a:t>
            </a:r>
            <a:r>
              <a:rPr lang="af-ZA" sz="2400" dirty="0">
                <a:latin typeface="Times New Roman"/>
                <a:cs typeface="Times New Roman"/>
              </a:rPr>
              <a:t>,</a:t>
            </a:r>
          </a:p>
          <a:p>
            <a:r>
              <a:rPr lang="af-ZA" sz="2400" dirty="0">
                <a:latin typeface="Times New Roman"/>
                <a:cs typeface="Times New Roman"/>
              </a:rPr>
              <a:t>Streptococcus </a:t>
            </a:r>
            <a:r>
              <a:rPr lang="af-ZA" sz="2400" err="1">
                <a:latin typeface="Times New Roman"/>
                <a:cs typeface="Times New Roman"/>
              </a:rPr>
              <a:t>viridans</a:t>
            </a:r>
            <a:r>
              <a:rPr lang="af-ZA" sz="2400" dirty="0">
                <a:latin typeface="Times New Roman"/>
                <a:cs typeface="Times New Roman"/>
              </a:rPr>
              <a:t>,</a:t>
            </a:r>
          </a:p>
          <a:p>
            <a:r>
              <a:rPr lang="af-ZA" sz="2400" err="1">
                <a:latin typeface="Times New Roman"/>
                <a:cs typeface="Times New Roman"/>
              </a:rPr>
              <a:t>Neisseria</a:t>
            </a:r>
            <a:r>
              <a:rPr lang="af-ZA" sz="2400" dirty="0">
                <a:latin typeface="Times New Roman"/>
                <a:cs typeface="Times New Roman"/>
              </a:rPr>
              <a:t>,</a:t>
            </a:r>
          </a:p>
          <a:p>
            <a:r>
              <a:rPr lang="af-ZA" sz="2400" err="1">
                <a:latin typeface="Times New Roman"/>
                <a:cs typeface="Times New Roman"/>
              </a:rPr>
              <a:t>Corynebacterium</a:t>
            </a:r>
            <a:r>
              <a:rPr lang="af-ZA" sz="2400" dirty="0">
                <a:latin typeface="Times New Roman"/>
                <a:cs typeface="Times New Roman"/>
              </a:rPr>
              <a:t>,</a:t>
            </a:r>
          </a:p>
          <a:p>
            <a:r>
              <a:rPr lang="af-ZA" sz="2400" err="1">
                <a:latin typeface="Times New Roman"/>
                <a:cs typeface="Times New Roman"/>
              </a:rPr>
              <a:t>Lactobacillus</a:t>
            </a:r>
            <a:r>
              <a:rPr lang="af-ZA" sz="2400" dirty="0">
                <a:latin typeface="Times New Roman"/>
                <a:cs typeface="Times New Roman"/>
              </a:rPr>
              <a:t>,</a:t>
            </a:r>
          </a:p>
          <a:p>
            <a:r>
              <a:rPr lang="af-ZA" sz="2400" dirty="0">
                <a:latin typeface="Times New Roman"/>
                <a:cs typeface="Times New Roman"/>
              </a:rPr>
              <a:t>Candida </a:t>
            </a:r>
            <a:r>
              <a:rPr lang="ru-RU" sz="2400" dirty="0">
                <a:latin typeface="Times New Roman"/>
                <a:cs typeface="Times New Roman"/>
              </a:rPr>
              <a:t>и некоторые другие.</a:t>
            </a:r>
          </a:p>
          <a:p>
            <a:r>
              <a:rPr lang="ru-RU" sz="2400" dirty="0">
                <a:latin typeface="Times New Roman"/>
                <a:cs typeface="Times New Roman"/>
              </a:rPr>
              <a:t>При носительстве могут быть обнаружены </a:t>
            </a:r>
            <a:r>
              <a:rPr lang="af-ZA" sz="2400" dirty="0">
                <a:latin typeface="Times New Roman"/>
                <a:cs typeface="Times New Roman"/>
              </a:rPr>
              <a:t>S. </a:t>
            </a:r>
            <a:r>
              <a:rPr lang="af-ZA" sz="2400" dirty="0" err="1">
                <a:latin typeface="Times New Roman"/>
                <a:cs typeface="Times New Roman"/>
              </a:rPr>
              <a:t>aureus</a:t>
            </a:r>
            <a:r>
              <a:rPr lang="af-ZA" sz="2400" dirty="0">
                <a:latin typeface="Times New Roman"/>
                <a:cs typeface="Times New Roman"/>
              </a:rPr>
              <a:t>, S. </a:t>
            </a:r>
            <a:r>
              <a:rPr lang="af-ZA" sz="2400" dirty="0" err="1">
                <a:latin typeface="Times New Roman"/>
                <a:cs typeface="Times New Roman"/>
              </a:rPr>
              <a:t>pneumonia</a:t>
            </a:r>
            <a:r>
              <a:rPr lang="af-ZA" sz="2400" dirty="0">
                <a:latin typeface="Times New Roman"/>
                <a:cs typeface="Times New Roman"/>
              </a:rPr>
              <a:t>, S. </a:t>
            </a:r>
            <a:r>
              <a:rPr lang="af-ZA" sz="2400" dirty="0" err="1">
                <a:latin typeface="Times New Roman"/>
                <a:cs typeface="Times New Roman"/>
              </a:rPr>
              <a:t>pyogenes</a:t>
            </a:r>
            <a:r>
              <a:rPr lang="af-ZA" sz="2400" dirty="0">
                <a:latin typeface="Times New Roman"/>
                <a:cs typeface="Times New Roman"/>
              </a:rPr>
              <a:t>. </a:t>
            </a:r>
            <a:r>
              <a:rPr lang="ru-RU" sz="2400" dirty="0">
                <a:latin typeface="Times New Roman"/>
                <a:cs typeface="Times New Roman"/>
              </a:rPr>
              <a:t>Мокрота, проходя через верхние дыхательные пути и полость рта, может </a:t>
            </a:r>
            <a:r>
              <a:rPr lang="ru-RU" sz="2400" dirty="0" err="1">
                <a:latin typeface="Times New Roman"/>
                <a:cs typeface="Times New Roman"/>
              </a:rPr>
              <a:t>контаминироваться</a:t>
            </a:r>
            <a:r>
              <a:rPr lang="ru-RU" sz="2400" dirty="0">
                <a:latin typeface="Times New Roman"/>
                <a:cs typeface="Times New Roman"/>
              </a:rPr>
              <a:t> вегетирующей в них микрофлорой.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696E8C2-F891-45D5-9B7A-33466B707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E90CEE8-4C3F-4DE5-8646-52095AFE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58FC8E-FB19-4025-9213-3AA07027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73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6C1E7B-AEFE-411A-B4FF-ECDF5D564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201"/>
            <a:ext cx="7902575" cy="1557924"/>
          </a:xfrm>
        </p:spPr>
        <p:txBody>
          <a:bodyPr>
            <a:normAutofit/>
          </a:bodyPr>
          <a:lstStyle/>
          <a:p>
            <a:r>
              <a:rPr lang="ru-RU" dirty="0"/>
              <a:t>Биологический материал подлежащий исследованию при заболевании дыхательной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88C65F-34BF-462E-97E9-59709504C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293" y="1857375"/>
            <a:ext cx="8392682" cy="39485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Материалом для изучения этиологии заболеваний дыхательных путей служат: отделяемое зева и носа; мокрота; содержимое бронхов, полученное при бронхоскопии или при отсасывании через трахеостому (у больных, находящихся на аппаратном дыхании); экссудаты; резецированные ткани и др.</a:t>
            </a:r>
            <a:endParaRPr lang="ru-RU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ru-RU" sz="240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AF33255-D57A-4940-9889-2A8DF8C2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543DBD7-48A4-477D-994E-574035B14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CB28C8-92E3-46D5-87B8-65908229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08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CDAF5-0B93-4C42-81D2-D9D42C89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ABCAD2-B090-42F8-A8ED-7328583FC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523875"/>
            <a:ext cx="6347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Материал собирают с соблюдением правил асептики в предварительно простерилизованные баночки или пробирки и доставляют в лабораторию. Хранение материала способствует размножению </a:t>
            </a:r>
            <a:r>
              <a:rPr lang="ru-RU" sz="2400" dirty="0" err="1">
                <a:latin typeface="Times New Roman"/>
                <a:cs typeface="Times New Roman"/>
              </a:rPr>
              <a:t>сапрофитирующей</a:t>
            </a:r>
            <a:r>
              <a:rPr lang="ru-RU" sz="2400" dirty="0">
                <a:latin typeface="Times New Roman"/>
                <a:cs typeface="Times New Roman"/>
              </a:rPr>
              <a:t> микрофлоры, развитию процессов гниения и брожения, что искажает результаты анализа. Интервал между взятием материала и его посевом не должен превышать 1-2 часа.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FF16FA-46C5-4E66-9500-234E14BE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71F2CC-EF3E-4A3C-898E-2CE805EC7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1016FD-DE91-4E82-8825-6F46A953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Рисунок 7" descr="Изображение выглядит как внутренний, стол, сиди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6A8D30EE-A0A7-4F15-A77F-82DF7B4E1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333625"/>
            <a:ext cx="2743200" cy="406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4918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5899D-AE13-4A63-93EA-C2B95012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219075"/>
            <a:ext cx="8206491" cy="174309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проведения клинико-микробиологического исследования при развитии оппортунистических инфекций дыхательной системы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BAE631-D6A7-48EE-ADB7-86637A28D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00300"/>
            <a:ext cx="7412585" cy="42530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Микроскопия исследуемого материала</a:t>
            </a:r>
          </a:p>
          <a:p>
            <a:r>
              <a:rPr lang="ru-RU" sz="2400" dirty="0">
                <a:latin typeface="Times New Roman"/>
                <a:cs typeface="Times New Roman"/>
              </a:rPr>
              <a:t>Из мокроты или материала, взятого стерильным ватным тампоном, одновременно с посевом приготавливают мазки, окрашивают их по </a:t>
            </a:r>
            <a:r>
              <a:rPr lang="ru-RU" sz="2400" dirty="0" err="1">
                <a:latin typeface="Times New Roman"/>
                <a:cs typeface="Times New Roman"/>
              </a:rPr>
              <a:t>Граму</a:t>
            </a:r>
            <a:r>
              <a:rPr lang="ru-RU" sz="2400" dirty="0">
                <a:latin typeface="Times New Roman"/>
                <a:cs typeface="Times New Roman"/>
              </a:rPr>
              <a:t> и </a:t>
            </a:r>
            <a:r>
              <a:rPr lang="ru-RU" sz="2400" dirty="0" err="1">
                <a:latin typeface="Times New Roman"/>
                <a:cs typeface="Times New Roman"/>
              </a:rPr>
              <a:t>микроскопируют</a:t>
            </a:r>
            <a:r>
              <a:rPr lang="ru-RU" sz="2400" dirty="0">
                <a:latin typeface="Times New Roman"/>
                <a:cs typeface="Times New Roman"/>
              </a:rPr>
              <a:t> с иммерсионным объективом. При обнаружении микроорганизмов отмечают их морфологические и </a:t>
            </a:r>
            <a:r>
              <a:rPr lang="ru-RU" sz="2400" dirty="0" err="1">
                <a:latin typeface="Times New Roman"/>
                <a:cs typeface="Times New Roman"/>
              </a:rPr>
              <a:t>тинкториальные</a:t>
            </a:r>
            <a:r>
              <a:rPr lang="ru-RU" sz="2400" dirty="0">
                <a:latin typeface="Times New Roman"/>
                <a:cs typeface="Times New Roman"/>
              </a:rPr>
              <a:t> свойства (кокки, палочки, отношение к окраске по </a:t>
            </a:r>
            <a:r>
              <a:rPr lang="ru-RU" sz="2400" dirty="0" err="1">
                <a:latin typeface="Times New Roman"/>
                <a:cs typeface="Times New Roman"/>
              </a:rPr>
              <a:t>Граму</a:t>
            </a:r>
            <a:r>
              <a:rPr lang="ru-RU" sz="2400" dirty="0">
                <a:latin typeface="Times New Roman"/>
                <a:cs typeface="Times New Roman"/>
              </a:rPr>
              <a:t>)</a:t>
            </a:r>
            <a:endParaRPr lang="ru-RU" sz="2400">
              <a:solidFill>
                <a:schemeClr val="tx1"/>
              </a:solidFill>
              <a:latin typeface="Trebuchet MS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BF4D9CD-6328-472A-84B7-4A0AD0AAD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01D3B0-3286-4585-90AD-59054A8F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A338611-43EE-4B84-B561-5D6A08BF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1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DEB12D-75B8-458F-9988-A8768594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лекции: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6F333F5-E4AE-4AAB-B87C-E3F3CBD4B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7395693" cy="38645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1. Оппортунистические инфекции дыхательной системы</a:t>
            </a:r>
          </a:p>
          <a:p>
            <a:r>
              <a:rPr lang="ru-RU" sz="2400" dirty="0">
                <a:latin typeface="Times New Roman"/>
                <a:cs typeface="Times New Roman"/>
              </a:rPr>
              <a:t>2. Биологический материал, подлежащий исследованию при заболевании дыхательной системы.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400" dirty="0">
                <a:latin typeface="Times New Roman"/>
                <a:cs typeface="Times New Roman"/>
              </a:rPr>
              <a:t>3. Особенности проведения клинико-микробиологического исследования при развитии оппортунистических инфекций дыхательной системы</a:t>
            </a:r>
            <a:endParaRPr lang="ru-RU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1B4E869-682D-4A82-8E8A-700F8FBD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E52011-EC04-40C7-98A4-D813A5F2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1CF836-BB85-4289-9F88-F232EA2E9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92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B454A4-2B23-440F-A20B-6B16FF49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4F4970-6987-4D4F-959E-51FD4659C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26" y="237985"/>
            <a:ext cx="8442912" cy="62120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Микроскопическое исследование является важным ориентиром. При просмотре мазков из мокроты оценивают общую картину микрофлоры:</a:t>
            </a:r>
            <a:endParaRPr lang="ru-RU"/>
          </a:p>
          <a:p>
            <a:r>
              <a:rPr lang="ru-RU" sz="2400" dirty="0">
                <a:latin typeface="Times New Roman"/>
                <a:cs typeface="Times New Roman"/>
              </a:rPr>
              <a:t>наличие скоплений грамположительных кокков (</a:t>
            </a:r>
            <a:r>
              <a:rPr lang="ru-RU" sz="2400" dirty="0" err="1">
                <a:latin typeface="Times New Roman"/>
                <a:cs typeface="Times New Roman"/>
              </a:rPr>
              <a:t>Staphylococcus,Micrococcus</a:t>
            </a:r>
            <a:r>
              <a:rPr lang="ru-RU" sz="2400" dirty="0">
                <a:latin typeface="Times New Roman"/>
                <a:cs typeface="Times New Roman"/>
              </a:rPr>
              <a:t>);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400" dirty="0">
                <a:latin typeface="Times New Roman"/>
                <a:cs typeface="Times New Roman"/>
              </a:rPr>
              <a:t> цепочек грамположительных кокков (</a:t>
            </a:r>
            <a:r>
              <a:rPr lang="ru-RU" sz="2400" dirty="0" err="1">
                <a:latin typeface="Times New Roman"/>
                <a:cs typeface="Times New Roman"/>
              </a:rPr>
              <a:t>Streptococcus</a:t>
            </a:r>
            <a:r>
              <a:rPr lang="ru-RU" sz="2400" dirty="0">
                <a:latin typeface="Times New Roman"/>
                <a:cs typeface="Times New Roman"/>
              </a:rPr>
              <a:t>);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400" dirty="0">
                <a:latin typeface="Times New Roman"/>
                <a:cs typeface="Times New Roman"/>
              </a:rPr>
              <a:t> мелких ланцетовидных, окруженных зоной </a:t>
            </a:r>
            <a:r>
              <a:rPr lang="ru-RU" sz="2400" dirty="0" err="1">
                <a:latin typeface="Times New Roman"/>
                <a:cs typeface="Times New Roman"/>
              </a:rPr>
              <a:t>неокрасившейся</a:t>
            </a:r>
            <a:r>
              <a:rPr lang="ru-RU" sz="2400" dirty="0">
                <a:latin typeface="Times New Roman"/>
                <a:cs typeface="Times New Roman"/>
              </a:rPr>
              <a:t> капсулы (S. </a:t>
            </a:r>
            <a:r>
              <a:rPr lang="ru-RU" sz="2400" dirty="0" err="1">
                <a:latin typeface="Times New Roman"/>
                <a:cs typeface="Times New Roman"/>
              </a:rPr>
              <a:t>pneumoniae</a:t>
            </a:r>
            <a:r>
              <a:rPr lang="ru-RU" sz="2400" dirty="0">
                <a:latin typeface="Times New Roman"/>
                <a:cs typeface="Times New Roman"/>
              </a:rPr>
              <a:t>);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400" dirty="0">
                <a:latin typeface="Times New Roman"/>
                <a:cs typeface="Times New Roman"/>
              </a:rPr>
              <a:t> грамотрицательных кокков (</a:t>
            </a:r>
            <a:r>
              <a:rPr lang="ru-RU" sz="2400" dirty="0" err="1">
                <a:latin typeface="Times New Roman"/>
                <a:cs typeface="Times New Roman"/>
              </a:rPr>
              <a:t>Neisseria</a:t>
            </a:r>
            <a:r>
              <a:rPr lang="ru-RU" sz="2400" dirty="0">
                <a:latin typeface="Times New Roman"/>
                <a:cs typeface="Times New Roman"/>
              </a:rPr>
              <a:t>);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400" dirty="0">
                <a:latin typeface="Times New Roman"/>
                <a:cs typeface="Times New Roman"/>
              </a:rPr>
              <a:t> грамотрицательных палочек с закругленными концами, окруженных капсулой в виде светлого ореола (</a:t>
            </a:r>
            <a:r>
              <a:rPr lang="ru-RU" sz="2400" dirty="0" err="1">
                <a:latin typeface="Times New Roman"/>
                <a:cs typeface="Times New Roman"/>
              </a:rPr>
              <a:t>Klebsiella</a:t>
            </a:r>
            <a:r>
              <a:rPr lang="ru-RU" sz="2400" dirty="0">
                <a:latin typeface="Times New Roman"/>
                <a:cs typeface="Times New Roman"/>
              </a:rPr>
              <a:t> и др.);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400" dirty="0">
                <a:latin typeface="Times New Roman"/>
                <a:cs typeface="Times New Roman"/>
              </a:rPr>
              <a:t> грамотрицательных палочек (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400" dirty="0">
                <a:latin typeface="Times New Roman"/>
                <a:cs typeface="Times New Roman"/>
              </a:rPr>
              <a:t> мелких грамотрицательных палочек в виде скоплений (</a:t>
            </a:r>
            <a:r>
              <a:rPr lang="ru-RU" sz="2400" dirty="0" err="1">
                <a:latin typeface="Times New Roman"/>
                <a:cs typeface="Times New Roman"/>
              </a:rPr>
              <a:t>Haemophylus</a:t>
            </a:r>
            <a:r>
              <a:rPr lang="ru-RU" sz="2400" dirty="0">
                <a:latin typeface="Times New Roman"/>
                <a:cs typeface="Times New Roman"/>
              </a:rPr>
              <a:t>);</a:t>
            </a:r>
            <a:endParaRPr lang="ru-RU"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B59155-1FDE-489D-A31D-BA35879F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513EF2-D89D-4D53-9741-AB179CEE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BBE1852-68D0-4B4F-A383-9EEA63C3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FBDA4B-0D25-4BB6-982E-F7957465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D58212-D587-4794-9F74-813C57F69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657225"/>
            <a:ext cx="8054467" cy="56381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/>
                <a:cs typeface="Times New Roman"/>
              </a:rPr>
              <a:t>Посев исследуемого материал</a:t>
            </a:r>
            <a:r>
              <a:rPr lang="ru-RU" sz="2400" b="1" dirty="0">
                <a:latin typeface="Times New Roman"/>
                <a:cs typeface="Times New Roman"/>
              </a:rPr>
              <a:t>а</a:t>
            </a:r>
          </a:p>
          <a:p>
            <a:r>
              <a:rPr lang="ru-RU" sz="2400" dirty="0">
                <a:latin typeface="Times New Roman"/>
                <a:cs typeface="Times New Roman"/>
              </a:rPr>
              <a:t>Основная питательная среда: 5% кровяной </a:t>
            </a:r>
            <a:r>
              <a:rPr lang="ru-RU" sz="2400" dirty="0" err="1">
                <a:latin typeface="Times New Roman"/>
                <a:cs typeface="Times New Roman"/>
              </a:rPr>
              <a:t>агар</a:t>
            </a:r>
            <a:r>
              <a:rPr lang="ru-RU" sz="2400" dirty="0">
                <a:latin typeface="Times New Roman"/>
                <a:cs typeface="Times New Roman"/>
              </a:rPr>
              <a:t>. </a:t>
            </a:r>
            <a:r>
              <a:rPr lang="ru-RU" sz="2400" dirty="0" err="1">
                <a:latin typeface="Times New Roman"/>
                <a:cs typeface="Times New Roman"/>
              </a:rPr>
              <a:t>Желточно</a:t>
            </a:r>
            <a:r>
              <a:rPr lang="ru-RU" sz="2400" dirty="0">
                <a:latin typeface="Times New Roman"/>
                <a:cs typeface="Times New Roman"/>
              </a:rPr>
              <a:t>-солевой </a:t>
            </a:r>
            <a:r>
              <a:rPr lang="ru-RU" sz="2400" dirty="0" err="1">
                <a:latin typeface="Times New Roman"/>
                <a:cs typeface="Times New Roman"/>
              </a:rPr>
              <a:t>агар</a:t>
            </a:r>
            <a:r>
              <a:rPr lang="ru-RU" sz="2400" dirty="0">
                <a:latin typeface="Times New Roman"/>
                <a:cs typeface="Times New Roman"/>
              </a:rPr>
              <a:t>. </a:t>
            </a:r>
            <a:r>
              <a:rPr lang="ru-RU" sz="2400" dirty="0" err="1">
                <a:latin typeface="Times New Roman"/>
                <a:cs typeface="Times New Roman"/>
              </a:rPr>
              <a:t>Агар</a:t>
            </a:r>
            <a:r>
              <a:rPr lang="ru-RU" sz="2400" dirty="0">
                <a:latin typeface="Times New Roman"/>
                <a:cs typeface="Times New Roman"/>
              </a:rPr>
              <a:t> с гретой кровью (шоколадный </a:t>
            </a:r>
            <a:r>
              <a:rPr lang="ru-RU" sz="2400" dirty="0" err="1">
                <a:latin typeface="Times New Roman"/>
                <a:cs typeface="Times New Roman"/>
              </a:rPr>
              <a:t>агар</a:t>
            </a:r>
            <a:r>
              <a:rPr lang="ru-RU" sz="2400" dirty="0">
                <a:latin typeface="Times New Roman"/>
                <a:cs typeface="Times New Roman"/>
              </a:rPr>
              <a:t>). Среда Эндо. Среда </a:t>
            </a:r>
            <a:r>
              <a:rPr lang="ru-RU" sz="2400" dirty="0" err="1">
                <a:latin typeface="Times New Roman"/>
                <a:cs typeface="Times New Roman"/>
              </a:rPr>
              <a:t>Сабуро</a:t>
            </a:r>
            <a:r>
              <a:rPr lang="ru-RU" sz="2400" dirty="0">
                <a:latin typeface="Times New Roman"/>
                <a:cs typeface="Times New Roman"/>
              </a:rPr>
              <a:t>.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400" dirty="0">
                <a:latin typeface="Times New Roman"/>
                <a:cs typeface="Times New Roman"/>
              </a:rPr>
              <a:t>Мокроту выливают в чашку Петри. С помощью стерильных металлических толстых игл с утолщенными концами (типа зубного зонда) выбирают 2-3 гнойных комочка мокроты. С целью очистки комочков мокроты от наслоившихся обитателей верхних дыхательных путей и ротовой полости их трехкратно отмывают в стерильном физиологическом растворе, после чего засевают на питательные среды. Посевы помещают в термостат при 37°С.</a:t>
            </a:r>
            <a:endParaRPr lang="ru-RU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E4D5C0-191B-472C-AB7C-20ECBD0B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53162A-87C9-444C-AF14-12D1F734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373F425-5B74-43F3-BCB5-06B6801D0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37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1B9CC5-AF8E-4B0B-85C9-FC35E80CF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F97FCE-ACCA-468B-AC27-149431153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285750"/>
            <a:ext cx="8510541" cy="62969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Содержимое бронхов, полученное при бронхоскопии или при отсасывании через трахеостому, засевают как мокроту, но без предварительного отмывания гнойных комочков физиологическим раствором. При отсутствии комочков гноя и слизи производят посев материала, набирая его пастеровской пипеткой.</a:t>
            </a:r>
          </a:p>
          <a:p>
            <a:r>
              <a:rPr lang="ru-RU" sz="2400" dirty="0">
                <a:latin typeface="Times New Roman"/>
                <a:cs typeface="Times New Roman"/>
              </a:rPr>
              <a:t>Материал из глотки, носа и ротовой полости засевают так же, как мокроту.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400" dirty="0">
                <a:latin typeface="Times New Roman"/>
                <a:cs typeface="Times New Roman"/>
              </a:rPr>
              <a:t>Посевы исследуемого материала (мокрота, содержимое бронхов, отделяемое зева, носа, ротовой полости) просматривают после 18-24-часовой инкубации при 37°С. Учитывают количество выросших колоний, соотношение отдельных </a:t>
            </a:r>
            <a:r>
              <a:rPr lang="ru-RU" sz="2400" dirty="0" err="1">
                <a:latin typeface="Times New Roman"/>
                <a:cs typeface="Times New Roman"/>
              </a:rPr>
              <a:t>ассоциантов</a:t>
            </a:r>
            <a:r>
              <a:rPr lang="ru-RU" sz="2400" dirty="0">
                <a:latin typeface="Times New Roman"/>
                <a:cs typeface="Times New Roman"/>
              </a:rPr>
              <a:t>, описывают характер колоний. Выделяют чистые культуры микроорганизмов, проводят их идентификацию и определяют чувствительность к антибактериальным препаратам.</a:t>
            </a:r>
            <a:endParaRPr lang="ru-RU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26D340B-CA97-40A6-9AA1-23EFFC24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E891D8-D9CB-4641-A96F-6BDA29A2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C2F451-09D6-4BCA-91B0-E4244190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72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60444C-0F87-4372-BC21-04E79A117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19075"/>
            <a:ext cx="6347713" cy="13208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BC2645-422E-48CC-8378-B41269A40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304800"/>
            <a:ext cx="8223962" cy="60095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Оценка результатов</a:t>
            </a:r>
            <a:endParaRPr lang="ru-RU" b="1" i="1"/>
          </a:p>
          <a:p>
            <a:r>
              <a:rPr lang="ru-RU" sz="2400" dirty="0">
                <a:solidFill>
                  <a:srgbClr val="404040"/>
                </a:solidFill>
                <a:latin typeface="Times New Roman"/>
                <a:cs typeface="Times New Roman"/>
              </a:rPr>
              <a:t>При воспалительных процессах дыхательных путей, когда высеваются условно-патогенные микроорганизмы, интерпретация полученных результатов представляет определенные трудности. Следует учитывать, что наличие или отсутствие в исследуемом материале микроорганизмов не может иметь решающего значения для диагноза. Особое значение принадлежит количественной оценке роста различных видов микроорганизмов, выросших при первичном посеве на плотных питательных средах</a:t>
            </a:r>
            <a:endParaRPr lang="ru-RU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28BAE2-0AAF-498E-9F0A-FA26956EA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D1D188-DF6C-4A6F-A59E-8A152CCE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2DC4677-5F14-4A0B-BB24-FDE10612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29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BABA65-97B3-499F-8A0C-492796F5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050E37-F25D-4D0C-95D4-063FF9653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09600"/>
            <a:ext cx="7395693" cy="57733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О возбудителе необходимо судить на основании комплекса исследований: данных микроскопии первичных мазков, результатов посева на плотные питательные среды (количественная оценка роста различных видов микроорганизмов, однородность популяции при посеве на плотные питательные среды), учета анамнеза, клинических проявлений заболевания и результатов комплексной терапии. Количественный метод обеспечивает выделение чистых культур микроорганизмов и дает возможность судить более точно об этиологической значимости выделенных микроорганизмов.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D0FEFE6-1883-4C37-A5E1-3E0EDAF7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B94BB4-7CCD-429D-949E-6BD411ED2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7C6BA4-E7C5-45F6-A7C4-0A0DE43F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19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30162C-91F5-474C-A190-F36D7310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7598393" cy="3432253"/>
          </a:xfrm>
        </p:spPr>
        <p:txBody>
          <a:bodyPr/>
          <a:lstStyle/>
          <a:p>
            <a:r>
              <a:rPr lang="ru-RU" dirty="0"/>
              <a:t>            Спасибо за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669BAD-5B99-4DB1-B188-7AE99D725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7936225" cy="39996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 b="1" i="1" dirty="0">
                <a:latin typeface="Times New Roman"/>
                <a:cs typeface="Times New Roman"/>
              </a:rPr>
              <a:t>Вопросы для закрепления</a:t>
            </a:r>
            <a:r>
              <a:rPr lang="ru-RU" sz="2400" b="1" dirty="0">
                <a:latin typeface="Times New Roman"/>
                <a:cs typeface="Times New Roman"/>
              </a:rPr>
              <a:t>:</a:t>
            </a:r>
          </a:p>
          <a:p>
            <a:r>
              <a:rPr lang="ru-RU" sz="2400" dirty="0">
                <a:latin typeface="Times New Roman"/>
                <a:cs typeface="Times New Roman"/>
              </a:rPr>
              <a:t>1. Этиология оппортунистических инфекций дыхательной системы.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400" dirty="0">
                <a:latin typeface="Times New Roman"/>
                <a:cs typeface="Times New Roman"/>
              </a:rPr>
              <a:t>2. Каковы особенности проведения клинико-микробиологических исследований биологического материала дыхательной системы?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400" dirty="0">
                <a:latin typeface="Times New Roman"/>
                <a:cs typeface="Times New Roman"/>
              </a:rPr>
              <a:t>3. Оценка результатов при микробиологическом исследовании мокроты.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3D815A8-7C13-483E-A5D6-A11C3E50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F7FCB9-4DCB-443B-BAD0-A9C6E3616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D07134B-6682-4D30-B79F-CD9466F4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9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6AE128-922C-453D-AC9C-308C24CF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Оппортунистические инфекции дыхательной системы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BAE84A6-8650-40D4-80B0-920727EC4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25" y="1906588"/>
            <a:ext cx="7040578" cy="42198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Возбудителями гнойно-воспалительных процессов дыхательных путей чаще всего являются условно-патогенные микроорганизмы следующих родов и видов:</a:t>
            </a:r>
          </a:p>
          <a:p>
            <a:r>
              <a:rPr lang="ru-RU" sz="2400" dirty="0" err="1">
                <a:latin typeface="Times New Roman"/>
                <a:cs typeface="Times New Roman"/>
              </a:rPr>
              <a:t>Streptococcus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pneumoniae</a:t>
            </a:r>
            <a:r>
              <a:rPr lang="ru-RU" sz="2400" dirty="0">
                <a:latin typeface="Times New Roman"/>
                <a:cs typeface="Times New Roman"/>
              </a:rPr>
              <a:t>,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400" dirty="0" err="1">
                <a:latin typeface="Times New Roman"/>
                <a:cs typeface="Times New Roman"/>
              </a:rPr>
              <a:t>Streptococcus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pyogenes</a:t>
            </a:r>
            <a:r>
              <a:rPr lang="ru-RU" sz="2400" dirty="0">
                <a:latin typeface="Times New Roman"/>
                <a:cs typeface="Times New Roman"/>
              </a:rPr>
              <a:t>,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400" dirty="0" err="1">
                <a:latin typeface="Times New Roman"/>
                <a:cs typeface="Times New Roman"/>
              </a:rPr>
              <a:t>Staphylococcus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aureus</a:t>
            </a:r>
            <a:r>
              <a:rPr lang="ru-RU" sz="2400" dirty="0">
                <a:latin typeface="Times New Roman"/>
                <a:cs typeface="Times New Roman"/>
              </a:rPr>
              <a:t>,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400" dirty="0" err="1">
                <a:latin typeface="Times New Roman"/>
                <a:cs typeface="Times New Roman"/>
              </a:rPr>
              <a:t>Haemophilus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influenzae</a:t>
            </a:r>
            <a:r>
              <a:rPr lang="ru-RU" sz="2400" dirty="0">
                <a:latin typeface="Times New Roman"/>
                <a:cs typeface="Times New Roman"/>
              </a:rPr>
              <a:t>,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400" dirty="0" err="1">
                <a:latin typeface="Times New Roman"/>
                <a:cs typeface="Times New Roman"/>
              </a:rPr>
              <a:t>Pseudomonasaeruginosa</a:t>
            </a:r>
            <a:r>
              <a:rPr lang="ru-RU" sz="2400" dirty="0">
                <a:latin typeface="Times New Roman"/>
                <a:cs typeface="Times New Roman"/>
              </a:rPr>
              <a:t>,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2400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B54EBC-E621-4651-BB0B-4371C45EA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AEB60C-711C-41CE-916A-E66C0D8C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86F4E05-45B3-4734-A66E-1193F3EC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1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969480-BE6A-44B0-AA15-D25E405A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FE3F42-3892-460C-BEB0-29469CE91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561975"/>
            <a:ext cx="7243669" cy="54523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 err="1">
                <a:latin typeface="Times New Roman"/>
                <a:cs typeface="Times New Roman"/>
              </a:rPr>
              <a:t>Neisseria</a:t>
            </a:r>
            <a:r>
              <a:rPr lang="ru-RU" sz="2400" dirty="0">
                <a:latin typeface="Times New Roman"/>
                <a:cs typeface="Times New Roman"/>
              </a:rPr>
              <a:t>,</a:t>
            </a:r>
          </a:p>
          <a:p>
            <a:r>
              <a:rPr lang="ru-RU" sz="2400" dirty="0" err="1">
                <a:latin typeface="Times New Roman"/>
                <a:cs typeface="Times New Roman"/>
              </a:rPr>
              <a:t>Corynebacterium</a:t>
            </a:r>
            <a:r>
              <a:rPr lang="ru-RU" sz="2400" dirty="0">
                <a:latin typeface="Times New Roman"/>
                <a:cs typeface="Times New Roman"/>
              </a:rPr>
              <a:t>,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400" dirty="0" err="1">
                <a:latin typeface="Times New Roman"/>
                <a:cs typeface="Times New Roman"/>
              </a:rPr>
              <a:t>Klebsiella</a:t>
            </a:r>
            <a:r>
              <a:rPr lang="ru-RU" sz="2400" dirty="0">
                <a:latin typeface="Times New Roman"/>
                <a:cs typeface="Times New Roman"/>
              </a:rPr>
              <a:t>,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400" dirty="0" err="1">
                <a:latin typeface="Times New Roman"/>
                <a:cs typeface="Times New Roman"/>
              </a:rPr>
              <a:t>Citrobacter</a:t>
            </a:r>
            <a:r>
              <a:rPr lang="ru-RU" sz="2400" dirty="0">
                <a:latin typeface="Times New Roman"/>
                <a:cs typeface="Times New Roman"/>
              </a:rPr>
              <a:t>,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400" dirty="0" err="1">
                <a:latin typeface="Times New Roman"/>
                <a:cs typeface="Times New Roman"/>
              </a:rPr>
              <a:t>Proteus</a:t>
            </a:r>
            <a:r>
              <a:rPr lang="ru-RU" sz="2400" dirty="0">
                <a:latin typeface="Times New Roman"/>
                <a:cs typeface="Times New Roman"/>
              </a:rPr>
              <a:t>,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400" dirty="0" err="1">
                <a:latin typeface="Times New Roman"/>
                <a:cs typeface="Times New Roman"/>
              </a:rPr>
              <a:t>Candida</a:t>
            </a:r>
            <a:r>
              <a:rPr lang="ru-RU" sz="2400" dirty="0">
                <a:latin typeface="Times New Roman"/>
                <a:cs typeface="Times New Roman"/>
              </a:rPr>
              <a:t>,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400" dirty="0" err="1">
                <a:latin typeface="Times New Roman"/>
                <a:cs typeface="Times New Roman"/>
              </a:rPr>
              <a:t>Actinomyces</a:t>
            </a:r>
            <a:endParaRPr lang="ru-RU" sz="240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r>
              <a:rPr lang="ru-RU" sz="2400" dirty="0">
                <a:latin typeface="Times New Roman"/>
                <a:cs typeface="Times New Roman"/>
              </a:rPr>
              <a:t>При направленном исследовании могут быть </a:t>
            </a:r>
            <a:r>
              <a:rPr lang="ru-RU" sz="2400" dirty="0" err="1">
                <a:latin typeface="Times New Roman"/>
                <a:cs typeface="Times New Roman"/>
              </a:rPr>
              <a:t>выделеныMycobacterium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tuberculosis</a:t>
            </a:r>
            <a:r>
              <a:rPr lang="ru-RU" sz="2400" dirty="0">
                <a:latin typeface="Times New Roman"/>
                <a:cs typeface="Times New Roman"/>
              </a:rPr>
              <a:t> и другие микобактерии, </a:t>
            </a:r>
            <a:r>
              <a:rPr lang="ru-RU" sz="2400" dirty="0" err="1">
                <a:latin typeface="Times New Roman"/>
                <a:cs typeface="Times New Roman"/>
              </a:rPr>
              <a:t>Mycoplasma</a:t>
            </a:r>
            <a:r>
              <a:rPr lang="ru-RU" sz="2400" dirty="0">
                <a:latin typeface="Times New Roman"/>
                <a:cs typeface="Times New Roman"/>
              </a:rPr>
              <a:t>, </a:t>
            </a:r>
            <a:r>
              <a:rPr lang="ru-RU" sz="2400" dirty="0" err="1">
                <a:latin typeface="Times New Roman"/>
                <a:cs typeface="Times New Roman"/>
              </a:rPr>
              <a:t>Bacteroides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E18E29-6D60-4FA2-BF70-A46B82714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E4F1CC-0F1F-4374-8223-62FA5A93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8FB05D-C9C0-4470-90D9-41BE2C58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57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E08B08-07F1-4B90-B32E-ED8F8862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95C70DF5-B313-493F-BB4C-0BF78B3CC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5" y="47625"/>
            <a:ext cx="7893785" cy="5901996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66A853-84E8-48D7-8EF4-EBFAB30B4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CB0188-69BF-4E89-A4B9-596AB0F2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8C095B-67A4-4F6E-9239-3FB607AB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9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E717BC-132D-4C84-B8C6-7D66AB7E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CDC5A788-1C8A-4802-99EF-C147D62F2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" y="457200"/>
            <a:ext cx="7658697" cy="5775762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126449A-489A-48F4-AED1-7326EFC3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0D0DE18-CCC7-4F88-8131-6CD5CC54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9B3472-AC85-461F-8B59-348A5F4C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9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33AE5B-45F9-48F4-AD89-752CA442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4EAAA9BF-0798-4B47-A3E6-2FF9D9F73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498" y="571500"/>
            <a:ext cx="7021602" cy="5271313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406CED-32DE-4BEF-A857-5961800D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205505B-219E-4C4A-9DF0-1CA418C3B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C9BA57A-695E-490E-8F76-5F46D5F7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1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FDFB51-9CC6-4E0E-9E50-6BD4A2BC8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Haemophilus</a:t>
            </a:r>
            <a:r>
              <a:rPr lang="ru-RU" dirty="0"/>
              <a:t> </a:t>
            </a:r>
            <a:r>
              <a:rPr lang="ru-RU" dirty="0" err="1"/>
              <a:t>influenzae</a:t>
            </a:r>
          </a:p>
        </p:txBody>
      </p:sp>
      <p:pic>
        <p:nvPicPr>
          <p:cNvPr id="7" name="Рисунок 7" descr="Изображение выглядит как чашка, белый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13A409F6-1408-4836-B7DE-324FD01E5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387" y="1825625"/>
            <a:ext cx="5925226" cy="435133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05A4469-04C5-4AF3-98B1-EC50C2CB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A1D002-7223-4A3A-B3CD-F50CA9F3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42E337C-6A2A-4D33-AA12-A7D6EB12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66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BF539A-7844-4663-91D0-678E2D9E3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9A75FD3F-1A9F-4483-91FF-410602D03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875" y="466725"/>
            <a:ext cx="7336674" cy="5490904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EFC111-9E9E-431F-B6F7-9C5E92879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7, 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E41AAD-B33B-448A-BDFA-FFDBA66F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CD6F13-88D9-494B-AD7D-F0BB1D4A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157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795</Words>
  <Application>Microsoft Office PowerPoint</Application>
  <PresentationFormat>Экран (4:3)</PresentationFormat>
  <Paragraphs>119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Trebuchet MS</vt:lpstr>
      <vt:lpstr>Тема Office</vt:lpstr>
      <vt:lpstr>Тема: Микробиологические методы исследования отделяемого дыхательных путей. </vt:lpstr>
      <vt:lpstr>План лекции:</vt:lpstr>
      <vt:lpstr>Оппортунистические инфекции дыхательной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Haemophilus influenzae</vt:lpstr>
      <vt:lpstr>Презентация PowerPoint</vt:lpstr>
      <vt:lpstr>Corynebacterium</vt:lpstr>
      <vt:lpstr>Klebsiella</vt:lpstr>
      <vt:lpstr>Citobacter</vt:lpstr>
      <vt:lpstr>Proteus</vt:lpstr>
      <vt:lpstr>Candida</vt:lpstr>
      <vt:lpstr>Actinomyces</vt:lpstr>
      <vt:lpstr>Презентация PowerPoint</vt:lpstr>
      <vt:lpstr>Биологический материал подлежащий исследованию при заболевании дыхательной системы</vt:lpstr>
      <vt:lpstr>Презентация PowerPoint</vt:lpstr>
      <vt:lpstr>Особенности проведения клинико-микробиологического исследования при развитии оппортунистических инфекций дыхательной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           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Ключников Кирилл Александрович</cp:lastModifiedBy>
  <cp:revision>5</cp:revision>
  <dcterms:created xsi:type="dcterms:W3CDTF">2014-09-16T21:29:24Z</dcterms:created>
  <dcterms:modified xsi:type="dcterms:W3CDTF">2018-08-07T06:15:05Z</dcterms:modified>
</cp:coreProperties>
</file>