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72" r:id="rId1"/>
  </p:sldMasterIdLst>
  <p:notesMasterIdLst>
    <p:notesMasterId r:id="rId84"/>
  </p:notesMasterIdLst>
  <p:handoutMasterIdLst>
    <p:handoutMasterId r:id="rId85"/>
  </p:handoutMasterIdLst>
  <p:sldIdLst>
    <p:sldId id="329" r:id="rId2"/>
    <p:sldId id="257" r:id="rId3"/>
    <p:sldId id="337" r:id="rId4"/>
    <p:sldId id="338" r:id="rId5"/>
    <p:sldId id="339" r:id="rId6"/>
    <p:sldId id="340" r:id="rId7"/>
    <p:sldId id="341" r:id="rId8"/>
    <p:sldId id="344" r:id="rId9"/>
    <p:sldId id="345" r:id="rId10"/>
    <p:sldId id="359" r:id="rId11"/>
    <p:sldId id="342" r:id="rId12"/>
    <p:sldId id="343" r:id="rId13"/>
    <p:sldId id="352" r:id="rId14"/>
    <p:sldId id="350" r:id="rId15"/>
    <p:sldId id="357" r:id="rId16"/>
    <p:sldId id="358" r:id="rId17"/>
    <p:sldId id="354" r:id="rId18"/>
    <p:sldId id="356" r:id="rId19"/>
    <p:sldId id="361" r:id="rId20"/>
    <p:sldId id="353" r:id="rId21"/>
    <p:sldId id="351" r:id="rId22"/>
    <p:sldId id="346" r:id="rId23"/>
    <p:sldId id="355" r:id="rId24"/>
    <p:sldId id="347" r:id="rId25"/>
    <p:sldId id="348" r:id="rId26"/>
    <p:sldId id="349" r:id="rId27"/>
    <p:sldId id="362" r:id="rId28"/>
    <p:sldId id="363" r:id="rId29"/>
    <p:sldId id="364" r:id="rId30"/>
    <p:sldId id="365" r:id="rId31"/>
    <p:sldId id="366" r:id="rId32"/>
    <p:sldId id="420" r:id="rId33"/>
    <p:sldId id="422" r:id="rId34"/>
    <p:sldId id="421" r:id="rId35"/>
    <p:sldId id="368" r:id="rId36"/>
    <p:sldId id="369" r:id="rId37"/>
    <p:sldId id="370" r:id="rId38"/>
    <p:sldId id="371" r:id="rId39"/>
    <p:sldId id="372" r:id="rId40"/>
    <p:sldId id="373" r:id="rId41"/>
    <p:sldId id="374" r:id="rId42"/>
    <p:sldId id="375" r:id="rId43"/>
    <p:sldId id="392" r:id="rId44"/>
    <p:sldId id="391" r:id="rId45"/>
    <p:sldId id="376" r:id="rId46"/>
    <p:sldId id="377" r:id="rId47"/>
    <p:sldId id="378" r:id="rId48"/>
    <p:sldId id="379" r:id="rId49"/>
    <p:sldId id="381" r:id="rId50"/>
    <p:sldId id="380" r:id="rId51"/>
    <p:sldId id="382" r:id="rId52"/>
    <p:sldId id="383" r:id="rId53"/>
    <p:sldId id="384" r:id="rId54"/>
    <p:sldId id="385" r:id="rId55"/>
    <p:sldId id="388" r:id="rId56"/>
    <p:sldId id="387" r:id="rId57"/>
    <p:sldId id="390" r:id="rId58"/>
    <p:sldId id="389" r:id="rId59"/>
    <p:sldId id="393" r:id="rId60"/>
    <p:sldId id="394" r:id="rId61"/>
    <p:sldId id="395" r:id="rId62"/>
    <p:sldId id="396" r:id="rId63"/>
    <p:sldId id="360" r:id="rId64"/>
    <p:sldId id="419" r:id="rId65"/>
    <p:sldId id="413" r:id="rId66"/>
    <p:sldId id="408" r:id="rId67"/>
    <p:sldId id="409" r:id="rId68"/>
    <p:sldId id="406" r:id="rId69"/>
    <p:sldId id="398" r:id="rId70"/>
    <p:sldId id="400" r:id="rId71"/>
    <p:sldId id="399" r:id="rId72"/>
    <p:sldId id="402" r:id="rId73"/>
    <p:sldId id="401" r:id="rId74"/>
    <p:sldId id="403" r:id="rId75"/>
    <p:sldId id="404" r:id="rId76"/>
    <p:sldId id="411" r:id="rId77"/>
    <p:sldId id="412" r:id="rId78"/>
    <p:sldId id="415" r:id="rId79"/>
    <p:sldId id="416" r:id="rId80"/>
    <p:sldId id="423" r:id="rId81"/>
    <p:sldId id="417" r:id="rId82"/>
    <p:sldId id="327" r:id="rId83"/>
  </p:sldIdLst>
  <p:sldSz cx="9144000" cy="6858000" type="screen4x3"/>
  <p:notesSz cx="6858000" cy="9144000"/>
  <p:custDataLst>
    <p:tags r:id="rId86"/>
  </p:custDataLst>
  <p:defaultTextStyle>
    <a:defPPr>
      <a:defRPr lang="ru-RU"/>
    </a:defPPr>
    <a:lvl1pPr marL="0" algn="l" defTabSz="894923" rtl="0" eaLnBrk="1" latinLnBrk="0" hangingPunct="1">
      <a:defRPr sz="1800" kern="1200">
        <a:solidFill>
          <a:schemeClr val="tx1"/>
        </a:solidFill>
        <a:latin typeface="+mn-lt"/>
        <a:ea typeface="+mn-ea"/>
        <a:cs typeface="+mn-cs"/>
      </a:defRPr>
    </a:lvl1pPr>
    <a:lvl2pPr marL="447469" algn="l" defTabSz="894923" rtl="0" eaLnBrk="1" latinLnBrk="0" hangingPunct="1">
      <a:defRPr sz="1800" kern="1200">
        <a:solidFill>
          <a:schemeClr val="tx1"/>
        </a:solidFill>
        <a:latin typeface="+mn-lt"/>
        <a:ea typeface="+mn-ea"/>
        <a:cs typeface="+mn-cs"/>
      </a:defRPr>
    </a:lvl2pPr>
    <a:lvl3pPr marL="894923" algn="l" defTabSz="894923" rtl="0" eaLnBrk="1" latinLnBrk="0" hangingPunct="1">
      <a:defRPr sz="1800" kern="1200">
        <a:solidFill>
          <a:schemeClr val="tx1"/>
        </a:solidFill>
        <a:latin typeface="+mn-lt"/>
        <a:ea typeface="+mn-ea"/>
        <a:cs typeface="+mn-cs"/>
      </a:defRPr>
    </a:lvl3pPr>
    <a:lvl4pPr marL="1342380" algn="l" defTabSz="894923" rtl="0" eaLnBrk="1" latinLnBrk="0" hangingPunct="1">
      <a:defRPr sz="1800" kern="1200">
        <a:solidFill>
          <a:schemeClr val="tx1"/>
        </a:solidFill>
        <a:latin typeface="+mn-lt"/>
        <a:ea typeface="+mn-ea"/>
        <a:cs typeface="+mn-cs"/>
      </a:defRPr>
    </a:lvl4pPr>
    <a:lvl5pPr marL="1789851" algn="l" defTabSz="894923" rtl="0" eaLnBrk="1" latinLnBrk="0" hangingPunct="1">
      <a:defRPr sz="1800" kern="1200">
        <a:solidFill>
          <a:schemeClr val="tx1"/>
        </a:solidFill>
        <a:latin typeface="+mn-lt"/>
        <a:ea typeface="+mn-ea"/>
        <a:cs typeface="+mn-cs"/>
      </a:defRPr>
    </a:lvl5pPr>
    <a:lvl6pPr marL="2237311" algn="l" defTabSz="894923" rtl="0" eaLnBrk="1" latinLnBrk="0" hangingPunct="1">
      <a:defRPr sz="1800" kern="1200">
        <a:solidFill>
          <a:schemeClr val="tx1"/>
        </a:solidFill>
        <a:latin typeface="+mn-lt"/>
        <a:ea typeface="+mn-ea"/>
        <a:cs typeface="+mn-cs"/>
      </a:defRPr>
    </a:lvl6pPr>
    <a:lvl7pPr marL="2684771" algn="l" defTabSz="894923" rtl="0" eaLnBrk="1" latinLnBrk="0" hangingPunct="1">
      <a:defRPr sz="1800" kern="1200">
        <a:solidFill>
          <a:schemeClr val="tx1"/>
        </a:solidFill>
        <a:latin typeface="+mn-lt"/>
        <a:ea typeface="+mn-ea"/>
        <a:cs typeface="+mn-cs"/>
      </a:defRPr>
    </a:lvl7pPr>
    <a:lvl8pPr marL="3132239" algn="l" defTabSz="894923" rtl="0" eaLnBrk="1" latinLnBrk="0" hangingPunct="1">
      <a:defRPr sz="1800" kern="1200">
        <a:solidFill>
          <a:schemeClr val="tx1"/>
        </a:solidFill>
        <a:latin typeface="+mn-lt"/>
        <a:ea typeface="+mn-ea"/>
        <a:cs typeface="+mn-cs"/>
      </a:defRPr>
    </a:lvl8pPr>
    <a:lvl9pPr marL="3579698" algn="l" defTabSz="89492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1"/>
  <p:clrMru>
    <a:srgbClr val="F9FD4D"/>
    <a:srgbClr val="F9FD5D"/>
    <a:srgbClr val="FC2C2C"/>
    <a:srgbClr val="2CCAFC"/>
    <a:srgbClr val="8D65C3"/>
    <a:srgbClr val="4DF830"/>
    <a:srgbClr val="5A2EFA"/>
    <a:srgbClr val="31D6F7"/>
    <a:srgbClr val="F7314D"/>
    <a:srgbClr val="F731D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3103" autoAdjust="0"/>
  </p:normalViewPr>
  <p:slideViewPr>
    <p:cSldViewPr>
      <p:cViewPr varScale="1">
        <p:scale>
          <a:sx n="104" d="100"/>
          <a:sy n="104" d="100"/>
        </p:scale>
        <p:origin x="-174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8DD661-E341-42A0-ABF1-BDABE44F9463}" type="datetimeFigureOut">
              <a:rPr lang="ru-RU" smtClean="0"/>
              <a:pPr/>
              <a:t>12.09.2016</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FBB87C-278A-48CC-81CA-7790282EF029}" type="slidenum">
              <a:rPr lang="ru-RU" smtClean="0"/>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320B8-D663-4DA7-BB95-641C54F6E706}" type="datetimeFigureOut">
              <a:rPr lang="ru-RU" smtClean="0"/>
              <a:pPr/>
              <a:t>12.09.2016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A471A3-DD6E-43F9-8AFE-5169075073B0}" type="slidenum">
              <a:rPr lang="ru-RU" smtClean="0"/>
              <a:pPr/>
              <a:t>‹#›</a:t>
            </a:fld>
            <a:endParaRPr lang="ru-RU"/>
          </a:p>
        </p:txBody>
      </p:sp>
    </p:spTree>
    <p:extLst>
      <p:ext uri="{BB962C8B-B14F-4D97-AF65-F5344CB8AC3E}">
        <p14:creationId xmlns="" xmlns:p14="http://schemas.microsoft.com/office/powerpoint/2010/main" val="546338697"/>
      </p:ext>
    </p:extLst>
  </p:cSld>
  <p:clrMap bg1="lt1" tx1="dk1" bg2="lt2" tx2="dk2" accent1="accent1" accent2="accent2" accent3="accent3" accent4="accent4" accent5="accent5" accent6="accent6" hlink="hlink" folHlink="folHlink"/>
  <p:notesStyle>
    <a:lvl1pPr marL="0" algn="l" defTabSz="894923" rtl="0" eaLnBrk="1" latinLnBrk="0" hangingPunct="1">
      <a:defRPr sz="1200" kern="1200">
        <a:solidFill>
          <a:schemeClr val="tx1"/>
        </a:solidFill>
        <a:latin typeface="+mn-lt"/>
        <a:ea typeface="+mn-ea"/>
        <a:cs typeface="+mn-cs"/>
      </a:defRPr>
    </a:lvl1pPr>
    <a:lvl2pPr marL="447469" algn="l" defTabSz="894923" rtl="0" eaLnBrk="1" latinLnBrk="0" hangingPunct="1">
      <a:defRPr sz="1200" kern="1200">
        <a:solidFill>
          <a:schemeClr val="tx1"/>
        </a:solidFill>
        <a:latin typeface="+mn-lt"/>
        <a:ea typeface="+mn-ea"/>
        <a:cs typeface="+mn-cs"/>
      </a:defRPr>
    </a:lvl2pPr>
    <a:lvl3pPr marL="894923" algn="l" defTabSz="894923" rtl="0" eaLnBrk="1" latinLnBrk="0" hangingPunct="1">
      <a:defRPr sz="1200" kern="1200">
        <a:solidFill>
          <a:schemeClr val="tx1"/>
        </a:solidFill>
        <a:latin typeface="+mn-lt"/>
        <a:ea typeface="+mn-ea"/>
        <a:cs typeface="+mn-cs"/>
      </a:defRPr>
    </a:lvl3pPr>
    <a:lvl4pPr marL="1342380" algn="l" defTabSz="894923" rtl="0" eaLnBrk="1" latinLnBrk="0" hangingPunct="1">
      <a:defRPr sz="1200" kern="1200">
        <a:solidFill>
          <a:schemeClr val="tx1"/>
        </a:solidFill>
        <a:latin typeface="+mn-lt"/>
        <a:ea typeface="+mn-ea"/>
        <a:cs typeface="+mn-cs"/>
      </a:defRPr>
    </a:lvl4pPr>
    <a:lvl5pPr marL="1789851" algn="l" defTabSz="894923" rtl="0" eaLnBrk="1" latinLnBrk="0" hangingPunct="1">
      <a:defRPr sz="1200" kern="1200">
        <a:solidFill>
          <a:schemeClr val="tx1"/>
        </a:solidFill>
        <a:latin typeface="+mn-lt"/>
        <a:ea typeface="+mn-ea"/>
        <a:cs typeface="+mn-cs"/>
      </a:defRPr>
    </a:lvl5pPr>
    <a:lvl6pPr marL="2237311" algn="l" defTabSz="894923" rtl="0" eaLnBrk="1" latinLnBrk="0" hangingPunct="1">
      <a:defRPr sz="1200" kern="1200">
        <a:solidFill>
          <a:schemeClr val="tx1"/>
        </a:solidFill>
        <a:latin typeface="+mn-lt"/>
        <a:ea typeface="+mn-ea"/>
        <a:cs typeface="+mn-cs"/>
      </a:defRPr>
    </a:lvl6pPr>
    <a:lvl7pPr marL="2684771" algn="l" defTabSz="894923" rtl="0" eaLnBrk="1" latinLnBrk="0" hangingPunct="1">
      <a:defRPr sz="1200" kern="1200">
        <a:solidFill>
          <a:schemeClr val="tx1"/>
        </a:solidFill>
        <a:latin typeface="+mn-lt"/>
        <a:ea typeface="+mn-ea"/>
        <a:cs typeface="+mn-cs"/>
      </a:defRPr>
    </a:lvl7pPr>
    <a:lvl8pPr marL="3132239" algn="l" defTabSz="894923" rtl="0" eaLnBrk="1" latinLnBrk="0" hangingPunct="1">
      <a:defRPr sz="1200" kern="1200">
        <a:solidFill>
          <a:schemeClr val="tx1"/>
        </a:solidFill>
        <a:latin typeface="+mn-lt"/>
        <a:ea typeface="+mn-ea"/>
        <a:cs typeface="+mn-cs"/>
      </a:defRPr>
    </a:lvl8pPr>
    <a:lvl9pPr marL="3579698" algn="l" defTabSz="89492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7895F7D8-6C4A-4780-811E-F9B328E2AA78}" type="datetimeFigureOut">
              <a:rPr lang="ru-RU" smtClean="0"/>
              <a:pPr/>
              <a:t>12.09.2016</a:t>
            </a:fld>
            <a:endParaRPr lang="ru-RU"/>
          </a:p>
        </p:txBody>
      </p:sp>
      <p:sp>
        <p:nvSpPr>
          <p:cNvPr id="5" name="Footer Placeholder 4"/>
          <p:cNvSpPr>
            <a:spLocks noGrp="1"/>
          </p:cNvSpPr>
          <p:nvPr>
            <p:ph type="ftr" sz="quarter" idx="11"/>
          </p:nvPr>
        </p:nvSpPr>
        <p:spPr>
          <a:xfrm>
            <a:off x="1174044" y="5357592"/>
            <a:ext cx="5034845" cy="365125"/>
          </a:xfrm>
        </p:spPr>
        <p:txBody>
          <a:bodyPr/>
          <a:lstStyle/>
          <a:p>
            <a:endParaRPr lang="ru-RU"/>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212F8D5-56D5-4C0F-B218-DAB060B4443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12F8D5-56D5-4C0F-B218-DAB060B4443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12F8D5-56D5-4C0F-B218-DAB060B4443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12F8D5-56D5-4C0F-B218-DAB060B4443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212F8D5-56D5-4C0F-B218-DAB060B4443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212F8D5-56D5-4C0F-B218-DAB060B4443C}" type="slidenum">
              <a:rPr lang="ru-RU" smtClean="0"/>
              <a:pPr/>
              <a:t>‹#›</a:t>
            </a:fld>
            <a:endParaRPr lang="ru-RU"/>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212F8D5-56D5-4C0F-B218-DAB060B4443C}" type="slidenum">
              <a:rPr lang="ru-RU" smtClean="0"/>
              <a:pPr/>
              <a:t>‹#›</a:t>
            </a:fld>
            <a:endParaRPr lang="ru-RU"/>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212F8D5-56D5-4C0F-B218-DAB060B4443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5F7D8-6C4A-4780-811E-F9B328E2AA78}" type="datetimeFigureOut">
              <a:rPr lang="ru-RU" smtClean="0"/>
              <a:pPr/>
              <a:t>12.09.2016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212F8D5-56D5-4C0F-B218-DAB060B4443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1698" y="5885672"/>
            <a:ext cx="1213821" cy="365125"/>
          </a:xfrm>
        </p:spPr>
        <p:txBody>
          <a:bodyPr/>
          <a:lstStyle/>
          <a:p>
            <a:fld id="{7895F7D8-6C4A-4780-811E-F9B328E2AA78}" type="datetimeFigureOut">
              <a:rPr lang="ru-RU" smtClean="0"/>
              <a:pPr/>
              <a:t>12.09.2016</a:t>
            </a:fld>
            <a:endParaRPr lang="ru-RU"/>
          </a:p>
        </p:txBody>
      </p:sp>
      <p:sp>
        <p:nvSpPr>
          <p:cNvPr id="6" name="Footer Placeholder 5"/>
          <p:cNvSpPr>
            <a:spLocks noGrp="1"/>
          </p:cNvSpPr>
          <p:nvPr>
            <p:ph type="ftr" sz="quarter" idx="11"/>
          </p:nvPr>
        </p:nvSpPr>
        <p:spPr>
          <a:xfrm rot="-60000">
            <a:off x="914554" y="5829261"/>
            <a:ext cx="3522607" cy="365125"/>
          </a:xfrm>
        </p:spPr>
        <p:txBody>
          <a:bodyPr/>
          <a:lstStyle/>
          <a:p>
            <a:endParaRPr lang="ru-RU"/>
          </a:p>
        </p:txBody>
      </p:sp>
      <p:sp>
        <p:nvSpPr>
          <p:cNvPr id="7" name="Slide Number Placeholder 6"/>
          <p:cNvSpPr>
            <a:spLocks noGrp="1"/>
          </p:cNvSpPr>
          <p:nvPr>
            <p:ph type="sldNum" sz="quarter" idx="12"/>
          </p:nvPr>
        </p:nvSpPr>
        <p:spPr>
          <a:xfrm rot="60000">
            <a:off x="7557313" y="5896961"/>
            <a:ext cx="554023" cy="365125"/>
          </a:xfrm>
        </p:spPr>
        <p:txBody>
          <a:bodyPr/>
          <a:lstStyle/>
          <a:p>
            <a:fld id="{9212F8D5-56D5-4C0F-B218-DAB060B4443C}"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5936" y="5888737"/>
            <a:ext cx="1213821" cy="365125"/>
          </a:xfrm>
        </p:spPr>
        <p:txBody>
          <a:bodyPr/>
          <a:lstStyle/>
          <a:p>
            <a:fld id="{7895F7D8-6C4A-4780-811E-F9B328E2AA78}" type="datetimeFigureOut">
              <a:rPr lang="ru-RU" smtClean="0"/>
              <a:pPr/>
              <a:t>12.09.2016</a:t>
            </a:fld>
            <a:endParaRPr lang="ru-RU"/>
          </a:p>
        </p:txBody>
      </p:sp>
      <p:sp>
        <p:nvSpPr>
          <p:cNvPr id="6" name="Footer Placeholder 5"/>
          <p:cNvSpPr>
            <a:spLocks noGrp="1"/>
          </p:cNvSpPr>
          <p:nvPr>
            <p:ph type="ftr" sz="quarter" idx="11"/>
          </p:nvPr>
        </p:nvSpPr>
        <p:spPr>
          <a:xfrm rot="-60000">
            <a:off x="914569" y="5831037"/>
            <a:ext cx="3319043" cy="365125"/>
          </a:xfrm>
        </p:spPr>
        <p:txBody>
          <a:bodyPr/>
          <a:lstStyle/>
          <a:p>
            <a:endParaRPr lang="ru-RU"/>
          </a:p>
        </p:txBody>
      </p:sp>
      <p:sp>
        <p:nvSpPr>
          <p:cNvPr id="7" name="Slide Number Placeholder 6"/>
          <p:cNvSpPr>
            <a:spLocks noGrp="1"/>
          </p:cNvSpPr>
          <p:nvPr>
            <p:ph type="sldNum" sz="quarter" idx="12"/>
          </p:nvPr>
        </p:nvSpPr>
        <p:spPr>
          <a:xfrm rot="60000">
            <a:off x="7562089" y="5900026"/>
            <a:ext cx="554023" cy="365125"/>
          </a:xfrm>
        </p:spPr>
        <p:txBody>
          <a:bodyPr/>
          <a:lstStyle/>
          <a:p>
            <a:fld id="{9212F8D5-56D5-4C0F-B218-DAB060B4443C}" type="slidenum">
              <a:rPr lang="ru-RU" smtClean="0"/>
              <a:pPr/>
              <a:t>‹#›</a:t>
            </a:fld>
            <a:endParaRPr lang="ru-RU"/>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894709" fontAlgn="base">
              <a:spcBef>
                <a:spcPct val="0"/>
              </a:spcBef>
              <a:spcAft>
                <a:spcPct val="0"/>
              </a:spcAft>
              <a:defRPr/>
            </a:pPr>
            <a:fld id="{AC726DF7-C467-461F-81E9-1FD3D39D24F9}" type="datetimeFigureOut">
              <a:rPr lang="en-US" smtClean="0">
                <a:solidFill>
                  <a:srgbClr val="E3DED1">
                    <a:shade val="50000"/>
                  </a:srgbClr>
                </a:solidFill>
                <a:latin typeface="Arial" charset="0"/>
              </a:rPr>
              <a:pPr defTabSz="894709" fontAlgn="base">
                <a:spcBef>
                  <a:spcPct val="0"/>
                </a:spcBef>
                <a:spcAft>
                  <a:spcPct val="0"/>
                </a:spcAft>
                <a:defRPr/>
              </a:pPr>
              <a:t>9/12/2016</a:t>
            </a:fld>
            <a:endParaRPr lang="en-US">
              <a:solidFill>
                <a:srgbClr val="E3DED1">
                  <a:shade val="50000"/>
                </a:srgbClr>
              </a:solidFill>
              <a:latin typeface="Arial" charset="0"/>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894709" fontAlgn="base">
              <a:spcBef>
                <a:spcPct val="0"/>
              </a:spcBef>
              <a:spcAft>
                <a:spcPct val="0"/>
              </a:spcAft>
              <a:defRPr/>
            </a:pPr>
            <a:endParaRPr lang="en-US">
              <a:solidFill>
                <a:srgbClr val="E3DED1">
                  <a:shade val="50000"/>
                </a:srgbClr>
              </a:solidFill>
              <a:latin typeface="Arial" charset="0"/>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894709" fontAlgn="base">
              <a:spcBef>
                <a:spcPct val="0"/>
              </a:spcBef>
              <a:spcAft>
                <a:spcPct val="0"/>
              </a:spcAft>
              <a:defRPr/>
            </a:pPr>
            <a:fld id="{ABAC1427-63B6-42C5-8EE3-22BF2AF5483D}" type="slidenum">
              <a:rPr lang="en-US" smtClean="0">
                <a:solidFill>
                  <a:srgbClr val="E3DED1">
                    <a:shade val="50000"/>
                  </a:srgbClr>
                </a:solidFill>
                <a:latin typeface="Arial" charset="0"/>
              </a:rPr>
              <a:pPr defTabSz="894709" fontAlgn="base">
                <a:spcBef>
                  <a:spcPct val="0"/>
                </a:spcBef>
                <a:spcAft>
                  <a:spcPct val="0"/>
                </a:spcAft>
                <a:defRPr/>
              </a:pPr>
              <a:t>‹#›</a:t>
            </a:fld>
            <a:endParaRPr lang="en-US">
              <a:solidFill>
                <a:srgbClr val="E3DED1">
                  <a:shade val="50000"/>
                </a:srgbClr>
              </a:solidFill>
              <a:latin typeface="Arial" charset="0"/>
            </a:endParaRP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828684"/>
            <a:ext cx="7109261" cy="1202485"/>
          </a:xfrm>
        </p:spPr>
        <p:txBody>
          <a:bodyPr>
            <a:noAutofit/>
          </a:bodyPr>
          <a:lstStyle/>
          <a:p>
            <a:r>
              <a:rPr lang="ru-RU" sz="1800" b="1" dirty="0">
                <a:solidFill>
                  <a:schemeClr val="accent2">
                    <a:lumMod val="75000"/>
                  </a:schemeClr>
                </a:solidFill>
                <a:latin typeface="Tahoma" pitchFamily="34" charset="0"/>
                <a:ea typeface="Tahoma" pitchFamily="34" charset="0"/>
                <a:cs typeface="Tahoma" pitchFamily="34" charset="0"/>
              </a:rPr>
              <a:t>Красноярский государственный медицинский университет им. профессора  В.Ф. </a:t>
            </a:r>
            <a:r>
              <a:rPr lang="ru-RU" sz="1800" b="1" dirty="0" err="1">
                <a:solidFill>
                  <a:schemeClr val="accent2">
                    <a:lumMod val="75000"/>
                  </a:schemeClr>
                </a:solidFill>
                <a:latin typeface="Tahoma" pitchFamily="34" charset="0"/>
                <a:ea typeface="Tahoma" pitchFamily="34" charset="0"/>
                <a:cs typeface="Tahoma" pitchFamily="34" charset="0"/>
              </a:rPr>
              <a:t>Войно-Ясенецкого</a:t>
            </a:r>
            <a:endParaRPr lang="ru-RU" sz="1800" b="1" dirty="0">
              <a:solidFill>
                <a:schemeClr val="accent2">
                  <a:lumMod val="75000"/>
                </a:schemeClr>
              </a:solidFill>
              <a:latin typeface="Tahoma" pitchFamily="34" charset="0"/>
              <a:ea typeface="Tahoma" pitchFamily="34" charset="0"/>
              <a:cs typeface="Tahoma" pitchFamily="34" charset="0"/>
            </a:endParaRPr>
          </a:p>
        </p:txBody>
      </p:sp>
      <p:sp>
        <p:nvSpPr>
          <p:cNvPr id="3" name="Объект 2"/>
          <p:cNvSpPr>
            <a:spLocks noGrp="1"/>
          </p:cNvSpPr>
          <p:nvPr>
            <p:ph idx="1"/>
          </p:nvPr>
        </p:nvSpPr>
        <p:spPr>
          <a:xfrm>
            <a:off x="1403648" y="2492896"/>
            <a:ext cx="6196405" cy="3603812"/>
          </a:xfrm>
        </p:spPr>
        <p:txBody>
          <a:bodyPr>
            <a:normAutofit/>
          </a:bodyPr>
          <a:lstStyle/>
          <a:p>
            <a:pPr marL="0" indent="0" algn="ctr">
              <a:buNone/>
            </a:pPr>
            <a:r>
              <a:rPr lang="ru-RU" sz="4000" b="1" dirty="0" smtClean="0">
                <a:solidFill>
                  <a:schemeClr val="accent2">
                    <a:lumMod val="75000"/>
                  </a:schemeClr>
                </a:solidFill>
                <a:latin typeface="Tahoma" pitchFamily="34" charset="0"/>
                <a:ea typeface="Tahoma" pitchFamily="34" charset="0"/>
                <a:cs typeface="Tahoma" pitchFamily="34" charset="0"/>
              </a:rPr>
              <a:t>Кафедра философии и социально-гуманитарных наук</a:t>
            </a:r>
          </a:p>
          <a:p>
            <a:pPr marL="0" indent="0" algn="ctr">
              <a:buNone/>
            </a:pPr>
            <a:endParaRPr lang="ru-RU" b="1" dirty="0" smtClean="0">
              <a:solidFill>
                <a:schemeClr val="accent2">
                  <a:lumMod val="75000"/>
                </a:schemeClr>
              </a:solidFill>
              <a:latin typeface="Tahoma" pitchFamily="34" charset="0"/>
              <a:ea typeface="Tahoma" pitchFamily="34" charset="0"/>
              <a:cs typeface="Tahoma" pitchFamily="34" charset="0"/>
            </a:endParaRPr>
          </a:p>
          <a:p>
            <a:pPr marL="0" indent="0" algn="ctr">
              <a:buNone/>
            </a:pPr>
            <a:r>
              <a:rPr lang="ru-RU" b="1" dirty="0" smtClean="0">
                <a:solidFill>
                  <a:schemeClr val="accent2">
                    <a:lumMod val="75000"/>
                  </a:schemeClr>
                </a:solidFill>
                <a:latin typeface="Tahoma" pitchFamily="34" charset="0"/>
                <a:ea typeface="Tahoma" pitchFamily="34" charset="0"/>
                <a:cs typeface="Tahoma" pitchFamily="34" charset="0"/>
              </a:rPr>
              <a:t>Подготовила: </a:t>
            </a:r>
          </a:p>
          <a:p>
            <a:pPr marL="0" indent="0" algn="ctr">
              <a:buNone/>
            </a:pPr>
            <a:r>
              <a:rPr lang="ru-RU" b="1" dirty="0" smtClean="0">
                <a:solidFill>
                  <a:schemeClr val="accent2">
                    <a:lumMod val="75000"/>
                  </a:schemeClr>
                </a:solidFill>
                <a:latin typeface="Tahoma" pitchFamily="34" charset="0"/>
                <a:ea typeface="Tahoma" pitchFamily="34" charset="0"/>
                <a:cs typeface="Tahoma" pitchFamily="34" charset="0"/>
              </a:rPr>
              <a:t>к. филос. н., доцент Комова Н.В.</a:t>
            </a:r>
            <a:endParaRPr lang="ru-RU" b="1" dirty="0">
              <a:solidFill>
                <a:schemeClr val="accent2">
                  <a:lumMod val="75000"/>
                </a:schemeClr>
              </a:solidFill>
              <a:latin typeface="Tahoma" pitchFamily="34" charset="0"/>
              <a:ea typeface="Tahoma" pitchFamily="34" charset="0"/>
              <a:cs typeface="Tahoma" pitchFamily="34" charset="0"/>
            </a:endParaRPr>
          </a:p>
        </p:txBody>
      </p:sp>
      <p:pic>
        <p:nvPicPr>
          <p:cNvPr id="1026" name="Picture 2" descr="E:\конференция\Рисунок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80312" y="-243408"/>
            <a:ext cx="2287761" cy="22962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E:\конференция\Рисунок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80311" y="-243408"/>
            <a:ext cx="2287761" cy="229626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E:\конференция\Рисунок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80310" y="-243409"/>
            <a:ext cx="2287761" cy="229626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E:\конференция\Рисунок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80309" y="-253085"/>
            <a:ext cx="2287761" cy="22962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5522091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5" y="5286388"/>
            <a:ext cx="6000792" cy="630981"/>
          </a:xfrm>
        </p:spPr>
        <p:txBody>
          <a:bodyPr>
            <a:normAutofit fontScale="90000"/>
          </a:bodyPr>
          <a:lstStyle/>
          <a:p>
            <a:r>
              <a:rPr lang="ru-RU" sz="2000" b="1" dirty="0" smtClean="0">
                <a:solidFill>
                  <a:schemeClr val="accent2">
                    <a:lumMod val="75000"/>
                  </a:schemeClr>
                </a:solidFill>
                <a:latin typeface="Tahoma" pitchFamily="34" charset="0"/>
                <a:ea typeface="Tahoma" pitchFamily="34" charset="0"/>
                <a:cs typeface="Tahoma" pitchFamily="34" charset="0"/>
              </a:rPr>
              <a:t>КАЗАКОВА </a:t>
            </a:r>
            <a:r>
              <a:rPr lang="ru-RU" sz="2000" b="1" dirty="0" err="1" smtClean="0">
                <a:solidFill>
                  <a:schemeClr val="accent2">
                    <a:lumMod val="75000"/>
                  </a:schemeClr>
                </a:solidFill>
                <a:latin typeface="Tahoma" pitchFamily="34" charset="0"/>
                <a:ea typeface="Tahoma" pitchFamily="34" charset="0"/>
                <a:cs typeface="Tahoma" pitchFamily="34" charset="0"/>
              </a:rPr>
              <a:t>Лина</a:t>
            </a:r>
            <a:r>
              <a:rPr lang="ru-RU" sz="2000" b="1" dirty="0" smtClean="0">
                <a:solidFill>
                  <a:schemeClr val="accent2">
                    <a:lumMod val="75000"/>
                  </a:schemeClr>
                </a:solidFill>
                <a:latin typeface="Tahoma" pitchFamily="34" charset="0"/>
                <a:ea typeface="Tahoma" pitchFamily="34" charset="0"/>
                <a:cs typeface="Tahoma" pitchFamily="34" charset="0"/>
              </a:rPr>
              <a:t> Ивановна </a:t>
            </a:r>
            <a:br>
              <a:rPr lang="ru-RU" sz="2000" b="1" dirty="0" smtClean="0">
                <a:solidFill>
                  <a:schemeClr val="accent2">
                    <a:lumMod val="75000"/>
                  </a:schemeClr>
                </a:solidFill>
                <a:latin typeface="Tahoma" pitchFamily="34" charset="0"/>
                <a:ea typeface="Tahoma" pitchFamily="34" charset="0"/>
                <a:cs typeface="Tahoma" pitchFamily="34" charset="0"/>
              </a:rPr>
            </a:br>
            <a:r>
              <a:rPr lang="ru-RU" sz="2000" b="1" dirty="0" smtClean="0">
                <a:solidFill>
                  <a:schemeClr val="accent2">
                    <a:lumMod val="75000"/>
                  </a:schemeClr>
                </a:solidFill>
                <a:latin typeface="Tahoma" pitchFamily="34" charset="0"/>
                <a:ea typeface="Tahoma" pitchFamily="34" charset="0"/>
                <a:cs typeface="Tahoma" pitchFamily="34" charset="0"/>
              </a:rPr>
              <a:t>ЭМЕКСУЗЯН </a:t>
            </a:r>
            <a:r>
              <a:rPr lang="ru-RU" sz="2000" b="1" dirty="0" err="1" smtClean="0">
                <a:solidFill>
                  <a:schemeClr val="accent2">
                    <a:lumMod val="75000"/>
                  </a:schemeClr>
                </a:solidFill>
                <a:latin typeface="Tahoma" pitchFamily="34" charset="0"/>
                <a:ea typeface="Tahoma" pitchFamily="34" charset="0"/>
                <a:cs typeface="Tahoma" pitchFamily="34" charset="0"/>
              </a:rPr>
              <a:t>Ваграм</a:t>
            </a:r>
            <a:r>
              <a:rPr lang="ru-RU" sz="2000" b="1" dirty="0" smtClean="0">
                <a:solidFill>
                  <a:schemeClr val="accent2">
                    <a:lumMod val="75000"/>
                  </a:schemeClr>
                </a:solidFill>
                <a:latin typeface="Tahoma" pitchFamily="34" charset="0"/>
                <a:ea typeface="Tahoma" pitchFamily="34" charset="0"/>
                <a:cs typeface="Tahoma" pitchFamily="34" charset="0"/>
              </a:rPr>
              <a:t> </a:t>
            </a:r>
            <a:r>
              <a:rPr lang="ru-RU" sz="2000" b="1" dirty="0" err="1" smtClean="0">
                <a:solidFill>
                  <a:schemeClr val="accent2">
                    <a:lumMod val="75000"/>
                  </a:schemeClr>
                </a:solidFill>
                <a:latin typeface="Tahoma" pitchFamily="34" charset="0"/>
                <a:ea typeface="Tahoma" pitchFamily="34" charset="0"/>
                <a:cs typeface="Tahoma" pitchFamily="34" charset="0"/>
              </a:rPr>
              <a:t>Суренович</a:t>
            </a:r>
            <a:r>
              <a:rPr lang="ru-RU" sz="2000" b="1" dirty="0" smtClean="0">
                <a:solidFill>
                  <a:schemeClr val="accent2">
                    <a:lumMod val="75000"/>
                  </a:schemeClr>
                </a:solidFill>
                <a:latin typeface="Tahoma" pitchFamily="34" charset="0"/>
                <a:ea typeface="Tahoma" pitchFamily="34" charset="0"/>
                <a:cs typeface="Tahoma" pitchFamily="34" charset="0"/>
              </a:rPr>
              <a:t>  </a:t>
            </a:r>
            <a:endParaRPr lang="ru-RU" sz="2000" dirty="0"/>
          </a:p>
        </p:txBody>
      </p:sp>
      <p:pic>
        <p:nvPicPr>
          <p:cNvPr id="47106" name="Picture 2" descr="D:\Стол\История кафедры философии\фото кафедра КрасГМУ\кафедра старые фото сканированы\к 23.jpg"/>
          <p:cNvPicPr>
            <a:picLocks noGrp="1" noChangeAspect="1" noChangeArrowheads="1"/>
          </p:cNvPicPr>
          <p:nvPr>
            <p:ph idx="1"/>
          </p:nvPr>
        </p:nvPicPr>
        <p:blipFill>
          <a:blip r:embed="rId2"/>
          <a:srcRect b="8065"/>
          <a:stretch>
            <a:fillRect/>
          </a:stretch>
        </p:blipFill>
        <p:spPr bwMode="auto">
          <a:xfrm>
            <a:off x="1071538" y="785794"/>
            <a:ext cx="6861770" cy="435771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3200" b="1" dirty="0" smtClean="0">
                <a:solidFill>
                  <a:schemeClr val="accent2">
                    <a:lumMod val="75000"/>
                  </a:schemeClr>
                </a:solidFill>
                <a:latin typeface="Tahoma" pitchFamily="34" charset="0"/>
                <a:ea typeface="Tahoma" pitchFamily="34" charset="0"/>
                <a:cs typeface="Tahoma" pitchFamily="34" charset="0"/>
              </a:rPr>
              <a:t>Кафедрой истории КПСС и политэкономии заведовали:</a:t>
            </a:r>
            <a:endParaRPr lang="ru-RU" sz="3200" dirty="0"/>
          </a:p>
        </p:txBody>
      </p:sp>
      <p:sp>
        <p:nvSpPr>
          <p:cNvPr id="8" name="Содержимое 7"/>
          <p:cNvSpPr>
            <a:spLocks noGrp="1"/>
          </p:cNvSpPr>
          <p:nvPr>
            <p:ph sz="quarter" idx="13"/>
          </p:nvPr>
        </p:nvSpPr>
        <p:spPr>
          <a:xfrm>
            <a:off x="928662" y="2121406"/>
            <a:ext cx="3857652" cy="3950799"/>
          </a:xfrm>
        </p:spPr>
        <p:txBody>
          <a:bodyPr>
            <a:noAutofit/>
          </a:bodyPr>
          <a:lstStyle/>
          <a:p>
            <a:pPr algn="r"/>
            <a:r>
              <a:rPr lang="ru-RU" sz="1400" b="1" dirty="0" smtClean="0">
                <a:solidFill>
                  <a:schemeClr val="accent2">
                    <a:lumMod val="75000"/>
                  </a:schemeClr>
                </a:solidFill>
                <a:latin typeface="Tahoma" pitchFamily="34" charset="0"/>
                <a:ea typeface="Tahoma" pitchFamily="34" charset="0"/>
                <a:cs typeface="Tahoma" pitchFamily="34" charset="0"/>
              </a:rPr>
              <a:t>1972-1982 – </a:t>
            </a:r>
            <a:r>
              <a:rPr lang="ru-RU" sz="1400" b="1" dirty="0" smtClean="0">
                <a:solidFill>
                  <a:schemeClr val="accent2">
                    <a:lumMod val="75000"/>
                  </a:schemeClr>
                </a:solidFill>
                <a:latin typeface="Tahoma" pitchFamily="34" charset="0"/>
                <a:ea typeface="Tahoma" pitchFamily="34" charset="0"/>
                <a:cs typeface="Tahoma" pitchFamily="34" charset="0"/>
              </a:rPr>
              <a:t>КУКУШКИН Василий </a:t>
            </a:r>
            <a:r>
              <a:rPr lang="ru-RU" sz="1400" b="1" dirty="0" smtClean="0">
                <a:solidFill>
                  <a:schemeClr val="accent2">
                    <a:lumMod val="75000"/>
                  </a:schemeClr>
                </a:solidFill>
                <a:latin typeface="Tahoma" pitchFamily="34" charset="0"/>
                <a:ea typeface="Tahoma" pitchFamily="34" charset="0"/>
                <a:cs typeface="Tahoma" pitchFamily="34" charset="0"/>
              </a:rPr>
              <a:t>Ефимович (1924 г.– 2001 г.) – кандидат исторических наук, доцент. </a:t>
            </a:r>
          </a:p>
          <a:p>
            <a:pPr algn="r">
              <a:buNone/>
            </a:pPr>
            <a:r>
              <a:rPr lang="ru-RU" sz="1400" b="1" dirty="0" smtClean="0">
                <a:solidFill>
                  <a:schemeClr val="accent2">
                    <a:lumMod val="75000"/>
                  </a:schemeClr>
                </a:solidFill>
                <a:latin typeface="Tahoma" pitchFamily="34" charset="0"/>
                <a:ea typeface="Tahoma" pitchFamily="34" charset="0"/>
                <a:cs typeface="Tahoma" pitchFamily="34" charset="0"/>
              </a:rPr>
              <a:t>Закончил Томский госуниверситет (отделение истории историко-филологического факультета). </a:t>
            </a:r>
          </a:p>
          <a:p>
            <a:pPr algn="r">
              <a:buNone/>
            </a:pPr>
            <a:r>
              <a:rPr lang="ru-RU" sz="1400" b="1" dirty="0" smtClean="0">
                <a:solidFill>
                  <a:schemeClr val="accent2">
                    <a:lumMod val="75000"/>
                  </a:schemeClr>
                </a:solidFill>
                <a:latin typeface="Tahoma" pitchFamily="34" charset="0"/>
                <a:ea typeface="Tahoma" pitchFamily="34" charset="0"/>
                <a:cs typeface="Tahoma" pitchFamily="34" charset="0"/>
              </a:rPr>
              <a:t>Участник Великой Отечественной войны. В 1941 году – секретарь комсомольской организации школы, в августе 1941-го добровольцем ушел на фронт (и вместе с ним – весь класс). В марте 1942-го – тяжелое ранение, выбыл из строя. Всю жизнь оставался патриотом, очень любил свою работу и историю, которую преподавал</a:t>
            </a:r>
          </a:p>
          <a:p>
            <a:endParaRPr lang="ru-RU" sz="1400" dirty="0">
              <a:latin typeface="Tahoma" pitchFamily="34" charset="0"/>
              <a:ea typeface="Tahoma" pitchFamily="34" charset="0"/>
              <a:cs typeface="Tahoma" pitchFamily="34" charset="0"/>
            </a:endParaRPr>
          </a:p>
        </p:txBody>
      </p:sp>
      <p:pic>
        <p:nvPicPr>
          <p:cNvPr id="27651" name="Picture 3"/>
          <p:cNvPicPr>
            <a:picLocks noChangeAspect="1" noChangeArrowheads="1"/>
          </p:cNvPicPr>
          <p:nvPr/>
        </p:nvPicPr>
        <p:blipFill>
          <a:blip r:embed="rId2"/>
          <a:srcRect/>
          <a:stretch>
            <a:fillRect/>
          </a:stretch>
        </p:blipFill>
        <p:spPr bwMode="auto">
          <a:xfrm>
            <a:off x="5357818" y="2357430"/>
            <a:ext cx="2357454" cy="3245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chemeClr val="accent2">
                    <a:lumMod val="75000"/>
                  </a:schemeClr>
                </a:solidFill>
                <a:latin typeface="Tahoma" pitchFamily="34" charset="0"/>
                <a:ea typeface="Tahoma" pitchFamily="34" charset="0"/>
                <a:cs typeface="Tahoma" pitchFamily="34" charset="0"/>
              </a:rPr>
              <a:t>Кафедрой истории КПСС и политэкономии заведовали:</a:t>
            </a:r>
            <a:endParaRPr lang="ru-RU" sz="3200" dirty="0"/>
          </a:p>
        </p:txBody>
      </p:sp>
      <p:sp>
        <p:nvSpPr>
          <p:cNvPr id="4" name="Содержимое 3"/>
          <p:cNvSpPr>
            <a:spLocks noGrp="1"/>
          </p:cNvSpPr>
          <p:nvPr>
            <p:ph sz="quarter" idx="14"/>
          </p:nvPr>
        </p:nvSpPr>
        <p:spPr>
          <a:xfrm>
            <a:off x="1214414" y="2500306"/>
            <a:ext cx="3357586" cy="3000396"/>
          </a:xfrm>
        </p:spPr>
        <p:txBody>
          <a:bodyPr>
            <a:normAutofit fontScale="70000" lnSpcReduction="20000"/>
          </a:bodyPr>
          <a:lstStyle/>
          <a:p>
            <a:pPr algn="r"/>
            <a:r>
              <a:rPr lang="ru-RU" sz="2000" b="1" dirty="0" smtClean="0">
                <a:solidFill>
                  <a:schemeClr val="accent2">
                    <a:lumMod val="75000"/>
                  </a:schemeClr>
                </a:solidFill>
                <a:latin typeface="Tahoma" pitchFamily="34" charset="0"/>
                <a:ea typeface="Tahoma" pitchFamily="34" charset="0"/>
                <a:cs typeface="Tahoma" pitchFamily="34" charset="0"/>
              </a:rPr>
              <a:t>1982-1986 – </a:t>
            </a:r>
            <a:r>
              <a:rPr lang="ru-RU" sz="2000" b="1" dirty="0" smtClean="0">
                <a:solidFill>
                  <a:schemeClr val="accent2">
                    <a:lumMod val="75000"/>
                  </a:schemeClr>
                </a:solidFill>
                <a:latin typeface="Tahoma" pitchFamily="34" charset="0"/>
                <a:ea typeface="Tahoma" pitchFamily="34" charset="0"/>
                <a:cs typeface="Tahoma" pitchFamily="34" charset="0"/>
              </a:rPr>
              <a:t>МЕШАЛКИН Петр </a:t>
            </a:r>
            <a:r>
              <a:rPr lang="ru-RU" sz="2000" b="1" dirty="0" smtClean="0">
                <a:solidFill>
                  <a:schemeClr val="accent2">
                    <a:lumMod val="75000"/>
                  </a:schemeClr>
                </a:solidFill>
                <a:latin typeface="Tahoma" pitchFamily="34" charset="0"/>
                <a:ea typeface="Tahoma" pitchFamily="34" charset="0"/>
                <a:cs typeface="Tahoma" pitchFamily="34" charset="0"/>
              </a:rPr>
              <a:t>Николаевич – закончил Ленинградский государственный университет (исторический факультет) с отличием и аспирантуру Ленинградского педагогического института им. Герцена. </a:t>
            </a:r>
          </a:p>
          <a:p>
            <a:pPr algn="r">
              <a:buNone/>
            </a:pPr>
            <a:endParaRPr lang="ru-RU" sz="2000" b="1" dirty="0" smtClean="0">
              <a:solidFill>
                <a:schemeClr val="accent2">
                  <a:lumMod val="75000"/>
                </a:schemeClr>
              </a:solidFill>
              <a:latin typeface="Tahoma" pitchFamily="34" charset="0"/>
              <a:ea typeface="Tahoma" pitchFamily="34" charset="0"/>
              <a:cs typeface="Tahoma" pitchFamily="34" charset="0"/>
            </a:endParaRPr>
          </a:p>
          <a:p>
            <a:pPr algn="r">
              <a:buNone/>
            </a:pPr>
            <a:r>
              <a:rPr lang="ru-RU" sz="2000" b="1" dirty="0" smtClean="0">
                <a:solidFill>
                  <a:schemeClr val="accent2">
                    <a:lumMod val="75000"/>
                  </a:schemeClr>
                </a:solidFill>
                <a:latin typeface="Tahoma" pitchFamily="34" charset="0"/>
                <a:ea typeface="Tahoma" pitchFamily="34" charset="0"/>
                <a:cs typeface="Tahoma" pitchFamily="34" charset="0"/>
              </a:rPr>
              <a:t>Редкий случай: за совокупность научных трудов ВАК присвоила </a:t>
            </a:r>
            <a:r>
              <a:rPr lang="ru-RU" sz="2000" b="1" dirty="0" smtClean="0">
                <a:solidFill>
                  <a:schemeClr val="accent2">
                    <a:lumMod val="75000"/>
                  </a:schemeClr>
                </a:solidFill>
                <a:latin typeface="Tahoma" pitchFamily="34" charset="0"/>
                <a:ea typeface="Tahoma" pitchFamily="34" charset="0"/>
                <a:cs typeface="Tahoma" pitchFamily="34" charset="0"/>
              </a:rPr>
              <a:t>МЕШАЛКИНУ П.Н</a:t>
            </a:r>
            <a:r>
              <a:rPr lang="ru-RU" sz="2000" b="1" dirty="0" smtClean="0">
                <a:solidFill>
                  <a:schemeClr val="accent2">
                    <a:lumMod val="75000"/>
                  </a:schemeClr>
                </a:solidFill>
                <a:latin typeface="Tahoma" pitchFamily="34" charset="0"/>
                <a:ea typeface="Tahoma" pitchFamily="34" charset="0"/>
                <a:cs typeface="Tahoma" pitchFamily="34" charset="0"/>
              </a:rPr>
              <a:t>. звание профессора без защиты докторской диссертации.</a:t>
            </a:r>
          </a:p>
          <a:p>
            <a:endParaRPr lang="ru-RU" dirty="0"/>
          </a:p>
        </p:txBody>
      </p:sp>
      <p:pic>
        <p:nvPicPr>
          <p:cNvPr id="28676" name="Picture 4"/>
          <p:cNvPicPr>
            <a:picLocks noChangeAspect="1" noChangeArrowheads="1"/>
          </p:cNvPicPr>
          <p:nvPr/>
        </p:nvPicPr>
        <p:blipFill>
          <a:blip r:embed="rId2"/>
          <a:srcRect/>
          <a:stretch>
            <a:fillRect/>
          </a:stretch>
        </p:blipFill>
        <p:spPr bwMode="auto">
          <a:xfrm>
            <a:off x="5572132" y="2428868"/>
            <a:ext cx="2143140" cy="2557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Фотографии все Надя\фото кафедра КрасГМУ\кафедра старые фото сканированы\кафедра альбом 4.jpg"/>
          <p:cNvPicPr>
            <a:picLocks noGrp="1" noChangeAspect="1" noChangeArrowheads="1"/>
          </p:cNvPicPr>
          <p:nvPr>
            <p:ph idx="1"/>
          </p:nvPr>
        </p:nvPicPr>
        <p:blipFill>
          <a:blip r:embed="rId2"/>
          <a:srcRect l="8498"/>
          <a:stretch>
            <a:fillRect/>
          </a:stretch>
        </p:blipFill>
        <p:spPr bwMode="auto">
          <a:xfrm>
            <a:off x="1071538" y="1142984"/>
            <a:ext cx="7142061" cy="465139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57224" y="642918"/>
            <a:ext cx="7250997" cy="1143008"/>
          </a:xfrm>
        </p:spPr>
        <p:txBody>
          <a:bodyPr>
            <a:normAutofit/>
          </a:bodyPr>
          <a:lstStyle/>
          <a:p>
            <a:r>
              <a:rPr lang="ru-RU" sz="2000" b="1" dirty="0" smtClean="0">
                <a:solidFill>
                  <a:schemeClr val="accent2">
                    <a:lumMod val="75000"/>
                  </a:schemeClr>
                </a:solidFill>
                <a:latin typeface="Tahoma" pitchFamily="34" charset="0"/>
                <a:ea typeface="Tahoma" pitchFamily="34" charset="0"/>
                <a:cs typeface="Tahoma" pitchFamily="34" charset="0"/>
              </a:rPr>
              <a:t>С 1942-го стены института (академии, университета) слышали многих («иных уж нет, а те далече…»). В разные годы на кафедрах работали:</a:t>
            </a:r>
            <a:endParaRPr lang="ru-RU" dirty="0"/>
          </a:p>
        </p:txBody>
      </p:sp>
      <p:sp>
        <p:nvSpPr>
          <p:cNvPr id="6" name="Содержимое 5"/>
          <p:cNvSpPr>
            <a:spLocks noGrp="1"/>
          </p:cNvSpPr>
          <p:nvPr>
            <p:ph idx="1"/>
          </p:nvPr>
        </p:nvSpPr>
        <p:spPr>
          <a:xfrm>
            <a:off x="1071538" y="1928802"/>
            <a:ext cx="7143800" cy="4071965"/>
          </a:xfrm>
        </p:spPr>
        <p:txBody>
          <a:bodyPr>
            <a:normAutofit lnSpcReduction="10000"/>
          </a:bodyPr>
          <a:lstStyle/>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БУКОВСКАЯ Людмила Васильевна – выпускница МГУ 1950 года, первая в Красноярске с настоящим философским образованием, кандидат философских наук </a:t>
            </a: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ШЕЙНФЕЛЬД Антонина </a:t>
            </a:r>
            <a:r>
              <a:rPr lang="ru-RU" sz="1900" b="1" dirty="0" smtClean="0">
                <a:solidFill>
                  <a:schemeClr val="accent2">
                    <a:lumMod val="75000"/>
                  </a:schemeClr>
                </a:solidFill>
                <a:latin typeface="Tahoma" pitchFamily="34" charset="0"/>
                <a:ea typeface="Tahoma" pitchFamily="34" charset="0"/>
                <a:cs typeface="Tahoma" pitchFamily="34" charset="0"/>
              </a:rPr>
              <a:t>Николаевна – к. филос. н.</a:t>
            </a:r>
            <a:endParaRPr lang="ru-RU" sz="1900" b="1" dirty="0" smtClean="0">
              <a:solidFill>
                <a:schemeClr val="accent2">
                  <a:lumMod val="75000"/>
                </a:schemeClr>
              </a:solidFill>
              <a:latin typeface="Tahoma" pitchFamily="34" charset="0"/>
              <a:ea typeface="Tahoma" pitchFamily="34" charset="0"/>
              <a:cs typeface="Tahoma" pitchFamily="34" charset="0"/>
            </a:endParaRP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ГАЛАГАН Александр Иванович </a:t>
            </a:r>
            <a:r>
              <a:rPr lang="ru-RU" sz="1900" b="1" dirty="0" smtClean="0">
                <a:solidFill>
                  <a:schemeClr val="accent2">
                    <a:lumMod val="75000"/>
                  </a:schemeClr>
                </a:solidFill>
                <a:latin typeface="Tahoma" pitchFamily="34" charset="0"/>
                <a:ea typeface="Tahoma" pitchFamily="34" charset="0"/>
                <a:cs typeface="Tahoma" pitchFamily="34" charset="0"/>
              </a:rPr>
              <a:t>– к. ист. н.</a:t>
            </a:r>
            <a:endParaRPr lang="ru-RU" sz="1900" b="1" dirty="0" smtClean="0">
              <a:solidFill>
                <a:schemeClr val="accent2">
                  <a:lumMod val="75000"/>
                </a:schemeClr>
              </a:solidFill>
              <a:latin typeface="Tahoma" pitchFamily="34" charset="0"/>
              <a:ea typeface="Tahoma" pitchFamily="34" charset="0"/>
              <a:cs typeface="Tahoma" pitchFamily="34" charset="0"/>
            </a:endParaRP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ГУРИНА Валентина Константиновна </a:t>
            </a:r>
            <a:r>
              <a:rPr lang="ru-RU" sz="1900" b="1" dirty="0" smtClean="0">
                <a:solidFill>
                  <a:schemeClr val="accent2">
                    <a:lumMod val="75000"/>
                  </a:schemeClr>
                </a:solidFill>
                <a:latin typeface="Tahoma" pitchFamily="34" charset="0"/>
                <a:ea typeface="Tahoma" pitchFamily="34" charset="0"/>
                <a:cs typeface="Tahoma" pitchFamily="34" charset="0"/>
              </a:rPr>
              <a:t>– к. ист. н.</a:t>
            </a:r>
            <a:endParaRPr lang="ru-RU" sz="1900" b="1" dirty="0" smtClean="0">
              <a:solidFill>
                <a:schemeClr val="accent2">
                  <a:lumMod val="75000"/>
                </a:schemeClr>
              </a:solidFill>
              <a:latin typeface="Tahoma" pitchFamily="34" charset="0"/>
              <a:ea typeface="Tahoma" pitchFamily="34" charset="0"/>
              <a:cs typeface="Tahoma" pitchFamily="34" charset="0"/>
            </a:endParaRP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КЛИМЕНКО Надежда Евгеньевна </a:t>
            </a:r>
            <a:r>
              <a:rPr lang="ru-RU" sz="1900" b="1" dirty="0" smtClean="0">
                <a:solidFill>
                  <a:schemeClr val="accent2">
                    <a:lumMod val="75000"/>
                  </a:schemeClr>
                </a:solidFill>
                <a:latin typeface="Tahoma" pitchFamily="34" charset="0"/>
                <a:ea typeface="Tahoma" pitchFamily="34" charset="0"/>
                <a:cs typeface="Tahoma" pitchFamily="34" charset="0"/>
              </a:rPr>
              <a:t>– к. филос. н.</a:t>
            </a:r>
            <a:endParaRPr lang="ru-RU" sz="1900" b="1" dirty="0" smtClean="0">
              <a:solidFill>
                <a:schemeClr val="accent2">
                  <a:lumMod val="75000"/>
                </a:schemeClr>
              </a:solidFill>
              <a:latin typeface="Tahoma" pitchFamily="34" charset="0"/>
              <a:ea typeface="Tahoma" pitchFamily="34" charset="0"/>
              <a:cs typeface="Tahoma" pitchFamily="34" charset="0"/>
            </a:endParaRP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ЛУКИН Николай </a:t>
            </a:r>
            <a:r>
              <a:rPr lang="ru-RU" sz="1900" b="1" dirty="0" smtClean="0">
                <a:solidFill>
                  <a:schemeClr val="accent2">
                    <a:lumMod val="75000"/>
                  </a:schemeClr>
                </a:solidFill>
                <a:latin typeface="Tahoma" pitchFamily="34" charset="0"/>
                <a:ea typeface="Tahoma" pitchFamily="34" charset="0"/>
                <a:cs typeface="Tahoma" pitchFamily="34" charset="0"/>
              </a:rPr>
              <a:t>Николаевич - к. филос. н.</a:t>
            </a:r>
            <a:endParaRPr lang="ru-RU" sz="1900" b="1" dirty="0" smtClean="0">
              <a:solidFill>
                <a:schemeClr val="accent2">
                  <a:lumMod val="75000"/>
                </a:schemeClr>
              </a:solidFill>
              <a:latin typeface="Tahoma" pitchFamily="34" charset="0"/>
              <a:ea typeface="Tahoma" pitchFamily="34" charset="0"/>
              <a:cs typeface="Tahoma" pitchFamily="34" charset="0"/>
            </a:endParaRP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СТУПНИКОВ Леонид Николаевич </a:t>
            </a: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КИСЕЛЕВ Геннадий Васильевич</a:t>
            </a:r>
          </a:p>
          <a:p>
            <a:pPr>
              <a:spcBef>
                <a:spcPts val="600"/>
              </a:spcBef>
              <a:buFont typeface="Courier New" pitchFamily="49" charset="0"/>
              <a:buChar char="o"/>
            </a:pPr>
            <a:r>
              <a:rPr lang="ru-RU" sz="1900" b="1" dirty="0" smtClean="0">
                <a:solidFill>
                  <a:schemeClr val="accent2">
                    <a:lumMod val="75000"/>
                  </a:schemeClr>
                </a:solidFill>
                <a:latin typeface="Tahoma" pitchFamily="34" charset="0"/>
                <a:ea typeface="Tahoma" pitchFamily="34" charset="0"/>
                <a:cs typeface="Tahoma" pitchFamily="34" charset="0"/>
              </a:rPr>
              <a:t>АНИСИМОВА Мария Яковлевна (зав</a:t>
            </a:r>
            <a:r>
              <a:rPr lang="ru-RU" sz="1900" b="1" dirty="0" smtClean="0">
                <a:solidFill>
                  <a:schemeClr val="accent2">
                    <a:lumMod val="75000"/>
                  </a:schemeClr>
                </a:solidFill>
                <a:latin typeface="Tahoma" pitchFamily="34" charset="0"/>
                <a:ea typeface="Tahoma" pitchFamily="34" charset="0"/>
                <a:cs typeface="Tahoma" pitchFamily="34" charset="0"/>
              </a:rPr>
              <a:t>. кабинетом</a:t>
            </a:r>
            <a:r>
              <a:rPr lang="ru-RU" sz="1900" b="1" dirty="0" smtClean="0">
                <a:solidFill>
                  <a:schemeClr val="accent2">
                    <a:lumMod val="75000"/>
                  </a:schemeClr>
                </a:solidFill>
                <a:latin typeface="Tahoma" pitchFamily="34" charset="0"/>
                <a:ea typeface="Tahoma" pitchFamily="34" charset="0"/>
                <a:cs typeface="Tahoma" pitchFamily="34" charset="0"/>
              </a:rPr>
              <a:t>) </a:t>
            </a:r>
          </a:p>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rot="-60000">
            <a:off x="1231442" y="2572380"/>
            <a:ext cx="3048891" cy="1458055"/>
          </a:xfrm>
        </p:spPr>
        <p:txBody>
          <a:bodyPr>
            <a:normAutofit lnSpcReduction="10000"/>
          </a:bodyPr>
          <a:lstStyle/>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БУКОВСКАЯ Людмила Васильевна </a:t>
            </a:r>
          </a:p>
          <a:p>
            <a:pPr>
              <a:spcBef>
                <a:spcPts val="600"/>
              </a:spcBef>
            </a:pPr>
            <a:endParaRPr lang="ru-RU" b="1" dirty="0" smtClean="0">
              <a:solidFill>
                <a:schemeClr val="accent2">
                  <a:lumMod val="75000"/>
                </a:schemeClr>
              </a:solidFill>
              <a:latin typeface="Tahoma" pitchFamily="34" charset="0"/>
              <a:ea typeface="Tahoma" pitchFamily="34" charset="0"/>
              <a:cs typeface="Tahoma" pitchFamily="34" charset="0"/>
            </a:endParaRP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ШЕЙНФЕЛЬД Антонина Николаевна</a:t>
            </a:r>
            <a:endParaRPr lang="ru-RU" dirty="0"/>
          </a:p>
        </p:txBody>
      </p:sp>
      <p:pic>
        <p:nvPicPr>
          <p:cNvPr id="45058" name="Picture 2" descr="D:\Стол\История кафедры философии\фото кафедра КрасГМУ\кафедра старые фото сканированы\к 15.jpg"/>
          <p:cNvPicPr>
            <a:picLocks noGrp="1" noChangeAspect="1" noChangeArrowheads="1"/>
          </p:cNvPicPr>
          <p:nvPr>
            <p:ph idx="1"/>
          </p:nvPr>
        </p:nvPicPr>
        <p:blipFill>
          <a:blip r:embed="rId2"/>
          <a:srcRect t="7937" r="5654"/>
          <a:stretch>
            <a:fillRect/>
          </a:stretch>
        </p:blipFill>
        <p:spPr bwMode="auto">
          <a:xfrm>
            <a:off x="4714876" y="1428736"/>
            <a:ext cx="3361502" cy="414340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42976" y="4643446"/>
            <a:ext cx="6965245" cy="1202485"/>
          </a:xfrm>
        </p:spPr>
        <p:txBody>
          <a:bodyPr>
            <a:normAutofit/>
          </a:bodyPr>
          <a:lstStyle/>
          <a:p>
            <a:r>
              <a:rPr lang="ru-RU" sz="2000" b="1" dirty="0" smtClean="0">
                <a:solidFill>
                  <a:schemeClr val="accent2">
                    <a:lumMod val="75000"/>
                  </a:schemeClr>
                </a:solidFill>
                <a:latin typeface="Tahoma" pitchFamily="34" charset="0"/>
                <a:ea typeface="Tahoma" pitchFamily="34" charset="0"/>
                <a:cs typeface="Tahoma" pitchFamily="34" charset="0"/>
              </a:rPr>
              <a:t>Во время праздника 7 ноября</a:t>
            </a:r>
            <a:r>
              <a:rPr lang="ru-RU" sz="1600" b="1" dirty="0" smtClean="0">
                <a:solidFill>
                  <a:schemeClr val="accent2">
                    <a:lumMod val="75000"/>
                  </a:schemeClr>
                </a:solidFill>
                <a:latin typeface="Tahoma" pitchFamily="34" charset="0"/>
                <a:ea typeface="Tahoma" pitchFamily="34" charset="0"/>
                <a:cs typeface="Tahoma" pitchFamily="34" charset="0"/>
              </a:rPr>
              <a:t/>
            </a:r>
            <a:br>
              <a:rPr lang="ru-RU" sz="1600" b="1" dirty="0" smtClean="0">
                <a:solidFill>
                  <a:schemeClr val="accent2">
                    <a:lumMod val="75000"/>
                  </a:schemeClr>
                </a:solidFill>
                <a:latin typeface="Tahoma" pitchFamily="34" charset="0"/>
                <a:ea typeface="Tahoma" pitchFamily="34" charset="0"/>
                <a:cs typeface="Tahoma" pitchFamily="34" charset="0"/>
              </a:rPr>
            </a:br>
            <a:r>
              <a:rPr lang="ru-RU" sz="1600" b="1" dirty="0" smtClean="0">
                <a:solidFill>
                  <a:schemeClr val="accent2">
                    <a:lumMod val="75000"/>
                  </a:schemeClr>
                </a:solidFill>
                <a:latin typeface="Tahoma" pitchFamily="34" charset="0"/>
                <a:ea typeface="Tahoma" pitchFamily="34" charset="0"/>
                <a:cs typeface="Tahoma" pitchFamily="34" charset="0"/>
              </a:rPr>
              <a:t/>
            </a:r>
            <a:br>
              <a:rPr lang="ru-RU" sz="1600" b="1" dirty="0" smtClean="0">
                <a:solidFill>
                  <a:schemeClr val="accent2">
                    <a:lumMod val="75000"/>
                  </a:schemeClr>
                </a:solidFill>
                <a:latin typeface="Tahoma" pitchFamily="34" charset="0"/>
                <a:ea typeface="Tahoma" pitchFamily="34" charset="0"/>
                <a:cs typeface="Tahoma" pitchFamily="34" charset="0"/>
              </a:rPr>
            </a:br>
            <a:r>
              <a:rPr lang="ru-RU" sz="1600" b="1" dirty="0" smtClean="0">
                <a:solidFill>
                  <a:schemeClr val="accent2">
                    <a:lumMod val="75000"/>
                  </a:schemeClr>
                </a:solidFill>
                <a:latin typeface="Tahoma" pitchFamily="34" charset="0"/>
                <a:ea typeface="Tahoma" pitchFamily="34" charset="0"/>
                <a:cs typeface="Tahoma" pitchFamily="34" charset="0"/>
              </a:rPr>
              <a:t>Нижний ряд: Анисимова М.Я., </a:t>
            </a:r>
            <a:r>
              <a:rPr lang="ru-RU" sz="1600" b="1" dirty="0" err="1" smtClean="0">
                <a:solidFill>
                  <a:schemeClr val="accent2">
                    <a:lumMod val="75000"/>
                  </a:schemeClr>
                </a:solidFill>
                <a:latin typeface="Tahoma" pitchFamily="34" charset="0"/>
                <a:ea typeface="Tahoma" pitchFamily="34" charset="0"/>
                <a:cs typeface="Tahoma" pitchFamily="34" charset="0"/>
              </a:rPr>
              <a:t>Ступников</a:t>
            </a:r>
            <a:r>
              <a:rPr lang="ru-RU" sz="1600" b="1" dirty="0" smtClean="0">
                <a:solidFill>
                  <a:schemeClr val="accent2">
                    <a:lumMod val="75000"/>
                  </a:schemeClr>
                </a:solidFill>
                <a:latin typeface="Tahoma" pitchFamily="34" charset="0"/>
                <a:ea typeface="Tahoma" pitchFamily="34" charset="0"/>
                <a:cs typeface="Tahoma" pitchFamily="34" charset="0"/>
              </a:rPr>
              <a:t> Л.Н., Бедова Н.С.</a:t>
            </a:r>
            <a:br>
              <a:rPr lang="ru-RU" sz="1600" b="1" dirty="0" smtClean="0">
                <a:solidFill>
                  <a:schemeClr val="accent2">
                    <a:lumMod val="75000"/>
                  </a:schemeClr>
                </a:solidFill>
                <a:latin typeface="Tahoma" pitchFamily="34" charset="0"/>
                <a:ea typeface="Tahoma" pitchFamily="34" charset="0"/>
                <a:cs typeface="Tahoma" pitchFamily="34" charset="0"/>
              </a:rPr>
            </a:br>
            <a:r>
              <a:rPr lang="ru-RU" sz="1600" b="1" dirty="0" smtClean="0">
                <a:solidFill>
                  <a:schemeClr val="accent2">
                    <a:lumMod val="75000"/>
                  </a:schemeClr>
                </a:solidFill>
                <a:latin typeface="Tahoma" pitchFamily="34" charset="0"/>
                <a:ea typeface="Tahoma" pitchFamily="34" charset="0"/>
                <a:cs typeface="Tahoma" pitchFamily="34" charset="0"/>
              </a:rPr>
              <a:t>Верхний ряд: Смолина О.Н., Ананьина Л.Е., Галаган А.И.</a:t>
            </a:r>
            <a:endParaRPr lang="ru-RU" sz="1600" b="1" dirty="0">
              <a:solidFill>
                <a:schemeClr val="accent2">
                  <a:lumMod val="75000"/>
                </a:schemeClr>
              </a:solidFill>
              <a:latin typeface="Tahoma" pitchFamily="34" charset="0"/>
              <a:ea typeface="Tahoma" pitchFamily="34" charset="0"/>
              <a:cs typeface="Tahoma" pitchFamily="34" charset="0"/>
            </a:endParaRPr>
          </a:p>
        </p:txBody>
      </p:sp>
      <p:pic>
        <p:nvPicPr>
          <p:cNvPr id="46083" name="Picture 3" descr="D:\Стол\История кафедры философии\фото кафедра КрасГМУ\кафедра старые фото сканированы\к 17.jpg"/>
          <p:cNvPicPr>
            <a:picLocks noGrp="1" noChangeAspect="1" noChangeArrowheads="1"/>
          </p:cNvPicPr>
          <p:nvPr>
            <p:ph idx="1"/>
          </p:nvPr>
        </p:nvPicPr>
        <p:blipFill>
          <a:blip r:embed="rId2"/>
          <a:srcRect/>
          <a:stretch>
            <a:fillRect/>
          </a:stretch>
        </p:blipFill>
        <p:spPr bwMode="auto">
          <a:xfrm>
            <a:off x="1857356" y="714356"/>
            <a:ext cx="5607365" cy="36036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Фотографии все Надя\фото кафедра КрасГМУ\кафедра старые фото сканированы\кафедра альбом 6.jpg"/>
          <p:cNvPicPr>
            <a:picLocks noChangeAspect="1" noChangeArrowheads="1"/>
          </p:cNvPicPr>
          <p:nvPr/>
        </p:nvPicPr>
        <p:blipFill>
          <a:blip r:embed="rId2"/>
          <a:srcRect l="6601" t="5011"/>
          <a:stretch>
            <a:fillRect/>
          </a:stretch>
        </p:blipFill>
        <p:spPr bwMode="auto">
          <a:xfrm>
            <a:off x="1142976" y="1214422"/>
            <a:ext cx="6825627" cy="457203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928662" y="642918"/>
            <a:ext cx="7286676" cy="56436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fontAlgn="base">
              <a:spcBef>
                <a:spcPts val="600"/>
              </a:spcBef>
              <a:spcAft>
                <a:spcPct val="0"/>
              </a:spcAft>
              <a:buFont typeface="Courier New" pitchFamily="49" charset="0"/>
              <a:buChar char="o"/>
            </a:pPr>
            <a:r>
              <a:rPr kumimoji="0" lang="ru-RU"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a:t>
            </a:r>
            <a:r>
              <a:rPr lang="ru-RU" sz="1700" b="1" dirty="0" smtClean="0">
                <a:solidFill>
                  <a:schemeClr val="accent2">
                    <a:lumMod val="75000"/>
                  </a:schemeClr>
                </a:solidFill>
                <a:latin typeface="Tahoma" pitchFamily="34" charset="0"/>
                <a:ea typeface="Tahoma" pitchFamily="34" charset="0"/>
                <a:cs typeface="Tahoma" pitchFamily="34" charset="0"/>
              </a:rPr>
              <a:t>БАЖАН Татьяна Алексеевна (доктор философских наук, полковник, живет и работает в Москве) </a:t>
            </a:r>
          </a:p>
          <a:p>
            <a:pPr lvl="0" algn="just" defTabSz="914400" fontAlgn="base">
              <a:spcBef>
                <a:spcPts val="600"/>
              </a:spcBef>
              <a:spcAft>
                <a:spcPct val="0"/>
              </a:spcAft>
              <a:buFont typeface="Courier New" pitchFamily="49" charset="0"/>
              <a:buChar char="o"/>
            </a:pP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АНАНЬИНА Людмила Евгеньевна (кандидат философских наук, доцент, заведует кафедрой социальной работы и социологии в </a:t>
            </a:r>
            <a:r>
              <a:rPr kumimoji="0" lang="ru-RU" sz="17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СибГТУ</a:t>
            </a: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a:t>
            </a:r>
          </a:p>
          <a:p>
            <a:pPr lvl="0" algn="just" defTabSz="914400" eaLnBrk="0" fontAlgn="base" hangingPunct="0">
              <a:spcBef>
                <a:spcPts val="600"/>
              </a:spcBef>
              <a:spcAft>
                <a:spcPct val="0"/>
              </a:spcAft>
              <a:buFont typeface="Courier New" pitchFamily="49" charset="0"/>
              <a:buChar char="o"/>
            </a:pP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a:t>
            </a:r>
            <a:r>
              <a:rPr lang="ru-RU" sz="1700" b="1" dirty="0" smtClean="0">
                <a:solidFill>
                  <a:schemeClr val="accent2">
                    <a:lumMod val="75000"/>
                  </a:schemeClr>
                </a:solidFill>
                <a:latin typeface="Tahoma" pitchFamily="34" charset="0"/>
                <a:ea typeface="Tahoma" pitchFamily="34" charset="0"/>
                <a:cs typeface="Tahoma" pitchFamily="34" charset="0"/>
              </a:rPr>
              <a:t>ЧУРИНОВ Николай </a:t>
            </a:r>
            <a:r>
              <a:rPr lang="ru-RU" sz="1700" b="1" dirty="0" err="1" smtClean="0">
                <a:solidFill>
                  <a:schemeClr val="accent2">
                    <a:lumMod val="75000"/>
                  </a:schemeClr>
                </a:solidFill>
                <a:latin typeface="Tahoma" pitchFamily="34" charset="0"/>
                <a:ea typeface="Tahoma" pitchFamily="34" charset="0"/>
                <a:cs typeface="Tahoma" pitchFamily="34" charset="0"/>
              </a:rPr>
              <a:t>Мифодиевич</a:t>
            </a:r>
            <a:r>
              <a:rPr lang="ru-RU" sz="1700" b="1" dirty="0" smtClean="0">
                <a:solidFill>
                  <a:schemeClr val="accent2">
                    <a:lumMod val="75000"/>
                  </a:schemeClr>
                </a:solidFill>
                <a:latin typeface="Tahoma" pitchFamily="34" charset="0"/>
                <a:ea typeface="Tahoma" pitchFamily="34" charset="0"/>
                <a:cs typeface="Tahoma" pitchFamily="34" charset="0"/>
              </a:rPr>
              <a:t> (доктор философских наук, профессор, заведует кафедрой философии в Красноярском  аэрокосмическом университете)</a:t>
            </a:r>
          </a:p>
          <a:p>
            <a:pPr lvl="0" algn="ctr" defTabSz="914400" eaLnBrk="0" fontAlgn="base" hangingPunct="0">
              <a:spcBef>
                <a:spcPts val="600"/>
              </a:spcBef>
              <a:spcAft>
                <a:spcPct val="0"/>
              </a:spcAft>
            </a:pPr>
            <a:r>
              <a:rPr lang="ru-RU" sz="1700" b="1" dirty="0" smtClean="0">
                <a:solidFill>
                  <a:schemeClr val="accent2">
                    <a:lumMod val="75000"/>
                  </a:schemeClr>
                </a:solidFill>
                <a:latin typeface="Tahoma" pitchFamily="34" charset="0"/>
                <a:ea typeface="Tahoma" pitchFamily="34" charset="0"/>
                <a:cs typeface="Tahoma" pitchFamily="34" charset="0"/>
              </a:rPr>
              <a:t>Работают в СФУ</a:t>
            </a:r>
          </a:p>
          <a:p>
            <a:pPr lvl="0" algn="just" defTabSz="914400" eaLnBrk="0" fontAlgn="base" hangingPunct="0">
              <a:spcBef>
                <a:spcPts val="600"/>
              </a:spcBef>
              <a:spcAft>
                <a:spcPct val="0"/>
              </a:spcAft>
              <a:buFont typeface="Courier New" pitchFamily="49" charset="0"/>
              <a:buChar char="o"/>
            </a:pP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НЕСКРЯБИНА Ольга Федоровна (доктор философских наук, профессор, у нас – совместитель, работает с аспирантами), </a:t>
            </a:r>
          </a:p>
          <a:p>
            <a:pPr marR="0" lvl="0" algn="just" defTabSz="914400" rtl="0" eaLnBrk="0" fontAlgn="base" latinLnBrk="0" hangingPunct="0">
              <a:lnSpc>
                <a:spcPct val="100000"/>
              </a:lnSpc>
              <a:spcBef>
                <a:spcPts val="600"/>
              </a:spcBef>
              <a:spcAft>
                <a:spcPct val="0"/>
              </a:spcAft>
              <a:buSzTx/>
              <a:buFont typeface="Courier New" pitchFamily="49" charset="0"/>
              <a:buChar char="o"/>
              <a:tabLst/>
            </a:pP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ПАВЛОВ Александр Павлович (</a:t>
            </a:r>
            <a:r>
              <a:rPr kumimoji="0" lang="ru-RU" sz="1700" b="1" i="0" u="none" strike="noStrike" cap="none" normalizeH="0" dirty="0" smtClean="0">
                <a:ln>
                  <a:noFill/>
                </a:ln>
                <a:solidFill>
                  <a:schemeClr val="accent2">
                    <a:lumMod val="75000"/>
                  </a:schemeClr>
                </a:solidFill>
                <a:effectLst/>
                <a:latin typeface="Tahoma" pitchFamily="34" charset="0"/>
                <a:ea typeface="Tahoma" pitchFamily="34" charset="0"/>
                <a:cs typeface="Tahoma" pitchFamily="34" charset="0"/>
              </a:rPr>
              <a:t>кандидат философских наук, доцент),</a:t>
            </a:r>
            <a:endPar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lvl="0" algn="just" defTabSz="914400" eaLnBrk="0" fontAlgn="base" hangingPunct="0">
              <a:spcBef>
                <a:spcPts val="600"/>
              </a:spcBef>
              <a:spcAft>
                <a:spcPct val="0"/>
              </a:spcAft>
              <a:buFont typeface="Courier New" pitchFamily="49" charset="0"/>
              <a:buChar char="o"/>
            </a:pP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РЫЖЕНКОВА Татьяна Валерьевна (</a:t>
            </a:r>
            <a:r>
              <a:rPr lang="ru-RU" sz="1600" b="1" dirty="0" smtClean="0">
                <a:solidFill>
                  <a:schemeClr val="accent2">
                    <a:lumMod val="75000"/>
                  </a:schemeClr>
                </a:solidFill>
                <a:latin typeface="Tahoma" pitchFamily="34" charset="0"/>
                <a:ea typeface="Tahoma" pitchFamily="34" charset="0"/>
                <a:cs typeface="Tahoma" pitchFamily="34" charset="0"/>
              </a:rPr>
              <a:t>кандидат философских наук, доцент кафедры </a:t>
            </a:r>
            <a:r>
              <a:rPr lang="ru-RU" sz="1600" b="1" dirty="0" err="1" smtClean="0">
                <a:solidFill>
                  <a:schemeClr val="accent2">
                    <a:lumMod val="75000"/>
                  </a:schemeClr>
                </a:solidFill>
                <a:latin typeface="Tahoma" pitchFamily="34" charset="0"/>
                <a:ea typeface="Tahoma" pitchFamily="34" charset="0"/>
                <a:cs typeface="Tahoma" pitchFamily="34" charset="0"/>
              </a:rPr>
              <a:t>культурологии</a:t>
            </a:r>
            <a:r>
              <a:rPr lang="ru-RU" sz="1700" b="1" dirty="0" smtClean="0">
                <a:solidFill>
                  <a:schemeClr val="accent2">
                    <a:lumMod val="75000"/>
                  </a:schemeClr>
                </a:solidFill>
                <a:latin typeface="Tahoma" pitchFamily="34" charset="0"/>
                <a:ea typeface="Tahoma" pitchFamily="34" charset="0"/>
                <a:cs typeface="Tahoma" pitchFamily="34" charset="0"/>
              </a:rPr>
              <a:t>),</a:t>
            </a:r>
            <a:endPar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lvl="0" algn="just" defTabSz="914400" eaLnBrk="0" fontAlgn="base" hangingPunct="0">
              <a:spcBef>
                <a:spcPts val="600"/>
              </a:spcBef>
              <a:spcAft>
                <a:spcPct val="0"/>
              </a:spcAft>
              <a:buFont typeface="Courier New" pitchFamily="49" charset="0"/>
              <a:buChar char="o"/>
            </a:pP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ЛОЖКИНА Раиса Павловна (кандидат</a:t>
            </a:r>
            <a:r>
              <a:rPr kumimoji="0" lang="ru-RU" sz="1700" b="1" i="0" u="none" strike="noStrike" cap="none" normalizeH="0" dirty="0" smtClean="0">
                <a:ln>
                  <a:noFill/>
                </a:ln>
                <a:solidFill>
                  <a:schemeClr val="accent2">
                    <a:lumMod val="75000"/>
                  </a:schemeClr>
                </a:solidFill>
                <a:effectLst/>
                <a:latin typeface="Tahoma" pitchFamily="34" charset="0"/>
                <a:ea typeface="Tahoma" pitchFamily="34" charset="0"/>
                <a:cs typeface="Tahoma" pitchFamily="34" charset="0"/>
              </a:rPr>
              <a:t> искусствоведения)</a:t>
            </a:r>
            <a:r>
              <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a:t>
            </a:r>
          </a:p>
          <a:p>
            <a:pPr marR="0" lvl="0" algn="just" defTabSz="914400" rtl="0" eaLnBrk="0" fontAlgn="base" latinLnBrk="0" hangingPunct="0">
              <a:lnSpc>
                <a:spcPct val="100000"/>
              </a:lnSpc>
              <a:spcBef>
                <a:spcPts val="600"/>
              </a:spcBef>
              <a:spcAft>
                <a:spcPct val="0"/>
              </a:spcAft>
              <a:buSzTx/>
              <a:tabLst/>
            </a:pPr>
            <a:endParaRPr kumimoji="0" lang="ru-RU" sz="17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1670" y="1071546"/>
            <a:ext cx="6215106" cy="1601265"/>
          </a:xfrm>
        </p:spPr>
        <p:txBody>
          <a:bodyPr>
            <a:noAutofit/>
          </a:bodyPr>
          <a:lstStyle/>
          <a:p>
            <a:pPr algn="r"/>
            <a:r>
              <a:rPr lang="ru-RU" sz="2400" b="1" dirty="0" smtClean="0">
                <a:solidFill>
                  <a:schemeClr val="accent2">
                    <a:lumMod val="75000"/>
                  </a:schemeClr>
                </a:solidFill>
                <a:latin typeface="Tahoma" pitchFamily="34" charset="0"/>
                <a:ea typeface="Tahoma" pitchFamily="34" charset="0"/>
                <a:cs typeface="Tahoma" pitchFamily="34" charset="0"/>
              </a:rPr>
              <a:t>В разное время на кафедре работали, позже по различным причинам перешли в другие вузы, стали впоследствии докторами наук, профессорами:</a:t>
            </a:r>
            <a:endParaRPr lang="ru-RU" sz="2400" b="1" dirty="0">
              <a:solidFill>
                <a:schemeClr val="accent2">
                  <a:lumMod val="75000"/>
                </a:schemeClr>
              </a:solidFill>
              <a:latin typeface="Tahoma" pitchFamily="34" charset="0"/>
              <a:ea typeface="Tahoma" pitchFamily="34" charset="0"/>
              <a:cs typeface="Tahoma" pitchFamily="34" charset="0"/>
            </a:endParaRPr>
          </a:p>
        </p:txBody>
      </p:sp>
      <p:sp>
        <p:nvSpPr>
          <p:cNvPr id="3" name="Текст 2"/>
          <p:cNvSpPr>
            <a:spLocks noGrp="1"/>
          </p:cNvSpPr>
          <p:nvPr>
            <p:ph type="body" idx="1"/>
          </p:nvPr>
        </p:nvSpPr>
        <p:spPr>
          <a:xfrm>
            <a:off x="928662" y="3357562"/>
            <a:ext cx="5000660" cy="2143140"/>
          </a:xfrm>
        </p:spPr>
        <p:txBody>
          <a:bodyPr>
            <a:noAutofit/>
          </a:bodyPr>
          <a:lstStyle/>
          <a:p>
            <a:pPr algn="r"/>
            <a:r>
              <a:rPr lang="ru-RU" b="1" dirty="0" smtClean="0">
                <a:solidFill>
                  <a:schemeClr val="accent2">
                    <a:lumMod val="75000"/>
                  </a:schemeClr>
                </a:solidFill>
                <a:latin typeface="Tahoma" pitchFamily="34" charset="0"/>
                <a:ea typeface="Tahoma" pitchFamily="34" charset="0"/>
                <a:cs typeface="Tahoma" pitchFamily="34" charset="0"/>
              </a:rPr>
              <a:t>ЧУРИНОВ Николай </a:t>
            </a:r>
            <a:r>
              <a:rPr lang="ru-RU" b="1" dirty="0" err="1" smtClean="0">
                <a:solidFill>
                  <a:schemeClr val="accent2">
                    <a:lumMod val="75000"/>
                  </a:schemeClr>
                </a:solidFill>
                <a:latin typeface="Tahoma" pitchFamily="34" charset="0"/>
                <a:ea typeface="Tahoma" pitchFamily="34" charset="0"/>
                <a:cs typeface="Tahoma" pitchFamily="34" charset="0"/>
              </a:rPr>
              <a:t>Мифодиевич</a:t>
            </a:r>
            <a:r>
              <a:rPr lang="ru-RU" b="1" dirty="0" smtClean="0">
                <a:solidFill>
                  <a:schemeClr val="accent2">
                    <a:lumMod val="75000"/>
                  </a:schemeClr>
                </a:solidFill>
                <a:latin typeface="Tahoma" pitchFamily="34" charset="0"/>
                <a:ea typeface="Tahoma" pitchFamily="34" charset="0"/>
                <a:cs typeface="Tahoma" pitchFamily="34" charset="0"/>
              </a:rPr>
              <a:t> </a:t>
            </a:r>
          </a:p>
          <a:p>
            <a:pPr algn="r"/>
            <a:r>
              <a:rPr lang="ru-RU" b="1" dirty="0" smtClean="0">
                <a:solidFill>
                  <a:schemeClr val="accent2">
                    <a:lumMod val="75000"/>
                  </a:schemeClr>
                </a:solidFill>
                <a:latin typeface="Tahoma" pitchFamily="34" charset="0"/>
                <a:ea typeface="Tahoma" pitchFamily="34" charset="0"/>
                <a:cs typeface="Tahoma" pitchFamily="34" charset="0"/>
              </a:rPr>
              <a:t>ЛУКИН Николай Николаевич </a:t>
            </a:r>
          </a:p>
          <a:p>
            <a:pPr algn="r"/>
            <a:r>
              <a:rPr lang="ru-RU" b="1" dirty="0" smtClean="0">
                <a:solidFill>
                  <a:schemeClr val="accent2">
                    <a:lumMod val="75000"/>
                  </a:schemeClr>
                </a:solidFill>
                <a:latin typeface="Tahoma" pitchFamily="34" charset="0"/>
                <a:ea typeface="Tahoma" pitchFamily="34" charset="0"/>
                <a:cs typeface="Tahoma" pitchFamily="34" charset="0"/>
              </a:rPr>
              <a:t>НЕСКРЯБИНА Ольга Федоровна</a:t>
            </a:r>
          </a:p>
          <a:p>
            <a:pPr algn="r"/>
            <a:r>
              <a:rPr lang="ru-RU" b="1" dirty="0" smtClean="0">
                <a:solidFill>
                  <a:schemeClr val="accent2">
                    <a:lumMod val="75000"/>
                  </a:schemeClr>
                </a:solidFill>
                <a:latin typeface="Tahoma" pitchFamily="34" charset="0"/>
                <a:ea typeface="Tahoma" pitchFamily="34" charset="0"/>
                <a:cs typeface="Tahoma" pitchFamily="34" charset="0"/>
              </a:rPr>
              <a:t>БАЖАН Татьяна Алексеевна </a:t>
            </a:r>
          </a:p>
          <a:p>
            <a:pPr algn="r"/>
            <a:r>
              <a:rPr lang="ru-RU" b="1" dirty="0" smtClean="0">
                <a:solidFill>
                  <a:schemeClr val="accent2">
                    <a:lumMod val="75000"/>
                  </a:schemeClr>
                </a:solidFill>
                <a:latin typeface="Tahoma" pitchFamily="34" charset="0"/>
                <a:ea typeface="Tahoma" pitchFamily="34" charset="0"/>
                <a:cs typeface="Tahoma" pitchFamily="34" charset="0"/>
              </a:rPr>
              <a:t>КАЗАКОВА </a:t>
            </a:r>
            <a:r>
              <a:rPr lang="ru-RU" b="1" dirty="0" err="1" smtClean="0">
                <a:solidFill>
                  <a:schemeClr val="accent2">
                    <a:lumMod val="75000"/>
                  </a:schemeClr>
                </a:solidFill>
                <a:latin typeface="Tahoma" pitchFamily="34" charset="0"/>
                <a:ea typeface="Tahoma" pitchFamily="34" charset="0"/>
                <a:cs typeface="Tahoma" pitchFamily="34" charset="0"/>
              </a:rPr>
              <a:t>Лина</a:t>
            </a:r>
            <a:r>
              <a:rPr lang="ru-RU" b="1" dirty="0" smtClean="0">
                <a:solidFill>
                  <a:schemeClr val="accent2">
                    <a:lumMod val="75000"/>
                  </a:schemeClr>
                </a:solidFill>
                <a:latin typeface="Tahoma" pitchFamily="34" charset="0"/>
                <a:ea typeface="Tahoma" pitchFamily="34" charset="0"/>
                <a:cs typeface="Tahoma" pitchFamily="34" charset="0"/>
              </a:rPr>
              <a:t> Ивановна</a:t>
            </a:r>
            <a:endParaRPr lang="ru-RU" b="1" dirty="0">
              <a:solidFill>
                <a:schemeClr val="accent2">
                  <a:lumMod val="75000"/>
                </a:schemeClr>
              </a:solidFill>
              <a:latin typeface="Tahoma" pitchFamily="34" charset="0"/>
              <a:ea typeface="Tahoma" pitchFamily="34" charset="0"/>
              <a:cs typeface="Tahoma" pitchFamily="34" charset="0"/>
            </a:endParaRPr>
          </a:p>
        </p:txBody>
      </p:sp>
      <p:pic>
        <p:nvPicPr>
          <p:cNvPr id="49155" name="Picture 3" descr="D:\Стол\История кафедры философии\фото кафедра КрасГМУ\кафедра старые фото сканированы\профессор.jpg"/>
          <p:cNvPicPr>
            <a:picLocks noChangeAspect="1" noChangeArrowheads="1"/>
          </p:cNvPicPr>
          <p:nvPr/>
        </p:nvPicPr>
        <p:blipFill>
          <a:blip r:embed="rId2"/>
          <a:srcRect l="23083" r="17664"/>
          <a:stretch>
            <a:fillRect/>
          </a:stretch>
        </p:blipFill>
        <p:spPr bwMode="auto">
          <a:xfrm>
            <a:off x="6143636" y="3429000"/>
            <a:ext cx="1785950" cy="2000264"/>
          </a:xfrm>
          <a:prstGeom prst="rect">
            <a:avLst/>
          </a:prstGeom>
          <a:noFill/>
        </p:spPr>
      </p:pic>
      <p:pic>
        <p:nvPicPr>
          <p:cNvPr id="49156" name="Picture 4" descr="D:\Стол\История кафедры философии\фото кафедра КрасГМУ\кафедра старые фото сканированы\колпак профессора.jpg"/>
          <p:cNvPicPr>
            <a:picLocks noChangeAspect="1" noChangeArrowheads="1"/>
          </p:cNvPicPr>
          <p:nvPr/>
        </p:nvPicPr>
        <p:blipFill>
          <a:blip r:embed="rId3"/>
          <a:srcRect/>
          <a:stretch>
            <a:fillRect/>
          </a:stretch>
        </p:blipFill>
        <p:spPr bwMode="auto">
          <a:xfrm>
            <a:off x="785786" y="928670"/>
            <a:ext cx="1905000" cy="9525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9252520" cy="792087"/>
          </a:xfrm>
        </p:spPr>
        <p:txBody>
          <a:bodyPr>
            <a:noAutofit/>
          </a:bodyPr>
          <a:lstStyle/>
          <a:p>
            <a:pPr marL="0" indent="0" algn="ctr">
              <a:lnSpc>
                <a:spcPct val="100000"/>
              </a:lnSpc>
              <a:buNone/>
            </a:pPr>
            <a:r>
              <a:rPr lang="ru-RU" sz="6000" b="1" dirty="0" smtClean="0">
                <a:solidFill>
                  <a:schemeClr val="tx1"/>
                </a:solidFill>
                <a:latin typeface="Monotype Corsiva" panose="03010101010201010101" pitchFamily="66" charset="0"/>
                <a:cs typeface="Times New Roman" panose="02020603050405020304" pitchFamily="18" charset="0"/>
              </a:rPr>
              <a:t>1942      -      2017</a:t>
            </a:r>
            <a:endParaRPr lang="ru-RU" sz="6000" b="1" dirty="0">
              <a:solidFill>
                <a:schemeClr val="tx1"/>
              </a:solidFill>
              <a:latin typeface="Monotype Corsiva" panose="03010101010201010101" pitchFamily="66" charset="0"/>
              <a:cs typeface="Times New Roman" panose="02020603050405020304" pitchFamily="18" charset="0"/>
            </a:endParaRPr>
          </a:p>
        </p:txBody>
      </p:sp>
      <p:sp>
        <p:nvSpPr>
          <p:cNvPr id="3" name="Объект 2"/>
          <p:cNvSpPr>
            <a:spLocks noGrp="1"/>
          </p:cNvSpPr>
          <p:nvPr>
            <p:ph idx="1"/>
          </p:nvPr>
        </p:nvSpPr>
        <p:spPr>
          <a:xfrm>
            <a:off x="439082" y="1412776"/>
            <a:ext cx="8229600" cy="4525963"/>
          </a:xfrm>
        </p:spPr>
        <p:txBody>
          <a:bodyPr>
            <a:normAutofit/>
          </a:bodyPr>
          <a:lstStyle/>
          <a:p>
            <a:pPr marL="0" indent="0">
              <a:buNone/>
            </a:pPr>
            <a:r>
              <a:rPr lang="ru-RU" b="1" dirty="0">
                <a:latin typeface="Times New Roman" panose="02020603050405020304" pitchFamily="18" charset="0"/>
                <a:cs typeface="Times New Roman" panose="02020603050405020304" pitchFamily="18" charset="0"/>
              </a:rPr>
              <a:t>   </a:t>
            </a:r>
            <a:endParaRPr lang="ru-RU" b="1" dirty="0" smtClean="0">
              <a:latin typeface="Times New Roman" panose="02020603050405020304" pitchFamily="18" charset="0"/>
              <a:cs typeface="Times New Roman" panose="02020603050405020304" pitchFamily="18" charset="0"/>
            </a:endParaRPr>
          </a:p>
        </p:txBody>
      </p:sp>
      <p:pic>
        <p:nvPicPr>
          <p:cNvPr id="1026" name="Picture 2" descr="C:\Users\museum\Desktop\ученый совет 23 марта 2016\Здание общежития Сибирского лесотехнического института, переданное в 1943 Медицинскому институту.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1310911"/>
            <a:ext cx="3312368" cy="226210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55576" y="3656589"/>
            <a:ext cx="3312368" cy="2627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C:\Users\KochetovaLV\Downloads\00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46366" y="1237682"/>
            <a:ext cx="3456384" cy="50463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6846687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Фотографии все Надя\фото кафедра КрасГМУ\кафедра старые фото сканированы\кафедра альбом 5.jpg"/>
          <p:cNvPicPr>
            <a:picLocks noChangeAspect="1" noChangeArrowheads="1"/>
          </p:cNvPicPr>
          <p:nvPr/>
        </p:nvPicPr>
        <p:blipFill>
          <a:blip r:embed="rId2"/>
          <a:srcRect l="3936" t="3713" b="5682"/>
          <a:stretch>
            <a:fillRect/>
          </a:stretch>
        </p:blipFill>
        <p:spPr bwMode="auto">
          <a:xfrm>
            <a:off x="803326" y="952786"/>
            <a:ext cx="7483450" cy="504798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b="1" dirty="0" smtClean="0">
                <a:solidFill>
                  <a:schemeClr val="accent2">
                    <a:lumMod val="75000"/>
                  </a:schemeClr>
                </a:solidFill>
                <a:latin typeface="Tahoma" pitchFamily="34" charset="0"/>
                <a:ea typeface="Tahoma" pitchFamily="34" charset="0"/>
                <a:cs typeface="Tahoma" pitchFamily="34" charset="0"/>
              </a:rPr>
              <a:t>В разные годы на кафедре истории КПСС и политэкономии работали:</a:t>
            </a:r>
            <a:endParaRPr lang="ru-RU" sz="18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1428728" y="2119256"/>
            <a:ext cx="6230717" cy="3881511"/>
          </a:xfrm>
        </p:spPr>
        <p:txBody>
          <a:bodyPr>
            <a:normAutofit fontScale="70000" lnSpcReduction="20000"/>
          </a:bodyPr>
          <a:lstStyle/>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СУДЬИНА Александра </a:t>
            </a:r>
            <a:r>
              <a:rPr lang="ru-RU" b="1" dirty="0" smtClean="0">
                <a:solidFill>
                  <a:schemeClr val="accent2">
                    <a:lumMod val="75000"/>
                  </a:schemeClr>
                </a:solidFill>
                <a:latin typeface="Tahoma" pitchFamily="34" charset="0"/>
                <a:ea typeface="Tahoma" pitchFamily="34" charset="0"/>
                <a:cs typeface="Tahoma" pitchFamily="34" charset="0"/>
              </a:rPr>
              <a:t>Никифоровна</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ОРЕХОВА Евгения </a:t>
            </a:r>
            <a:r>
              <a:rPr lang="ru-RU" b="1" dirty="0" smtClean="0">
                <a:solidFill>
                  <a:schemeClr val="accent2">
                    <a:lumMod val="75000"/>
                  </a:schemeClr>
                </a:solidFill>
                <a:latin typeface="Tahoma" pitchFamily="34" charset="0"/>
                <a:ea typeface="Tahoma" pitchFamily="34" charset="0"/>
                <a:cs typeface="Tahoma" pitchFamily="34" charset="0"/>
              </a:rPr>
              <a:t>Николаевна</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ЛЕНИНА Галина </a:t>
            </a:r>
            <a:r>
              <a:rPr lang="ru-RU" b="1" dirty="0" smtClean="0">
                <a:solidFill>
                  <a:schemeClr val="accent2">
                    <a:lumMod val="75000"/>
                  </a:schemeClr>
                </a:solidFill>
                <a:latin typeface="Tahoma" pitchFamily="34" charset="0"/>
                <a:ea typeface="Tahoma" pitchFamily="34" charset="0"/>
                <a:cs typeface="Tahoma" pitchFamily="34" charset="0"/>
              </a:rPr>
              <a:t>Сергеевна </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НАСЛЕДНИКОВ </a:t>
            </a:r>
            <a:r>
              <a:rPr lang="ru-RU" b="1" dirty="0" err="1" smtClean="0">
                <a:solidFill>
                  <a:schemeClr val="accent2">
                    <a:lumMod val="75000"/>
                  </a:schemeClr>
                </a:solidFill>
                <a:latin typeface="Tahoma" pitchFamily="34" charset="0"/>
                <a:ea typeface="Tahoma" pitchFamily="34" charset="0"/>
                <a:cs typeface="Tahoma" pitchFamily="34" charset="0"/>
              </a:rPr>
              <a:t>Прокопий</a:t>
            </a:r>
            <a:r>
              <a:rPr lang="ru-RU" b="1" dirty="0" smtClean="0">
                <a:solidFill>
                  <a:schemeClr val="accent2">
                    <a:lumMod val="75000"/>
                  </a:schemeClr>
                </a:solidFill>
                <a:latin typeface="Tahoma" pitchFamily="34" charset="0"/>
                <a:ea typeface="Tahoma" pitchFamily="34" charset="0"/>
                <a:cs typeface="Tahoma" pitchFamily="34" charset="0"/>
              </a:rPr>
              <a:t> </a:t>
            </a:r>
            <a:r>
              <a:rPr lang="ru-RU" b="1" dirty="0" smtClean="0">
                <a:solidFill>
                  <a:schemeClr val="accent2">
                    <a:lumMod val="75000"/>
                  </a:schemeClr>
                </a:solidFill>
                <a:latin typeface="Tahoma" pitchFamily="34" charset="0"/>
                <a:ea typeface="Tahoma" pitchFamily="34" charset="0"/>
                <a:cs typeface="Tahoma" pitchFamily="34" charset="0"/>
              </a:rPr>
              <a:t>Михайлович</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ГАВРИЛЕНКО Петр </a:t>
            </a:r>
            <a:r>
              <a:rPr lang="ru-RU" b="1" dirty="0" smtClean="0">
                <a:solidFill>
                  <a:schemeClr val="accent2">
                    <a:lumMod val="75000"/>
                  </a:schemeClr>
                </a:solidFill>
                <a:latin typeface="Tahoma" pitchFamily="34" charset="0"/>
                <a:ea typeface="Tahoma" pitchFamily="34" charset="0"/>
                <a:cs typeface="Tahoma" pitchFamily="34" charset="0"/>
              </a:rPr>
              <a:t>Григорьевич</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ЛИСИНА Нина </a:t>
            </a:r>
            <a:r>
              <a:rPr lang="ru-RU" b="1" dirty="0" smtClean="0">
                <a:solidFill>
                  <a:schemeClr val="accent2">
                    <a:lumMod val="75000"/>
                  </a:schemeClr>
                </a:solidFill>
                <a:latin typeface="Tahoma" pitchFamily="34" charset="0"/>
                <a:ea typeface="Tahoma" pitchFamily="34" charset="0"/>
                <a:cs typeface="Tahoma" pitchFamily="34" charset="0"/>
              </a:rPr>
              <a:t>Васильевна</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СМОЛИНА Ольга </a:t>
            </a:r>
            <a:r>
              <a:rPr lang="ru-RU" b="1" dirty="0" smtClean="0">
                <a:solidFill>
                  <a:schemeClr val="accent2">
                    <a:lumMod val="75000"/>
                  </a:schemeClr>
                </a:solidFill>
                <a:latin typeface="Tahoma" pitchFamily="34" charset="0"/>
                <a:ea typeface="Tahoma" pitchFamily="34" charset="0"/>
                <a:cs typeface="Tahoma" pitchFamily="34" charset="0"/>
              </a:rPr>
              <a:t>Николаевна</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СУХАРЕВА Нелли </a:t>
            </a:r>
            <a:r>
              <a:rPr lang="ru-RU" b="1" dirty="0" smtClean="0">
                <a:solidFill>
                  <a:schemeClr val="accent2">
                    <a:lumMod val="75000"/>
                  </a:schemeClr>
                </a:solidFill>
                <a:latin typeface="Tahoma" pitchFamily="34" charset="0"/>
                <a:ea typeface="Tahoma" pitchFamily="34" charset="0"/>
                <a:cs typeface="Tahoma" pitchFamily="34" charset="0"/>
              </a:rPr>
              <a:t>Ильинична</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РЯБУХИНА Татьяна </a:t>
            </a:r>
            <a:r>
              <a:rPr lang="ru-RU" b="1" dirty="0" smtClean="0">
                <a:solidFill>
                  <a:schemeClr val="accent2">
                    <a:lumMod val="75000"/>
                  </a:schemeClr>
                </a:solidFill>
                <a:latin typeface="Tahoma" pitchFamily="34" charset="0"/>
                <a:ea typeface="Tahoma" pitchFamily="34" charset="0"/>
                <a:cs typeface="Tahoma" pitchFamily="34" charset="0"/>
              </a:rPr>
              <a:t>Васильевна</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ГУБИНА Раиса </a:t>
            </a:r>
            <a:r>
              <a:rPr lang="ru-RU" b="1" dirty="0" smtClean="0">
                <a:solidFill>
                  <a:schemeClr val="accent2">
                    <a:lumMod val="75000"/>
                  </a:schemeClr>
                </a:solidFill>
                <a:latin typeface="Tahoma" pitchFamily="34" charset="0"/>
                <a:ea typeface="Tahoma" pitchFamily="34" charset="0"/>
                <a:cs typeface="Tahoma" pitchFamily="34" charset="0"/>
              </a:rPr>
              <a:t>Сергеевна </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ГРИЦЕНКО Ия </a:t>
            </a:r>
            <a:r>
              <a:rPr lang="ru-RU" b="1" dirty="0" smtClean="0">
                <a:solidFill>
                  <a:schemeClr val="accent2">
                    <a:lumMod val="75000"/>
                  </a:schemeClr>
                </a:solidFill>
                <a:latin typeface="Tahoma" pitchFamily="34" charset="0"/>
                <a:ea typeface="Tahoma" pitchFamily="34" charset="0"/>
                <a:cs typeface="Tahoma" pitchFamily="34" charset="0"/>
              </a:rPr>
              <a:t>Тимофеевна</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ФИЛИМОНОВА Нина </a:t>
            </a:r>
            <a:r>
              <a:rPr lang="ru-RU" b="1" dirty="0" smtClean="0">
                <a:solidFill>
                  <a:schemeClr val="accent2">
                    <a:lumMod val="75000"/>
                  </a:schemeClr>
                </a:solidFill>
                <a:latin typeface="Tahoma" pitchFamily="34" charset="0"/>
                <a:ea typeface="Tahoma" pitchFamily="34" charset="0"/>
                <a:cs typeface="Tahoma" pitchFamily="34" charset="0"/>
              </a:rPr>
              <a:t>Николаевна (ст. лаборант)</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ПОРОТИКОВА Валентина </a:t>
            </a:r>
            <a:r>
              <a:rPr lang="ru-RU" b="1" dirty="0" smtClean="0">
                <a:solidFill>
                  <a:schemeClr val="accent2">
                    <a:lumMod val="75000"/>
                  </a:schemeClr>
                </a:solidFill>
                <a:latin typeface="Tahoma" pitchFamily="34" charset="0"/>
                <a:ea typeface="Tahoma" pitchFamily="34" charset="0"/>
                <a:cs typeface="Tahoma" pitchFamily="34" charset="0"/>
              </a:rPr>
              <a:t>Григорьевна (лаборант)</a:t>
            </a:r>
          </a:p>
          <a:p>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662" y="642918"/>
            <a:ext cx="7429551" cy="2071702"/>
          </a:xfrm>
        </p:spPr>
        <p:txBody>
          <a:bodyPr>
            <a:noAutofit/>
          </a:bodyPr>
          <a:lstStyle/>
          <a:p>
            <a:r>
              <a:rPr lang="ru-RU" sz="2000" b="1" dirty="0" smtClean="0">
                <a:solidFill>
                  <a:schemeClr val="accent2">
                    <a:lumMod val="75000"/>
                  </a:schemeClr>
                </a:solidFill>
                <a:latin typeface="Tahoma" pitchFamily="34" charset="0"/>
                <a:ea typeface="Tahoma" pitchFamily="34" charset="0"/>
                <a:cs typeface="Tahoma" pitchFamily="34" charset="0"/>
              </a:rPr>
              <a:t>В 1987 г. вместо двух кафедр общественных наук образована одна – кафедра философии, этики, эстетики и медицинской деонтологии (в последние несколько лет к названию прибавилось: «с курсом политической социологии»)</a:t>
            </a:r>
            <a:r>
              <a:rPr lang="ru-RU" sz="2800" b="1" dirty="0" smtClean="0">
                <a:solidFill>
                  <a:schemeClr val="accent2">
                    <a:lumMod val="75000"/>
                  </a:schemeClr>
                </a:solidFill>
                <a:latin typeface="Tahoma" pitchFamily="34" charset="0"/>
                <a:ea typeface="Tahoma" pitchFamily="34" charset="0"/>
                <a:cs typeface="Tahoma" pitchFamily="34" charset="0"/>
              </a:rPr>
              <a:t/>
            </a:r>
            <a:br>
              <a:rPr lang="ru-RU" sz="2800" b="1" dirty="0" smtClean="0">
                <a:solidFill>
                  <a:schemeClr val="accent2">
                    <a:lumMod val="75000"/>
                  </a:schemeClr>
                </a:solidFill>
                <a:latin typeface="Tahoma" pitchFamily="34" charset="0"/>
                <a:ea typeface="Tahoma" pitchFamily="34" charset="0"/>
                <a:cs typeface="Tahoma" pitchFamily="34" charset="0"/>
              </a:rPr>
            </a:br>
            <a:r>
              <a:rPr lang="ru-RU" sz="1800" b="1" dirty="0" smtClean="0">
                <a:solidFill>
                  <a:schemeClr val="accent2">
                    <a:lumMod val="75000"/>
                  </a:schemeClr>
                </a:solidFill>
                <a:latin typeface="Tahoma" pitchFamily="34" charset="0"/>
                <a:ea typeface="Tahoma" pitchFamily="34" charset="0"/>
                <a:cs typeface="Tahoma" pitchFamily="34" charset="0"/>
              </a:rPr>
              <a:t> </a:t>
            </a:r>
            <a:br>
              <a:rPr lang="ru-RU" sz="1800" b="1" dirty="0" smtClean="0">
                <a:solidFill>
                  <a:schemeClr val="accent2">
                    <a:lumMod val="75000"/>
                  </a:schemeClr>
                </a:solidFill>
                <a:latin typeface="Tahoma" pitchFamily="34" charset="0"/>
                <a:ea typeface="Tahoma" pitchFamily="34" charset="0"/>
                <a:cs typeface="Tahoma" pitchFamily="34" charset="0"/>
              </a:rPr>
            </a:br>
            <a:r>
              <a:rPr lang="ru-RU" sz="1800" b="1" dirty="0" smtClean="0">
                <a:solidFill>
                  <a:schemeClr val="accent2">
                    <a:lumMod val="75000"/>
                  </a:schemeClr>
                </a:solidFill>
                <a:latin typeface="Tahoma" pitchFamily="34" charset="0"/>
                <a:ea typeface="Tahoma" pitchFamily="34" charset="0"/>
                <a:cs typeface="Tahoma" pitchFamily="34" charset="0"/>
              </a:rPr>
              <a:t>Кафедрой заведовала:</a:t>
            </a:r>
            <a:endParaRPr lang="ru-RU" sz="18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sz="quarter" idx="13"/>
          </p:nvPr>
        </p:nvSpPr>
        <p:spPr>
          <a:xfrm>
            <a:off x="4429124" y="2928934"/>
            <a:ext cx="3714776" cy="2714644"/>
          </a:xfrm>
        </p:spPr>
        <p:txBody>
          <a:bodyPr>
            <a:normAutofit/>
          </a:bodyPr>
          <a:lstStyle/>
          <a:p>
            <a:pPr algn="r"/>
            <a:r>
              <a:rPr lang="ru-RU" sz="1600" b="1" dirty="0" smtClean="0">
                <a:solidFill>
                  <a:schemeClr val="accent2">
                    <a:lumMod val="75000"/>
                  </a:schemeClr>
                </a:solidFill>
                <a:latin typeface="Tahoma" pitchFamily="34" charset="0"/>
                <a:ea typeface="Tahoma" pitchFamily="34" charset="0"/>
                <a:cs typeface="Tahoma" pitchFamily="34" charset="0"/>
              </a:rPr>
              <a:t>1987-2006 – ШЕВЫРНОГОВА Лариса Александровна – кандидат философских наук, доцент</a:t>
            </a:r>
          </a:p>
          <a:p>
            <a:pPr algn="r"/>
            <a:endParaRPr lang="ru-RU" sz="1600" b="1" dirty="0" smtClean="0">
              <a:solidFill>
                <a:schemeClr val="accent2">
                  <a:lumMod val="75000"/>
                </a:schemeClr>
              </a:solidFill>
              <a:latin typeface="Tahoma" pitchFamily="34" charset="0"/>
              <a:ea typeface="Tahoma" pitchFamily="34" charset="0"/>
              <a:cs typeface="Tahoma" pitchFamily="34" charset="0"/>
            </a:endParaRPr>
          </a:p>
          <a:p>
            <a:pPr algn="r">
              <a:buNone/>
            </a:pPr>
            <a:r>
              <a:rPr lang="ru-RU" sz="1600" b="1" dirty="0" smtClean="0">
                <a:solidFill>
                  <a:schemeClr val="accent2">
                    <a:lumMod val="75000"/>
                  </a:schemeClr>
                </a:solidFill>
                <a:latin typeface="Tahoma" pitchFamily="34" charset="0"/>
                <a:ea typeface="Tahoma" pitchFamily="34" charset="0"/>
                <a:cs typeface="Tahoma" pitchFamily="34" charset="0"/>
              </a:rPr>
              <a:t>Закончила Красноярский пединститут (историко-филологический факультет, отделение истории)</a:t>
            </a:r>
          </a:p>
        </p:txBody>
      </p:sp>
      <p:pic>
        <p:nvPicPr>
          <p:cNvPr id="31746" name="Picture 2"/>
          <p:cNvPicPr>
            <a:picLocks noGrp="1" noChangeAspect="1" noChangeArrowheads="1"/>
          </p:cNvPicPr>
          <p:nvPr>
            <p:ph sz="quarter" idx="14"/>
          </p:nvPr>
        </p:nvPicPr>
        <p:blipFill>
          <a:blip r:embed="rId2"/>
          <a:srcRect/>
          <a:stretch>
            <a:fillRect/>
          </a:stretch>
        </p:blipFill>
        <p:spPr bwMode="auto">
          <a:xfrm>
            <a:off x="1428728" y="3000372"/>
            <a:ext cx="2343150" cy="2695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Фотографии все Надя\фото кафедра КрасГМУ\кафедра старые фото сканированы\кафедра альбом 7.jpg"/>
          <p:cNvPicPr>
            <a:picLocks noChangeAspect="1" noChangeArrowheads="1"/>
          </p:cNvPicPr>
          <p:nvPr/>
        </p:nvPicPr>
        <p:blipFill>
          <a:blip r:embed="rId2"/>
          <a:srcRect/>
          <a:stretch>
            <a:fillRect/>
          </a:stretch>
        </p:blipFill>
        <p:spPr bwMode="auto">
          <a:xfrm>
            <a:off x="895341" y="785794"/>
            <a:ext cx="7353317" cy="528641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200" b="1" dirty="0" smtClean="0">
                <a:solidFill>
                  <a:schemeClr val="accent2">
                    <a:lumMod val="75000"/>
                  </a:schemeClr>
                </a:solidFill>
                <a:latin typeface="Tahoma" pitchFamily="34" charset="0"/>
                <a:ea typeface="Tahoma" pitchFamily="34" charset="0"/>
                <a:cs typeface="Tahoma" pitchFamily="34" charset="0"/>
              </a:rPr>
              <a:t>В 2006 г. кафедра получила название –  кафедра философии и социально-гуманитарных наук</a:t>
            </a:r>
            <a:r>
              <a:rPr lang="ru-RU" sz="2700" b="1" dirty="0" smtClean="0">
                <a:solidFill>
                  <a:schemeClr val="accent2">
                    <a:lumMod val="75000"/>
                  </a:schemeClr>
                </a:solidFill>
                <a:latin typeface="Tahoma" pitchFamily="34" charset="0"/>
                <a:ea typeface="Tahoma" pitchFamily="34" charset="0"/>
                <a:cs typeface="Tahoma" pitchFamily="34" charset="0"/>
              </a:rPr>
              <a:t/>
            </a:r>
            <a:br>
              <a:rPr lang="ru-RU" sz="2700" b="1" dirty="0" smtClean="0">
                <a:solidFill>
                  <a:schemeClr val="accent2">
                    <a:lumMod val="75000"/>
                  </a:schemeClr>
                </a:solidFill>
                <a:latin typeface="Tahoma" pitchFamily="34" charset="0"/>
                <a:ea typeface="Tahoma" pitchFamily="34" charset="0"/>
                <a:cs typeface="Tahoma" pitchFamily="34" charset="0"/>
              </a:rPr>
            </a:br>
            <a:r>
              <a:rPr lang="ru-RU" b="1" dirty="0" smtClean="0">
                <a:solidFill>
                  <a:schemeClr val="accent2">
                    <a:lumMod val="75000"/>
                  </a:schemeClr>
                </a:solidFill>
                <a:latin typeface="Tahoma" pitchFamily="34" charset="0"/>
                <a:ea typeface="Tahoma" pitchFamily="34" charset="0"/>
                <a:cs typeface="Tahoma" pitchFamily="34" charset="0"/>
              </a:rPr>
              <a:t> </a:t>
            </a:r>
            <a:r>
              <a:rPr lang="ru-RU" sz="2000" b="1" dirty="0" smtClean="0">
                <a:solidFill>
                  <a:schemeClr val="accent2">
                    <a:lumMod val="75000"/>
                  </a:schemeClr>
                </a:solidFill>
                <a:latin typeface="Tahoma" pitchFamily="34" charset="0"/>
                <a:ea typeface="Tahoma" pitchFamily="34" charset="0"/>
                <a:cs typeface="Tahoma" pitchFamily="34" charset="0"/>
              </a:rPr>
              <a:t>Кафедрой заведовали:</a:t>
            </a:r>
            <a:endParaRPr lang="ru-RU" sz="2000" dirty="0"/>
          </a:p>
        </p:txBody>
      </p:sp>
      <p:sp>
        <p:nvSpPr>
          <p:cNvPr id="3" name="Содержимое 2"/>
          <p:cNvSpPr>
            <a:spLocks noGrp="1"/>
          </p:cNvSpPr>
          <p:nvPr>
            <p:ph sz="quarter" idx="13"/>
          </p:nvPr>
        </p:nvSpPr>
        <p:spPr>
          <a:xfrm>
            <a:off x="1071538" y="2285992"/>
            <a:ext cx="4214842" cy="3786214"/>
          </a:xfrm>
        </p:spPr>
        <p:txBody>
          <a:bodyPr>
            <a:normAutofit fontScale="25000" lnSpcReduction="20000"/>
          </a:bodyPr>
          <a:lstStyle/>
          <a:p>
            <a:pPr algn="r">
              <a:buNone/>
            </a:pPr>
            <a:r>
              <a:rPr lang="ru-RU" sz="6400" b="1" dirty="0" smtClean="0">
                <a:solidFill>
                  <a:schemeClr val="accent2">
                    <a:lumMod val="75000"/>
                  </a:schemeClr>
                </a:solidFill>
                <a:latin typeface="Tahoma" pitchFamily="34" charset="0"/>
                <a:ea typeface="Tahoma" pitchFamily="34" charset="0"/>
                <a:cs typeface="Tahoma" pitchFamily="34" charset="0"/>
              </a:rPr>
              <a:t>2006 – 2014 - доктор философских наук, профессор КУДАШОВ Вячеслав Иванович</a:t>
            </a:r>
          </a:p>
          <a:p>
            <a:pPr algn="r">
              <a:buNone/>
            </a:pPr>
            <a:r>
              <a:rPr lang="ru-RU" sz="6400" b="1" dirty="0" smtClean="0">
                <a:solidFill>
                  <a:schemeClr val="accent2">
                    <a:lumMod val="75000"/>
                  </a:schemeClr>
                </a:solidFill>
                <a:latin typeface="Tahoma" pitchFamily="34" charset="0"/>
                <a:ea typeface="Tahoma" pitchFamily="34" charset="0"/>
                <a:cs typeface="Tahoma" pitchFamily="34" charset="0"/>
              </a:rPr>
              <a:t>Закончил Красноярский педагогический институт (исторический факультет) </a:t>
            </a:r>
          </a:p>
          <a:p>
            <a:pPr algn="r">
              <a:buNone/>
            </a:pPr>
            <a:r>
              <a:rPr lang="ru-RU" sz="6400" b="1" dirty="0" smtClean="0">
                <a:solidFill>
                  <a:schemeClr val="accent2">
                    <a:lumMod val="75000"/>
                  </a:schemeClr>
                </a:solidFill>
                <a:latin typeface="Tahoma" pitchFamily="34" charset="0"/>
                <a:ea typeface="Tahoma" pitchFamily="34" charset="0"/>
                <a:cs typeface="Tahoma" pitchFamily="34" charset="0"/>
              </a:rPr>
              <a:t>Член Президиума Российского философского общества, председатель краевого отделения РФО</a:t>
            </a:r>
          </a:p>
          <a:p>
            <a:pPr algn="r">
              <a:buNone/>
            </a:pPr>
            <a:r>
              <a:rPr lang="ru-RU" sz="6400" b="1" dirty="0" smtClean="0">
                <a:solidFill>
                  <a:schemeClr val="accent2">
                    <a:lumMod val="75000"/>
                  </a:schemeClr>
                </a:solidFill>
                <a:latin typeface="Tahoma" pitchFamily="34" charset="0"/>
                <a:ea typeface="Tahoma" pitchFamily="34" charset="0"/>
                <a:cs typeface="Tahoma" pitchFamily="34" charset="0"/>
              </a:rPr>
              <a:t>Член редколлегии </a:t>
            </a:r>
            <a:r>
              <a:rPr lang="ru-RU" sz="6400" b="1" dirty="0" smtClean="0">
                <a:solidFill>
                  <a:schemeClr val="accent2">
                    <a:lumMod val="75000"/>
                  </a:schemeClr>
                </a:solidFill>
                <a:latin typeface="Tahoma" pitchFamily="34" charset="0"/>
                <a:ea typeface="Tahoma" pitchFamily="34" charset="0"/>
                <a:cs typeface="Tahoma" pitchFamily="34" charset="0"/>
              </a:rPr>
              <a:t>журнала «Сибирское медицинское образование»</a:t>
            </a:r>
          </a:p>
          <a:p>
            <a:pPr algn="r">
              <a:buNone/>
            </a:pPr>
            <a:r>
              <a:rPr lang="ru-RU" sz="6400" b="1" dirty="0" smtClean="0">
                <a:solidFill>
                  <a:schemeClr val="accent2">
                    <a:lumMod val="75000"/>
                  </a:schemeClr>
                </a:solidFill>
                <a:latin typeface="Tahoma" pitchFamily="34" charset="0"/>
                <a:ea typeface="Tahoma" pitchFamily="34" charset="0"/>
                <a:cs typeface="Tahoma" pitchFamily="34" charset="0"/>
              </a:rPr>
              <a:t> </a:t>
            </a:r>
            <a:r>
              <a:rPr lang="ru-RU" sz="6400" b="1" dirty="0" smtClean="0">
                <a:solidFill>
                  <a:schemeClr val="accent2">
                    <a:lumMod val="75000"/>
                  </a:schemeClr>
                </a:solidFill>
                <a:latin typeface="Tahoma" pitchFamily="34" charset="0"/>
                <a:ea typeface="Tahoma" pitchFamily="34" charset="0"/>
                <a:cs typeface="Tahoma" pitchFamily="34" charset="0"/>
              </a:rPr>
              <a:t>Член диссертационного </a:t>
            </a:r>
            <a:r>
              <a:rPr lang="ru-RU" sz="6400" b="1" dirty="0" smtClean="0">
                <a:solidFill>
                  <a:schemeClr val="accent2">
                    <a:lumMod val="75000"/>
                  </a:schemeClr>
                </a:solidFill>
                <a:latin typeface="Tahoma" pitchFamily="34" charset="0"/>
                <a:ea typeface="Tahoma" pitchFamily="34" charset="0"/>
                <a:cs typeface="Tahoma" pitchFamily="34" charset="0"/>
              </a:rPr>
              <a:t>совета СФУ </a:t>
            </a:r>
          </a:p>
          <a:p>
            <a:pPr algn="r">
              <a:buNone/>
            </a:pPr>
            <a:r>
              <a:rPr lang="ru-RU" sz="6400" b="1" dirty="0" smtClean="0">
                <a:solidFill>
                  <a:schemeClr val="accent2">
                    <a:lumMod val="75000"/>
                  </a:schemeClr>
                </a:solidFill>
                <a:latin typeface="Tahoma" pitchFamily="34" charset="0"/>
                <a:ea typeface="Tahoma" pitchFamily="34" charset="0"/>
                <a:cs typeface="Tahoma" pitchFamily="34" charset="0"/>
              </a:rPr>
              <a:t>Член Правления </a:t>
            </a:r>
            <a:r>
              <a:rPr lang="ru-RU" sz="6400" b="1" dirty="0" smtClean="0">
                <a:solidFill>
                  <a:schemeClr val="accent2">
                    <a:lumMod val="75000"/>
                  </a:schemeClr>
                </a:solidFill>
                <a:latin typeface="Tahoma" pitchFamily="34" charset="0"/>
                <a:ea typeface="Tahoma" pitchFamily="34" charset="0"/>
                <a:cs typeface="Tahoma" pitchFamily="34" charset="0"/>
              </a:rPr>
              <a:t>Профессорского собрания Красноярского края </a:t>
            </a:r>
          </a:p>
          <a:p>
            <a:endParaRPr lang="ru-RU" dirty="0"/>
          </a:p>
        </p:txBody>
      </p:sp>
      <p:pic>
        <p:nvPicPr>
          <p:cNvPr id="32770" name="Picture 2"/>
          <p:cNvPicPr>
            <a:picLocks noGrp="1" noChangeAspect="1" noChangeArrowheads="1"/>
          </p:cNvPicPr>
          <p:nvPr>
            <p:ph sz="quarter" idx="14"/>
          </p:nvPr>
        </p:nvPicPr>
        <p:blipFill>
          <a:blip r:embed="rId2"/>
          <a:srcRect/>
          <a:stretch>
            <a:fillRect/>
          </a:stretch>
        </p:blipFill>
        <p:spPr bwMode="auto">
          <a:xfrm>
            <a:off x="5643570" y="2786058"/>
            <a:ext cx="2700120" cy="26480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b="1" dirty="0" smtClean="0">
                <a:solidFill>
                  <a:schemeClr val="accent2">
                    <a:lumMod val="75000"/>
                  </a:schemeClr>
                </a:solidFill>
                <a:latin typeface="Tahoma" pitchFamily="34" charset="0"/>
                <a:ea typeface="Tahoma" pitchFamily="34" charset="0"/>
                <a:cs typeface="Tahoma" pitchFamily="34" charset="0"/>
              </a:rPr>
              <a:t>В 2007 году кафедра переименована в кафедру </a:t>
            </a:r>
            <a:r>
              <a:rPr lang="ru-RU" sz="2800" b="1" i="1" dirty="0" smtClean="0">
                <a:solidFill>
                  <a:schemeClr val="accent2">
                    <a:lumMod val="75000"/>
                  </a:schemeClr>
                </a:solidFill>
                <a:latin typeface="Tahoma" pitchFamily="34" charset="0"/>
                <a:ea typeface="Tahoma" pitchFamily="34" charset="0"/>
                <a:cs typeface="Tahoma" pitchFamily="34" charset="0"/>
              </a:rPr>
              <a:t>философии и социально-гуманитарных наук</a:t>
            </a:r>
            <a:r>
              <a:rPr lang="ru-RU" sz="2800" dirty="0" smtClean="0"/>
              <a:t/>
            </a:r>
            <a:br>
              <a:rPr lang="ru-RU" sz="2800" dirty="0" smtClean="0"/>
            </a:br>
            <a:endParaRPr lang="ru-RU" sz="2800" dirty="0"/>
          </a:p>
        </p:txBody>
      </p:sp>
      <p:sp>
        <p:nvSpPr>
          <p:cNvPr id="3" name="Содержимое 2"/>
          <p:cNvSpPr>
            <a:spLocks noGrp="1"/>
          </p:cNvSpPr>
          <p:nvPr>
            <p:ph sz="quarter" idx="13"/>
          </p:nvPr>
        </p:nvSpPr>
        <p:spPr>
          <a:xfrm>
            <a:off x="928662" y="2714619"/>
            <a:ext cx="4143404" cy="3009523"/>
          </a:xfrm>
        </p:spPr>
        <p:txBody>
          <a:bodyPr>
            <a:normAutofit/>
          </a:bodyPr>
          <a:lstStyle/>
          <a:p>
            <a:pPr marL="0" indent="0">
              <a:buNone/>
            </a:pPr>
            <a:r>
              <a:rPr lang="ru-RU" sz="1800" b="1" dirty="0" smtClean="0">
                <a:solidFill>
                  <a:schemeClr val="accent2">
                    <a:lumMod val="75000"/>
                  </a:schemeClr>
                </a:solidFill>
                <a:latin typeface="Tahoma" pitchFamily="34" charset="0"/>
                <a:ea typeface="Tahoma" pitchFamily="34" charset="0"/>
                <a:cs typeface="Tahoma" pitchFamily="34" charset="0"/>
              </a:rPr>
              <a:t>С сентября 2014 по март 2016 кафедрой заведовал кандидат философских наук РАССКАЗОВ Леонид </a:t>
            </a:r>
            <a:r>
              <a:rPr lang="ru-RU" sz="1800" b="1" dirty="0" err="1" smtClean="0">
                <a:solidFill>
                  <a:schemeClr val="accent2">
                    <a:lumMod val="75000"/>
                  </a:schemeClr>
                </a:solidFill>
                <a:latin typeface="Tahoma" pitchFamily="34" charset="0"/>
                <a:ea typeface="Tahoma" pitchFamily="34" charset="0"/>
                <a:cs typeface="Tahoma" pitchFamily="34" charset="0"/>
              </a:rPr>
              <a:t>Дементьевич</a:t>
            </a:r>
            <a:r>
              <a:rPr lang="ru-RU" sz="1800" b="1" dirty="0" smtClean="0">
                <a:solidFill>
                  <a:schemeClr val="accent2">
                    <a:lumMod val="75000"/>
                  </a:schemeClr>
                </a:solidFill>
                <a:latin typeface="Tahoma" pitchFamily="34" charset="0"/>
                <a:ea typeface="Tahoma" pitchFamily="34" charset="0"/>
                <a:cs typeface="Tahoma" pitchFamily="34" charset="0"/>
              </a:rPr>
              <a:t> </a:t>
            </a:r>
          </a:p>
          <a:p>
            <a:pPr marL="0" indent="0">
              <a:buNone/>
            </a:pPr>
            <a:endParaRPr lang="ru-RU" sz="1800" b="1" dirty="0" smtClean="0">
              <a:solidFill>
                <a:schemeClr val="accent2">
                  <a:lumMod val="75000"/>
                </a:schemeClr>
              </a:solidFill>
              <a:latin typeface="Tahoma" pitchFamily="34" charset="0"/>
              <a:ea typeface="Tahoma" pitchFamily="34" charset="0"/>
              <a:cs typeface="Tahoma" pitchFamily="34" charset="0"/>
            </a:endParaRPr>
          </a:p>
          <a:p>
            <a:pPr marL="0" indent="0">
              <a:buNone/>
            </a:pPr>
            <a:r>
              <a:rPr lang="ru-RU" sz="1800" b="1" dirty="0" smtClean="0">
                <a:solidFill>
                  <a:schemeClr val="accent2">
                    <a:lumMod val="75000"/>
                  </a:schemeClr>
                </a:solidFill>
                <a:latin typeface="Tahoma" pitchFamily="34" charset="0"/>
                <a:ea typeface="Tahoma" pitchFamily="34" charset="0"/>
                <a:cs typeface="Tahoma" pitchFamily="34" charset="0"/>
              </a:rPr>
              <a:t>Закончил </a:t>
            </a:r>
            <a:r>
              <a:rPr lang="ru-RU" sz="1800" b="1" dirty="0" smtClean="0">
                <a:solidFill>
                  <a:schemeClr val="accent2">
                    <a:lumMod val="75000"/>
                  </a:schemeClr>
                </a:solidFill>
                <a:latin typeface="Tahoma" pitchFamily="34" charset="0"/>
                <a:ea typeface="Tahoma" pitchFamily="34" charset="0"/>
                <a:cs typeface="Tahoma" pitchFamily="34" charset="0"/>
              </a:rPr>
              <a:t>Санкт- Петербургский государственный университет</a:t>
            </a:r>
          </a:p>
          <a:p>
            <a:endParaRPr lang="ru-RU" dirty="0"/>
          </a:p>
        </p:txBody>
      </p:sp>
      <p:pic>
        <p:nvPicPr>
          <p:cNvPr id="34818" name="Picture 2" descr="D:\Фотографии все Надя\фото кафедра КрасГМУ\рассказов.jpg"/>
          <p:cNvPicPr>
            <a:picLocks noGrp="1" noChangeAspect="1" noChangeArrowheads="1"/>
          </p:cNvPicPr>
          <p:nvPr>
            <p:ph sz="quarter" idx="14"/>
          </p:nvPr>
        </p:nvPicPr>
        <p:blipFill>
          <a:blip r:embed="rId2"/>
          <a:srcRect/>
          <a:stretch>
            <a:fillRect/>
          </a:stretch>
        </p:blipFill>
        <p:spPr bwMode="auto">
          <a:xfrm>
            <a:off x="5286380" y="2214554"/>
            <a:ext cx="2474935" cy="350203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7" y="817582"/>
            <a:ext cx="7274482" cy="1202485"/>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В настоящее время на кафедре философии и социально-гуманитарных наук с марта 2016 исполняет обязанности заведующего  </a:t>
            </a:r>
            <a:endParaRPr lang="ru-RU" sz="2400" dirty="0"/>
          </a:p>
        </p:txBody>
      </p:sp>
      <p:sp>
        <p:nvSpPr>
          <p:cNvPr id="3" name="Содержимое 2"/>
          <p:cNvSpPr>
            <a:spLocks noGrp="1"/>
          </p:cNvSpPr>
          <p:nvPr>
            <p:ph sz="quarter" idx="13"/>
          </p:nvPr>
        </p:nvSpPr>
        <p:spPr>
          <a:xfrm>
            <a:off x="857224" y="2428868"/>
            <a:ext cx="3714776" cy="3571899"/>
          </a:xfrm>
        </p:spPr>
        <p:txBody>
          <a:bodyPr>
            <a:noAutofit/>
          </a:bodyPr>
          <a:lstStyle/>
          <a:p>
            <a:pPr marL="0" indent="0">
              <a:spcBef>
                <a:spcPts val="600"/>
              </a:spcBef>
              <a:buNone/>
            </a:pPr>
            <a:r>
              <a:rPr lang="ru-RU" sz="1800" b="1" dirty="0" smtClean="0">
                <a:solidFill>
                  <a:schemeClr val="accent2">
                    <a:lumMod val="75000"/>
                  </a:schemeClr>
                </a:solidFill>
                <a:latin typeface="Tahoma" pitchFamily="34" charset="0"/>
                <a:ea typeface="Tahoma" pitchFamily="34" charset="0"/>
                <a:cs typeface="Tahoma" pitchFamily="34" charset="0"/>
              </a:rPr>
              <a:t> </a:t>
            </a:r>
            <a:r>
              <a:rPr lang="ru-RU" sz="1800" b="1" dirty="0" smtClean="0">
                <a:solidFill>
                  <a:schemeClr val="accent2">
                    <a:lumMod val="75000"/>
                  </a:schemeClr>
                </a:solidFill>
                <a:latin typeface="Tahoma" pitchFamily="34" charset="0"/>
                <a:ea typeface="Tahoma" pitchFamily="34" charset="0"/>
                <a:cs typeface="Tahoma" pitchFamily="34" charset="0"/>
              </a:rPr>
              <a:t>кандидат </a:t>
            </a:r>
            <a:r>
              <a:rPr lang="ru-RU" sz="1800" b="1" dirty="0" smtClean="0">
                <a:solidFill>
                  <a:schemeClr val="accent2">
                    <a:lumMod val="75000"/>
                  </a:schemeClr>
                </a:solidFill>
                <a:latin typeface="Tahoma" pitchFamily="34" charset="0"/>
                <a:ea typeface="Tahoma" pitchFamily="34" charset="0"/>
                <a:cs typeface="Tahoma" pitchFamily="34" charset="0"/>
              </a:rPr>
              <a:t>исторических наук, доцент БАКШЕЕВ Андрей Иванович – </a:t>
            </a:r>
          </a:p>
          <a:p>
            <a:pPr marL="0" indent="0">
              <a:spcBef>
                <a:spcPts val="600"/>
              </a:spcBef>
              <a:buNone/>
            </a:pPr>
            <a:r>
              <a:rPr lang="ru-RU" sz="1800" b="1" dirty="0" smtClean="0">
                <a:solidFill>
                  <a:schemeClr val="accent2">
                    <a:lumMod val="75000"/>
                  </a:schemeClr>
                </a:solidFill>
                <a:latin typeface="Tahoma" pitchFamily="34" charset="0"/>
                <a:ea typeface="Tahoma" pitchFamily="34" charset="0"/>
                <a:cs typeface="Tahoma" pitchFamily="34" charset="0"/>
              </a:rPr>
              <a:t>     </a:t>
            </a:r>
          </a:p>
          <a:p>
            <a:pPr marL="0" indent="0">
              <a:spcBef>
                <a:spcPts val="600"/>
              </a:spcBef>
              <a:buNone/>
            </a:pPr>
            <a:r>
              <a:rPr lang="ru-RU" sz="1800" b="1" dirty="0" smtClean="0">
                <a:solidFill>
                  <a:schemeClr val="accent2">
                    <a:lumMod val="75000"/>
                  </a:schemeClr>
                </a:solidFill>
                <a:latin typeface="Tahoma" pitchFamily="34" charset="0"/>
                <a:ea typeface="Tahoma" pitchFamily="34" charset="0"/>
                <a:cs typeface="Tahoma" pitchFamily="34" charset="0"/>
              </a:rPr>
              <a:t>Закончил Красноярский педагогический институт (историко-филологический факультет, историческое отделение</a:t>
            </a:r>
            <a:r>
              <a:rPr lang="ru-RU" sz="1800" b="1" dirty="0" smtClean="0">
                <a:solidFill>
                  <a:schemeClr val="accent2">
                    <a:lumMod val="75000"/>
                  </a:schemeClr>
                </a:solidFill>
                <a:latin typeface="Tahoma" pitchFamily="34" charset="0"/>
                <a:ea typeface="Tahoma" pitchFamily="34" charset="0"/>
                <a:cs typeface="Tahoma" pitchFamily="34" charset="0"/>
              </a:rPr>
              <a:t>)</a:t>
            </a:r>
            <a:endParaRPr lang="ru-RU" sz="1800" b="1" dirty="0" smtClean="0">
              <a:solidFill>
                <a:schemeClr val="accent2">
                  <a:lumMod val="75000"/>
                </a:schemeClr>
              </a:solidFill>
              <a:latin typeface="Tahoma" pitchFamily="34" charset="0"/>
              <a:ea typeface="Tahoma" pitchFamily="34" charset="0"/>
              <a:cs typeface="Tahoma" pitchFamily="34" charset="0"/>
            </a:endParaRPr>
          </a:p>
          <a:p>
            <a:pPr marL="0" indent="0">
              <a:spcBef>
                <a:spcPts val="600"/>
              </a:spcBef>
              <a:buNone/>
            </a:pPr>
            <a:r>
              <a:rPr lang="ru-RU" sz="1800" b="1" dirty="0" smtClean="0">
                <a:solidFill>
                  <a:schemeClr val="accent2">
                    <a:lumMod val="75000"/>
                  </a:schemeClr>
                </a:solidFill>
                <a:latin typeface="Tahoma" pitchFamily="34" charset="0"/>
                <a:ea typeface="Tahoma" pitchFamily="34" charset="0"/>
                <a:cs typeface="Tahoma" pitchFamily="34" charset="0"/>
              </a:rPr>
              <a:t>Работает над завершением докторской диссертации</a:t>
            </a:r>
            <a:endParaRPr lang="ru-RU" sz="1800" b="1" dirty="0">
              <a:solidFill>
                <a:schemeClr val="accent2">
                  <a:lumMod val="75000"/>
                </a:schemeClr>
              </a:solidFill>
              <a:latin typeface="Tahoma" pitchFamily="34" charset="0"/>
              <a:ea typeface="Tahoma" pitchFamily="34" charset="0"/>
              <a:cs typeface="Tahoma" pitchFamily="34" charset="0"/>
            </a:endParaRPr>
          </a:p>
        </p:txBody>
      </p:sp>
      <p:pic>
        <p:nvPicPr>
          <p:cNvPr id="33794" name="Picture 2" descr="D:\Фотографии все Надя\фото кафедра КрасГМУ\бакшеев.jpg"/>
          <p:cNvPicPr>
            <a:picLocks noGrp="1" noChangeAspect="1" noChangeArrowheads="1"/>
          </p:cNvPicPr>
          <p:nvPr>
            <p:ph sz="quarter" idx="14"/>
          </p:nvPr>
        </p:nvPicPr>
        <p:blipFill>
          <a:blip r:embed="rId2"/>
          <a:srcRect/>
          <a:stretch>
            <a:fillRect/>
          </a:stretch>
        </p:blipFill>
        <p:spPr bwMode="auto">
          <a:xfrm>
            <a:off x="5072066" y="2214554"/>
            <a:ext cx="2820818" cy="376109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928670"/>
            <a:ext cx="7072362" cy="1714512"/>
          </a:xfrm>
        </p:spPr>
        <p:txBody>
          <a:bodyPr>
            <a:normAutofit fontScale="90000"/>
          </a:bodyPr>
          <a:lstStyle/>
          <a:p>
            <a:r>
              <a:rPr lang="ru-RU" sz="2700" b="1" dirty="0" smtClean="0">
                <a:solidFill>
                  <a:schemeClr val="accent2">
                    <a:lumMod val="75000"/>
                  </a:schemeClr>
                </a:solidFill>
                <a:latin typeface="Tahoma" pitchFamily="34" charset="0"/>
                <a:ea typeface="Tahoma" pitchFamily="34" charset="0"/>
                <a:cs typeface="Tahoma" pitchFamily="34" charset="0"/>
              </a:rPr>
              <a:t/>
            </a:r>
            <a:br>
              <a:rPr lang="ru-RU" sz="2700" b="1" dirty="0" smtClean="0">
                <a:solidFill>
                  <a:schemeClr val="accent2">
                    <a:lumMod val="75000"/>
                  </a:schemeClr>
                </a:solidFill>
                <a:latin typeface="Tahoma" pitchFamily="34" charset="0"/>
                <a:ea typeface="Tahoma" pitchFamily="34" charset="0"/>
                <a:cs typeface="Tahoma" pitchFamily="34" charset="0"/>
              </a:rPr>
            </a:br>
            <a:r>
              <a:rPr lang="ru-RU" sz="2700" b="1" dirty="0" smtClean="0">
                <a:solidFill>
                  <a:schemeClr val="accent2">
                    <a:lumMod val="75000"/>
                  </a:schemeClr>
                </a:solidFill>
                <a:latin typeface="Tahoma" pitchFamily="34" charset="0"/>
                <a:ea typeface="Tahoma" pitchFamily="34" charset="0"/>
                <a:cs typeface="Tahoma" pitchFamily="34" charset="0"/>
              </a:rPr>
              <a:t/>
            </a:r>
            <a:br>
              <a:rPr lang="ru-RU" sz="2700" b="1" dirty="0" smtClean="0">
                <a:solidFill>
                  <a:schemeClr val="accent2">
                    <a:lumMod val="75000"/>
                  </a:schemeClr>
                </a:solidFill>
                <a:latin typeface="Tahoma" pitchFamily="34" charset="0"/>
                <a:ea typeface="Tahoma" pitchFamily="34" charset="0"/>
                <a:cs typeface="Tahoma" pitchFamily="34" charset="0"/>
              </a:rPr>
            </a:br>
            <a:r>
              <a:rPr lang="ru-RU" sz="2700" b="1" dirty="0" smtClean="0">
                <a:solidFill>
                  <a:schemeClr val="accent2">
                    <a:lumMod val="75000"/>
                  </a:schemeClr>
                </a:solidFill>
                <a:latin typeface="Tahoma" pitchFamily="34" charset="0"/>
                <a:ea typeface="Tahoma" pitchFamily="34" charset="0"/>
                <a:cs typeface="Tahoma" pitchFamily="34" charset="0"/>
              </a:rPr>
              <a:t>В разные годы на кафедрах философии, этики, эстетики и медицинской деонтологии и философии и социально-гуманитарных наук работали:</a:t>
            </a:r>
            <a:r>
              <a:rPr lang="ru-RU" dirty="0" smtClean="0"/>
              <a:t/>
            </a:r>
            <a:br>
              <a:rPr lang="ru-RU" dirty="0" smtClean="0"/>
            </a:br>
            <a:endParaRPr lang="ru-RU" dirty="0"/>
          </a:p>
        </p:txBody>
      </p:sp>
      <p:sp>
        <p:nvSpPr>
          <p:cNvPr id="3" name="Содержимое 2"/>
          <p:cNvSpPr>
            <a:spLocks noGrp="1"/>
          </p:cNvSpPr>
          <p:nvPr>
            <p:ph idx="1"/>
          </p:nvPr>
        </p:nvSpPr>
        <p:spPr>
          <a:xfrm>
            <a:off x="1000100" y="2857496"/>
            <a:ext cx="7143800" cy="3286148"/>
          </a:xfrm>
        </p:spPr>
        <p:txBody>
          <a:bodyPr>
            <a:normAutofit/>
          </a:bodyPr>
          <a:lstStyle/>
          <a:p>
            <a:r>
              <a:rPr lang="ru-RU" sz="2000" b="1" dirty="0" smtClean="0">
                <a:solidFill>
                  <a:schemeClr val="accent2">
                    <a:lumMod val="75000"/>
                  </a:schemeClr>
                </a:solidFill>
                <a:latin typeface="Tahoma" pitchFamily="34" charset="0"/>
                <a:ea typeface="Tahoma" pitchFamily="34" charset="0"/>
                <a:cs typeface="Tahoma" pitchFamily="34" charset="0"/>
              </a:rPr>
              <a:t>к. филос. н., доцент КОЛМАКОВ Владимир Юрьевич</a:t>
            </a:r>
          </a:p>
          <a:p>
            <a:pPr algn="ctr">
              <a:buNone/>
            </a:pPr>
            <a:r>
              <a:rPr lang="ru-RU" sz="2000" b="1" dirty="0" smtClean="0">
                <a:solidFill>
                  <a:schemeClr val="accent2">
                    <a:lumMod val="75000"/>
                  </a:schemeClr>
                </a:solidFill>
                <a:latin typeface="Tahoma" pitchFamily="34" charset="0"/>
                <a:ea typeface="Tahoma" pitchFamily="34" charset="0"/>
                <a:cs typeface="Tahoma" pitchFamily="34" charset="0"/>
              </a:rPr>
              <a:t>старшие преподаватели:</a:t>
            </a:r>
          </a:p>
          <a:p>
            <a:pPr>
              <a:buFont typeface="Courier New" pitchFamily="49" charset="0"/>
              <a:buChar char="o"/>
            </a:pPr>
            <a:r>
              <a:rPr lang="ru-RU" sz="2000" b="1" dirty="0" smtClean="0">
                <a:solidFill>
                  <a:schemeClr val="accent2">
                    <a:lumMod val="75000"/>
                  </a:schemeClr>
                </a:solidFill>
                <a:latin typeface="Tahoma" pitchFamily="34" charset="0"/>
                <a:ea typeface="Tahoma" pitchFamily="34" charset="0"/>
                <a:cs typeface="Tahoma" pitchFamily="34" charset="0"/>
              </a:rPr>
              <a:t>к. филос. н. АРТЕМОВА Ирина Владимировна </a:t>
            </a:r>
          </a:p>
          <a:p>
            <a:pPr>
              <a:buFont typeface="Courier New" pitchFamily="49" charset="0"/>
              <a:buChar char="o"/>
            </a:pPr>
            <a:r>
              <a:rPr lang="ru-RU" sz="2000" b="1" dirty="0" smtClean="0">
                <a:solidFill>
                  <a:schemeClr val="accent2">
                    <a:lumMod val="75000"/>
                  </a:schemeClr>
                </a:solidFill>
                <a:latin typeface="Tahoma" pitchFamily="34" charset="0"/>
                <a:ea typeface="Tahoma" pitchFamily="34" charset="0"/>
                <a:cs typeface="Tahoma" pitchFamily="34" charset="0"/>
              </a:rPr>
              <a:t>к. филос. н. КУЛЬБИЖЕКОВ Виктор Николаевич </a:t>
            </a:r>
          </a:p>
          <a:p>
            <a:pPr>
              <a:buFont typeface="Courier New" pitchFamily="49" charset="0"/>
              <a:buChar char="o"/>
            </a:pPr>
            <a:r>
              <a:rPr lang="ru-RU" sz="2000" b="1" dirty="0" smtClean="0">
                <a:solidFill>
                  <a:schemeClr val="accent2">
                    <a:lumMod val="75000"/>
                  </a:schemeClr>
                </a:solidFill>
                <a:latin typeface="Tahoma" pitchFamily="34" charset="0"/>
                <a:ea typeface="Tahoma" pitchFamily="34" charset="0"/>
                <a:cs typeface="Tahoma" pitchFamily="34" charset="0"/>
              </a:rPr>
              <a:t>ВАЛИШИНА Ирина Ивановна </a:t>
            </a:r>
          </a:p>
          <a:p>
            <a:pPr algn="ctr">
              <a:buNone/>
            </a:pPr>
            <a:r>
              <a:rPr lang="ru-RU" sz="2000" b="1" dirty="0" smtClean="0">
                <a:solidFill>
                  <a:schemeClr val="accent2">
                    <a:lumMod val="75000"/>
                  </a:schemeClr>
                </a:solidFill>
                <a:latin typeface="Tahoma" pitchFamily="34" charset="0"/>
                <a:ea typeface="Tahoma" pitchFamily="34" charset="0"/>
                <a:cs typeface="Tahoma" pitchFamily="34" charset="0"/>
              </a:rPr>
              <a:t>преподаватели :</a:t>
            </a:r>
          </a:p>
          <a:p>
            <a:r>
              <a:rPr lang="ru-RU" sz="2000" b="1" dirty="0" smtClean="0">
                <a:solidFill>
                  <a:schemeClr val="accent2">
                    <a:lumMod val="75000"/>
                  </a:schemeClr>
                </a:solidFill>
                <a:latin typeface="Tahoma" pitchFamily="34" charset="0"/>
                <a:ea typeface="Tahoma" pitchFamily="34" charset="0"/>
                <a:cs typeface="Tahoma" pitchFamily="34" charset="0"/>
              </a:rPr>
              <a:t>СТАКУТИС Сергей </a:t>
            </a:r>
            <a:r>
              <a:rPr lang="ru-RU" sz="2000" b="1" dirty="0" err="1" smtClean="0">
                <a:solidFill>
                  <a:schemeClr val="accent2">
                    <a:lumMod val="75000"/>
                  </a:schemeClr>
                </a:solidFill>
                <a:latin typeface="Tahoma" pitchFamily="34" charset="0"/>
                <a:ea typeface="Tahoma" pitchFamily="34" charset="0"/>
                <a:cs typeface="Tahoma" pitchFamily="34" charset="0"/>
              </a:rPr>
              <a:t>Зигмасович</a:t>
            </a:r>
            <a:endParaRPr lang="ru-RU" b="1" dirty="0" smtClean="0">
              <a:solidFill>
                <a:schemeClr val="accent2">
                  <a:lumMod val="75000"/>
                </a:schemeClr>
              </a:solidFill>
              <a:latin typeface="Tahoma" pitchFamily="34" charset="0"/>
              <a:ea typeface="Tahoma" pitchFamily="34" charset="0"/>
              <a:cs typeface="Tahoma" pitchFamily="34" charset="0"/>
            </a:endParaRPr>
          </a:p>
          <a:p>
            <a:endParaRPr lang="ru-RU" b="1" dirty="0" smtClean="0">
              <a:solidFill>
                <a:schemeClr val="accent2">
                  <a:lumMod val="75000"/>
                </a:schemeClr>
              </a:solidFill>
              <a:latin typeface="Tahoma" pitchFamily="34" charset="0"/>
              <a:ea typeface="Tahoma" pitchFamily="34" charset="0"/>
              <a:cs typeface="Tahoma" pitchFamily="34" charset="0"/>
            </a:endParaRPr>
          </a:p>
          <a:p>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60000">
            <a:off x="1077366" y="1526866"/>
            <a:ext cx="3064827" cy="694617"/>
          </a:xfrm>
        </p:spPr>
        <p:txBody>
          <a:bodyPr>
            <a:normAutofit fontScale="90000"/>
          </a:bodyPr>
          <a:lstStyle/>
          <a:p>
            <a:r>
              <a:rPr lang="ru-RU" b="1" dirty="0" smtClean="0">
                <a:solidFill>
                  <a:schemeClr val="accent2">
                    <a:lumMod val="75000"/>
                  </a:schemeClr>
                </a:solidFill>
                <a:latin typeface="Tahoma" pitchFamily="34" charset="0"/>
                <a:ea typeface="Tahoma" pitchFamily="34" charset="0"/>
                <a:cs typeface="Tahoma" pitchFamily="34" charset="0"/>
              </a:rPr>
              <a:t>ГУБИНА Раиса Сергеевна </a:t>
            </a:r>
            <a:endParaRPr lang="ru-RU" dirty="0"/>
          </a:p>
        </p:txBody>
      </p:sp>
      <p:sp>
        <p:nvSpPr>
          <p:cNvPr id="4" name="Текст 3"/>
          <p:cNvSpPr>
            <a:spLocks noGrp="1"/>
          </p:cNvSpPr>
          <p:nvPr>
            <p:ph type="body" sz="half" idx="2"/>
          </p:nvPr>
        </p:nvSpPr>
        <p:spPr>
          <a:xfrm rot="-60000">
            <a:off x="1091261" y="2955365"/>
            <a:ext cx="3048891" cy="2286915"/>
          </a:xfrm>
        </p:spPr>
        <p:txBody>
          <a:bodyPr>
            <a:normAutofit/>
          </a:bodyPr>
          <a:lstStyle/>
          <a:p>
            <a:pPr algn="r"/>
            <a:r>
              <a:rPr lang="ru-RU" sz="1800" b="1" dirty="0" smtClean="0">
                <a:solidFill>
                  <a:schemeClr val="accent2">
                    <a:lumMod val="75000"/>
                  </a:schemeClr>
                </a:solidFill>
                <a:latin typeface="Tahoma" pitchFamily="34" charset="0"/>
                <a:ea typeface="Tahoma" pitchFamily="34" charset="0"/>
                <a:cs typeface="Tahoma" pitchFamily="34" charset="0"/>
              </a:rPr>
              <a:t>Многие годы работала в Политехническом институте, </a:t>
            </a:r>
          </a:p>
          <a:p>
            <a:pPr algn="r"/>
            <a:r>
              <a:rPr lang="ru-RU" sz="1800" b="1" dirty="0" smtClean="0">
                <a:solidFill>
                  <a:schemeClr val="accent2">
                    <a:lumMod val="75000"/>
                  </a:schemeClr>
                </a:solidFill>
                <a:latin typeface="Tahoma" pitchFamily="34" charset="0"/>
                <a:ea typeface="Tahoma" pitchFamily="34" charset="0"/>
                <a:cs typeface="Tahoma" pitchFamily="34" charset="0"/>
              </a:rPr>
              <a:t>затем более 30 лет работала в нашем вузе на кафедре истории КПСС и политэкономии </a:t>
            </a:r>
            <a:endParaRPr lang="ru-RU" sz="1800" dirty="0"/>
          </a:p>
        </p:txBody>
      </p:sp>
      <p:pic>
        <p:nvPicPr>
          <p:cNvPr id="50178" name="Picture 2" descr="D:\Стол\История кафедры философии\фото кафедра КрасГМУ\губина.jpg"/>
          <p:cNvPicPr>
            <a:picLocks noGrp="1" noChangeAspect="1" noChangeArrowheads="1"/>
          </p:cNvPicPr>
          <p:nvPr>
            <p:ph idx="1"/>
          </p:nvPr>
        </p:nvPicPr>
        <p:blipFill>
          <a:blip r:embed="rId2"/>
          <a:srcRect/>
          <a:stretch>
            <a:fillRect/>
          </a:stretch>
        </p:blipFill>
        <p:spPr bwMode="auto">
          <a:xfrm>
            <a:off x="5409301" y="1150938"/>
            <a:ext cx="1911560" cy="46259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rot="-60000">
            <a:off x="1088665" y="1290152"/>
            <a:ext cx="2625340" cy="929799"/>
          </a:xfrm>
        </p:spPr>
        <p:txBody>
          <a:bodyPr>
            <a:normAutofit/>
          </a:bodyPr>
          <a:lstStyle/>
          <a:p>
            <a:pPr algn="r"/>
            <a:r>
              <a:rPr lang="ru-RU" b="1" dirty="0" smtClean="0">
                <a:solidFill>
                  <a:schemeClr val="accent2">
                    <a:lumMod val="75000"/>
                  </a:schemeClr>
                </a:solidFill>
                <a:latin typeface="Tahoma" pitchFamily="34" charset="0"/>
                <a:ea typeface="Tahoma" pitchFamily="34" charset="0"/>
                <a:cs typeface="Tahoma" pitchFamily="34" charset="0"/>
              </a:rPr>
              <a:t>ГРИЦЕНКО Ия Тимофеевна </a:t>
            </a:r>
            <a:endParaRPr lang="ru-RU" dirty="0"/>
          </a:p>
        </p:txBody>
      </p:sp>
      <p:sp>
        <p:nvSpPr>
          <p:cNvPr id="6" name="Текст 5"/>
          <p:cNvSpPr>
            <a:spLocks noGrp="1"/>
          </p:cNvSpPr>
          <p:nvPr>
            <p:ph type="body" sz="half" idx="2"/>
          </p:nvPr>
        </p:nvSpPr>
        <p:spPr>
          <a:xfrm rot="-60000">
            <a:off x="1025126" y="2829657"/>
            <a:ext cx="3165063" cy="2895596"/>
          </a:xfrm>
        </p:spPr>
        <p:txBody>
          <a:bodyPr>
            <a:normAutofit lnSpcReduction="10000"/>
          </a:bodyPr>
          <a:lstStyle/>
          <a:p>
            <a:pPr algn="r"/>
            <a:r>
              <a:rPr lang="ru-RU" sz="1800" b="1" dirty="0" smtClean="0">
                <a:solidFill>
                  <a:schemeClr val="accent2">
                    <a:lumMod val="75000"/>
                  </a:schemeClr>
                </a:solidFill>
                <a:latin typeface="Tahoma" pitchFamily="34" charset="0"/>
                <a:ea typeface="Tahoma" pitchFamily="34" charset="0"/>
                <a:cs typeface="Tahoma" pitchFamily="34" charset="0"/>
              </a:rPr>
              <a:t>работала в вузе более 40 лет в должности заведующей учебно-методическим кабинетом: </a:t>
            </a:r>
          </a:p>
          <a:p>
            <a:pPr algn="r"/>
            <a:r>
              <a:rPr lang="ru-RU" sz="1800" b="1" dirty="0" smtClean="0">
                <a:solidFill>
                  <a:schemeClr val="accent2">
                    <a:lumMod val="75000"/>
                  </a:schemeClr>
                </a:solidFill>
                <a:latin typeface="Tahoma" pitchFamily="34" charset="0"/>
                <a:ea typeface="Tahoma" pitchFamily="34" charset="0"/>
                <a:cs typeface="Tahoma" pitchFamily="34" charset="0"/>
              </a:rPr>
              <a:t>с 1967 г. на кафедре истории КПСС и политэкономии, </a:t>
            </a:r>
          </a:p>
          <a:p>
            <a:pPr algn="r"/>
            <a:r>
              <a:rPr lang="ru-RU" sz="1800" b="1" dirty="0" smtClean="0">
                <a:solidFill>
                  <a:schemeClr val="accent2">
                    <a:lumMod val="75000"/>
                  </a:schemeClr>
                </a:solidFill>
                <a:latin typeface="Tahoma" pitchFamily="34" charset="0"/>
                <a:ea typeface="Tahoma" pitchFamily="34" charset="0"/>
                <a:cs typeface="Tahoma" pitchFamily="34" charset="0"/>
              </a:rPr>
              <a:t>с 1985 г. – на кафедре философии</a:t>
            </a:r>
          </a:p>
          <a:p>
            <a:endParaRPr lang="ru-RU" dirty="0"/>
          </a:p>
        </p:txBody>
      </p:sp>
      <p:pic>
        <p:nvPicPr>
          <p:cNvPr id="51202" name="Picture 2"/>
          <p:cNvPicPr>
            <a:picLocks noGrp="1" noChangeAspect="1" noChangeArrowheads="1"/>
          </p:cNvPicPr>
          <p:nvPr>
            <p:ph type="pic" idx="1"/>
          </p:nvPr>
        </p:nvPicPr>
        <p:blipFill>
          <a:blip r:embed="rId2"/>
          <a:srcRect l="3879" r="3879"/>
          <a:stretch>
            <a:fillRect/>
          </a:stretch>
        </p:blipFill>
        <p:spPr bwMode="auto">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95023" y="817583"/>
            <a:ext cx="6965245" cy="539715"/>
          </a:xfrm>
        </p:spPr>
        <p:txBody>
          <a:bodyPr>
            <a:normAutofit fontScale="90000"/>
          </a:bodyPr>
          <a:lstStyle/>
          <a:p>
            <a:r>
              <a:rPr lang="ru-RU" sz="3600" b="1" dirty="0" smtClean="0">
                <a:solidFill>
                  <a:schemeClr val="accent2">
                    <a:lumMod val="75000"/>
                  </a:schemeClr>
                </a:solidFill>
                <a:latin typeface="Tahoma" pitchFamily="34" charset="0"/>
                <a:ea typeface="Tahoma" pitchFamily="34" charset="0"/>
                <a:cs typeface="Tahoma" pitchFamily="34" charset="0"/>
              </a:rPr>
              <a:t>История кафедры</a:t>
            </a:r>
            <a:endParaRPr lang="ru-RU" sz="3600" b="1" dirty="0">
              <a:solidFill>
                <a:schemeClr val="accent2">
                  <a:lumMod val="75000"/>
                </a:schemeClr>
              </a:solidFill>
              <a:latin typeface="Tahoma" pitchFamily="34" charset="0"/>
              <a:ea typeface="Tahoma" pitchFamily="34" charset="0"/>
              <a:cs typeface="Tahoma" pitchFamily="34" charset="0"/>
            </a:endParaRPr>
          </a:p>
        </p:txBody>
      </p:sp>
      <p:sp>
        <p:nvSpPr>
          <p:cNvPr id="6" name="Содержимое 5"/>
          <p:cNvSpPr>
            <a:spLocks noGrp="1"/>
          </p:cNvSpPr>
          <p:nvPr>
            <p:ph sz="quarter" idx="13"/>
          </p:nvPr>
        </p:nvSpPr>
        <p:spPr>
          <a:xfrm>
            <a:off x="5000628" y="1857364"/>
            <a:ext cx="3200400" cy="1785950"/>
          </a:xfrm>
        </p:spPr>
        <p:txBody>
          <a:bodyPr>
            <a:normAutofit lnSpcReduction="10000"/>
          </a:bodyPr>
          <a:lstStyle/>
          <a:p>
            <a:pPr algn="just">
              <a:buNone/>
            </a:pPr>
            <a:r>
              <a:rPr lang="ru-RU" sz="1000" b="1" i="1" dirty="0" smtClean="0">
                <a:solidFill>
                  <a:schemeClr val="accent2">
                    <a:lumMod val="75000"/>
                  </a:schemeClr>
                </a:solidFill>
                <a:latin typeface="Tahoma" pitchFamily="34" charset="0"/>
                <a:ea typeface="Tahoma" pitchFamily="34" charset="0"/>
                <a:cs typeface="Tahoma" pitchFamily="34" charset="0"/>
              </a:rPr>
              <a:t>           Врач не может ограничивать свои интересы только узкими пределами своей профессии. Только неся в себе чувство огромности и величия всего мира, всей жизни, только трактуя самого человека как некий целостный и величественный мир, только понимая всю грандиозность переживаемой им эпохи, – он может верно и мудро лечить больного человека.</a:t>
            </a:r>
            <a:endParaRPr lang="ru-RU" sz="1000" b="1" dirty="0" smtClean="0">
              <a:solidFill>
                <a:schemeClr val="accent2">
                  <a:lumMod val="75000"/>
                </a:schemeClr>
              </a:solidFill>
              <a:latin typeface="Tahoma" pitchFamily="34" charset="0"/>
              <a:ea typeface="Tahoma" pitchFamily="34" charset="0"/>
              <a:cs typeface="Tahoma" pitchFamily="34" charset="0"/>
            </a:endParaRPr>
          </a:p>
          <a:p>
            <a:pPr algn="r">
              <a:buNone/>
            </a:pPr>
            <a:r>
              <a:rPr lang="ru-RU" sz="1000" b="1" dirty="0" smtClean="0">
                <a:solidFill>
                  <a:schemeClr val="accent2">
                    <a:lumMod val="75000"/>
                  </a:schemeClr>
                </a:solidFill>
                <a:latin typeface="Tahoma" pitchFamily="34" charset="0"/>
                <a:ea typeface="Tahoma" pitchFamily="34" charset="0"/>
                <a:cs typeface="Tahoma" pitchFamily="34" charset="0"/>
              </a:rPr>
              <a:t>Н.Н. Бурденко</a:t>
            </a:r>
          </a:p>
          <a:p>
            <a:pPr algn="r">
              <a:buNone/>
            </a:pPr>
            <a:endParaRPr lang="ru-RU" sz="1000" dirty="0" smtClean="0">
              <a:latin typeface="Tahoma" pitchFamily="34" charset="0"/>
              <a:ea typeface="Tahoma" pitchFamily="34" charset="0"/>
              <a:cs typeface="Tahoma" pitchFamily="34" charset="0"/>
            </a:endParaRPr>
          </a:p>
          <a:p>
            <a:pPr algn="r">
              <a:buNone/>
            </a:pPr>
            <a:endParaRPr lang="ru-RU" sz="1000" dirty="0">
              <a:latin typeface="Tahoma" pitchFamily="34" charset="0"/>
              <a:ea typeface="Tahoma" pitchFamily="34" charset="0"/>
              <a:cs typeface="Tahoma" pitchFamily="34" charset="0"/>
            </a:endParaRPr>
          </a:p>
        </p:txBody>
      </p:sp>
      <p:pic>
        <p:nvPicPr>
          <p:cNvPr id="1026" name="Picture 2"/>
          <p:cNvPicPr>
            <a:picLocks noGrp="1" noChangeAspect="1" noChangeArrowheads="1"/>
          </p:cNvPicPr>
          <p:nvPr>
            <p:ph sz="quarter" idx="14"/>
          </p:nvPr>
        </p:nvPicPr>
        <p:blipFill>
          <a:blip r:embed="rId2"/>
          <a:srcRect/>
          <a:stretch>
            <a:fillRect/>
          </a:stretch>
        </p:blipFill>
        <p:spPr bwMode="auto">
          <a:xfrm>
            <a:off x="1000100" y="1500174"/>
            <a:ext cx="3857652" cy="2857521"/>
          </a:xfrm>
          <a:prstGeom prst="rect">
            <a:avLst/>
          </a:prstGeom>
          <a:noFill/>
          <a:ln w="9525">
            <a:noFill/>
            <a:miter lim="800000"/>
            <a:headEnd/>
            <a:tailEnd/>
          </a:ln>
          <a:effectLst/>
        </p:spPr>
      </p:pic>
      <p:sp>
        <p:nvSpPr>
          <p:cNvPr id="1027" name="Rectangle 3"/>
          <p:cNvSpPr>
            <a:spLocks noChangeArrowheads="1"/>
          </p:cNvSpPr>
          <p:nvPr/>
        </p:nvSpPr>
        <p:spPr bwMode="auto">
          <a:xfrm>
            <a:off x="4429124" y="4357694"/>
            <a:ext cx="392909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000" defTabSz="914400" rtl="0" eaLnBrk="1" fontAlgn="base" latinLnBrk="0" hangingPunct="1">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imes New Roman" pitchFamily="18" charset="0"/>
                <a:cs typeface="Tahoma" pitchFamily="34" charset="0"/>
              </a:rPr>
              <a:t>Приказом от 19 октября 1942 года объявлен состав и штат кафедры «Основы марксизма-ленинизма»:</a:t>
            </a:r>
          </a:p>
          <a:p>
            <a:pPr marL="0" marR="0" lvl="0" indent="180000" defTabSz="914400" rtl="0" eaLnBrk="1" fontAlgn="base" latinLnBrk="0" hangingPunct="1">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imes New Roman" pitchFamily="18" charset="0"/>
                <a:cs typeface="Tahoma" pitchFamily="34" charset="0"/>
              </a:rPr>
              <a:t>1. Протасов П.П. – зав. кафедрой.</a:t>
            </a:r>
          </a:p>
          <a:p>
            <a:pPr marL="0" marR="0" lvl="0" indent="180000" defTabSz="914400" rtl="0" eaLnBrk="1" fontAlgn="base" latinLnBrk="0" hangingPunct="1">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imes New Roman" pitchFamily="18" charset="0"/>
                <a:cs typeface="Tahoma" pitchFamily="34" charset="0"/>
              </a:rPr>
              <a:t>2. Кантор М.И. – ст. преподаватель</a:t>
            </a:r>
          </a:p>
          <a:p>
            <a:pPr marL="0" marR="0" lvl="0" indent="180000" defTabSz="914400" rtl="0" eaLnBrk="1" fontAlgn="base" latinLnBrk="0" hangingPunct="1">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imes New Roman" pitchFamily="18" charset="0"/>
                <a:cs typeface="Tahoma" pitchFamily="34" charset="0"/>
              </a:rPr>
              <a:t>3. </a:t>
            </a:r>
            <a:r>
              <a:rPr kumimoji="0" lang="ru-RU" sz="1400" b="1" i="0" u="none" strike="noStrike" cap="none" normalizeH="0" baseline="0" dirty="0" err="1" smtClean="0">
                <a:ln>
                  <a:noFill/>
                </a:ln>
                <a:solidFill>
                  <a:schemeClr val="accent2">
                    <a:lumMod val="75000"/>
                  </a:schemeClr>
                </a:solidFill>
                <a:effectLst/>
                <a:latin typeface="Tahoma" pitchFamily="34" charset="0"/>
                <a:ea typeface="Times New Roman" pitchFamily="18" charset="0"/>
                <a:cs typeface="Tahoma" pitchFamily="34" charset="0"/>
              </a:rPr>
              <a:t>Зельченок</a:t>
            </a:r>
            <a:r>
              <a:rPr kumimoji="0" lang="ru-RU" sz="1400" b="1" i="0" u="none" strike="noStrike" cap="none" normalizeH="0" baseline="0" dirty="0" smtClean="0">
                <a:ln>
                  <a:noFill/>
                </a:ln>
                <a:solidFill>
                  <a:schemeClr val="accent2">
                    <a:lumMod val="75000"/>
                  </a:schemeClr>
                </a:solidFill>
                <a:effectLst/>
                <a:latin typeface="Tahoma" pitchFamily="34" charset="0"/>
                <a:ea typeface="Times New Roman" pitchFamily="18" charset="0"/>
                <a:cs typeface="Tahoma" pitchFamily="34" charset="0"/>
              </a:rPr>
              <a:t> А.Ф. – ст. преподаватель</a:t>
            </a:r>
          </a:p>
          <a:p>
            <a:pPr marL="0" marR="0" lvl="0" indent="180000" defTabSz="914400" rtl="0" eaLnBrk="1" fontAlgn="base" latinLnBrk="0" hangingPunct="1">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imes New Roman" pitchFamily="18" charset="0"/>
                <a:cs typeface="Tahoma" pitchFamily="34" charset="0"/>
              </a:rPr>
              <a:t>4. Помазан А.В. – ст. преподаватель</a:t>
            </a:r>
            <a:endParaRPr kumimoji="0" lang="ru-RU" sz="1400" b="1" i="0" u="none" strike="noStrike" cap="none" normalizeH="0" baseline="0" dirty="0" smtClean="0">
              <a:ln>
                <a:noFill/>
              </a:ln>
              <a:solidFill>
                <a:schemeClr val="accent2">
                  <a:lumMod val="75000"/>
                </a:schemeClr>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928662" y="817582"/>
            <a:ext cx="7131607" cy="1254096"/>
          </a:xfrm>
        </p:spPr>
        <p:txBody>
          <a:bodyPr>
            <a:normAutofit/>
          </a:bodyPr>
          <a:lstStyle/>
          <a:p>
            <a:r>
              <a:rPr lang="ru-RU" sz="2700" b="1" dirty="0" smtClean="0">
                <a:solidFill>
                  <a:schemeClr val="accent2">
                    <a:lumMod val="75000"/>
                  </a:schemeClr>
                </a:solidFill>
                <a:latin typeface="Tahoma" pitchFamily="34" charset="0"/>
                <a:ea typeface="Tahoma" pitchFamily="34" charset="0"/>
                <a:cs typeface="Tahoma" pitchFamily="34" charset="0"/>
              </a:rPr>
              <a:t>КАДРОВЫЙ СОСТАВ КАФЕДРЫ</a:t>
            </a:r>
            <a:br>
              <a:rPr lang="ru-RU" sz="2700" b="1" dirty="0" smtClean="0">
                <a:solidFill>
                  <a:schemeClr val="accent2">
                    <a:lumMod val="75000"/>
                  </a:schemeClr>
                </a:solidFill>
                <a:latin typeface="Tahoma" pitchFamily="34" charset="0"/>
                <a:ea typeface="Tahoma" pitchFamily="34" charset="0"/>
                <a:cs typeface="Tahoma" pitchFamily="34" charset="0"/>
              </a:rPr>
            </a:br>
            <a:r>
              <a:rPr lang="ru-RU" sz="2400" b="1" dirty="0" smtClean="0">
                <a:solidFill>
                  <a:schemeClr val="accent2">
                    <a:lumMod val="75000"/>
                  </a:schemeClr>
                </a:solidFill>
                <a:latin typeface="Tahoma" pitchFamily="34" charset="0"/>
                <a:ea typeface="Tahoma" pitchFamily="34" charset="0"/>
                <a:cs typeface="Tahoma" pitchFamily="34" charset="0"/>
              </a:rPr>
              <a:t/>
            </a:r>
            <a:br>
              <a:rPr lang="ru-RU" sz="2400" b="1" dirty="0" smtClean="0">
                <a:solidFill>
                  <a:schemeClr val="accent2">
                    <a:lumMod val="75000"/>
                  </a:schemeClr>
                </a:solidFill>
                <a:latin typeface="Tahoma" pitchFamily="34" charset="0"/>
                <a:ea typeface="Tahoma" pitchFamily="34" charset="0"/>
                <a:cs typeface="Tahoma" pitchFamily="34" charset="0"/>
              </a:rPr>
            </a:br>
            <a:r>
              <a:rPr lang="ru-RU" sz="2400" b="1" dirty="0" smtClean="0">
                <a:solidFill>
                  <a:schemeClr val="accent2">
                    <a:lumMod val="75000"/>
                  </a:schemeClr>
                </a:solidFill>
                <a:latin typeface="Tahoma" pitchFamily="34" charset="0"/>
                <a:ea typeface="Tahoma" pitchFamily="34" charset="0"/>
                <a:cs typeface="Tahoma" pitchFamily="34" charset="0"/>
              </a:rPr>
              <a:t>В настоящее время на кафедре работают:</a:t>
            </a:r>
            <a:endParaRPr lang="ru-RU" sz="2400" b="1" dirty="0">
              <a:solidFill>
                <a:schemeClr val="accent2">
                  <a:lumMod val="75000"/>
                </a:schemeClr>
              </a:solidFill>
              <a:latin typeface="Tahoma" pitchFamily="34" charset="0"/>
              <a:ea typeface="Tahoma" pitchFamily="34" charset="0"/>
              <a:cs typeface="Tahoma" pitchFamily="34" charset="0"/>
            </a:endParaRPr>
          </a:p>
        </p:txBody>
      </p:sp>
      <p:sp>
        <p:nvSpPr>
          <p:cNvPr id="6" name="Содержимое 5"/>
          <p:cNvSpPr>
            <a:spLocks noGrp="1"/>
          </p:cNvSpPr>
          <p:nvPr>
            <p:ph idx="1"/>
          </p:nvPr>
        </p:nvSpPr>
        <p:spPr>
          <a:xfrm>
            <a:off x="928662" y="2285992"/>
            <a:ext cx="6730783" cy="3714776"/>
          </a:xfrm>
        </p:spPr>
        <p:txBody>
          <a:bodyPr>
            <a:normAutofit/>
          </a:bodyPr>
          <a:lstStyle/>
          <a:p>
            <a:pPr algn="ctr">
              <a:buNone/>
            </a:pPr>
            <a:r>
              <a:rPr lang="ru-RU" sz="2600" b="1" dirty="0" smtClean="0">
                <a:solidFill>
                  <a:schemeClr val="accent2">
                    <a:lumMod val="75000"/>
                  </a:schemeClr>
                </a:solidFill>
                <a:latin typeface="Tahoma" pitchFamily="34" charset="0"/>
                <a:ea typeface="Tahoma" pitchFamily="34" charset="0"/>
                <a:cs typeface="Tahoma" pitchFamily="34" charset="0"/>
              </a:rPr>
              <a:t>3 профессора (имеют звание ВАК) </a:t>
            </a:r>
          </a:p>
          <a:p>
            <a:pPr>
              <a:buNone/>
            </a:pPr>
            <a:endParaRPr lang="ru-RU" b="1" dirty="0" smtClean="0">
              <a:solidFill>
                <a:schemeClr val="accent2">
                  <a:lumMod val="75000"/>
                </a:schemeClr>
              </a:solidFill>
              <a:latin typeface="Tahoma" pitchFamily="34" charset="0"/>
              <a:ea typeface="Tahoma" pitchFamily="34" charset="0"/>
              <a:cs typeface="Tahoma" pitchFamily="34" charset="0"/>
            </a:endParaRP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 доктор искусствоведения ГАВРИЛОВА Людмила Владимировна, </a:t>
            </a: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доктор философских наук КУДАШОВ Вячеслав Иванович, </a:t>
            </a: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доктор философских наук НЕСКРЯБИНА Ольга Федоровна</a:t>
            </a:r>
          </a:p>
          <a:p>
            <a:endParaRPr lang="ru-R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9" y="714356"/>
            <a:ext cx="6988730" cy="1214446"/>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В настоящее время на кафедре работают </a:t>
            </a:r>
            <a:r>
              <a:rPr lang="ru-RU" sz="2400" b="1" dirty="0" smtClean="0">
                <a:solidFill>
                  <a:schemeClr val="accent2">
                    <a:lumMod val="75000"/>
                  </a:schemeClr>
                </a:solidFill>
                <a:latin typeface="Tahoma" pitchFamily="34" charset="0"/>
                <a:ea typeface="Tahoma" pitchFamily="34" charset="0"/>
                <a:cs typeface="Tahoma" pitchFamily="34" charset="0"/>
              </a:rPr>
              <a:t>11 </a:t>
            </a:r>
            <a:r>
              <a:rPr lang="ru-RU" sz="2400" b="1" dirty="0" smtClean="0">
                <a:solidFill>
                  <a:schemeClr val="accent2">
                    <a:lumMod val="75000"/>
                  </a:schemeClr>
                </a:solidFill>
                <a:latin typeface="Tahoma" pitchFamily="34" charset="0"/>
                <a:ea typeface="Tahoma" pitchFamily="34" charset="0"/>
                <a:cs typeface="Tahoma" pitchFamily="34" charset="0"/>
              </a:rPr>
              <a:t>доцентов</a:t>
            </a:r>
            <a:br>
              <a:rPr lang="ru-RU" sz="2400" b="1" dirty="0" smtClean="0">
                <a:solidFill>
                  <a:schemeClr val="accent2">
                    <a:lumMod val="75000"/>
                  </a:schemeClr>
                </a:solidFill>
                <a:latin typeface="Tahoma" pitchFamily="34" charset="0"/>
                <a:ea typeface="Tahoma" pitchFamily="34" charset="0"/>
                <a:cs typeface="Tahoma" pitchFamily="34" charset="0"/>
              </a:rPr>
            </a:br>
            <a:endParaRPr lang="ru-RU" sz="2400" dirty="0"/>
          </a:p>
        </p:txBody>
      </p:sp>
      <p:sp>
        <p:nvSpPr>
          <p:cNvPr id="3" name="Содержимое 2"/>
          <p:cNvSpPr>
            <a:spLocks noGrp="1"/>
          </p:cNvSpPr>
          <p:nvPr>
            <p:ph idx="1"/>
          </p:nvPr>
        </p:nvSpPr>
        <p:spPr>
          <a:xfrm>
            <a:off x="928662" y="2071678"/>
            <a:ext cx="7286676" cy="4071966"/>
          </a:xfrm>
        </p:spPr>
        <p:txBody>
          <a:bodyPr>
            <a:noAutofit/>
          </a:bodyPr>
          <a:lstStyle/>
          <a:p>
            <a:r>
              <a:rPr lang="ru-RU" sz="1600" b="1" dirty="0" smtClean="0">
                <a:solidFill>
                  <a:schemeClr val="accent2">
                    <a:lumMod val="75000"/>
                  </a:schemeClr>
                </a:solidFill>
                <a:latin typeface="Tahoma" pitchFamily="34" charset="0"/>
                <a:ea typeface="Tahoma" pitchFamily="34" charset="0"/>
                <a:cs typeface="Tahoma" pitchFamily="34" charset="0"/>
              </a:rPr>
              <a:t>к</a:t>
            </a:r>
            <a:r>
              <a:rPr lang="ru-RU" sz="1600" b="1" dirty="0" smtClean="0">
                <a:solidFill>
                  <a:schemeClr val="accent2">
                    <a:lumMod val="75000"/>
                  </a:schemeClr>
                </a:solidFill>
                <a:latin typeface="Tahoma" pitchFamily="34" charset="0"/>
                <a:ea typeface="Tahoma" pitchFamily="34" charset="0"/>
                <a:cs typeface="Tahoma" pitchFamily="34" charset="0"/>
              </a:rPr>
              <a:t>. </a:t>
            </a:r>
            <a:r>
              <a:rPr lang="ru-RU" sz="1600" b="1" dirty="0" smtClean="0">
                <a:solidFill>
                  <a:schemeClr val="accent2">
                    <a:lumMod val="75000"/>
                  </a:schemeClr>
                </a:solidFill>
                <a:latin typeface="Tahoma" pitchFamily="34" charset="0"/>
                <a:ea typeface="Tahoma" pitchFamily="34" charset="0"/>
                <a:cs typeface="Tahoma" pitchFamily="34" charset="0"/>
              </a:rPr>
              <a:t>биолог</a:t>
            </a:r>
            <a:r>
              <a:rPr lang="ru-RU" sz="1600" b="1" dirty="0" smtClean="0">
                <a:solidFill>
                  <a:schemeClr val="accent2">
                    <a:lumMod val="75000"/>
                  </a:schemeClr>
                </a:solidFill>
                <a:latin typeface="Tahoma" pitchFamily="34" charset="0"/>
                <a:ea typeface="Tahoma" pitchFamily="34" charset="0"/>
                <a:cs typeface="Tahoma" pitchFamily="34" charset="0"/>
              </a:rPr>
              <a:t>. </a:t>
            </a:r>
            <a:r>
              <a:rPr lang="ru-RU" sz="1600" b="1" dirty="0" smtClean="0">
                <a:solidFill>
                  <a:schemeClr val="accent2">
                    <a:lumMod val="75000"/>
                  </a:schemeClr>
                </a:solidFill>
                <a:latin typeface="Tahoma" pitchFamily="34" charset="0"/>
                <a:ea typeface="Tahoma" pitchFamily="34" charset="0"/>
                <a:cs typeface="Tahoma" pitchFamily="34" charset="0"/>
              </a:rPr>
              <a:t>н. АНДРЕНКО </a:t>
            </a:r>
            <a:r>
              <a:rPr lang="ru-RU" sz="1600" b="1" dirty="0" smtClean="0">
                <a:solidFill>
                  <a:schemeClr val="accent2">
                    <a:lumMod val="75000"/>
                  </a:schemeClr>
                </a:solidFill>
                <a:latin typeface="Tahoma" pitchFamily="34" charset="0"/>
                <a:ea typeface="Tahoma" pitchFamily="34" charset="0"/>
                <a:cs typeface="Tahoma" pitchFamily="34" charset="0"/>
              </a:rPr>
              <a:t>Олег Валерьевич (звание ВАК)</a:t>
            </a:r>
          </a:p>
          <a:p>
            <a:r>
              <a:rPr lang="ru-RU" sz="1600" b="1" dirty="0" smtClean="0">
                <a:solidFill>
                  <a:schemeClr val="accent2">
                    <a:lumMod val="75000"/>
                  </a:schemeClr>
                </a:solidFill>
                <a:latin typeface="Tahoma" pitchFamily="34" charset="0"/>
                <a:ea typeface="Tahoma" pitchFamily="34" charset="0"/>
                <a:cs typeface="Tahoma" pitchFamily="34" charset="0"/>
              </a:rPr>
              <a:t>к. филос. н. </a:t>
            </a:r>
            <a:r>
              <a:rPr lang="ru-RU" sz="1600" b="1" dirty="0" smtClean="0">
                <a:solidFill>
                  <a:schemeClr val="accent2">
                    <a:lumMod val="75000"/>
                  </a:schemeClr>
                </a:solidFill>
                <a:latin typeface="Tahoma" pitchFamily="34" charset="0"/>
                <a:ea typeface="Tahoma" pitchFamily="34" charset="0"/>
                <a:cs typeface="Tahoma" pitchFamily="34" charset="0"/>
              </a:rPr>
              <a:t>КОМОВА Надежда </a:t>
            </a:r>
            <a:r>
              <a:rPr lang="ru-RU" sz="1600" b="1" dirty="0" smtClean="0">
                <a:solidFill>
                  <a:schemeClr val="accent2">
                    <a:lumMod val="75000"/>
                  </a:schemeClr>
                </a:solidFill>
                <a:latin typeface="Tahoma" pitchFamily="34" charset="0"/>
                <a:ea typeface="Tahoma" pitchFamily="34" charset="0"/>
                <a:cs typeface="Tahoma" pitchFamily="34" charset="0"/>
              </a:rPr>
              <a:t>Викторовна (звание ВАК, более </a:t>
            </a:r>
            <a:r>
              <a:rPr lang="ru-RU" sz="1600" b="1" dirty="0" smtClean="0">
                <a:solidFill>
                  <a:schemeClr val="accent2">
                    <a:lumMod val="75000"/>
                  </a:schemeClr>
                </a:solidFill>
                <a:latin typeface="Tahoma" pitchFamily="34" charset="0"/>
                <a:ea typeface="Tahoma" pitchFamily="34" charset="0"/>
                <a:cs typeface="Tahoma" pitchFamily="34" charset="0"/>
              </a:rPr>
              <a:t>20 лет исполняет обязанности завуча на кафедре, неоднократно поощрялась руководством университета за успешную работу, награждена значком «Отличник здравоохранения</a:t>
            </a:r>
            <a:r>
              <a:rPr lang="ru-RU" sz="1600" b="1" dirty="0" smtClean="0">
                <a:solidFill>
                  <a:schemeClr val="accent2">
                    <a:lumMod val="75000"/>
                  </a:schemeClr>
                </a:solidFill>
                <a:latin typeface="Tahoma" pitchFamily="34" charset="0"/>
                <a:ea typeface="Tahoma" pitchFamily="34" charset="0"/>
                <a:cs typeface="Tahoma" pitchFamily="34" charset="0"/>
              </a:rPr>
              <a:t>»)</a:t>
            </a:r>
            <a:endParaRPr lang="ru-RU" sz="1600" b="1" dirty="0" smtClean="0">
              <a:solidFill>
                <a:schemeClr val="accent2">
                  <a:lumMod val="75000"/>
                </a:schemeClr>
              </a:solidFill>
              <a:latin typeface="Tahoma" pitchFamily="34" charset="0"/>
              <a:ea typeface="Tahoma" pitchFamily="34" charset="0"/>
              <a:cs typeface="Tahoma" pitchFamily="34" charset="0"/>
            </a:endParaRPr>
          </a:p>
          <a:p>
            <a:r>
              <a:rPr lang="ru-RU" sz="1600" b="1" dirty="0" smtClean="0">
                <a:solidFill>
                  <a:schemeClr val="accent2">
                    <a:lumMod val="75000"/>
                  </a:schemeClr>
                </a:solidFill>
                <a:latin typeface="Tahoma" pitchFamily="34" charset="0"/>
                <a:ea typeface="Tahoma" pitchFamily="34" charset="0"/>
                <a:cs typeface="Tahoma" pitchFamily="34" charset="0"/>
              </a:rPr>
              <a:t>к. филос. н. ФИЛИМОНОВ Владимир </a:t>
            </a:r>
            <a:r>
              <a:rPr lang="ru-RU" sz="1600" b="1" dirty="0" smtClean="0">
                <a:solidFill>
                  <a:schemeClr val="accent2">
                    <a:lumMod val="75000"/>
                  </a:schemeClr>
                </a:solidFill>
                <a:latin typeface="Tahoma" pitchFamily="34" charset="0"/>
                <a:ea typeface="Tahoma" pitchFamily="34" charset="0"/>
                <a:cs typeface="Tahoma" pitchFamily="34" charset="0"/>
              </a:rPr>
              <a:t>Васильевич (звание ВАК) </a:t>
            </a:r>
          </a:p>
          <a:p>
            <a:r>
              <a:rPr lang="ru-RU" sz="1600" b="1" dirty="0" smtClean="0">
                <a:solidFill>
                  <a:schemeClr val="accent2">
                    <a:lumMod val="75000"/>
                  </a:schemeClr>
                </a:solidFill>
                <a:latin typeface="Tahoma" pitchFamily="34" charset="0"/>
                <a:ea typeface="Tahoma" pitchFamily="34" charset="0"/>
                <a:cs typeface="Tahoma" pitchFamily="34" charset="0"/>
              </a:rPr>
              <a:t>ПОКРОВСКАЯ Наталья Викторовна (звание ВАК)</a:t>
            </a:r>
            <a:endParaRPr lang="ru-RU" sz="1600" b="1" dirty="0" smtClean="0">
              <a:solidFill>
                <a:schemeClr val="accent2">
                  <a:lumMod val="75000"/>
                </a:schemeClr>
              </a:solidFill>
              <a:latin typeface="Tahoma" pitchFamily="34" charset="0"/>
              <a:ea typeface="Tahoma" pitchFamily="34" charset="0"/>
              <a:cs typeface="Tahoma" pitchFamily="34" charset="0"/>
            </a:endParaRPr>
          </a:p>
          <a:p>
            <a:r>
              <a:rPr lang="ru-RU" sz="1600" b="1" dirty="0" smtClean="0">
                <a:solidFill>
                  <a:schemeClr val="accent2">
                    <a:lumMod val="75000"/>
                  </a:schemeClr>
                </a:solidFill>
                <a:latin typeface="Tahoma" pitchFamily="34" charset="0"/>
                <a:ea typeface="Tahoma" pitchFamily="34" charset="0"/>
                <a:cs typeface="Tahoma" pitchFamily="34" charset="0"/>
              </a:rPr>
              <a:t>к. филос. н. </a:t>
            </a:r>
            <a:r>
              <a:rPr lang="ru-RU" sz="1600" b="1" dirty="0" err="1" smtClean="0">
                <a:solidFill>
                  <a:schemeClr val="accent2">
                    <a:lumMod val="75000"/>
                  </a:schemeClr>
                </a:solidFill>
                <a:latin typeface="Tahoma" pitchFamily="34" charset="0"/>
                <a:ea typeface="Tahoma" pitchFamily="34" charset="0"/>
                <a:cs typeface="Tahoma" pitchFamily="34" charset="0"/>
              </a:rPr>
              <a:t>Науменкова</a:t>
            </a:r>
            <a:r>
              <a:rPr lang="ru-RU" sz="1600" b="1" dirty="0" smtClean="0">
                <a:solidFill>
                  <a:schemeClr val="accent2">
                    <a:lumMod val="75000"/>
                  </a:schemeClr>
                </a:solidFill>
                <a:latin typeface="Tahoma" pitchFamily="34" charset="0"/>
                <a:ea typeface="Tahoma" pitchFamily="34" charset="0"/>
                <a:cs typeface="Tahoma" pitchFamily="34" charset="0"/>
              </a:rPr>
              <a:t> Кристина </a:t>
            </a:r>
            <a:r>
              <a:rPr lang="ru-RU" sz="1600" b="1" dirty="0" smtClean="0">
                <a:solidFill>
                  <a:schemeClr val="accent2">
                    <a:lumMod val="75000"/>
                  </a:schemeClr>
                </a:solidFill>
                <a:latin typeface="Tahoma" pitchFamily="34" charset="0"/>
                <a:ea typeface="Tahoma" pitchFamily="34" charset="0"/>
                <a:cs typeface="Tahoma" pitchFamily="34" charset="0"/>
              </a:rPr>
              <a:t>Вячеславовна</a:t>
            </a:r>
            <a:endParaRPr lang="ru-RU" sz="1600" b="1" dirty="0" smtClean="0">
              <a:solidFill>
                <a:schemeClr val="accent2">
                  <a:lumMod val="75000"/>
                </a:schemeClr>
              </a:solidFill>
              <a:latin typeface="Tahoma" pitchFamily="34" charset="0"/>
              <a:ea typeface="Tahoma" pitchFamily="34" charset="0"/>
              <a:cs typeface="Tahoma" pitchFamily="34" charset="0"/>
            </a:endParaRPr>
          </a:p>
          <a:p>
            <a:r>
              <a:rPr lang="ru-RU" sz="1600" b="1" dirty="0" smtClean="0">
                <a:solidFill>
                  <a:schemeClr val="accent2">
                    <a:lumMod val="75000"/>
                  </a:schemeClr>
                </a:solidFill>
                <a:latin typeface="Tahoma" pitchFamily="34" charset="0"/>
                <a:ea typeface="Tahoma" pitchFamily="34" charset="0"/>
                <a:cs typeface="Tahoma" pitchFamily="34" charset="0"/>
              </a:rPr>
              <a:t>к. филос. н. Рассказов Леонид </a:t>
            </a:r>
            <a:r>
              <a:rPr lang="ru-RU" sz="1600" b="1" dirty="0" err="1" smtClean="0">
                <a:solidFill>
                  <a:schemeClr val="accent2">
                    <a:lumMod val="75000"/>
                  </a:schemeClr>
                </a:solidFill>
                <a:latin typeface="Tahoma" pitchFamily="34" charset="0"/>
                <a:ea typeface="Tahoma" pitchFamily="34" charset="0"/>
                <a:cs typeface="Tahoma" pitchFamily="34" charset="0"/>
              </a:rPr>
              <a:t>Дементьевич</a:t>
            </a:r>
            <a:endParaRPr lang="ru-RU" sz="1600" b="1" dirty="0" smtClean="0">
              <a:solidFill>
                <a:schemeClr val="accent2">
                  <a:lumMod val="75000"/>
                </a:schemeClr>
              </a:solidFill>
              <a:latin typeface="Tahoma" pitchFamily="34" charset="0"/>
              <a:ea typeface="Tahoma" pitchFamily="34" charset="0"/>
              <a:cs typeface="Tahoma" pitchFamily="34" charset="0"/>
            </a:endParaRPr>
          </a:p>
          <a:p>
            <a:pPr lvl="0"/>
            <a:r>
              <a:rPr lang="ru-RU" sz="1600" b="1" dirty="0" smtClean="0">
                <a:solidFill>
                  <a:schemeClr val="accent2">
                    <a:lumMod val="75000"/>
                  </a:schemeClr>
                </a:solidFill>
                <a:latin typeface="Tahoma" pitchFamily="34" charset="0"/>
                <a:ea typeface="Tahoma" pitchFamily="34" charset="0"/>
                <a:cs typeface="Tahoma" pitchFamily="34" charset="0"/>
              </a:rPr>
              <a:t>к. </a:t>
            </a:r>
            <a:r>
              <a:rPr lang="ru-RU" sz="1600" b="1" dirty="0" err="1" smtClean="0">
                <a:solidFill>
                  <a:schemeClr val="accent2">
                    <a:lumMod val="75000"/>
                  </a:schemeClr>
                </a:solidFill>
                <a:latin typeface="Tahoma" pitchFamily="34" charset="0"/>
                <a:ea typeface="Tahoma" pitchFamily="34" charset="0"/>
                <a:cs typeface="Tahoma" pitchFamily="34" charset="0"/>
              </a:rPr>
              <a:t>культурологии</a:t>
            </a:r>
            <a:r>
              <a:rPr lang="ru-RU" sz="1600" b="1" dirty="0" smtClean="0">
                <a:solidFill>
                  <a:schemeClr val="accent2">
                    <a:lumMod val="75000"/>
                  </a:schemeClr>
                </a:solidFill>
                <a:latin typeface="Tahoma" pitchFamily="34" charset="0"/>
                <a:ea typeface="Tahoma" pitchFamily="34" charset="0"/>
                <a:cs typeface="Tahoma" pitchFamily="34" charset="0"/>
              </a:rPr>
              <a:t> РУКАВИЦЫНА Елена Александровна </a:t>
            </a:r>
          </a:p>
          <a:p>
            <a:r>
              <a:rPr lang="ru-RU" sz="1600" b="1" dirty="0" smtClean="0">
                <a:solidFill>
                  <a:schemeClr val="accent2">
                    <a:lumMod val="75000"/>
                  </a:schemeClr>
                </a:solidFill>
                <a:latin typeface="Tahoma" pitchFamily="34" charset="0"/>
                <a:ea typeface="Tahoma" pitchFamily="34" charset="0"/>
                <a:cs typeface="Tahoma" pitchFamily="34" charset="0"/>
              </a:rPr>
              <a:t>к</a:t>
            </a:r>
            <a:r>
              <a:rPr lang="ru-RU" sz="1600" b="1" dirty="0" smtClean="0">
                <a:solidFill>
                  <a:schemeClr val="accent2">
                    <a:lumMod val="75000"/>
                  </a:schemeClr>
                </a:solidFill>
                <a:latin typeface="Tahoma" pitchFamily="34" charset="0"/>
                <a:ea typeface="Tahoma" pitchFamily="34" charset="0"/>
                <a:cs typeface="Tahoma" pitchFamily="34" charset="0"/>
              </a:rPr>
              <a:t>. </a:t>
            </a:r>
            <a:r>
              <a:rPr lang="ru-RU" sz="1600" b="1" dirty="0" err="1" smtClean="0">
                <a:solidFill>
                  <a:schemeClr val="accent2">
                    <a:lumMod val="75000"/>
                  </a:schemeClr>
                </a:solidFill>
                <a:latin typeface="Tahoma" pitchFamily="34" charset="0"/>
                <a:ea typeface="Tahoma" pitchFamily="34" charset="0"/>
                <a:cs typeface="Tahoma" pitchFamily="34" charset="0"/>
              </a:rPr>
              <a:t>истор</a:t>
            </a:r>
            <a:r>
              <a:rPr lang="ru-RU" sz="1600" b="1" dirty="0" smtClean="0">
                <a:solidFill>
                  <a:schemeClr val="accent2">
                    <a:lumMod val="75000"/>
                  </a:schemeClr>
                </a:solidFill>
                <a:latin typeface="Tahoma" pitchFamily="34" charset="0"/>
                <a:ea typeface="Tahoma" pitchFamily="34" charset="0"/>
                <a:cs typeface="Tahoma" pitchFamily="34" charset="0"/>
              </a:rPr>
              <a:t>. н. </a:t>
            </a:r>
            <a:r>
              <a:rPr lang="ru-RU" sz="1600" b="1" dirty="0" err="1" smtClean="0">
                <a:solidFill>
                  <a:schemeClr val="accent2">
                    <a:lumMod val="75000"/>
                  </a:schemeClr>
                </a:solidFill>
                <a:latin typeface="Tahoma" pitchFamily="34" charset="0"/>
                <a:ea typeface="Tahoma" pitchFamily="34" charset="0"/>
                <a:cs typeface="Tahoma" pitchFamily="34" charset="0"/>
              </a:rPr>
              <a:t>Маменкова</a:t>
            </a:r>
            <a:r>
              <a:rPr lang="ru-RU" sz="1600" b="1" dirty="0" smtClean="0">
                <a:solidFill>
                  <a:schemeClr val="accent2">
                    <a:lumMod val="75000"/>
                  </a:schemeClr>
                </a:solidFill>
                <a:latin typeface="Tahoma" pitchFamily="34" charset="0"/>
                <a:ea typeface="Tahoma" pitchFamily="34" charset="0"/>
                <a:cs typeface="Tahoma" pitchFamily="34" charset="0"/>
              </a:rPr>
              <a:t> Елена </a:t>
            </a:r>
            <a:r>
              <a:rPr lang="ru-RU" sz="1600" b="1" dirty="0" smtClean="0">
                <a:solidFill>
                  <a:schemeClr val="accent2">
                    <a:lumMod val="75000"/>
                  </a:schemeClr>
                </a:solidFill>
                <a:latin typeface="Tahoma" pitchFamily="34" charset="0"/>
                <a:ea typeface="Tahoma" pitchFamily="34" charset="0"/>
                <a:cs typeface="Tahoma" pitchFamily="34" charset="0"/>
              </a:rPr>
              <a:t>Сергеевна</a:t>
            </a:r>
            <a:endParaRPr lang="ru-RU" sz="1600" b="1" dirty="0" smtClean="0">
              <a:solidFill>
                <a:schemeClr val="accent2">
                  <a:lumMod val="75000"/>
                </a:schemeClr>
              </a:solidFill>
              <a:latin typeface="Tahoma" pitchFamily="34" charset="0"/>
              <a:ea typeface="Tahoma" pitchFamily="34" charset="0"/>
              <a:cs typeface="Tahoma" pitchFamily="34" charset="0"/>
            </a:endParaRPr>
          </a:p>
          <a:p>
            <a:r>
              <a:rPr lang="ru-RU" sz="1600" b="1" dirty="0" smtClean="0">
                <a:solidFill>
                  <a:schemeClr val="accent2">
                    <a:lumMod val="75000"/>
                  </a:schemeClr>
                </a:solidFill>
                <a:latin typeface="Tahoma" pitchFamily="34" charset="0"/>
                <a:ea typeface="Tahoma" pitchFamily="34" charset="0"/>
                <a:cs typeface="Tahoma" pitchFamily="34" charset="0"/>
              </a:rPr>
              <a:t>к. мед. н. </a:t>
            </a:r>
            <a:r>
              <a:rPr lang="ru-RU" sz="1600" b="1" dirty="0" err="1" smtClean="0">
                <a:solidFill>
                  <a:schemeClr val="accent2">
                    <a:lumMod val="75000"/>
                  </a:schemeClr>
                </a:solidFill>
                <a:latin typeface="Tahoma" pitchFamily="34" charset="0"/>
                <a:ea typeface="Tahoma" pitchFamily="34" charset="0"/>
                <a:cs typeface="Tahoma" pitchFamily="34" charset="0"/>
              </a:rPr>
              <a:t>Тяжельников</a:t>
            </a:r>
            <a:r>
              <a:rPr lang="ru-RU" sz="1600" b="1" dirty="0" smtClean="0">
                <a:solidFill>
                  <a:schemeClr val="accent2">
                    <a:lumMod val="75000"/>
                  </a:schemeClr>
                </a:solidFill>
                <a:latin typeface="Tahoma" pitchFamily="34" charset="0"/>
                <a:ea typeface="Tahoma" pitchFamily="34" charset="0"/>
                <a:cs typeface="Tahoma" pitchFamily="34" charset="0"/>
              </a:rPr>
              <a:t> Юрий Александрович</a:t>
            </a:r>
            <a:endParaRPr lang="ru-RU" sz="1600" b="1" dirty="0">
              <a:solidFill>
                <a:schemeClr val="accent2">
                  <a:lumMod val="75000"/>
                </a:schemeClr>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В настоящее время на кафедре работают в </a:t>
            </a:r>
            <a:r>
              <a:rPr lang="ru-RU" sz="2400" b="1" dirty="0" smtClean="0">
                <a:solidFill>
                  <a:schemeClr val="accent2">
                    <a:lumMod val="75000"/>
                  </a:schemeClr>
                </a:solidFill>
                <a:latin typeface="Tahoma" pitchFamily="34" charset="0"/>
                <a:ea typeface="Tahoma" pitchFamily="34" charset="0"/>
                <a:cs typeface="Tahoma" pitchFamily="34" charset="0"/>
              </a:rPr>
              <a:t>должности старших преподавателей</a:t>
            </a:r>
            <a:endParaRPr lang="ru-RU" sz="2400" dirty="0"/>
          </a:p>
        </p:txBody>
      </p:sp>
      <p:sp>
        <p:nvSpPr>
          <p:cNvPr id="8" name="Содержимое 7"/>
          <p:cNvSpPr>
            <a:spLocks noGrp="1"/>
          </p:cNvSpPr>
          <p:nvPr>
            <p:ph idx="1"/>
          </p:nvPr>
        </p:nvSpPr>
        <p:spPr/>
        <p:txBody>
          <a:bodyPr/>
          <a:lstStyle/>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к. </a:t>
            </a:r>
            <a:r>
              <a:rPr lang="ru-RU" b="1" dirty="0" smtClean="0">
                <a:solidFill>
                  <a:schemeClr val="accent2">
                    <a:lumMod val="75000"/>
                  </a:schemeClr>
                </a:solidFill>
                <a:latin typeface="Tahoma" pitchFamily="34" charset="0"/>
                <a:ea typeface="Tahoma" pitchFamily="34" charset="0"/>
                <a:cs typeface="Tahoma" pitchFamily="34" charset="0"/>
              </a:rPr>
              <a:t>филос. н. СЕРТАКОВА Екатерина </a:t>
            </a:r>
            <a:r>
              <a:rPr lang="ru-RU" b="1" dirty="0" smtClean="0">
                <a:solidFill>
                  <a:schemeClr val="accent2">
                    <a:lumMod val="75000"/>
                  </a:schemeClr>
                </a:solidFill>
                <a:latin typeface="Tahoma" pitchFamily="34" charset="0"/>
                <a:ea typeface="Tahoma" pitchFamily="34" charset="0"/>
                <a:cs typeface="Tahoma" pitchFamily="34" charset="0"/>
              </a:rPr>
              <a:t>Александровна</a:t>
            </a: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ГУСАРЕНКО </a:t>
            </a:r>
            <a:r>
              <a:rPr lang="ru-RU" b="1" dirty="0" smtClean="0">
                <a:solidFill>
                  <a:schemeClr val="accent2">
                    <a:lumMod val="75000"/>
                  </a:schemeClr>
                </a:solidFill>
                <a:latin typeface="Tahoma" pitchFamily="34" charset="0"/>
                <a:ea typeface="Tahoma" pitchFamily="34" charset="0"/>
                <a:cs typeface="Tahoma" pitchFamily="34" charset="0"/>
              </a:rPr>
              <a:t>Виктория </a:t>
            </a:r>
            <a:r>
              <a:rPr lang="ru-RU" b="1" dirty="0" smtClean="0">
                <a:solidFill>
                  <a:schemeClr val="accent2">
                    <a:lumMod val="75000"/>
                  </a:schemeClr>
                </a:solidFill>
                <a:latin typeface="Tahoma" pitchFamily="34" charset="0"/>
                <a:ea typeface="Tahoma" pitchFamily="34" charset="0"/>
                <a:cs typeface="Tahoma" pitchFamily="34" charset="0"/>
              </a:rPr>
              <a:t>Владимировна</a:t>
            </a:r>
            <a:endParaRPr lang="ru-RU" b="1" dirty="0" smtClean="0">
              <a:solidFill>
                <a:schemeClr val="accent2">
                  <a:lumMod val="75000"/>
                </a:schemeClr>
              </a:solidFill>
              <a:latin typeface="Tahoma" pitchFamily="34" charset="0"/>
              <a:ea typeface="Tahoma" pitchFamily="34" charset="0"/>
              <a:cs typeface="Tahoma" pitchFamily="34" charset="0"/>
            </a:endParaRP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НОЗДРИН Дмитрий </a:t>
            </a:r>
            <a:r>
              <a:rPr lang="ru-RU" b="1" dirty="0" smtClean="0">
                <a:solidFill>
                  <a:schemeClr val="accent2">
                    <a:lumMod val="75000"/>
                  </a:schemeClr>
                </a:solidFill>
                <a:latin typeface="Tahoma" pitchFamily="34" charset="0"/>
                <a:ea typeface="Tahoma" pitchFamily="34" charset="0"/>
                <a:cs typeface="Tahoma" pitchFamily="34" charset="0"/>
              </a:rPr>
              <a:t>Александрович</a:t>
            </a:r>
            <a:endParaRPr lang="ru-RU" b="1" dirty="0" smtClean="0">
              <a:solidFill>
                <a:schemeClr val="accent2">
                  <a:lumMod val="75000"/>
                </a:schemeClr>
              </a:solidFill>
              <a:latin typeface="Tahoma" pitchFamily="34" charset="0"/>
              <a:ea typeface="Tahoma" pitchFamily="34" charset="0"/>
              <a:cs typeface="Tahoma" pitchFamily="34" charset="0"/>
            </a:endParaRP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ШТАРК Елена </a:t>
            </a:r>
            <a:r>
              <a:rPr lang="ru-RU" b="1" dirty="0" smtClean="0">
                <a:solidFill>
                  <a:schemeClr val="accent2">
                    <a:lumMod val="75000"/>
                  </a:schemeClr>
                </a:solidFill>
                <a:latin typeface="Tahoma" pitchFamily="34" charset="0"/>
                <a:ea typeface="Tahoma" pitchFamily="34" charset="0"/>
                <a:cs typeface="Tahoma" pitchFamily="34" charset="0"/>
              </a:rPr>
              <a:t>Владимировна</a:t>
            </a:r>
          </a:p>
          <a:p>
            <a:pPr>
              <a:buNone/>
            </a:pPr>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В настоящее время на кафедре работают в </a:t>
            </a:r>
            <a:r>
              <a:rPr lang="ru-RU" sz="2400" b="1" dirty="0" smtClean="0">
                <a:solidFill>
                  <a:schemeClr val="accent2">
                    <a:lumMod val="75000"/>
                  </a:schemeClr>
                </a:solidFill>
                <a:latin typeface="Tahoma" pitchFamily="34" charset="0"/>
                <a:ea typeface="Tahoma" pitchFamily="34" charset="0"/>
                <a:cs typeface="Tahoma" pitchFamily="34" charset="0"/>
              </a:rPr>
              <a:t>должности преподавателей</a:t>
            </a:r>
            <a:endParaRPr lang="ru-RU" sz="2400" dirty="0"/>
          </a:p>
        </p:txBody>
      </p:sp>
      <p:sp>
        <p:nvSpPr>
          <p:cNvPr id="3" name="Содержимое 2"/>
          <p:cNvSpPr>
            <a:spLocks noGrp="1"/>
          </p:cNvSpPr>
          <p:nvPr>
            <p:ph idx="1"/>
          </p:nvPr>
        </p:nvSpPr>
        <p:spPr>
          <a:xfrm>
            <a:off x="1463040" y="2714619"/>
            <a:ext cx="6609422" cy="3008449"/>
          </a:xfrm>
        </p:spPr>
        <p:txBody>
          <a:bodyPr>
            <a:normAutofit/>
          </a:bodyPr>
          <a:lstStyle/>
          <a:p>
            <a:pPr lvl="0"/>
            <a:r>
              <a:rPr lang="ru-RU" b="1" dirty="0" smtClean="0">
                <a:solidFill>
                  <a:schemeClr val="accent2">
                    <a:lumMod val="75000"/>
                  </a:schemeClr>
                </a:solidFill>
                <a:latin typeface="Tahoma" pitchFamily="34" charset="0"/>
                <a:ea typeface="Tahoma" pitchFamily="34" charset="0"/>
                <a:cs typeface="Tahoma" pitchFamily="34" charset="0"/>
              </a:rPr>
              <a:t>музыковед, кандидат искусствоведения, доцент </a:t>
            </a:r>
            <a:r>
              <a:rPr lang="ru-RU" b="1" dirty="0" smtClean="0">
                <a:solidFill>
                  <a:schemeClr val="accent2">
                    <a:lumMod val="75000"/>
                  </a:schemeClr>
                </a:solidFill>
                <a:latin typeface="Tahoma" pitchFamily="34" charset="0"/>
                <a:ea typeface="Tahoma" pitchFamily="34" charset="0"/>
                <a:cs typeface="Tahoma" pitchFamily="34" charset="0"/>
              </a:rPr>
              <a:t>ВАК КОЛПЕЦКАЯ </a:t>
            </a:r>
            <a:r>
              <a:rPr lang="ru-RU" b="1" dirty="0" smtClean="0">
                <a:solidFill>
                  <a:schemeClr val="accent2">
                    <a:lumMod val="75000"/>
                  </a:schemeClr>
                </a:solidFill>
                <a:latin typeface="Tahoma" pitchFamily="34" charset="0"/>
                <a:ea typeface="Tahoma" pitchFamily="34" charset="0"/>
                <a:cs typeface="Tahoma" pitchFamily="34" charset="0"/>
              </a:rPr>
              <a:t>Ольга Юрьевна </a:t>
            </a:r>
          </a:p>
          <a:p>
            <a:pPr lvl="0"/>
            <a:r>
              <a:rPr lang="ru-RU" b="1" dirty="0" smtClean="0">
                <a:solidFill>
                  <a:schemeClr val="accent2">
                    <a:lumMod val="75000"/>
                  </a:schemeClr>
                </a:solidFill>
                <a:latin typeface="Tahoma" pitchFamily="34" charset="0"/>
                <a:ea typeface="Tahoma" pitchFamily="34" charset="0"/>
                <a:cs typeface="Tahoma" pitchFamily="34" charset="0"/>
              </a:rPr>
              <a:t>музыковед</a:t>
            </a:r>
            <a:r>
              <a:rPr lang="ru-RU" b="1" dirty="0" smtClean="0">
                <a:solidFill>
                  <a:schemeClr val="accent2">
                    <a:lumMod val="75000"/>
                  </a:schemeClr>
                </a:solidFill>
                <a:latin typeface="Tahoma" pitchFamily="34" charset="0"/>
                <a:ea typeface="Tahoma" pitchFamily="34" charset="0"/>
                <a:cs typeface="Tahoma" pitchFamily="34" charset="0"/>
              </a:rPr>
              <a:t>, кандидат </a:t>
            </a:r>
            <a:r>
              <a:rPr lang="ru-RU" b="1" dirty="0" smtClean="0">
                <a:solidFill>
                  <a:schemeClr val="accent2">
                    <a:lumMod val="75000"/>
                  </a:schemeClr>
                </a:solidFill>
                <a:latin typeface="Tahoma" pitchFamily="34" charset="0"/>
                <a:ea typeface="Tahoma" pitchFamily="34" charset="0"/>
                <a:cs typeface="Tahoma" pitchFamily="34" charset="0"/>
              </a:rPr>
              <a:t>искусствоведения ХОЛОДОВА </a:t>
            </a:r>
            <a:r>
              <a:rPr lang="ru-RU" b="1" dirty="0" smtClean="0">
                <a:solidFill>
                  <a:schemeClr val="accent2">
                    <a:lumMod val="75000"/>
                  </a:schemeClr>
                </a:solidFill>
                <a:latin typeface="Tahoma" pitchFamily="34" charset="0"/>
                <a:ea typeface="Tahoma" pitchFamily="34" charset="0"/>
                <a:cs typeface="Tahoma" pitchFamily="34" charset="0"/>
              </a:rPr>
              <a:t>Мария Владимировна </a:t>
            </a:r>
          </a:p>
          <a:p>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В настоящее время на кафедре работают в </a:t>
            </a:r>
            <a:r>
              <a:rPr lang="ru-RU" sz="2400" b="1" dirty="0" smtClean="0">
                <a:solidFill>
                  <a:schemeClr val="accent2">
                    <a:lumMod val="75000"/>
                  </a:schemeClr>
                </a:solidFill>
                <a:latin typeface="Tahoma" pitchFamily="34" charset="0"/>
                <a:ea typeface="Tahoma" pitchFamily="34" charset="0"/>
                <a:cs typeface="Tahoma" pitchFamily="34" charset="0"/>
              </a:rPr>
              <a:t>должности лаборантов</a:t>
            </a:r>
            <a:endParaRPr lang="ru-RU" sz="2400" dirty="0"/>
          </a:p>
        </p:txBody>
      </p:sp>
      <p:sp>
        <p:nvSpPr>
          <p:cNvPr id="3" name="Содержимое 2"/>
          <p:cNvSpPr>
            <a:spLocks noGrp="1"/>
          </p:cNvSpPr>
          <p:nvPr>
            <p:ph idx="1"/>
          </p:nvPr>
        </p:nvSpPr>
        <p:spPr>
          <a:xfrm>
            <a:off x="1463040" y="2786057"/>
            <a:ext cx="6537984" cy="2937011"/>
          </a:xfrm>
        </p:spPr>
        <p:txBody>
          <a:bodyPr/>
          <a:lstStyle/>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ПОРОТИКОВА Валентина </a:t>
            </a:r>
            <a:r>
              <a:rPr lang="ru-RU" b="1" dirty="0" smtClean="0">
                <a:solidFill>
                  <a:schemeClr val="accent2">
                    <a:lumMod val="75000"/>
                  </a:schemeClr>
                </a:solidFill>
                <a:latin typeface="Tahoma" pitchFamily="34" charset="0"/>
                <a:ea typeface="Tahoma" pitchFamily="34" charset="0"/>
                <a:cs typeface="Tahoma" pitchFamily="34" charset="0"/>
              </a:rPr>
              <a:t>Григорьевна</a:t>
            </a:r>
            <a:endParaRPr lang="ru-RU" b="1" dirty="0" smtClean="0">
              <a:solidFill>
                <a:schemeClr val="accent2">
                  <a:lumMod val="75000"/>
                </a:schemeClr>
              </a:solidFill>
              <a:latin typeface="Tahoma" pitchFamily="34" charset="0"/>
              <a:ea typeface="Tahoma" pitchFamily="34" charset="0"/>
              <a:cs typeface="Tahoma" pitchFamily="34" charset="0"/>
            </a:endParaRP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СВИРИДОВА Галина </a:t>
            </a:r>
            <a:r>
              <a:rPr lang="ru-RU" b="1" dirty="0" smtClean="0">
                <a:solidFill>
                  <a:schemeClr val="accent2">
                    <a:lumMod val="75000"/>
                  </a:schemeClr>
                </a:solidFill>
                <a:latin typeface="Tahoma" pitchFamily="34" charset="0"/>
                <a:ea typeface="Tahoma" pitchFamily="34" charset="0"/>
                <a:cs typeface="Tahoma" pitchFamily="34" charset="0"/>
              </a:rPr>
              <a:t>Николаевна</a:t>
            </a:r>
            <a:endParaRPr lang="ru-RU" b="1" dirty="0" smtClean="0">
              <a:solidFill>
                <a:schemeClr val="accent2">
                  <a:lumMod val="75000"/>
                </a:schemeClr>
              </a:solidFill>
              <a:latin typeface="Tahoma" pitchFamily="34" charset="0"/>
              <a:ea typeface="Tahoma" pitchFamily="34" charset="0"/>
              <a:cs typeface="Tahoma" pitchFamily="34" charset="0"/>
            </a:endParaRP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ТРАВНИКОВА Тамара </a:t>
            </a:r>
            <a:r>
              <a:rPr lang="ru-RU" b="1" dirty="0" smtClean="0">
                <a:solidFill>
                  <a:schemeClr val="accent2">
                    <a:lumMod val="75000"/>
                  </a:schemeClr>
                </a:solidFill>
                <a:latin typeface="Tahoma" pitchFamily="34" charset="0"/>
                <a:ea typeface="Tahoma" pitchFamily="34" charset="0"/>
                <a:cs typeface="Tahoma" pitchFamily="34" charset="0"/>
              </a:rPr>
              <a:t>Аркадьевна</a:t>
            </a:r>
            <a:endParaRPr lang="ru-RU" b="1" dirty="0" smtClean="0">
              <a:solidFill>
                <a:schemeClr val="accent2">
                  <a:lumMod val="75000"/>
                </a:schemeClr>
              </a:solidFill>
              <a:latin typeface="Tahoma" pitchFamily="34" charset="0"/>
              <a:ea typeface="Tahoma" pitchFamily="34" charset="0"/>
              <a:cs typeface="Tahoma" pitchFamily="34" charset="0"/>
            </a:endParaRPr>
          </a:p>
          <a:p>
            <a:pPr>
              <a:spcBef>
                <a:spcPts val="1200"/>
              </a:spcBef>
            </a:pPr>
            <a:r>
              <a:rPr lang="ru-RU" b="1" dirty="0" smtClean="0">
                <a:solidFill>
                  <a:schemeClr val="accent2">
                    <a:lumMod val="75000"/>
                  </a:schemeClr>
                </a:solidFill>
                <a:latin typeface="Tahoma" pitchFamily="34" charset="0"/>
                <a:ea typeface="Tahoma" pitchFamily="34" charset="0"/>
                <a:cs typeface="Tahoma" pitchFamily="34" charset="0"/>
              </a:rPr>
              <a:t>ШОКОРЕВА Светлана Владимировна</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224" y="817583"/>
            <a:ext cx="7429551" cy="611153"/>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Учебно-методическая работа кафедры</a:t>
            </a:r>
            <a:endParaRPr lang="ru-RU" sz="2400" dirty="0"/>
          </a:p>
        </p:txBody>
      </p:sp>
      <p:sp>
        <p:nvSpPr>
          <p:cNvPr id="3" name="Содержимое 2"/>
          <p:cNvSpPr>
            <a:spLocks noGrp="1"/>
          </p:cNvSpPr>
          <p:nvPr>
            <p:ph idx="1"/>
          </p:nvPr>
        </p:nvSpPr>
        <p:spPr>
          <a:xfrm>
            <a:off x="785786" y="1428736"/>
            <a:ext cx="7500990" cy="4714908"/>
          </a:xfrm>
        </p:spPr>
        <p:txBody>
          <a:bodyPr>
            <a:normAutofit fontScale="62500" lnSpcReduction="20000"/>
          </a:bodyPr>
          <a:lstStyle/>
          <a:p>
            <a:r>
              <a:rPr lang="ru-RU" sz="2600" b="1" dirty="0" smtClean="0">
                <a:solidFill>
                  <a:schemeClr val="accent2">
                    <a:lumMod val="75000"/>
                  </a:schemeClr>
                </a:solidFill>
                <a:latin typeface="Tahoma" pitchFamily="34" charset="0"/>
                <a:ea typeface="Tahoma" pitchFamily="34" charset="0"/>
                <a:cs typeface="Tahoma" pitchFamily="34" charset="0"/>
              </a:rPr>
              <a:t>Кафедра работает со студентами </a:t>
            </a:r>
            <a:r>
              <a:rPr lang="en-US" sz="2600" b="1" dirty="0" smtClean="0">
                <a:solidFill>
                  <a:schemeClr val="accent2">
                    <a:lumMod val="75000"/>
                  </a:schemeClr>
                </a:solidFill>
                <a:latin typeface="Tahoma" pitchFamily="34" charset="0"/>
                <a:ea typeface="Tahoma" pitchFamily="34" charset="0"/>
                <a:cs typeface="Tahoma" pitchFamily="34" charset="0"/>
              </a:rPr>
              <a:t>I</a:t>
            </a:r>
            <a:r>
              <a:rPr lang="ru-RU" sz="2600" b="1" dirty="0" smtClean="0">
                <a:solidFill>
                  <a:schemeClr val="accent2">
                    <a:lumMod val="75000"/>
                  </a:schemeClr>
                </a:solidFill>
                <a:latin typeface="Tahoma" pitchFamily="34" charset="0"/>
                <a:ea typeface="Tahoma" pitchFamily="34" charset="0"/>
                <a:cs typeface="Tahoma" pitchFamily="34" charset="0"/>
              </a:rPr>
              <a:t>–</a:t>
            </a:r>
            <a:r>
              <a:rPr lang="en-US" sz="2600" b="1" dirty="0" smtClean="0">
                <a:solidFill>
                  <a:schemeClr val="accent2">
                    <a:lumMod val="75000"/>
                  </a:schemeClr>
                </a:solidFill>
                <a:latin typeface="Tahoma" pitchFamily="34" charset="0"/>
                <a:ea typeface="Tahoma" pitchFamily="34" charset="0"/>
                <a:cs typeface="Tahoma" pitchFamily="34" charset="0"/>
              </a:rPr>
              <a:t>III</a:t>
            </a:r>
            <a:r>
              <a:rPr lang="ru-RU" sz="2600" b="1" dirty="0" smtClean="0">
                <a:solidFill>
                  <a:schemeClr val="accent2">
                    <a:lumMod val="75000"/>
                  </a:schemeClr>
                </a:solidFill>
                <a:latin typeface="Tahoma" pitchFamily="34" charset="0"/>
                <a:ea typeface="Tahoma" pitchFamily="34" charset="0"/>
                <a:cs typeface="Tahoma" pitchFamily="34" charset="0"/>
              </a:rPr>
              <a:t> курсов факультетов: </a:t>
            </a:r>
          </a:p>
          <a:p>
            <a:pPr>
              <a:buNone/>
            </a:pPr>
            <a:r>
              <a:rPr lang="ru-RU" sz="2600" b="1" dirty="0" smtClean="0">
                <a:solidFill>
                  <a:schemeClr val="accent2">
                    <a:lumMod val="75000"/>
                  </a:schemeClr>
                </a:solidFill>
                <a:latin typeface="Tahoma" pitchFamily="34" charset="0"/>
                <a:ea typeface="Tahoma" pitchFamily="34" charset="0"/>
                <a:cs typeface="Tahoma" pitchFamily="34" charset="0"/>
              </a:rPr>
              <a:t>     ФМО (специальности: лечебное дело, педиатрия, стоматология), фармацевтического (очное и заочное отделение), клинической психологии, медицинской кибернетики, отделения социальной работы (очное и заочное отделение</a:t>
            </a:r>
            <a:r>
              <a:rPr lang="ru-RU" sz="2600" b="1" dirty="0" smtClean="0">
                <a:solidFill>
                  <a:schemeClr val="accent2">
                    <a:lumMod val="75000"/>
                  </a:schemeClr>
                </a:solidFill>
                <a:latin typeface="Tahoma" pitchFamily="34" charset="0"/>
                <a:ea typeface="Tahoma" pitchFamily="34" charset="0"/>
                <a:cs typeface="Tahoma" pitchFamily="34" charset="0"/>
              </a:rPr>
              <a:t>)</a:t>
            </a:r>
            <a:endParaRPr lang="ru-RU" sz="2600" b="1" dirty="0" smtClean="0">
              <a:solidFill>
                <a:schemeClr val="accent2">
                  <a:lumMod val="75000"/>
                </a:schemeClr>
              </a:solidFill>
              <a:latin typeface="Tahoma" pitchFamily="34" charset="0"/>
              <a:ea typeface="Tahoma" pitchFamily="34" charset="0"/>
              <a:cs typeface="Tahoma" pitchFamily="34" charset="0"/>
            </a:endParaRPr>
          </a:p>
          <a:p>
            <a:pPr>
              <a:buNone/>
            </a:pPr>
            <a:r>
              <a:rPr lang="ru-RU" sz="2600" b="1" dirty="0" smtClean="0">
                <a:solidFill>
                  <a:schemeClr val="accent2">
                    <a:lumMod val="75000"/>
                  </a:schemeClr>
                </a:solidFill>
                <a:latin typeface="Tahoma" pitchFamily="34" charset="0"/>
                <a:ea typeface="Tahoma" pitchFamily="34" charset="0"/>
                <a:cs typeface="Tahoma" pitchFamily="34" charset="0"/>
              </a:rPr>
              <a:t>     ранее преподавали на факультете ВСО (дневное и заочное отделение</a:t>
            </a:r>
            <a:r>
              <a:rPr lang="ru-RU" sz="2600" b="1" dirty="0" smtClean="0">
                <a:solidFill>
                  <a:schemeClr val="accent2">
                    <a:lumMod val="75000"/>
                  </a:schemeClr>
                </a:solidFill>
                <a:latin typeface="Tahoma" pitchFamily="34" charset="0"/>
                <a:ea typeface="Tahoma" pitchFamily="34" charset="0"/>
                <a:cs typeface="Tahoma" pitchFamily="34" charset="0"/>
              </a:rPr>
              <a:t>)</a:t>
            </a:r>
            <a:endParaRPr lang="ru-RU" sz="2600" b="1" dirty="0" smtClean="0">
              <a:solidFill>
                <a:schemeClr val="accent2">
                  <a:lumMod val="75000"/>
                </a:schemeClr>
              </a:solidFill>
              <a:latin typeface="Tahoma" pitchFamily="34" charset="0"/>
              <a:ea typeface="Tahoma" pitchFamily="34" charset="0"/>
              <a:cs typeface="Tahoma" pitchFamily="34" charset="0"/>
            </a:endParaRPr>
          </a:p>
          <a:p>
            <a:pPr>
              <a:buNone/>
            </a:pPr>
            <a:endParaRPr lang="ru-RU" b="1" dirty="0" smtClean="0">
              <a:solidFill>
                <a:schemeClr val="accent2">
                  <a:lumMod val="75000"/>
                </a:schemeClr>
              </a:solidFill>
              <a:latin typeface="Tahoma" pitchFamily="34" charset="0"/>
              <a:ea typeface="Tahoma" pitchFamily="34" charset="0"/>
              <a:cs typeface="Tahoma" pitchFamily="34" charset="0"/>
            </a:endParaRPr>
          </a:p>
          <a:p>
            <a:pPr>
              <a:buNone/>
            </a:pPr>
            <a:r>
              <a:rPr lang="ru-RU" sz="2900" b="1" dirty="0" smtClean="0">
                <a:solidFill>
                  <a:schemeClr val="accent2">
                    <a:lumMod val="75000"/>
                  </a:schemeClr>
                </a:solidFill>
                <a:latin typeface="Tahoma" pitchFamily="34" charset="0"/>
                <a:ea typeface="Tahoma" pitchFamily="34" charset="0"/>
                <a:cs typeface="Tahoma" pitchFamily="34" charset="0"/>
              </a:rPr>
              <a:t>Преподаваемые дисциплины: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философия</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история Отечества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биоэтика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социология </a:t>
            </a:r>
          </a:p>
          <a:p>
            <a:pPr marL="623888" indent="-355600">
              <a:buFont typeface="Courier New" pitchFamily="49" charset="0"/>
              <a:buChar char="o"/>
            </a:pPr>
            <a:r>
              <a:rPr lang="ru-RU" sz="2600" b="1" dirty="0" err="1" smtClean="0">
                <a:solidFill>
                  <a:schemeClr val="accent2">
                    <a:lumMod val="75000"/>
                  </a:schemeClr>
                </a:solidFill>
                <a:latin typeface="Tahoma" pitchFamily="34" charset="0"/>
                <a:ea typeface="Tahoma" pitchFamily="34" charset="0"/>
                <a:cs typeface="Tahoma" pitchFamily="34" charset="0"/>
              </a:rPr>
              <a:t>культурология</a:t>
            </a:r>
            <a:r>
              <a:rPr lang="ru-RU" sz="2600" b="1" dirty="0" smtClean="0">
                <a:solidFill>
                  <a:schemeClr val="accent2">
                    <a:lumMod val="75000"/>
                  </a:schemeClr>
                </a:solidFill>
                <a:latin typeface="Tahoma" pitchFamily="34" charset="0"/>
                <a:ea typeface="Tahoma" pitchFamily="34" charset="0"/>
                <a:cs typeface="Tahoma" pitchFamily="34" charset="0"/>
              </a:rPr>
              <a:t>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логика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история искусств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история и теория религий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концепции современного естествознания </a:t>
            </a:r>
          </a:p>
          <a:p>
            <a:pPr marL="623888" indent="-355600">
              <a:buFont typeface="Courier New" pitchFamily="49" charset="0"/>
              <a:buChar char="o"/>
            </a:pPr>
            <a:r>
              <a:rPr lang="ru-RU" sz="2600" b="1" dirty="0" smtClean="0">
                <a:solidFill>
                  <a:schemeClr val="accent2">
                    <a:lumMod val="75000"/>
                  </a:schemeClr>
                </a:solidFill>
                <a:latin typeface="Tahoma" pitchFamily="34" charset="0"/>
                <a:ea typeface="Tahoma" pitchFamily="34" charset="0"/>
                <a:cs typeface="Tahoma" pitchFamily="34" charset="0"/>
              </a:rPr>
              <a:t>история и философия науки (для аспирантов)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396840"/>
          </a:xfrm>
        </p:spPr>
        <p:txBody>
          <a:bodyPr>
            <a:normAutofit fontScale="90000"/>
          </a:bodyPr>
          <a:lstStyle/>
          <a:p>
            <a:r>
              <a:rPr lang="ru-RU" sz="2400" b="1" dirty="0" smtClean="0">
                <a:solidFill>
                  <a:schemeClr val="accent2">
                    <a:lumMod val="75000"/>
                  </a:schemeClr>
                </a:solidFill>
                <a:latin typeface="Tahoma" pitchFamily="34" charset="0"/>
                <a:ea typeface="Tahoma" pitchFamily="34" charset="0"/>
                <a:cs typeface="Tahoma" pitchFamily="34" charset="0"/>
              </a:rPr>
              <a:t>Учебно-методическая работа кафедры</a:t>
            </a:r>
            <a:endParaRPr lang="ru-RU" sz="2400" dirty="0"/>
          </a:p>
        </p:txBody>
      </p:sp>
      <p:sp>
        <p:nvSpPr>
          <p:cNvPr id="3" name="Содержимое 2"/>
          <p:cNvSpPr>
            <a:spLocks noGrp="1"/>
          </p:cNvSpPr>
          <p:nvPr>
            <p:ph idx="1"/>
          </p:nvPr>
        </p:nvSpPr>
        <p:spPr>
          <a:xfrm>
            <a:off x="1463040" y="1500174"/>
            <a:ext cx="6196405" cy="4222895"/>
          </a:xfrm>
        </p:spPr>
        <p:txBody>
          <a:bodyPr>
            <a:normAutofit fontScale="77500" lnSpcReduction="20000"/>
          </a:bodyPr>
          <a:lstStyle/>
          <a:p>
            <a:r>
              <a:rPr lang="ru-RU" b="1" dirty="0" smtClean="0">
                <a:solidFill>
                  <a:schemeClr val="accent2">
                    <a:lumMod val="75000"/>
                  </a:schemeClr>
                </a:solidFill>
                <a:latin typeface="Tahoma" pitchFamily="34" charset="0"/>
                <a:ea typeface="Tahoma" pitchFamily="34" charset="0"/>
                <a:cs typeface="Tahoma" pitchFamily="34" charset="0"/>
              </a:rPr>
              <a:t>Были защищены диссертации:</a:t>
            </a:r>
          </a:p>
          <a:p>
            <a:pPr marL="273050" indent="173038">
              <a:buNone/>
            </a:pPr>
            <a:r>
              <a:rPr lang="ru-RU" b="1" dirty="0" smtClean="0">
                <a:solidFill>
                  <a:schemeClr val="accent2">
                    <a:lumMod val="75000"/>
                  </a:schemeClr>
                </a:solidFill>
                <a:latin typeface="Tahoma" pitchFamily="34" charset="0"/>
                <a:ea typeface="Tahoma" pitchFamily="34" charset="0"/>
                <a:cs typeface="Tahoma" pitchFamily="34" charset="0"/>
              </a:rPr>
              <a:t>2 докторские</a:t>
            </a:r>
          </a:p>
          <a:p>
            <a:pPr marL="273050" indent="173038">
              <a:buNone/>
            </a:pPr>
            <a:r>
              <a:rPr lang="ru-RU" b="1" dirty="0" smtClean="0">
                <a:solidFill>
                  <a:schemeClr val="accent2">
                    <a:lumMod val="75000"/>
                  </a:schemeClr>
                </a:solidFill>
                <a:latin typeface="Tahoma" pitchFamily="34" charset="0"/>
                <a:ea typeface="Tahoma" pitchFamily="34" charset="0"/>
                <a:cs typeface="Tahoma" pitchFamily="34" charset="0"/>
              </a:rPr>
              <a:t>30 кандидатских</a:t>
            </a:r>
          </a:p>
          <a:p>
            <a:pPr>
              <a:buNone/>
            </a:pPr>
            <a:endParaRPr lang="ru-RU" b="1" dirty="0" smtClean="0">
              <a:solidFill>
                <a:schemeClr val="accent2">
                  <a:lumMod val="75000"/>
                </a:schemeClr>
              </a:solidFill>
              <a:latin typeface="Tahoma" pitchFamily="34" charset="0"/>
              <a:ea typeface="Tahoma" pitchFamily="34" charset="0"/>
              <a:cs typeface="Tahoma" pitchFamily="34" charset="0"/>
            </a:endParaRPr>
          </a:p>
          <a:p>
            <a:pPr>
              <a:buNone/>
            </a:pPr>
            <a:r>
              <a:rPr lang="ru-RU" b="1" dirty="0" smtClean="0">
                <a:solidFill>
                  <a:schemeClr val="accent2">
                    <a:lumMod val="75000"/>
                  </a:schemeClr>
                </a:solidFill>
                <a:latin typeface="Tahoma" pitchFamily="34" charset="0"/>
                <a:ea typeface="Tahoma" pitchFamily="34" charset="0"/>
                <a:cs typeface="Tahoma" pitchFamily="34" charset="0"/>
              </a:rPr>
              <a:t>Очную аспирантуру в МГУ закончили: </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Ананьина Л.Е. </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Казакова Л.И. </a:t>
            </a:r>
          </a:p>
          <a:p>
            <a:pPr marL="714375" indent="-268288"/>
            <a:r>
              <a:rPr lang="ru-RU" b="1" dirty="0" err="1" smtClean="0">
                <a:solidFill>
                  <a:schemeClr val="accent2">
                    <a:lumMod val="75000"/>
                  </a:schemeClr>
                </a:solidFill>
                <a:latin typeface="Tahoma" pitchFamily="34" charset="0"/>
                <a:ea typeface="Tahoma" pitchFamily="34" charset="0"/>
                <a:cs typeface="Tahoma" pitchFamily="34" charset="0"/>
              </a:rPr>
              <a:t>Колмаков</a:t>
            </a:r>
            <a:r>
              <a:rPr lang="ru-RU" b="1" dirty="0" smtClean="0">
                <a:solidFill>
                  <a:schemeClr val="accent2">
                    <a:lumMod val="75000"/>
                  </a:schemeClr>
                </a:solidFill>
                <a:latin typeface="Tahoma" pitchFamily="34" charset="0"/>
                <a:ea typeface="Tahoma" pitchFamily="34" charset="0"/>
                <a:cs typeface="Tahoma" pitchFamily="34" charset="0"/>
              </a:rPr>
              <a:t> В.Ю. </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Комова Н.В. </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Москалев Л.Л. </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Павлов А.П. </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Смолина О.Н.</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Рябухина Т.Н. </a:t>
            </a:r>
          </a:p>
          <a:p>
            <a:pPr marL="714375" indent="-268288"/>
            <a:r>
              <a:rPr lang="ru-RU" b="1" dirty="0" smtClean="0">
                <a:solidFill>
                  <a:schemeClr val="accent2">
                    <a:lumMod val="75000"/>
                  </a:schemeClr>
                </a:solidFill>
                <a:latin typeface="Tahoma" pitchFamily="34" charset="0"/>
                <a:ea typeface="Tahoma" pitchFamily="34" charset="0"/>
                <a:cs typeface="Tahoma" pitchFamily="34" charset="0"/>
              </a:rPr>
              <a:t>Чуринов Н.М. </a:t>
            </a:r>
          </a:p>
          <a:p>
            <a:endParaRPr lang="ru-RU" b="1" dirty="0" smtClean="0">
              <a:solidFill>
                <a:schemeClr val="accent2">
                  <a:lumMod val="75000"/>
                </a:schemeClr>
              </a:solidFill>
              <a:latin typeface="Tahoma" pitchFamily="34" charset="0"/>
              <a:ea typeface="Tahoma" pitchFamily="34" charset="0"/>
              <a:cs typeface="Tahoma" pitchFamily="34" charset="0"/>
            </a:endParaRPr>
          </a:p>
          <a:p>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325402"/>
          </a:xfrm>
        </p:spPr>
        <p:txBody>
          <a:bodyPr>
            <a:normAutofit fontScale="90000"/>
          </a:bodyPr>
          <a:lstStyle/>
          <a:p>
            <a:r>
              <a:rPr lang="ru-RU" sz="2000" b="1" dirty="0" smtClean="0">
                <a:solidFill>
                  <a:schemeClr val="accent2">
                    <a:lumMod val="75000"/>
                  </a:schemeClr>
                </a:solidFill>
                <a:latin typeface="Tahoma" pitchFamily="34" charset="0"/>
                <a:ea typeface="Tahoma" pitchFamily="34" charset="0"/>
                <a:cs typeface="Tahoma" pitchFamily="34" charset="0"/>
              </a:rPr>
              <a:t>За последние годы преподавателями кафедры изданы</a:t>
            </a:r>
            <a:r>
              <a:rPr lang="ru-RU" sz="1400" b="1" dirty="0" smtClean="0">
                <a:solidFill>
                  <a:schemeClr val="accent2">
                    <a:lumMod val="75000"/>
                  </a:schemeClr>
                </a:solidFill>
                <a:latin typeface="Tahoma" pitchFamily="34" charset="0"/>
                <a:ea typeface="Tahoma" pitchFamily="34" charset="0"/>
                <a:cs typeface="Tahoma" pitchFamily="34" charset="0"/>
              </a:rPr>
              <a:t>:</a:t>
            </a:r>
            <a:endParaRPr lang="ru-RU" sz="14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1071538" y="1643050"/>
            <a:ext cx="7143800" cy="4500594"/>
          </a:xfrm>
        </p:spPr>
        <p:txBody>
          <a:bodyPr>
            <a:normAutofit fontScale="85000" lnSpcReduction="10000"/>
          </a:bodyPr>
          <a:lstStyle/>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Кудашов В.И. Философия. Курс лекций. 2007 г.</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Кудашов В.И. Наука и религия: Курс лекций.  2008. </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Комова Н.В.  Русская философия </a:t>
            </a:r>
            <a:r>
              <a:rPr lang="en-US" b="1" dirty="0" smtClean="0">
                <a:solidFill>
                  <a:schemeClr val="accent2">
                    <a:lumMod val="75000"/>
                  </a:schemeClr>
                </a:solidFill>
                <a:latin typeface="Tahoma" pitchFamily="34" charset="0"/>
                <a:ea typeface="Tahoma" pitchFamily="34" charset="0"/>
                <a:cs typeface="Tahoma" pitchFamily="34" charset="0"/>
              </a:rPr>
              <a:t>XIX</a:t>
            </a:r>
            <a:r>
              <a:rPr lang="ru-RU" b="1" dirty="0" smtClean="0">
                <a:solidFill>
                  <a:schemeClr val="accent2">
                    <a:lumMod val="75000"/>
                  </a:schemeClr>
                </a:solidFill>
                <a:latin typeface="Tahoma" pitchFamily="34" charset="0"/>
                <a:ea typeface="Tahoma" pitchFamily="34" charset="0"/>
                <a:cs typeface="Tahoma" pitchFamily="34" charset="0"/>
              </a:rPr>
              <a:t> – </a:t>
            </a:r>
            <a:r>
              <a:rPr lang="en-US" b="1" dirty="0" smtClean="0">
                <a:solidFill>
                  <a:schemeClr val="accent2">
                    <a:lumMod val="75000"/>
                  </a:schemeClr>
                </a:solidFill>
                <a:latin typeface="Tahoma" pitchFamily="34" charset="0"/>
                <a:ea typeface="Tahoma" pitchFamily="34" charset="0"/>
                <a:cs typeface="Tahoma" pitchFamily="34" charset="0"/>
              </a:rPr>
              <a:t>XX</a:t>
            </a:r>
            <a:r>
              <a:rPr lang="ru-RU" b="1" dirty="0" smtClean="0">
                <a:solidFill>
                  <a:schemeClr val="accent2">
                    <a:lumMod val="75000"/>
                  </a:schemeClr>
                </a:solidFill>
                <a:latin typeface="Tahoma" pitchFamily="34" charset="0"/>
                <a:ea typeface="Tahoma" pitchFamily="34" charset="0"/>
                <a:cs typeface="Tahoma" pitchFamily="34" charset="0"/>
              </a:rPr>
              <a:t> вв. Учебное пособие для студентов медицинских вузов (Гриф УМО), 2005 г. </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Комова, Н.В. Социология: учебное пособие для студентов медицинского вуза (Гриф ФГАУ ФИРО Министерства образования и науки РФ), 2015 г.</a:t>
            </a:r>
          </a:p>
          <a:p>
            <a:pPr>
              <a:spcBef>
                <a:spcPts val="600"/>
              </a:spcBef>
            </a:pPr>
            <a:r>
              <a:rPr lang="ru-RU" b="1" dirty="0" smtClean="0">
                <a:solidFill>
                  <a:schemeClr val="accent2">
                    <a:lumMod val="75000"/>
                  </a:schemeClr>
                </a:solidFill>
                <a:latin typeface="Tahoma" pitchFamily="34" charset="0"/>
                <a:ea typeface="Tahoma" pitchFamily="34" charset="0"/>
                <a:cs typeface="Tahoma" pitchFamily="34" charset="0"/>
              </a:rPr>
              <a:t>Комова Н.В. История русской философии </a:t>
            </a:r>
            <a:r>
              <a:rPr lang="en-US" b="1" dirty="0" smtClean="0">
                <a:solidFill>
                  <a:schemeClr val="accent2">
                    <a:lumMod val="75000"/>
                  </a:schemeClr>
                </a:solidFill>
                <a:latin typeface="Tahoma" pitchFamily="34" charset="0"/>
                <a:ea typeface="Tahoma" pitchFamily="34" charset="0"/>
                <a:cs typeface="Tahoma" pitchFamily="34" charset="0"/>
              </a:rPr>
              <a:t>XIX</a:t>
            </a:r>
            <a:r>
              <a:rPr lang="ru-RU" b="1" dirty="0" smtClean="0">
                <a:solidFill>
                  <a:schemeClr val="accent2">
                    <a:lumMod val="75000"/>
                  </a:schemeClr>
                </a:solidFill>
                <a:latin typeface="Tahoma" pitchFamily="34" charset="0"/>
                <a:ea typeface="Tahoma" pitchFamily="34" charset="0"/>
                <a:cs typeface="Tahoma" pitchFamily="34" charset="0"/>
              </a:rPr>
              <a:t> – ХХ вв. : учеб. пособие для студентов образовательных учреждений высшего профессионального образования (Гриф ФГАУ ФИРО), 2015 г.</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817583"/>
            <a:ext cx="7643865" cy="754030"/>
          </a:xfrm>
        </p:spPr>
        <p:txBody>
          <a:bodyPr>
            <a:normAutofit fontScale="90000"/>
          </a:bodyPr>
          <a:lstStyle/>
          <a:p>
            <a:r>
              <a:rPr lang="ru-RU" sz="2400" b="1" dirty="0" smtClean="0">
                <a:solidFill>
                  <a:schemeClr val="accent2">
                    <a:lumMod val="75000"/>
                  </a:schemeClr>
                </a:solidFill>
                <a:latin typeface="Tahoma" pitchFamily="34" charset="0"/>
                <a:ea typeface="Tahoma" pitchFamily="34" charset="0"/>
                <a:cs typeface="Tahoma" pitchFamily="34" charset="0"/>
              </a:rPr>
              <a:t>Преподавателями кафедры написаны монографии </a:t>
            </a:r>
            <a:endParaRPr lang="ru-RU" sz="2400" dirty="0"/>
          </a:p>
        </p:txBody>
      </p:sp>
      <p:sp>
        <p:nvSpPr>
          <p:cNvPr id="3" name="Содержимое 2"/>
          <p:cNvSpPr>
            <a:spLocks noGrp="1"/>
          </p:cNvSpPr>
          <p:nvPr>
            <p:ph idx="1"/>
          </p:nvPr>
        </p:nvSpPr>
        <p:spPr>
          <a:xfrm>
            <a:off x="1463040" y="2000240"/>
            <a:ext cx="6752298" cy="3722829"/>
          </a:xfrm>
        </p:spPr>
        <p:txBody>
          <a:bodyPr>
            <a:normAutofit fontScale="62500" lnSpcReduction="20000"/>
          </a:bodyPr>
          <a:lstStyle/>
          <a:p>
            <a:pPr>
              <a:spcBef>
                <a:spcPts val="800"/>
              </a:spcBef>
            </a:pPr>
            <a:r>
              <a:rPr lang="ru-RU" sz="2600" b="1" dirty="0" smtClean="0">
                <a:solidFill>
                  <a:schemeClr val="accent2">
                    <a:lumMod val="75000"/>
                  </a:schemeClr>
                </a:solidFill>
                <a:latin typeface="Tahoma" pitchFamily="34" charset="0"/>
                <a:ea typeface="Tahoma" pitchFamily="34" charset="0"/>
                <a:cs typeface="Tahoma" pitchFamily="34" charset="0"/>
              </a:rPr>
              <a:t>КУДАШОВ В.И. Философские аспекты проблемы здоровья  Красноярск, </a:t>
            </a:r>
            <a:r>
              <a:rPr lang="ru-RU" sz="2600" b="1" dirty="0" err="1" smtClean="0">
                <a:solidFill>
                  <a:schemeClr val="accent2">
                    <a:lumMod val="75000"/>
                  </a:schemeClr>
                </a:solidFill>
                <a:latin typeface="Tahoma" pitchFamily="34" charset="0"/>
                <a:ea typeface="Tahoma" pitchFamily="34" charset="0"/>
                <a:cs typeface="Tahoma" pitchFamily="34" charset="0"/>
              </a:rPr>
              <a:t>КрасГМА</a:t>
            </a:r>
            <a:r>
              <a:rPr lang="ru-RU" sz="2600" b="1" dirty="0" smtClean="0">
                <a:solidFill>
                  <a:schemeClr val="accent2">
                    <a:lumMod val="75000"/>
                  </a:schemeClr>
                </a:solidFill>
                <a:latin typeface="Tahoma" pitchFamily="34" charset="0"/>
                <a:ea typeface="Tahoma" pitchFamily="34" charset="0"/>
                <a:cs typeface="Tahoma" pitchFamily="34" charset="0"/>
              </a:rPr>
              <a:t>, 2007. </a:t>
            </a:r>
          </a:p>
          <a:p>
            <a:pPr>
              <a:spcBef>
                <a:spcPts val="800"/>
              </a:spcBef>
            </a:pPr>
            <a:r>
              <a:rPr lang="ru-RU" sz="2600" b="1" dirty="0" smtClean="0">
                <a:solidFill>
                  <a:schemeClr val="accent2">
                    <a:lumMod val="75000"/>
                  </a:schemeClr>
                </a:solidFill>
                <a:latin typeface="Tahoma" pitchFamily="34" charset="0"/>
                <a:ea typeface="Tahoma" pitchFamily="34" charset="0"/>
                <a:cs typeface="Tahoma" pitchFamily="34" charset="0"/>
              </a:rPr>
              <a:t>НЕСКРЯБИНА О.Ф. </a:t>
            </a:r>
            <a:r>
              <a:rPr lang="ru-RU" sz="2600" b="1" dirty="0" err="1" smtClean="0">
                <a:solidFill>
                  <a:schemeClr val="accent2">
                    <a:lumMod val="75000"/>
                  </a:schemeClr>
                </a:solidFill>
                <a:latin typeface="Tahoma" pitchFamily="34" charset="0"/>
                <a:ea typeface="Tahoma" pitchFamily="34" charset="0"/>
                <a:cs typeface="Tahoma" pitchFamily="34" charset="0"/>
              </a:rPr>
              <a:t>Медиапсихология</a:t>
            </a:r>
            <a:r>
              <a:rPr lang="ru-RU" sz="2600" b="1" dirty="0" smtClean="0">
                <a:solidFill>
                  <a:schemeClr val="accent2">
                    <a:lumMod val="75000"/>
                  </a:schemeClr>
                </a:solidFill>
                <a:latin typeface="Tahoma" pitchFamily="34" charset="0"/>
                <a:ea typeface="Tahoma" pitchFamily="34" charset="0"/>
                <a:cs typeface="Tahoma" pitchFamily="34" charset="0"/>
              </a:rPr>
              <a:t> и </a:t>
            </a:r>
            <a:r>
              <a:rPr lang="ru-RU" sz="2600" b="1" dirty="0" err="1" smtClean="0">
                <a:solidFill>
                  <a:schemeClr val="accent2">
                    <a:lumMod val="75000"/>
                  </a:schemeClr>
                </a:solidFill>
                <a:latin typeface="Tahoma" pitchFamily="34" charset="0"/>
                <a:ea typeface="Tahoma" pitchFamily="34" charset="0"/>
                <a:cs typeface="Tahoma" pitchFamily="34" charset="0"/>
              </a:rPr>
              <a:t>медиаэтика</a:t>
            </a:r>
            <a:r>
              <a:rPr lang="ru-RU" sz="2600" b="1" dirty="0" smtClean="0">
                <a:solidFill>
                  <a:schemeClr val="accent2">
                    <a:lumMod val="75000"/>
                  </a:schemeClr>
                </a:solidFill>
                <a:latin typeface="Tahoma" pitchFamily="34" charset="0"/>
                <a:ea typeface="Tahoma" pitchFamily="34" charset="0"/>
                <a:cs typeface="Tahoma" pitchFamily="34" charset="0"/>
              </a:rPr>
              <a:t>.  Красноярск, 2008. </a:t>
            </a:r>
          </a:p>
          <a:p>
            <a:pPr>
              <a:spcBef>
                <a:spcPts val="800"/>
              </a:spcBef>
            </a:pPr>
            <a:r>
              <a:rPr lang="ru-RU" sz="2600" b="1" dirty="0" smtClean="0">
                <a:solidFill>
                  <a:schemeClr val="accent2">
                    <a:lumMod val="75000"/>
                  </a:schemeClr>
                </a:solidFill>
                <a:latin typeface="Tahoma" pitchFamily="34" charset="0"/>
                <a:ea typeface="Tahoma" pitchFamily="34" charset="0"/>
                <a:cs typeface="Tahoma" pitchFamily="34" charset="0"/>
              </a:rPr>
              <a:t>КОМОВА Н.В. Очерки о русских философах. – Красноярск, 2005.</a:t>
            </a:r>
          </a:p>
          <a:p>
            <a:pPr>
              <a:spcBef>
                <a:spcPts val="800"/>
              </a:spcBef>
            </a:pPr>
            <a:r>
              <a:rPr lang="ru-RU" sz="2600" b="1" dirty="0" smtClean="0">
                <a:solidFill>
                  <a:schemeClr val="accent2">
                    <a:lumMod val="75000"/>
                  </a:schemeClr>
                </a:solidFill>
                <a:latin typeface="Tahoma" pitchFamily="34" charset="0"/>
                <a:ea typeface="Tahoma" pitchFamily="34" charset="0"/>
                <a:cs typeface="Tahoma" pitchFamily="34" charset="0"/>
              </a:rPr>
              <a:t>КОЛМАКОВ В.Ю. Ментальная матрица человека информационной цивилизации.// Человек цифровой цивилизации: кол. монография / отв. ред. В.Ю. </a:t>
            </a:r>
            <a:r>
              <a:rPr lang="ru-RU" sz="2600" b="1" dirty="0" err="1" smtClean="0">
                <a:solidFill>
                  <a:schemeClr val="accent2">
                    <a:lumMod val="75000"/>
                  </a:schemeClr>
                </a:solidFill>
                <a:latin typeface="Tahoma" pitchFamily="34" charset="0"/>
                <a:ea typeface="Tahoma" pitchFamily="34" charset="0"/>
                <a:cs typeface="Tahoma" pitchFamily="34" charset="0"/>
              </a:rPr>
              <a:t>Колмаков</a:t>
            </a:r>
            <a:r>
              <a:rPr lang="ru-RU" sz="2600" b="1" dirty="0" smtClean="0">
                <a:solidFill>
                  <a:schemeClr val="accent2">
                    <a:lumMod val="75000"/>
                  </a:schemeClr>
                </a:solidFill>
                <a:latin typeface="Tahoma" pitchFamily="34" charset="0"/>
                <a:ea typeface="Tahoma" pitchFamily="34" charset="0"/>
                <a:cs typeface="Tahoma" pitchFamily="34" charset="0"/>
              </a:rPr>
              <a:t>, ред. кол.; </a:t>
            </a:r>
            <a:r>
              <a:rPr lang="ru-RU" sz="2600" b="1" dirty="0" err="1" smtClean="0">
                <a:solidFill>
                  <a:schemeClr val="accent2">
                    <a:lumMod val="75000"/>
                  </a:schemeClr>
                </a:solidFill>
                <a:latin typeface="Tahoma" pitchFamily="34" charset="0"/>
                <a:ea typeface="Tahoma" pitchFamily="34" charset="0"/>
                <a:cs typeface="Tahoma" pitchFamily="34" charset="0"/>
              </a:rPr>
              <a:t>Вып</a:t>
            </a:r>
            <a:r>
              <a:rPr lang="ru-RU" sz="2600" b="1" dirty="0" smtClean="0">
                <a:solidFill>
                  <a:schemeClr val="accent2">
                    <a:lumMod val="75000"/>
                  </a:schemeClr>
                </a:solidFill>
                <a:latin typeface="Tahoma" pitchFamily="34" charset="0"/>
                <a:ea typeface="Tahoma" pitchFamily="34" charset="0"/>
                <a:cs typeface="Tahoma" pitchFamily="34" charset="0"/>
              </a:rPr>
              <a:t>. 8.– Красноярск: «</a:t>
            </a:r>
            <a:r>
              <a:rPr lang="ru-RU" sz="2600" b="1" dirty="0" err="1" smtClean="0">
                <a:solidFill>
                  <a:schemeClr val="accent2">
                    <a:lumMod val="75000"/>
                  </a:schemeClr>
                </a:solidFill>
                <a:latin typeface="Tahoma" pitchFamily="34" charset="0"/>
                <a:ea typeface="Tahoma" pitchFamily="34" charset="0"/>
                <a:cs typeface="Tahoma" pitchFamily="34" charset="0"/>
              </a:rPr>
              <a:t>ЛИТЕРА-принт</a:t>
            </a:r>
            <a:r>
              <a:rPr lang="ru-RU" sz="2600" b="1" dirty="0" smtClean="0">
                <a:solidFill>
                  <a:schemeClr val="accent2">
                    <a:lumMod val="75000"/>
                  </a:schemeClr>
                </a:solidFill>
                <a:latin typeface="Tahoma" pitchFamily="34" charset="0"/>
                <a:ea typeface="Tahoma" pitchFamily="34" charset="0"/>
                <a:cs typeface="Tahoma" pitchFamily="34" charset="0"/>
              </a:rPr>
              <a:t>», 2009.– (Серия: Библиотека актуальной философии).</a:t>
            </a:r>
          </a:p>
          <a:p>
            <a:pPr>
              <a:spcBef>
                <a:spcPts val="800"/>
              </a:spcBef>
            </a:pPr>
            <a:r>
              <a:rPr lang="ru-RU" sz="2600" b="1" dirty="0" smtClean="0">
                <a:solidFill>
                  <a:schemeClr val="accent2">
                    <a:lumMod val="75000"/>
                  </a:schemeClr>
                </a:solidFill>
                <a:latin typeface="Tahoma" pitchFamily="34" charset="0"/>
                <a:ea typeface="Tahoma" pitchFamily="34" charset="0"/>
                <a:cs typeface="Tahoma" pitchFamily="34" charset="0"/>
              </a:rPr>
              <a:t>КОЛМАКОВ В.Ю. </a:t>
            </a:r>
            <a:r>
              <a:rPr lang="ru-RU" sz="2600" b="1" dirty="0" err="1" smtClean="0">
                <a:solidFill>
                  <a:schemeClr val="accent2">
                    <a:lumMod val="75000"/>
                  </a:schemeClr>
                </a:solidFill>
                <a:latin typeface="Tahoma" pitchFamily="34" charset="0"/>
                <a:ea typeface="Tahoma" pitchFamily="34" charset="0"/>
                <a:cs typeface="Tahoma" pitchFamily="34" charset="0"/>
              </a:rPr>
              <a:t>Нейросоциум</a:t>
            </a:r>
            <a:r>
              <a:rPr lang="ru-RU" sz="2600" b="1" dirty="0" smtClean="0">
                <a:solidFill>
                  <a:schemeClr val="accent2">
                    <a:lumMod val="75000"/>
                  </a:schemeClr>
                </a:solidFill>
                <a:latin typeface="Tahoma" pitchFamily="34" charset="0"/>
                <a:ea typeface="Tahoma" pitchFamily="34" charset="0"/>
                <a:cs typeface="Tahoma" pitchFamily="34" charset="0"/>
              </a:rPr>
              <a:t>. // Человек цифровой цивилизации: кол. монография / отв. ред. В.Ю. </a:t>
            </a:r>
            <a:r>
              <a:rPr lang="ru-RU" sz="2600" b="1" dirty="0" err="1" smtClean="0">
                <a:solidFill>
                  <a:schemeClr val="accent2">
                    <a:lumMod val="75000"/>
                  </a:schemeClr>
                </a:solidFill>
                <a:latin typeface="Tahoma" pitchFamily="34" charset="0"/>
                <a:ea typeface="Tahoma" pitchFamily="34" charset="0"/>
                <a:cs typeface="Tahoma" pitchFamily="34" charset="0"/>
              </a:rPr>
              <a:t>Колмаков</a:t>
            </a:r>
            <a:r>
              <a:rPr lang="ru-RU" sz="2600" b="1" dirty="0" smtClean="0">
                <a:solidFill>
                  <a:schemeClr val="accent2">
                    <a:lumMod val="75000"/>
                  </a:schemeClr>
                </a:solidFill>
                <a:latin typeface="Tahoma" pitchFamily="34" charset="0"/>
                <a:ea typeface="Tahoma" pitchFamily="34" charset="0"/>
                <a:cs typeface="Tahoma" pitchFamily="34" charset="0"/>
              </a:rPr>
              <a:t>, ред. кол.; </a:t>
            </a:r>
            <a:r>
              <a:rPr lang="ru-RU" sz="2600" b="1" dirty="0" err="1" smtClean="0">
                <a:solidFill>
                  <a:schemeClr val="accent2">
                    <a:lumMod val="75000"/>
                  </a:schemeClr>
                </a:solidFill>
                <a:latin typeface="Tahoma" pitchFamily="34" charset="0"/>
                <a:ea typeface="Tahoma" pitchFamily="34" charset="0"/>
                <a:cs typeface="Tahoma" pitchFamily="34" charset="0"/>
              </a:rPr>
              <a:t>Вып</a:t>
            </a:r>
            <a:r>
              <a:rPr lang="ru-RU" sz="2600" b="1" dirty="0" smtClean="0">
                <a:solidFill>
                  <a:schemeClr val="accent2">
                    <a:lumMod val="75000"/>
                  </a:schemeClr>
                </a:solidFill>
                <a:latin typeface="Tahoma" pitchFamily="34" charset="0"/>
                <a:ea typeface="Tahoma" pitchFamily="34" charset="0"/>
                <a:cs typeface="Tahoma" pitchFamily="34" charset="0"/>
              </a:rPr>
              <a:t>. 8.– Красноярск: «</a:t>
            </a:r>
            <a:r>
              <a:rPr lang="ru-RU" sz="2600" b="1" dirty="0" err="1" smtClean="0">
                <a:solidFill>
                  <a:schemeClr val="accent2">
                    <a:lumMod val="75000"/>
                  </a:schemeClr>
                </a:solidFill>
                <a:latin typeface="Tahoma" pitchFamily="34" charset="0"/>
                <a:ea typeface="Tahoma" pitchFamily="34" charset="0"/>
                <a:cs typeface="Tahoma" pitchFamily="34" charset="0"/>
              </a:rPr>
              <a:t>ЛИТЕРА-принт</a:t>
            </a:r>
            <a:r>
              <a:rPr lang="ru-RU" sz="2600" b="1" dirty="0" smtClean="0">
                <a:solidFill>
                  <a:schemeClr val="accent2">
                    <a:lumMod val="75000"/>
                  </a:schemeClr>
                </a:solidFill>
                <a:latin typeface="Tahoma" pitchFamily="34" charset="0"/>
                <a:ea typeface="Tahoma" pitchFamily="34" charset="0"/>
                <a:cs typeface="Tahoma" pitchFamily="34" charset="0"/>
              </a:rPr>
              <a:t>», 2009.– (Серия: Библиотека актуальной философии).</a:t>
            </a:r>
          </a:p>
          <a:p>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Кафедра подготовила и издала рабочие программы по дисциплинам:</a:t>
            </a:r>
            <a:endParaRPr lang="ru-RU" sz="24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1428728" y="2119256"/>
            <a:ext cx="6230717" cy="3881511"/>
          </a:xfrm>
        </p:spPr>
        <p:txBody>
          <a:bodyPr>
            <a:normAutofit/>
          </a:bodyPr>
          <a:lstStyle/>
          <a:p>
            <a:r>
              <a:rPr lang="ru-RU" sz="2000" b="1" dirty="0" smtClean="0">
                <a:solidFill>
                  <a:schemeClr val="accent2">
                    <a:lumMod val="75000"/>
                  </a:schemeClr>
                </a:solidFill>
                <a:latin typeface="Tahoma" pitchFamily="34" charset="0"/>
                <a:ea typeface="Tahoma" pitchFamily="34" charset="0"/>
                <a:cs typeface="Tahoma" pitchFamily="34" charset="0"/>
              </a:rPr>
              <a:t>Философия </a:t>
            </a:r>
          </a:p>
          <a:p>
            <a:r>
              <a:rPr lang="ru-RU" sz="2000" b="1" dirty="0" smtClean="0">
                <a:solidFill>
                  <a:schemeClr val="accent2">
                    <a:lumMod val="75000"/>
                  </a:schemeClr>
                </a:solidFill>
                <a:latin typeface="Tahoma" pitchFamily="34" charset="0"/>
                <a:ea typeface="Tahoma" pitchFamily="34" charset="0"/>
                <a:cs typeface="Tahoma" pitchFamily="34" charset="0"/>
              </a:rPr>
              <a:t>История Отечества </a:t>
            </a:r>
          </a:p>
          <a:p>
            <a:r>
              <a:rPr lang="ru-RU" sz="2000" b="1" dirty="0" smtClean="0">
                <a:solidFill>
                  <a:schemeClr val="accent2">
                    <a:lumMod val="75000"/>
                  </a:schemeClr>
                </a:solidFill>
                <a:latin typeface="Tahoma" pitchFamily="34" charset="0"/>
                <a:ea typeface="Tahoma" pitchFamily="34" charset="0"/>
                <a:cs typeface="Tahoma" pitchFamily="34" charset="0"/>
              </a:rPr>
              <a:t>Биоэтика </a:t>
            </a:r>
          </a:p>
          <a:p>
            <a:r>
              <a:rPr lang="ru-RU" sz="2000" b="1" dirty="0" err="1" smtClean="0">
                <a:solidFill>
                  <a:schemeClr val="accent2">
                    <a:lumMod val="75000"/>
                  </a:schemeClr>
                </a:solidFill>
                <a:latin typeface="Tahoma" pitchFamily="34" charset="0"/>
                <a:ea typeface="Tahoma" pitchFamily="34" charset="0"/>
                <a:cs typeface="Tahoma" pitchFamily="34" charset="0"/>
              </a:rPr>
              <a:t>Культурология</a:t>
            </a:r>
            <a:r>
              <a:rPr lang="ru-RU" sz="2000" b="1" dirty="0" smtClean="0">
                <a:solidFill>
                  <a:schemeClr val="accent2">
                    <a:lumMod val="75000"/>
                  </a:schemeClr>
                </a:solidFill>
                <a:latin typeface="Tahoma" pitchFamily="34" charset="0"/>
                <a:ea typeface="Tahoma" pitchFamily="34" charset="0"/>
                <a:cs typeface="Tahoma" pitchFamily="34" charset="0"/>
              </a:rPr>
              <a:t> </a:t>
            </a:r>
          </a:p>
          <a:p>
            <a:r>
              <a:rPr lang="ru-RU" sz="2000" b="1" dirty="0" smtClean="0">
                <a:solidFill>
                  <a:schemeClr val="accent2">
                    <a:lumMod val="75000"/>
                  </a:schemeClr>
                </a:solidFill>
                <a:latin typeface="Tahoma" pitchFamily="34" charset="0"/>
                <a:ea typeface="Tahoma" pitchFamily="34" charset="0"/>
                <a:cs typeface="Tahoma" pitchFamily="34" charset="0"/>
              </a:rPr>
              <a:t>Социология</a:t>
            </a:r>
          </a:p>
          <a:p>
            <a:r>
              <a:rPr lang="ru-RU" sz="2000" b="1" dirty="0" smtClean="0">
                <a:solidFill>
                  <a:schemeClr val="accent2">
                    <a:lumMod val="75000"/>
                  </a:schemeClr>
                </a:solidFill>
                <a:latin typeface="Tahoma" pitchFamily="34" charset="0"/>
                <a:ea typeface="Tahoma" pitchFamily="34" charset="0"/>
                <a:cs typeface="Tahoma" pitchFamily="34" charset="0"/>
              </a:rPr>
              <a:t>Логика</a:t>
            </a:r>
          </a:p>
          <a:p>
            <a:r>
              <a:rPr lang="ru-RU" sz="2000" b="1" dirty="0" smtClean="0">
                <a:solidFill>
                  <a:schemeClr val="accent2">
                    <a:lumMod val="75000"/>
                  </a:schemeClr>
                </a:solidFill>
                <a:latin typeface="Tahoma" pitchFamily="34" charset="0"/>
                <a:ea typeface="Tahoma" pitchFamily="34" charset="0"/>
                <a:cs typeface="Tahoma" pitchFamily="34" charset="0"/>
              </a:rPr>
              <a:t>История и теория религий</a:t>
            </a:r>
          </a:p>
          <a:p>
            <a:r>
              <a:rPr lang="ru-RU" sz="2000" b="1" dirty="0" smtClean="0">
                <a:solidFill>
                  <a:schemeClr val="accent2">
                    <a:lumMod val="75000"/>
                  </a:schemeClr>
                </a:solidFill>
                <a:latin typeface="Tahoma" pitchFamily="34" charset="0"/>
                <a:ea typeface="Tahoma" pitchFamily="34" charset="0"/>
                <a:cs typeface="Tahoma" pitchFamily="34" charset="0"/>
              </a:rPr>
              <a:t>История искусств</a:t>
            </a:r>
          </a:p>
          <a:p>
            <a:r>
              <a:rPr lang="ru-RU" sz="2000" b="1" dirty="0" smtClean="0">
                <a:solidFill>
                  <a:schemeClr val="accent2">
                    <a:lumMod val="75000"/>
                  </a:schemeClr>
                </a:solidFill>
                <a:latin typeface="Tahoma" pitchFamily="34" charset="0"/>
                <a:ea typeface="Tahoma" pitchFamily="34" charset="0"/>
                <a:cs typeface="Tahoma" pitchFamily="34" charset="0"/>
              </a:rPr>
              <a:t>Концепции современного естествознания</a:t>
            </a:r>
          </a:p>
          <a:p>
            <a:r>
              <a:rPr lang="ru-RU" sz="2000" b="1" dirty="0" smtClean="0">
                <a:solidFill>
                  <a:schemeClr val="accent2">
                    <a:lumMod val="75000"/>
                  </a:schemeClr>
                </a:solidFill>
                <a:latin typeface="Tahoma" pitchFamily="34" charset="0"/>
                <a:ea typeface="Tahoma" pitchFamily="34" charset="0"/>
                <a:cs typeface="Tahoma" pitchFamily="34" charset="0"/>
              </a:rPr>
              <a:t>УМКД по всем дисциплинам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1071538" y="1000108"/>
            <a:ext cx="6929486"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200" b="1" dirty="0" smtClean="0">
                <a:solidFill>
                  <a:schemeClr val="accent2">
                    <a:lumMod val="75000"/>
                  </a:schemeClr>
                </a:solidFill>
                <a:latin typeface="Tahoma" pitchFamily="34" charset="0"/>
                <a:ea typeface="Tahoma" pitchFamily="34" charset="0"/>
                <a:cs typeface="Tahoma" pitchFamily="34" charset="0"/>
              </a:rPr>
              <a:t>            С тех пор прошли не просто годы и десятилетия – закончилась одна эпоха, наступила другая, изменилась идеология в стране, изменилось всё.</a:t>
            </a:r>
          </a:p>
          <a:p>
            <a:pPr algn="just"/>
            <a:r>
              <a:rPr lang="ru-RU" sz="1200" b="1" dirty="0" smtClean="0">
                <a:solidFill>
                  <a:schemeClr val="accent2">
                    <a:lumMod val="75000"/>
                  </a:schemeClr>
                </a:solidFill>
                <a:latin typeface="Tahoma" pitchFamily="34" charset="0"/>
                <a:ea typeface="Tahoma" pitchFamily="34" charset="0"/>
                <a:cs typeface="Tahoma" pitchFamily="34" charset="0"/>
              </a:rPr>
              <a:t>            Какое-то время о марксизме (тем более – о ленинизме) старались не вспоминать, как будто даже стеснялись, что когда-то имели к нему самое непосредственное отношение, потому что его преподавали. «Времена меняются, и мы меняемся с ними». Но как бы ни менялись времена, что-то остается, переходит в это новое, молодое, другое. Иначе – нет ни преемственности, ни связи, ни развития. Гениальный Гегель сказал: «Снятое есть некое вместе с тем и сбереженное, которое лишь потеряло свою непосредственность, но отнюдь не уничтожено вследствие этого». А все мы вышли из Гегеля. Потому что человек отличается от всех других существ мышлением, а мышлению, как известно, надо научиться, оно в каждом из нас заложено изначально только как возможность, которую еще предстоит сделать действительностью. И здесь ни одной науке, ни одному гению без философии не обойтись. Без философских категорий, философского (диалектического, синергетического) метода познания, без материалистического понимания истории, без философской картины мира. И философия Маркса (и Энгельса, и Ленина) остается – правда, уже не как синоним философии вообще, а как этап ее истории, одно из направлений мировой культуры, развивающих самосознание человека и человечества в целом. Кстати, Ю.М. Хрусталев (автор современного учебника по философии для студентов медицинских вузов), обращаясь к студентам, пишет: «К сожалению, в наше время Маркса и марксистскую философию беспринципно обвиняют во всех грехах за неудавшиеся преобразования и в мире, и в СССР. Однако марксистская философия столь же повинна во всех провалах, как «виноват» Новый Завет в кровавых крестовых походах варваров» (Ю.М. Хрусталев. Философия. – М., 2004. – С. 161).</a:t>
            </a:r>
          </a:p>
        </p:txBody>
      </p:sp>
      <p:sp>
        <p:nvSpPr>
          <p:cNvPr id="25607" name="AutoShape 7" descr="http://karraba.com/wp-content/uploads/2015/10/Discourse-into-the-night.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682592"/>
          </a:xfrm>
        </p:spPr>
        <p:txBody>
          <a:bodyPr>
            <a:normAutofit fontScale="90000"/>
          </a:bodyPr>
          <a:lstStyle/>
          <a:p>
            <a:r>
              <a:rPr lang="ru-RU" sz="2700" b="1" dirty="0" smtClean="0">
                <a:solidFill>
                  <a:schemeClr val="accent2">
                    <a:lumMod val="75000"/>
                  </a:schemeClr>
                </a:solidFill>
                <a:latin typeface="Tahoma" pitchFamily="34" charset="0"/>
                <a:ea typeface="Tahoma" pitchFamily="34" charset="0"/>
                <a:cs typeface="Tahoma" pitchFamily="34" charset="0"/>
              </a:rPr>
              <a:t>Основные направления научно-исследовательской работы</a:t>
            </a:r>
            <a:endParaRPr lang="ru-RU" dirty="0"/>
          </a:p>
        </p:txBody>
      </p:sp>
      <p:sp>
        <p:nvSpPr>
          <p:cNvPr id="3" name="Содержимое 2"/>
          <p:cNvSpPr>
            <a:spLocks noGrp="1"/>
          </p:cNvSpPr>
          <p:nvPr>
            <p:ph idx="1"/>
          </p:nvPr>
        </p:nvSpPr>
        <p:spPr>
          <a:xfrm>
            <a:off x="1463040" y="1714488"/>
            <a:ext cx="6196405" cy="4008581"/>
          </a:xfrm>
        </p:spPr>
        <p:txBody>
          <a:bodyPr/>
          <a:lstStyle/>
          <a:p>
            <a:r>
              <a:rPr lang="ru-RU" b="1" dirty="0" smtClean="0">
                <a:solidFill>
                  <a:schemeClr val="accent2">
                    <a:lumMod val="75000"/>
                  </a:schemeClr>
                </a:solidFill>
                <a:latin typeface="Tahoma" pitchFamily="34" charset="0"/>
                <a:ea typeface="Tahoma" pitchFamily="34" charset="0"/>
                <a:cs typeface="Tahoma" pitchFamily="34" charset="0"/>
              </a:rPr>
              <a:t>Преподавателями кафедры ведется научно-исследовательская работа по проблемам образования, философского самосознания, теории познания, истории философии, социальной философии, глобальным проблемам современности. Результаты этой работы отражены в коллективных монографиях </a:t>
            </a:r>
          </a:p>
          <a:p>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1000100" y="785794"/>
            <a:ext cx="392909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Кафедра широко привлекает студентов к научно-исследовательской работе. Они каждый год участвуют в научных конференциях, в философских чтениях, Днях науки, в конкурсе гуманитарных работ им. профессора А.Н. Орлова. Некоторые студенты участвуют в международных научных студенческих конференциях. Так, студент Попов В.Г. дважды занимал призовые места в международных научно-практических студенческих конференциях с темой «Конфуций: </a:t>
            </a:r>
            <a:r>
              <a:rPr kumimoji="0" lang="ru-RU" sz="14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востребованность</a:t>
            </a:r>
            <a:r>
              <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его идей». </a:t>
            </a:r>
            <a:endPar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l" defTabSz="914400" rtl="0" eaLnBrk="1" fontAlgn="base" latinLnBrk="0" hangingPunct="1">
              <a:lnSpc>
                <a:spcPct val="100000"/>
              </a:lnSpc>
              <a:spcBef>
                <a:spcPct val="0"/>
              </a:spcBef>
              <a:spcAft>
                <a:spcPct val="0"/>
              </a:spcAft>
              <a:buClrTx/>
              <a:buSzTx/>
              <a:buFontTx/>
              <a:buNone/>
              <a:tabLst/>
            </a:pPr>
            <a:endParaRPr lang="ru-RU" sz="1200" b="1" dirty="0" smtClean="0">
              <a:solidFill>
                <a:schemeClr val="accent2">
                  <a:lumMod val="75000"/>
                </a:schemeClr>
              </a:solidFill>
              <a:latin typeface="Tahoma" pitchFamily="34" charset="0"/>
              <a:ea typeface="Tahoma" pitchFamily="34" charset="0"/>
              <a:cs typeface="Tahoma" pitchFamily="34" charset="0"/>
            </a:endParaRPr>
          </a:p>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l" defTabSz="914400" rtl="0" eaLnBrk="1" fontAlgn="base" latinLnBrk="0" hangingPunct="1">
              <a:lnSpc>
                <a:spcPct val="100000"/>
              </a:lnSpc>
              <a:spcBef>
                <a:spcPct val="0"/>
              </a:spcBef>
              <a:spcAft>
                <a:spcPct val="0"/>
              </a:spcAft>
              <a:buClrTx/>
              <a:buSzTx/>
              <a:buFontTx/>
              <a:buNone/>
              <a:tabLst/>
            </a:pPr>
            <a:endParaRPr lang="ru-RU" b="1" dirty="0" smtClean="0">
              <a:solidFill>
                <a:schemeClr val="accent2">
                  <a:lumMod val="75000"/>
                </a:schemeClr>
              </a:solidFill>
              <a:latin typeface="Tahoma" pitchFamily="34" charset="0"/>
              <a:ea typeface="Tahoma" pitchFamily="34" charset="0"/>
              <a:cs typeface="Tahoma"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descr="D:\Стол\История кафедры философии\штарк\Головенки Казань.jpg"/>
          <p:cNvPicPr>
            <a:picLocks noChangeAspect="1" noChangeArrowheads="1"/>
          </p:cNvPicPr>
          <p:nvPr/>
        </p:nvPicPr>
        <p:blipFill>
          <a:blip r:embed="rId2"/>
          <a:srcRect/>
          <a:stretch>
            <a:fillRect/>
          </a:stretch>
        </p:blipFill>
        <p:spPr bwMode="auto">
          <a:xfrm>
            <a:off x="4929190" y="935474"/>
            <a:ext cx="3143272" cy="4471544"/>
          </a:xfrm>
          <a:prstGeom prst="rect">
            <a:avLst/>
          </a:prstGeom>
          <a:noFill/>
        </p:spPr>
      </p:pic>
      <p:sp>
        <p:nvSpPr>
          <p:cNvPr id="4" name="Прямоугольник 3"/>
          <p:cNvSpPr/>
          <p:nvPr/>
        </p:nvSpPr>
        <p:spPr>
          <a:xfrm>
            <a:off x="1071538" y="4071942"/>
            <a:ext cx="3714776" cy="2246769"/>
          </a:xfrm>
          <a:prstGeom prst="rect">
            <a:avLst/>
          </a:prstGeom>
        </p:spPr>
        <p:txBody>
          <a:bodyPr wrap="square">
            <a:spAutoFit/>
          </a:bodyPr>
          <a:lstStyle/>
          <a:p>
            <a:r>
              <a:rPr lang="ru-RU" sz="1400" b="1" dirty="0" smtClean="0">
                <a:solidFill>
                  <a:schemeClr val="accent2">
                    <a:lumMod val="75000"/>
                  </a:schemeClr>
                </a:solidFill>
                <a:latin typeface="Tahoma" pitchFamily="34" charset="0"/>
                <a:ea typeface="Tahoma" pitchFamily="34" charset="0"/>
                <a:cs typeface="Tahoma" pitchFamily="34" charset="0"/>
              </a:rPr>
              <a:t>Студент </a:t>
            </a:r>
            <a:r>
              <a:rPr lang="ru-RU" sz="1400" b="1" dirty="0" err="1" smtClean="0">
                <a:solidFill>
                  <a:schemeClr val="accent2">
                    <a:lumMod val="75000"/>
                  </a:schemeClr>
                </a:solidFill>
                <a:latin typeface="Tahoma" pitchFamily="34" charset="0"/>
                <a:ea typeface="Tahoma" pitchFamily="34" charset="0"/>
                <a:cs typeface="Tahoma" pitchFamily="34" charset="0"/>
              </a:rPr>
              <a:t>Головенкин</a:t>
            </a:r>
            <a:r>
              <a:rPr lang="ru-RU" sz="1400" b="1" dirty="0" smtClean="0">
                <a:solidFill>
                  <a:schemeClr val="accent2">
                    <a:lumMod val="75000"/>
                  </a:schemeClr>
                </a:solidFill>
                <a:latin typeface="Tahoma" pitchFamily="34" charset="0"/>
                <a:ea typeface="Tahoma" pitchFamily="34" charset="0"/>
                <a:cs typeface="Tahoma" pitchFamily="34" charset="0"/>
              </a:rPr>
              <a:t> Е.С</a:t>
            </a:r>
            <a:r>
              <a:rPr lang="ru-RU" sz="1400" b="1" dirty="0" smtClean="0">
                <a:solidFill>
                  <a:schemeClr val="accent2">
                    <a:lumMod val="75000"/>
                  </a:schemeClr>
                </a:solidFill>
                <a:latin typeface="Tahoma" pitchFamily="34" charset="0"/>
                <a:ea typeface="Tahoma" pitchFamily="34" charset="0"/>
                <a:cs typeface="Tahoma" pitchFamily="34" charset="0"/>
              </a:rPr>
              <a:t>. с темой: «Медицинская </a:t>
            </a:r>
            <a:r>
              <a:rPr lang="ru-RU" sz="1400" b="1" dirty="0" smtClean="0">
                <a:solidFill>
                  <a:schemeClr val="accent2">
                    <a:lumMod val="75000"/>
                  </a:schemeClr>
                </a:solidFill>
                <a:latin typeface="Tahoma" pitchFamily="34" charset="0"/>
                <a:ea typeface="Tahoma" pitchFamily="34" charset="0"/>
                <a:cs typeface="Tahoma" pitchFamily="34" charset="0"/>
              </a:rPr>
              <a:t>наука в годы Великой Отечественной </a:t>
            </a:r>
            <a:r>
              <a:rPr lang="ru-RU" sz="1400" b="1" dirty="0" smtClean="0">
                <a:solidFill>
                  <a:schemeClr val="accent2">
                    <a:lumMod val="75000"/>
                  </a:schemeClr>
                </a:solidFill>
                <a:latin typeface="Tahoma" pitchFamily="34" charset="0"/>
                <a:ea typeface="Tahoma" pitchFamily="34" charset="0"/>
                <a:cs typeface="Tahoma" pitchFamily="34" charset="0"/>
              </a:rPr>
              <a:t>войны» занял </a:t>
            </a:r>
            <a:r>
              <a:rPr lang="ru-RU" sz="1400" b="1" dirty="0" smtClean="0">
                <a:solidFill>
                  <a:schemeClr val="accent2">
                    <a:lumMod val="75000"/>
                  </a:schemeClr>
                </a:solidFill>
                <a:latin typeface="Tahoma" pitchFamily="34" charset="0"/>
                <a:ea typeface="Tahoma" pitchFamily="34" charset="0"/>
                <a:cs typeface="Tahoma" pitchFamily="34" charset="0"/>
              </a:rPr>
              <a:t>III </a:t>
            </a:r>
            <a:r>
              <a:rPr lang="ru-RU" sz="1400" b="1" dirty="0" smtClean="0">
                <a:solidFill>
                  <a:schemeClr val="accent2">
                    <a:lumMod val="75000"/>
                  </a:schemeClr>
                </a:solidFill>
                <a:latin typeface="Tahoma" pitchFamily="34" charset="0"/>
                <a:ea typeface="Tahoma" pitchFamily="34" charset="0"/>
                <a:cs typeface="Tahoma" pitchFamily="34" charset="0"/>
              </a:rPr>
              <a:t>место в 18-й Всероссийской медико-исторической конференции </a:t>
            </a:r>
            <a:r>
              <a:rPr lang="ru-RU" sz="1400" b="1" dirty="0" smtClean="0">
                <a:solidFill>
                  <a:schemeClr val="accent2">
                    <a:lumMod val="75000"/>
                  </a:schemeClr>
                </a:solidFill>
                <a:latin typeface="Tahoma" pitchFamily="34" charset="0"/>
                <a:ea typeface="Tahoma" pitchFamily="34" charset="0"/>
                <a:cs typeface="Tahoma" pitchFamily="34" charset="0"/>
              </a:rPr>
              <a:t>студентов и молодых ученых , </a:t>
            </a:r>
            <a:r>
              <a:rPr lang="ru-RU" sz="1400" b="1" dirty="0" smtClean="0">
                <a:solidFill>
                  <a:schemeClr val="accent2">
                    <a:lumMod val="75000"/>
                  </a:schemeClr>
                </a:solidFill>
                <a:latin typeface="Tahoma" pitchFamily="34" charset="0"/>
                <a:ea typeface="Tahoma" pitchFamily="34" charset="0"/>
                <a:cs typeface="Tahoma" pitchFamily="34" charset="0"/>
              </a:rPr>
              <a:t>посвященной </a:t>
            </a:r>
            <a:r>
              <a:rPr lang="ru-RU" sz="1400" b="1" dirty="0" smtClean="0">
                <a:solidFill>
                  <a:schemeClr val="accent2">
                    <a:lumMod val="75000"/>
                  </a:schemeClr>
                </a:solidFill>
                <a:latin typeface="Tahoma" pitchFamily="34" charset="0"/>
                <a:ea typeface="Tahoma" pitchFamily="34" charset="0"/>
                <a:cs typeface="Tahoma" pitchFamily="34" charset="0"/>
              </a:rPr>
              <a:t>70-летию Победы </a:t>
            </a:r>
            <a:r>
              <a:rPr lang="ru-RU" sz="1400" b="1" dirty="0" smtClean="0">
                <a:solidFill>
                  <a:schemeClr val="accent2">
                    <a:lumMod val="75000"/>
                  </a:schemeClr>
                </a:solidFill>
                <a:latin typeface="Tahoma" pitchFamily="34" charset="0"/>
                <a:ea typeface="Tahoma" pitchFamily="34" charset="0"/>
                <a:cs typeface="Tahoma" pitchFamily="34" charset="0"/>
              </a:rPr>
              <a:t>в </a:t>
            </a:r>
            <a:r>
              <a:rPr lang="ru-RU" sz="1400" b="1" dirty="0" smtClean="0">
                <a:solidFill>
                  <a:schemeClr val="accent2">
                    <a:lumMod val="75000"/>
                  </a:schemeClr>
                </a:solidFill>
                <a:latin typeface="Tahoma" pitchFamily="34" charset="0"/>
                <a:ea typeface="Tahoma" pitchFamily="34" charset="0"/>
                <a:cs typeface="Tahoma" pitchFamily="34" charset="0"/>
              </a:rPr>
              <a:t>Великой Отечественной </a:t>
            </a:r>
            <a:r>
              <a:rPr lang="ru-RU" sz="1400" b="1" dirty="0" smtClean="0">
                <a:solidFill>
                  <a:schemeClr val="accent2">
                    <a:lumMod val="75000"/>
                  </a:schemeClr>
                </a:solidFill>
                <a:latin typeface="Tahoma" pitchFamily="34" charset="0"/>
                <a:ea typeface="Tahoma" pitchFamily="34" charset="0"/>
                <a:cs typeface="Tahoma" pitchFamily="34" charset="0"/>
              </a:rPr>
              <a:t>войне</a:t>
            </a:r>
            <a:r>
              <a:rPr lang="ru-RU" sz="1400" b="1" dirty="0" smtClean="0">
                <a:solidFill>
                  <a:schemeClr val="accent2">
                    <a:lumMod val="75000"/>
                  </a:schemeClr>
                </a:solidFill>
                <a:latin typeface="Tahoma" pitchFamily="34" charset="0"/>
                <a:ea typeface="Tahoma" pitchFamily="34" charset="0"/>
                <a:cs typeface="Tahoma" pitchFamily="34" charset="0"/>
              </a:rPr>
              <a:t> </a:t>
            </a:r>
            <a:r>
              <a:rPr lang="ru-RU" sz="1400" b="1" dirty="0" smtClean="0">
                <a:solidFill>
                  <a:schemeClr val="accent2">
                    <a:lumMod val="75000"/>
                  </a:schemeClr>
                </a:solidFill>
                <a:latin typeface="Tahoma" pitchFamily="34" charset="0"/>
                <a:ea typeface="Tahoma" pitchFamily="34" charset="0"/>
                <a:cs typeface="Tahoma" pitchFamily="34" charset="0"/>
              </a:rPr>
              <a:t>(участвовали студенты </a:t>
            </a:r>
            <a:r>
              <a:rPr lang="ru-RU" sz="1400" b="1" dirty="0" smtClean="0">
                <a:solidFill>
                  <a:schemeClr val="accent2">
                    <a:lumMod val="75000"/>
                  </a:schemeClr>
                </a:solidFill>
                <a:latin typeface="Tahoma" pitchFamily="34" charset="0"/>
                <a:ea typeface="Tahoma" pitchFamily="34" charset="0"/>
                <a:cs typeface="Tahoma" pitchFamily="34" charset="0"/>
              </a:rPr>
              <a:t>из 18 </a:t>
            </a:r>
            <a:r>
              <a:rPr lang="ru-RU" sz="1400" b="1" dirty="0" smtClean="0">
                <a:solidFill>
                  <a:schemeClr val="accent2">
                    <a:lumMod val="75000"/>
                  </a:schemeClr>
                </a:solidFill>
                <a:latin typeface="Tahoma" pitchFamily="34" charset="0"/>
                <a:ea typeface="Tahoma" pitchFamily="34" charset="0"/>
                <a:cs typeface="Tahoma" pitchFamily="34" charset="0"/>
              </a:rPr>
              <a:t>вузов России) </a:t>
            </a:r>
            <a:endParaRPr lang="ru-RU" sz="1400" b="1" dirty="0">
              <a:solidFill>
                <a:schemeClr val="accent2">
                  <a:lumMod val="75000"/>
                </a:schemeClr>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468278"/>
          </a:xfrm>
        </p:spPr>
        <p:txBody>
          <a:bodyPr>
            <a:normAutofit fontScale="90000"/>
          </a:bodyPr>
          <a:lstStyle/>
          <a:p>
            <a:r>
              <a:rPr lang="ru-RU" sz="2700" b="1" dirty="0" smtClean="0">
                <a:solidFill>
                  <a:schemeClr val="accent2">
                    <a:lumMod val="75000"/>
                  </a:schemeClr>
                </a:solidFill>
                <a:latin typeface="Tahoma" pitchFamily="34" charset="0"/>
                <a:ea typeface="Tahoma" pitchFamily="34" charset="0"/>
                <a:cs typeface="Tahoma" pitchFamily="34" charset="0"/>
              </a:rPr>
              <a:t>Известность в научном обществе</a:t>
            </a:r>
            <a:endParaRPr lang="ru-RU" dirty="0"/>
          </a:p>
        </p:txBody>
      </p:sp>
      <p:sp>
        <p:nvSpPr>
          <p:cNvPr id="3" name="Содержимое 2"/>
          <p:cNvSpPr>
            <a:spLocks noGrp="1"/>
          </p:cNvSpPr>
          <p:nvPr>
            <p:ph idx="1"/>
          </p:nvPr>
        </p:nvSpPr>
        <p:spPr>
          <a:xfrm>
            <a:off x="928662" y="1714488"/>
            <a:ext cx="7215238" cy="4429156"/>
          </a:xfrm>
        </p:spPr>
        <p:txBody>
          <a:bodyPr>
            <a:normAutofit fontScale="85000" lnSpcReduction="20000"/>
          </a:bodyPr>
          <a:lstStyle/>
          <a:p>
            <a:pPr>
              <a:spcBef>
                <a:spcPts val="900"/>
              </a:spcBef>
            </a:pPr>
            <a:r>
              <a:rPr lang="ru-RU" b="1" dirty="0" smtClean="0">
                <a:solidFill>
                  <a:schemeClr val="accent2">
                    <a:lumMod val="75000"/>
                  </a:schemeClr>
                </a:solidFill>
              </a:rPr>
              <a:t>В конце августа 2009 года несколько преподавателей кафедры: Кудашов В.И., Комова Н.В., </a:t>
            </a:r>
            <a:r>
              <a:rPr lang="ru-RU" b="1" dirty="0" err="1" smtClean="0">
                <a:solidFill>
                  <a:schemeClr val="accent2">
                    <a:lumMod val="75000"/>
                  </a:schemeClr>
                </a:solidFill>
              </a:rPr>
              <a:t>Андренко</a:t>
            </a:r>
            <a:r>
              <a:rPr lang="ru-RU" b="1" dirty="0" smtClean="0">
                <a:solidFill>
                  <a:schemeClr val="accent2">
                    <a:lumMod val="75000"/>
                  </a:schemeClr>
                </a:solidFill>
              </a:rPr>
              <a:t> О.В., </a:t>
            </a:r>
            <a:r>
              <a:rPr lang="ru-RU" b="1" dirty="0" err="1" smtClean="0">
                <a:solidFill>
                  <a:schemeClr val="accent2">
                    <a:lumMod val="75000"/>
                  </a:schemeClr>
                </a:solidFill>
              </a:rPr>
              <a:t>Колмаков</a:t>
            </a:r>
            <a:r>
              <a:rPr lang="ru-RU" b="1" dirty="0" smtClean="0">
                <a:solidFill>
                  <a:schemeClr val="accent2">
                    <a:lumMod val="75000"/>
                  </a:schemeClr>
                </a:solidFill>
              </a:rPr>
              <a:t> В.Ю., </a:t>
            </a:r>
            <a:r>
              <a:rPr lang="ru-RU" b="1" dirty="0" err="1" smtClean="0">
                <a:solidFill>
                  <a:schemeClr val="accent2">
                    <a:lumMod val="75000"/>
                  </a:schemeClr>
                </a:solidFill>
              </a:rPr>
              <a:t>Кульбижеков</a:t>
            </a:r>
            <a:r>
              <a:rPr lang="ru-RU" b="1" dirty="0" smtClean="0">
                <a:solidFill>
                  <a:schemeClr val="accent2">
                    <a:lumMod val="75000"/>
                  </a:schemeClr>
                </a:solidFill>
              </a:rPr>
              <a:t> В.Н. – приняли участие в работе </a:t>
            </a:r>
            <a:r>
              <a:rPr lang="en-US" b="1" dirty="0" smtClean="0">
                <a:solidFill>
                  <a:schemeClr val="accent2">
                    <a:lumMod val="75000"/>
                  </a:schemeClr>
                </a:solidFill>
              </a:rPr>
              <a:t>V</a:t>
            </a:r>
            <a:r>
              <a:rPr lang="ru-RU" b="1" dirty="0" smtClean="0">
                <a:solidFill>
                  <a:schemeClr val="accent2">
                    <a:lumMod val="75000"/>
                  </a:schemeClr>
                </a:solidFill>
              </a:rPr>
              <a:t> Российского философского конгресса «Наука. Философия. Общество». Впервые конгресс такого уровня проходил «за Уралом</a:t>
            </a:r>
            <a:r>
              <a:rPr lang="ru-RU" b="1" dirty="0" smtClean="0">
                <a:solidFill>
                  <a:schemeClr val="accent2">
                    <a:lumMod val="75000"/>
                  </a:schemeClr>
                </a:solidFill>
              </a:rPr>
              <a:t>»</a:t>
            </a:r>
            <a:endParaRPr lang="ru-RU" b="1" dirty="0" smtClean="0">
              <a:solidFill>
                <a:schemeClr val="accent2">
                  <a:lumMod val="75000"/>
                </a:schemeClr>
              </a:solidFill>
            </a:endParaRPr>
          </a:p>
          <a:p>
            <a:pPr>
              <a:spcBef>
                <a:spcPts val="900"/>
              </a:spcBef>
            </a:pPr>
            <a:r>
              <a:rPr lang="ru-RU" b="1" dirty="0" smtClean="0">
                <a:solidFill>
                  <a:schemeClr val="accent2">
                    <a:lumMod val="75000"/>
                  </a:schemeClr>
                </a:solidFill>
              </a:rPr>
              <a:t>Комова Н.В. принимала участие в работе научных конгрессов «Медицинское образование – 2013 ( 2014, 2015)» с выступлениями, касающимися работы с </a:t>
            </a:r>
            <a:r>
              <a:rPr lang="ru-RU" b="1" dirty="0" smtClean="0">
                <a:solidFill>
                  <a:schemeClr val="accent2">
                    <a:lumMod val="75000"/>
                  </a:schemeClr>
                </a:solidFill>
              </a:rPr>
              <a:t>аспирантами</a:t>
            </a:r>
            <a:endParaRPr lang="ru-RU" b="1" dirty="0" smtClean="0">
              <a:solidFill>
                <a:schemeClr val="accent2">
                  <a:lumMod val="75000"/>
                </a:schemeClr>
              </a:solidFill>
            </a:endParaRPr>
          </a:p>
          <a:p>
            <a:pPr>
              <a:spcBef>
                <a:spcPts val="900"/>
              </a:spcBef>
            </a:pPr>
            <a:r>
              <a:rPr lang="ru-RU" b="1" dirty="0" smtClean="0">
                <a:solidFill>
                  <a:schemeClr val="accent2">
                    <a:lumMod val="75000"/>
                  </a:schemeClr>
                </a:solidFill>
              </a:rPr>
              <a:t>Комова Н.В. – участие в телемосте между кафедрой философии Московского медико-стоматологического университета и кафедрой философии Красноярского государственного медицинского университета (со стороны МГМСУ) </a:t>
            </a:r>
          </a:p>
          <a:p>
            <a:endParaRPr lang="ru-RU"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descr="http://krasgmu.ru/sys/images/photo/510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9876" name="AutoShape 4" descr="http://krasgmu.ru/sys/images/photo/5103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9878" name="Picture 6"/>
          <p:cNvPicPr>
            <a:picLocks noChangeAspect="1" noChangeArrowheads="1"/>
          </p:cNvPicPr>
          <p:nvPr/>
        </p:nvPicPr>
        <p:blipFill>
          <a:blip r:embed="rId2" cstate="print"/>
          <a:srcRect/>
          <a:stretch>
            <a:fillRect/>
          </a:stretch>
        </p:blipFill>
        <p:spPr bwMode="auto">
          <a:xfrm>
            <a:off x="1214414" y="4000504"/>
            <a:ext cx="2403204" cy="1800000"/>
          </a:xfrm>
          <a:prstGeom prst="rect">
            <a:avLst/>
          </a:prstGeom>
          <a:noFill/>
          <a:ln w="9525">
            <a:noFill/>
            <a:miter lim="800000"/>
            <a:headEnd/>
            <a:tailEnd/>
          </a:ln>
          <a:effectLst/>
        </p:spPr>
      </p:pic>
      <p:pic>
        <p:nvPicPr>
          <p:cNvPr id="79879" name="Picture 7"/>
          <p:cNvPicPr>
            <a:picLocks noChangeAspect="1" noChangeArrowheads="1"/>
          </p:cNvPicPr>
          <p:nvPr/>
        </p:nvPicPr>
        <p:blipFill>
          <a:blip r:embed="rId3" cstate="print"/>
          <a:srcRect/>
          <a:stretch>
            <a:fillRect/>
          </a:stretch>
        </p:blipFill>
        <p:spPr bwMode="auto">
          <a:xfrm>
            <a:off x="5500694" y="1214422"/>
            <a:ext cx="2880000" cy="2160000"/>
          </a:xfrm>
          <a:prstGeom prst="rect">
            <a:avLst/>
          </a:prstGeom>
          <a:noFill/>
          <a:ln w="9525">
            <a:noFill/>
            <a:miter lim="800000"/>
            <a:headEnd/>
            <a:tailEnd/>
          </a:ln>
          <a:effectLst/>
        </p:spPr>
      </p:pic>
      <p:pic>
        <p:nvPicPr>
          <p:cNvPr id="79880" name="Picture 8"/>
          <p:cNvPicPr>
            <a:picLocks noChangeAspect="1" noChangeArrowheads="1"/>
          </p:cNvPicPr>
          <p:nvPr/>
        </p:nvPicPr>
        <p:blipFill>
          <a:blip r:embed="rId4" cstate="print"/>
          <a:srcRect/>
          <a:stretch>
            <a:fillRect/>
          </a:stretch>
        </p:blipFill>
        <p:spPr bwMode="auto">
          <a:xfrm>
            <a:off x="1000100" y="857232"/>
            <a:ext cx="2880000" cy="2160000"/>
          </a:xfrm>
          <a:prstGeom prst="rect">
            <a:avLst/>
          </a:prstGeom>
          <a:noFill/>
          <a:ln w="9525">
            <a:noFill/>
            <a:miter lim="800000"/>
            <a:headEnd/>
            <a:tailEnd/>
          </a:ln>
          <a:effectLst/>
        </p:spPr>
      </p:pic>
      <p:pic>
        <p:nvPicPr>
          <p:cNvPr id="79881" name="Picture 9"/>
          <p:cNvPicPr>
            <a:picLocks noChangeAspect="1" noChangeArrowheads="1"/>
          </p:cNvPicPr>
          <p:nvPr/>
        </p:nvPicPr>
        <p:blipFill>
          <a:blip r:embed="rId5" cstate="print"/>
          <a:srcRect/>
          <a:stretch>
            <a:fillRect/>
          </a:stretch>
        </p:blipFill>
        <p:spPr bwMode="auto">
          <a:xfrm>
            <a:off x="3643306" y="3000372"/>
            <a:ext cx="1571636" cy="1178727"/>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cstate="print"/>
          <a:srcRect/>
          <a:stretch>
            <a:fillRect/>
          </a:stretch>
        </p:blipFill>
        <p:spPr bwMode="auto">
          <a:xfrm>
            <a:off x="5656215" y="3207733"/>
            <a:ext cx="2201933" cy="29359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285852" y="928670"/>
            <a:ext cx="6929486" cy="5143536"/>
          </a:xfrm>
        </p:spPr>
        <p:txBody>
          <a:bodyPr>
            <a:normAutofit/>
          </a:bodyPr>
          <a:lstStyle/>
          <a:p>
            <a:r>
              <a:rPr lang="ru-RU" b="1" dirty="0" smtClean="0">
                <a:solidFill>
                  <a:schemeClr val="accent2">
                    <a:lumMod val="75000"/>
                  </a:schemeClr>
                </a:solidFill>
                <a:latin typeface="Tahoma" pitchFamily="34" charset="0"/>
                <a:ea typeface="Tahoma" pitchFamily="34" charset="0"/>
                <a:cs typeface="Tahoma" pitchFamily="34" charset="0"/>
              </a:rPr>
              <a:t>Большого объема работы потребовал переход в 2005-2006 </a:t>
            </a:r>
            <a:r>
              <a:rPr lang="ru-RU" b="1" dirty="0" err="1" smtClean="0">
                <a:solidFill>
                  <a:schemeClr val="accent2">
                    <a:lumMod val="75000"/>
                  </a:schemeClr>
                </a:solidFill>
                <a:latin typeface="Tahoma" pitchFamily="34" charset="0"/>
                <a:ea typeface="Tahoma" pitchFamily="34" charset="0"/>
                <a:cs typeface="Tahoma" pitchFamily="34" charset="0"/>
              </a:rPr>
              <a:t>уч</a:t>
            </a:r>
            <a:r>
              <a:rPr lang="ru-RU" b="1" dirty="0" smtClean="0">
                <a:solidFill>
                  <a:schemeClr val="accent2">
                    <a:lumMod val="75000"/>
                  </a:schemeClr>
                </a:solidFill>
                <a:latin typeface="Tahoma" pitchFamily="34" charset="0"/>
                <a:ea typeface="Tahoma" pitchFamily="34" charset="0"/>
                <a:cs typeface="Tahoma" pitchFamily="34" charset="0"/>
              </a:rPr>
              <a:t>. г. на новую программу подготовки аспирантов и соискателей к сдаче кандидатского экзамена по «Истории и философии науки»</a:t>
            </a:r>
          </a:p>
          <a:p>
            <a:pPr>
              <a:buNone/>
            </a:pPr>
            <a:endParaRPr lang="ru-RU" b="1" dirty="0" smtClean="0">
              <a:solidFill>
                <a:schemeClr val="accent2">
                  <a:lumMod val="75000"/>
                </a:schemeClr>
              </a:solidFill>
              <a:latin typeface="Tahoma" pitchFamily="34" charset="0"/>
              <a:ea typeface="Tahoma" pitchFamily="34" charset="0"/>
              <a:cs typeface="Tahoma" pitchFamily="34" charset="0"/>
            </a:endParaRPr>
          </a:p>
          <a:p>
            <a:r>
              <a:rPr lang="ru-RU" b="1" dirty="0" smtClean="0">
                <a:solidFill>
                  <a:schemeClr val="accent2">
                    <a:lumMod val="75000"/>
                  </a:schemeClr>
                </a:solidFill>
                <a:latin typeface="Tahoma" pitchFamily="34" charset="0"/>
                <a:ea typeface="Tahoma" pitchFamily="34" charset="0"/>
                <a:cs typeface="Tahoma" pitchFamily="34" charset="0"/>
              </a:rPr>
              <a:t>курс лекций подготовили и читают: профессор Кудашов В.И., профессор </a:t>
            </a:r>
            <a:r>
              <a:rPr lang="ru-RU" b="1" dirty="0" err="1" smtClean="0">
                <a:solidFill>
                  <a:schemeClr val="accent2">
                    <a:lumMod val="75000"/>
                  </a:schemeClr>
                </a:solidFill>
                <a:latin typeface="Tahoma" pitchFamily="34" charset="0"/>
                <a:ea typeface="Tahoma" pitchFamily="34" charset="0"/>
                <a:cs typeface="Tahoma" pitchFamily="34" charset="0"/>
              </a:rPr>
              <a:t>Нескрябина</a:t>
            </a:r>
            <a:r>
              <a:rPr lang="ru-RU" b="1" dirty="0" smtClean="0">
                <a:solidFill>
                  <a:schemeClr val="accent2">
                    <a:lumMod val="75000"/>
                  </a:schemeClr>
                </a:solidFill>
                <a:latin typeface="Tahoma" pitchFamily="34" charset="0"/>
                <a:ea typeface="Tahoma" pitchFamily="34" charset="0"/>
                <a:cs typeface="Tahoma" pitchFamily="34" charset="0"/>
              </a:rPr>
              <a:t> О.Ф., доцент Комова Н.В. </a:t>
            </a:r>
          </a:p>
          <a:p>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539716"/>
          </a:xfrm>
        </p:spPr>
        <p:txBody>
          <a:bodyPr>
            <a:noAutofit/>
          </a:bodyPr>
          <a:lstStyle/>
          <a:p>
            <a:r>
              <a:rPr lang="ru-RU" sz="2000" b="1" dirty="0" smtClean="0">
                <a:solidFill>
                  <a:schemeClr val="accent2">
                    <a:lumMod val="75000"/>
                  </a:schemeClr>
                </a:solidFill>
                <a:latin typeface="Tahoma" pitchFamily="34" charset="0"/>
                <a:ea typeface="Tahoma" pitchFamily="34" charset="0"/>
                <a:cs typeface="Tahoma" pitchFamily="34" charset="0"/>
              </a:rPr>
              <a:t>Отдельной страницы требует научная деятельность (и известность в научном мире) профессора </a:t>
            </a:r>
            <a:r>
              <a:rPr lang="ru-RU" sz="2000" b="1" dirty="0" err="1" smtClean="0">
                <a:solidFill>
                  <a:schemeClr val="accent2">
                    <a:lumMod val="75000"/>
                  </a:schemeClr>
                </a:solidFill>
                <a:latin typeface="Tahoma" pitchFamily="34" charset="0"/>
                <a:ea typeface="Tahoma" pitchFamily="34" charset="0"/>
                <a:cs typeface="Tahoma" pitchFamily="34" charset="0"/>
              </a:rPr>
              <a:t>Кудашова</a:t>
            </a:r>
            <a:r>
              <a:rPr lang="ru-RU" sz="2000" b="1" dirty="0" smtClean="0">
                <a:solidFill>
                  <a:schemeClr val="accent2">
                    <a:lumMod val="75000"/>
                  </a:schemeClr>
                </a:solidFill>
                <a:latin typeface="Tahoma" pitchFamily="34" charset="0"/>
                <a:ea typeface="Tahoma" pitchFamily="34" charset="0"/>
                <a:cs typeface="Tahoma" pitchFamily="34" charset="0"/>
              </a:rPr>
              <a:t> В.И</a:t>
            </a:r>
            <a:endParaRPr lang="ru-RU" sz="20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3071802" y="1714488"/>
            <a:ext cx="5072098" cy="4500594"/>
          </a:xfrm>
        </p:spPr>
        <p:txBody>
          <a:bodyPr>
            <a:normAutofit fontScale="62500" lnSpcReduction="20000"/>
          </a:bodyPr>
          <a:lstStyle/>
          <a:p>
            <a:r>
              <a:rPr lang="ru-RU" b="1" dirty="0" smtClean="0">
                <a:solidFill>
                  <a:schemeClr val="accent2">
                    <a:lumMod val="75000"/>
                  </a:schemeClr>
                </a:solidFill>
                <a:latin typeface="Tahoma" pitchFamily="34" charset="0"/>
                <a:ea typeface="Tahoma" pitchFamily="34" charset="0"/>
                <a:cs typeface="Tahoma" pitchFamily="34" charset="0"/>
              </a:rPr>
              <a:t>В 1992 году с отличием  окончил исторический факультет Красноярского государственного пединститута, в 1996 г. защитил кандидатскую «Роль диалогичности сознания в </a:t>
            </a:r>
            <a:r>
              <a:rPr lang="ru-RU" b="1" dirty="0" err="1" smtClean="0">
                <a:solidFill>
                  <a:schemeClr val="accent2">
                    <a:lumMod val="75000"/>
                  </a:schemeClr>
                </a:solidFill>
                <a:latin typeface="Tahoma" pitchFamily="34" charset="0"/>
                <a:ea typeface="Tahoma" pitchFamily="34" charset="0"/>
                <a:cs typeface="Tahoma" pitchFamily="34" charset="0"/>
              </a:rPr>
              <a:t>самодетерминации</a:t>
            </a:r>
            <a:r>
              <a:rPr lang="ru-RU" b="1" dirty="0" smtClean="0">
                <a:solidFill>
                  <a:schemeClr val="accent2">
                    <a:lumMod val="75000"/>
                  </a:schemeClr>
                </a:solidFill>
                <a:latin typeface="Tahoma" pitchFamily="34" charset="0"/>
                <a:ea typeface="Tahoma" pitchFamily="34" charset="0"/>
                <a:cs typeface="Tahoma" pitchFamily="34" charset="0"/>
              </a:rPr>
              <a:t> личности», а в 1999 г. – докторскую «Диалогичность сознания как фактор развития современного образования» диссертации. В своих исследованиях обосновывает теоретические положения диалогической концепции сознания, </a:t>
            </a:r>
            <a:r>
              <a:rPr lang="ru-RU" b="1" dirty="0" err="1" smtClean="0">
                <a:solidFill>
                  <a:schemeClr val="accent2">
                    <a:lumMod val="75000"/>
                  </a:schemeClr>
                </a:solidFill>
                <a:latin typeface="Tahoma" pitchFamily="34" charset="0"/>
                <a:ea typeface="Tahoma" pitchFamily="34" charset="0"/>
                <a:cs typeface="Tahoma" pitchFamily="34" charset="0"/>
              </a:rPr>
              <a:t>интерсубъективный</a:t>
            </a:r>
            <a:r>
              <a:rPr lang="ru-RU" b="1" dirty="0" smtClean="0">
                <a:solidFill>
                  <a:schemeClr val="accent2">
                    <a:lumMod val="75000"/>
                  </a:schemeClr>
                </a:solidFill>
                <a:latin typeface="Tahoma" pitchFamily="34" charset="0"/>
                <a:ea typeface="Tahoma" pitchFamily="34" charset="0"/>
                <a:cs typeface="Tahoma" pitchFamily="34" charset="0"/>
              </a:rPr>
              <a:t> подход к анализу общения, идеи о коммуникативном ядре </a:t>
            </a:r>
            <a:r>
              <a:rPr lang="ru-RU" b="1" dirty="0" smtClean="0">
                <a:solidFill>
                  <a:schemeClr val="accent2">
                    <a:lumMod val="75000"/>
                  </a:schemeClr>
                </a:solidFill>
                <a:latin typeface="Tahoma" pitchFamily="34" charset="0"/>
                <a:ea typeface="Tahoma" pitchFamily="34" charset="0"/>
                <a:cs typeface="Tahoma" pitchFamily="34" charset="0"/>
              </a:rPr>
              <a:t>личности</a:t>
            </a:r>
            <a:endParaRPr lang="ru-RU" b="1" dirty="0" smtClean="0">
              <a:solidFill>
                <a:schemeClr val="accent2">
                  <a:lumMod val="75000"/>
                </a:schemeClr>
              </a:solidFill>
              <a:latin typeface="Tahoma" pitchFamily="34" charset="0"/>
              <a:ea typeface="Tahoma" pitchFamily="34" charset="0"/>
              <a:cs typeface="Tahoma" pitchFamily="34" charset="0"/>
            </a:endParaRPr>
          </a:p>
          <a:p>
            <a:pPr>
              <a:buNone/>
            </a:pPr>
            <a:endParaRPr lang="ru-RU" b="1" dirty="0" smtClean="0">
              <a:solidFill>
                <a:schemeClr val="accent2">
                  <a:lumMod val="75000"/>
                </a:schemeClr>
              </a:solidFill>
              <a:latin typeface="Tahoma" pitchFamily="34" charset="0"/>
              <a:ea typeface="Tahoma" pitchFamily="34" charset="0"/>
              <a:cs typeface="Tahoma" pitchFamily="34" charset="0"/>
            </a:endParaRPr>
          </a:p>
          <a:p>
            <a:r>
              <a:rPr lang="ru-RU" b="1" dirty="0" smtClean="0">
                <a:solidFill>
                  <a:schemeClr val="accent2">
                    <a:lumMod val="75000"/>
                  </a:schemeClr>
                </a:solidFill>
                <a:latin typeface="Tahoma" pitchFamily="34" charset="0"/>
                <a:ea typeface="Tahoma" pitchFamily="34" charset="0"/>
                <a:cs typeface="Tahoma" pitchFamily="34" charset="0"/>
              </a:rPr>
              <a:t>Опубликовал более 200 печатных работ, среди которых – 16 монографий, 15 учебных пособий, в том числе авторские учебники по философии, курсы лекций по дисциплинам «Концепции современного естествознания», «Наука и религия», «История и теория религии</a:t>
            </a:r>
            <a:r>
              <a:rPr lang="ru-RU" b="1" dirty="0" smtClean="0">
                <a:solidFill>
                  <a:schemeClr val="accent2">
                    <a:lumMod val="75000"/>
                  </a:schemeClr>
                </a:solidFill>
                <a:latin typeface="Tahoma" pitchFamily="34" charset="0"/>
                <a:ea typeface="Tahoma" pitchFamily="34" charset="0"/>
                <a:cs typeface="Tahoma" pitchFamily="34" charset="0"/>
              </a:rPr>
              <a:t>».</a:t>
            </a:r>
            <a:endParaRPr lang="ru-RU" b="1" dirty="0" smtClean="0">
              <a:solidFill>
                <a:schemeClr val="accent2">
                  <a:lumMod val="75000"/>
                </a:schemeClr>
              </a:solidFill>
              <a:latin typeface="Tahoma" pitchFamily="34" charset="0"/>
              <a:ea typeface="Tahoma" pitchFamily="34" charset="0"/>
              <a:cs typeface="Tahoma" pitchFamily="34" charset="0"/>
            </a:endParaRPr>
          </a:p>
        </p:txBody>
      </p:sp>
      <p:pic>
        <p:nvPicPr>
          <p:cNvPr id="63490" name="Picture 2" descr="D:\Стол\История кафедры философии\кудашов\1 DSC_0096.jpg"/>
          <p:cNvPicPr>
            <a:picLocks noChangeAspect="1" noChangeArrowheads="1"/>
          </p:cNvPicPr>
          <p:nvPr/>
        </p:nvPicPr>
        <p:blipFill>
          <a:blip r:embed="rId2" cstate="print"/>
          <a:srcRect/>
          <a:stretch>
            <a:fillRect/>
          </a:stretch>
        </p:blipFill>
        <p:spPr bwMode="auto">
          <a:xfrm>
            <a:off x="857224" y="2071678"/>
            <a:ext cx="2152221" cy="321471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57224" y="785794"/>
            <a:ext cx="7286676" cy="5286412"/>
          </a:xfrm>
        </p:spPr>
        <p:txBody>
          <a:bodyPr>
            <a:noAutofit/>
          </a:bodyPr>
          <a:lstStyle/>
          <a:p>
            <a:pPr algn="just">
              <a:buNone/>
            </a:pPr>
            <a:r>
              <a:rPr lang="ru-RU" sz="1600" b="1" dirty="0" smtClean="0">
                <a:solidFill>
                  <a:schemeClr val="accent2">
                    <a:lumMod val="75000"/>
                  </a:schemeClr>
                </a:solidFill>
                <a:latin typeface="Tahoma" pitchFamily="34" charset="0"/>
                <a:ea typeface="Tahoma" pitchFamily="34" charset="0"/>
                <a:cs typeface="Tahoma" pitchFamily="34" charset="0"/>
              </a:rPr>
              <a:t>             КУДАШОВ В.И</a:t>
            </a:r>
            <a:r>
              <a:rPr lang="ru-RU" sz="1600" b="1" dirty="0" smtClean="0">
                <a:solidFill>
                  <a:schemeClr val="accent2">
                    <a:lumMod val="75000"/>
                  </a:schemeClr>
                </a:solidFill>
                <a:latin typeface="Tahoma" pitchFamily="34" charset="0"/>
                <a:ea typeface="Tahoma" pitchFamily="34" charset="0"/>
                <a:cs typeface="Tahoma" pitchFamily="34" charset="0"/>
              </a:rPr>
              <a:t>. подготовил к защите пятнадцать кандидатов  и четырех докторов философских наук. Является председателем специализированного Совета по защите докторских диссертаций при Сибирском федеральном университете, член Общественного совета при министерстве культуры Красноярского края, эксперт Комитета по издательской деятельности Правительства Красноярского края, включен в состав рабочей группы по решению вопросов в области медицинской этики и деонтологии Министерства здравоохранения Красноярского края. Член редколлегий журналов «Сибирское медицинское обозрение», «Сибирский философский журнал», «Профессиональное образование в современном мире», «Вестник Иркутского госуниверситета» и др. Является организатором и председателем постоянно действующего методологического семинара по современным проблемам философии и науки в Красноярской краевой научной библиотеке, руководит «Философским кафе» Красноярского культурно-исторического музейного </a:t>
            </a:r>
            <a:r>
              <a:rPr lang="ru-RU" sz="1600" b="1" dirty="0" smtClean="0">
                <a:solidFill>
                  <a:schemeClr val="accent2">
                    <a:lumMod val="75000"/>
                  </a:schemeClr>
                </a:solidFill>
                <a:latin typeface="Tahoma" pitchFamily="34" charset="0"/>
                <a:ea typeface="Tahoma" pitchFamily="34" charset="0"/>
                <a:cs typeface="Tahoma" pitchFamily="34" charset="0"/>
              </a:rPr>
              <a:t>комплекса</a:t>
            </a:r>
            <a:endParaRPr lang="ru-RU" sz="1600" b="1" dirty="0" smtClean="0">
              <a:solidFill>
                <a:schemeClr val="accent2">
                  <a:lumMod val="75000"/>
                </a:schemeClr>
              </a:solidFill>
              <a:latin typeface="Tahoma" pitchFamily="34" charset="0"/>
              <a:ea typeface="Tahoma" pitchFamily="34" charset="0"/>
              <a:cs typeface="Tahoma" pitchFamily="34" charset="0"/>
            </a:endParaRPr>
          </a:p>
          <a:p>
            <a:pPr algn="just">
              <a:buNone/>
            </a:pPr>
            <a:r>
              <a:rPr lang="ru-RU" sz="1600" b="1" dirty="0" smtClean="0">
                <a:solidFill>
                  <a:schemeClr val="accent2">
                    <a:lumMod val="75000"/>
                  </a:schemeClr>
                </a:solidFill>
                <a:latin typeface="Tahoma" pitchFamily="34" charset="0"/>
                <a:ea typeface="Tahoma" pitchFamily="34" charset="0"/>
                <a:cs typeface="Tahoma" pitchFamily="34" charset="0"/>
              </a:rPr>
              <a:t>              </a:t>
            </a:r>
            <a:endParaRPr lang="ru-RU" sz="1600" b="1" dirty="0" smtClean="0">
              <a:solidFill>
                <a:schemeClr val="accent2">
                  <a:lumMod val="75000"/>
                </a:schemeClr>
              </a:solidFill>
              <a:latin typeface="Tahoma" pitchFamily="34" charset="0"/>
              <a:ea typeface="Tahoma" pitchFamily="34" charset="0"/>
              <a:cs typeface="Tahoma" pitchFamily="34" charset="0"/>
            </a:endParaRPr>
          </a:p>
          <a:p>
            <a:pPr algn="just">
              <a:buNone/>
            </a:pPr>
            <a:r>
              <a:rPr lang="ru-RU" sz="1600" b="1" dirty="0" smtClean="0">
                <a:solidFill>
                  <a:schemeClr val="accent2">
                    <a:lumMod val="75000"/>
                  </a:schemeClr>
                </a:solidFill>
                <a:latin typeface="Tahoma" pitchFamily="34" charset="0"/>
                <a:ea typeface="Tahoma" pitchFamily="34" charset="0"/>
                <a:cs typeface="Tahoma" pitchFamily="34" charset="0"/>
              </a:rPr>
              <a:t>КУДАШОВ В.И</a:t>
            </a:r>
            <a:r>
              <a:rPr lang="ru-RU" sz="1600" b="1" dirty="0" smtClean="0">
                <a:solidFill>
                  <a:schemeClr val="accent2">
                    <a:lumMod val="75000"/>
                  </a:schemeClr>
                </a:solidFill>
                <a:latin typeface="Tahoma" pitchFamily="34" charset="0"/>
                <a:ea typeface="Tahoma" pitchFamily="34" charset="0"/>
                <a:cs typeface="Tahoma" pitchFamily="34" charset="0"/>
              </a:rPr>
              <a:t>. возглавляет Красноярское отделение Российского Философского Общества, член Президиума </a:t>
            </a:r>
            <a:r>
              <a:rPr lang="ru-RU" sz="1600" b="1" dirty="0" smtClean="0">
                <a:solidFill>
                  <a:schemeClr val="accent2">
                    <a:lumMod val="75000"/>
                  </a:schemeClr>
                </a:solidFill>
                <a:latin typeface="Tahoma" pitchFamily="34" charset="0"/>
                <a:ea typeface="Tahoma" pitchFamily="34" charset="0"/>
                <a:cs typeface="Tahoma" pitchFamily="34" charset="0"/>
              </a:rPr>
              <a:t>РФО</a:t>
            </a:r>
            <a:endParaRPr lang="ru-RU" sz="1600" b="1" dirty="0">
              <a:solidFill>
                <a:schemeClr val="accent2">
                  <a:lumMod val="75000"/>
                </a:schemeClr>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662" y="642918"/>
            <a:ext cx="7358114" cy="2786082"/>
          </a:xfrm>
        </p:spPr>
        <p:txBody>
          <a:bodyPr>
            <a:normAutofit fontScale="90000"/>
          </a:bodyPr>
          <a:lstStyle/>
          <a:p>
            <a:pPr algn="just"/>
            <a:r>
              <a:rPr lang="ru-RU" sz="1600" b="1" dirty="0" smtClean="0">
                <a:solidFill>
                  <a:schemeClr val="accent2">
                    <a:lumMod val="75000"/>
                  </a:schemeClr>
                </a:solidFill>
                <a:latin typeface="Tahoma" pitchFamily="34" charset="0"/>
                <a:ea typeface="Tahoma" pitchFamily="34" charset="0"/>
                <a:cs typeface="Tahoma" pitchFamily="34" charset="0"/>
              </a:rPr>
              <a:t>Является членом Оргкомитета, активным участником и руководителем секций всех последних Всероссийских философских конгрессов. В 1998 г. выступал с докладами на ХХ Всемирном философском конгрессе в Бостоне (США), в 2003 г. - на </a:t>
            </a:r>
            <a:r>
              <a:rPr lang="en-US" sz="1600" b="1" dirty="0" smtClean="0">
                <a:solidFill>
                  <a:schemeClr val="accent2">
                    <a:lumMod val="75000"/>
                  </a:schemeClr>
                </a:solidFill>
                <a:latin typeface="Tahoma" pitchFamily="34" charset="0"/>
                <a:ea typeface="Tahoma" pitchFamily="34" charset="0"/>
                <a:cs typeface="Tahoma" pitchFamily="34" charset="0"/>
              </a:rPr>
              <a:t>XXI</a:t>
            </a:r>
            <a:r>
              <a:rPr lang="ru-RU" sz="1600" b="1" dirty="0" smtClean="0">
                <a:solidFill>
                  <a:schemeClr val="accent2">
                    <a:lumMod val="75000"/>
                  </a:schemeClr>
                </a:solidFill>
                <a:latin typeface="Tahoma" pitchFamily="34" charset="0"/>
                <a:ea typeface="Tahoma" pitchFamily="34" charset="0"/>
                <a:cs typeface="Tahoma" pitchFamily="34" charset="0"/>
              </a:rPr>
              <a:t> Всемирном конгрессе в Стамбуле (Турция), в 2008г. – на </a:t>
            </a:r>
            <a:r>
              <a:rPr lang="en-US" sz="1600" b="1" dirty="0" smtClean="0">
                <a:solidFill>
                  <a:schemeClr val="accent2">
                    <a:lumMod val="75000"/>
                  </a:schemeClr>
                </a:solidFill>
                <a:latin typeface="Tahoma" pitchFamily="34" charset="0"/>
                <a:ea typeface="Tahoma" pitchFamily="34" charset="0"/>
                <a:cs typeface="Tahoma" pitchFamily="34" charset="0"/>
              </a:rPr>
              <a:t>XXII</a:t>
            </a:r>
            <a:r>
              <a:rPr lang="ru-RU" sz="1600" b="1" dirty="0" smtClean="0">
                <a:solidFill>
                  <a:schemeClr val="accent2">
                    <a:lumMod val="75000"/>
                  </a:schemeClr>
                </a:solidFill>
                <a:latin typeface="Tahoma" pitchFamily="34" charset="0"/>
                <a:ea typeface="Tahoma" pitchFamily="34" charset="0"/>
                <a:cs typeface="Tahoma" pitchFamily="34" charset="0"/>
              </a:rPr>
              <a:t> Конгрессе в Сеуле (Республика Корея), в 2013 – в Афинах (Греция). В 2002 году по приглашению Президента Международной Федерации философских обществ возглавлял российскую делегацию на Х Международной молодежной философской Олимпиаде в Токио (Япония). В 2014 году проходил стажировку в Университете Портленда (США). Его статьи на русском и английском языках были отобраны по конкурсу для международного издания энциклопедии «</a:t>
            </a:r>
            <a:r>
              <a:rPr lang="ru-RU" sz="1600" b="1" dirty="0" err="1" smtClean="0">
                <a:solidFill>
                  <a:schemeClr val="accent2">
                    <a:lumMod val="75000"/>
                  </a:schemeClr>
                </a:solidFill>
                <a:latin typeface="Tahoma" pitchFamily="34" charset="0"/>
                <a:ea typeface="Tahoma" pitchFamily="34" charset="0"/>
                <a:cs typeface="Tahoma" pitchFamily="34" charset="0"/>
              </a:rPr>
              <a:t>Глобалистика</a:t>
            </a:r>
            <a:r>
              <a:rPr lang="ru-RU" sz="1600" b="1" dirty="0" smtClean="0">
                <a:solidFill>
                  <a:schemeClr val="accent2">
                    <a:lumMod val="75000"/>
                  </a:schemeClr>
                </a:solidFill>
                <a:latin typeface="Tahoma" pitchFamily="34" charset="0"/>
                <a:ea typeface="Tahoma" pitchFamily="34" charset="0"/>
                <a:cs typeface="Tahoma" pitchFamily="34" charset="0"/>
              </a:rPr>
              <a:t>», посвященного вопросам глобализации и наиболее острым проблемам современного </a:t>
            </a:r>
            <a:r>
              <a:rPr lang="ru-RU" sz="1600" b="1" dirty="0" smtClean="0">
                <a:solidFill>
                  <a:schemeClr val="accent2">
                    <a:lumMod val="75000"/>
                  </a:schemeClr>
                </a:solidFill>
                <a:latin typeface="Tahoma" pitchFamily="34" charset="0"/>
                <a:ea typeface="Tahoma" pitchFamily="34" charset="0"/>
                <a:cs typeface="Tahoma" pitchFamily="34" charset="0"/>
              </a:rPr>
              <a:t>мира </a:t>
            </a:r>
            <a:endParaRPr lang="ru-RU" sz="16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2857488" y="3429000"/>
            <a:ext cx="5429288" cy="2746556"/>
          </a:xfrm>
        </p:spPr>
        <p:txBody>
          <a:bodyPr>
            <a:noAutofit/>
          </a:bodyPr>
          <a:lstStyle/>
          <a:p>
            <a:pPr marL="0" indent="0" algn="just">
              <a:spcBef>
                <a:spcPts val="0"/>
              </a:spcBef>
              <a:buNone/>
            </a:pPr>
            <a:r>
              <a:rPr lang="ru-RU" sz="1400" b="1" dirty="0" smtClean="0">
                <a:solidFill>
                  <a:schemeClr val="accent2">
                    <a:lumMod val="75000"/>
                  </a:schemeClr>
                </a:solidFill>
                <a:latin typeface="Tahoma" pitchFamily="34" charset="0"/>
                <a:ea typeface="Tahoma" pitchFamily="34" charset="0"/>
                <a:cs typeface="Tahoma" pitchFamily="34" charset="0"/>
              </a:rPr>
              <a:t>      Лауреат Профессорской премии Главы города Красноярска 2008 г. За активную преподавательскую, научную и общественную работу награжден служебными медалями, почетными грамотами, дипломами и благодарственными письмами Губернатора, Законодательного собрания  и Правительства Красноярского края, Красноярского городского Совета депутатов, Президента Российского философского общества. Биография  </a:t>
            </a:r>
            <a:r>
              <a:rPr lang="ru-RU" sz="1400" b="1" dirty="0" err="1" smtClean="0">
                <a:solidFill>
                  <a:schemeClr val="accent2">
                    <a:lumMod val="75000"/>
                  </a:schemeClr>
                </a:solidFill>
                <a:latin typeface="Tahoma" pitchFamily="34" charset="0"/>
                <a:ea typeface="Tahoma" pitchFamily="34" charset="0"/>
                <a:cs typeface="Tahoma" pitchFamily="34" charset="0"/>
              </a:rPr>
              <a:t>Кудашова</a:t>
            </a:r>
            <a:r>
              <a:rPr lang="ru-RU" sz="1400" b="1" dirty="0" smtClean="0">
                <a:solidFill>
                  <a:schemeClr val="accent2">
                    <a:lumMod val="75000"/>
                  </a:schemeClr>
                </a:solidFill>
                <a:latin typeface="Tahoma" pitchFamily="34" charset="0"/>
                <a:ea typeface="Tahoma" pitchFamily="34" charset="0"/>
                <a:cs typeface="Tahoma" pitchFamily="34" charset="0"/>
              </a:rPr>
              <a:t> В.И., перечень его идей и трудов включены в энциклопедический словарь «Философы России начала </a:t>
            </a:r>
            <a:r>
              <a:rPr lang="en-US" sz="1400" b="1" dirty="0" smtClean="0">
                <a:solidFill>
                  <a:schemeClr val="accent2">
                    <a:lumMod val="75000"/>
                  </a:schemeClr>
                </a:solidFill>
                <a:latin typeface="Tahoma" pitchFamily="34" charset="0"/>
                <a:ea typeface="Tahoma" pitchFamily="34" charset="0"/>
                <a:cs typeface="Tahoma" pitchFamily="34" charset="0"/>
              </a:rPr>
              <a:t>XXI</a:t>
            </a:r>
            <a:r>
              <a:rPr lang="ru-RU" sz="1400" b="1" dirty="0" smtClean="0">
                <a:solidFill>
                  <a:schemeClr val="accent2">
                    <a:lumMod val="75000"/>
                  </a:schemeClr>
                </a:solidFill>
                <a:latin typeface="Tahoma" pitchFamily="34" charset="0"/>
                <a:ea typeface="Tahoma" pitchFamily="34" charset="0"/>
                <a:cs typeface="Tahoma" pitchFamily="34" charset="0"/>
              </a:rPr>
              <a:t> столетия</a:t>
            </a:r>
            <a:r>
              <a:rPr lang="ru-RU" sz="1400" b="1" dirty="0" smtClean="0">
                <a:solidFill>
                  <a:schemeClr val="accent2">
                    <a:lumMod val="75000"/>
                  </a:schemeClr>
                </a:solidFill>
                <a:latin typeface="Tahoma" pitchFamily="34" charset="0"/>
                <a:ea typeface="Tahoma" pitchFamily="34" charset="0"/>
                <a:cs typeface="Tahoma" pitchFamily="34" charset="0"/>
              </a:rPr>
              <a:t>»</a:t>
            </a:r>
            <a:endParaRPr lang="ru-RU" sz="1400" b="1" dirty="0" smtClean="0">
              <a:solidFill>
                <a:schemeClr val="accent2">
                  <a:lumMod val="75000"/>
                </a:schemeClr>
              </a:solidFill>
              <a:latin typeface="Tahoma" pitchFamily="34" charset="0"/>
              <a:ea typeface="Tahoma" pitchFamily="34" charset="0"/>
              <a:cs typeface="Tahoma" pitchFamily="34" charset="0"/>
            </a:endParaRPr>
          </a:p>
        </p:txBody>
      </p:sp>
      <p:pic>
        <p:nvPicPr>
          <p:cNvPr id="64514" name="Picture 2" descr="D:\Стол\История кафедры философии\кудашов\Конгресс-Афины-2013.jpg"/>
          <p:cNvPicPr>
            <a:picLocks noChangeAspect="1" noChangeArrowheads="1"/>
          </p:cNvPicPr>
          <p:nvPr/>
        </p:nvPicPr>
        <p:blipFill>
          <a:blip r:embed="rId2" cstate="print"/>
          <a:srcRect l="8319" r="30672"/>
          <a:stretch>
            <a:fillRect/>
          </a:stretch>
        </p:blipFill>
        <p:spPr bwMode="auto">
          <a:xfrm>
            <a:off x="928662" y="3500438"/>
            <a:ext cx="1862191" cy="228926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763125" cy="682592"/>
          </a:xfrm>
        </p:spPr>
        <p:txBody>
          <a:bodyPr>
            <a:no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НЕСКРЯБИНА Ольга Федоровна, </a:t>
            </a:r>
            <a:br>
              <a:rPr lang="ru-RU" sz="2400" b="1" dirty="0" smtClean="0">
                <a:solidFill>
                  <a:schemeClr val="accent2">
                    <a:lumMod val="75000"/>
                  </a:schemeClr>
                </a:solidFill>
                <a:latin typeface="Tahoma" pitchFamily="34" charset="0"/>
                <a:ea typeface="Tahoma" pitchFamily="34" charset="0"/>
                <a:cs typeface="Tahoma" pitchFamily="34" charset="0"/>
              </a:rPr>
            </a:br>
            <a:r>
              <a:rPr lang="ru-RU" sz="2400" b="1" dirty="0" smtClean="0">
                <a:solidFill>
                  <a:schemeClr val="accent2">
                    <a:lumMod val="75000"/>
                  </a:schemeClr>
                </a:solidFill>
                <a:latin typeface="Tahoma" pitchFamily="34" charset="0"/>
                <a:ea typeface="Tahoma" pitchFamily="34" charset="0"/>
                <a:cs typeface="Tahoma" pitchFamily="34" charset="0"/>
              </a:rPr>
              <a:t>доктор философских наук, профессор</a:t>
            </a:r>
            <a:endParaRPr lang="ru-RU" sz="2400"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1071538" y="1857364"/>
            <a:ext cx="4429155" cy="4357717"/>
          </a:xfrm>
        </p:spPr>
        <p:txBody>
          <a:bodyPr>
            <a:normAutofit/>
          </a:bodyPr>
          <a:lstStyle/>
          <a:p>
            <a:pPr marL="0" indent="0">
              <a:buNone/>
            </a:pPr>
            <a:r>
              <a:rPr lang="ru-RU" sz="1800" b="1" dirty="0" smtClean="0">
                <a:solidFill>
                  <a:schemeClr val="accent2">
                    <a:lumMod val="75000"/>
                  </a:schemeClr>
                </a:solidFill>
                <a:latin typeface="Tahoma" pitchFamily="34" charset="0"/>
                <a:ea typeface="Tahoma" pitchFamily="34" charset="0"/>
                <a:cs typeface="Tahoma" pitchFamily="34" charset="0"/>
              </a:rPr>
              <a:t>О. Ф. </a:t>
            </a:r>
            <a:r>
              <a:rPr lang="ru-RU" sz="1800" b="1" dirty="0" smtClean="0">
                <a:solidFill>
                  <a:schemeClr val="accent2">
                    <a:lumMod val="75000"/>
                  </a:schemeClr>
                </a:solidFill>
                <a:latin typeface="Tahoma" pitchFamily="34" charset="0"/>
                <a:ea typeface="Tahoma" pitchFamily="34" charset="0"/>
                <a:cs typeface="Tahoma" pitchFamily="34" charset="0"/>
              </a:rPr>
              <a:t>НЕСКРЯБИНА в </a:t>
            </a:r>
            <a:r>
              <a:rPr lang="ru-RU" sz="1800" b="1" dirty="0" smtClean="0">
                <a:solidFill>
                  <a:schemeClr val="accent2">
                    <a:lumMod val="75000"/>
                  </a:schemeClr>
                </a:solidFill>
                <a:latin typeface="Tahoma" pitchFamily="34" charset="0"/>
                <a:ea typeface="Tahoma" pitchFamily="34" charset="0"/>
                <a:cs typeface="Tahoma" pitchFamily="34" charset="0"/>
              </a:rPr>
              <a:t>1973 г. окончила исторический факультет Красноярского государственного педагогического института по специальности «История и обществоведение</a:t>
            </a:r>
            <a:r>
              <a:rPr lang="ru-RU" sz="1800" b="1" dirty="0" smtClean="0">
                <a:solidFill>
                  <a:schemeClr val="accent2">
                    <a:lumMod val="75000"/>
                  </a:schemeClr>
                </a:solidFill>
                <a:latin typeface="Tahoma" pitchFamily="34" charset="0"/>
                <a:ea typeface="Tahoma" pitchFamily="34" charset="0"/>
                <a:cs typeface="Tahoma" pitchFamily="34" charset="0"/>
              </a:rPr>
              <a:t>»</a:t>
            </a:r>
          </a:p>
          <a:p>
            <a:pPr marL="0" indent="0">
              <a:buNone/>
            </a:pPr>
            <a:endParaRPr lang="ru-RU" sz="1800" b="1" dirty="0" smtClean="0">
              <a:solidFill>
                <a:schemeClr val="accent2">
                  <a:lumMod val="75000"/>
                </a:schemeClr>
              </a:solidFill>
              <a:latin typeface="Tahoma" pitchFamily="34" charset="0"/>
              <a:ea typeface="Tahoma" pitchFamily="34" charset="0"/>
              <a:cs typeface="Tahoma" pitchFamily="34" charset="0"/>
            </a:endParaRPr>
          </a:p>
          <a:p>
            <a:pPr marL="0" indent="0">
              <a:buNone/>
            </a:pPr>
            <a:r>
              <a:rPr lang="ru-RU" sz="1800" b="1" dirty="0" smtClean="0">
                <a:solidFill>
                  <a:schemeClr val="accent2">
                    <a:lumMod val="75000"/>
                  </a:schemeClr>
                </a:solidFill>
                <a:latin typeface="Tahoma" pitchFamily="34" charset="0"/>
                <a:ea typeface="Tahoma" pitchFamily="34" charset="0"/>
                <a:cs typeface="Tahoma" pitchFamily="34" charset="0"/>
              </a:rPr>
              <a:t>Работает </a:t>
            </a:r>
            <a:r>
              <a:rPr lang="ru-RU" sz="1800" b="1" dirty="0" smtClean="0">
                <a:solidFill>
                  <a:schemeClr val="accent2">
                    <a:lumMod val="75000"/>
                  </a:schemeClr>
                </a:solidFill>
                <a:latin typeface="Tahoma" pitchFamily="34" charset="0"/>
                <a:ea typeface="Tahoma" pitchFamily="34" charset="0"/>
                <a:cs typeface="Tahoma" pitchFamily="34" charset="0"/>
              </a:rPr>
              <a:t>в медицинском университете с 1974. С 1997 г. работает совместителем, ведет занятия с аспирантами, принимает кандидатские экзамены, читает лекции, принимает </a:t>
            </a:r>
            <a:r>
              <a:rPr lang="ru-RU" sz="1800" b="1" dirty="0" smtClean="0">
                <a:solidFill>
                  <a:schemeClr val="accent2">
                    <a:lumMod val="75000"/>
                  </a:schemeClr>
                </a:solidFill>
                <a:latin typeface="Tahoma" pitchFamily="34" charset="0"/>
                <a:ea typeface="Tahoma" pitchFamily="34" charset="0"/>
                <a:cs typeface="Tahoma" pitchFamily="34" charset="0"/>
              </a:rPr>
              <a:t>экзамены</a:t>
            </a:r>
            <a:endParaRPr lang="ru-RU" sz="1800" b="1" dirty="0" smtClean="0">
              <a:solidFill>
                <a:schemeClr val="accent2">
                  <a:lumMod val="75000"/>
                </a:schemeClr>
              </a:solidFill>
              <a:latin typeface="Tahoma" pitchFamily="34" charset="0"/>
              <a:ea typeface="Tahoma" pitchFamily="34" charset="0"/>
              <a:cs typeface="Tahoma" pitchFamily="34" charset="0"/>
            </a:endParaRPr>
          </a:p>
          <a:p>
            <a:endParaRPr lang="ru-RU" dirty="0"/>
          </a:p>
        </p:txBody>
      </p:sp>
      <p:pic>
        <p:nvPicPr>
          <p:cNvPr id="65538" name="Picture 2"/>
          <p:cNvPicPr>
            <a:picLocks noChangeAspect="1" noChangeArrowheads="1"/>
          </p:cNvPicPr>
          <p:nvPr/>
        </p:nvPicPr>
        <p:blipFill>
          <a:blip r:embed="rId2"/>
          <a:srcRect/>
          <a:stretch>
            <a:fillRect/>
          </a:stretch>
        </p:blipFill>
        <p:spPr bwMode="auto">
          <a:xfrm>
            <a:off x="5621690" y="2357430"/>
            <a:ext cx="2507619" cy="3071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Autofit/>
          </a:bodyPr>
          <a:lstStyle/>
          <a:p>
            <a:pPr algn="just"/>
            <a:r>
              <a:rPr lang="ru-RU" sz="1400" b="1" dirty="0" smtClean="0">
                <a:solidFill>
                  <a:schemeClr val="accent2">
                    <a:lumMod val="75000"/>
                  </a:schemeClr>
                </a:solidFill>
                <a:latin typeface="Tahoma" pitchFamily="34" charset="0"/>
                <a:ea typeface="Tahoma" pitchFamily="34" charset="0"/>
                <a:cs typeface="Tahoma" pitchFamily="34" charset="0"/>
              </a:rPr>
              <a:t>В 1986 году в Иркутском государственном университете защитила  диссертацию по теме «Методологические проблемы потребностей человека» на соискание ученой степени кандидата философских наук. </a:t>
            </a:r>
            <a:endParaRPr lang="ru-RU" sz="1400" dirty="0"/>
          </a:p>
        </p:txBody>
      </p:sp>
      <p:sp>
        <p:nvSpPr>
          <p:cNvPr id="3" name="Содержимое 2"/>
          <p:cNvSpPr>
            <a:spLocks noGrp="1"/>
          </p:cNvSpPr>
          <p:nvPr>
            <p:ph idx="1"/>
          </p:nvPr>
        </p:nvSpPr>
        <p:spPr>
          <a:xfrm>
            <a:off x="928663" y="2119257"/>
            <a:ext cx="4286280" cy="3603812"/>
          </a:xfrm>
        </p:spPr>
        <p:txBody>
          <a:bodyPr>
            <a:normAutofit fontScale="85000" lnSpcReduction="10000"/>
          </a:bodyPr>
          <a:lstStyle/>
          <a:p>
            <a:r>
              <a:rPr lang="ru-RU" sz="1700" b="1" dirty="0" smtClean="0">
                <a:solidFill>
                  <a:schemeClr val="accent2">
                    <a:lumMod val="75000"/>
                  </a:schemeClr>
                </a:solidFill>
                <a:latin typeface="Tahoma" pitchFamily="34" charset="0"/>
                <a:ea typeface="Tahoma" pitchFamily="34" charset="0"/>
                <a:cs typeface="Tahoma" pitchFamily="34" charset="0"/>
              </a:rPr>
              <a:t>В 1996 г. в Санкт-Петербургском государственном педагогическом университете защитила диссертацию по теме «Смысл и ценность человеческой индивидуальности» на соискание ученой степени доктора философских </a:t>
            </a:r>
            <a:r>
              <a:rPr lang="ru-RU" sz="1700" b="1" dirty="0" smtClean="0">
                <a:solidFill>
                  <a:schemeClr val="accent2">
                    <a:lumMod val="75000"/>
                  </a:schemeClr>
                </a:solidFill>
                <a:latin typeface="Tahoma" pitchFamily="34" charset="0"/>
                <a:ea typeface="Tahoma" pitchFamily="34" charset="0"/>
                <a:cs typeface="Tahoma" pitchFamily="34" charset="0"/>
              </a:rPr>
              <a:t>наук</a:t>
            </a:r>
            <a:endParaRPr lang="ru-RU" sz="1700" b="1" dirty="0" smtClean="0">
              <a:solidFill>
                <a:schemeClr val="accent2">
                  <a:lumMod val="75000"/>
                </a:schemeClr>
              </a:solidFill>
              <a:latin typeface="Tahoma" pitchFamily="34" charset="0"/>
              <a:ea typeface="Tahoma" pitchFamily="34" charset="0"/>
              <a:cs typeface="Tahoma" pitchFamily="34" charset="0"/>
            </a:endParaRPr>
          </a:p>
          <a:p>
            <a:endParaRPr lang="ru-RU" sz="1700" b="1" dirty="0" smtClean="0">
              <a:solidFill>
                <a:schemeClr val="accent2">
                  <a:lumMod val="75000"/>
                </a:schemeClr>
              </a:solidFill>
              <a:latin typeface="Tahoma" pitchFamily="34" charset="0"/>
              <a:ea typeface="Tahoma" pitchFamily="34" charset="0"/>
              <a:cs typeface="Tahoma" pitchFamily="34" charset="0"/>
            </a:endParaRPr>
          </a:p>
          <a:p>
            <a:r>
              <a:rPr lang="ru-RU" sz="1700" b="1" dirty="0" smtClean="0">
                <a:solidFill>
                  <a:schemeClr val="accent2">
                    <a:lumMod val="75000"/>
                  </a:schemeClr>
                </a:solidFill>
                <a:latin typeface="Tahoma" pitchFamily="34" charset="0"/>
                <a:ea typeface="Tahoma" pitchFamily="34" charset="0"/>
                <a:cs typeface="Tahoma" pitchFamily="34" charset="0"/>
              </a:rPr>
              <a:t>Сфера научных интересов </a:t>
            </a:r>
            <a:r>
              <a:rPr lang="ru-RU" sz="1700" b="1" dirty="0" smtClean="0">
                <a:solidFill>
                  <a:schemeClr val="accent2">
                    <a:lumMod val="75000"/>
                  </a:schemeClr>
                </a:solidFill>
                <a:latin typeface="Tahoma" pitchFamily="34" charset="0"/>
                <a:ea typeface="Tahoma" pitchFamily="34" charset="0"/>
                <a:cs typeface="Tahoma" pitchFamily="34" charset="0"/>
              </a:rPr>
              <a:t>НЕСКРЯБИНОЙ О.Ф</a:t>
            </a:r>
            <a:r>
              <a:rPr lang="ru-RU" sz="1700" b="1" dirty="0" smtClean="0">
                <a:solidFill>
                  <a:schemeClr val="accent2">
                    <a:lumMod val="75000"/>
                  </a:schemeClr>
                </a:solidFill>
                <a:latin typeface="Tahoma" pitchFamily="34" charset="0"/>
                <a:ea typeface="Tahoma" pitchFamily="34" charset="0"/>
                <a:cs typeface="Tahoma" pitchFamily="34" charset="0"/>
              </a:rPr>
              <a:t>. – философия и психология средств массовой информации, философия и психология индивидуальности, методология гуманитарного </a:t>
            </a:r>
            <a:r>
              <a:rPr lang="ru-RU" sz="1700" b="1" dirty="0" smtClean="0">
                <a:solidFill>
                  <a:schemeClr val="accent2">
                    <a:lumMod val="75000"/>
                  </a:schemeClr>
                </a:solidFill>
                <a:latin typeface="Tahoma" pitchFamily="34" charset="0"/>
                <a:ea typeface="Tahoma" pitchFamily="34" charset="0"/>
                <a:cs typeface="Tahoma" pitchFamily="34" charset="0"/>
              </a:rPr>
              <a:t>знания </a:t>
            </a:r>
            <a:endParaRPr lang="ru-RU" sz="1700" b="1" dirty="0" smtClean="0">
              <a:solidFill>
                <a:schemeClr val="accent2">
                  <a:lumMod val="75000"/>
                </a:schemeClr>
              </a:solidFill>
              <a:latin typeface="Tahoma" pitchFamily="34" charset="0"/>
              <a:ea typeface="Tahoma" pitchFamily="34" charset="0"/>
              <a:cs typeface="Tahoma" pitchFamily="34" charset="0"/>
            </a:endParaRPr>
          </a:p>
          <a:p>
            <a:r>
              <a:rPr lang="ru-RU" sz="1700" b="1" dirty="0" smtClean="0">
                <a:solidFill>
                  <a:schemeClr val="accent2">
                    <a:lumMod val="75000"/>
                  </a:schemeClr>
                </a:solidFill>
                <a:latin typeface="Tahoma" pitchFamily="34" charset="0"/>
                <a:ea typeface="Tahoma" pitchFamily="34" charset="0"/>
                <a:cs typeface="Tahoma" pitchFamily="34" charset="0"/>
              </a:rPr>
              <a:t>Профессор </a:t>
            </a:r>
            <a:r>
              <a:rPr lang="ru-RU" sz="1700" b="1" dirty="0" smtClean="0">
                <a:solidFill>
                  <a:schemeClr val="accent2">
                    <a:lumMod val="75000"/>
                  </a:schemeClr>
                </a:solidFill>
                <a:latin typeface="Tahoma" pitchFamily="34" charset="0"/>
                <a:ea typeface="Tahoma" pitchFamily="34" charset="0"/>
                <a:cs typeface="Tahoma" pitchFamily="34" charset="0"/>
              </a:rPr>
              <a:t>НЕСКРЯБИНА О.Ф</a:t>
            </a:r>
            <a:r>
              <a:rPr lang="ru-RU" sz="1700" b="1" dirty="0" smtClean="0">
                <a:solidFill>
                  <a:schemeClr val="accent2">
                    <a:lumMod val="75000"/>
                  </a:schemeClr>
                </a:solidFill>
                <a:latin typeface="Tahoma" pitchFamily="34" charset="0"/>
                <a:ea typeface="Tahoma" pitchFamily="34" charset="0"/>
                <a:cs typeface="Tahoma" pitchFamily="34" charset="0"/>
              </a:rPr>
              <a:t>.  является членом диссертационного совета при Сибирском федеральном </a:t>
            </a:r>
            <a:r>
              <a:rPr lang="ru-RU" sz="1700" b="1" dirty="0" smtClean="0">
                <a:solidFill>
                  <a:schemeClr val="accent2">
                    <a:lumMod val="75000"/>
                  </a:schemeClr>
                </a:solidFill>
                <a:latin typeface="Tahoma" pitchFamily="34" charset="0"/>
                <a:ea typeface="Tahoma" pitchFamily="34" charset="0"/>
                <a:cs typeface="Tahoma" pitchFamily="34" charset="0"/>
              </a:rPr>
              <a:t>университете</a:t>
            </a:r>
            <a:endParaRPr lang="ru-RU" sz="1700" b="1" dirty="0" smtClean="0">
              <a:solidFill>
                <a:schemeClr val="accent2">
                  <a:lumMod val="75000"/>
                </a:schemeClr>
              </a:solidFill>
              <a:latin typeface="Tahoma" pitchFamily="34" charset="0"/>
              <a:ea typeface="Tahoma" pitchFamily="34" charset="0"/>
              <a:cs typeface="Tahoma" pitchFamily="34" charset="0"/>
            </a:endParaRPr>
          </a:p>
          <a:p>
            <a:endParaRPr lang="ru-RU" dirty="0"/>
          </a:p>
        </p:txBody>
      </p:sp>
      <p:pic>
        <p:nvPicPr>
          <p:cNvPr id="67586" name="Picture 2"/>
          <p:cNvPicPr>
            <a:picLocks noChangeAspect="1" noChangeArrowheads="1"/>
          </p:cNvPicPr>
          <p:nvPr/>
        </p:nvPicPr>
        <p:blipFill>
          <a:blip r:embed="rId2"/>
          <a:srcRect/>
          <a:stretch>
            <a:fillRect/>
          </a:stretch>
        </p:blipFill>
        <p:spPr bwMode="auto">
          <a:xfrm>
            <a:off x="5357818" y="2571744"/>
            <a:ext cx="2899711" cy="3000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1071538" y="1214422"/>
            <a:ext cx="692948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Что касается истории Отечества, </a:t>
            </a:r>
            <a:r>
              <a:rPr kumimoji="0" lang="ru-RU" sz="12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культурологии</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социологии, – любой образованный человек, специалист (особенно – врач, имеющий дело с человеком, его душой) должен быть не только профессионалом в конкретной области (медицины и др.), но и эрудированным, интеллигентным человеком, и обязательно – гражданином. Поэтому знать или не знать историю своего Отечества, особенности нашего национального характера, разбираться в том, как устроено общество и какое место занимают в нем медицина и здравоохранение, и мн. др. – это не вопрос, это то, что составляет основу образования.</a:t>
            </a:r>
          </a:p>
        </p:txBody>
      </p:sp>
      <p:pic>
        <p:nvPicPr>
          <p:cNvPr id="26626" name="Picture 2" descr="C:\Users\Дом\Pictures\разные для науки и надя\философия\пощнание 1.jpg"/>
          <p:cNvPicPr>
            <a:picLocks noChangeAspect="1" noChangeArrowheads="1"/>
          </p:cNvPicPr>
          <p:nvPr/>
        </p:nvPicPr>
        <p:blipFill>
          <a:blip r:embed="rId2" cstate="print"/>
          <a:srcRect/>
          <a:stretch>
            <a:fillRect/>
          </a:stretch>
        </p:blipFill>
        <p:spPr bwMode="auto">
          <a:xfrm>
            <a:off x="1214414" y="3429000"/>
            <a:ext cx="3027465" cy="1952715"/>
          </a:xfrm>
          <a:prstGeom prst="rect">
            <a:avLst/>
          </a:prstGeom>
          <a:noFill/>
        </p:spPr>
      </p:pic>
      <p:sp>
        <p:nvSpPr>
          <p:cNvPr id="4" name="Прямоугольник 3"/>
          <p:cNvSpPr/>
          <p:nvPr/>
        </p:nvSpPr>
        <p:spPr>
          <a:xfrm>
            <a:off x="4429124" y="2928934"/>
            <a:ext cx="3500462" cy="2677656"/>
          </a:xfrm>
          <a:prstGeom prst="rect">
            <a:avLst/>
          </a:prstGeom>
        </p:spPr>
        <p:txBody>
          <a:bodyPr wrap="square">
            <a:spAutoFit/>
          </a:bodyPr>
          <a:lstStyle/>
          <a:p>
            <a:pPr lvl="0" indent="450850" algn="just" defTabSz="914400" eaLnBrk="0" fontAlgn="base" hangingPunct="0">
              <a:spcBef>
                <a:spcPct val="0"/>
              </a:spcBef>
              <a:spcAft>
                <a:spcPct val="0"/>
              </a:spcAft>
            </a:pPr>
            <a:r>
              <a:rPr lang="ru-RU" sz="1200" b="1" dirty="0" smtClean="0">
                <a:solidFill>
                  <a:schemeClr val="accent2">
                    <a:lumMod val="75000"/>
                  </a:schemeClr>
                </a:solidFill>
                <a:latin typeface="Tahoma" pitchFamily="34" charset="0"/>
                <a:ea typeface="Tahoma" pitchFamily="34" charset="0"/>
                <a:cs typeface="Tahoma" pitchFamily="34" charset="0"/>
              </a:rPr>
              <a:t>Если в спокойные, «застойные», стабильные времена роль философии и вообще гуманитарных наук, может, и не так очевидна, то в периоды переломные, кризисные (вроде переживаемого сейчас) необходимость в них возрастает многократно. Именно союз гуманитарных и естественных наук обеспечит образованию, прежде всего высшему, тот статус, то направление, которое поможет в решении глобальных (общечеловеческих, мировых) проблем завтрашним ученым и специалистам, сегодняшним студентам.</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00100" y="714356"/>
            <a:ext cx="3786215" cy="5429288"/>
          </a:xfrm>
        </p:spPr>
        <p:txBody>
          <a:bodyPr>
            <a:normAutofit fontScale="70000" lnSpcReduction="20000"/>
          </a:bodyPr>
          <a:lstStyle/>
          <a:p>
            <a:pPr marL="0" indent="0" algn="r">
              <a:buNone/>
            </a:pPr>
            <a:r>
              <a:rPr lang="ru-RU" sz="2600" b="1" dirty="0" smtClean="0">
                <a:solidFill>
                  <a:schemeClr val="accent2">
                    <a:lumMod val="75000"/>
                  </a:schemeClr>
                </a:solidFill>
                <a:latin typeface="Tahoma" pitchFamily="34" charset="0"/>
                <a:ea typeface="Tahoma" pitchFamily="34" charset="0"/>
                <a:cs typeface="Tahoma" pitchFamily="34" charset="0"/>
              </a:rPr>
              <a:t>Опубликованы монографии: Смысл и ценность человеческой индивидуальности. Индивидуальность на границе реального и идеального. </a:t>
            </a:r>
            <a:r>
              <a:rPr lang="ru-RU" sz="2600" b="1" dirty="0" err="1" smtClean="0">
                <a:solidFill>
                  <a:schemeClr val="accent2">
                    <a:lumMod val="75000"/>
                  </a:schemeClr>
                </a:solidFill>
                <a:latin typeface="Tahoma" pitchFamily="34" charset="0"/>
                <a:ea typeface="Tahoma" pitchFamily="34" charset="0"/>
                <a:cs typeface="Tahoma" pitchFamily="34" charset="0"/>
              </a:rPr>
              <a:t>Медиапсихология</a:t>
            </a:r>
            <a:r>
              <a:rPr lang="ru-RU" sz="2600" b="1" dirty="0" smtClean="0">
                <a:solidFill>
                  <a:schemeClr val="accent2">
                    <a:lumMod val="75000"/>
                  </a:schemeClr>
                </a:solidFill>
                <a:latin typeface="Tahoma" pitchFamily="34" charset="0"/>
                <a:ea typeface="Tahoma" pitchFamily="34" charset="0"/>
                <a:cs typeface="Tahoma" pitchFamily="34" charset="0"/>
              </a:rPr>
              <a:t> и </a:t>
            </a:r>
            <a:r>
              <a:rPr lang="ru-RU" sz="2600" b="1" dirty="0" err="1" smtClean="0">
                <a:solidFill>
                  <a:schemeClr val="accent2">
                    <a:lumMod val="75000"/>
                  </a:schemeClr>
                </a:solidFill>
                <a:latin typeface="Tahoma" pitchFamily="34" charset="0"/>
                <a:ea typeface="Tahoma" pitchFamily="34" charset="0"/>
                <a:cs typeface="Tahoma" pitchFamily="34" charset="0"/>
              </a:rPr>
              <a:t>медиаэтика</a:t>
            </a:r>
            <a:r>
              <a:rPr lang="ru-RU" sz="2600" b="1" dirty="0" smtClean="0">
                <a:solidFill>
                  <a:schemeClr val="accent2">
                    <a:lumMod val="75000"/>
                  </a:schemeClr>
                </a:solidFill>
                <a:latin typeface="Tahoma" pitchFamily="34" charset="0"/>
                <a:ea typeface="Tahoma" pitchFamily="34" charset="0"/>
                <a:cs typeface="Tahoma" pitchFamily="34" charset="0"/>
              </a:rPr>
              <a:t> </a:t>
            </a:r>
            <a:endParaRPr lang="ru-RU" sz="2600" b="1" dirty="0" smtClean="0">
              <a:solidFill>
                <a:schemeClr val="accent2">
                  <a:lumMod val="75000"/>
                </a:schemeClr>
              </a:solidFill>
              <a:latin typeface="Tahoma" pitchFamily="34" charset="0"/>
              <a:ea typeface="Tahoma" pitchFamily="34" charset="0"/>
              <a:cs typeface="Tahoma" pitchFamily="34" charset="0"/>
            </a:endParaRPr>
          </a:p>
          <a:p>
            <a:pPr marL="0" indent="0" algn="r">
              <a:buNone/>
            </a:pPr>
            <a:endParaRPr lang="ru-RU" sz="2600" b="1" dirty="0" smtClean="0">
              <a:solidFill>
                <a:schemeClr val="accent2">
                  <a:lumMod val="75000"/>
                </a:schemeClr>
              </a:solidFill>
              <a:latin typeface="Tahoma" pitchFamily="34" charset="0"/>
              <a:ea typeface="Tahoma" pitchFamily="34" charset="0"/>
              <a:cs typeface="Tahoma" pitchFamily="34" charset="0"/>
            </a:endParaRPr>
          </a:p>
          <a:p>
            <a:pPr marL="0" indent="0" algn="r">
              <a:buNone/>
            </a:pPr>
            <a:r>
              <a:rPr lang="ru-RU" sz="2600" b="1" dirty="0" smtClean="0">
                <a:solidFill>
                  <a:schemeClr val="accent2">
                    <a:lumMod val="75000"/>
                  </a:schemeClr>
                </a:solidFill>
                <a:latin typeface="Tahoma" pitchFamily="34" charset="0"/>
                <a:ea typeface="Tahoma" pitchFamily="34" charset="0"/>
                <a:cs typeface="Tahoma" pitchFamily="34" charset="0"/>
              </a:rPr>
              <a:t>В настоящее время Ольга Федоровна преподает дисциплины: философия, история и философия науки (для аспирантов)</a:t>
            </a:r>
          </a:p>
          <a:p>
            <a:pPr marL="0" indent="0">
              <a:buNone/>
            </a:pPr>
            <a:endParaRPr lang="ru-RU" sz="2600" b="1" dirty="0" smtClean="0">
              <a:solidFill>
                <a:schemeClr val="accent2">
                  <a:lumMod val="75000"/>
                </a:schemeClr>
              </a:solidFill>
              <a:latin typeface="Tahoma" pitchFamily="34" charset="0"/>
              <a:ea typeface="Tahoma" pitchFamily="34" charset="0"/>
              <a:cs typeface="Tahoma" pitchFamily="34" charset="0"/>
            </a:endParaRPr>
          </a:p>
          <a:p>
            <a:pPr marL="0" indent="0" algn="r">
              <a:buNone/>
            </a:pPr>
            <a:r>
              <a:rPr lang="ru-RU" sz="2600" b="1" dirty="0" smtClean="0">
                <a:solidFill>
                  <a:schemeClr val="accent2">
                    <a:lumMod val="75000"/>
                  </a:schemeClr>
                </a:solidFill>
                <a:latin typeface="Tahoma" pitchFamily="34" charset="0"/>
                <a:ea typeface="Tahoma" pitchFamily="34" charset="0"/>
                <a:cs typeface="Tahoma" pitchFamily="34" charset="0"/>
              </a:rPr>
              <a:t>Увлекается горными лыжами и изобразительным искусством. Ежегодно посещает альпийские курорты и картинные </a:t>
            </a:r>
            <a:r>
              <a:rPr lang="ru-RU" sz="2600" b="1" dirty="0" smtClean="0">
                <a:solidFill>
                  <a:schemeClr val="accent2">
                    <a:lumMod val="75000"/>
                  </a:schemeClr>
                </a:solidFill>
                <a:latin typeface="Tahoma" pitchFamily="34" charset="0"/>
                <a:ea typeface="Tahoma" pitchFamily="34" charset="0"/>
                <a:cs typeface="Tahoma" pitchFamily="34" charset="0"/>
              </a:rPr>
              <a:t>галереи</a:t>
            </a:r>
            <a:endParaRPr lang="ru-RU" sz="2600" dirty="0" smtClean="0">
              <a:latin typeface="Tahoma" pitchFamily="34" charset="0"/>
              <a:ea typeface="Tahoma" pitchFamily="34" charset="0"/>
              <a:cs typeface="Tahoma" pitchFamily="34" charset="0"/>
            </a:endParaRPr>
          </a:p>
          <a:p>
            <a:endParaRPr lang="ru-RU" dirty="0"/>
          </a:p>
        </p:txBody>
      </p:sp>
      <p:pic>
        <p:nvPicPr>
          <p:cNvPr id="66562" name="Picture 2"/>
          <p:cNvPicPr>
            <a:picLocks noChangeAspect="1" noChangeArrowheads="1"/>
          </p:cNvPicPr>
          <p:nvPr/>
        </p:nvPicPr>
        <p:blipFill>
          <a:blip r:embed="rId2"/>
          <a:srcRect/>
          <a:stretch>
            <a:fillRect/>
          </a:stretch>
        </p:blipFill>
        <p:spPr bwMode="auto">
          <a:xfrm>
            <a:off x="4857752" y="785794"/>
            <a:ext cx="3524877" cy="5357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8926" y="714356"/>
            <a:ext cx="5357849" cy="1643074"/>
          </a:xfrm>
        </p:spPr>
        <p:txBody>
          <a:bodyPr>
            <a:normAutofit fontScale="90000"/>
          </a:bodyPr>
          <a:lstStyle/>
          <a:p>
            <a:pPr algn="r"/>
            <a:r>
              <a:rPr lang="ru-RU" sz="1400" b="1" dirty="0" smtClean="0">
                <a:solidFill>
                  <a:schemeClr val="accent2">
                    <a:lumMod val="75000"/>
                  </a:schemeClr>
                </a:solidFill>
                <a:latin typeface="Tahoma" pitchFamily="34" charset="0"/>
                <a:ea typeface="Tahoma" pitchFamily="34" charset="0"/>
                <a:cs typeface="Tahoma" pitchFamily="34" charset="0"/>
              </a:rPr>
              <a:t>Особо выделим несколько страниц, отражающих дисциплину «История искусств», появившуюся в жизни кафедры совсем недавно. Их написала, как и вообще все создала в этой области – профессор Гаврилова Людмила Владимировна. Инициатором введения в учебные планы Красноярского государственного медицинского университета, начиная с 2011 года, дисциплины «История искусств» является ректор Иван Павлович АРТЮХОВ</a:t>
            </a:r>
            <a:endParaRPr lang="ru-RU" sz="14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1071538" y="2357430"/>
            <a:ext cx="7286676" cy="3786214"/>
          </a:xfrm>
        </p:spPr>
        <p:txBody>
          <a:bodyPr>
            <a:normAutofit fontScale="47500" lnSpcReduction="20000"/>
          </a:bodyPr>
          <a:lstStyle/>
          <a:p>
            <a:pPr algn="r"/>
            <a:r>
              <a:rPr lang="ru-RU" sz="2700" b="1" dirty="0" smtClean="0">
                <a:solidFill>
                  <a:schemeClr val="accent2">
                    <a:lumMod val="75000"/>
                  </a:schemeClr>
                </a:solidFill>
                <a:latin typeface="Tahoma" pitchFamily="34" charset="0"/>
                <a:ea typeface="Tahoma" pitchFamily="34" charset="0"/>
                <a:cs typeface="Tahoma" pitchFamily="34" charset="0"/>
              </a:rPr>
              <a:t>                                   Современный врач, по его мнению, должен быть не только успешным в своей профессиональной деятельности, но всесторонне образованным, интеллигентным, а значит, культурным человеком, в сфере интересов которого будут находиться не только чисто медицинские проблемы, но и театральные премьеры, художественные выставки, концерты академической музыки. Далеко не случайно данный курс введен в медицинском университете. Ибо издавна известно, что искусство обладает не только воспитательной функцией, но и лечебной, врачующей. Древние греки, например, верили, что боги дали людям музыку не ради услаждения слуха, а «чтобы сохранять соразмерность и гармонию в душе и в поступках» (Плутарх). В условиях нашего необычайно сложного и противоречивого времени искусство становится важным средством, помогающим противостоять разрушительным процессам. Между прочим, сегодня одним из новых направлений в медицине стала </a:t>
            </a:r>
            <a:r>
              <a:rPr lang="ru-RU" sz="2700" b="1" dirty="0" err="1" smtClean="0">
                <a:solidFill>
                  <a:schemeClr val="accent2">
                    <a:lumMod val="75000"/>
                  </a:schemeClr>
                </a:solidFill>
                <a:latin typeface="Tahoma" pitchFamily="34" charset="0"/>
                <a:ea typeface="Tahoma" pitchFamily="34" charset="0"/>
                <a:cs typeface="Tahoma" pitchFamily="34" charset="0"/>
              </a:rPr>
              <a:t>арт-терапия</a:t>
            </a:r>
            <a:r>
              <a:rPr lang="ru-RU" sz="2700" b="1" dirty="0" smtClean="0">
                <a:solidFill>
                  <a:schemeClr val="accent2">
                    <a:lumMod val="75000"/>
                  </a:schemeClr>
                </a:solidFill>
                <a:latin typeface="Tahoma" pitchFamily="34" charset="0"/>
                <a:ea typeface="Tahoma" pitchFamily="34" charset="0"/>
                <a:cs typeface="Tahoma" pitchFamily="34" charset="0"/>
              </a:rPr>
              <a:t>. На протяжении вот уже 5-ти лет ректор И.П. Артюхов неизменно поддерживает все мои инициативы, что помогает решать как проблемы учебного порядка (выделены и технически оснащены две аудитории «Истории искусств), так и просветительско-воспитательного. Студенты </a:t>
            </a:r>
            <a:r>
              <a:rPr lang="ru-RU" sz="2700" b="1" dirty="0" err="1" smtClean="0">
                <a:solidFill>
                  <a:schemeClr val="accent2">
                    <a:lumMod val="75000"/>
                  </a:schemeClr>
                </a:solidFill>
                <a:latin typeface="Tahoma" pitchFamily="34" charset="0"/>
                <a:ea typeface="Tahoma" pitchFamily="34" charset="0"/>
                <a:cs typeface="Tahoma" pitchFamily="34" charset="0"/>
              </a:rPr>
              <a:t>КрасГМУ</a:t>
            </a:r>
            <a:r>
              <a:rPr lang="ru-RU" sz="2700" b="1" dirty="0" smtClean="0">
                <a:solidFill>
                  <a:schemeClr val="accent2">
                    <a:lumMod val="75000"/>
                  </a:schemeClr>
                </a:solidFill>
                <a:latin typeface="Tahoma" pitchFamily="34" charset="0"/>
                <a:ea typeface="Tahoma" pitchFamily="34" charset="0"/>
                <a:cs typeface="Tahoma" pitchFamily="34" charset="0"/>
              </a:rPr>
              <a:t> стали посетителями музеев, выставок, концертных и театральных залов. </a:t>
            </a:r>
          </a:p>
          <a:p>
            <a:pPr algn="r">
              <a:buNone/>
            </a:pPr>
            <a:r>
              <a:rPr lang="ru-RU" sz="2700" b="1" dirty="0" smtClean="0">
                <a:solidFill>
                  <a:schemeClr val="accent2">
                    <a:lumMod val="75000"/>
                  </a:schemeClr>
                </a:solidFill>
                <a:latin typeface="Tahoma" pitchFamily="34" charset="0"/>
                <a:ea typeface="Tahoma" pitchFamily="34" charset="0"/>
                <a:cs typeface="Tahoma" pitchFamily="34" charset="0"/>
              </a:rPr>
              <a:t>Разработаны и осуществляются специальные проекты совместно с Красноярским камерным оркестром, Органным залом филармонии и Красноярским государственным институтом </a:t>
            </a:r>
            <a:r>
              <a:rPr lang="ru-RU" sz="2700" b="1" dirty="0" smtClean="0">
                <a:solidFill>
                  <a:schemeClr val="accent2">
                    <a:lumMod val="75000"/>
                  </a:schemeClr>
                </a:solidFill>
                <a:latin typeface="Tahoma" pitchFamily="34" charset="0"/>
                <a:ea typeface="Tahoma" pitchFamily="34" charset="0"/>
                <a:cs typeface="Tahoma" pitchFamily="34" charset="0"/>
              </a:rPr>
              <a:t>искусств   </a:t>
            </a:r>
            <a:endParaRPr lang="ru-RU" sz="2700" b="1" dirty="0" smtClean="0">
              <a:solidFill>
                <a:schemeClr val="accent2">
                  <a:lumMod val="75000"/>
                </a:schemeClr>
              </a:solidFill>
              <a:latin typeface="Tahoma" pitchFamily="34" charset="0"/>
              <a:ea typeface="Tahoma" pitchFamily="34" charset="0"/>
              <a:cs typeface="Tahoma" pitchFamily="34" charset="0"/>
            </a:endParaRPr>
          </a:p>
          <a:p>
            <a:endParaRPr lang="ru-RU" dirty="0"/>
          </a:p>
        </p:txBody>
      </p:sp>
      <p:pic>
        <p:nvPicPr>
          <p:cNvPr id="69634" name="Picture 2"/>
          <p:cNvPicPr>
            <a:picLocks noChangeAspect="1" noChangeArrowheads="1"/>
          </p:cNvPicPr>
          <p:nvPr/>
        </p:nvPicPr>
        <p:blipFill>
          <a:blip r:embed="rId2"/>
          <a:srcRect/>
          <a:stretch>
            <a:fillRect/>
          </a:stretch>
        </p:blipFill>
        <p:spPr bwMode="auto">
          <a:xfrm>
            <a:off x="1285852" y="714356"/>
            <a:ext cx="1571636" cy="1781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785794"/>
            <a:ext cx="6929486" cy="3714776"/>
          </a:xfrm>
        </p:spPr>
        <p:txBody>
          <a:bodyPr>
            <a:normAutofit fontScale="90000"/>
          </a:bodyPr>
          <a:lstStyle/>
          <a:p>
            <a:pPr algn="just"/>
            <a:r>
              <a:rPr lang="ru-RU" sz="1600" b="1" dirty="0" smtClean="0">
                <a:solidFill>
                  <a:schemeClr val="accent2">
                    <a:lumMod val="75000"/>
                  </a:schemeClr>
                </a:solidFill>
                <a:latin typeface="Tahoma" pitchFamily="34" charset="0"/>
                <a:ea typeface="Tahoma" pitchFamily="34" charset="0"/>
                <a:cs typeface="Tahoma" pitchFamily="34" charset="0"/>
              </a:rPr>
              <a:t>Курс «Истории искусств» не имеет аналогов в Российских вузах и является авторской идеей доктора искусствоведения, профессора ГАВРИЛОВОЙ Л.В., который был разработан в сотрудничестве с доцентом Н.В. ПОКРОВСКОЙ. Дисциплина включает лекционные и практические занятия, объединяя сведения из истории развития различных видов искусств: живописи, архитектуры, скульптуры, музыки, театра и литературы. Потому-то для ведения курса объединились усилия двух профильных специалистов: Л.В. Гавриловой – музыковеда с консерваторской базой и искусствоведа Н.В. Покровской, за плечами у которой петербургская академия художеств им. И. Репина. Лекционная часть выстраивается на основе традиционного историко-хронологического принципа, что позволяет последовательно рассматривать искусство различных эпох. Существенным дополнением являются лекции, посвященные культуре Красноярского края. Практическая часть занятий предполагает более глубокое </a:t>
            </a:r>
            <a:r>
              <a:rPr lang="ru-RU" sz="1600" b="1" dirty="0" err="1" smtClean="0">
                <a:solidFill>
                  <a:schemeClr val="accent2">
                    <a:lumMod val="75000"/>
                  </a:schemeClr>
                </a:solidFill>
                <a:latin typeface="Tahoma" pitchFamily="34" charset="0"/>
                <a:ea typeface="Tahoma" pitchFamily="34" charset="0"/>
                <a:cs typeface="Tahoma" pitchFamily="34" charset="0"/>
              </a:rPr>
              <a:t>аудио-визуальное</a:t>
            </a:r>
            <a:r>
              <a:rPr lang="ru-RU" sz="1600" b="1" dirty="0" smtClean="0">
                <a:solidFill>
                  <a:schemeClr val="accent2">
                    <a:lumMod val="75000"/>
                  </a:schemeClr>
                </a:solidFill>
                <a:latin typeface="Tahoma" pitchFamily="34" charset="0"/>
                <a:ea typeface="Tahoma" pitchFamily="34" charset="0"/>
                <a:cs typeface="Tahoma" pitchFamily="34" charset="0"/>
              </a:rPr>
              <a:t> погружение в материал, представляя собой историю шедевров мирового </a:t>
            </a:r>
            <a:r>
              <a:rPr lang="ru-RU" sz="1600" b="1" dirty="0" smtClean="0">
                <a:solidFill>
                  <a:schemeClr val="accent2">
                    <a:lumMod val="75000"/>
                  </a:schemeClr>
                </a:solidFill>
                <a:latin typeface="Tahoma" pitchFamily="34" charset="0"/>
                <a:ea typeface="Tahoma" pitchFamily="34" charset="0"/>
                <a:cs typeface="Tahoma" pitchFamily="34" charset="0"/>
              </a:rPr>
              <a:t>искусства </a:t>
            </a:r>
            <a:r>
              <a:rPr lang="ru-RU" sz="2000" dirty="0" smtClean="0"/>
              <a:t/>
            </a:r>
            <a:br>
              <a:rPr lang="ru-RU" sz="2000" dirty="0" smtClean="0"/>
            </a:br>
            <a:endParaRPr lang="ru-RU" sz="2000" dirty="0"/>
          </a:p>
        </p:txBody>
      </p:sp>
      <p:pic>
        <p:nvPicPr>
          <p:cNvPr id="68610" name="Picture 2"/>
          <p:cNvPicPr>
            <a:picLocks noGrp="1" noChangeAspect="1" noChangeArrowheads="1"/>
          </p:cNvPicPr>
          <p:nvPr>
            <p:ph idx="1"/>
          </p:nvPr>
        </p:nvPicPr>
        <p:blipFill>
          <a:blip r:embed="rId2"/>
          <a:srcRect/>
          <a:stretch>
            <a:fillRect/>
          </a:stretch>
        </p:blipFill>
        <p:spPr bwMode="auto">
          <a:xfrm>
            <a:off x="2357422" y="4411985"/>
            <a:ext cx="5195881" cy="176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9" y="817583"/>
            <a:ext cx="6988730" cy="754029"/>
          </a:xfrm>
        </p:spPr>
        <p:txBody>
          <a:bodyPr>
            <a:noAutofit/>
          </a:bodyPr>
          <a:lstStyle/>
          <a:p>
            <a:r>
              <a:rPr lang="ru-RU" sz="1400" b="1" dirty="0" smtClean="0">
                <a:solidFill>
                  <a:schemeClr val="accent2">
                    <a:lumMod val="75000"/>
                  </a:schemeClr>
                </a:solidFill>
                <a:latin typeface="Tahoma" pitchFamily="34" charset="0"/>
                <a:ea typeface="Tahoma" pitchFamily="34" charset="0"/>
                <a:cs typeface="Tahoma" pitchFamily="34" charset="0"/>
              </a:rPr>
              <a:t>Людмила Владимировна ГАВРИЛОВА</a:t>
            </a:r>
            <a:r>
              <a:rPr lang="ru-RU" sz="1400" dirty="0" smtClean="0">
                <a:solidFill>
                  <a:schemeClr val="accent2">
                    <a:lumMod val="75000"/>
                  </a:schemeClr>
                </a:solidFill>
                <a:latin typeface="Tahoma" pitchFamily="34" charset="0"/>
                <a:ea typeface="Tahoma" pitchFamily="34" charset="0"/>
                <a:cs typeface="Tahoma" pitchFamily="34" charset="0"/>
              </a:rPr>
              <a:t/>
            </a:r>
            <a:br>
              <a:rPr lang="ru-RU" sz="1400" dirty="0" smtClean="0">
                <a:solidFill>
                  <a:schemeClr val="accent2">
                    <a:lumMod val="75000"/>
                  </a:schemeClr>
                </a:solidFill>
                <a:latin typeface="Tahoma" pitchFamily="34" charset="0"/>
                <a:ea typeface="Tahoma" pitchFamily="34" charset="0"/>
                <a:cs typeface="Tahoma" pitchFamily="34" charset="0"/>
              </a:rPr>
            </a:br>
            <a:r>
              <a:rPr lang="ru-RU" sz="1400" b="1" dirty="0" smtClean="0">
                <a:solidFill>
                  <a:schemeClr val="accent2">
                    <a:lumMod val="75000"/>
                  </a:schemeClr>
                </a:solidFill>
                <a:latin typeface="Tahoma" pitchFamily="34" charset="0"/>
                <a:ea typeface="Tahoma" pitchFamily="34" charset="0"/>
                <a:cs typeface="Tahoma" pitchFamily="34" charset="0"/>
              </a:rPr>
              <a:t> Заведующий кафедрой истории музыки КГИИ, заслуженный работник Высшей школы РФ, доктор искусствоведения, профессор </a:t>
            </a:r>
            <a:endParaRPr lang="ru-RU" sz="1400" b="1" dirty="0">
              <a:solidFill>
                <a:schemeClr val="accent2">
                  <a:lumMod val="75000"/>
                </a:schemeClr>
              </a:solidFill>
              <a:latin typeface="Tahoma" pitchFamily="34" charset="0"/>
              <a:ea typeface="Tahoma" pitchFamily="34" charset="0"/>
              <a:cs typeface="Tahoma" pitchFamily="34" charset="0"/>
            </a:endParaRPr>
          </a:p>
        </p:txBody>
      </p:sp>
      <p:pic>
        <p:nvPicPr>
          <p:cNvPr id="70658" name="Picture 2"/>
          <p:cNvPicPr>
            <a:picLocks noGrp="1" noChangeAspect="1" noChangeArrowheads="1"/>
          </p:cNvPicPr>
          <p:nvPr>
            <p:ph idx="1"/>
          </p:nvPr>
        </p:nvPicPr>
        <p:blipFill>
          <a:blip r:embed="rId2"/>
          <a:srcRect/>
          <a:stretch>
            <a:fillRect/>
          </a:stretch>
        </p:blipFill>
        <p:spPr bwMode="auto">
          <a:xfrm>
            <a:off x="857224" y="2285992"/>
            <a:ext cx="2071702" cy="2905852"/>
          </a:xfrm>
          <a:prstGeom prst="rect">
            <a:avLst/>
          </a:prstGeom>
          <a:noFill/>
          <a:ln w="9525">
            <a:noFill/>
            <a:miter lim="800000"/>
            <a:headEnd/>
            <a:tailEnd/>
          </a:ln>
          <a:effectLst/>
        </p:spPr>
      </p:pic>
      <p:sp>
        <p:nvSpPr>
          <p:cNvPr id="70659" name="Rectangle 3"/>
          <p:cNvSpPr>
            <a:spLocks noChangeArrowheads="1"/>
          </p:cNvSpPr>
          <p:nvPr/>
        </p:nvSpPr>
        <p:spPr bwMode="auto">
          <a:xfrm>
            <a:off x="3143240" y="1928802"/>
            <a:ext cx="514353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Людмила Владимировна Гаврилова закончила теоретико-композиторский факультет Ленинградской государственной консерватории им. Н.А. Римского-Корсакова, получила распределение в Красноярский государственный институт искусств, где работает до настоящего времени. Прошла путь от преподавателя до заведующего (1991) и профессора кафедры истории музыки (1999), защитила кандидатскую (1989) и докторскую диссертации (2001) в Санкт-Петербургской консерватории), став первым музыковедом в крае, получившим докторскую степень. Под научным руководством Людмилы Владимировны защищено 6 кандидатских диссертаций. Ее ученики (43) являются дипломантами Всероссийских конкурсов научных музыковедческих работ среди студентов творческих вузов, лауреатами стипендии президента РФ, премии Губернатора Красноярского края в области профессионального образования и науки, премий Главы города Красноярска «Молодым талантам», победителями конкурсов грантов Красноярского краевого фонда поддержки научной и научно-технической деятельности и фонда Михаила </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Прохорова</a:t>
            </a:r>
            <a:endParaRPr kumimoji="0" lang="ru-RU" sz="18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1142976" y="802888"/>
            <a:ext cx="7000923"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Л.В. ГАВРИЛОВА является постоянным участником крупных научных форумов международного и всероссийского уровней: Москва (2006, 2008, 2009, 2012, 2014, 2016), Санкт-Петербург (2004, 2011, 2012), Киев (2003, 2010), Минск (2013) Новосибирск (2000, 2008, 2011), Ростов-на-Дону (2010, 2014), </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Красноярск</a:t>
            </a:r>
            <a:endPar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Список научных и учебно-методических работ включает более 130 наименований, в числе которых 2 монографии о творчестве выдающегося мастера современной российской музыкальной культуры С.М. Слонимского (2000, 2003), монография «Страницы истории музыкальной культуры Красноярска» (2013), два монографических сборника статей «Наука и публицистика» (2005) и “</a:t>
            </a:r>
            <a:r>
              <a:rPr kumimoji="0" lang="en-US" sz="12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Summacumpietate</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С величайшим уважением” (2015), книга о педагоге Д. Хворостовского – «Екатерина </a:t>
            </a:r>
            <a:r>
              <a:rPr kumimoji="0" lang="ru-RU" sz="12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Иофель</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«Музыка – душа моя» (2009), монографический очерк «Иван </a:t>
            </a:r>
            <a:r>
              <a:rPr kumimoji="0" lang="ru-RU" sz="12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Шпиллер</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штрихи к портрету» (2010</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a:t>
            </a:r>
            <a:endPar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Учебнику «История зарубежной музыки: часть I. Античность. Средневековье. Возрождение» присвоен Гриф учебно-методическим объединением высших учебных заведений Российской Федерации по образованию в области музыкального искусства (2009</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a:t>
            </a:r>
            <a:endPar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На Всероссийской выставке-презентации учебно-методических изданий (Москва, 2011) учебник удостоен диплома «Золотой фонд отечественной науки – лучшее учебно-методическое издание в отрасли» и Национального сертификата качества в номинации «Лучший информационный проект</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a:t>
            </a:r>
            <a:endPar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Л.В. ГАВРИЛОВА является инициатором и автором первого в России научно-просветительского проекта, связанного с музыкальной историей Красноярска: трехтомной коллективной монографии «Музыкальная культура Красноярска» (2008, 2011, 2012), издание которой осуществлено при поддержке администрации </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Красноярска</a:t>
            </a:r>
            <a:endPar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Она – создатель и главный редактор краевого журнала «Театральный альманах», который выпускался с 1997 по 2012 </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год</a:t>
            </a:r>
            <a:endPar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1539" y="642918"/>
            <a:ext cx="6988730" cy="1377149"/>
          </a:xfrm>
        </p:spPr>
        <p:txBody>
          <a:bodyPr>
            <a:normAutofit fontScale="90000"/>
          </a:bodyPr>
          <a:lstStyle/>
          <a:p>
            <a:pPr lvl="0"/>
            <a:r>
              <a:rPr lang="ru-RU" sz="1600" b="1" dirty="0" smtClean="0">
                <a:solidFill>
                  <a:schemeClr val="accent2">
                    <a:lumMod val="75000"/>
                  </a:schemeClr>
                </a:solidFill>
                <a:latin typeface="Tahoma" pitchFamily="34" charset="0"/>
                <a:ea typeface="Tahoma" pitchFamily="34" charset="0"/>
                <a:cs typeface="Tahoma" pitchFamily="34" charset="0"/>
              </a:rPr>
              <a:t>Весомый вклад в развитие культуры края Л.В. ГАВРИЛОВА вносит многогранной музыкально-просветительской деятельностью в качестве лектора, знакомя слушателей с шедеврами мирового музыкального искусства. Ею подготовлено около 300 программ для краевого радио и телевидения (1979-2004), опубликовано свыше 200 статей в средствах массовой </a:t>
            </a:r>
            <a:r>
              <a:rPr lang="ru-RU" sz="1600" b="1" dirty="0" smtClean="0">
                <a:solidFill>
                  <a:schemeClr val="accent2">
                    <a:lumMod val="75000"/>
                  </a:schemeClr>
                </a:solidFill>
                <a:latin typeface="Tahoma" pitchFamily="34" charset="0"/>
                <a:ea typeface="Tahoma" pitchFamily="34" charset="0"/>
                <a:cs typeface="Tahoma" pitchFamily="34" charset="0"/>
              </a:rPr>
              <a:t>информации</a:t>
            </a:r>
            <a:endParaRPr lang="ru-RU" sz="1600" dirty="0"/>
          </a:p>
        </p:txBody>
      </p:sp>
      <p:sp>
        <p:nvSpPr>
          <p:cNvPr id="6" name="Содержимое 5"/>
          <p:cNvSpPr>
            <a:spLocks noGrp="1"/>
          </p:cNvSpPr>
          <p:nvPr>
            <p:ph sz="quarter" idx="13"/>
          </p:nvPr>
        </p:nvSpPr>
        <p:spPr>
          <a:xfrm>
            <a:off x="928662" y="2121406"/>
            <a:ext cx="4714908" cy="3950799"/>
          </a:xfrm>
        </p:spPr>
        <p:txBody>
          <a:bodyPr>
            <a:normAutofit fontScale="55000" lnSpcReduction="20000"/>
          </a:bodyPr>
          <a:lstStyle/>
          <a:p>
            <a:pPr marL="0" lvl="0" indent="450850" algn="just" fontAlgn="base">
              <a:spcBef>
                <a:spcPct val="0"/>
              </a:spcBef>
              <a:spcAft>
                <a:spcPct val="0"/>
              </a:spcAft>
              <a:buClrTx/>
              <a:buSzTx/>
              <a:buNone/>
            </a:pPr>
            <a:r>
              <a:rPr lang="ru-RU" sz="2500" b="1" dirty="0" smtClean="0">
                <a:solidFill>
                  <a:schemeClr val="accent2">
                    <a:lumMod val="75000"/>
                  </a:schemeClr>
                </a:solidFill>
                <a:latin typeface="Tahoma" pitchFamily="34" charset="0"/>
                <a:ea typeface="Tahoma" pitchFamily="34" charset="0"/>
                <a:cs typeface="Tahoma" pitchFamily="34" charset="0"/>
              </a:rPr>
              <a:t>Людмила Владимировна – редактор-составитель и автор буклетов компакт-дисков: «Золотые голоса Красноярья», «Музыкальное приношение», «Музыка, рожденная на Енисее» (три выпуска, 2006-2008); уникального аудио-проекта «Исторические часы» – звуковой летописи истории </a:t>
            </a:r>
            <a:r>
              <a:rPr lang="ru-RU" sz="2500" b="1" dirty="0" smtClean="0">
                <a:solidFill>
                  <a:schemeClr val="accent2">
                    <a:lumMod val="75000"/>
                  </a:schemeClr>
                </a:solidFill>
                <a:latin typeface="Tahoma" pitchFamily="34" charset="0"/>
                <a:ea typeface="Tahoma" pitchFamily="34" charset="0"/>
                <a:cs typeface="Tahoma" pitchFamily="34" charset="0"/>
              </a:rPr>
              <a:t>Красноярска</a:t>
            </a:r>
            <a:endParaRPr lang="ru-RU" sz="2500" b="1" dirty="0" smtClean="0">
              <a:solidFill>
                <a:schemeClr val="accent2">
                  <a:lumMod val="75000"/>
                </a:schemeClr>
              </a:solidFill>
              <a:latin typeface="Tahoma" pitchFamily="34" charset="0"/>
              <a:ea typeface="Tahoma" pitchFamily="34" charset="0"/>
              <a:cs typeface="Tahoma" pitchFamily="34" charset="0"/>
            </a:endParaRPr>
          </a:p>
          <a:p>
            <a:pPr marL="0" lvl="0" indent="450850" algn="just" fontAlgn="base">
              <a:spcBef>
                <a:spcPct val="0"/>
              </a:spcBef>
              <a:spcAft>
                <a:spcPct val="0"/>
              </a:spcAft>
              <a:buClrTx/>
              <a:buSzTx/>
              <a:buNone/>
            </a:pPr>
            <a:endParaRPr lang="ru-RU" sz="2500" b="1" dirty="0" smtClean="0">
              <a:solidFill>
                <a:schemeClr val="accent2">
                  <a:lumMod val="75000"/>
                </a:schemeClr>
              </a:solidFill>
              <a:latin typeface="Tahoma" pitchFamily="34" charset="0"/>
              <a:ea typeface="Tahoma" pitchFamily="34" charset="0"/>
              <a:cs typeface="Tahoma" pitchFamily="34" charset="0"/>
            </a:endParaRPr>
          </a:p>
          <a:p>
            <a:pPr marL="0" lvl="0" indent="450850" algn="just" fontAlgn="base">
              <a:spcBef>
                <a:spcPct val="0"/>
              </a:spcBef>
              <a:spcAft>
                <a:spcPct val="0"/>
              </a:spcAft>
              <a:buClrTx/>
              <a:buSzTx/>
              <a:buNone/>
            </a:pPr>
            <a:r>
              <a:rPr lang="ru-RU" sz="2500" b="1" dirty="0" smtClean="0">
                <a:solidFill>
                  <a:schemeClr val="accent2">
                    <a:lumMod val="75000"/>
                  </a:schemeClr>
                </a:solidFill>
                <a:latin typeface="Tahoma" pitchFamily="34" charset="0"/>
                <a:ea typeface="Tahoma" pitchFamily="34" charset="0"/>
                <a:cs typeface="Tahoma" pitchFamily="34" charset="0"/>
              </a:rPr>
              <a:t>она является художественным руководителем фестиваля камерной музыки «</a:t>
            </a:r>
            <a:r>
              <a:rPr lang="ru-RU" sz="2500" b="1" dirty="0" err="1" smtClean="0">
                <a:solidFill>
                  <a:schemeClr val="accent2">
                    <a:lumMod val="75000"/>
                  </a:schemeClr>
                </a:solidFill>
                <a:latin typeface="Tahoma" pitchFamily="34" charset="0"/>
                <a:ea typeface="Tahoma" pitchFamily="34" charset="0"/>
                <a:cs typeface="Tahoma" pitchFamily="34" charset="0"/>
              </a:rPr>
              <a:t>Айдашинская</a:t>
            </a:r>
            <a:r>
              <a:rPr lang="ru-RU" sz="2500" b="1" dirty="0" smtClean="0">
                <a:solidFill>
                  <a:schemeClr val="accent2">
                    <a:lumMod val="75000"/>
                  </a:schemeClr>
                </a:solidFill>
                <a:latin typeface="Tahoma" pitchFamily="34" charset="0"/>
                <a:ea typeface="Tahoma" pitchFamily="34" charset="0"/>
                <a:cs typeface="Tahoma" pitchFamily="34" charset="0"/>
              </a:rPr>
              <a:t> лира» (2011-2015</a:t>
            </a:r>
            <a:r>
              <a:rPr lang="ru-RU" sz="2500" b="1" dirty="0" smtClean="0">
                <a:solidFill>
                  <a:schemeClr val="accent2">
                    <a:lumMod val="75000"/>
                  </a:schemeClr>
                </a:solidFill>
                <a:latin typeface="Tahoma" pitchFamily="34" charset="0"/>
                <a:ea typeface="Tahoma" pitchFamily="34" charset="0"/>
                <a:cs typeface="Tahoma" pitchFamily="34" charset="0"/>
              </a:rPr>
              <a:t>)</a:t>
            </a:r>
          </a:p>
          <a:p>
            <a:pPr marL="0" lvl="0" indent="450850" algn="just" fontAlgn="base">
              <a:spcBef>
                <a:spcPct val="0"/>
              </a:spcBef>
              <a:spcAft>
                <a:spcPct val="0"/>
              </a:spcAft>
              <a:buClrTx/>
              <a:buSzTx/>
              <a:buNone/>
            </a:pPr>
            <a:endParaRPr lang="ru-RU" sz="2500" b="1" dirty="0" smtClean="0">
              <a:solidFill>
                <a:schemeClr val="accent2">
                  <a:lumMod val="75000"/>
                </a:schemeClr>
              </a:solidFill>
              <a:latin typeface="Tahoma" pitchFamily="34" charset="0"/>
              <a:ea typeface="Tahoma" pitchFamily="34" charset="0"/>
              <a:cs typeface="Tahoma" pitchFamily="34" charset="0"/>
            </a:endParaRPr>
          </a:p>
          <a:p>
            <a:pPr marL="0" lvl="0" indent="450850" algn="just" fontAlgn="base">
              <a:spcBef>
                <a:spcPct val="0"/>
              </a:spcBef>
              <a:spcAft>
                <a:spcPct val="0"/>
              </a:spcAft>
              <a:buClrTx/>
              <a:buSzTx/>
              <a:buNone/>
            </a:pPr>
            <a:r>
              <a:rPr lang="ru-RU" sz="2500" b="1" dirty="0" smtClean="0">
                <a:solidFill>
                  <a:schemeClr val="accent2">
                    <a:lumMod val="75000"/>
                  </a:schemeClr>
                </a:solidFill>
                <a:latin typeface="Tahoma" pitchFamily="34" charset="0"/>
                <a:ea typeface="Tahoma" pitchFamily="34" charset="0"/>
                <a:cs typeface="Tahoma" pitchFamily="34" charset="0"/>
              </a:rPr>
              <a:t>инициатором концертных проектов и программ Зимнего </a:t>
            </a:r>
            <a:r>
              <a:rPr lang="ru-RU" sz="2500" b="1" dirty="0" err="1" smtClean="0">
                <a:solidFill>
                  <a:schemeClr val="accent2">
                    <a:lumMod val="75000"/>
                  </a:schemeClr>
                </a:solidFill>
                <a:latin typeface="Tahoma" pitchFamily="34" charset="0"/>
                <a:ea typeface="Tahoma" pitchFamily="34" charset="0"/>
                <a:cs typeface="Tahoma" pitchFamily="34" charset="0"/>
              </a:rPr>
              <a:t>Суриковского</a:t>
            </a:r>
            <a:r>
              <a:rPr lang="ru-RU" sz="2500" b="1" dirty="0" smtClean="0">
                <a:solidFill>
                  <a:schemeClr val="accent2">
                    <a:lumMod val="75000"/>
                  </a:schemeClr>
                </a:solidFill>
                <a:latin typeface="Tahoma" pitchFamily="34" charset="0"/>
                <a:ea typeface="Tahoma" pitchFamily="34" charset="0"/>
                <a:cs typeface="Tahoma" pitchFamily="34" charset="0"/>
              </a:rPr>
              <a:t> фестиваля искусств (</a:t>
            </a:r>
            <a:r>
              <a:rPr lang="ru-RU" sz="2500" b="1" dirty="0" smtClean="0">
                <a:solidFill>
                  <a:schemeClr val="accent2">
                    <a:lumMod val="75000"/>
                  </a:schemeClr>
                </a:solidFill>
                <a:latin typeface="Tahoma" pitchFamily="34" charset="0"/>
                <a:ea typeface="Tahoma" pitchFamily="34" charset="0"/>
                <a:cs typeface="Tahoma" pitchFamily="34" charset="0"/>
              </a:rPr>
              <a:t>2010-2015)</a:t>
            </a:r>
          </a:p>
          <a:p>
            <a:pPr marL="0" lvl="0" indent="450850" algn="just" fontAlgn="base">
              <a:spcBef>
                <a:spcPct val="0"/>
              </a:spcBef>
              <a:spcAft>
                <a:spcPct val="0"/>
              </a:spcAft>
              <a:buClrTx/>
              <a:buSzTx/>
              <a:buNone/>
            </a:pPr>
            <a:r>
              <a:rPr lang="ru-RU" sz="2500" b="1" dirty="0" smtClean="0">
                <a:solidFill>
                  <a:schemeClr val="accent2">
                    <a:lumMod val="75000"/>
                  </a:schemeClr>
                </a:solidFill>
                <a:latin typeface="Tahoma" pitchFamily="34" charset="0"/>
                <a:ea typeface="Tahoma" pitchFamily="34" charset="0"/>
                <a:cs typeface="Tahoma" pitchFamily="34" charset="0"/>
              </a:rPr>
              <a:t>особенно </a:t>
            </a:r>
            <a:r>
              <a:rPr lang="ru-RU" sz="2500" b="1" dirty="0" smtClean="0">
                <a:solidFill>
                  <a:schemeClr val="accent2">
                    <a:lumMod val="75000"/>
                  </a:schemeClr>
                </a:solidFill>
                <a:latin typeface="Tahoma" pitchFamily="34" charset="0"/>
                <a:ea typeface="Tahoma" pitchFamily="34" charset="0"/>
                <a:cs typeface="Tahoma" pitchFamily="34" charset="0"/>
              </a:rPr>
              <a:t>значимы музыкально-литературная композиция по книге М. Волошина «Суриков» (автор Л.В. Гаврилова) и исполнение оперы Р. Щедрина «Боярыня Морозова</a:t>
            </a:r>
            <a:r>
              <a:rPr lang="ru-RU" sz="2500" b="1" dirty="0" smtClean="0">
                <a:solidFill>
                  <a:schemeClr val="accent2">
                    <a:lumMod val="75000"/>
                  </a:schemeClr>
                </a:solidFill>
                <a:latin typeface="Tahoma" pitchFamily="34" charset="0"/>
                <a:ea typeface="Tahoma" pitchFamily="34" charset="0"/>
                <a:cs typeface="Tahoma" pitchFamily="34" charset="0"/>
              </a:rPr>
              <a:t>»</a:t>
            </a:r>
            <a:endParaRPr lang="ru-RU" sz="2500" b="1" dirty="0" smtClean="0">
              <a:solidFill>
                <a:schemeClr val="accent2">
                  <a:lumMod val="75000"/>
                </a:schemeClr>
              </a:solidFill>
              <a:latin typeface="Tahoma" pitchFamily="34" charset="0"/>
              <a:ea typeface="Tahoma" pitchFamily="34" charset="0"/>
              <a:cs typeface="Tahoma" pitchFamily="34" charset="0"/>
            </a:endParaRPr>
          </a:p>
          <a:p>
            <a:endParaRPr lang="ru-RU" dirty="0"/>
          </a:p>
        </p:txBody>
      </p:sp>
      <p:pic>
        <p:nvPicPr>
          <p:cNvPr id="8" name="Picture 2" descr="D:\Стол\История кафедры философии\гаврилова\Ведущая концерта Гаврилова.jpg"/>
          <p:cNvPicPr>
            <a:picLocks noGrp="1" noChangeAspect="1" noChangeArrowheads="1"/>
          </p:cNvPicPr>
          <p:nvPr>
            <p:ph sz="quarter" idx="14"/>
          </p:nvPr>
        </p:nvPicPr>
        <p:blipFill>
          <a:blip r:embed="rId2" cstate="print"/>
          <a:srcRect l="33002" t="14324" r="26799"/>
          <a:stretch>
            <a:fillRect/>
          </a:stretch>
        </p:blipFill>
        <p:spPr bwMode="auto">
          <a:xfrm>
            <a:off x="6000760" y="2143116"/>
            <a:ext cx="2370438" cy="360521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857224" y="642918"/>
            <a:ext cx="750099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В последние  несколько лет она ведет активную просветительскую работу в стенах Красноярского государственного медицинского университета, разработав уникальную учебную программу по дисциплине «История искусств», приобщая будущих врачей к сокровищнице мировой художественной культуры, в том числе проводя концертные программы («Знакомьтесь, опера», «Урок в Органном зале» и др.) </a:t>
            </a:r>
            <a:endParaRPr kumimoji="0" lang="ru-RU" sz="6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С 2007 по 2012 год Людмила Владимировна занимала пост председателя Красноярской региональной организации «Союз композиторов России». За эти и последующие годы реализовала масштабные научно-творческие проекты – три «Сибирских фестиваля современной музыки» международного уровня (2008, 2011, 2014); под ее руководством осуществлены концертные проекты и премьеры «Венок Победы» (2010), «История Мастера» (2012), «Желтый туман» (2014); состоялись выездные пленумы Красноярской организации Союза композиторов в городах Красноярского края: Абакан (2012), Минусинск (2010), Норильск (2012). По инициативе Л.В. Гавриловой в Красноярске осуществляется концертный проект «Красноярские премьеры», ежегодно проводятся авторские творческие вечера композиторов. Она разработала проект «Музыка композиторов Сибири для детей», который получил грант администрации города Красноярска в рамках конкурса социальных проектов среди некоммерческих организаций (2009</a:t>
            </a: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a:t>
            </a:r>
            <a:endParaRPr kumimoji="0" lang="ru-RU" sz="18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p:txBody>
      </p:sp>
      <p:pic>
        <p:nvPicPr>
          <p:cNvPr id="75780" name="Picture 4" descr="D:\Стол\История кафедры философии\гаврилова\Гаврилова На концертных проектах.jpg"/>
          <p:cNvPicPr>
            <a:picLocks noChangeAspect="1" noChangeArrowheads="1"/>
          </p:cNvPicPr>
          <p:nvPr/>
        </p:nvPicPr>
        <p:blipFill>
          <a:blip r:embed="rId2" cstate="print"/>
          <a:srcRect l="1731" t="21481" r="3076" b="10616"/>
          <a:stretch>
            <a:fillRect/>
          </a:stretch>
        </p:blipFill>
        <p:spPr bwMode="auto">
          <a:xfrm>
            <a:off x="2000232" y="4143380"/>
            <a:ext cx="3929090" cy="2000264"/>
          </a:xfrm>
          <a:prstGeom prst="rect">
            <a:avLst/>
          </a:prstGeom>
          <a:noFill/>
        </p:spPr>
      </p:pic>
      <p:sp>
        <p:nvSpPr>
          <p:cNvPr id="6" name="Прямоугольник 5"/>
          <p:cNvSpPr/>
          <p:nvPr/>
        </p:nvSpPr>
        <p:spPr>
          <a:xfrm>
            <a:off x="6143636" y="5072074"/>
            <a:ext cx="2000264" cy="276999"/>
          </a:xfrm>
          <a:prstGeom prst="rect">
            <a:avLst/>
          </a:prstGeom>
        </p:spPr>
        <p:txBody>
          <a:bodyPr wrap="square">
            <a:spAutoFit/>
          </a:bodyPr>
          <a:lstStyle/>
          <a:p>
            <a:r>
              <a:rPr lang="ru-RU" sz="1200" b="1" dirty="0" smtClean="0">
                <a:solidFill>
                  <a:srgbClr val="AA2B1E">
                    <a:lumMod val="75000"/>
                  </a:srgbClr>
                </a:solidFill>
                <a:latin typeface="Tahoma" pitchFamily="34" charset="0"/>
                <a:ea typeface="Tahoma" pitchFamily="34" charset="0"/>
                <a:cs typeface="Tahoma" pitchFamily="34" charset="0"/>
              </a:rPr>
              <a:t>Концертный проект</a:t>
            </a:r>
            <a:endParaRPr lang="ru-RU"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928662" y="642918"/>
            <a:ext cx="7358114" cy="57081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Л.В. Гаврилова – много лет была членом Главной коллегии министерства культуры Красноярского края, ныне – член Общественного Совета при Министерстве культуры Красноярского края и Общественного Совета при Главном управлении культуры г. Красноярска; участник конкурсных, аттестационных, экспертных комиссий при министерстве культуры Красноярского края и главном управлении культуры администрации города Красноярска, председатель и член </a:t>
            </a:r>
            <a:r>
              <a:rPr kumimoji="0" lang="ru-RU" sz="13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аккредитационных</a:t>
            </a: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комиссий учебных заведений края и Сибирского региона в сфере культуры и </a:t>
            </a: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искусства</a:t>
            </a:r>
            <a:endPar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ru-RU" sz="1300" b="1" i="1"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За высокий профессионализм и значительный вклад в отечественную культуру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Людмила Владимировна ГАВРИЛОВА удостоена звания заслуженного работника высшей школы Российской Федерации (2014), Почетной грамотой Министерства культуры Российской </a:t>
            </a: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Федерации</a:t>
            </a:r>
            <a:endPar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Награждена Почетной грамотой администрации Красноярского края, Почетной грамотой губернатора Красноярского края; Главы города Красноярска, главного управления культуры администрации города Красноярска; Благодарственными письмами губернатора Красноярского края, Законодательного собрания, Министерства культуры Красноярского края, администрации города Красноярска, Грамотой профессорского собрания Красноярского края, Дипломами краевого фестиваля «Театральная весна», «Весенние хоровые капеллы» и Красноярского городского форума. Она награждена ценным подарком с надписью: «От губернатора Красноярского края А.Г. </a:t>
            </a:r>
            <a:r>
              <a:rPr kumimoji="0" lang="ru-RU" sz="13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Хлопонина</a:t>
            </a: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дважды была удостоена денежного поощрения Губернатора и Правительства Красноярского края «За личный вклад в сохранение и развитие культуры»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14.08.2014 года ГАВРИЛОВОЙ Л.В. было присвоено почетное звание заслуженный работник Высшей школы Российской </a:t>
            </a:r>
            <a:r>
              <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Федерации</a:t>
            </a:r>
            <a:endParaRPr kumimoji="0" lang="ru-RU" sz="13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Стол\История кафедры философии\гаврилова\Гаврилова В краевой библтотеке.jpg"/>
          <p:cNvPicPr>
            <a:picLocks noChangeAspect="1" noChangeArrowheads="1"/>
          </p:cNvPicPr>
          <p:nvPr/>
        </p:nvPicPr>
        <p:blipFill>
          <a:blip r:embed="rId2" cstate="print"/>
          <a:srcRect/>
          <a:stretch>
            <a:fillRect/>
          </a:stretch>
        </p:blipFill>
        <p:spPr bwMode="auto">
          <a:xfrm>
            <a:off x="4286248" y="785794"/>
            <a:ext cx="4143210" cy="2762272"/>
          </a:xfrm>
          <a:prstGeom prst="rect">
            <a:avLst/>
          </a:prstGeom>
          <a:noFill/>
        </p:spPr>
      </p:pic>
      <p:pic>
        <p:nvPicPr>
          <p:cNvPr id="77827" name="Picture 3"/>
          <p:cNvPicPr>
            <a:picLocks noChangeAspect="1" noChangeArrowheads="1"/>
          </p:cNvPicPr>
          <p:nvPr/>
        </p:nvPicPr>
        <p:blipFill>
          <a:blip r:embed="rId3"/>
          <a:srcRect/>
          <a:stretch>
            <a:fillRect/>
          </a:stretch>
        </p:blipFill>
        <p:spPr bwMode="auto">
          <a:xfrm>
            <a:off x="1000100" y="714356"/>
            <a:ext cx="3145474" cy="5072077"/>
          </a:xfrm>
          <a:prstGeom prst="rect">
            <a:avLst/>
          </a:prstGeom>
          <a:noFill/>
          <a:ln w="9525">
            <a:noFill/>
            <a:miter lim="800000"/>
            <a:headEnd/>
            <a:tailEnd/>
          </a:ln>
          <a:effectLst/>
        </p:spPr>
      </p:pic>
      <p:sp>
        <p:nvSpPr>
          <p:cNvPr id="77828" name="Rectangle 4"/>
          <p:cNvSpPr>
            <a:spLocks noChangeArrowheads="1"/>
          </p:cNvSpPr>
          <p:nvPr/>
        </p:nvSpPr>
        <p:spPr bwMode="auto">
          <a:xfrm>
            <a:off x="4286248" y="5429264"/>
            <a:ext cx="178595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В театре Сан-Карло</a:t>
            </a:r>
            <a:endParaRPr kumimoji="0" lang="ru-RU" sz="18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endParaRPr>
          </a:p>
        </p:txBody>
      </p:sp>
      <p:sp>
        <p:nvSpPr>
          <p:cNvPr id="5" name="Прямоугольник 4"/>
          <p:cNvSpPr/>
          <p:nvPr/>
        </p:nvSpPr>
        <p:spPr>
          <a:xfrm>
            <a:off x="5214942" y="3786190"/>
            <a:ext cx="2857520" cy="276999"/>
          </a:xfrm>
          <a:prstGeom prst="rect">
            <a:avLst/>
          </a:prstGeom>
        </p:spPr>
        <p:txBody>
          <a:bodyPr wrap="square">
            <a:spAutoFit/>
          </a:bodyPr>
          <a:lstStyle/>
          <a:p>
            <a:r>
              <a:rPr lang="ru-RU" sz="1200" b="1" dirty="0" smtClean="0">
                <a:solidFill>
                  <a:schemeClr val="accent2">
                    <a:lumMod val="75000"/>
                  </a:schemeClr>
                </a:solidFill>
                <a:latin typeface="Tahoma" pitchFamily="34" charset="0"/>
                <a:ea typeface="Tahoma" pitchFamily="34" charset="0"/>
                <a:cs typeface="Tahoma" pitchFamily="34" charset="0"/>
              </a:rPr>
              <a:t>Занятие в Краевой библиотеке</a:t>
            </a:r>
            <a:endParaRPr lang="ru-RU" sz="1200" b="1" dirty="0">
              <a:solidFill>
                <a:schemeClr val="accent2">
                  <a:lumMod val="75000"/>
                </a:schemeClr>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1214414" y="1214422"/>
            <a:ext cx="650085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На протяжении истории существования кафедры (как бы она ни называлась) преподаватели руководят деятельностью СНО.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Студенты с докладами по гуманитарным наукам занимают призовые места в вузовских, городских, всероссийских, международных конференциях и в конкурсе имени профессора А.Н. Орлова.</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Кафедра философии активно сотрудничает с Краевой научной библиотекой в плане организации научно-практических конференций и особенно так популярных сейчас Философских Чтений, посвященных жизни и деятельности самых выдающихся мыслителей, до сих пор чтимых (и читаемых) во всем мире как классиков (т.е. образцовых, лучших).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Были проведены Чтения – Аристотеля, Бакунина, Богданова, Вольтера, Герцена, Кропоткина, Маркса. И конференции на темы: «Русская идея», «О смысле жизни», «К высылке философского парохода» и др.</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Комова Н.В. и Штарк Е.В. награждены за эту работу Грамотами.</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2800" b="1" dirty="0" smtClean="0">
                <a:solidFill>
                  <a:schemeClr val="accent2">
                    <a:lumMod val="75000"/>
                  </a:schemeClr>
                </a:solidFill>
                <a:latin typeface="Tahoma" pitchFamily="34" charset="0"/>
                <a:ea typeface="Tahoma" pitchFamily="34" charset="0"/>
                <a:cs typeface="Tahoma" pitchFamily="34" charset="0"/>
              </a:rPr>
              <a:t>В разное время кафедрой марксизма-ленинизма руководили:</a:t>
            </a:r>
            <a:endParaRPr lang="ru-RU" sz="2800" b="1" dirty="0">
              <a:solidFill>
                <a:schemeClr val="accent2">
                  <a:lumMod val="75000"/>
                </a:schemeClr>
              </a:solidFill>
              <a:latin typeface="Tahoma" pitchFamily="34" charset="0"/>
              <a:ea typeface="Tahoma" pitchFamily="34" charset="0"/>
              <a:cs typeface="Tahoma" pitchFamily="34" charset="0"/>
            </a:endParaRPr>
          </a:p>
        </p:txBody>
      </p:sp>
      <p:sp>
        <p:nvSpPr>
          <p:cNvPr id="6" name="Содержимое 5"/>
          <p:cNvSpPr>
            <a:spLocks noGrp="1"/>
          </p:cNvSpPr>
          <p:nvPr>
            <p:ph idx="1"/>
          </p:nvPr>
        </p:nvSpPr>
        <p:spPr>
          <a:xfrm>
            <a:off x="1285852" y="2119256"/>
            <a:ext cx="6929486" cy="4024387"/>
          </a:xfrm>
        </p:spPr>
        <p:txBody>
          <a:bodyPr>
            <a:normAutofit fontScale="47500" lnSpcReduction="20000"/>
          </a:bodyPr>
          <a:lstStyle/>
          <a:p>
            <a:pPr algn="just">
              <a:spcAft>
                <a:spcPts val="300"/>
              </a:spcAft>
            </a:pPr>
            <a:r>
              <a:rPr lang="ru-RU" sz="2900" b="1" dirty="0" smtClean="0">
                <a:solidFill>
                  <a:schemeClr val="accent2">
                    <a:lumMod val="75000"/>
                  </a:schemeClr>
                </a:solidFill>
                <a:latin typeface="Tahoma" pitchFamily="34" charset="0"/>
                <a:ea typeface="Tahoma" pitchFamily="34" charset="0"/>
                <a:cs typeface="Tahoma" pitchFamily="34" charset="0"/>
              </a:rPr>
              <a:t>1942-1954 – </a:t>
            </a:r>
            <a:r>
              <a:rPr lang="ru-RU" sz="2900" b="1" dirty="0" smtClean="0">
                <a:solidFill>
                  <a:schemeClr val="accent2">
                    <a:lumMod val="75000"/>
                  </a:schemeClr>
                </a:solidFill>
                <a:latin typeface="Tahoma" pitchFamily="34" charset="0"/>
                <a:ea typeface="Tahoma" pitchFamily="34" charset="0"/>
                <a:cs typeface="Tahoma" pitchFamily="34" charset="0"/>
              </a:rPr>
              <a:t>ПРОТАСОВ Петр </a:t>
            </a:r>
            <a:r>
              <a:rPr lang="ru-RU" sz="2900" b="1" dirty="0" smtClean="0">
                <a:solidFill>
                  <a:schemeClr val="accent2">
                    <a:lumMod val="75000"/>
                  </a:schemeClr>
                </a:solidFill>
                <a:latin typeface="Tahoma" pitchFamily="34" charset="0"/>
                <a:ea typeface="Tahoma" pitchFamily="34" charset="0"/>
                <a:cs typeface="Tahoma" pitchFamily="34" charset="0"/>
              </a:rPr>
              <a:t>Петрович – первый заведующий. К сожалению, личное дело в архиве не сохранилось, остались отдельные документы с его подписью.</a:t>
            </a:r>
          </a:p>
          <a:p>
            <a:pPr algn="just">
              <a:spcAft>
                <a:spcPts val="300"/>
              </a:spcAft>
            </a:pPr>
            <a:r>
              <a:rPr lang="ru-RU" sz="2900" b="1" dirty="0" smtClean="0">
                <a:solidFill>
                  <a:schemeClr val="accent2">
                    <a:lumMod val="75000"/>
                  </a:schemeClr>
                </a:solidFill>
                <a:latin typeface="Tahoma" pitchFamily="34" charset="0"/>
                <a:ea typeface="Tahoma" pitchFamily="34" charset="0"/>
                <a:cs typeface="Tahoma" pitchFamily="34" charset="0"/>
              </a:rPr>
              <a:t>1955-1956 – </a:t>
            </a:r>
            <a:r>
              <a:rPr lang="ru-RU" sz="2900" b="1" dirty="0" smtClean="0">
                <a:solidFill>
                  <a:schemeClr val="accent2">
                    <a:lumMod val="75000"/>
                  </a:schemeClr>
                </a:solidFill>
                <a:latin typeface="Tahoma" pitchFamily="34" charset="0"/>
                <a:ea typeface="Tahoma" pitchFamily="34" charset="0"/>
                <a:cs typeface="Tahoma" pitchFamily="34" charset="0"/>
              </a:rPr>
              <a:t>ЧЕРНЯВСКАЯ Надежда </a:t>
            </a:r>
            <a:r>
              <a:rPr lang="ru-RU" sz="2900" b="1" dirty="0" smtClean="0">
                <a:solidFill>
                  <a:schemeClr val="accent2">
                    <a:lumMod val="75000"/>
                  </a:schemeClr>
                </a:solidFill>
                <a:latin typeface="Tahoma" pitchFamily="34" charset="0"/>
                <a:ea typeface="Tahoma" pitchFamily="34" charset="0"/>
                <a:cs typeface="Tahoma" pitchFamily="34" charset="0"/>
              </a:rPr>
              <a:t>Петровна (род. в 1922 г.). Училась в 1940-1942 гг. на историческом факультете Ленинградского педагогического института им. Герцена. Закончила Свердловский педагогический институт (исторический факультет, диплом с отличием), кандидат исторических наук, доцент.</a:t>
            </a:r>
          </a:p>
          <a:p>
            <a:pPr algn="just">
              <a:spcAft>
                <a:spcPts val="300"/>
              </a:spcAft>
            </a:pPr>
            <a:r>
              <a:rPr lang="ru-RU" sz="2900" b="1" dirty="0" smtClean="0">
                <a:solidFill>
                  <a:schemeClr val="accent2">
                    <a:lumMod val="75000"/>
                  </a:schemeClr>
                </a:solidFill>
                <a:latin typeface="Tahoma" pitchFamily="34" charset="0"/>
                <a:ea typeface="Tahoma" pitchFamily="34" charset="0"/>
                <a:cs typeface="Tahoma" pitchFamily="34" charset="0"/>
              </a:rPr>
              <a:t>1956-1964 – </a:t>
            </a:r>
            <a:r>
              <a:rPr lang="ru-RU" sz="2900" b="1" dirty="0" smtClean="0">
                <a:solidFill>
                  <a:schemeClr val="accent2">
                    <a:lumMod val="75000"/>
                  </a:schemeClr>
                </a:solidFill>
                <a:latin typeface="Tahoma" pitchFamily="34" charset="0"/>
                <a:ea typeface="Tahoma" pitchFamily="34" charset="0"/>
                <a:cs typeface="Tahoma" pitchFamily="34" charset="0"/>
              </a:rPr>
              <a:t>СУХАРЕВ Григорий </a:t>
            </a:r>
            <a:r>
              <a:rPr lang="ru-RU" sz="2900" b="1" dirty="0" smtClean="0">
                <a:solidFill>
                  <a:schemeClr val="accent2">
                    <a:lumMod val="75000"/>
                  </a:schemeClr>
                </a:solidFill>
                <a:latin typeface="Tahoma" pitchFamily="34" charset="0"/>
                <a:ea typeface="Tahoma" pitchFamily="34" charset="0"/>
                <a:cs typeface="Tahoma" pitchFamily="34" charset="0"/>
              </a:rPr>
              <a:t>Кириллович (род. в 1930 г.) – кандидат исторических наук, доцент. Закончил Московский экономико-статистический институт (диплом с отличием, аспирантура), «Отличник здравоохранения».</a:t>
            </a:r>
          </a:p>
          <a:p>
            <a:pPr algn="just">
              <a:spcAft>
                <a:spcPts val="300"/>
              </a:spcAft>
            </a:pPr>
            <a:r>
              <a:rPr lang="ru-RU" sz="2900" b="1" dirty="0" smtClean="0">
                <a:solidFill>
                  <a:schemeClr val="accent2">
                    <a:lumMod val="75000"/>
                  </a:schemeClr>
                </a:solidFill>
                <a:latin typeface="Tahoma" pitchFamily="34" charset="0"/>
                <a:ea typeface="Tahoma" pitchFamily="34" charset="0"/>
                <a:cs typeface="Tahoma" pitchFamily="34" charset="0"/>
              </a:rPr>
              <a:t>1964-1965 ; 1970-1972 – </a:t>
            </a:r>
            <a:r>
              <a:rPr lang="ru-RU" sz="2900" b="1" dirty="0" smtClean="0">
                <a:solidFill>
                  <a:schemeClr val="accent2">
                    <a:lumMod val="75000"/>
                  </a:schemeClr>
                </a:solidFill>
                <a:latin typeface="Tahoma" pitchFamily="34" charset="0"/>
                <a:ea typeface="Tahoma" pitchFamily="34" charset="0"/>
                <a:cs typeface="Tahoma" pitchFamily="34" charset="0"/>
              </a:rPr>
              <a:t>ЛИХАЧЕВ Иван </a:t>
            </a:r>
            <a:r>
              <a:rPr lang="ru-RU" sz="2900" b="1" dirty="0" smtClean="0">
                <a:solidFill>
                  <a:schemeClr val="accent2">
                    <a:lumMod val="75000"/>
                  </a:schemeClr>
                </a:solidFill>
                <a:latin typeface="Tahoma" pitchFamily="34" charset="0"/>
                <a:ea typeface="Tahoma" pitchFamily="34" charset="0"/>
                <a:cs typeface="Tahoma" pitchFamily="34" charset="0"/>
              </a:rPr>
              <a:t>Федорович (20 августа 1921 г.– 2 мая 1978 г.), участник Великой Отечественной войны (медали: «За победу над Германией», «За победу над Японией»). Закончил Красноярский педагогический институт (учитель истории). Кандидат философских наук, доцент. </a:t>
            </a:r>
          </a:p>
          <a:p>
            <a:pPr algn="just">
              <a:spcAft>
                <a:spcPts val="300"/>
              </a:spcAft>
            </a:pPr>
            <a:r>
              <a:rPr lang="ru-RU" sz="2900" b="1" dirty="0" smtClean="0">
                <a:solidFill>
                  <a:schemeClr val="accent2">
                    <a:lumMod val="75000"/>
                  </a:schemeClr>
                </a:solidFill>
                <a:latin typeface="Tahoma" pitchFamily="34" charset="0"/>
                <a:ea typeface="Tahoma" pitchFamily="34" charset="0"/>
                <a:cs typeface="Tahoma" pitchFamily="34" charset="0"/>
              </a:rPr>
              <a:t>1965-1970 – </a:t>
            </a:r>
            <a:r>
              <a:rPr lang="ru-RU" sz="2900" b="1" dirty="0" smtClean="0">
                <a:solidFill>
                  <a:schemeClr val="accent2">
                    <a:lumMod val="75000"/>
                  </a:schemeClr>
                </a:solidFill>
                <a:latin typeface="Tahoma" pitchFamily="34" charset="0"/>
                <a:ea typeface="Tahoma" pitchFamily="34" charset="0"/>
                <a:cs typeface="Tahoma" pitchFamily="34" charset="0"/>
              </a:rPr>
              <a:t>ИВЛИЕВ Василий </a:t>
            </a:r>
            <a:r>
              <a:rPr lang="ru-RU" sz="2900" b="1" dirty="0" smtClean="0">
                <a:solidFill>
                  <a:schemeClr val="accent2">
                    <a:lumMod val="75000"/>
                  </a:schemeClr>
                </a:solidFill>
                <a:latin typeface="Tahoma" pitchFamily="34" charset="0"/>
                <a:ea typeface="Tahoma" pitchFamily="34" charset="0"/>
                <a:cs typeface="Tahoma" pitchFamily="34" charset="0"/>
              </a:rPr>
              <a:t>Александрович (род. 13 марта 1930 г.). Закончил Мордовский педагогический институт (исторический факультет), кандидат философских наук, доцент. </a:t>
            </a:r>
          </a:p>
          <a:p>
            <a:pPr algn="just">
              <a:spcAft>
                <a:spcPts val="300"/>
              </a:spcAft>
              <a:buNone/>
            </a:pPr>
            <a:endParaRPr lang="ru-RU"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Стол\Фотографии философские чтения Русская_идея 17.12.2013\IMG_0974.JPG"/>
          <p:cNvPicPr>
            <a:picLocks noChangeAspect="1" noChangeArrowheads="1"/>
          </p:cNvPicPr>
          <p:nvPr/>
        </p:nvPicPr>
        <p:blipFill>
          <a:blip r:embed="rId2" cstate="print"/>
          <a:srcRect/>
          <a:stretch>
            <a:fillRect/>
          </a:stretch>
        </p:blipFill>
        <p:spPr bwMode="auto">
          <a:xfrm>
            <a:off x="2500298" y="1071546"/>
            <a:ext cx="1613333" cy="2160000"/>
          </a:xfrm>
          <a:prstGeom prst="rect">
            <a:avLst/>
          </a:prstGeom>
          <a:noFill/>
        </p:spPr>
      </p:pic>
      <p:pic>
        <p:nvPicPr>
          <p:cNvPr id="82948" name="Picture 4"/>
          <p:cNvPicPr>
            <a:picLocks noChangeAspect="1" noChangeArrowheads="1"/>
          </p:cNvPicPr>
          <p:nvPr/>
        </p:nvPicPr>
        <p:blipFill>
          <a:blip r:embed="rId3" cstate="print"/>
          <a:srcRect/>
          <a:stretch>
            <a:fillRect/>
          </a:stretch>
        </p:blipFill>
        <p:spPr bwMode="auto">
          <a:xfrm>
            <a:off x="5643570" y="785794"/>
            <a:ext cx="1430156" cy="2160000"/>
          </a:xfrm>
          <a:prstGeom prst="rect">
            <a:avLst/>
          </a:prstGeom>
          <a:noFill/>
          <a:ln w="9525">
            <a:noFill/>
            <a:miter lim="800000"/>
            <a:headEnd/>
            <a:tailEnd/>
          </a:ln>
          <a:effectLst/>
        </p:spPr>
      </p:pic>
      <p:pic>
        <p:nvPicPr>
          <p:cNvPr id="82951" name="Picture 7"/>
          <p:cNvPicPr>
            <a:picLocks noChangeAspect="1" noChangeArrowheads="1"/>
          </p:cNvPicPr>
          <p:nvPr/>
        </p:nvPicPr>
        <p:blipFill>
          <a:blip r:embed="rId4" cstate="print"/>
          <a:srcRect/>
          <a:stretch>
            <a:fillRect/>
          </a:stretch>
        </p:blipFill>
        <p:spPr bwMode="auto">
          <a:xfrm>
            <a:off x="5357818" y="3000372"/>
            <a:ext cx="2581853" cy="1714512"/>
          </a:xfrm>
          <a:prstGeom prst="rect">
            <a:avLst/>
          </a:prstGeom>
          <a:noFill/>
          <a:ln w="9525">
            <a:noFill/>
            <a:miter lim="800000"/>
            <a:headEnd/>
            <a:tailEnd/>
          </a:ln>
          <a:effectLst/>
        </p:spPr>
      </p:pic>
      <p:pic>
        <p:nvPicPr>
          <p:cNvPr id="82952" name="Picture 8"/>
          <p:cNvPicPr>
            <a:picLocks noChangeAspect="1" noChangeArrowheads="1"/>
          </p:cNvPicPr>
          <p:nvPr/>
        </p:nvPicPr>
        <p:blipFill>
          <a:blip r:embed="rId5" cstate="print"/>
          <a:srcRect/>
          <a:stretch>
            <a:fillRect/>
          </a:stretch>
        </p:blipFill>
        <p:spPr bwMode="auto">
          <a:xfrm>
            <a:off x="1214414" y="3429000"/>
            <a:ext cx="1214446" cy="1530287"/>
          </a:xfrm>
          <a:prstGeom prst="rect">
            <a:avLst/>
          </a:prstGeom>
          <a:noFill/>
          <a:ln w="9525">
            <a:noFill/>
            <a:miter lim="800000"/>
            <a:headEnd/>
            <a:tailEnd/>
          </a:ln>
          <a:effectLst/>
        </p:spPr>
      </p:pic>
      <p:pic>
        <p:nvPicPr>
          <p:cNvPr id="82953" name="Picture 9"/>
          <p:cNvPicPr>
            <a:picLocks noChangeAspect="1" noChangeArrowheads="1"/>
          </p:cNvPicPr>
          <p:nvPr/>
        </p:nvPicPr>
        <p:blipFill>
          <a:blip r:embed="rId6" cstate="print"/>
          <a:srcRect t="13229" r="9895" b="14010"/>
          <a:stretch>
            <a:fillRect/>
          </a:stretch>
        </p:blipFill>
        <p:spPr bwMode="auto">
          <a:xfrm>
            <a:off x="2714612" y="4500570"/>
            <a:ext cx="2928958" cy="15716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468278"/>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Воспитательная работа</a:t>
            </a:r>
            <a:endParaRPr lang="ru-RU" sz="2400" b="1" dirty="0">
              <a:solidFill>
                <a:schemeClr val="accent2">
                  <a:lumMod val="75000"/>
                </a:schemeClr>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785786" y="1500174"/>
            <a:ext cx="6873659" cy="4643470"/>
          </a:xfrm>
        </p:spPr>
        <p:txBody>
          <a:bodyPr>
            <a:normAutofit fontScale="62500" lnSpcReduction="20000"/>
          </a:bodyPr>
          <a:lstStyle/>
          <a:p>
            <a:r>
              <a:rPr lang="ru-RU" sz="2600" b="1" dirty="0" smtClean="0">
                <a:solidFill>
                  <a:schemeClr val="accent2">
                    <a:lumMod val="75000"/>
                  </a:schemeClr>
                </a:solidFill>
                <a:latin typeface="Tahoma" pitchFamily="34" charset="0"/>
                <a:ea typeface="Tahoma" pitchFamily="34" charset="0"/>
                <a:cs typeface="Tahoma" pitchFamily="34" charset="0"/>
              </a:rPr>
              <a:t>Для формирования личности будущего врача-гражданина жизненно необходимо развитие гуманистического, патриотического, в целом – философского мировоззрения. Наша кафедра как раз этим и занимается, включая воспитание перечисленных качеств как в ткань самого преподавания, так и в специально проводимые мероприятия. </a:t>
            </a:r>
          </a:p>
          <a:p>
            <a:r>
              <a:rPr lang="ru-RU" sz="2600" b="1" dirty="0" smtClean="0">
                <a:solidFill>
                  <a:schemeClr val="accent2">
                    <a:lumMod val="75000"/>
                  </a:schemeClr>
                </a:solidFill>
                <a:latin typeface="Tahoma" pitchFamily="34" charset="0"/>
                <a:ea typeface="Tahoma" pitchFamily="34" charset="0"/>
                <a:cs typeface="Tahoma" pitchFamily="34" charset="0"/>
              </a:rPr>
              <a:t>Так, ежегодно преподаватели кафедры (среди них – не только кураторы) </a:t>
            </a:r>
          </a:p>
          <a:p>
            <a:r>
              <a:rPr lang="ru-RU" sz="2600" b="1" dirty="0" smtClean="0">
                <a:solidFill>
                  <a:schemeClr val="accent2">
                    <a:lumMod val="75000"/>
                  </a:schemeClr>
                </a:solidFill>
                <a:latin typeface="Tahoma" pitchFamily="34" charset="0"/>
                <a:ea typeface="Tahoma" pitchFamily="34" charset="0"/>
                <a:cs typeface="Tahoma" pitchFamily="34" charset="0"/>
              </a:rPr>
              <a:t>отмечают со студентами (в виде конференций, круглых столов и т.д.):</a:t>
            </a:r>
          </a:p>
          <a:p>
            <a:r>
              <a:rPr lang="ru-RU" sz="2600" b="1" dirty="0" smtClean="0">
                <a:solidFill>
                  <a:schemeClr val="accent2">
                    <a:lumMod val="75000"/>
                  </a:schemeClr>
                </a:solidFill>
                <a:latin typeface="Tahoma" pitchFamily="34" charset="0"/>
                <a:ea typeface="Tahoma" pitchFamily="34" charset="0"/>
                <a:cs typeface="Tahoma" pitchFamily="34" charset="0"/>
              </a:rPr>
              <a:t>- День народного Единства (4 ноября)</a:t>
            </a:r>
          </a:p>
          <a:p>
            <a:r>
              <a:rPr lang="ru-RU" sz="2600" b="1" dirty="0" smtClean="0">
                <a:solidFill>
                  <a:schemeClr val="accent2">
                    <a:lumMod val="75000"/>
                  </a:schemeClr>
                </a:solidFill>
                <a:latin typeface="Tahoma" pitchFamily="34" charset="0"/>
                <a:ea typeface="Tahoma" pitchFamily="34" charset="0"/>
                <a:cs typeface="Tahoma" pitchFamily="34" charset="0"/>
              </a:rPr>
              <a:t>- День Университета (21 ноября)</a:t>
            </a:r>
          </a:p>
          <a:p>
            <a:r>
              <a:rPr lang="ru-RU" sz="2600" b="1" dirty="0" smtClean="0">
                <a:solidFill>
                  <a:schemeClr val="accent2">
                    <a:lumMod val="75000"/>
                  </a:schemeClr>
                </a:solidFill>
                <a:latin typeface="Tahoma" pitchFamily="34" charset="0"/>
                <a:ea typeface="Tahoma" pitchFamily="34" charset="0"/>
                <a:cs typeface="Tahoma" pitchFamily="34" charset="0"/>
              </a:rPr>
              <a:t>- День борьбы со СПИДОМ (1 декабря)</a:t>
            </a:r>
          </a:p>
          <a:p>
            <a:r>
              <a:rPr lang="ru-RU" sz="2600" b="1" dirty="0" smtClean="0">
                <a:solidFill>
                  <a:schemeClr val="accent2">
                    <a:lumMod val="75000"/>
                  </a:schemeClr>
                </a:solidFill>
                <a:latin typeface="Tahoma" pitchFamily="34" charset="0"/>
                <a:ea typeface="Tahoma" pitchFamily="34" charset="0"/>
                <a:cs typeface="Tahoma" pitchFamily="34" charset="0"/>
              </a:rPr>
              <a:t>- День Конституции (12 декабря)</a:t>
            </a:r>
          </a:p>
          <a:p>
            <a:r>
              <a:rPr lang="ru-RU" sz="2600" b="1" dirty="0" smtClean="0">
                <a:solidFill>
                  <a:schemeClr val="accent2">
                    <a:lumMod val="75000"/>
                  </a:schemeClr>
                </a:solidFill>
                <a:latin typeface="Tahoma" pitchFamily="34" charset="0"/>
                <a:ea typeface="Tahoma" pitchFamily="34" charset="0"/>
                <a:cs typeface="Tahoma" pitchFamily="34" charset="0"/>
              </a:rPr>
              <a:t>- День Защитника Отечества (23 февраля)</a:t>
            </a:r>
          </a:p>
          <a:p>
            <a:r>
              <a:rPr lang="ru-RU" sz="2600" b="1" dirty="0" smtClean="0">
                <a:solidFill>
                  <a:schemeClr val="accent2">
                    <a:lumMod val="75000"/>
                  </a:schemeClr>
                </a:solidFill>
                <a:latin typeface="Tahoma" pitchFamily="34" charset="0"/>
                <a:ea typeface="Tahoma" pitchFamily="34" charset="0"/>
                <a:cs typeface="Tahoma" pitchFamily="34" charset="0"/>
              </a:rPr>
              <a:t>- ДЕНЬ ПОБЕДЫ в Великой Отечественной войне</a:t>
            </a:r>
          </a:p>
          <a:p>
            <a:r>
              <a:rPr lang="ru-RU" sz="2600" b="1" dirty="0" smtClean="0">
                <a:solidFill>
                  <a:schemeClr val="accent2">
                    <a:lumMod val="75000"/>
                  </a:schemeClr>
                </a:solidFill>
                <a:latin typeface="Tahoma" pitchFamily="34" charset="0"/>
                <a:ea typeface="Tahoma" pitchFamily="34" charset="0"/>
                <a:cs typeface="Tahoma" pitchFamily="34" charset="0"/>
              </a:rPr>
              <a:t>- День борьбы с курением – День здорового образа жизни (31 мая)</a:t>
            </a:r>
          </a:p>
          <a:p>
            <a:endParaRPr lang="ru-RU"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nvSpPr>
        <p:spPr bwMode="auto">
          <a:xfrm>
            <a:off x="928662" y="857232"/>
            <a:ext cx="7215238"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Преподаватели кафедры: </a:t>
            </a:r>
            <a:r>
              <a:rPr kumimoji="0" lang="ru-RU" sz="16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Гусаренко</a:t>
            </a:r>
            <a:r>
              <a:rPr kumimoji="0" lang="ru-RU" sz="16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В.В., </a:t>
            </a:r>
            <a:r>
              <a:rPr kumimoji="0" lang="ru-RU" sz="16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Тяжельников</a:t>
            </a:r>
            <a:r>
              <a:rPr kumimoji="0" lang="ru-RU" sz="16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Ю.А. - активно работают кураторами групп I курса ФФМО. Свиридова Г.Н. является бессменным куратором на факультете медицинской кибернетики.</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На кафедре экспонируется фотовыставка доцента </a:t>
            </a:r>
            <a:r>
              <a:rPr kumimoji="0" lang="ru-RU" sz="1600" b="1" i="0" u="none" strike="noStrike" cap="none" normalizeH="0" baseline="0" dirty="0" err="1" smtClean="0">
                <a:ln>
                  <a:noFill/>
                </a:ln>
                <a:solidFill>
                  <a:schemeClr val="accent2">
                    <a:lumMod val="75000"/>
                  </a:schemeClr>
                </a:solidFill>
                <a:effectLst/>
                <a:latin typeface="Tahoma" pitchFamily="34" charset="0"/>
                <a:ea typeface="Tahoma" pitchFamily="34" charset="0"/>
                <a:cs typeface="Tahoma" pitchFamily="34" charset="0"/>
              </a:rPr>
              <a:t>Андренко</a:t>
            </a:r>
            <a:r>
              <a:rPr kumimoji="0" lang="ru-RU" sz="16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 Олега Валерьевича. Восхищаются все! Ректор, преподаватели, студенты.</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Профессора, доценты и преподаватели кафедры участвуют в работе философского общества (третий четверг месяца – в Краевой научной библиотеке) и философского кафе (последняя суббота месяца – в Культурно-историческом центре).</a:t>
            </a:r>
          </a:p>
        </p:txBody>
      </p:sp>
      <p:pic>
        <p:nvPicPr>
          <p:cNvPr id="83970" name="Picture 2"/>
          <p:cNvPicPr>
            <a:picLocks noChangeAspect="1" noChangeArrowheads="1"/>
          </p:cNvPicPr>
          <p:nvPr/>
        </p:nvPicPr>
        <p:blipFill>
          <a:blip r:embed="rId2"/>
          <a:srcRect t="11429" r="28571" b="27618"/>
          <a:stretch>
            <a:fillRect/>
          </a:stretch>
        </p:blipFill>
        <p:spPr bwMode="auto">
          <a:xfrm>
            <a:off x="3357554" y="3643314"/>
            <a:ext cx="1785950" cy="1143008"/>
          </a:xfrm>
          <a:prstGeom prst="rect">
            <a:avLst/>
          </a:prstGeom>
          <a:noFill/>
          <a:ln w="9525">
            <a:noFill/>
            <a:miter lim="800000"/>
            <a:headEnd/>
            <a:tailEnd/>
          </a:ln>
          <a:effectLst/>
        </p:spPr>
      </p:pic>
      <p:pic>
        <p:nvPicPr>
          <p:cNvPr id="83971" name="Picture 3"/>
          <p:cNvPicPr>
            <a:picLocks noChangeAspect="1" noChangeArrowheads="1"/>
          </p:cNvPicPr>
          <p:nvPr/>
        </p:nvPicPr>
        <p:blipFill>
          <a:blip r:embed="rId3" cstate="print"/>
          <a:srcRect l="19844" t="19844" r="23105"/>
          <a:stretch>
            <a:fillRect/>
          </a:stretch>
        </p:blipFill>
        <p:spPr bwMode="auto">
          <a:xfrm>
            <a:off x="928662" y="4000504"/>
            <a:ext cx="1643074" cy="1731372"/>
          </a:xfrm>
          <a:prstGeom prst="rect">
            <a:avLst/>
          </a:prstGeom>
          <a:noFill/>
          <a:ln w="9525">
            <a:noFill/>
            <a:miter lim="800000"/>
            <a:headEnd/>
            <a:tailEnd/>
          </a:ln>
          <a:effectLst/>
        </p:spPr>
      </p:pic>
      <p:pic>
        <p:nvPicPr>
          <p:cNvPr id="83972" name="Picture 4"/>
          <p:cNvPicPr>
            <a:picLocks noChangeAspect="1" noChangeArrowheads="1"/>
          </p:cNvPicPr>
          <p:nvPr/>
        </p:nvPicPr>
        <p:blipFill>
          <a:blip r:embed="rId4" cstate="print"/>
          <a:srcRect l="19839" t="13229" r="29461" b="20624"/>
          <a:stretch>
            <a:fillRect/>
          </a:stretch>
        </p:blipFill>
        <p:spPr bwMode="auto">
          <a:xfrm>
            <a:off x="6500826" y="3857628"/>
            <a:ext cx="1643074" cy="1428760"/>
          </a:xfrm>
          <a:prstGeom prst="rect">
            <a:avLst/>
          </a:prstGeom>
          <a:noFill/>
          <a:ln w="9525">
            <a:noFill/>
            <a:miter lim="800000"/>
            <a:headEnd/>
            <a:tailEnd/>
          </a:ln>
          <a:effectLst/>
        </p:spPr>
      </p:pic>
      <p:pic>
        <p:nvPicPr>
          <p:cNvPr id="83973" name="Picture 5"/>
          <p:cNvPicPr>
            <a:picLocks noChangeAspect="1" noChangeArrowheads="1"/>
          </p:cNvPicPr>
          <p:nvPr/>
        </p:nvPicPr>
        <p:blipFill>
          <a:blip r:embed="rId5"/>
          <a:srcRect l="14882" t="3306" r="16284" b="33855"/>
          <a:stretch>
            <a:fillRect/>
          </a:stretch>
        </p:blipFill>
        <p:spPr bwMode="auto">
          <a:xfrm>
            <a:off x="3286116" y="4857760"/>
            <a:ext cx="2643206" cy="13573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611154"/>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Философское кафе.  В.С. </a:t>
            </a:r>
            <a:r>
              <a:rPr lang="ru-RU" sz="2400" b="1" dirty="0" err="1" smtClean="0">
                <a:solidFill>
                  <a:schemeClr val="accent2">
                    <a:lumMod val="75000"/>
                  </a:schemeClr>
                </a:solidFill>
                <a:latin typeface="Tahoma" pitchFamily="34" charset="0"/>
                <a:ea typeface="Tahoma" pitchFamily="34" charset="0"/>
                <a:cs typeface="Tahoma" pitchFamily="34" charset="0"/>
              </a:rPr>
              <a:t>Эмексюзян</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48130" name="Picture 2" descr="D:\Стол\История кафедры философии\фото кафедра КрасГМУ\кафедра старые фото сканированы\к 29.jpg"/>
          <p:cNvPicPr>
            <a:picLocks noGrp="1" noChangeAspect="1" noChangeArrowheads="1"/>
          </p:cNvPicPr>
          <p:nvPr>
            <p:ph idx="1"/>
          </p:nvPr>
        </p:nvPicPr>
        <p:blipFill>
          <a:blip r:embed="rId2"/>
          <a:srcRect/>
          <a:stretch>
            <a:fillRect/>
          </a:stretch>
        </p:blipFill>
        <p:spPr bwMode="auto">
          <a:xfrm>
            <a:off x="1214414" y="1428736"/>
            <a:ext cx="6850126" cy="4721931"/>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539716"/>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Борис </a:t>
            </a:r>
            <a:r>
              <a:rPr lang="ru-RU" sz="2400" b="1" dirty="0" err="1" smtClean="0">
                <a:solidFill>
                  <a:schemeClr val="accent2">
                    <a:lumMod val="75000"/>
                  </a:schemeClr>
                </a:solidFill>
                <a:latin typeface="Tahoma" pitchFamily="34" charset="0"/>
                <a:ea typeface="Tahoma" pitchFamily="34" charset="0"/>
                <a:cs typeface="Tahoma" pitchFamily="34" charset="0"/>
              </a:rPr>
              <a:t>Мусат</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108547" name="Picture 3" descr="D:\Стол\История кафедры философии\фото кафедра КрасГМУ\кафедра старые фото сканированы\к 31.jpg"/>
          <p:cNvPicPr>
            <a:picLocks noChangeAspect="1" noChangeArrowheads="1"/>
          </p:cNvPicPr>
          <p:nvPr/>
        </p:nvPicPr>
        <p:blipFill>
          <a:blip r:embed="rId2"/>
          <a:srcRect/>
          <a:stretch>
            <a:fillRect/>
          </a:stretch>
        </p:blipFill>
        <p:spPr bwMode="auto">
          <a:xfrm>
            <a:off x="6000760" y="1714488"/>
            <a:ext cx="2390544" cy="2357454"/>
          </a:xfrm>
          <a:prstGeom prst="rect">
            <a:avLst/>
          </a:prstGeom>
          <a:noFill/>
        </p:spPr>
      </p:pic>
      <p:pic>
        <p:nvPicPr>
          <p:cNvPr id="108548" name="Picture 4"/>
          <p:cNvPicPr>
            <a:picLocks noChangeAspect="1" noChangeArrowheads="1"/>
          </p:cNvPicPr>
          <p:nvPr/>
        </p:nvPicPr>
        <p:blipFill>
          <a:blip r:embed="rId3"/>
          <a:srcRect l="7493" t="16744" r="2597" b="10443"/>
          <a:stretch>
            <a:fillRect/>
          </a:stretch>
        </p:blipFill>
        <p:spPr bwMode="auto">
          <a:xfrm>
            <a:off x="857224" y="1285860"/>
            <a:ext cx="5117559" cy="2814657"/>
          </a:xfrm>
          <a:prstGeom prst="rect">
            <a:avLst/>
          </a:prstGeom>
          <a:noFill/>
          <a:ln w="9525">
            <a:noFill/>
            <a:miter lim="800000"/>
            <a:headEnd/>
            <a:tailEnd/>
          </a:ln>
          <a:effectLst/>
        </p:spPr>
      </p:pic>
      <p:sp>
        <p:nvSpPr>
          <p:cNvPr id="7" name="Прямоугольник 6"/>
          <p:cNvSpPr/>
          <p:nvPr/>
        </p:nvSpPr>
        <p:spPr>
          <a:xfrm>
            <a:off x="1142976" y="4214818"/>
            <a:ext cx="7072362" cy="1938992"/>
          </a:xfrm>
          <a:prstGeom prst="rect">
            <a:avLst/>
          </a:prstGeom>
        </p:spPr>
        <p:txBody>
          <a:bodyPr wrap="square">
            <a:spAutoFit/>
          </a:bodyPr>
          <a:lstStyle/>
          <a:p>
            <a:pPr algn="just"/>
            <a:r>
              <a:rPr lang="ru-RU" sz="1000" b="1" dirty="0" smtClean="0">
                <a:solidFill>
                  <a:schemeClr val="accent2">
                    <a:lumMod val="75000"/>
                  </a:schemeClr>
                </a:solidFill>
                <a:latin typeface="Tahoma" pitchFamily="34" charset="0"/>
                <a:ea typeface="Tahoma" pitchFamily="34" charset="0"/>
                <a:cs typeface="Tahoma" pitchFamily="34" charset="0"/>
              </a:rPr>
              <a:t>Борис </a:t>
            </a:r>
            <a:r>
              <a:rPr lang="ru-RU" sz="1000" b="1" dirty="0" smtClean="0">
                <a:solidFill>
                  <a:schemeClr val="accent2">
                    <a:lumMod val="75000"/>
                  </a:schemeClr>
                </a:solidFill>
                <a:latin typeface="Tahoma" pitchFamily="34" charset="0"/>
                <a:ea typeface="Tahoma" pitchFamily="34" charset="0"/>
                <a:cs typeface="Tahoma" pitchFamily="34" charset="0"/>
              </a:rPr>
              <a:t>Ильич </a:t>
            </a:r>
            <a:r>
              <a:rPr lang="ru-RU" sz="1000" b="1" dirty="0" err="1" smtClean="0">
                <a:solidFill>
                  <a:schemeClr val="accent2">
                    <a:lumMod val="75000"/>
                  </a:schemeClr>
                </a:solidFill>
                <a:latin typeface="Tahoma" pitchFamily="34" charset="0"/>
                <a:ea typeface="Tahoma" pitchFamily="34" charset="0"/>
                <a:cs typeface="Tahoma" pitchFamily="34" charset="0"/>
              </a:rPr>
              <a:t>Мусат</a:t>
            </a:r>
            <a:r>
              <a:rPr lang="ru-RU" sz="1000" b="1" dirty="0" smtClean="0">
                <a:solidFill>
                  <a:schemeClr val="accent2">
                    <a:lumMod val="75000"/>
                  </a:schemeClr>
                </a:solidFill>
                <a:latin typeface="Tahoma" pitchFamily="34" charset="0"/>
                <a:ea typeface="Tahoma" pitchFamily="34" charset="0"/>
                <a:cs typeface="Tahoma" pitchFamily="34" charset="0"/>
              </a:rPr>
              <a:t>. Советский и российский скульптор, заслуженный деятель искусств России (1991), член-корреспондент Петровской академии наук и искусств, профессор кафедры рисунка, живописи и скульптуры </a:t>
            </a:r>
            <a:r>
              <a:rPr lang="ru-RU" sz="1000" b="1" dirty="0" err="1" smtClean="0">
                <a:solidFill>
                  <a:schemeClr val="accent2">
                    <a:lumMod val="75000"/>
                  </a:schemeClr>
                </a:solidFill>
                <a:latin typeface="Tahoma" pitchFamily="34" charset="0"/>
                <a:ea typeface="Tahoma" pitchFamily="34" charset="0"/>
                <a:cs typeface="Tahoma" pitchFamily="34" charset="0"/>
              </a:rPr>
              <a:t>КрасГАСА</a:t>
            </a:r>
            <a:r>
              <a:rPr lang="ru-RU" sz="1000" b="1" dirty="0" smtClean="0">
                <a:solidFill>
                  <a:schemeClr val="accent2">
                    <a:lumMod val="75000"/>
                  </a:schemeClr>
                </a:solidFill>
                <a:latin typeface="Tahoma" pitchFamily="34" charset="0"/>
                <a:ea typeface="Tahoma" pitchFamily="34" charset="0"/>
                <a:cs typeface="Tahoma" pitchFamily="34" charset="0"/>
              </a:rPr>
              <a:t> (с 1989 года), кавалер ордена «Знак почета» (1997), почётный гражданин г. Красноярска. В 1988 конкурсный проект памятника воинам-интернационалистам в г. Красноярске был удостоен первой премии. Имя скульптора Бориса </a:t>
            </a:r>
            <a:r>
              <a:rPr lang="ru-RU" sz="1000" b="1" dirty="0" err="1" smtClean="0">
                <a:solidFill>
                  <a:schemeClr val="accent2">
                    <a:lumMod val="75000"/>
                  </a:schemeClr>
                </a:solidFill>
                <a:latin typeface="Tahoma" pitchFamily="34" charset="0"/>
                <a:ea typeface="Tahoma" pitchFamily="34" charset="0"/>
                <a:cs typeface="Tahoma" pitchFamily="34" charset="0"/>
              </a:rPr>
              <a:t>Мусата</a:t>
            </a:r>
            <a:r>
              <a:rPr lang="ru-RU" sz="1000" b="1" dirty="0" smtClean="0">
                <a:solidFill>
                  <a:schemeClr val="accent2">
                    <a:lumMod val="75000"/>
                  </a:schemeClr>
                </a:solidFill>
                <a:latin typeface="Tahoma" pitchFamily="34" charset="0"/>
                <a:ea typeface="Tahoma" pitchFamily="34" charset="0"/>
                <a:cs typeface="Tahoma" pitchFamily="34" charset="0"/>
              </a:rPr>
              <a:t> хорошо известно не только в Красноярске и России, но и далеко за её пределами. Особую известность ему принесли памятники воинам-интернационалистам (1994) и святому архиепископу Луке - хирургу В. Ф. </a:t>
            </a:r>
            <a:r>
              <a:rPr lang="ru-RU" sz="1000" b="1" dirty="0" err="1" smtClean="0">
                <a:solidFill>
                  <a:schemeClr val="accent2">
                    <a:lumMod val="75000"/>
                  </a:schemeClr>
                </a:solidFill>
                <a:latin typeface="Tahoma" pitchFamily="34" charset="0"/>
                <a:ea typeface="Tahoma" pitchFamily="34" charset="0"/>
                <a:cs typeface="Tahoma" pitchFamily="34" charset="0"/>
              </a:rPr>
              <a:t>Войно-Ясенецкому</a:t>
            </a:r>
            <a:r>
              <a:rPr lang="ru-RU" sz="1000" b="1" dirty="0" smtClean="0">
                <a:solidFill>
                  <a:schemeClr val="accent2">
                    <a:lumMod val="75000"/>
                  </a:schemeClr>
                </a:solidFill>
                <a:latin typeface="Tahoma" pitchFamily="34" charset="0"/>
                <a:ea typeface="Tahoma" pitchFamily="34" charset="0"/>
                <a:cs typeface="Tahoma" pitchFamily="34" charset="0"/>
              </a:rPr>
              <a:t> (2002) в Красноярске. Жители Туруханска гордятся памятником землякам, павшим в войне 1941-1945 годов. В 1998 году на фасаде красноярской школы № 10, где в годы войны находился госпиталь, открыта и освящена мемориальная доска архиепископа, блестящего хирурга В. Ф. </a:t>
            </a:r>
            <a:r>
              <a:rPr lang="ru-RU" sz="1000" b="1" dirty="0" err="1" smtClean="0">
                <a:solidFill>
                  <a:schemeClr val="accent2">
                    <a:lumMod val="75000"/>
                  </a:schemeClr>
                </a:solidFill>
                <a:latin typeface="Tahoma" pitchFamily="34" charset="0"/>
                <a:ea typeface="Tahoma" pitchFamily="34" charset="0"/>
                <a:cs typeface="Tahoma" pitchFamily="34" charset="0"/>
              </a:rPr>
              <a:t>Войно-Ясенецкого</a:t>
            </a:r>
            <a:r>
              <a:rPr lang="ru-RU" sz="1000" b="1" dirty="0" smtClean="0">
                <a:solidFill>
                  <a:schemeClr val="accent2">
                    <a:lumMod val="75000"/>
                  </a:schemeClr>
                </a:solidFill>
                <a:latin typeface="Tahoma" pitchFamily="34" charset="0"/>
                <a:ea typeface="Tahoma" pitchFamily="34" charset="0"/>
                <a:cs typeface="Tahoma" pitchFamily="34" charset="0"/>
              </a:rPr>
              <a:t>. Этим монументальным произведениям предшествовал ряд памятников и крупных монументально-декоративных работ, выполненных в Казахстане и разных городах России.</a:t>
            </a:r>
            <a:endParaRPr lang="ru-RU" sz="1000" b="1" dirty="0">
              <a:solidFill>
                <a:schemeClr val="accent2">
                  <a:lumMod val="75000"/>
                </a:schemeClr>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1378" name="Picture 2" descr="D:\Стол\История кафедры философии\фото кафедра КрасГМУ\фото кафедра андренко\1 DSC_0104.jpg"/>
          <p:cNvPicPr>
            <a:picLocks noGrp="1" noChangeAspect="1" noChangeArrowheads="1"/>
          </p:cNvPicPr>
          <p:nvPr>
            <p:ph idx="1"/>
          </p:nvPr>
        </p:nvPicPr>
        <p:blipFill>
          <a:blip r:embed="rId2" cstate="print"/>
          <a:srcRect/>
          <a:stretch>
            <a:fillRect/>
          </a:stretch>
        </p:blipFill>
        <p:spPr bwMode="auto">
          <a:xfrm>
            <a:off x="2179285" y="2119313"/>
            <a:ext cx="4764793" cy="360362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325401"/>
          </a:xfrm>
        </p:spPr>
        <p:txBody>
          <a:bodyPr>
            <a:no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День Победы</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96258" name="Picture 2"/>
          <p:cNvPicPr>
            <a:picLocks noGrp="1" noChangeAspect="1" noChangeArrowheads="1"/>
          </p:cNvPicPr>
          <p:nvPr>
            <p:ph idx="1"/>
          </p:nvPr>
        </p:nvPicPr>
        <p:blipFill>
          <a:blip r:embed="rId2"/>
          <a:srcRect t="30396" r="12279" b="20044"/>
          <a:stretch>
            <a:fillRect/>
          </a:stretch>
        </p:blipFill>
        <p:spPr bwMode="auto">
          <a:xfrm>
            <a:off x="928662" y="2285992"/>
            <a:ext cx="6912341" cy="29289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Бессмертный полк</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97282" name="Picture 2"/>
          <p:cNvPicPr>
            <a:picLocks noGrp="1" noChangeAspect="1" noChangeArrowheads="1"/>
          </p:cNvPicPr>
          <p:nvPr>
            <p:ph idx="1"/>
          </p:nvPr>
        </p:nvPicPr>
        <p:blipFill>
          <a:blip r:embed="rId2"/>
          <a:srcRect/>
          <a:stretch>
            <a:fillRect/>
          </a:stretch>
        </p:blipFill>
        <p:spPr bwMode="auto">
          <a:xfrm>
            <a:off x="857224" y="2643182"/>
            <a:ext cx="7559499" cy="31605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idx="1"/>
          </p:nvPr>
        </p:nvPicPr>
        <p:blipFill>
          <a:blip r:embed="rId2" cstate="print"/>
          <a:srcRect/>
          <a:stretch>
            <a:fillRect/>
          </a:stretch>
        </p:blipFill>
        <p:spPr bwMode="auto">
          <a:xfrm>
            <a:off x="1071538" y="1142984"/>
            <a:ext cx="1571636" cy="2366699"/>
          </a:xfrm>
          <a:prstGeom prst="rect">
            <a:avLst/>
          </a:prstGeom>
          <a:noFill/>
          <a:ln w="9525">
            <a:noFill/>
            <a:miter lim="800000"/>
            <a:headEnd/>
            <a:tailEnd/>
          </a:ln>
          <a:effectLst/>
        </p:spPr>
      </p:pic>
      <p:pic>
        <p:nvPicPr>
          <p:cNvPr id="95235" name="Picture 3"/>
          <p:cNvPicPr>
            <a:picLocks noChangeAspect="1" noChangeArrowheads="1"/>
          </p:cNvPicPr>
          <p:nvPr/>
        </p:nvPicPr>
        <p:blipFill>
          <a:blip r:embed="rId3" cstate="print"/>
          <a:srcRect/>
          <a:stretch>
            <a:fillRect/>
          </a:stretch>
        </p:blipFill>
        <p:spPr bwMode="auto">
          <a:xfrm>
            <a:off x="5572132" y="1357298"/>
            <a:ext cx="2686270" cy="1785950"/>
          </a:xfrm>
          <a:prstGeom prst="rect">
            <a:avLst/>
          </a:prstGeom>
          <a:noFill/>
          <a:ln w="9525">
            <a:noFill/>
            <a:miter lim="800000"/>
            <a:headEnd/>
            <a:tailEnd/>
          </a:ln>
          <a:effectLst/>
        </p:spPr>
      </p:pic>
      <p:pic>
        <p:nvPicPr>
          <p:cNvPr id="95236" name="Picture 4"/>
          <p:cNvPicPr>
            <a:picLocks noChangeAspect="1" noChangeArrowheads="1"/>
          </p:cNvPicPr>
          <p:nvPr/>
        </p:nvPicPr>
        <p:blipFill>
          <a:blip r:embed="rId4" cstate="print"/>
          <a:srcRect/>
          <a:stretch>
            <a:fillRect/>
          </a:stretch>
        </p:blipFill>
        <p:spPr bwMode="auto">
          <a:xfrm>
            <a:off x="3000364" y="1785926"/>
            <a:ext cx="2357454" cy="1567339"/>
          </a:xfrm>
          <a:prstGeom prst="rect">
            <a:avLst/>
          </a:prstGeom>
          <a:noFill/>
          <a:ln w="9525">
            <a:noFill/>
            <a:miter lim="800000"/>
            <a:headEnd/>
            <a:tailEnd/>
          </a:ln>
          <a:effectLst/>
        </p:spPr>
      </p:pic>
      <p:sp>
        <p:nvSpPr>
          <p:cNvPr id="95237" name="Rectangle 5"/>
          <p:cNvSpPr>
            <a:spLocks noChangeArrowheads="1"/>
          </p:cNvSpPr>
          <p:nvPr/>
        </p:nvSpPr>
        <p:spPr bwMode="auto">
          <a:xfrm>
            <a:off x="1714480" y="714356"/>
            <a:ext cx="485778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День народного Единства</a:t>
            </a:r>
          </a:p>
        </p:txBody>
      </p:sp>
      <p:pic>
        <p:nvPicPr>
          <p:cNvPr id="9" name="Picture 3"/>
          <p:cNvPicPr>
            <a:picLocks noChangeAspect="1" noChangeArrowheads="1"/>
          </p:cNvPicPr>
          <p:nvPr/>
        </p:nvPicPr>
        <p:blipFill>
          <a:blip r:embed="rId5"/>
          <a:srcRect/>
          <a:stretch>
            <a:fillRect/>
          </a:stretch>
        </p:blipFill>
        <p:spPr bwMode="auto">
          <a:xfrm>
            <a:off x="2285984" y="3422351"/>
            <a:ext cx="5481633" cy="26898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642918"/>
            <a:ext cx="7060169" cy="1143008"/>
          </a:xfrm>
        </p:spPr>
        <p:txBody>
          <a:bodyPr>
            <a:normAutofit fontScale="90000"/>
          </a:bodyPr>
          <a:lstStyle/>
          <a:p>
            <a:r>
              <a:rPr lang="ru-RU" sz="2400" b="1" dirty="0" smtClean="0">
                <a:solidFill>
                  <a:schemeClr val="accent2">
                    <a:lumMod val="75000"/>
                  </a:schemeClr>
                </a:solidFill>
                <a:latin typeface="Tahoma" pitchFamily="34" charset="0"/>
                <a:ea typeface="Tahoma" pitchFamily="34" charset="0"/>
                <a:cs typeface="Tahoma" pitchFamily="34" charset="0"/>
              </a:rPr>
              <a:t/>
            </a:r>
            <a:br>
              <a:rPr lang="ru-RU" sz="2400" b="1" dirty="0" smtClean="0">
                <a:solidFill>
                  <a:schemeClr val="accent2">
                    <a:lumMod val="75000"/>
                  </a:schemeClr>
                </a:solidFill>
                <a:latin typeface="Tahoma" pitchFamily="34" charset="0"/>
                <a:ea typeface="Tahoma" pitchFamily="34" charset="0"/>
                <a:cs typeface="Tahoma" pitchFamily="34" charset="0"/>
              </a:rPr>
            </a:br>
            <a:r>
              <a:rPr lang="ru-RU" sz="2400" dirty="0" smtClean="0"/>
              <a:t> </a:t>
            </a:r>
            <a:r>
              <a:rPr lang="ru-RU" sz="1700" b="1" dirty="0" smtClean="0">
                <a:solidFill>
                  <a:schemeClr val="accent2">
                    <a:lumMod val="75000"/>
                  </a:schemeClr>
                </a:solidFill>
                <a:latin typeface="Tahoma" pitchFamily="34" charset="0"/>
                <a:ea typeface="Tahoma" pitchFamily="34" charset="0"/>
                <a:cs typeface="Tahoma" pitchFamily="34" charset="0"/>
              </a:rPr>
              <a:t>Дни науки Организаторы и участники «Фестиваля молодежной науки-2016»/80-й итоговой студенческой научно-практической конференции с международным участием, посвященной 90-летию со дня рождения профессора Н.C. </a:t>
            </a:r>
            <a:r>
              <a:rPr lang="ru-RU" sz="1700" b="1" dirty="0" err="1" smtClean="0">
                <a:solidFill>
                  <a:schemeClr val="accent2">
                    <a:lumMod val="75000"/>
                  </a:schemeClr>
                </a:solidFill>
                <a:latin typeface="Tahoma" pitchFamily="34" charset="0"/>
                <a:ea typeface="Tahoma" pitchFamily="34" charset="0"/>
                <a:cs typeface="Tahoma" pitchFamily="34" charset="0"/>
              </a:rPr>
              <a:t>Дралюк</a:t>
            </a:r>
            <a:r>
              <a:rPr lang="ru-RU" sz="1700" b="1" dirty="0" smtClean="0">
                <a:solidFill>
                  <a:schemeClr val="accent2">
                    <a:lumMod val="75000"/>
                  </a:schemeClr>
                </a:solidFill>
                <a:latin typeface="Tahoma" pitchFamily="34" charset="0"/>
                <a:ea typeface="Tahoma" pitchFamily="34" charset="0"/>
                <a:cs typeface="Tahoma" pitchFamily="34" charset="0"/>
              </a:rPr>
              <a:t>. "Гуманитарная секция". 19.05.2016 г. Место проведения: Кафедра философии </a:t>
            </a:r>
            <a:r>
              <a:rPr lang="ru-RU" sz="1700" b="1" dirty="0" err="1" smtClean="0">
                <a:solidFill>
                  <a:schemeClr val="accent2">
                    <a:lumMod val="75000"/>
                  </a:schemeClr>
                </a:solidFill>
                <a:latin typeface="Tahoma" pitchFamily="34" charset="0"/>
                <a:ea typeface="Tahoma" pitchFamily="34" charset="0"/>
                <a:cs typeface="Tahoma" pitchFamily="34" charset="0"/>
              </a:rPr>
              <a:t>КрасГМУ</a:t>
            </a:r>
            <a:r>
              <a:rPr lang="ru-RU" sz="1600" b="1" dirty="0" smtClean="0">
                <a:solidFill>
                  <a:schemeClr val="accent2">
                    <a:lumMod val="75000"/>
                  </a:schemeClr>
                </a:solidFill>
                <a:latin typeface="Tahoma" pitchFamily="34" charset="0"/>
                <a:ea typeface="Tahoma" pitchFamily="34" charset="0"/>
                <a:cs typeface="Tahoma" pitchFamily="34" charset="0"/>
              </a:rPr>
              <a:t/>
            </a:r>
            <a:br>
              <a:rPr lang="ru-RU" sz="1600" b="1" dirty="0" smtClean="0">
                <a:solidFill>
                  <a:schemeClr val="accent2">
                    <a:lumMod val="75000"/>
                  </a:schemeClr>
                </a:solidFill>
                <a:latin typeface="Tahoma" pitchFamily="34" charset="0"/>
                <a:ea typeface="Tahoma" pitchFamily="34" charset="0"/>
                <a:cs typeface="Tahoma" pitchFamily="34" charset="0"/>
              </a:rPr>
            </a:br>
            <a:endParaRPr lang="ru-RU" sz="1600" b="1" dirty="0">
              <a:solidFill>
                <a:schemeClr val="accent2">
                  <a:lumMod val="75000"/>
                </a:schemeClr>
              </a:solidFill>
              <a:latin typeface="Tahoma" pitchFamily="34" charset="0"/>
              <a:ea typeface="Tahoma" pitchFamily="34" charset="0"/>
              <a:cs typeface="Tahoma" pitchFamily="34" charset="0"/>
            </a:endParaRPr>
          </a:p>
        </p:txBody>
      </p:sp>
      <p:pic>
        <p:nvPicPr>
          <p:cNvPr id="87042" name="Picture 2"/>
          <p:cNvPicPr>
            <a:picLocks noGrp="1" noChangeAspect="1" noChangeArrowheads="1"/>
          </p:cNvPicPr>
          <p:nvPr>
            <p:ph idx="1"/>
          </p:nvPr>
        </p:nvPicPr>
        <p:blipFill>
          <a:blip r:embed="rId2"/>
          <a:srcRect/>
          <a:stretch>
            <a:fillRect/>
          </a:stretch>
        </p:blipFill>
        <p:spPr bwMode="auto">
          <a:xfrm>
            <a:off x="2143108" y="3714752"/>
            <a:ext cx="5989986" cy="2523156"/>
          </a:xfrm>
          <a:prstGeom prst="rect">
            <a:avLst/>
          </a:prstGeom>
          <a:noFill/>
          <a:ln w="9525">
            <a:noFill/>
            <a:miter lim="800000"/>
            <a:headEnd/>
            <a:tailEnd/>
          </a:ln>
          <a:effectLst/>
        </p:spPr>
      </p:pic>
      <p:pic>
        <p:nvPicPr>
          <p:cNvPr id="87043" name="Picture 3"/>
          <p:cNvPicPr>
            <a:picLocks noChangeAspect="1" noChangeArrowheads="1"/>
          </p:cNvPicPr>
          <p:nvPr/>
        </p:nvPicPr>
        <p:blipFill>
          <a:blip r:embed="rId3" cstate="print"/>
          <a:srcRect/>
          <a:stretch>
            <a:fillRect/>
          </a:stretch>
        </p:blipFill>
        <p:spPr bwMode="auto">
          <a:xfrm>
            <a:off x="6143636" y="2000240"/>
            <a:ext cx="1744736" cy="1571636"/>
          </a:xfrm>
          <a:prstGeom prst="rect">
            <a:avLst/>
          </a:prstGeom>
          <a:noFill/>
          <a:ln w="9525">
            <a:noFill/>
            <a:miter lim="800000"/>
            <a:headEnd/>
            <a:tailEnd/>
          </a:ln>
          <a:effectLst/>
        </p:spPr>
      </p:pic>
      <p:pic>
        <p:nvPicPr>
          <p:cNvPr id="87044" name="Picture 4"/>
          <p:cNvPicPr>
            <a:picLocks noChangeAspect="1" noChangeArrowheads="1"/>
          </p:cNvPicPr>
          <p:nvPr/>
        </p:nvPicPr>
        <p:blipFill>
          <a:blip r:embed="rId4" cstate="print"/>
          <a:srcRect/>
          <a:stretch>
            <a:fillRect/>
          </a:stretch>
        </p:blipFill>
        <p:spPr bwMode="auto">
          <a:xfrm>
            <a:off x="857224" y="2000240"/>
            <a:ext cx="2701055" cy="18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57224" y="714356"/>
            <a:ext cx="7203044" cy="1928826"/>
          </a:xfrm>
        </p:spPr>
        <p:txBody>
          <a:bodyPr>
            <a:normAutofit fontScale="90000"/>
          </a:bodyPr>
          <a:lstStyle/>
          <a:p>
            <a:r>
              <a:rPr lang="ru-RU" sz="2000" b="1" dirty="0" smtClean="0">
                <a:solidFill>
                  <a:schemeClr val="accent2">
                    <a:lumMod val="75000"/>
                  </a:schemeClr>
                </a:solidFill>
                <a:latin typeface="Tahoma" pitchFamily="34" charset="0"/>
                <a:ea typeface="Tahoma" pitchFamily="34" charset="0"/>
                <a:cs typeface="Tahoma" pitchFamily="34" charset="0"/>
              </a:rPr>
              <a:t/>
            </a:r>
            <a:br>
              <a:rPr lang="ru-RU" sz="2000" b="1" dirty="0" smtClean="0">
                <a:solidFill>
                  <a:schemeClr val="accent2">
                    <a:lumMod val="75000"/>
                  </a:schemeClr>
                </a:solidFill>
                <a:latin typeface="Tahoma" pitchFamily="34" charset="0"/>
                <a:ea typeface="Tahoma" pitchFamily="34" charset="0"/>
                <a:cs typeface="Tahoma" pitchFamily="34" charset="0"/>
              </a:rPr>
            </a:br>
            <a:r>
              <a:rPr lang="ru-RU" sz="2000" b="1" dirty="0" smtClean="0">
                <a:solidFill>
                  <a:schemeClr val="accent2">
                    <a:lumMod val="75000"/>
                  </a:schemeClr>
                </a:solidFill>
                <a:latin typeface="Tahoma" pitchFamily="34" charset="0"/>
                <a:ea typeface="Tahoma" pitchFamily="34" charset="0"/>
                <a:cs typeface="Tahoma" pitchFamily="34" charset="0"/>
              </a:rPr>
              <a:t/>
            </a:r>
            <a:br>
              <a:rPr lang="ru-RU" sz="2000" b="1" dirty="0" smtClean="0">
                <a:solidFill>
                  <a:schemeClr val="accent2">
                    <a:lumMod val="75000"/>
                  </a:schemeClr>
                </a:solidFill>
                <a:latin typeface="Tahoma" pitchFamily="34" charset="0"/>
                <a:ea typeface="Tahoma" pitchFamily="34" charset="0"/>
                <a:cs typeface="Tahoma" pitchFamily="34" charset="0"/>
              </a:rPr>
            </a:br>
            <a:r>
              <a:rPr lang="ru-RU" sz="2400" b="1" dirty="0" smtClean="0">
                <a:solidFill>
                  <a:schemeClr val="accent2">
                    <a:lumMod val="75000"/>
                  </a:schemeClr>
                </a:solidFill>
                <a:latin typeface="Tahoma" pitchFamily="34" charset="0"/>
                <a:ea typeface="Tahoma" pitchFamily="34" charset="0"/>
                <a:cs typeface="Tahoma" pitchFamily="34" charset="0"/>
              </a:rPr>
              <a:t>В 1972 году кафедра марксизма-ленинизма разделилась на две: </a:t>
            </a:r>
            <a:br>
              <a:rPr lang="ru-RU" sz="2400" b="1" dirty="0" smtClean="0">
                <a:solidFill>
                  <a:schemeClr val="accent2">
                    <a:lumMod val="75000"/>
                  </a:schemeClr>
                </a:solidFill>
                <a:latin typeface="Tahoma" pitchFamily="34" charset="0"/>
                <a:ea typeface="Tahoma" pitchFamily="34" charset="0"/>
                <a:cs typeface="Tahoma" pitchFamily="34" charset="0"/>
              </a:rPr>
            </a:br>
            <a:r>
              <a:rPr lang="ru-RU" sz="2400" b="1" dirty="0" smtClean="0">
                <a:solidFill>
                  <a:schemeClr val="accent2">
                    <a:lumMod val="75000"/>
                  </a:schemeClr>
                </a:solidFill>
                <a:latin typeface="Tahoma" pitchFamily="34" charset="0"/>
                <a:ea typeface="Tahoma" pitchFamily="34" charset="0"/>
                <a:cs typeface="Tahoma" pitchFamily="34" charset="0"/>
              </a:rPr>
              <a:t>кафедру философии и научного коммунизма (с преподаванием курса научного атеизма) </a:t>
            </a:r>
            <a:br>
              <a:rPr lang="ru-RU" sz="2400" b="1" dirty="0" smtClean="0">
                <a:solidFill>
                  <a:schemeClr val="accent2">
                    <a:lumMod val="75000"/>
                  </a:schemeClr>
                </a:solidFill>
                <a:latin typeface="Tahoma" pitchFamily="34" charset="0"/>
                <a:ea typeface="Tahoma" pitchFamily="34" charset="0"/>
                <a:cs typeface="Tahoma" pitchFamily="34" charset="0"/>
              </a:rPr>
            </a:br>
            <a:r>
              <a:rPr lang="ru-RU" sz="2400" b="1" dirty="0" smtClean="0">
                <a:solidFill>
                  <a:schemeClr val="accent2">
                    <a:lumMod val="75000"/>
                  </a:schemeClr>
                </a:solidFill>
                <a:latin typeface="Tahoma" pitchFamily="34" charset="0"/>
                <a:ea typeface="Tahoma" pitchFamily="34" charset="0"/>
                <a:cs typeface="Tahoma" pitchFamily="34" charset="0"/>
              </a:rPr>
              <a:t>и кафедру истории КПСС и политэкономии.</a:t>
            </a:r>
            <a:r>
              <a:rPr lang="ru-RU" sz="2200" dirty="0" smtClean="0"/>
              <a:t/>
            </a:r>
            <a:br>
              <a:rPr lang="ru-RU" sz="2200" dirty="0" smtClean="0"/>
            </a:br>
            <a:endParaRPr lang="ru-RU" sz="2200" dirty="0"/>
          </a:p>
        </p:txBody>
      </p:sp>
      <p:sp>
        <p:nvSpPr>
          <p:cNvPr id="7" name="Текст 6"/>
          <p:cNvSpPr>
            <a:spLocks noGrp="1"/>
          </p:cNvSpPr>
          <p:nvPr>
            <p:ph type="body" idx="1"/>
          </p:nvPr>
        </p:nvSpPr>
        <p:spPr>
          <a:xfrm>
            <a:off x="1071538" y="2857496"/>
            <a:ext cx="7072362" cy="714380"/>
          </a:xfrm>
        </p:spPr>
        <p:txBody>
          <a:bodyPr>
            <a:noAutofit/>
          </a:bodyPr>
          <a:lstStyle/>
          <a:p>
            <a:r>
              <a:rPr lang="ru-RU" dirty="0" smtClean="0">
                <a:solidFill>
                  <a:schemeClr val="accent2">
                    <a:lumMod val="75000"/>
                  </a:schemeClr>
                </a:solidFill>
                <a:latin typeface="Tahoma" pitchFamily="34" charset="0"/>
                <a:ea typeface="Tahoma" pitchFamily="34" charset="0"/>
                <a:cs typeface="Tahoma" pitchFamily="34" charset="0"/>
              </a:rPr>
              <a:t>Кафедрой философии и научного коммунизма заведовали:</a:t>
            </a:r>
            <a:endParaRPr lang="ru-RU" dirty="0">
              <a:solidFill>
                <a:schemeClr val="accent2">
                  <a:lumMod val="75000"/>
                </a:schemeClr>
              </a:solidFill>
              <a:latin typeface="Tahoma" pitchFamily="34" charset="0"/>
              <a:ea typeface="Tahoma" pitchFamily="34" charset="0"/>
              <a:cs typeface="Tahoma" pitchFamily="34" charset="0"/>
            </a:endParaRPr>
          </a:p>
        </p:txBody>
      </p:sp>
      <p:sp>
        <p:nvSpPr>
          <p:cNvPr id="9" name="Содержимое 8"/>
          <p:cNvSpPr>
            <a:spLocks noGrp="1"/>
          </p:cNvSpPr>
          <p:nvPr>
            <p:ph sz="quarter" idx="13"/>
          </p:nvPr>
        </p:nvSpPr>
        <p:spPr>
          <a:xfrm>
            <a:off x="1214414" y="4000504"/>
            <a:ext cx="6858048" cy="2143140"/>
          </a:xfrm>
        </p:spPr>
        <p:txBody>
          <a:bodyPr>
            <a:normAutofit/>
          </a:bodyPr>
          <a:lstStyle/>
          <a:p>
            <a:r>
              <a:rPr lang="ru-RU" sz="1800" b="1" dirty="0" smtClean="0">
                <a:solidFill>
                  <a:schemeClr val="accent2">
                    <a:lumMod val="75000"/>
                  </a:schemeClr>
                </a:solidFill>
                <a:latin typeface="Tahoma" pitchFamily="34" charset="0"/>
                <a:ea typeface="Tahoma" pitchFamily="34" charset="0"/>
                <a:cs typeface="Tahoma" pitchFamily="34" charset="0"/>
              </a:rPr>
              <a:t>1972-1975 – </a:t>
            </a:r>
            <a:r>
              <a:rPr lang="ru-RU" sz="1800" b="1" dirty="0" smtClean="0">
                <a:solidFill>
                  <a:schemeClr val="accent2">
                    <a:lumMod val="75000"/>
                  </a:schemeClr>
                </a:solidFill>
                <a:latin typeface="Tahoma" pitchFamily="34" charset="0"/>
                <a:ea typeface="Tahoma" pitchFamily="34" charset="0"/>
                <a:cs typeface="Tahoma" pitchFamily="34" charset="0"/>
              </a:rPr>
              <a:t>ЛИХАЧЕВ Иван </a:t>
            </a:r>
            <a:r>
              <a:rPr lang="ru-RU" sz="1800" b="1" dirty="0" smtClean="0">
                <a:solidFill>
                  <a:schemeClr val="accent2">
                    <a:lumMod val="75000"/>
                  </a:schemeClr>
                </a:solidFill>
                <a:latin typeface="Tahoma" pitchFamily="34" charset="0"/>
                <a:ea typeface="Tahoma" pitchFamily="34" charset="0"/>
                <a:cs typeface="Tahoma" pitchFamily="34" charset="0"/>
              </a:rPr>
              <a:t>Федорович</a:t>
            </a:r>
          </a:p>
          <a:p>
            <a:pPr>
              <a:buNone/>
            </a:pPr>
            <a:endParaRPr lang="ru-RU" sz="1800" b="1" dirty="0" smtClean="0">
              <a:solidFill>
                <a:schemeClr val="accent2">
                  <a:lumMod val="75000"/>
                </a:schemeClr>
              </a:solidFill>
              <a:latin typeface="Tahoma" pitchFamily="34" charset="0"/>
              <a:ea typeface="Tahoma" pitchFamily="34" charset="0"/>
              <a:cs typeface="Tahoma" pitchFamily="34" charset="0"/>
            </a:endParaRPr>
          </a:p>
          <a:p>
            <a:r>
              <a:rPr lang="ru-RU" sz="1800" b="1" dirty="0" smtClean="0">
                <a:solidFill>
                  <a:schemeClr val="accent2">
                    <a:lumMod val="75000"/>
                  </a:schemeClr>
                </a:solidFill>
                <a:latin typeface="Tahoma" pitchFamily="34" charset="0"/>
                <a:ea typeface="Tahoma" pitchFamily="34" charset="0"/>
                <a:cs typeface="Tahoma" pitchFamily="34" charset="0"/>
              </a:rPr>
              <a:t>1975-1978 – </a:t>
            </a:r>
            <a:r>
              <a:rPr lang="ru-RU" sz="1800" b="1" dirty="0" smtClean="0">
                <a:solidFill>
                  <a:schemeClr val="accent2">
                    <a:lumMod val="75000"/>
                  </a:schemeClr>
                </a:solidFill>
                <a:latin typeface="Tahoma" pitchFamily="34" charset="0"/>
                <a:ea typeface="Tahoma" pitchFamily="34" charset="0"/>
                <a:cs typeface="Tahoma" pitchFamily="34" charset="0"/>
              </a:rPr>
              <a:t>ЗАХАРОВ Василий </a:t>
            </a:r>
            <a:r>
              <a:rPr lang="ru-RU" sz="1800" b="1" dirty="0" smtClean="0">
                <a:solidFill>
                  <a:schemeClr val="accent2">
                    <a:lumMod val="75000"/>
                  </a:schemeClr>
                </a:solidFill>
                <a:latin typeface="Tahoma" pitchFamily="34" charset="0"/>
                <a:ea typeface="Tahoma" pitchFamily="34" charset="0"/>
                <a:cs typeface="Tahoma" pitchFamily="34" charset="0"/>
              </a:rPr>
              <a:t>Иванович кандидат философских наук, доцент. Закончил Красноярский пединститут (историко-филологический факультет, филологическое отделение)</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Святой Валентин</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88066" name="Picture 2"/>
          <p:cNvPicPr>
            <a:picLocks noGrp="1" noChangeAspect="1" noChangeArrowheads="1"/>
          </p:cNvPicPr>
          <p:nvPr>
            <p:ph idx="1"/>
          </p:nvPr>
        </p:nvPicPr>
        <p:blipFill>
          <a:blip r:embed="rId2"/>
          <a:srcRect/>
          <a:stretch>
            <a:fillRect/>
          </a:stretch>
        </p:blipFill>
        <p:spPr bwMode="auto">
          <a:xfrm>
            <a:off x="1500166" y="2000240"/>
            <a:ext cx="5715040" cy="36719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825468"/>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Фестиваль культур</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89090" name="Picture 2"/>
          <p:cNvPicPr>
            <a:picLocks noGrp="1" noChangeAspect="1" noChangeArrowheads="1"/>
          </p:cNvPicPr>
          <p:nvPr>
            <p:ph idx="1"/>
          </p:nvPr>
        </p:nvPicPr>
        <p:blipFill>
          <a:blip r:embed="rId2"/>
          <a:srcRect/>
          <a:stretch>
            <a:fillRect/>
          </a:stretch>
        </p:blipFill>
        <p:spPr bwMode="auto">
          <a:xfrm>
            <a:off x="1333746" y="1500174"/>
            <a:ext cx="5609185" cy="42068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Кураторство. В органном зале</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90114" name="Picture 2"/>
          <p:cNvPicPr>
            <a:picLocks noGrp="1" noChangeAspect="1" noChangeArrowheads="1"/>
          </p:cNvPicPr>
          <p:nvPr>
            <p:ph idx="1"/>
          </p:nvPr>
        </p:nvPicPr>
        <p:blipFill>
          <a:blip r:embed="rId2"/>
          <a:srcRect/>
          <a:stretch>
            <a:fillRect/>
          </a:stretch>
        </p:blipFill>
        <p:spPr bwMode="auto">
          <a:xfrm>
            <a:off x="2159265" y="2119313"/>
            <a:ext cx="4804833" cy="360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Выставка Эрмитажа в Красноярске</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91138" name="Picture 2"/>
          <p:cNvPicPr>
            <a:picLocks noGrp="1" noChangeAspect="1" noChangeArrowheads="1"/>
          </p:cNvPicPr>
          <p:nvPr>
            <p:ph idx="1"/>
          </p:nvPr>
        </p:nvPicPr>
        <p:blipFill>
          <a:blip r:embed="rId2"/>
          <a:srcRect/>
          <a:stretch>
            <a:fillRect/>
          </a:stretch>
        </p:blipFill>
        <p:spPr bwMode="auto">
          <a:xfrm>
            <a:off x="1571604" y="2143116"/>
            <a:ext cx="6160251" cy="360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У В.И. Сурикова</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92162" name="Picture 2"/>
          <p:cNvPicPr>
            <a:picLocks noGrp="1" noChangeAspect="1" noChangeArrowheads="1"/>
          </p:cNvPicPr>
          <p:nvPr>
            <p:ph idx="1"/>
          </p:nvPr>
        </p:nvPicPr>
        <p:blipFill>
          <a:blip r:embed="rId2"/>
          <a:srcRect/>
          <a:stretch>
            <a:fillRect/>
          </a:stretch>
        </p:blipFill>
        <p:spPr bwMode="auto">
          <a:xfrm>
            <a:off x="1463675" y="2129761"/>
            <a:ext cx="6196013" cy="35827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500042"/>
            <a:ext cx="7215238" cy="1857388"/>
          </a:xfrm>
        </p:spPr>
        <p:txBody>
          <a:bodyPr>
            <a:normAutofit fontScale="90000"/>
          </a:bodyPr>
          <a:lstStyle/>
          <a:p>
            <a:r>
              <a:rPr lang="ru-RU" sz="1600" b="1" dirty="0" smtClean="0">
                <a:solidFill>
                  <a:schemeClr val="accent2">
                    <a:lumMod val="75000"/>
                  </a:schemeClr>
                </a:solidFill>
                <a:latin typeface="Tahoma" pitchFamily="34" charset="0"/>
                <a:ea typeface="Tahoma" pitchFamily="34" charset="0"/>
                <a:cs typeface="Tahoma" pitchFamily="34" charset="0"/>
              </a:rPr>
              <a:t>Музейная ночь 27 апреля 2013 г. с 20. 00 до 03.00 в Красноярске состоялась 22-я  Музейная ночь «Почти театр». Место проведения Культурно-исторический центр на СТРЕЛКЕ. В организации данного мероприятия активно помогали студенты </a:t>
            </a:r>
            <a:r>
              <a:rPr lang="ru-RU" sz="1600" b="1" dirty="0" err="1" smtClean="0">
                <a:solidFill>
                  <a:schemeClr val="accent2">
                    <a:lumMod val="75000"/>
                  </a:schemeClr>
                </a:solidFill>
                <a:latin typeface="Tahoma" pitchFamily="34" charset="0"/>
                <a:ea typeface="Tahoma" pitchFamily="34" charset="0"/>
                <a:cs typeface="Tahoma" pitchFamily="34" charset="0"/>
              </a:rPr>
              <a:t>КрасГМУ</a:t>
            </a:r>
            <a:r>
              <a:rPr lang="ru-RU" sz="1600" b="1" dirty="0" smtClean="0">
                <a:solidFill>
                  <a:schemeClr val="accent2">
                    <a:lumMod val="75000"/>
                  </a:schemeClr>
                </a:solidFill>
                <a:latin typeface="Tahoma" pitchFamily="34" charset="0"/>
                <a:ea typeface="Tahoma" pitchFamily="34" charset="0"/>
                <a:cs typeface="Tahoma" pitchFamily="34" charset="0"/>
              </a:rPr>
              <a:t> под руководством ст. преподавателя Штарк Е.В.,  музейная ночь в смешении театра с выставками, инсталляциями, музыкой, </a:t>
            </a:r>
            <a:r>
              <a:rPr lang="ru-RU" sz="1600" b="1" dirty="0" err="1" smtClean="0">
                <a:solidFill>
                  <a:schemeClr val="accent2">
                    <a:lumMod val="75000"/>
                  </a:schemeClr>
                </a:solidFill>
                <a:latin typeface="Tahoma" pitchFamily="34" charset="0"/>
                <a:ea typeface="Tahoma" pitchFamily="34" charset="0"/>
                <a:cs typeface="Tahoma" pitchFamily="34" charset="0"/>
              </a:rPr>
              <a:t>перформансами</a:t>
            </a:r>
            <a:r>
              <a:rPr lang="ru-RU" sz="1600" b="1" dirty="0" smtClean="0">
                <a:solidFill>
                  <a:schemeClr val="accent2">
                    <a:lumMod val="75000"/>
                  </a:schemeClr>
                </a:solidFill>
                <a:latin typeface="Tahoma" pitchFamily="34" charset="0"/>
                <a:ea typeface="Tahoma" pitchFamily="34" charset="0"/>
                <a:cs typeface="Tahoma" pitchFamily="34" charset="0"/>
              </a:rPr>
              <a:t> и мастер-классами стала увлекательным </a:t>
            </a:r>
            <a:r>
              <a:rPr lang="ru-RU" sz="1600" b="1" dirty="0" err="1" smtClean="0">
                <a:solidFill>
                  <a:schemeClr val="accent2">
                    <a:lumMod val="75000"/>
                  </a:schemeClr>
                </a:solidFill>
                <a:latin typeface="Tahoma" pitchFamily="34" charset="0"/>
                <a:ea typeface="Tahoma" pitchFamily="34" charset="0"/>
                <a:cs typeface="Tahoma" pitchFamily="34" charset="0"/>
              </a:rPr>
              <a:t>арт-путешествием</a:t>
            </a:r>
            <a:r>
              <a:rPr lang="ru-RU" sz="1600" b="1" dirty="0" smtClean="0">
                <a:solidFill>
                  <a:schemeClr val="accent2">
                    <a:lumMod val="75000"/>
                  </a:schemeClr>
                </a:solidFill>
                <a:latin typeface="Tahoma" pitchFamily="34" charset="0"/>
                <a:ea typeface="Tahoma" pitchFamily="34" charset="0"/>
                <a:cs typeface="Tahoma" pitchFamily="34" charset="0"/>
              </a:rPr>
              <a:t> для гостей мероприятия.</a:t>
            </a:r>
            <a:endParaRPr lang="ru-RU" sz="1600" b="1" dirty="0">
              <a:solidFill>
                <a:schemeClr val="accent2">
                  <a:lumMod val="75000"/>
                </a:schemeClr>
              </a:solidFill>
              <a:latin typeface="Tahoma" pitchFamily="34" charset="0"/>
              <a:ea typeface="Tahoma" pitchFamily="34" charset="0"/>
              <a:cs typeface="Tahoma" pitchFamily="34" charset="0"/>
            </a:endParaRPr>
          </a:p>
        </p:txBody>
      </p:sp>
      <p:pic>
        <p:nvPicPr>
          <p:cNvPr id="93186" name="Picture 2"/>
          <p:cNvPicPr>
            <a:picLocks noGrp="1" noChangeAspect="1" noChangeArrowheads="1"/>
          </p:cNvPicPr>
          <p:nvPr>
            <p:ph idx="1"/>
          </p:nvPr>
        </p:nvPicPr>
        <p:blipFill>
          <a:blip r:embed="rId2" cstate="print"/>
          <a:srcRect/>
          <a:stretch>
            <a:fillRect/>
          </a:stretch>
        </p:blipFill>
        <p:spPr bwMode="auto">
          <a:xfrm>
            <a:off x="1000100" y="2357430"/>
            <a:ext cx="3571901" cy="2087882"/>
          </a:xfrm>
          <a:prstGeom prst="rect">
            <a:avLst/>
          </a:prstGeom>
          <a:noFill/>
          <a:ln w="9525">
            <a:noFill/>
            <a:miter lim="800000"/>
            <a:headEnd/>
            <a:tailEnd/>
          </a:ln>
          <a:effectLst/>
        </p:spPr>
      </p:pic>
      <p:pic>
        <p:nvPicPr>
          <p:cNvPr id="93187" name="Picture 3"/>
          <p:cNvPicPr>
            <a:picLocks noChangeAspect="1" noChangeArrowheads="1"/>
          </p:cNvPicPr>
          <p:nvPr/>
        </p:nvPicPr>
        <p:blipFill>
          <a:blip r:embed="rId3"/>
          <a:srcRect/>
          <a:stretch>
            <a:fillRect/>
          </a:stretch>
        </p:blipFill>
        <p:spPr bwMode="auto">
          <a:xfrm>
            <a:off x="6143636" y="2285992"/>
            <a:ext cx="2058861" cy="3660198"/>
          </a:xfrm>
          <a:prstGeom prst="rect">
            <a:avLst/>
          </a:prstGeom>
          <a:noFill/>
          <a:ln w="9525">
            <a:noFill/>
            <a:miter lim="800000"/>
            <a:headEnd/>
            <a:tailEnd/>
          </a:ln>
          <a:effectLst/>
        </p:spPr>
      </p:pic>
      <p:pic>
        <p:nvPicPr>
          <p:cNvPr id="93188" name="Picture 4"/>
          <p:cNvPicPr>
            <a:picLocks noChangeAspect="1" noChangeArrowheads="1"/>
          </p:cNvPicPr>
          <p:nvPr/>
        </p:nvPicPr>
        <p:blipFill>
          <a:blip r:embed="rId4" cstate="print"/>
          <a:srcRect/>
          <a:stretch>
            <a:fillRect/>
          </a:stretch>
        </p:blipFill>
        <p:spPr bwMode="auto">
          <a:xfrm>
            <a:off x="2714612" y="4357694"/>
            <a:ext cx="3197058" cy="17983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682592"/>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Митинг</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100356" name="Picture 4" descr="D:\Стол\История кафедры философии\фото кафедра КрасГМУ\митинг В.Я.jpg"/>
          <p:cNvPicPr>
            <a:picLocks noChangeAspect="1" noChangeArrowheads="1"/>
          </p:cNvPicPr>
          <p:nvPr/>
        </p:nvPicPr>
        <p:blipFill>
          <a:blip r:embed="rId2"/>
          <a:srcRect b="12121"/>
          <a:stretch>
            <a:fillRect/>
          </a:stretch>
        </p:blipFill>
        <p:spPr bwMode="auto">
          <a:xfrm>
            <a:off x="1285852" y="1539135"/>
            <a:ext cx="6907311" cy="4552565"/>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Крещение Руси</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102402" name="Picture 2"/>
          <p:cNvPicPr>
            <a:picLocks noGrp="1" noChangeAspect="1" noChangeArrowheads="1"/>
          </p:cNvPicPr>
          <p:nvPr>
            <p:ph idx="1"/>
          </p:nvPr>
        </p:nvPicPr>
        <p:blipFill>
          <a:blip r:embed="rId2" cstate="print"/>
          <a:srcRect l="13381" t="13877" r="10792"/>
          <a:stretch>
            <a:fillRect/>
          </a:stretch>
        </p:blipFill>
        <p:spPr bwMode="auto">
          <a:xfrm>
            <a:off x="1000100" y="2143117"/>
            <a:ext cx="2643206" cy="2251602"/>
          </a:xfrm>
          <a:prstGeom prst="rect">
            <a:avLst/>
          </a:prstGeom>
          <a:noFill/>
          <a:ln w="9525">
            <a:noFill/>
            <a:miter lim="800000"/>
            <a:headEnd/>
            <a:tailEnd/>
          </a:ln>
          <a:effectLst/>
        </p:spPr>
      </p:pic>
      <p:pic>
        <p:nvPicPr>
          <p:cNvPr id="102403" name="Picture 3"/>
          <p:cNvPicPr>
            <a:picLocks noChangeAspect="1" noChangeArrowheads="1"/>
          </p:cNvPicPr>
          <p:nvPr/>
        </p:nvPicPr>
        <p:blipFill>
          <a:blip r:embed="rId3" cstate="print"/>
          <a:srcRect t="19844" r="20624"/>
          <a:stretch>
            <a:fillRect/>
          </a:stretch>
        </p:blipFill>
        <p:spPr bwMode="auto">
          <a:xfrm>
            <a:off x="5429256" y="2000240"/>
            <a:ext cx="2641047" cy="2000264"/>
          </a:xfrm>
          <a:prstGeom prst="rect">
            <a:avLst/>
          </a:prstGeom>
          <a:noFill/>
          <a:ln w="9525">
            <a:noFill/>
            <a:miter lim="800000"/>
            <a:headEnd/>
            <a:tailEnd/>
          </a:ln>
          <a:effectLst/>
        </p:spPr>
      </p:pic>
      <p:pic>
        <p:nvPicPr>
          <p:cNvPr id="102404" name="Picture 4" descr="D:\Стол\История кафедры философии\фото кафедра КрасГМУ\IMG_7256.jpg"/>
          <p:cNvPicPr>
            <a:picLocks noChangeAspect="1" noChangeArrowheads="1"/>
          </p:cNvPicPr>
          <p:nvPr/>
        </p:nvPicPr>
        <p:blipFill>
          <a:blip r:embed="rId4" cstate="print"/>
          <a:srcRect/>
          <a:stretch>
            <a:fillRect/>
          </a:stretch>
        </p:blipFill>
        <p:spPr bwMode="auto">
          <a:xfrm>
            <a:off x="3214678" y="4000504"/>
            <a:ext cx="2879908" cy="2160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714357"/>
            <a:ext cx="6965245" cy="500066"/>
          </a:xfrm>
        </p:spPr>
        <p:txBody>
          <a:bodyPr>
            <a:normAutofit/>
          </a:bodyPr>
          <a:lstStyle/>
          <a:p>
            <a:r>
              <a:rPr lang="ru-RU" sz="2400" b="1" dirty="0" smtClean="0">
                <a:solidFill>
                  <a:schemeClr val="accent2">
                    <a:lumMod val="75000"/>
                  </a:schemeClr>
                </a:solidFill>
                <a:latin typeface="Tahoma" pitchFamily="34" charset="0"/>
                <a:ea typeface="Tahoma" pitchFamily="34" charset="0"/>
                <a:cs typeface="Tahoma" pitchFamily="34" charset="0"/>
              </a:rPr>
              <a:t>Кураторство. Г.Н. Свиридова</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104450" name="Picture 2"/>
          <p:cNvPicPr>
            <a:picLocks noGrp="1" noChangeAspect="1" noChangeArrowheads="1"/>
          </p:cNvPicPr>
          <p:nvPr>
            <p:ph idx="1"/>
          </p:nvPr>
        </p:nvPicPr>
        <p:blipFill>
          <a:blip r:embed="rId2" cstate="print"/>
          <a:srcRect/>
          <a:stretch>
            <a:fillRect/>
          </a:stretch>
        </p:blipFill>
        <p:spPr bwMode="auto">
          <a:xfrm>
            <a:off x="1238497" y="1268000"/>
            <a:ext cx="4047883" cy="3035913"/>
          </a:xfrm>
          <a:prstGeom prst="rect">
            <a:avLst/>
          </a:prstGeom>
          <a:noFill/>
          <a:ln w="9525">
            <a:noFill/>
            <a:miter lim="800000"/>
            <a:headEnd/>
            <a:tailEnd/>
          </a:ln>
          <a:effectLst/>
        </p:spPr>
      </p:pic>
      <p:pic>
        <p:nvPicPr>
          <p:cNvPr id="104451" name="Picture 3"/>
          <p:cNvPicPr>
            <a:picLocks noChangeAspect="1" noChangeArrowheads="1"/>
          </p:cNvPicPr>
          <p:nvPr/>
        </p:nvPicPr>
        <p:blipFill>
          <a:blip r:embed="rId3" cstate="print"/>
          <a:srcRect/>
          <a:stretch>
            <a:fillRect/>
          </a:stretch>
        </p:blipFill>
        <p:spPr bwMode="auto">
          <a:xfrm>
            <a:off x="5786446" y="1928802"/>
            <a:ext cx="2190765" cy="1643074"/>
          </a:xfrm>
          <a:prstGeom prst="rect">
            <a:avLst/>
          </a:prstGeom>
          <a:noFill/>
          <a:ln w="9525">
            <a:noFill/>
            <a:miter lim="800000"/>
            <a:headEnd/>
            <a:tailEnd/>
          </a:ln>
          <a:effectLst/>
        </p:spPr>
      </p:pic>
      <p:pic>
        <p:nvPicPr>
          <p:cNvPr id="104452" name="Picture 4"/>
          <p:cNvPicPr>
            <a:picLocks noChangeAspect="1" noChangeArrowheads="1"/>
          </p:cNvPicPr>
          <p:nvPr/>
        </p:nvPicPr>
        <p:blipFill>
          <a:blip r:embed="rId4" cstate="print"/>
          <a:srcRect/>
          <a:stretch>
            <a:fillRect/>
          </a:stretch>
        </p:blipFill>
        <p:spPr bwMode="auto">
          <a:xfrm>
            <a:off x="5429256" y="3929066"/>
            <a:ext cx="2880000" cy="2160000"/>
          </a:xfrm>
          <a:prstGeom prst="rect">
            <a:avLst/>
          </a:prstGeom>
          <a:noFill/>
          <a:ln w="9525">
            <a:noFill/>
            <a:miter lim="800000"/>
            <a:headEnd/>
            <a:tailEnd/>
          </a:ln>
          <a:effectLst/>
        </p:spPr>
      </p:pic>
      <p:pic>
        <p:nvPicPr>
          <p:cNvPr id="104453" name="Picture 5"/>
          <p:cNvPicPr>
            <a:picLocks noChangeAspect="1" noChangeArrowheads="1"/>
          </p:cNvPicPr>
          <p:nvPr/>
        </p:nvPicPr>
        <p:blipFill>
          <a:blip r:embed="rId5" cstate="print"/>
          <a:srcRect/>
          <a:stretch>
            <a:fillRect/>
          </a:stretch>
        </p:blipFill>
        <p:spPr bwMode="auto">
          <a:xfrm>
            <a:off x="1571604" y="4429132"/>
            <a:ext cx="2400000" cy="18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785794"/>
            <a:ext cx="6917292" cy="1143008"/>
          </a:xfrm>
        </p:spPr>
        <p:txBody>
          <a:bodyPr>
            <a:normAutofit fontScale="90000"/>
          </a:bodyPr>
          <a:lstStyle/>
          <a:p>
            <a:r>
              <a:rPr lang="ru-RU" dirty="0" smtClean="0"/>
              <a:t> </a:t>
            </a:r>
            <a:r>
              <a:rPr lang="ru-RU" sz="1800" b="1" dirty="0" smtClean="0">
                <a:solidFill>
                  <a:schemeClr val="accent2">
                    <a:lumMod val="75000"/>
                  </a:schemeClr>
                </a:solidFill>
                <a:latin typeface="Tahoma" pitchFamily="34" charset="0"/>
                <a:ea typeface="Tahoma" pitchFamily="34" charset="0"/>
                <a:cs typeface="Tahoma" pitchFamily="34" charset="0"/>
              </a:rPr>
              <a:t>"</a:t>
            </a:r>
            <a:r>
              <a:rPr lang="ru-RU" sz="1600" b="1" dirty="0" smtClean="0">
                <a:solidFill>
                  <a:schemeClr val="accent2">
                    <a:lumMod val="75000"/>
                  </a:schemeClr>
                </a:solidFill>
                <a:latin typeface="Tahoma" pitchFamily="34" charset="0"/>
                <a:ea typeface="Tahoma" pitchFamily="34" charset="0"/>
                <a:cs typeface="Tahoma" pitchFamily="34" charset="0"/>
              </a:rPr>
              <a:t>Волонтерская деятельность как форма развития морально-правовых качеств у студентов медицинских вузов" Доклад на Всероссийской конференции, посвященной волонтерской деятельности в медицинских и фармацевтических вузах, март 2013 г. Докладчики: Ст. преподаватель Штарк Е.В., студент 3 курса специальность: лечебное дело </a:t>
            </a:r>
            <a:r>
              <a:rPr lang="ru-RU" sz="1600" b="1" dirty="0" err="1" smtClean="0">
                <a:solidFill>
                  <a:schemeClr val="accent2">
                    <a:lumMod val="75000"/>
                  </a:schemeClr>
                </a:solidFill>
                <a:latin typeface="Tahoma" pitchFamily="34" charset="0"/>
                <a:ea typeface="Tahoma" pitchFamily="34" charset="0"/>
                <a:cs typeface="Tahoma" pitchFamily="34" charset="0"/>
              </a:rPr>
              <a:t>Теляшкин</a:t>
            </a:r>
            <a:r>
              <a:rPr lang="ru-RU" sz="1600" b="1" dirty="0" smtClean="0">
                <a:solidFill>
                  <a:schemeClr val="accent2">
                    <a:lumMod val="75000"/>
                  </a:schemeClr>
                </a:solidFill>
                <a:latin typeface="Tahoma" pitchFamily="34" charset="0"/>
                <a:ea typeface="Tahoma" pitchFamily="34" charset="0"/>
                <a:cs typeface="Tahoma" pitchFamily="34" charset="0"/>
              </a:rPr>
              <a:t> Д.В.</a:t>
            </a:r>
            <a:endParaRPr lang="ru-RU" sz="1600" b="1" dirty="0">
              <a:solidFill>
                <a:schemeClr val="accent2">
                  <a:lumMod val="75000"/>
                </a:schemeClr>
              </a:solidFill>
              <a:latin typeface="Tahoma" pitchFamily="34" charset="0"/>
              <a:ea typeface="Tahoma" pitchFamily="34" charset="0"/>
              <a:cs typeface="Tahoma" pitchFamily="34" charset="0"/>
            </a:endParaRPr>
          </a:p>
        </p:txBody>
      </p:sp>
      <p:pic>
        <p:nvPicPr>
          <p:cNvPr id="105474" name="Picture 2"/>
          <p:cNvPicPr>
            <a:picLocks noGrp="1" noChangeAspect="1" noChangeArrowheads="1"/>
          </p:cNvPicPr>
          <p:nvPr>
            <p:ph idx="1"/>
          </p:nvPr>
        </p:nvPicPr>
        <p:blipFill>
          <a:blip r:embed="rId2"/>
          <a:srcRect/>
          <a:stretch>
            <a:fillRect/>
          </a:stretch>
        </p:blipFill>
        <p:spPr bwMode="auto">
          <a:xfrm>
            <a:off x="3571868" y="2500306"/>
            <a:ext cx="2177784" cy="1633338"/>
          </a:xfrm>
          <a:prstGeom prst="rect">
            <a:avLst/>
          </a:prstGeom>
          <a:noFill/>
          <a:ln w="9525">
            <a:noFill/>
            <a:miter lim="800000"/>
            <a:headEnd/>
            <a:tailEnd/>
          </a:ln>
          <a:effectLst/>
        </p:spPr>
      </p:pic>
      <p:pic>
        <p:nvPicPr>
          <p:cNvPr id="105475" name="Picture 3"/>
          <p:cNvPicPr>
            <a:picLocks noChangeAspect="1" noChangeArrowheads="1"/>
          </p:cNvPicPr>
          <p:nvPr/>
        </p:nvPicPr>
        <p:blipFill>
          <a:blip r:embed="rId3"/>
          <a:srcRect/>
          <a:stretch>
            <a:fillRect/>
          </a:stretch>
        </p:blipFill>
        <p:spPr bwMode="auto">
          <a:xfrm>
            <a:off x="2428860" y="3929066"/>
            <a:ext cx="5972175" cy="2305050"/>
          </a:xfrm>
          <a:prstGeom prst="rect">
            <a:avLst/>
          </a:prstGeom>
          <a:noFill/>
          <a:ln w="9525">
            <a:noFill/>
            <a:miter lim="800000"/>
            <a:headEnd/>
            <a:tailEnd/>
          </a:ln>
          <a:effectLst/>
        </p:spPr>
      </p:pic>
      <p:pic>
        <p:nvPicPr>
          <p:cNvPr id="105476" name="Picture 4"/>
          <p:cNvPicPr>
            <a:picLocks noChangeAspect="1" noChangeArrowheads="1"/>
          </p:cNvPicPr>
          <p:nvPr/>
        </p:nvPicPr>
        <p:blipFill>
          <a:blip r:embed="rId4"/>
          <a:srcRect/>
          <a:stretch>
            <a:fillRect/>
          </a:stretch>
        </p:blipFill>
        <p:spPr bwMode="auto">
          <a:xfrm>
            <a:off x="6000760" y="2071678"/>
            <a:ext cx="2193307" cy="2039128"/>
          </a:xfrm>
          <a:prstGeom prst="rect">
            <a:avLst/>
          </a:prstGeom>
          <a:noFill/>
          <a:ln w="9525">
            <a:noFill/>
            <a:miter lim="800000"/>
            <a:headEnd/>
            <a:tailEnd/>
          </a:ln>
          <a:effectLst/>
        </p:spPr>
      </p:pic>
      <p:pic>
        <p:nvPicPr>
          <p:cNvPr id="105477" name="Picture 5"/>
          <p:cNvPicPr>
            <a:picLocks noChangeAspect="1" noChangeArrowheads="1"/>
          </p:cNvPicPr>
          <p:nvPr/>
        </p:nvPicPr>
        <p:blipFill>
          <a:blip r:embed="rId5"/>
          <a:srcRect/>
          <a:stretch>
            <a:fillRect/>
          </a:stretch>
        </p:blipFill>
        <p:spPr bwMode="auto">
          <a:xfrm>
            <a:off x="1000099" y="2143116"/>
            <a:ext cx="2381267" cy="178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857224" y="817582"/>
            <a:ext cx="7429551" cy="1202485"/>
          </a:xfrm>
        </p:spPr>
        <p:txBody>
          <a:bodyPr>
            <a:noAutofit/>
          </a:bodyPr>
          <a:lstStyle/>
          <a:p>
            <a:r>
              <a:rPr lang="ru-RU" sz="3200" b="1" dirty="0" smtClean="0">
                <a:solidFill>
                  <a:schemeClr val="accent2">
                    <a:lumMod val="75000"/>
                  </a:schemeClr>
                </a:solidFill>
                <a:latin typeface="Tahoma" pitchFamily="34" charset="0"/>
                <a:ea typeface="Tahoma" pitchFamily="34" charset="0"/>
                <a:cs typeface="Tahoma" pitchFamily="34" charset="0"/>
              </a:rPr>
              <a:t>Кафедрой философии и научного коммунизма заведовали:</a:t>
            </a:r>
            <a:r>
              <a:rPr lang="ru-RU" sz="3200" dirty="0" smtClean="0">
                <a:solidFill>
                  <a:schemeClr val="accent2">
                    <a:lumMod val="75000"/>
                  </a:schemeClr>
                </a:solidFill>
                <a:latin typeface="Tahoma" pitchFamily="34" charset="0"/>
                <a:ea typeface="Tahoma" pitchFamily="34" charset="0"/>
                <a:cs typeface="Tahoma" pitchFamily="34" charset="0"/>
              </a:rPr>
              <a:t/>
            </a:r>
            <a:br>
              <a:rPr lang="ru-RU" sz="3200" dirty="0" smtClean="0">
                <a:solidFill>
                  <a:schemeClr val="accent2">
                    <a:lumMod val="75000"/>
                  </a:schemeClr>
                </a:solidFill>
                <a:latin typeface="Tahoma" pitchFamily="34" charset="0"/>
                <a:ea typeface="Tahoma" pitchFamily="34" charset="0"/>
                <a:cs typeface="Tahoma" pitchFamily="34" charset="0"/>
              </a:rPr>
            </a:br>
            <a:endParaRPr lang="ru-RU" sz="3200" dirty="0"/>
          </a:p>
        </p:txBody>
      </p:sp>
      <p:sp>
        <p:nvSpPr>
          <p:cNvPr id="11" name="Содержимое 10"/>
          <p:cNvSpPr>
            <a:spLocks noGrp="1"/>
          </p:cNvSpPr>
          <p:nvPr>
            <p:ph sz="quarter" idx="13"/>
          </p:nvPr>
        </p:nvSpPr>
        <p:spPr/>
        <p:txBody>
          <a:bodyPr>
            <a:normAutofit fontScale="62500" lnSpcReduction="20000"/>
          </a:bodyPr>
          <a:lstStyle/>
          <a:p>
            <a:pPr algn="r"/>
            <a:r>
              <a:rPr lang="ru-RU" sz="2600" b="1" dirty="0" smtClean="0">
                <a:solidFill>
                  <a:schemeClr val="accent2">
                    <a:lumMod val="75000"/>
                  </a:schemeClr>
                </a:solidFill>
                <a:latin typeface="Tahoma" pitchFamily="34" charset="0"/>
                <a:ea typeface="Tahoma" pitchFamily="34" charset="0"/>
                <a:cs typeface="Tahoma" pitchFamily="34" charset="0"/>
              </a:rPr>
              <a:t>1978-1983 – КАЗАКОВА </a:t>
            </a:r>
            <a:r>
              <a:rPr lang="ru-RU" sz="2600" b="1" dirty="0" err="1" smtClean="0">
                <a:solidFill>
                  <a:schemeClr val="accent2">
                    <a:lumMod val="75000"/>
                  </a:schemeClr>
                </a:solidFill>
                <a:latin typeface="Tahoma" pitchFamily="34" charset="0"/>
                <a:ea typeface="Tahoma" pitchFamily="34" charset="0"/>
                <a:cs typeface="Tahoma" pitchFamily="34" charset="0"/>
              </a:rPr>
              <a:t>Лина</a:t>
            </a:r>
            <a:r>
              <a:rPr lang="ru-RU" sz="2600" b="1" dirty="0" smtClean="0">
                <a:solidFill>
                  <a:schemeClr val="accent2">
                    <a:lumMod val="75000"/>
                  </a:schemeClr>
                </a:solidFill>
                <a:latin typeface="Tahoma" pitchFamily="34" charset="0"/>
                <a:ea typeface="Tahoma" pitchFamily="34" charset="0"/>
                <a:cs typeface="Tahoma" pitchFamily="34" charset="0"/>
              </a:rPr>
              <a:t> Ивановна – кандидат философских наук, доцент. </a:t>
            </a:r>
          </a:p>
          <a:p>
            <a:pPr algn="r">
              <a:buNone/>
            </a:pPr>
            <a:r>
              <a:rPr lang="ru-RU" sz="2600" b="1" dirty="0" smtClean="0">
                <a:solidFill>
                  <a:schemeClr val="accent2">
                    <a:lumMod val="75000"/>
                  </a:schemeClr>
                </a:solidFill>
                <a:latin typeface="Tahoma" pitchFamily="34" charset="0"/>
                <a:ea typeface="Tahoma" pitchFamily="34" charset="0"/>
                <a:cs typeface="Tahoma" pitchFamily="34" charset="0"/>
              </a:rPr>
              <a:t>Закончила Красноярский пединститут (историко-филологический факультет, историческое отделение). </a:t>
            </a:r>
          </a:p>
          <a:p>
            <a:pPr algn="r">
              <a:buNone/>
            </a:pPr>
            <a:r>
              <a:rPr lang="ru-RU" sz="2600" b="1" dirty="0" smtClean="0">
                <a:solidFill>
                  <a:schemeClr val="accent2">
                    <a:lumMod val="75000"/>
                  </a:schemeClr>
                </a:solidFill>
                <a:latin typeface="Tahoma" pitchFamily="34" charset="0"/>
                <a:ea typeface="Tahoma" pitchFamily="34" charset="0"/>
                <a:cs typeface="Tahoma" pitchFamily="34" charset="0"/>
              </a:rPr>
              <a:t>   Позже, живя и работая в г. Рыбинске (Ярославской обл.), Казакова Л. И. защитила в МГУ докторскую диссертацию</a:t>
            </a:r>
          </a:p>
          <a:p>
            <a:endParaRPr lang="ru-RU" dirty="0"/>
          </a:p>
        </p:txBody>
      </p:sp>
      <p:pic>
        <p:nvPicPr>
          <p:cNvPr id="29698" name="Picture 2"/>
          <p:cNvPicPr>
            <a:picLocks noGrp="1" noChangeAspect="1" noChangeArrowheads="1"/>
          </p:cNvPicPr>
          <p:nvPr>
            <p:ph sz="quarter" idx="14"/>
          </p:nvPr>
        </p:nvPicPr>
        <p:blipFill>
          <a:blip r:embed="rId2"/>
          <a:srcRect/>
          <a:stretch>
            <a:fillRect/>
          </a:stretch>
        </p:blipFill>
        <p:spPr bwMode="auto">
          <a:xfrm>
            <a:off x="5286380" y="2357430"/>
            <a:ext cx="1928826" cy="21930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023" y="817583"/>
            <a:ext cx="6965245" cy="396840"/>
          </a:xfrm>
        </p:spPr>
        <p:txBody>
          <a:bodyPr>
            <a:normAutofit fontScale="90000"/>
          </a:bodyPr>
          <a:lstStyle/>
          <a:p>
            <a:r>
              <a:rPr lang="ru-RU" sz="2400" b="1" dirty="0" smtClean="0">
                <a:solidFill>
                  <a:schemeClr val="accent2">
                    <a:lumMod val="75000"/>
                  </a:schemeClr>
                </a:solidFill>
                <a:latin typeface="Tahoma" pitchFamily="34" charset="0"/>
                <a:ea typeface="Tahoma" pitchFamily="34" charset="0"/>
                <a:cs typeface="Tahoma" pitchFamily="34" charset="0"/>
              </a:rPr>
              <a:t>Кафедра отдыхает</a:t>
            </a:r>
            <a:endParaRPr lang="ru-RU" sz="2400" b="1" dirty="0">
              <a:solidFill>
                <a:schemeClr val="accent2">
                  <a:lumMod val="75000"/>
                </a:schemeClr>
              </a:solidFill>
              <a:latin typeface="Tahoma" pitchFamily="34" charset="0"/>
              <a:ea typeface="Tahoma" pitchFamily="34" charset="0"/>
              <a:cs typeface="Tahoma" pitchFamily="34" charset="0"/>
            </a:endParaRPr>
          </a:p>
        </p:txBody>
      </p:sp>
      <p:pic>
        <p:nvPicPr>
          <p:cNvPr id="3074" name="Picture 2" descr="F:\ДЛЯ НОВОГО САЙТА\фото комова\14374.jpg"/>
          <p:cNvPicPr>
            <a:picLocks noGrp="1" noChangeAspect="1" noChangeArrowheads="1"/>
          </p:cNvPicPr>
          <p:nvPr>
            <p:ph idx="1"/>
          </p:nvPr>
        </p:nvPicPr>
        <p:blipFill>
          <a:blip r:embed="rId2"/>
          <a:srcRect/>
          <a:stretch>
            <a:fillRect/>
          </a:stretch>
        </p:blipFill>
        <p:spPr bwMode="auto">
          <a:xfrm>
            <a:off x="1071538" y="1428736"/>
            <a:ext cx="3947577" cy="2960683"/>
          </a:xfrm>
          <a:prstGeom prst="rect">
            <a:avLst/>
          </a:prstGeom>
          <a:noFill/>
        </p:spPr>
      </p:pic>
      <p:pic>
        <p:nvPicPr>
          <p:cNvPr id="3075" name="Picture 3"/>
          <p:cNvPicPr>
            <a:picLocks noChangeAspect="1" noChangeArrowheads="1"/>
          </p:cNvPicPr>
          <p:nvPr/>
        </p:nvPicPr>
        <p:blipFill>
          <a:blip r:embed="rId3" cstate="print"/>
          <a:srcRect/>
          <a:stretch>
            <a:fillRect/>
          </a:stretch>
        </p:blipFill>
        <p:spPr bwMode="auto">
          <a:xfrm>
            <a:off x="5500694" y="3786190"/>
            <a:ext cx="2724006" cy="1579923"/>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5286380" y="1714488"/>
            <a:ext cx="2786082" cy="1567171"/>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1857356" y="4071942"/>
            <a:ext cx="3500462" cy="19690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928662" y="857232"/>
            <a:ext cx="71438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2">
                    <a:lumMod val="75000"/>
                  </a:schemeClr>
                </a:solidFill>
                <a:effectLst/>
                <a:latin typeface="Tahoma" pitchFamily="34" charset="0"/>
                <a:ea typeface="Tahoma" pitchFamily="34" charset="0"/>
                <a:cs typeface="Tahoma" pitchFamily="34" charset="0"/>
              </a:rPr>
              <a:t>В заключение хочется пожелать нам всем удовлетворения от работы. Просвещать других – это так увлекательно! Нам есть у кого учиться, будем передавать этот капитал студентам – и нам воздастся. Вспомним Гегеля: «Снятое есть вместе с тем и сбереженное…» Когда-нибудь, продолжая писать историю кафедры, может быть, найдут и для нас, сегодняшних, пару-тройку строчек…</a:t>
            </a:r>
          </a:p>
        </p:txBody>
      </p:sp>
      <p:pic>
        <p:nvPicPr>
          <p:cNvPr id="106498" name="Picture 2"/>
          <p:cNvPicPr>
            <a:picLocks noChangeAspect="1" noChangeArrowheads="1"/>
          </p:cNvPicPr>
          <p:nvPr/>
        </p:nvPicPr>
        <p:blipFill>
          <a:blip r:embed="rId2"/>
          <a:srcRect/>
          <a:stretch>
            <a:fillRect/>
          </a:stretch>
        </p:blipFill>
        <p:spPr bwMode="auto">
          <a:xfrm>
            <a:off x="2071670" y="3429000"/>
            <a:ext cx="4929222" cy="28050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http://krasgmu.ru/src/photos/2800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78584" cy="68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Заголовок 1"/>
          <p:cNvSpPr txBox="1">
            <a:spLocks/>
          </p:cNvSpPr>
          <p:nvPr/>
        </p:nvSpPr>
        <p:spPr>
          <a:xfrm>
            <a:off x="214283" y="3929066"/>
            <a:ext cx="8643998" cy="73920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4000" b="1" dirty="0" smtClean="0">
                <a:solidFill>
                  <a:srgbClr val="FFFF00"/>
                </a:solidFill>
                <a:latin typeface="Tahoma" pitchFamily="34" charset="0"/>
                <a:ea typeface="Tahoma" pitchFamily="34" charset="0"/>
                <a:cs typeface="Tahoma" pitchFamily="34" charset="0"/>
              </a:rPr>
              <a:t>БЛАГОДАРЮ ЗА ВНИМАНИЕ !</a:t>
            </a:r>
            <a:endParaRPr lang="ru-RU" sz="4000" dirty="0">
              <a:solidFill>
                <a:srgbClr val="FFFF00"/>
              </a:solidFill>
              <a:latin typeface="Tahoma" pitchFamily="34" charset="0"/>
              <a:ea typeface="Tahoma" pitchFamily="34" charset="0"/>
              <a:cs typeface="Tahoma" pitchFamily="34" charset="0"/>
            </a:endParaRPr>
          </a:p>
        </p:txBody>
      </p:sp>
    </p:spTree>
    <p:extLst>
      <p:ext uri="{BB962C8B-B14F-4D97-AF65-F5344CB8AC3E}">
        <p14:creationId xmlns="" xmlns:p14="http://schemas.microsoft.com/office/powerpoint/2010/main" val="153774993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662" y="817582"/>
            <a:ext cx="7429551" cy="1202485"/>
          </a:xfrm>
        </p:spPr>
        <p:txBody>
          <a:bodyPr>
            <a:noAutofit/>
          </a:bodyPr>
          <a:lstStyle/>
          <a:p>
            <a:r>
              <a:rPr lang="ru-RU" sz="3200" b="1" dirty="0" smtClean="0">
                <a:solidFill>
                  <a:schemeClr val="accent2">
                    <a:lumMod val="75000"/>
                  </a:schemeClr>
                </a:solidFill>
                <a:latin typeface="Tahoma" pitchFamily="34" charset="0"/>
                <a:ea typeface="Tahoma" pitchFamily="34" charset="0"/>
                <a:cs typeface="Tahoma" pitchFamily="34" charset="0"/>
              </a:rPr>
              <a:t>Кафедрой философии и научного коммунизма заведовали:</a:t>
            </a:r>
            <a:endParaRPr lang="ru-RU" sz="3200" b="1" dirty="0"/>
          </a:p>
        </p:txBody>
      </p:sp>
      <p:sp>
        <p:nvSpPr>
          <p:cNvPr id="3" name="Содержимое 2"/>
          <p:cNvSpPr>
            <a:spLocks noGrp="1"/>
          </p:cNvSpPr>
          <p:nvPr>
            <p:ph sz="quarter" idx="13"/>
          </p:nvPr>
        </p:nvSpPr>
        <p:spPr>
          <a:xfrm>
            <a:off x="1285852" y="2428868"/>
            <a:ext cx="3130676" cy="3236419"/>
          </a:xfrm>
        </p:spPr>
        <p:txBody>
          <a:bodyPr>
            <a:normAutofit fontScale="77500" lnSpcReduction="20000"/>
          </a:bodyPr>
          <a:lstStyle/>
          <a:p>
            <a:pPr algn="r"/>
            <a:r>
              <a:rPr lang="ru-RU" sz="2100" b="1" dirty="0" smtClean="0">
                <a:solidFill>
                  <a:schemeClr val="accent2">
                    <a:lumMod val="75000"/>
                  </a:schemeClr>
                </a:solidFill>
                <a:latin typeface="Tahoma" pitchFamily="34" charset="0"/>
                <a:ea typeface="Tahoma" pitchFamily="34" charset="0"/>
                <a:cs typeface="Tahoma" pitchFamily="34" charset="0"/>
              </a:rPr>
              <a:t>1983-1987 – ЭМЕКСУЗЯН </a:t>
            </a:r>
            <a:r>
              <a:rPr lang="ru-RU" sz="2100" b="1" dirty="0" err="1" smtClean="0">
                <a:solidFill>
                  <a:schemeClr val="accent2">
                    <a:lumMod val="75000"/>
                  </a:schemeClr>
                </a:solidFill>
                <a:latin typeface="Tahoma" pitchFamily="34" charset="0"/>
                <a:ea typeface="Tahoma" pitchFamily="34" charset="0"/>
                <a:cs typeface="Tahoma" pitchFamily="34" charset="0"/>
              </a:rPr>
              <a:t>Ваграм</a:t>
            </a:r>
            <a:r>
              <a:rPr lang="ru-RU" sz="2100" b="1" dirty="0" smtClean="0">
                <a:solidFill>
                  <a:schemeClr val="accent2">
                    <a:lumMod val="75000"/>
                  </a:schemeClr>
                </a:solidFill>
                <a:latin typeface="Tahoma" pitchFamily="34" charset="0"/>
                <a:ea typeface="Tahoma" pitchFamily="34" charset="0"/>
                <a:cs typeface="Tahoma" pitchFamily="34" charset="0"/>
              </a:rPr>
              <a:t> </a:t>
            </a:r>
            <a:r>
              <a:rPr lang="ru-RU" sz="2100" b="1" dirty="0" err="1" smtClean="0">
                <a:solidFill>
                  <a:schemeClr val="accent2">
                    <a:lumMod val="75000"/>
                  </a:schemeClr>
                </a:solidFill>
                <a:latin typeface="Tahoma" pitchFamily="34" charset="0"/>
                <a:ea typeface="Tahoma" pitchFamily="34" charset="0"/>
                <a:cs typeface="Tahoma" pitchFamily="34" charset="0"/>
              </a:rPr>
              <a:t>Суренович</a:t>
            </a:r>
            <a:r>
              <a:rPr lang="ru-RU" sz="2100" b="1" dirty="0" smtClean="0">
                <a:solidFill>
                  <a:schemeClr val="accent2">
                    <a:lumMod val="75000"/>
                  </a:schemeClr>
                </a:solidFill>
                <a:latin typeface="Tahoma" pitchFamily="34" charset="0"/>
                <a:ea typeface="Tahoma" pitchFamily="34" charset="0"/>
                <a:cs typeface="Tahoma" pitchFamily="34" charset="0"/>
              </a:rPr>
              <a:t> – кандидат исторических наук, доцент. </a:t>
            </a:r>
          </a:p>
          <a:p>
            <a:pPr algn="r">
              <a:buNone/>
            </a:pPr>
            <a:r>
              <a:rPr lang="ru-RU" sz="2100" b="1" dirty="0" smtClean="0">
                <a:solidFill>
                  <a:schemeClr val="accent2">
                    <a:lumMod val="75000"/>
                  </a:schemeClr>
                </a:solidFill>
                <a:latin typeface="Tahoma" pitchFamily="34" charset="0"/>
                <a:ea typeface="Tahoma" pitchFamily="34" charset="0"/>
                <a:cs typeface="Tahoma" pitchFamily="34" charset="0"/>
              </a:rPr>
              <a:t>Закончил Красноярский пединститут (отделение истории историко-филологического факультета). </a:t>
            </a:r>
          </a:p>
          <a:p>
            <a:pPr algn="r">
              <a:buNone/>
            </a:pPr>
            <a:r>
              <a:rPr lang="ru-RU" sz="2100" b="1" dirty="0" smtClean="0">
                <a:solidFill>
                  <a:schemeClr val="accent2">
                    <a:lumMod val="75000"/>
                  </a:schemeClr>
                </a:solidFill>
                <a:latin typeface="Tahoma" pitchFamily="34" charset="0"/>
                <a:ea typeface="Tahoma" pitchFamily="34" charset="0"/>
                <a:cs typeface="Tahoma" pitchFamily="34" charset="0"/>
              </a:rPr>
              <a:t>Преждевременная гибель помешала ему стать доктором наук, хотя работа была уже практически готова.</a:t>
            </a:r>
          </a:p>
          <a:p>
            <a:endParaRPr lang="ru-RU" dirty="0"/>
          </a:p>
        </p:txBody>
      </p:sp>
      <p:pic>
        <p:nvPicPr>
          <p:cNvPr id="30723" name="Picture 3"/>
          <p:cNvPicPr>
            <a:picLocks noGrp="1" noChangeAspect="1" noChangeArrowheads="1"/>
          </p:cNvPicPr>
          <p:nvPr>
            <p:ph sz="quarter" idx="14"/>
          </p:nvPr>
        </p:nvPicPr>
        <p:blipFill>
          <a:blip r:embed="rId2"/>
          <a:srcRect/>
          <a:stretch>
            <a:fillRect/>
          </a:stretch>
        </p:blipFill>
        <p:spPr bwMode="auto">
          <a:xfrm>
            <a:off x="4930024" y="2307431"/>
            <a:ext cx="3099960" cy="33361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ec4e3a2c9fd1c19e82d7d18715648e5471934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2597</TotalTime>
  <Words>5387</Words>
  <Application>Microsoft Office PowerPoint</Application>
  <PresentationFormat>Экран (4:3)</PresentationFormat>
  <Paragraphs>311</Paragraphs>
  <Slides>82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82</vt:i4>
      </vt:variant>
    </vt:vector>
  </HeadingPairs>
  <TitlesOfParts>
    <vt:vector size="83" baseType="lpstr">
      <vt:lpstr>Кнопка</vt:lpstr>
      <vt:lpstr>Красноярский государственный медицинский университет им. профессора  В.Ф. Войно-Ясенецкого</vt:lpstr>
      <vt:lpstr>1942      -      2017</vt:lpstr>
      <vt:lpstr>История кафедры</vt:lpstr>
      <vt:lpstr>Слайд 4</vt:lpstr>
      <vt:lpstr>Слайд 5</vt:lpstr>
      <vt:lpstr>В разное время кафедрой марксизма-ленинизма руководили:</vt:lpstr>
      <vt:lpstr>  В 1972 году кафедра марксизма-ленинизма разделилась на две:  кафедру философии и научного коммунизма (с преподаванием курса научного атеизма)  и кафедру истории КПСС и политэкономии. </vt:lpstr>
      <vt:lpstr>Кафедрой философии и научного коммунизма заведовали: </vt:lpstr>
      <vt:lpstr>Кафедрой философии и научного коммунизма заведовали:</vt:lpstr>
      <vt:lpstr>КАЗАКОВА Лина Ивановна  ЭМЕКСУЗЯН Ваграм Суренович  </vt:lpstr>
      <vt:lpstr>Кафедрой истории КПСС и политэкономии заведовали:</vt:lpstr>
      <vt:lpstr>Кафедрой истории КПСС и политэкономии заведовали:</vt:lpstr>
      <vt:lpstr>Слайд 13</vt:lpstr>
      <vt:lpstr>С 1942-го стены института (академии, университета) слышали многих («иных уж нет, а те далече…»). В разные годы на кафедрах работали:</vt:lpstr>
      <vt:lpstr>Слайд 15</vt:lpstr>
      <vt:lpstr>Во время праздника 7 ноября  Нижний ряд: Анисимова М.Я., Ступников Л.Н., Бедова Н.С. Верхний ряд: Смолина О.Н., Ананьина Л.Е., Галаган А.И.</vt:lpstr>
      <vt:lpstr>Слайд 17</vt:lpstr>
      <vt:lpstr>Слайд 18</vt:lpstr>
      <vt:lpstr>В разное время на кафедре работали, позже по различным причинам перешли в другие вузы, стали впоследствии докторами наук, профессорами:</vt:lpstr>
      <vt:lpstr>Слайд 20</vt:lpstr>
      <vt:lpstr>В разные годы на кафедре истории КПСС и политэкономии работали:</vt:lpstr>
      <vt:lpstr>В 1987 г. вместо двух кафедр общественных наук образована одна – кафедра философии, этики, эстетики и медицинской деонтологии (в последние несколько лет к названию прибавилось: «с курсом политической социологии»)   Кафедрой заведовала:</vt:lpstr>
      <vt:lpstr>Слайд 23</vt:lpstr>
      <vt:lpstr>В 2006 г. кафедра получила название –  кафедра философии и социально-гуманитарных наук  Кафедрой заведовали:</vt:lpstr>
      <vt:lpstr>В 2007 году кафедра переименована в кафедру философии и социально-гуманитарных наук </vt:lpstr>
      <vt:lpstr>В настоящее время на кафедре философии и социально-гуманитарных наук с марта 2016 исполняет обязанности заведующего  </vt:lpstr>
      <vt:lpstr>  В разные годы на кафедрах философии, этики, эстетики и медицинской деонтологии и философии и социально-гуманитарных наук работали: </vt:lpstr>
      <vt:lpstr>ГУБИНА Раиса Сергеевна </vt:lpstr>
      <vt:lpstr>ГРИЦЕНКО Ия Тимофеевна </vt:lpstr>
      <vt:lpstr>КАДРОВЫЙ СОСТАВ КАФЕДРЫ  В настоящее время на кафедре работают:</vt:lpstr>
      <vt:lpstr>В настоящее время на кафедре работают 11 доцентов </vt:lpstr>
      <vt:lpstr>В настоящее время на кафедре работают в должности старших преподавателей</vt:lpstr>
      <vt:lpstr>В настоящее время на кафедре работают в должности преподавателей</vt:lpstr>
      <vt:lpstr>В настоящее время на кафедре работают в должности лаборантов</vt:lpstr>
      <vt:lpstr>Учебно-методическая работа кафедры</vt:lpstr>
      <vt:lpstr>Учебно-методическая работа кафедры</vt:lpstr>
      <vt:lpstr>За последние годы преподавателями кафедры изданы:</vt:lpstr>
      <vt:lpstr>Преподавателями кафедры написаны монографии </vt:lpstr>
      <vt:lpstr>Кафедра подготовила и издала рабочие программы по дисциплинам:</vt:lpstr>
      <vt:lpstr>Основные направления научно-исследовательской работы</vt:lpstr>
      <vt:lpstr>Слайд 41</vt:lpstr>
      <vt:lpstr>Известность в научном обществе</vt:lpstr>
      <vt:lpstr>Слайд 43</vt:lpstr>
      <vt:lpstr>Слайд 44</vt:lpstr>
      <vt:lpstr>Отдельной страницы требует научная деятельность (и известность в научном мире) профессора Кудашова В.И</vt:lpstr>
      <vt:lpstr>Слайд 46</vt:lpstr>
      <vt:lpstr>Является членом Оргкомитета, активным участником и руководителем секций всех последних Всероссийских философских конгрессов. В 1998 г. выступал с докладами на ХХ Всемирном философском конгрессе в Бостоне (США), в 2003 г. - на XXI Всемирном конгрессе в Стамбуле (Турция), в 2008г. – на XXII Конгрессе в Сеуле (Республика Корея), в 2013 – в Афинах (Греция). В 2002 году по приглашению Президента Международной Федерации философских обществ возглавлял российскую делегацию на Х Международной молодежной философской Олимпиаде в Токио (Япония). В 2014 году проходил стажировку в Университете Портленда (США). Его статьи на русском и английском языках были отобраны по конкурсу для международного издания энциклопедии «Глобалистика», посвященного вопросам глобализации и наиболее острым проблемам современного мира </vt:lpstr>
      <vt:lpstr>НЕСКРЯБИНА Ольга Федоровна,  доктор философских наук, профессор</vt:lpstr>
      <vt:lpstr>В 1986 году в Иркутском государственном университете защитила  диссертацию по теме «Методологические проблемы потребностей человека» на соискание ученой степени кандидата философских наук. </vt:lpstr>
      <vt:lpstr>Слайд 50</vt:lpstr>
      <vt:lpstr>Особо выделим несколько страниц, отражающих дисциплину «История искусств», появившуюся в жизни кафедры совсем недавно. Их написала, как и вообще все создала в этой области – профессор Гаврилова Людмила Владимировна. Инициатором введения в учебные планы Красноярского государственного медицинского университета, начиная с 2011 года, дисциплины «История искусств» является ректор Иван Павлович АРТЮХОВ</vt:lpstr>
      <vt:lpstr>Курс «Истории искусств» не имеет аналогов в Российских вузах и является авторской идеей доктора искусствоведения, профессора ГАВРИЛОВОЙ Л.В., который был разработан в сотрудничестве с доцентом Н.В. ПОКРОВСКОЙ. Дисциплина включает лекционные и практические занятия, объединяя сведения из истории развития различных видов искусств: живописи, архитектуры, скульптуры, музыки, театра и литературы. Потому-то для ведения курса объединились усилия двух профильных специалистов: Л.В. Гавриловой – музыковеда с консерваторской базой и искусствоведа Н.В. Покровской, за плечами у которой петербургская академия художеств им. И. Репина. Лекционная часть выстраивается на основе традиционного историко-хронологического принципа, что позволяет последовательно рассматривать искусство различных эпох. Существенным дополнением являются лекции, посвященные культуре Красноярского края. Практическая часть занятий предполагает более глубокое аудио-визуальное погружение в материал, представляя собой историю шедевров мирового искусства  </vt:lpstr>
      <vt:lpstr>Людмила Владимировна ГАВРИЛОВА  Заведующий кафедрой истории музыки КГИИ, заслуженный работник Высшей школы РФ, доктор искусствоведения, профессор </vt:lpstr>
      <vt:lpstr>Слайд 54</vt:lpstr>
      <vt:lpstr>Весомый вклад в развитие культуры края Л.В. ГАВРИЛОВА вносит многогранной музыкально-просветительской деятельностью в качестве лектора, знакомя слушателей с шедеврами мирового музыкального искусства. Ею подготовлено около 300 программ для краевого радио и телевидения (1979-2004), опубликовано свыше 200 статей в средствах массовой информации</vt:lpstr>
      <vt:lpstr>Слайд 56</vt:lpstr>
      <vt:lpstr>Слайд 57</vt:lpstr>
      <vt:lpstr>Слайд 58</vt:lpstr>
      <vt:lpstr>Слайд 59</vt:lpstr>
      <vt:lpstr>Слайд 60</vt:lpstr>
      <vt:lpstr>Воспитательная работа</vt:lpstr>
      <vt:lpstr>Слайд 62</vt:lpstr>
      <vt:lpstr>Философское кафе.  В.С. Эмексюзян</vt:lpstr>
      <vt:lpstr>Борис Мусат</vt:lpstr>
      <vt:lpstr>Слайд 65</vt:lpstr>
      <vt:lpstr>День Победы</vt:lpstr>
      <vt:lpstr>Бессмертный полк</vt:lpstr>
      <vt:lpstr>Слайд 68</vt:lpstr>
      <vt:lpstr>  Дни науки Организаторы и участники «Фестиваля молодежной науки-2016»/80-й итоговой студенческой научно-практической конференции с международным участием, посвященной 90-летию со дня рождения профессора Н.C. Дралюк. "Гуманитарная секция". 19.05.2016 г. Место проведения: Кафедра философии КрасГМУ </vt:lpstr>
      <vt:lpstr>Святой Валентин</vt:lpstr>
      <vt:lpstr>Фестиваль культур</vt:lpstr>
      <vt:lpstr>Кураторство. В органном зале</vt:lpstr>
      <vt:lpstr>Выставка Эрмитажа в Красноярске</vt:lpstr>
      <vt:lpstr>У В.И. Сурикова</vt:lpstr>
      <vt:lpstr>Музейная ночь 27 апреля 2013 г. с 20. 00 до 03.00 в Красноярске состоялась 22-я  Музейная ночь «Почти театр». Место проведения Культурно-исторический центр на СТРЕЛКЕ. В организации данного мероприятия активно помогали студенты КрасГМУ под руководством ст. преподавателя Штарк Е.В.,  музейная ночь в смешении театра с выставками, инсталляциями, музыкой, перформансами и мастер-классами стала увлекательным арт-путешествием для гостей мероприятия.</vt:lpstr>
      <vt:lpstr>Митинг</vt:lpstr>
      <vt:lpstr>Крещение Руси</vt:lpstr>
      <vt:lpstr>Кураторство. Г.Н. Свиридова</vt:lpstr>
      <vt:lpstr> "Волонтерская деятельность как форма развития морально-правовых качеств у студентов медицинских вузов" Доклад на Всероссийской конференции, посвященной волонтерской деятельности в медицинских и фармацевтических вузах, март 2013 г. Докладчики: Ст. преподаватель Штарк Е.В., студент 3 курса специальность: лечебное дело Теляшкин Д.В.</vt:lpstr>
      <vt:lpstr>Кафедра отдыхает</vt:lpstr>
      <vt:lpstr>Слайд 81</vt:lpstr>
      <vt:lpstr>Слайд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Комова Н.В.</dc:creator>
  <cp:keywords>история</cp:keywords>
  <cp:lastModifiedBy>Комова</cp:lastModifiedBy>
  <cp:revision>302</cp:revision>
  <dcterms:created xsi:type="dcterms:W3CDTF">2016-01-30T05:18:53Z</dcterms:created>
  <dcterms:modified xsi:type="dcterms:W3CDTF">2016-09-12T03:02:30Z</dcterms:modified>
</cp:coreProperties>
</file>