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9" r:id="rId3"/>
    <p:sldId id="258" r:id="rId4"/>
    <p:sldId id="262" r:id="rId5"/>
    <p:sldId id="263" r:id="rId6"/>
    <p:sldId id="264" r:id="rId7"/>
    <p:sldId id="260" r:id="rId8"/>
    <p:sldId id="261"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812A5-204D-47B6-BB8F-BF2A75CEB860}" type="datetimeFigureOut">
              <a:rPr lang="ru-RU" smtClean="0"/>
              <a:t>02.07.2020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64D7E-CFCC-453C-AD9C-369B9A11F91F}" type="slidenum">
              <a:rPr lang="ru-RU" smtClean="0"/>
              <a:t>‹#›</a:t>
            </a:fld>
            <a:endParaRPr lang="ru-RU"/>
          </a:p>
        </p:txBody>
      </p:sp>
    </p:spTree>
    <p:extLst>
      <p:ext uri="{BB962C8B-B14F-4D97-AF65-F5344CB8AC3E}">
        <p14:creationId xmlns:p14="http://schemas.microsoft.com/office/powerpoint/2010/main" val="194915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3C64D7E-CFCC-453C-AD9C-369B9A11F91F}" type="slidenum">
              <a:rPr lang="ru-RU" smtClean="0"/>
              <a:t>4</a:t>
            </a:fld>
            <a:endParaRPr lang="ru-RU"/>
          </a:p>
        </p:txBody>
      </p:sp>
    </p:spTree>
    <p:extLst>
      <p:ext uri="{BB962C8B-B14F-4D97-AF65-F5344CB8AC3E}">
        <p14:creationId xmlns:p14="http://schemas.microsoft.com/office/powerpoint/2010/main" val="298692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39206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324334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506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356559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0427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1799651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371918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5759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209173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A34595-E28C-4B6B-BBB2-475B0E440CBD}" type="datetimeFigureOut">
              <a:rPr lang="ru-RU" smtClean="0"/>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104698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A34595-E28C-4B6B-BBB2-475B0E440CBD}" type="datetimeFigureOut">
              <a:rPr lang="ru-RU" smtClean="0"/>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271167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A34595-E28C-4B6B-BBB2-475B0E440CBD}" type="datetimeFigureOut">
              <a:rPr lang="ru-RU" smtClean="0"/>
              <a:t>02.07.2020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406608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A34595-E28C-4B6B-BBB2-475B0E440CBD}" type="datetimeFigureOut">
              <a:rPr lang="ru-RU" smtClean="0"/>
              <a:t>02.07.2020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336947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34595-E28C-4B6B-BBB2-475B0E440CBD}" type="datetimeFigureOut">
              <a:rPr lang="ru-RU" smtClean="0"/>
              <a:t>02.07.2020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91906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A34595-E28C-4B6B-BBB2-475B0E440CBD}" type="datetimeFigureOut">
              <a:rPr lang="ru-RU" smtClean="0"/>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235062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A34595-E28C-4B6B-BBB2-475B0E440CBD}" type="datetimeFigureOut">
              <a:rPr lang="ru-RU" smtClean="0"/>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ABBD7D-424F-4B5E-8E0A-2801A7A6A6AF}" type="slidenum">
              <a:rPr lang="ru-RU" smtClean="0"/>
              <a:t>‹#›</a:t>
            </a:fld>
            <a:endParaRPr lang="ru-RU"/>
          </a:p>
        </p:txBody>
      </p:sp>
    </p:spTree>
    <p:extLst>
      <p:ext uri="{BB962C8B-B14F-4D97-AF65-F5344CB8AC3E}">
        <p14:creationId xmlns:p14="http://schemas.microsoft.com/office/powerpoint/2010/main" val="187360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A34595-E28C-4B6B-BBB2-475B0E440CBD}" type="datetimeFigureOut">
              <a:rPr lang="ru-RU" smtClean="0"/>
              <a:t>02.07.2020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ABBD7D-424F-4B5E-8E0A-2801A7A6A6AF}" type="slidenum">
              <a:rPr lang="ru-RU" smtClean="0"/>
              <a:t>‹#›</a:t>
            </a:fld>
            <a:endParaRPr lang="ru-RU"/>
          </a:p>
        </p:txBody>
      </p:sp>
    </p:spTree>
    <p:extLst>
      <p:ext uri="{BB962C8B-B14F-4D97-AF65-F5344CB8AC3E}">
        <p14:creationId xmlns:p14="http://schemas.microsoft.com/office/powerpoint/2010/main" val="276350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F7824-60F4-4AC3-A16E-41766DB1EB13}"/>
              </a:ext>
            </a:extLst>
          </p:cNvPr>
          <p:cNvSpPr>
            <a:spLocks noGrp="1"/>
          </p:cNvSpPr>
          <p:nvPr>
            <p:ph type="ctrTitle"/>
          </p:nvPr>
        </p:nvSpPr>
        <p:spPr>
          <a:xfrm>
            <a:off x="1524000" y="-223520"/>
            <a:ext cx="9144000" cy="1737359"/>
          </a:xfrm>
        </p:spPr>
        <p:txBody>
          <a:bodyPr>
            <a:noAutofit/>
          </a:bodyPr>
          <a:lstStyle/>
          <a:p>
            <a:pPr algn="ctr"/>
            <a:r>
              <a:rPr lang="ru-RU" sz="2000" dirty="0">
                <a:solidFill>
                  <a:schemeClr val="tx1"/>
                </a:solidFill>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 Ф. Войно-Ясенецкого»</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Министерства здравоохранения Российской Федерации.</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Фармацевтический колледж</a:t>
            </a:r>
          </a:p>
        </p:txBody>
      </p:sp>
      <p:sp>
        <p:nvSpPr>
          <p:cNvPr id="3" name="Подзаголовок 2">
            <a:extLst>
              <a:ext uri="{FF2B5EF4-FFF2-40B4-BE49-F238E27FC236}">
                <a16:creationId xmlns:a16="http://schemas.microsoft.com/office/drawing/2014/main" id="{91CBFF4D-4DF7-4728-8D9E-C0BDEC1B190C}"/>
              </a:ext>
            </a:extLst>
          </p:cNvPr>
          <p:cNvSpPr>
            <a:spLocks noGrp="1"/>
          </p:cNvSpPr>
          <p:nvPr>
            <p:ph type="subTitle" idx="1"/>
          </p:nvPr>
        </p:nvSpPr>
        <p:spPr>
          <a:xfrm>
            <a:off x="0" y="2204719"/>
            <a:ext cx="12192000" cy="4653279"/>
          </a:xfrm>
        </p:spPr>
        <p:txBody>
          <a:bodyPr>
            <a:normAutofit/>
          </a:bodyPr>
          <a:lstStyle/>
          <a:p>
            <a:pPr algn="ctr"/>
            <a:r>
              <a:rPr lang="ru-RU" sz="3200" dirty="0">
                <a:solidFill>
                  <a:schemeClr val="tx1"/>
                </a:solidFill>
                <a:latin typeface="Times New Roman" panose="02020603050405020304" pitchFamily="18" charset="0"/>
                <a:cs typeface="Times New Roman" panose="02020603050405020304" pitchFamily="18" charset="0"/>
              </a:rPr>
              <a:t>Правила оформления рецептурных бланков </a:t>
            </a:r>
          </a:p>
          <a:p>
            <a:endParaRPr lang="ru-RU" dirty="0"/>
          </a:p>
          <a:p>
            <a:endParaRPr lang="ru-RU" dirty="0"/>
          </a:p>
          <a:p>
            <a:endParaRPr lang="ru-RU" dirty="0"/>
          </a:p>
          <a:p>
            <a:pPr algn="r"/>
            <a:r>
              <a:rPr lang="ru-RU" dirty="0"/>
              <a:t> </a:t>
            </a:r>
          </a:p>
          <a:p>
            <a:pPr algn="r"/>
            <a:r>
              <a:rPr lang="ru-RU" sz="2000" dirty="0">
                <a:solidFill>
                  <a:schemeClr val="tx1"/>
                </a:solidFill>
              </a:rPr>
              <a:t>Преподаватель: Тюльпанова М.В</a:t>
            </a:r>
          </a:p>
          <a:p>
            <a:pPr algn="r"/>
            <a:r>
              <a:rPr lang="ru-RU" sz="2000" dirty="0">
                <a:solidFill>
                  <a:schemeClr val="tx1"/>
                </a:solidFill>
              </a:rPr>
              <a:t>Выполнила: Зубакина Я.В </a:t>
            </a:r>
          </a:p>
          <a:p>
            <a:pPr algn="r"/>
            <a:r>
              <a:rPr lang="ru-RU" sz="2000" dirty="0">
                <a:solidFill>
                  <a:schemeClr val="tx1"/>
                </a:solidFill>
              </a:rPr>
              <a:t>Группа 202</a:t>
            </a:r>
          </a:p>
          <a:p>
            <a:pPr algn="r"/>
            <a:endParaRPr lang="ru-RU" sz="2000" dirty="0"/>
          </a:p>
          <a:p>
            <a:pPr algn="ctr"/>
            <a:r>
              <a:rPr lang="ru-RU" sz="2000" dirty="0">
                <a:solidFill>
                  <a:schemeClr val="tx1"/>
                </a:solidFill>
              </a:rPr>
              <a:t>Красноярск 2020 </a:t>
            </a:r>
          </a:p>
        </p:txBody>
      </p:sp>
    </p:spTree>
    <p:extLst>
      <p:ext uri="{BB962C8B-B14F-4D97-AF65-F5344CB8AC3E}">
        <p14:creationId xmlns:p14="http://schemas.microsoft.com/office/powerpoint/2010/main" val="165389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BC31A5-F632-4ED7-A995-CF048BE822B2}"/>
              </a:ext>
            </a:extLst>
          </p:cNvPr>
          <p:cNvSpPr>
            <a:spLocks noGrp="1"/>
          </p:cNvSpPr>
          <p:nvPr>
            <p:ph idx="1"/>
          </p:nvPr>
        </p:nvSpPr>
        <p:spPr>
          <a:xfrm>
            <a:off x="0" y="0"/>
            <a:ext cx="9274002" cy="6857999"/>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2. На рецептурных бланках, оформляемых индивидуальными предпринимателями, имеющими лицензию на медицинскую деятельность, в верхнем левом углу типографским способом или путем проставления штампа должен быть указан адрес индивидуального предпринимателя, номер и дата лицензии, наименование органа государственной власти, выдавшего лицензию.</a:t>
            </a:r>
          </a:p>
          <a:p>
            <a:r>
              <a:rPr lang="ru-RU" sz="2000" dirty="0">
                <a:solidFill>
                  <a:schemeClr val="tx1"/>
                </a:solidFill>
                <a:latin typeface="Times New Roman" panose="02020603050405020304" pitchFamily="18" charset="0"/>
                <a:cs typeface="Times New Roman" panose="02020603050405020304" pitchFamily="18" charset="0"/>
              </a:rPr>
              <a:t>3. Рецептурные бланки форм N 148-1/у-04(л) заполняются медицинским работником разборчиво, четко, чернилами или шариковой ручкой.</a:t>
            </a:r>
          </a:p>
          <a:p>
            <a:r>
              <a:rPr lang="ru-RU" sz="2000" dirty="0">
                <a:solidFill>
                  <a:schemeClr val="tx1"/>
                </a:solidFill>
                <a:latin typeface="Times New Roman" panose="02020603050405020304" pitchFamily="18" charset="0"/>
                <a:cs typeface="Times New Roman" panose="02020603050405020304" pitchFamily="18" charset="0"/>
              </a:rPr>
              <a:t>4. Допускается оформление всех реквизитов (за исключением реквизита "Подпись лечащего врача (подпись фельдшера, акушерки") рецептурных бланков N 148-1/у-04(л) с использованием печатающих устройств.</a:t>
            </a:r>
          </a:p>
          <a:p>
            <a:r>
              <a:rPr lang="ru-RU" sz="2000" dirty="0">
                <a:solidFill>
                  <a:schemeClr val="tx1"/>
                </a:solidFill>
                <a:latin typeface="Times New Roman" panose="02020603050405020304" pitchFamily="18" charset="0"/>
                <a:cs typeface="Times New Roman" panose="02020603050405020304" pitchFamily="18" charset="0"/>
              </a:rPr>
              <a:t>5. Оформление рецептурных бланков формы N 148-1/у-04(л) включает цифровое кодирование.</a:t>
            </a:r>
          </a:p>
          <a:p>
            <a:r>
              <a:rPr lang="ru-RU" sz="2000" dirty="0">
                <a:solidFill>
                  <a:schemeClr val="tx1"/>
                </a:solidFill>
                <a:latin typeface="Times New Roman" panose="02020603050405020304" pitchFamily="18" charset="0"/>
                <a:cs typeface="Times New Roman" panose="02020603050405020304" pitchFamily="18" charset="0"/>
              </a:rPr>
              <a:t>6. В рецептурных бланках форм N 148-1/у-04(л) в графе "Фамилия, инициалы имени и отчества (последнее - при наличии) пациента" указываются фамилия, инициалы имени и отчества (при наличии) пациента.</a:t>
            </a:r>
          </a:p>
          <a:p>
            <a:r>
              <a:rPr lang="ru-RU" sz="2000" dirty="0">
                <a:solidFill>
                  <a:schemeClr val="tx1"/>
                </a:solidFill>
                <a:latin typeface="Times New Roman" panose="02020603050405020304" pitchFamily="18" charset="0"/>
                <a:cs typeface="Times New Roman" panose="02020603050405020304" pitchFamily="18" charset="0"/>
              </a:rPr>
              <a:t>7. В рецептурных бланках форм N 148-1/у-04(л) в графе "Дата рождения" указывается дата рождения пациента (число, месяц, год).</a:t>
            </a:r>
          </a:p>
        </p:txBody>
      </p:sp>
    </p:spTree>
    <p:extLst>
      <p:ext uri="{BB962C8B-B14F-4D97-AF65-F5344CB8AC3E}">
        <p14:creationId xmlns:p14="http://schemas.microsoft.com/office/powerpoint/2010/main" val="255561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47997-7B14-4583-9162-F6FF46E53160}"/>
              </a:ext>
            </a:extLst>
          </p:cNvPr>
          <p:cNvSpPr>
            <a:spLocks noGrp="1"/>
          </p:cNvSpPr>
          <p:nvPr>
            <p:ph type="title"/>
          </p:nvPr>
        </p:nvSpPr>
        <p:spPr>
          <a:xfrm>
            <a:off x="677334" y="0"/>
            <a:ext cx="8596668" cy="1249680"/>
          </a:xfrm>
        </p:spPr>
        <p:txBody>
          <a:bodyPr>
            <a:normAutofit/>
          </a:bodyPr>
          <a:lstStyle/>
          <a:p>
            <a:pPr algn="ctr"/>
            <a:r>
              <a:rPr lang="ru-RU" dirty="0">
                <a:solidFill>
                  <a:schemeClr val="tx1"/>
                </a:solidFill>
                <a:latin typeface="Times New Roman" panose="02020603050405020304" pitchFamily="18" charset="0"/>
                <a:cs typeface="Times New Roman" panose="02020603050405020304" pitchFamily="18" charset="0"/>
              </a:rPr>
              <a:t>Правила оформления рецептурного бланка 148-1/у-06(л)</a:t>
            </a:r>
          </a:p>
        </p:txBody>
      </p:sp>
      <p:sp>
        <p:nvSpPr>
          <p:cNvPr id="3" name="Объект 2">
            <a:extLst>
              <a:ext uri="{FF2B5EF4-FFF2-40B4-BE49-F238E27FC236}">
                <a16:creationId xmlns:a16="http://schemas.microsoft.com/office/drawing/2014/main" id="{DA0D597D-38CC-450A-BE32-F9C58AE5B124}"/>
              </a:ext>
            </a:extLst>
          </p:cNvPr>
          <p:cNvSpPr>
            <a:spLocks noGrp="1"/>
          </p:cNvSpPr>
          <p:nvPr>
            <p:ph idx="1"/>
          </p:nvPr>
        </p:nvSpPr>
        <p:spPr>
          <a:xfrm>
            <a:off x="0" y="1249680"/>
            <a:ext cx="8138160" cy="5608319"/>
          </a:xfrm>
        </p:spPr>
        <p:txBody>
          <a:bodyPr>
            <a:noAutofit/>
          </a:bodyPr>
          <a:lstStyle/>
          <a:p>
            <a:r>
              <a:rPr lang="ru-RU" sz="2000" dirty="0">
                <a:solidFill>
                  <a:schemeClr val="tx1"/>
                </a:solidFill>
                <a:latin typeface="Times New Roman" panose="02020603050405020304" pitchFamily="18" charset="0"/>
                <a:cs typeface="Times New Roman" panose="02020603050405020304" pitchFamily="18" charset="0"/>
              </a:rPr>
              <a:t>1.В верхнем левом углу формы N 148-1/у-06 (л) "Рецепт" (далее - рецептурный бланк) проставляется штамп медицинской организации с указанием ее наименования, адреса, телефона, а также указывается код медицинской организации. В верхней части формы N 148-1/у-06 (л) "Рецепт" обозначено место для нанесения штрих-кода.</a:t>
            </a:r>
          </a:p>
          <a:p>
            <a:r>
              <a:rPr lang="ru-RU" sz="2000" dirty="0">
                <a:solidFill>
                  <a:schemeClr val="tx1"/>
                </a:solidFill>
                <a:latin typeface="Times New Roman" panose="02020603050405020304" pitchFamily="18" charset="0"/>
                <a:cs typeface="Times New Roman" panose="02020603050405020304" pitchFamily="18" charset="0"/>
              </a:rPr>
              <a:t>2.Рецептурный бланк выписывается в 3-х экземплярах, имеющих единую серию и номер. Серия рецептурного бланка включает код субъекта Российской Федерации, соответствующий двум первым цифрам Общероссийского классификатора объектов административно-территориального деления (ОКАТО). Номера присваиваются по порядку.</a:t>
            </a:r>
          </a:p>
          <a:p>
            <a:r>
              <a:rPr lang="ru-RU" sz="2000" dirty="0">
                <a:solidFill>
                  <a:schemeClr val="tx1"/>
                </a:solidFill>
                <a:latin typeface="Times New Roman" panose="02020603050405020304" pitchFamily="18" charset="0"/>
                <a:cs typeface="Times New Roman" panose="02020603050405020304" pitchFamily="18" charset="0"/>
              </a:rPr>
              <a:t>При оформлении рецептурного бланка указываются полностью фамилия, имя, отчество больного, дата рождения, страховой номер индивидуального лицевого счета гражданина в Пенсионном фонде Российской Федерации (СНИЛС), номер страхового медицинского полиса ОМС, адрес или номер медицинской карты амбулаторного пациента (истории развития ребенка).</a:t>
            </a:r>
          </a:p>
        </p:txBody>
      </p:sp>
      <p:pic>
        <p:nvPicPr>
          <p:cNvPr id="4" name="Рисунок 3">
            <a:extLst>
              <a:ext uri="{FF2B5EF4-FFF2-40B4-BE49-F238E27FC236}">
                <a16:creationId xmlns:a16="http://schemas.microsoft.com/office/drawing/2014/main" id="{8EA148CE-D7AC-4553-A4EC-76A3FFFCF1C1}"/>
              </a:ext>
            </a:extLst>
          </p:cNvPr>
          <p:cNvPicPr>
            <a:picLocks noChangeAspect="1"/>
          </p:cNvPicPr>
          <p:nvPr/>
        </p:nvPicPr>
        <p:blipFill>
          <a:blip r:embed="rId2"/>
          <a:stretch>
            <a:fillRect/>
          </a:stretch>
        </p:blipFill>
        <p:spPr>
          <a:xfrm>
            <a:off x="8006080" y="965200"/>
            <a:ext cx="4185920" cy="5892800"/>
          </a:xfrm>
          <a:prstGeom prst="rect">
            <a:avLst/>
          </a:prstGeom>
        </p:spPr>
      </p:pic>
    </p:spTree>
    <p:extLst>
      <p:ext uri="{BB962C8B-B14F-4D97-AF65-F5344CB8AC3E}">
        <p14:creationId xmlns:p14="http://schemas.microsoft.com/office/powerpoint/2010/main" val="418267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9660C-2368-46AD-84D2-BFD485A5F1C8}"/>
              </a:ext>
            </a:extLst>
          </p:cNvPr>
          <p:cNvSpPr>
            <a:spLocks noGrp="1"/>
          </p:cNvSpPr>
          <p:nvPr>
            <p:ph idx="1"/>
          </p:nvPr>
        </p:nvSpPr>
        <p:spPr>
          <a:xfrm>
            <a:off x="0" y="0"/>
            <a:ext cx="9274002" cy="6786879"/>
          </a:xfrm>
        </p:spPr>
        <p:txBody>
          <a:bodyPr>
            <a:normAutofit lnSpcReduction="10000"/>
          </a:bodyPr>
          <a:lstStyle/>
          <a:p>
            <a:r>
              <a:rPr lang="ru-RU" sz="2000" dirty="0">
                <a:solidFill>
                  <a:schemeClr val="tx1"/>
                </a:solidFill>
                <a:latin typeface="Times New Roman" panose="02020603050405020304" pitchFamily="18" charset="0"/>
                <a:cs typeface="Times New Roman" panose="02020603050405020304" pitchFamily="18" charset="0"/>
              </a:rPr>
              <a:t>В графе "Ф.И.О. врача (фельдшера)" указываются фамилия и инициалы врача (фельдшера).</a:t>
            </a:r>
          </a:p>
          <a:p>
            <a:r>
              <a:rPr lang="ru-RU" sz="2000" dirty="0">
                <a:solidFill>
                  <a:schemeClr val="tx1"/>
                </a:solidFill>
                <a:latin typeface="Times New Roman" panose="02020603050405020304" pitchFamily="18" charset="0"/>
                <a:cs typeface="Times New Roman" panose="02020603050405020304" pitchFamily="18" charset="0"/>
              </a:rPr>
              <a:t>В графе "</a:t>
            </a:r>
            <a:r>
              <a:rPr lang="ru-RU" sz="2000" dirty="0" err="1">
                <a:solidFill>
                  <a:schemeClr val="tx1"/>
                </a:solidFill>
                <a:latin typeface="Times New Roman" panose="02020603050405020304" pitchFamily="18" charset="0"/>
                <a:cs typeface="Times New Roman" panose="02020603050405020304" pitchFamily="18" charset="0"/>
              </a:rPr>
              <a:t>Rp</a:t>
            </a:r>
            <a:r>
              <a:rPr lang="ru-RU" sz="2000" dirty="0">
                <a:solidFill>
                  <a:schemeClr val="tx1"/>
                </a:solidFill>
                <a:latin typeface="Times New Roman" panose="02020603050405020304" pitchFamily="18" charset="0"/>
                <a:cs typeface="Times New Roman" panose="02020603050405020304" pitchFamily="18" charset="0"/>
              </a:rPr>
              <a:t>:" указываются:  на латинском языке наименование лекарственного препарата (международное непатентованное или химическое, либо торговое), зарегистрированного в Российской Федерации, его дозировка и количество; на русском или русском и национальном языках способ применения лекарственного препарата. Препарата в аптечной организации на рецептурном бланке указываются сведения о фактически отпущенных лекарственных препаратах (международное непатентованное или химическое, либо торговое наименование, дозировка, количество) и проставляется дата отпуска.</a:t>
            </a:r>
          </a:p>
          <a:p>
            <a:r>
              <a:rPr lang="ru-RU" sz="2000" dirty="0">
                <a:solidFill>
                  <a:schemeClr val="tx1"/>
                </a:solidFill>
                <a:latin typeface="Times New Roman" panose="02020603050405020304" pitchFamily="18" charset="0"/>
                <a:cs typeface="Times New Roman" panose="02020603050405020304" pitchFamily="18" charset="0"/>
              </a:rPr>
              <a:t>6. На рецептурном бланке внизу имеется линия отрыва, разделяющая рецептурный бланк и корешок. Корешок от рецепта выдается больному (лицу, его представляющему) в аптечной организации, на корешке делается отметка о наименовании лекарственного препарата, дозировке, количестве, способе применения, и он остается у больного (лица, его представляющего).</a:t>
            </a:r>
          </a:p>
          <a:p>
            <a:r>
              <a:rPr lang="ru-RU" sz="2000" dirty="0">
                <a:solidFill>
                  <a:schemeClr val="tx1"/>
                </a:solidFill>
                <a:latin typeface="Times New Roman" panose="02020603050405020304" pitchFamily="18" charset="0"/>
                <a:cs typeface="Times New Roman" panose="02020603050405020304" pitchFamily="18" charset="0"/>
              </a:rPr>
              <a:t>7. Рецептурный бланк заполняется при выписывании лекарственных препаратов, изделий медицинского назначения и специализированных продуктов лечебного питания для детей-инвалидов, включенных в перечни лекарственных препаратов, изделий медицинского назначения и специализированных продуктов лечебного питания для детей-инвалидов, утверждаемых в установленном порядке, а также иных лекарственных препаратов, отпускаемых бесплатно или со скидкой.</a:t>
            </a:r>
          </a:p>
          <a:p>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10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772B71-B791-4C5E-A9FA-B1BE8C719647}"/>
              </a:ext>
            </a:extLst>
          </p:cNvPr>
          <p:cNvSpPr>
            <a:spLocks noGrp="1"/>
          </p:cNvSpPr>
          <p:nvPr>
            <p:ph idx="1"/>
          </p:nvPr>
        </p:nvSpPr>
        <p:spPr>
          <a:xfrm>
            <a:off x="0" y="0"/>
            <a:ext cx="9274002" cy="6857999"/>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8. Требования, предъявляемые к выписыванию изделий медицинского назначения и специализированных продуктов лечебного питания для детей-инвалидов в рамках оказания государственной социальной помощи, аналогичны требованиям, предъявляемым к выписыванию лекарственных препаратов (за исключением отметки врачебной комиссии).</a:t>
            </a:r>
          </a:p>
          <a:p>
            <a:r>
              <a:rPr lang="ru-RU" sz="2000" dirty="0">
                <a:solidFill>
                  <a:schemeClr val="tx1"/>
                </a:solidFill>
                <a:latin typeface="Times New Roman" panose="02020603050405020304" pitchFamily="18" charset="0"/>
                <a:cs typeface="Times New Roman" panose="02020603050405020304" pitchFamily="18" charset="0"/>
              </a:rPr>
              <a:t>9. Орган управления здравоохранением субъекта Российской Федерации может разрешить изготовление рецептурных бланков в медицинских организациях с использованием компьютерных технологий.</a:t>
            </a:r>
          </a:p>
          <a:p>
            <a:r>
              <a:rPr lang="ru-RU" sz="2000" dirty="0">
                <a:solidFill>
                  <a:schemeClr val="tx1"/>
                </a:solidFill>
                <a:latin typeface="Times New Roman" panose="02020603050405020304" pitchFamily="18" charset="0"/>
                <a:cs typeface="Times New Roman" panose="02020603050405020304" pitchFamily="18" charset="0"/>
              </a:rPr>
              <a:t>10. Допускается оформление всех реквизитов рецептурных бланков формы N 148-1/у-06 (л) "Рецепт" с использованием компьютерных технологий.</a:t>
            </a:r>
          </a:p>
          <a:p>
            <a:r>
              <a:rPr lang="ru-RU" sz="2000" dirty="0">
                <a:solidFill>
                  <a:schemeClr val="tx1"/>
                </a:solidFill>
                <a:latin typeface="Times New Roman" panose="02020603050405020304" pitchFamily="18" charset="0"/>
                <a:cs typeface="Times New Roman" panose="02020603050405020304" pitchFamily="18" charset="0"/>
              </a:rPr>
              <a:t>11. На оборотной стороне рецептурного бланка формы N 148-1/у-06(л) печатается таблица следующего содержания:</a:t>
            </a:r>
          </a:p>
          <a:p>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A58F4278-2226-4BDC-B21C-6D1BE08AE367}"/>
              </a:ext>
            </a:extLst>
          </p:cNvPr>
          <p:cNvPicPr>
            <a:picLocks noChangeAspect="1"/>
          </p:cNvPicPr>
          <p:nvPr/>
        </p:nvPicPr>
        <p:blipFill>
          <a:blip r:embed="rId2"/>
          <a:stretch>
            <a:fillRect/>
          </a:stretch>
        </p:blipFill>
        <p:spPr>
          <a:xfrm>
            <a:off x="1590821" y="4192961"/>
            <a:ext cx="6692176" cy="2004639"/>
          </a:xfrm>
          <a:prstGeom prst="rect">
            <a:avLst/>
          </a:prstGeom>
        </p:spPr>
      </p:pic>
    </p:spTree>
    <p:extLst>
      <p:ext uri="{BB962C8B-B14F-4D97-AF65-F5344CB8AC3E}">
        <p14:creationId xmlns:p14="http://schemas.microsoft.com/office/powerpoint/2010/main" val="54825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16A834E-5D90-4ED5-A727-921632A2D490}"/>
              </a:ext>
            </a:extLst>
          </p:cNvPr>
          <p:cNvSpPr>
            <a:spLocks noGrp="1"/>
          </p:cNvSpPr>
          <p:nvPr>
            <p:ph idx="1"/>
          </p:nvPr>
        </p:nvSpPr>
        <p:spPr>
          <a:xfrm>
            <a:off x="0" y="0"/>
            <a:ext cx="6695440" cy="6857999"/>
          </a:xfrm>
        </p:spPr>
        <p:txBody>
          <a:bodyPr/>
          <a:lstStyle/>
          <a:p>
            <a:endParaRPr lang="ru-RU" dirty="0"/>
          </a:p>
          <a:p>
            <a:pPr marL="0" indent="0">
              <a:buNone/>
            </a:pPr>
            <a:endParaRPr lang="ru-RU" dirty="0"/>
          </a:p>
          <a:p>
            <a:pPr marL="0" indent="0">
              <a:buNone/>
            </a:pPr>
            <a:endParaRPr lang="ru-RU" dirty="0"/>
          </a:p>
          <a:p>
            <a:pPr marL="0" indent="0">
              <a:buNone/>
            </a:pPr>
            <a:endParaRPr lang="ru-RU" dirty="0"/>
          </a:p>
          <a:p>
            <a:pPr marL="0" indent="0">
              <a:buNone/>
            </a:pPr>
            <a:r>
              <a:rPr lang="ru-RU" sz="2000" dirty="0">
                <a:solidFill>
                  <a:schemeClr val="tx1"/>
                </a:solidFill>
                <a:latin typeface="Times New Roman" panose="02020603050405020304" pitchFamily="18" charset="0"/>
                <a:cs typeface="Times New Roman" panose="02020603050405020304" pitchFamily="18" charset="0"/>
              </a:rPr>
              <a:t> 12. На рецептурных бланках форм N 148-1/у-04(л) и N 148-1/у-06(л) выписывается одно наименование лекарственного препарата, изделия медицинского назначения или специализированного продукта лечебного питания. Исправления при выписывании рецептов не допускаются.</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13. Срок действия рецепта (1 месяц, 3 месяца) указывается путем зачеркивания.</a:t>
            </a:r>
          </a:p>
        </p:txBody>
      </p:sp>
      <p:pic>
        <p:nvPicPr>
          <p:cNvPr id="6" name="Рисунок 5">
            <a:extLst>
              <a:ext uri="{FF2B5EF4-FFF2-40B4-BE49-F238E27FC236}">
                <a16:creationId xmlns:a16="http://schemas.microsoft.com/office/drawing/2014/main" id="{17011670-E8F4-4563-BAE8-8C990DC53CBD}"/>
              </a:ext>
            </a:extLst>
          </p:cNvPr>
          <p:cNvPicPr>
            <a:picLocks noChangeAspect="1"/>
          </p:cNvPicPr>
          <p:nvPr/>
        </p:nvPicPr>
        <p:blipFill>
          <a:blip r:embed="rId2"/>
          <a:stretch>
            <a:fillRect/>
          </a:stretch>
        </p:blipFill>
        <p:spPr>
          <a:xfrm>
            <a:off x="6990080" y="0"/>
            <a:ext cx="5201920" cy="6857999"/>
          </a:xfrm>
          <a:prstGeom prst="rect">
            <a:avLst/>
          </a:prstGeom>
        </p:spPr>
      </p:pic>
    </p:spTree>
    <p:extLst>
      <p:ext uri="{BB962C8B-B14F-4D97-AF65-F5344CB8AC3E}">
        <p14:creationId xmlns:p14="http://schemas.microsoft.com/office/powerpoint/2010/main" val="393325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A5427C-B297-470D-827D-A26C8B99092A}"/>
              </a:ext>
            </a:extLst>
          </p:cNvPr>
          <p:cNvSpPr>
            <a:spLocks noGrp="1"/>
          </p:cNvSpPr>
          <p:nvPr>
            <p:ph type="title"/>
          </p:nvPr>
        </p:nvSpPr>
        <p:spPr>
          <a:xfrm>
            <a:off x="677334" y="609600"/>
            <a:ext cx="8596668" cy="5476240"/>
          </a:xfrm>
        </p:spPr>
        <p:txBody>
          <a:bodyPr/>
          <a:lstStyle/>
          <a:p>
            <a:pPr algn="ctr"/>
            <a:br>
              <a:rPr lang="ru-RU" dirty="0"/>
            </a:br>
            <a:br>
              <a:rPr lang="ru-RU" dirty="0"/>
            </a:br>
            <a:br>
              <a:rPr lang="ru-RU" dirty="0"/>
            </a:br>
            <a:br>
              <a:rPr lang="ru-RU" dirty="0"/>
            </a:br>
            <a:r>
              <a:rPr lang="ru-RU" sz="6000" dirty="0">
                <a:solidFill>
                  <a:schemeClr val="tx1"/>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24867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9C6008-6F88-475D-9E10-70414915F5CE}"/>
              </a:ext>
            </a:extLst>
          </p:cNvPr>
          <p:cNvSpPr>
            <a:spLocks noGrp="1"/>
          </p:cNvSpPr>
          <p:nvPr>
            <p:ph type="title"/>
          </p:nvPr>
        </p:nvSpPr>
        <p:spPr>
          <a:xfrm>
            <a:off x="677334" y="0"/>
            <a:ext cx="8596668" cy="1198880"/>
          </a:xfrm>
        </p:spPr>
        <p:txBody>
          <a:bodyPr/>
          <a:lstStyle/>
          <a:p>
            <a:pPr algn="ctr"/>
            <a:r>
              <a:rPr lang="ru-RU" dirty="0">
                <a:solidFill>
                  <a:schemeClr val="tx1"/>
                </a:solidFill>
              </a:rPr>
              <a:t>Правила оформления рецептурного бланка 107-1/у</a:t>
            </a:r>
          </a:p>
        </p:txBody>
      </p:sp>
      <p:sp>
        <p:nvSpPr>
          <p:cNvPr id="3" name="Объект 2">
            <a:extLst>
              <a:ext uri="{FF2B5EF4-FFF2-40B4-BE49-F238E27FC236}">
                <a16:creationId xmlns:a16="http://schemas.microsoft.com/office/drawing/2014/main" id="{1DAB17BD-18E0-4826-A188-D35F85540538}"/>
              </a:ext>
            </a:extLst>
          </p:cNvPr>
          <p:cNvSpPr>
            <a:spLocks noGrp="1"/>
          </p:cNvSpPr>
          <p:nvPr>
            <p:ph idx="1"/>
          </p:nvPr>
        </p:nvSpPr>
        <p:spPr>
          <a:xfrm>
            <a:off x="0" y="1300480"/>
            <a:ext cx="9274002" cy="5557520"/>
          </a:xfrm>
        </p:spPr>
        <p:txBody>
          <a:bodyPr>
            <a:normAutofit fontScale="92500"/>
          </a:bodyPr>
          <a:lstStyle/>
          <a:p>
            <a:r>
              <a:rPr lang="ru-RU" sz="2000" dirty="0">
                <a:solidFill>
                  <a:schemeClr val="tx1"/>
                </a:solidFill>
                <a:latin typeface="Times New Roman" panose="02020603050405020304" pitchFamily="18" charset="0"/>
                <a:cs typeface="Times New Roman" panose="02020603050405020304" pitchFamily="18" charset="0"/>
              </a:rPr>
              <a:t>В левом верхнем углу рецептурного бланка формы № 107-1/у "Рецептурный бланк" проставляется штамп лечебно-профилактического учреждения с указанием его наименования, адреса и телефона.</a:t>
            </a:r>
          </a:p>
          <a:p>
            <a:r>
              <a:rPr lang="ru-RU" sz="2000" dirty="0">
                <a:solidFill>
                  <a:schemeClr val="tx1"/>
                </a:solidFill>
                <a:latin typeface="Times New Roman" panose="02020603050405020304" pitchFamily="18" charset="0"/>
                <a:cs typeface="Times New Roman" panose="02020603050405020304" pitchFamily="18" charset="0"/>
              </a:rPr>
              <a:t>На рецептурных бланках частнопрактикующих врачей в верхнем левом углу типографским способом или путем проставления штампа должен быть указан адрес врача, номер, дата и срок действия лицензии, наименование органа государственной власти, выдавшего документ, подтверждающий наличие лицензии.</a:t>
            </a:r>
          </a:p>
          <a:p>
            <a:r>
              <a:rPr lang="ru-RU" sz="2000" dirty="0">
                <a:solidFill>
                  <a:schemeClr val="tx1"/>
                </a:solidFill>
                <a:latin typeface="Times New Roman" panose="02020603050405020304" pitchFamily="18" charset="0"/>
                <a:cs typeface="Times New Roman" panose="02020603050405020304" pitchFamily="18" charset="0"/>
              </a:rPr>
              <a:t>2. Рецептурный бланк №107-1/у заполняется врачом разборчиво, четко, чернилами или шариковой ручкой.</a:t>
            </a:r>
          </a:p>
          <a:p>
            <a:r>
              <a:rPr lang="ru-RU" sz="2000" dirty="0">
                <a:solidFill>
                  <a:schemeClr val="tx1"/>
                </a:solidFill>
                <a:latin typeface="Times New Roman" panose="02020603050405020304" pitchFamily="18" charset="0"/>
                <a:cs typeface="Times New Roman" panose="02020603050405020304" pitchFamily="18" charset="0"/>
              </a:rPr>
              <a:t>3. В графах "Ф.И.О. больного" и "Возраст" указываются полностью фамилия, имя, отчество больного, его возраст (дата рождения)</a:t>
            </a:r>
          </a:p>
          <a:p>
            <a:r>
              <a:rPr lang="ru-RU" sz="2000" dirty="0">
                <a:solidFill>
                  <a:schemeClr val="tx1"/>
                </a:solidFill>
                <a:latin typeface="Times New Roman" panose="02020603050405020304" pitchFamily="18" charset="0"/>
                <a:cs typeface="Times New Roman" panose="02020603050405020304" pitchFamily="18" charset="0"/>
              </a:rPr>
              <a:t>4. В графе "Ф.И.О. врача" указываются полностью фамилия, имя, отчество врача.</a:t>
            </a:r>
          </a:p>
          <a:p>
            <a:r>
              <a:rPr lang="ru-RU" sz="2000" dirty="0">
                <a:solidFill>
                  <a:schemeClr val="tx1"/>
                </a:solidFill>
                <a:latin typeface="Times New Roman" panose="02020603050405020304" pitchFamily="18" charset="0"/>
                <a:cs typeface="Times New Roman" panose="02020603050405020304" pitchFamily="18" charset="0"/>
              </a:rPr>
              <a:t>5. В графах "</a:t>
            </a:r>
            <a:r>
              <a:rPr lang="ru-RU" sz="2000" dirty="0" err="1">
                <a:solidFill>
                  <a:schemeClr val="tx1"/>
                </a:solidFill>
                <a:latin typeface="Times New Roman" panose="02020603050405020304" pitchFamily="18" charset="0"/>
                <a:cs typeface="Times New Roman" panose="02020603050405020304" pitchFamily="18" charset="0"/>
              </a:rPr>
              <a:t>Rp</a:t>
            </a:r>
            <a:r>
              <a:rPr lang="ru-RU" sz="2000" dirty="0">
                <a:solidFill>
                  <a:schemeClr val="tx1"/>
                </a:solidFill>
                <a:latin typeface="Times New Roman" panose="02020603050405020304" pitchFamily="18" charset="0"/>
                <a:cs typeface="Times New Roman" panose="02020603050405020304" pitchFamily="18" charset="0"/>
              </a:rPr>
              <a:t>" указывается: на латинском языке международное непатентованное наименование, торговое или иное название лекарственного средства, зарегистрированного в Российской Федерации, его дозировка; на русском или русском и национальном языках способ применения лекарственного средства.</a:t>
            </a:r>
          </a:p>
          <a:p>
            <a:pPr marL="0" indent="0">
              <a:buNone/>
            </a:pPr>
            <a:endParaRPr lang="ru-RU" dirty="0"/>
          </a:p>
        </p:txBody>
      </p:sp>
      <p:pic>
        <p:nvPicPr>
          <p:cNvPr id="4" name="Рисунок 3">
            <a:extLst>
              <a:ext uri="{FF2B5EF4-FFF2-40B4-BE49-F238E27FC236}">
                <a16:creationId xmlns:a16="http://schemas.microsoft.com/office/drawing/2014/main" id="{54FABA4B-A161-495B-B45F-B4D4AF447E2F}"/>
              </a:ext>
            </a:extLst>
          </p:cNvPr>
          <p:cNvPicPr>
            <a:picLocks noChangeAspect="1"/>
          </p:cNvPicPr>
          <p:nvPr/>
        </p:nvPicPr>
        <p:blipFill>
          <a:blip r:embed="rId2"/>
          <a:stretch>
            <a:fillRect/>
          </a:stretch>
        </p:blipFill>
        <p:spPr>
          <a:xfrm>
            <a:off x="9157552" y="-1"/>
            <a:ext cx="3034447" cy="5008881"/>
          </a:xfrm>
          <a:prstGeom prst="rect">
            <a:avLst/>
          </a:prstGeom>
        </p:spPr>
      </p:pic>
    </p:spTree>
    <p:extLst>
      <p:ext uri="{BB962C8B-B14F-4D97-AF65-F5344CB8AC3E}">
        <p14:creationId xmlns:p14="http://schemas.microsoft.com/office/powerpoint/2010/main" val="372817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5DD5F2E-C92D-43AD-B046-D17429457BD8}"/>
              </a:ext>
            </a:extLst>
          </p:cNvPr>
          <p:cNvSpPr>
            <a:spLocks noGrp="1"/>
          </p:cNvSpPr>
          <p:nvPr>
            <p:ph idx="1"/>
          </p:nvPr>
        </p:nvSpPr>
        <p:spPr>
          <a:xfrm>
            <a:off x="0" y="0"/>
            <a:ext cx="12192000" cy="6858000"/>
          </a:xfrm>
        </p:spPr>
        <p:txBody>
          <a:bodyPr>
            <a:noAutofit/>
          </a:bodyPr>
          <a:lstStyle/>
          <a:p>
            <a:pPr marL="0" indent="0">
              <a:buNone/>
            </a:pPr>
            <a:endParaRPr lang="ru-RU" sz="2000" dirty="0">
              <a:latin typeface="Times New Roman" panose="02020603050405020304" pitchFamily="18" charset="0"/>
              <a:cs typeface="Times New Roman" panose="02020603050405020304" pitchFamily="18" charset="0"/>
            </a:endParaRPr>
          </a:p>
          <a:p>
            <a:r>
              <a:rPr lang="ru-RU" sz="2000" dirty="0">
                <a:solidFill>
                  <a:schemeClr val="tx1"/>
                </a:solidFill>
                <a:latin typeface="Times New Roman" panose="02020603050405020304" pitchFamily="18" charset="0"/>
                <a:cs typeface="Times New Roman" panose="02020603050405020304" pitchFamily="18" charset="0"/>
              </a:rPr>
              <a:t>6. Запрещается ограничиваться общими указаниями: "Внутреннее", "Известно" и т.п. Разрешаются только принятые правилами сокращения обозначений; твердые и сыпучие вещества выписываются в граммах (0,001; 0,5; 1,0), жидкие - в миллилитрах, граммах и каплях.</a:t>
            </a:r>
          </a:p>
          <a:p>
            <a:r>
              <a:rPr lang="ru-RU" sz="2000" dirty="0">
                <a:solidFill>
                  <a:schemeClr val="tx1"/>
                </a:solidFill>
                <a:latin typeface="Times New Roman" panose="02020603050405020304" pitchFamily="18" charset="0"/>
                <a:cs typeface="Times New Roman" panose="02020603050405020304" pitchFamily="18" charset="0"/>
              </a:rPr>
              <a:t>7. Рецепт подписывается врачом и заверяется его личной печатью.</a:t>
            </a:r>
          </a:p>
          <a:p>
            <a:r>
              <a:rPr lang="ru-RU" sz="2000" dirty="0">
                <a:solidFill>
                  <a:schemeClr val="tx1"/>
                </a:solidFill>
                <a:latin typeface="Times New Roman" panose="02020603050405020304" pitchFamily="18" charset="0"/>
                <a:cs typeface="Times New Roman" panose="02020603050405020304" pitchFamily="18" charset="0"/>
              </a:rPr>
              <a:t>8. На рецептурном бланке 107-1/у выписываются лекарственные средства не подлежащие контролю.</a:t>
            </a:r>
          </a:p>
          <a:p>
            <a:r>
              <a:rPr lang="ru-RU" sz="2000" dirty="0">
                <a:solidFill>
                  <a:schemeClr val="tx1"/>
                </a:solidFill>
                <a:latin typeface="Times New Roman" panose="02020603050405020304" pitchFamily="18" charset="0"/>
                <a:cs typeface="Times New Roman" panose="02020603050405020304" pitchFamily="18" charset="0"/>
              </a:rPr>
              <a:t>9. Допускается оформление рецептов с использованием компьютерных технологий, за исключением графы "</a:t>
            </a:r>
            <a:r>
              <a:rPr lang="ru-RU" sz="2000" dirty="0" err="1">
                <a:solidFill>
                  <a:schemeClr val="tx1"/>
                </a:solidFill>
                <a:latin typeface="Times New Roman" panose="02020603050405020304" pitchFamily="18" charset="0"/>
                <a:cs typeface="Times New Roman" panose="02020603050405020304" pitchFamily="18" charset="0"/>
              </a:rPr>
              <a:t>Rp</a:t>
            </a:r>
            <a:r>
              <a:rPr lang="ru-RU" sz="2000" dirty="0">
                <a:solidFill>
                  <a:schemeClr val="tx1"/>
                </a:solidFill>
                <a:latin typeface="Times New Roman" panose="02020603050405020304" pitchFamily="18" charset="0"/>
                <a:cs typeface="Times New Roman" panose="02020603050405020304" pitchFamily="18" charset="0"/>
              </a:rPr>
              <a:t>" (название лекарственного средства, его дозировка, количество, способ и продолжительность применения).</a:t>
            </a:r>
          </a:p>
          <a:p>
            <a:r>
              <a:rPr lang="ru-RU" sz="2000" dirty="0">
                <a:solidFill>
                  <a:schemeClr val="tx1"/>
                </a:solidFill>
                <a:latin typeface="Times New Roman" panose="02020603050405020304" pitchFamily="18" charset="0"/>
                <a:cs typeface="Times New Roman" panose="02020603050405020304" pitchFamily="18" charset="0"/>
              </a:rPr>
              <a:t>10. На одном рецептурном бланке 107-1/у выписывается не более 3-х лекарственных средств. Исправления в рецепте не допускаются.</a:t>
            </a:r>
          </a:p>
          <a:p>
            <a:r>
              <a:rPr lang="ru-RU" sz="2000" dirty="0">
                <a:solidFill>
                  <a:schemeClr val="tx1"/>
                </a:solidFill>
                <a:latin typeface="Times New Roman" panose="02020603050405020304" pitchFamily="18" charset="0"/>
                <a:cs typeface="Times New Roman" panose="02020603050405020304" pitchFamily="18" charset="0"/>
              </a:rPr>
              <a:t>11. Срок действия рецепта (10 дней, 2 месяца, 1 год) указывается путем зачеркивания.</a:t>
            </a:r>
          </a:p>
          <a:p>
            <a:r>
              <a:rPr lang="ru-RU" sz="2000" dirty="0">
                <a:solidFill>
                  <a:schemeClr val="tx1"/>
                </a:solidFill>
                <a:latin typeface="Times New Roman" panose="02020603050405020304" pitchFamily="18" charset="0"/>
                <a:cs typeface="Times New Roman" panose="02020603050405020304" pitchFamily="18" charset="0"/>
              </a:rPr>
              <a:t>12. На оборотной стороне рецептурного бланка печатается таблица Приготовил, Проверил, Отпустил.</a:t>
            </a:r>
          </a:p>
        </p:txBody>
      </p:sp>
    </p:spTree>
    <p:extLst>
      <p:ext uri="{BB962C8B-B14F-4D97-AF65-F5344CB8AC3E}">
        <p14:creationId xmlns:p14="http://schemas.microsoft.com/office/powerpoint/2010/main" val="232037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03E80-59D2-4583-8A75-36C90E8FB300}"/>
              </a:ext>
            </a:extLst>
          </p:cNvPr>
          <p:cNvSpPr>
            <a:spLocks noGrp="1"/>
          </p:cNvSpPr>
          <p:nvPr>
            <p:ph type="title"/>
          </p:nvPr>
        </p:nvSpPr>
        <p:spPr>
          <a:xfrm>
            <a:off x="677334" y="0"/>
            <a:ext cx="8596668" cy="721360"/>
          </a:xfrm>
        </p:spPr>
        <p:txBody>
          <a:bodyPr>
            <a:noAutofit/>
          </a:bodyPr>
          <a:lstStyle/>
          <a:p>
            <a:pPr algn="ctr"/>
            <a:r>
              <a:rPr lang="ru-RU" dirty="0">
                <a:solidFill>
                  <a:schemeClr val="tx1"/>
                </a:solidFill>
                <a:latin typeface="Times New Roman" panose="02020603050405020304" pitchFamily="18" charset="0"/>
                <a:cs typeface="Times New Roman" panose="02020603050405020304" pitchFamily="18" charset="0"/>
              </a:rPr>
              <a:t>Правила оформления рецептурного бланка 107-1/у-НП</a:t>
            </a:r>
          </a:p>
        </p:txBody>
      </p:sp>
      <p:sp>
        <p:nvSpPr>
          <p:cNvPr id="3" name="Объект 2">
            <a:extLst>
              <a:ext uri="{FF2B5EF4-FFF2-40B4-BE49-F238E27FC236}">
                <a16:creationId xmlns:a16="http://schemas.microsoft.com/office/drawing/2014/main" id="{4B214393-A266-4763-965D-0A1FA98507BD}"/>
              </a:ext>
            </a:extLst>
          </p:cNvPr>
          <p:cNvSpPr>
            <a:spLocks noGrp="1"/>
          </p:cNvSpPr>
          <p:nvPr>
            <p:ph idx="1"/>
          </p:nvPr>
        </p:nvSpPr>
        <p:spPr>
          <a:xfrm>
            <a:off x="71120" y="1097280"/>
            <a:ext cx="8168640" cy="5638800"/>
          </a:xfrm>
        </p:spPr>
        <p:txBody>
          <a:bodyPr>
            <a:noAutofit/>
          </a:bodyPr>
          <a:lstStyle/>
          <a:p>
            <a:r>
              <a:rPr lang="ru-RU" dirty="0">
                <a:solidFill>
                  <a:schemeClr val="tx1"/>
                </a:solidFill>
                <a:latin typeface="Times New Roman" panose="02020603050405020304" pitchFamily="18" charset="0"/>
                <a:cs typeface="Times New Roman" panose="02020603050405020304" pitchFamily="18" charset="0"/>
              </a:rPr>
              <a:t>1. На рецептурном бланке по форме N 107/у-НП "Специальный рецептурный бланк на наркотическое средство или психотропное вещество" (далее - рецептурный бланк) выписываются наркотические средства или психотропные вещества, внесенные в Список II Перечня наркотических средств, психотропных веществ и их прекурсоров, подлежащих контролю в Российской Федерации.</a:t>
            </a:r>
          </a:p>
          <a:p>
            <a:r>
              <a:rPr lang="ru-RU" dirty="0">
                <a:solidFill>
                  <a:schemeClr val="tx1"/>
                </a:solidFill>
                <a:latin typeface="Times New Roman" panose="02020603050405020304" pitchFamily="18" charset="0"/>
                <a:cs typeface="Times New Roman" panose="02020603050405020304" pitchFamily="18" charset="0"/>
              </a:rPr>
              <a:t>2. Рецептурный бланк заполняется врачом, назначившим наркотический (психотропный) лекарственный препарат, либо фельдшером (акушеркой), на которого в порядке, установленном приказом Министерства здравоохранения</a:t>
            </a:r>
          </a:p>
          <a:p>
            <a:r>
              <a:rPr lang="ru-RU" dirty="0">
                <a:solidFill>
                  <a:schemeClr val="tx1"/>
                </a:solidFill>
                <a:latin typeface="Times New Roman" panose="02020603050405020304" pitchFamily="18" charset="0"/>
                <a:cs typeface="Times New Roman" panose="02020603050405020304" pitchFamily="18" charset="0"/>
              </a:rPr>
              <a:t>3. Рецептурный бланк заполняется разборчиво, четко, чернилами или шариковой ручкой. Исправления при заполнении рецептурного бланка не допускаются.</a:t>
            </a:r>
          </a:p>
          <a:p>
            <a:r>
              <a:rPr lang="ru-RU" dirty="0">
                <a:solidFill>
                  <a:schemeClr val="tx1"/>
                </a:solidFill>
                <a:latin typeface="Times New Roman" panose="02020603050405020304" pitchFamily="18" charset="0"/>
                <a:cs typeface="Times New Roman" panose="02020603050405020304" pitchFamily="18" charset="0"/>
              </a:rPr>
              <a:t>4. На рецептурном бланке проставляется штамп медицинской организации (с указанием полного наименования медицинской организации, ее адреса и телефона) и дата выписки рецепта на наркотический (психотропный) лекарственный препарат.</a:t>
            </a:r>
          </a:p>
          <a:p>
            <a:r>
              <a:rPr lang="ru-RU" dirty="0">
                <a:solidFill>
                  <a:schemeClr val="tx1"/>
                </a:solidFill>
                <a:latin typeface="Times New Roman" panose="02020603050405020304" pitchFamily="18" charset="0"/>
                <a:cs typeface="Times New Roman" panose="02020603050405020304" pitchFamily="18" charset="0"/>
              </a:rPr>
              <a:t>5. В строках "Ф.И.О. пациента" и "Возраст" указываются полностью фамилия, имя, отчество (последнее - при наличии) пациента, его возраст (количество полных лет).</a:t>
            </a:r>
          </a:p>
        </p:txBody>
      </p:sp>
      <p:pic>
        <p:nvPicPr>
          <p:cNvPr id="5" name="Рисунок 4">
            <a:extLst>
              <a:ext uri="{FF2B5EF4-FFF2-40B4-BE49-F238E27FC236}">
                <a16:creationId xmlns:a16="http://schemas.microsoft.com/office/drawing/2014/main" id="{9F8E8707-7D0C-44BF-95B3-5F47CB5DAD84}"/>
              </a:ext>
            </a:extLst>
          </p:cNvPr>
          <p:cNvPicPr>
            <a:picLocks noChangeAspect="1"/>
          </p:cNvPicPr>
          <p:nvPr/>
        </p:nvPicPr>
        <p:blipFill>
          <a:blip r:embed="rId3"/>
          <a:stretch>
            <a:fillRect/>
          </a:stretch>
        </p:blipFill>
        <p:spPr>
          <a:xfrm>
            <a:off x="8087361" y="1300480"/>
            <a:ext cx="4104640" cy="5557520"/>
          </a:xfrm>
          <a:prstGeom prst="rect">
            <a:avLst/>
          </a:prstGeom>
        </p:spPr>
      </p:pic>
    </p:spTree>
    <p:extLst>
      <p:ext uri="{BB962C8B-B14F-4D97-AF65-F5344CB8AC3E}">
        <p14:creationId xmlns:p14="http://schemas.microsoft.com/office/powerpoint/2010/main" val="128347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F07033F-5C9A-4391-B5AC-D9ED87218A99}"/>
              </a:ext>
            </a:extLst>
          </p:cNvPr>
          <p:cNvSpPr>
            <a:spLocks noGrp="1"/>
          </p:cNvSpPr>
          <p:nvPr>
            <p:ph idx="1"/>
          </p:nvPr>
        </p:nvSpPr>
        <p:spPr>
          <a:xfrm>
            <a:off x="0" y="0"/>
            <a:ext cx="12192000" cy="6857999"/>
          </a:xfrm>
        </p:spPr>
        <p:txBody>
          <a:bodyPr>
            <a:noAutofit/>
          </a:bodyPr>
          <a:lstStyle/>
          <a:p>
            <a:r>
              <a:rPr lang="ru-RU" dirty="0">
                <a:solidFill>
                  <a:schemeClr val="tx1"/>
                </a:solidFill>
                <a:latin typeface="Times New Roman" panose="02020603050405020304" pitchFamily="18" charset="0"/>
                <a:cs typeface="Times New Roman" panose="02020603050405020304" pitchFamily="18" charset="0"/>
              </a:rPr>
              <a:t>6. В строке "Серия и номер полиса обязательного медицинского страхования" указывается номер полиса обязательного медицинского страхования пациента.</a:t>
            </a:r>
          </a:p>
          <a:p>
            <a:r>
              <a:rPr lang="ru-RU" dirty="0">
                <a:solidFill>
                  <a:schemeClr val="tx1"/>
                </a:solidFill>
                <a:latin typeface="Times New Roman" panose="02020603050405020304" pitchFamily="18" charset="0"/>
                <a:cs typeface="Times New Roman" panose="02020603050405020304" pitchFamily="18" charset="0"/>
              </a:rPr>
              <a:t>7. В строке "Номер медицинской карты амбулаторного больного (истории развития ребенка)" указывается номер медицинской карты амбулаторного больного (истории развития ребенка)</a:t>
            </a:r>
          </a:p>
          <a:p>
            <a:r>
              <a:rPr lang="ru-RU" dirty="0">
                <a:solidFill>
                  <a:schemeClr val="tx1"/>
                </a:solidFill>
                <a:latin typeface="Times New Roman" panose="02020603050405020304" pitchFamily="18" charset="0"/>
                <a:cs typeface="Times New Roman" panose="02020603050405020304" pitchFamily="18" charset="0"/>
              </a:rPr>
              <a:t>8. В строке "Ф.И.О. врача (фельдшера, акушерки)" указывается полностью фамилия, имя, отчество (последнее - при наличии) врача (фельдшера, акушерки), выписавшего рецепт на наркотический (психотропный) лекарственный препарат.</a:t>
            </a:r>
          </a:p>
          <a:p>
            <a:r>
              <a:rPr lang="ru-RU" dirty="0">
                <a:solidFill>
                  <a:schemeClr val="tx1"/>
                </a:solidFill>
                <a:latin typeface="Times New Roman" panose="02020603050405020304" pitchFamily="18" charset="0"/>
                <a:cs typeface="Times New Roman" panose="02020603050405020304" pitchFamily="18" charset="0"/>
              </a:rPr>
              <a:t>9. В строке "</a:t>
            </a:r>
            <a:r>
              <a:rPr lang="ru-RU" dirty="0" err="1">
                <a:solidFill>
                  <a:schemeClr val="tx1"/>
                </a:solidFill>
                <a:latin typeface="Times New Roman" panose="02020603050405020304" pitchFamily="18" charset="0"/>
                <a:cs typeface="Times New Roman" panose="02020603050405020304" pitchFamily="18" charset="0"/>
              </a:rPr>
              <a:t>Rp</a:t>
            </a:r>
            <a:r>
              <a:rPr lang="ru-RU" dirty="0">
                <a:solidFill>
                  <a:schemeClr val="tx1"/>
                </a:solidFill>
                <a:latin typeface="Times New Roman" panose="02020603050405020304" pitchFamily="18" charset="0"/>
                <a:cs typeface="Times New Roman" panose="02020603050405020304" pitchFamily="18" charset="0"/>
              </a:rPr>
              <a:t>:" на латинском языке указывается наименование наркотического (психотропного) лекарственного препарата (международное непатентованное или химическое, либо в случае их отсутствия - торговое наименование), его дозировка, количество и способ приема.</a:t>
            </a:r>
          </a:p>
          <a:p>
            <a:r>
              <a:rPr lang="ru-RU" dirty="0">
                <a:solidFill>
                  <a:schemeClr val="tx1"/>
                </a:solidFill>
                <a:latin typeface="Times New Roman" panose="02020603050405020304" pitchFamily="18" charset="0"/>
                <a:cs typeface="Times New Roman" panose="02020603050405020304" pitchFamily="18" charset="0"/>
              </a:rPr>
              <a:t>10. На одном рецептурном бланке выписывается одно наименование наркотического (психотропного) лекарственного </a:t>
            </a:r>
          </a:p>
          <a:p>
            <a:r>
              <a:rPr lang="ru-RU" dirty="0">
                <a:solidFill>
                  <a:schemeClr val="tx1"/>
                </a:solidFill>
                <a:latin typeface="Times New Roman" panose="02020603050405020304" pitchFamily="18" charset="0"/>
                <a:cs typeface="Times New Roman" panose="02020603050405020304" pitchFamily="18" charset="0"/>
              </a:rPr>
              <a:t>11. Рецепт на наркотический (психотропный) лекарственный препарат заверяется подписью и личной печатью врача либо подписью фельдшера (акушерки), подписью руководителя (заместителя руководителя или руководителя структурного подразделения) медицинской организации, выдавшей рецепт на наркотический (психотропный) лекарственный препарат (с указанием его фамилии, имени, отчества (последнее - при наличии)), а также круглой печатью медицинской организации, в оттиске которой должно быть идентифицировано полное наименование медицинской организации.</a:t>
            </a:r>
          </a:p>
        </p:txBody>
      </p:sp>
    </p:spTree>
    <p:extLst>
      <p:ext uri="{BB962C8B-B14F-4D97-AF65-F5344CB8AC3E}">
        <p14:creationId xmlns:p14="http://schemas.microsoft.com/office/powerpoint/2010/main" val="418632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371FAE-03F2-4477-AFB9-306242E86180}"/>
              </a:ext>
            </a:extLst>
          </p:cNvPr>
          <p:cNvSpPr>
            <a:spLocks noGrp="1"/>
          </p:cNvSpPr>
          <p:nvPr>
            <p:ph idx="1"/>
          </p:nvPr>
        </p:nvSpPr>
        <p:spPr>
          <a:xfrm>
            <a:off x="-1" y="0"/>
            <a:ext cx="8006081" cy="6929120"/>
          </a:xfrm>
        </p:spPr>
        <p:txBody>
          <a:bodyPr>
            <a:normAutofit/>
          </a:bodyPr>
          <a:lstStyle/>
          <a:p>
            <a:endParaRPr lang="ru-RU" dirty="0"/>
          </a:p>
          <a:p>
            <a:endParaRPr lang="ru-RU" sz="2000" dirty="0">
              <a:solidFill>
                <a:schemeClr val="tx1"/>
              </a:solidFill>
            </a:endParaRPr>
          </a:p>
          <a:p>
            <a:endParaRPr lang="ru-RU" sz="2000" dirty="0">
              <a:solidFill>
                <a:schemeClr val="tx1"/>
              </a:solidFill>
            </a:endParaRPr>
          </a:p>
          <a:p>
            <a:endParaRPr lang="ru-RU" sz="2000" dirty="0">
              <a:solidFill>
                <a:schemeClr val="tx1"/>
              </a:solidFill>
            </a:endParaRPr>
          </a:p>
          <a:p>
            <a:pPr algn="ctr"/>
            <a:r>
              <a:rPr lang="ru-RU" sz="2000" dirty="0">
                <a:solidFill>
                  <a:schemeClr val="tx1"/>
                </a:solidFill>
              </a:rPr>
              <a:t>12. В строке "Отметка аптечной организации об отпуске" ставится отметка аптечной организации об отпуске наркотического (психотропного) лекарственного препарата (с указанием наименования, количества отпущенного наркотического (психотропного) лекарственного препарата и даты его отпуска). Отметка аптечной организации об отпуске наркотического (психотропного) лекарственного препарата заверяется подписью работника аптечной организации, отпустившего наркотический (психотропный) лекарственный препарат (с указанием его фамилии, имени, отчества (последнее - при наличии)), а также круглой печатью аптечной организации, в оттиске которой должно быть идентифицировано полное наименование аптечной организации.</a:t>
            </a:r>
          </a:p>
        </p:txBody>
      </p:sp>
      <p:pic>
        <p:nvPicPr>
          <p:cNvPr id="5" name="Рисунок 4">
            <a:extLst>
              <a:ext uri="{FF2B5EF4-FFF2-40B4-BE49-F238E27FC236}">
                <a16:creationId xmlns:a16="http://schemas.microsoft.com/office/drawing/2014/main" id="{A3051F4B-B2FA-4485-851B-C5A5C9A18D77}"/>
              </a:ext>
            </a:extLst>
          </p:cNvPr>
          <p:cNvPicPr>
            <a:picLocks noChangeAspect="1"/>
          </p:cNvPicPr>
          <p:nvPr/>
        </p:nvPicPr>
        <p:blipFill>
          <a:blip r:embed="rId2"/>
          <a:stretch>
            <a:fillRect/>
          </a:stretch>
        </p:blipFill>
        <p:spPr>
          <a:xfrm>
            <a:off x="8006080" y="635000"/>
            <a:ext cx="4185920" cy="5588000"/>
          </a:xfrm>
          <a:prstGeom prst="rect">
            <a:avLst/>
          </a:prstGeom>
        </p:spPr>
      </p:pic>
    </p:spTree>
    <p:extLst>
      <p:ext uri="{BB962C8B-B14F-4D97-AF65-F5344CB8AC3E}">
        <p14:creationId xmlns:p14="http://schemas.microsoft.com/office/powerpoint/2010/main" val="136636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F1154E-FDB0-4DF6-8F0D-71A47AD4950E}"/>
              </a:ext>
            </a:extLst>
          </p:cNvPr>
          <p:cNvSpPr>
            <a:spLocks noGrp="1"/>
          </p:cNvSpPr>
          <p:nvPr>
            <p:ph type="title"/>
          </p:nvPr>
        </p:nvSpPr>
        <p:spPr>
          <a:xfrm>
            <a:off x="677334" y="0"/>
            <a:ext cx="8596668" cy="1198880"/>
          </a:xfrm>
        </p:spPr>
        <p:txBody>
          <a:bodyPr/>
          <a:lstStyle/>
          <a:p>
            <a:pPr algn="ctr"/>
            <a:r>
              <a:rPr lang="ru-RU" dirty="0">
                <a:solidFill>
                  <a:schemeClr val="tx1"/>
                </a:solidFill>
              </a:rPr>
              <a:t>Правила оформления рецептурного бланка 148-1/у</a:t>
            </a:r>
          </a:p>
        </p:txBody>
      </p:sp>
      <p:sp>
        <p:nvSpPr>
          <p:cNvPr id="3" name="Объект 2">
            <a:extLst>
              <a:ext uri="{FF2B5EF4-FFF2-40B4-BE49-F238E27FC236}">
                <a16:creationId xmlns:a16="http://schemas.microsoft.com/office/drawing/2014/main" id="{11096E6F-E366-4CAC-A752-5A58DD90FB28}"/>
              </a:ext>
            </a:extLst>
          </p:cNvPr>
          <p:cNvSpPr>
            <a:spLocks noGrp="1"/>
          </p:cNvSpPr>
          <p:nvPr>
            <p:ph idx="1"/>
          </p:nvPr>
        </p:nvSpPr>
        <p:spPr>
          <a:xfrm>
            <a:off x="223520" y="1422401"/>
            <a:ext cx="9050482" cy="5435600"/>
          </a:xfrm>
        </p:spPr>
        <p:txBody>
          <a:bodyPr>
            <a:normAutofit lnSpcReduction="10000"/>
          </a:bodyPr>
          <a:lstStyle/>
          <a:p>
            <a:r>
              <a:rPr lang="ru-RU" sz="2000" dirty="0">
                <a:solidFill>
                  <a:schemeClr val="tx1"/>
                </a:solidFill>
              </a:rPr>
              <a:t>1. Рецептурный бланк формы № 148-1/у-88 имеет серию и номер.</a:t>
            </a:r>
          </a:p>
          <a:p>
            <a:r>
              <a:rPr lang="ru-RU" sz="2000" dirty="0">
                <a:solidFill>
                  <a:schemeClr val="tx1"/>
                </a:solidFill>
              </a:rPr>
              <a:t>2. На рецептурном бланке в левом верхнем углу проставляется штамп лечебно-профилактического учреждения с указанием его наименования, адреса и телефона.</a:t>
            </a:r>
          </a:p>
          <a:p>
            <a:r>
              <a:rPr lang="ru-RU" sz="2000" dirty="0">
                <a:solidFill>
                  <a:schemeClr val="tx1"/>
                </a:solidFill>
              </a:rPr>
              <a:t>3. На рецептурных бланках частнопрактикующих врачей в верхнем левом углу типографским способом или путем проставления штампа должен быть указан адрес врача, номер, дата и срок действия лицензии, наименование органа государственной власти, выдавшего документ, подтверждающий наличие лицензии.</a:t>
            </a:r>
          </a:p>
          <a:p>
            <a:r>
              <a:rPr lang="ru-RU" sz="2000" dirty="0">
                <a:solidFill>
                  <a:schemeClr val="tx1"/>
                </a:solidFill>
              </a:rPr>
              <a:t>4. Рецептурный бланк заполняется врачом разборчиво, четко, чернилами или шариковой ручкой.</a:t>
            </a:r>
          </a:p>
          <a:p>
            <a:r>
              <a:rPr lang="ru-RU" sz="2000" dirty="0">
                <a:solidFill>
                  <a:schemeClr val="tx1"/>
                </a:solidFill>
              </a:rPr>
              <a:t>5. В графах "Ф.И.О. больного" и "Возраст" указываются полностью фамилия, имя, отчество больного, его возраст (дата рождения).</a:t>
            </a:r>
          </a:p>
          <a:p>
            <a:r>
              <a:rPr lang="ru-RU" sz="2000" dirty="0">
                <a:solidFill>
                  <a:schemeClr val="tx1"/>
                </a:solidFill>
              </a:rPr>
              <a:t>6. В графе "Адрес или N медицинской карты амбулаторного больного" указывается адрес места жительства больного или номер медицинской карты амбулаторного больного (истории развития ребенка).</a:t>
            </a:r>
          </a:p>
        </p:txBody>
      </p:sp>
      <p:pic>
        <p:nvPicPr>
          <p:cNvPr id="4" name="Рисунок 3">
            <a:extLst>
              <a:ext uri="{FF2B5EF4-FFF2-40B4-BE49-F238E27FC236}">
                <a16:creationId xmlns:a16="http://schemas.microsoft.com/office/drawing/2014/main" id="{48000077-3AC4-46F6-B4CF-2EFF579D7DEF}"/>
              </a:ext>
            </a:extLst>
          </p:cNvPr>
          <p:cNvPicPr>
            <a:picLocks noChangeAspect="1"/>
          </p:cNvPicPr>
          <p:nvPr/>
        </p:nvPicPr>
        <p:blipFill>
          <a:blip r:embed="rId2"/>
          <a:stretch>
            <a:fillRect/>
          </a:stretch>
        </p:blipFill>
        <p:spPr>
          <a:xfrm>
            <a:off x="9133840" y="2123439"/>
            <a:ext cx="3058160" cy="4734561"/>
          </a:xfrm>
          <a:prstGeom prst="rect">
            <a:avLst/>
          </a:prstGeom>
        </p:spPr>
      </p:pic>
    </p:spTree>
    <p:extLst>
      <p:ext uri="{BB962C8B-B14F-4D97-AF65-F5344CB8AC3E}">
        <p14:creationId xmlns:p14="http://schemas.microsoft.com/office/powerpoint/2010/main" val="364380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F630FB-F06F-4478-B546-73EB0444B073}"/>
              </a:ext>
            </a:extLst>
          </p:cNvPr>
          <p:cNvSpPr>
            <a:spLocks noGrp="1"/>
          </p:cNvSpPr>
          <p:nvPr>
            <p:ph idx="1"/>
          </p:nvPr>
        </p:nvSpPr>
        <p:spPr>
          <a:xfrm>
            <a:off x="0" y="0"/>
            <a:ext cx="12192000" cy="6756400"/>
          </a:xfrm>
        </p:spPr>
        <p:txBody>
          <a:bodyPr>
            <a:noAutofit/>
          </a:bodyPr>
          <a:lstStyle/>
          <a:p>
            <a:r>
              <a:rPr lang="ru-RU" dirty="0">
                <a:solidFill>
                  <a:schemeClr val="tx1"/>
                </a:solidFill>
                <a:latin typeface="Times New Roman" panose="02020603050405020304" pitchFamily="18" charset="0"/>
                <a:cs typeface="Times New Roman" panose="02020603050405020304" pitchFamily="18" charset="0"/>
              </a:rPr>
              <a:t>7. В графе "Ф.И.О. врача" указываются полностью фамилия, имя, отчество врача.</a:t>
            </a:r>
          </a:p>
          <a:p>
            <a:r>
              <a:rPr lang="ru-RU" dirty="0">
                <a:solidFill>
                  <a:schemeClr val="tx1"/>
                </a:solidFill>
                <a:latin typeface="Times New Roman" panose="02020603050405020304" pitchFamily="18" charset="0"/>
                <a:cs typeface="Times New Roman" panose="02020603050405020304" pitchFamily="18" charset="0"/>
              </a:rPr>
              <a:t>8. В графе "</a:t>
            </a:r>
            <a:r>
              <a:rPr lang="ru-RU" dirty="0" err="1">
                <a:solidFill>
                  <a:schemeClr val="tx1"/>
                </a:solidFill>
                <a:latin typeface="Times New Roman" panose="02020603050405020304" pitchFamily="18" charset="0"/>
                <a:cs typeface="Times New Roman" panose="02020603050405020304" pitchFamily="18" charset="0"/>
              </a:rPr>
              <a:t>Rp</a:t>
            </a:r>
            <a:r>
              <a:rPr lang="ru-RU" dirty="0">
                <a:solidFill>
                  <a:schemeClr val="tx1"/>
                </a:solidFill>
                <a:latin typeface="Times New Roman" panose="02020603050405020304" pitchFamily="18" charset="0"/>
                <a:cs typeface="Times New Roman" panose="02020603050405020304" pitchFamily="18" charset="0"/>
              </a:rPr>
              <a:t>" указывается: на латинском языке международное непатентованное наименование, торговое или иное название лекарственного средства, зарегистрированного в Российской Федерации; дозировка лекарственного препарата; на русском или русском и национальном языках указывается способ применения лекарственного средства.</a:t>
            </a:r>
          </a:p>
          <a:p>
            <a:r>
              <a:rPr lang="ru-RU" dirty="0">
                <a:solidFill>
                  <a:schemeClr val="tx1"/>
                </a:solidFill>
                <a:latin typeface="Times New Roman" panose="02020603050405020304" pitchFamily="18" charset="0"/>
                <a:cs typeface="Times New Roman" panose="02020603050405020304" pitchFamily="18" charset="0"/>
              </a:rPr>
              <a:t>9. Запрещается ограничиваться общими указаниями: "Внутреннее", "Известно" и т.п. Разрешаются только принятые правилами сокращения обозначений; твердые и сыпучие вещества выписываются в граммах (0,001; 0,5; 1,0), жидкие - в миллилитрах, граммах и каплях.</a:t>
            </a:r>
          </a:p>
          <a:p>
            <a:r>
              <a:rPr lang="ru-RU" dirty="0">
                <a:solidFill>
                  <a:schemeClr val="tx1"/>
                </a:solidFill>
                <a:latin typeface="Times New Roman" panose="02020603050405020304" pitchFamily="18" charset="0"/>
                <a:cs typeface="Times New Roman" panose="02020603050405020304" pitchFamily="18" charset="0"/>
              </a:rPr>
              <a:t>10. Рецепт подписывается врачом и заверяется его личной печатью. Дополнительно рецепт заверяется печатью лечебно-профилактического учреждения "Для рецептов".</a:t>
            </a:r>
          </a:p>
          <a:p>
            <a:r>
              <a:rPr lang="ru-RU" dirty="0">
                <a:solidFill>
                  <a:schemeClr val="tx1"/>
                </a:solidFill>
                <a:latin typeface="Times New Roman" panose="02020603050405020304" pitchFamily="18" charset="0"/>
                <a:cs typeface="Times New Roman" panose="02020603050405020304" pitchFamily="18" charset="0"/>
              </a:rPr>
              <a:t>11. На рецептурном бланке выписываются психотропные вещества Списка III Перечня наркотических средств, психотропных веществ и их прекурсоров, подлежащих контролю в Российской Федерации, утвержденного Постановлением Правительства Российской Федерации от 30 июня 1998 г. №681; иные лекарственные средства, подлежащие предметно-количественному учету; анаболические стероиды.</a:t>
            </a:r>
          </a:p>
          <a:p>
            <a:r>
              <a:rPr lang="ru-RU" dirty="0">
                <a:solidFill>
                  <a:schemeClr val="tx1"/>
                </a:solidFill>
                <a:latin typeface="Times New Roman" panose="02020603050405020304" pitchFamily="18" charset="0"/>
                <a:cs typeface="Times New Roman" panose="02020603050405020304" pitchFamily="18" charset="0"/>
              </a:rPr>
              <a:t>12. Допускается оформление рецептурных бланков с использованием компьютерных технологий, за исключением графы "</a:t>
            </a:r>
            <a:r>
              <a:rPr lang="ru-RU" dirty="0" err="1">
                <a:solidFill>
                  <a:schemeClr val="tx1"/>
                </a:solidFill>
                <a:latin typeface="Times New Roman" panose="02020603050405020304" pitchFamily="18" charset="0"/>
                <a:cs typeface="Times New Roman" panose="02020603050405020304" pitchFamily="18" charset="0"/>
              </a:rPr>
              <a:t>Rp</a:t>
            </a:r>
            <a:r>
              <a:rPr lang="ru-RU" dirty="0">
                <a:solidFill>
                  <a:schemeClr val="tx1"/>
                </a:solidFill>
                <a:latin typeface="Times New Roman" panose="02020603050405020304" pitchFamily="18" charset="0"/>
                <a:cs typeface="Times New Roman" panose="02020603050405020304" pitchFamily="18" charset="0"/>
              </a:rPr>
              <a:t>" (название лекарственного средства, его дозировка, количество, способ и продолжительность применения).</a:t>
            </a:r>
          </a:p>
          <a:p>
            <a:r>
              <a:rPr lang="ru-RU" dirty="0">
                <a:solidFill>
                  <a:schemeClr val="tx1"/>
                </a:solidFill>
                <a:latin typeface="Times New Roman" panose="02020603050405020304" pitchFamily="18" charset="0"/>
                <a:cs typeface="Times New Roman" panose="02020603050405020304" pitchFamily="18" charset="0"/>
              </a:rPr>
              <a:t>13. На одном бланке разрешается выписывать только одно наименование лекарственного средства.</a:t>
            </a:r>
          </a:p>
          <a:p>
            <a:r>
              <a:rPr lang="ru-RU" dirty="0">
                <a:solidFill>
                  <a:schemeClr val="tx1"/>
                </a:solidFill>
                <a:latin typeface="Times New Roman" panose="02020603050405020304" pitchFamily="18" charset="0"/>
                <a:cs typeface="Times New Roman" panose="02020603050405020304" pitchFamily="18" charset="0"/>
              </a:rPr>
              <a:t>14. Исправления в рецепте не допускаются.</a:t>
            </a:r>
          </a:p>
          <a:p>
            <a:r>
              <a:rPr lang="ru-RU" dirty="0">
                <a:solidFill>
                  <a:schemeClr val="tx1"/>
                </a:solidFill>
                <a:latin typeface="Times New Roman" panose="02020603050405020304" pitchFamily="18" charset="0"/>
                <a:cs typeface="Times New Roman" panose="02020603050405020304" pitchFamily="18" charset="0"/>
              </a:rPr>
              <a:t>15. Срок действия рецепта (10 дней, 1 месяц) указывается путем зачеркивания.</a:t>
            </a:r>
          </a:p>
          <a:p>
            <a:pPr marL="0" indent="0">
              <a:buNone/>
            </a:pPr>
            <a:r>
              <a:rPr lang="ru-RU" dirty="0">
                <a:solidFill>
                  <a:schemeClr val="tx1"/>
                </a:solidFill>
                <a:latin typeface="Times New Roman" panose="02020603050405020304" pitchFamily="18" charset="0"/>
                <a:cs typeface="Times New Roman" panose="02020603050405020304" pitchFamily="18" charset="0"/>
              </a:rPr>
              <a:t>На оборотной стороне рецептурного бланка печатается таблица Приготовил, Проверил, Отпустил.</a:t>
            </a:r>
          </a:p>
          <a:p>
            <a:endParaRPr lang="ru-RU" sz="16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2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67384E-3895-4CFB-A551-285ED525D4BB}"/>
              </a:ext>
            </a:extLst>
          </p:cNvPr>
          <p:cNvSpPr>
            <a:spLocks noGrp="1"/>
          </p:cNvSpPr>
          <p:nvPr>
            <p:ph type="title"/>
          </p:nvPr>
        </p:nvSpPr>
        <p:spPr>
          <a:xfrm>
            <a:off x="677334" y="0"/>
            <a:ext cx="8596668" cy="1290320"/>
          </a:xfrm>
        </p:spPr>
        <p:txBody>
          <a:bodyPr/>
          <a:lstStyle/>
          <a:p>
            <a:pPr algn="ctr"/>
            <a:r>
              <a:rPr lang="ru-RU" dirty="0">
                <a:solidFill>
                  <a:schemeClr val="tx1"/>
                </a:solidFill>
              </a:rPr>
              <a:t>Правила оформления рецептурного бланка 148-1/у-04(л)</a:t>
            </a:r>
          </a:p>
        </p:txBody>
      </p:sp>
      <p:sp>
        <p:nvSpPr>
          <p:cNvPr id="3" name="Объект 2">
            <a:extLst>
              <a:ext uri="{FF2B5EF4-FFF2-40B4-BE49-F238E27FC236}">
                <a16:creationId xmlns:a16="http://schemas.microsoft.com/office/drawing/2014/main" id="{B30E317B-5232-40B2-8F72-9F272C9990E3}"/>
              </a:ext>
            </a:extLst>
          </p:cNvPr>
          <p:cNvSpPr>
            <a:spLocks noGrp="1"/>
          </p:cNvSpPr>
          <p:nvPr>
            <p:ph idx="1"/>
          </p:nvPr>
        </p:nvSpPr>
        <p:spPr>
          <a:xfrm>
            <a:off x="0" y="1219201"/>
            <a:ext cx="7091680" cy="5638799"/>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1. На рецептурных бланках N 148-1/у-04(л) в левом верхнем углу проставляется штамп медицинской организации с указанием ее наименования, адреса и телефона.</a:t>
            </a:r>
          </a:p>
          <a:p>
            <a:r>
              <a:rPr lang="ru-RU" sz="2000" dirty="0">
                <a:solidFill>
                  <a:schemeClr val="tx1"/>
                </a:solidFill>
                <a:latin typeface="Times New Roman" panose="02020603050405020304" pitchFamily="18" charset="0"/>
                <a:cs typeface="Times New Roman" panose="02020603050405020304" pitchFamily="18" charset="0"/>
              </a:rPr>
              <a:t>Дополнительно на рецептурном бланке формы N 148-1/у-04(л) проставляется код медицинской организации в соответствии с Основным государственным регистрационным номером (далее - ОГРН).</a:t>
            </a:r>
          </a:p>
          <a:p>
            <a:r>
              <a:rPr lang="ru-RU" sz="2000" dirty="0">
                <a:solidFill>
                  <a:schemeClr val="tx1"/>
                </a:solidFill>
                <a:latin typeface="Times New Roman" panose="02020603050405020304" pitchFamily="18" charset="0"/>
                <a:cs typeface="Times New Roman" panose="02020603050405020304" pitchFamily="18" charset="0"/>
              </a:rPr>
              <a:t>Серия рецептурного бланка формы N 148-1/у-04(л) включает код субъекта Российской Федерации, соответствующий двум первым цифрам Общероссийского классификатора объектов административно-территориального деления (далее - ОКАТО).</a:t>
            </a:r>
          </a:p>
          <a:p>
            <a:r>
              <a:rPr lang="ru-RU" sz="2000" dirty="0">
                <a:solidFill>
                  <a:schemeClr val="tx1"/>
                </a:solidFill>
                <a:latin typeface="Times New Roman" panose="02020603050405020304" pitchFamily="18" charset="0"/>
                <a:cs typeface="Times New Roman" panose="02020603050405020304" pitchFamily="18" charset="0"/>
              </a:rPr>
              <a:t>Разрешается изготавливать рецептурные бланки формы N 107-1/у и формы N 148-1/у-04(л) с помощью компьютерных технологий.</a:t>
            </a:r>
          </a:p>
        </p:txBody>
      </p:sp>
      <p:pic>
        <p:nvPicPr>
          <p:cNvPr id="4" name="Рисунок 3">
            <a:extLst>
              <a:ext uri="{FF2B5EF4-FFF2-40B4-BE49-F238E27FC236}">
                <a16:creationId xmlns:a16="http://schemas.microsoft.com/office/drawing/2014/main" id="{0E685B25-4730-4A79-A9C7-B4E013C83C74}"/>
              </a:ext>
            </a:extLst>
          </p:cNvPr>
          <p:cNvPicPr>
            <a:picLocks noChangeAspect="1"/>
          </p:cNvPicPr>
          <p:nvPr/>
        </p:nvPicPr>
        <p:blipFill>
          <a:blip r:embed="rId2"/>
          <a:stretch>
            <a:fillRect/>
          </a:stretch>
        </p:blipFill>
        <p:spPr>
          <a:xfrm>
            <a:off x="7357400" y="721360"/>
            <a:ext cx="4834600" cy="6136640"/>
          </a:xfrm>
          <a:prstGeom prst="rect">
            <a:avLst/>
          </a:prstGeom>
        </p:spPr>
      </p:pic>
    </p:spTree>
    <p:extLst>
      <p:ext uri="{BB962C8B-B14F-4D97-AF65-F5344CB8AC3E}">
        <p14:creationId xmlns:p14="http://schemas.microsoft.com/office/powerpoint/2010/main" val="2894690696"/>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129</TotalTime>
  <Words>2204</Words>
  <Application>Microsoft Office PowerPoint</Application>
  <PresentationFormat>Широкоэкранный</PresentationFormat>
  <Paragraphs>91</Paragraphs>
  <Slides>15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Trebuchet MS</vt:lpstr>
      <vt:lpstr>Wingdings 3</vt:lpstr>
      <vt:lpstr>Аспект</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 Ф. Войно-Ясенецкого» Министерства здравоохранения Российской Федерации. Фармацевтический колледж</vt:lpstr>
      <vt:lpstr>Правила оформления рецептурного бланка 107-1/у</vt:lpstr>
      <vt:lpstr>Презентация PowerPoint</vt:lpstr>
      <vt:lpstr>Правила оформления рецептурного бланка 107-1/у-НП</vt:lpstr>
      <vt:lpstr>Презентация PowerPoint</vt:lpstr>
      <vt:lpstr>Презентация PowerPoint</vt:lpstr>
      <vt:lpstr>Правила оформления рецептурного бланка 148-1/у</vt:lpstr>
      <vt:lpstr>Презентация PowerPoint</vt:lpstr>
      <vt:lpstr>Правила оформления рецептурного бланка 148-1/у-04(л)</vt:lpstr>
      <vt:lpstr>Презентация PowerPoint</vt:lpstr>
      <vt:lpstr>Правила оформления рецептурного бланка 148-1/у-06(л)</vt:lpstr>
      <vt:lpstr>Презентация PowerPoint</vt:lpstr>
      <vt:lpstr>Презентация PowerPoint</vt:lpstr>
      <vt:lpstr>Презентация PowerPoint</vt:lpstr>
      <vt:lpstr>    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 Ф. Войно-Ясенецкого» Министерства здравоохранения Российской Федерации. Фармацевтический колледж</dc:title>
  <dc:creator>Роман</dc:creator>
  <cp:lastModifiedBy>Роман</cp:lastModifiedBy>
  <cp:revision>13</cp:revision>
  <dcterms:created xsi:type="dcterms:W3CDTF">2020-06-27T11:40:48Z</dcterms:created>
  <dcterms:modified xsi:type="dcterms:W3CDTF">2020-07-02T11:49:53Z</dcterms:modified>
</cp:coreProperties>
</file>