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256" r:id="rId2"/>
    <p:sldId id="260" r:id="rId3"/>
    <p:sldId id="262" r:id="rId4"/>
    <p:sldId id="264" r:id="rId5"/>
    <p:sldId id="284" r:id="rId6"/>
    <p:sldId id="265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A296-40C1-452C-872F-8C7586851BEF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1489-66FD-452A-A085-8D8DB6CAA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944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A296-40C1-452C-872F-8C7586851BEF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1489-66FD-452A-A085-8D8DB6CAA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881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A296-40C1-452C-872F-8C7586851BEF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1489-66FD-452A-A085-8D8DB6CAA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890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A296-40C1-452C-872F-8C7586851BEF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1489-66FD-452A-A085-8D8DB6CAAA1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5577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A296-40C1-452C-872F-8C7586851BEF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1489-66FD-452A-A085-8D8DB6CAA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000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A296-40C1-452C-872F-8C7586851BEF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1489-66FD-452A-A085-8D8DB6CAA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516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A296-40C1-452C-872F-8C7586851BEF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1489-66FD-452A-A085-8D8DB6CAA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831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A296-40C1-452C-872F-8C7586851BEF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1489-66FD-452A-A085-8D8DB6CAA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026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A296-40C1-452C-872F-8C7586851BEF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1489-66FD-452A-A085-8D8DB6CAA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46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A296-40C1-452C-872F-8C7586851BEF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1489-66FD-452A-A085-8D8DB6CAA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A296-40C1-452C-872F-8C7586851BEF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1489-66FD-452A-A085-8D8DB6CAA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56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A296-40C1-452C-872F-8C7586851BEF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1489-66FD-452A-A085-8D8DB6CAA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76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A296-40C1-452C-872F-8C7586851BEF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1489-66FD-452A-A085-8D8DB6CAA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35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A296-40C1-452C-872F-8C7586851BEF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1489-66FD-452A-A085-8D8DB6CAA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25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A296-40C1-452C-872F-8C7586851BEF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1489-66FD-452A-A085-8D8DB6CAA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A296-40C1-452C-872F-8C7586851BEF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1489-66FD-452A-A085-8D8DB6CAA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200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A296-40C1-452C-872F-8C7586851BEF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1489-66FD-452A-A085-8D8DB6CAA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08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FFEA296-40C1-452C-872F-8C7586851BEF}" type="datetimeFigureOut">
              <a:rPr lang="ru-RU" smtClean="0"/>
              <a:t>16.09.2023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D9B1489-66FD-452A-A085-8D8DB6CAA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64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  <p:sldLayoutId id="2147483800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975104"/>
          </a:xfrm>
        </p:spPr>
        <p:txBody>
          <a:bodyPr>
            <a:normAutofit fontScale="90000"/>
          </a:bodyPr>
          <a:lstStyle/>
          <a:p>
            <a:r>
              <a:rPr lang="ru-RU" sz="6000" dirty="0" smtClean="0"/>
              <a:t>Имя существительное как часть речи</a:t>
            </a:r>
            <a:endParaRPr lang="ru-RU" sz="6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13259" y="4149080"/>
            <a:ext cx="6517482" cy="1371599"/>
          </a:xfrm>
        </p:spPr>
        <p:txBody>
          <a:bodyPr/>
          <a:lstStyle/>
          <a:p>
            <a:r>
              <a:rPr lang="ru-RU" dirty="0" smtClean="0"/>
              <a:t>Практика 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0" y="1772817"/>
            <a:ext cx="7772870" cy="4680520"/>
          </a:xfrm>
        </p:spPr>
        <p:txBody>
          <a:bodyPr>
            <a:normAutofit/>
          </a:bodyPr>
          <a:lstStyle/>
          <a:p>
            <a:pPr algn="just"/>
            <a:r>
              <a:rPr lang="ru-RU" sz="2400" cap="none" dirty="0" smtClean="0"/>
              <a:t>Прочитайте текст. Составьте таблицу склонений и заполните ее словами из текста. Есть ли в тексте существительные, которые употребляются только во мн. ч.? Найдите в тексте архаизмы и историзмы.</a:t>
            </a:r>
          </a:p>
          <a:p>
            <a:pPr algn="just"/>
            <a:endParaRPr lang="ru-RU" sz="2400" cap="none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905451"/>
              </p:ext>
            </p:extLst>
          </p:nvPr>
        </p:nvGraphicFramePr>
        <p:xfrm>
          <a:off x="971600" y="4113077"/>
          <a:ext cx="7772400" cy="163830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331196255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236424107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8627638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 fontAlgn="base"/>
                      <a:r>
                        <a:rPr lang="ru-RU">
                          <a:effectLst/>
                          <a:latin typeface="tahoma" panose="020B0604030504040204" pitchFamily="34" charset="0"/>
                        </a:rPr>
                        <a:t>I скл.</a:t>
                      </a:r>
                    </a:p>
                    <a:p>
                      <a:pPr algn="just" fontAlgn="base"/>
                      <a:r>
                        <a:rPr lang="ru-RU">
                          <a:effectLst/>
                          <a:latin typeface="tahoma" panose="020B0604030504040204" pitchFamily="34" charset="0"/>
                        </a:rPr>
                        <a:t>(ж.р. и м.р. с ок. –а(-я)</a:t>
                      </a:r>
                    </a:p>
                  </a:txBody>
                  <a:tcPr marL="57150" marR="57150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dirty="0">
                          <a:effectLst/>
                          <a:latin typeface="tahoma" panose="020B0604030504040204" pitchFamily="34" charset="0"/>
                        </a:rPr>
                        <a:t>II </a:t>
                      </a:r>
                      <a:r>
                        <a:rPr lang="ru-RU" dirty="0" err="1">
                          <a:effectLst/>
                          <a:latin typeface="tahoma" panose="020B0604030504040204" pitchFamily="34" charset="0"/>
                        </a:rPr>
                        <a:t>скл</a:t>
                      </a:r>
                      <a:r>
                        <a:rPr lang="ru-RU" dirty="0">
                          <a:effectLst/>
                          <a:latin typeface="tahoma" panose="020B0604030504040204" pitchFamily="34" charset="0"/>
                        </a:rPr>
                        <a:t>.</a:t>
                      </a:r>
                    </a:p>
                    <a:p>
                      <a:pPr algn="just" fontAlgn="base"/>
                      <a:r>
                        <a:rPr lang="ru-RU" dirty="0" err="1">
                          <a:effectLst/>
                          <a:latin typeface="tahoma" panose="020B0604030504040204" pitchFamily="34" charset="0"/>
                        </a:rPr>
                        <a:t>М.р</a:t>
                      </a:r>
                      <a:r>
                        <a:rPr lang="ru-RU" dirty="0">
                          <a:effectLst/>
                          <a:latin typeface="tahoma" panose="020B0604030504040204" pitchFamily="34" charset="0"/>
                        </a:rPr>
                        <a:t>. с нулевым </a:t>
                      </a:r>
                      <a:r>
                        <a:rPr lang="ru-RU" dirty="0" err="1">
                          <a:effectLst/>
                          <a:latin typeface="tahoma" panose="020B0604030504040204" pitchFamily="34" charset="0"/>
                        </a:rPr>
                        <a:t>оконч</a:t>
                      </a:r>
                      <a:r>
                        <a:rPr lang="ru-RU" dirty="0">
                          <a:effectLst/>
                          <a:latin typeface="tahoma" panose="020B0604030504040204" pitchFamily="34" charset="0"/>
                        </a:rPr>
                        <a:t>., ср. р. с </a:t>
                      </a:r>
                      <a:r>
                        <a:rPr lang="ru-RU" dirty="0" err="1">
                          <a:effectLst/>
                          <a:latin typeface="tahoma" panose="020B0604030504040204" pitchFamily="34" charset="0"/>
                        </a:rPr>
                        <a:t>оконч</a:t>
                      </a:r>
                      <a:r>
                        <a:rPr lang="ru-RU" dirty="0">
                          <a:effectLst/>
                          <a:latin typeface="tahoma" panose="020B0604030504040204" pitchFamily="34" charset="0"/>
                        </a:rPr>
                        <a:t>. –о(-ё), -е</a:t>
                      </a:r>
                    </a:p>
                  </a:txBody>
                  <a:tcPr marL="57150" marR="57150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>
                          <a:effectLst/>
                          <a:latin typeface="tahoma" panose="020B0604030504040204" pitchFamily="34" charset="0"/>
                        </a:rPr>
                        <a:t>III скл.</a:t>
                      </a:r>
                    </a:p>
                    <a:p>
                      <a:pPr algn="just" fontAlgn="base"/>
                      <a:r>
                        <a:rPr lang="ru-RU">
                          <a:effectLst/>
                          <a:latin typeface="tahoma" panose="020B0604030504040204" pitchFamily="34" charset="0"/>
                        </a:rPr>
                        <a:t>Ж.р. с нулевым оконч.</a:t>
                      </a:r>
                    </a:p>
                  </a:txBody>
                  <a:tcPr marL="57150" marR="57150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17797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endParaRPr lang="ru-RU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150" marR="57150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ru-RU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150" marR="57150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ru-RU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7150" marR="57150" marT="66675" marB="666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487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48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0" y="548680"/>
            <a:ext cx="8279158" cy="6048671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cap="none" dirty="0" smtClean="0"/>
              <a:t>Покамест ему подавались разные обычные в трактирах блюда, как то: щи с слоёным </a:t>
            </a:r>
            <a:r>
              <a:rPr lang="ru-RU" sz="2400" cap="none" dirty="0" err="1" smtClean="0"/>
              <a:t>пиро</a:t>
            </a:r>
            <a:r>
              <a:rPr lang="ru-RU" sz="2400" cap="none" dirty="0" smtClean="0"/>
              <a:t>..ком, нарочно сберегаемым для </a:t>
            </a:r>
            <a:r>
              <a:rPr lang="ru-RU" sz="2400" cap="none" dirty="0" err="1" smtClean="0"/>
              <a:t>прое</a:t>
            </a:r>
            <a:r>
              <a:rPr lang="ru-RU" sz="2400" cap="none" dirty="0" smtClean="0"/>
              <a:t>..</a:t>
            </a:r>
            <a:r>
              <a:rPr lang="ru-RU" sz="2400" cap="none" dirty="0" err="1" smtClean="0"/>
              <a:t>жающих</a:t>
            </a:r>
            <a:r>
              <a:rPr lang="ru-RU" sz="2400" cap="none" dirty="0" smtClean="0"/>
              <a:t> (в)</a:t>
            </a:r>
            <a:r>
              <a:rPr lang="ru-RU" sz="2400" cap="none" dirty="0" err="1" smtClean="0"/>
              <a:t>течени</a:t>
            </a:r>
            <a:r>
              <a:rPr lang="ru-RU" sz="2400" cap="none" dirty="0" smtClean="0"/>
              <a:t>.. нескольких неделей, мозги с горошком, сосиски с капустой, пулярка жаре..</a:t>
            </a:r>
            <a:r>
              <a:rPr lang="ru-RU" sz="2400" cap="none" dirty="0" err="1" smtClean="0"/>
              <a:t>ая</a:t>
            </a:r>
            <a:r>
              <a:rPr lang="ru-RU" sz="2400" cap="none" dirty="0" smtClean="0"/>
              <a:t>, огурец </a:t>
            </a:r>
            <a:r>
              <a:rPr lang="ru-RU" sz="2400" cap="none" dirty="0" err="1" smtClean="0"/>
              <a:t>солё</a:t>
            </a:r>
            <a:r>
              <a:rPr lang="ru-RU" sz="2400" cap="none" dirty="0" smtClean="0"/>
              <a:t>..</a:t>
            </a:r>
            <a:r>
              <a:rPr lang="ru-RU" sz="2400" cap="none" dirty="0" err="1" smtClean="0"/>
              <a:t>ый</a:t>
            </a:r>
            <a:r>
              <a:rPr lang="ru-RU" sz="2400" cap="none" dirty="0" smtClean="0"/>
              <a:t> и вечный </a:t>
            </a:r>
            <a:r>
              <a:rPr lang="ru-RU" sz="2400" cap="none" dirty="0" err="1" smtClean="0"/>
              <a:t>слоё</a:t>
            </a:r>
            <a:r>
              <a:rPr lang="ru-RU" sz="2400" cap="none" dirty="0" smtClean="0"/>
              <a:t>..</a:t>
            </a:r>
            <a:r>
              <a:rPr lang="ru-RU" sz="2400" cap="none" dirty="0" err="1" smtClean="0"/>
              <a:t>ый</a:t>
            </a:r>
            <a:r>
              <a:rPr lang="ru-RU" sz="2400" cap="none" dirty="0" smtClean="0"/>
              <a:t> сладкий </a:t>
            </a:r>
            <a:r>
              <a:rPr lang="ru-RU" sz="2400" cap="none" dirty="0" err="1" smtClean="0"/>
              <a:t>пирож</a:t>
            </a:r>
            <a:r>
              <a:rPr lang="ru-RU" sz="2400" cap="none" dirty="0" smtClean="0"/>
              <a:t>..к, всегда готовый к услугам, он заставил слугу, или полового, рас..</a:t>
            </a:r>
            <a:r>
              <a:rPr lang="ru-RU" sz="2400" cap="none" dirty="0" err="1" smtClean="0"/>
              <a:t>казывать</a:t>
            </a:r>
            <a:r>
              <a:rPr lang="ru-RU" sz="2400" cap="none" dirty="0" smtClean="0"/>
              <a:t> всякий вздор о том, кто содержал прежде трактир и кто теперь, и много ли даёт дохода, и большой ли подлец их хозяин; на что половой, по обыкновению, отвечал: «О, большой, сударь, </a:t>
            </a:r>
            <a:r>
              <a:rPr lang="ru-RU" sz="2400" cap="none" dirty="0" err="1" smtClean="0"/>
              <a:t>мошен</a:t>
            </a:r>
            <a:r>
              <a:rPr lang="ru-RU" sz="2400" cap="none" dirty="0" smtClean="0"/>
              <a:t>..</a:t>
            </a:r>
            <a:r>
              <a:rPr lang="ru-RU" sz="2400" cap="none" dirty="0" err="1" smtClean="0"/>
              <a:t>ик</a:t>
            </a:r>
            <a:r>
              <a:rPr lang="ru-RU" sz="2400" cap="none" dirty="0" smtClean="0"/>
              <a:t>». Как в </a:t>
            </a:r>
            <a:r>
              <a:rPr lang="ru-RU" sz="2400" cap="none" dirty="0" err="1" smtClean="0"/>
              <a:t>просв</a:t>
            </a:r>
            <a:r>
              <a:rPr lang="ru-RU" sz="2400" cap="none" dirty="0" smtClean="0"/>
              <a:t>..</a:t>
            </a:r>
            <a:r>
              <a:rPr lang="ru-RU" sz="2400" cap="none" dirty="0" err="1" smtClean="0"/>
              <a:t>щён..ой</a:t>
            </a:r>
            <a:r>
              <a:rPr lang="ru-RU" sz="2400" cap="none" dirty="0" smtClean="0"/>
              <a:t> (</a:t>
            </a:r>
            <a:r>
              <a:rPr lang="ru-RU" sz="2400" cap="none" dirty="0" err="1" smtClean="0"/>
              <a:t>Е,е</a:t>
            </a:r>
            <a:r>
              <a:rPr lang="ru-RU" sz="2400" cap="none" dirty="0" smtClean="0"/>
              <a:t>)</a:t>
            </a:r>
            <a:r>
              <a:rPr lang="ru-RU" sz="2400" cap="none" dirty="0" err="1" smtClean="0"/>
              <a:t>вропе</a:t>
            </a:r>
            <a:r>
              <a:rPr lang="ru-RU" sz="2400" cap="none" dirty="0" smtClean="0"/>
              <a:t>, так и в </a:t>
            </a:r>
            <a:r>
              <a:rPr lang="ru-RU" sz="2400" cap="none" dirty="0" err="1" smtClean="0"/>
              <a:t>просв</a:t>
            </a:r>
            <a:r>
              <a:rPr lang="ru-RU" sz="2400" cap="none" dirty="0" smtClean="0"/>
              <a:t>..</a:t>
            </a:r>
            <a:r>
              <a:rPr lang="ru-RU" sz="2400" cap="none" dirty="0" err="1" smtClean="0"/>
              <a:t>щён..ой</a:t>
            </a:r>
            <a:r>
              <a:rPr lang="ru-RU" sz="2400" cap="none" dirty="0" smtClean="0"/>
              <a:t> Рос..</a:t>
            </a:r>
            <a:r>
              <a:rPr lang="ru-RU" sz="2400" cap="none" dirty="0" err="1" smtClean="0"/>
              <a:t>ии</a:t>
            </a:r>
            <a:r>
              <a:rPr lang="ru-RU" sz="2400" cap="none" dirty="0" smtClean="0"/>
              <a:t> есть теперь весьма много почтен..</a:t>
            </a:r>
            <a:r>
              <a:rPr lang="ru-RU" sz="2400" cap="none" dirty="0" err="1" smtClean="0"/>
              <a:t>ых</a:t>
            </a:r>
            <a:r>
              <a:rPr lang="ru-RU" sz="2400" cap="none" dirty="0" smtClean="0"/>
              <a:t> людей, которые без того не могут покушать в трактире, чтоб не поговорить со слугою, а иногда даже забавно пошутить над ним.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03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0" y="1700808"/>
            <a:ext cx="7772870" cy="4320479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cap="none" dirty="0" smtClean="0"/>
              <a:t>Запишите слово, ориентируясь на его описание.</a:t>
            </a:r>
          </a:p>
          <a:p>
            <a:pPr algn="just"/>
            <a:r>
              <a:rPr lang="ru-RU" sz="2400" cap="none" dirty="0" smtClean="0"/>
              <a:t>1) Тот, кто руководит школой; 2) специалист, знающий законы земледелия; 3) синоним к словам странствие, турне; 4) плод яблони; 5) сооружение в виде ступеней для подъема и спуска; 6) крупное морское судно; 7) обозначение, название места жительства; 8) дорога, обсаженная по обеим сторонам деревьями; 9) сооружение для хранения зерна; 10) сизо-чёрная ягода, похожая на малину; 11) поездка; 12) движущаяся лестница в метро; 13) машина с большим ковшом.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10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0" y="1700808"/>
            <a:ext cx="7772870" cy="496855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600" cap="none" dirty="0" smtClean="0"/>
              <a:t>Распределите сложные существительные по группам: а) с соединительными гласными о, е; б) с элементами авиа-, </a:t>
            </a:r>
            <a:r>
              <a:rPr lang="ru-RU" sz="2600" cap="none" dirty="0" err="1" smtClean="0"/>
              <a:t>агро</a:t>
            </a:r>
            <a:r>
              <a:rPr lang="ru-RU" sz="2600" cap="none" dirty="0" smtClean="0"/>
              <a:t>-, микро-, макро-, фото- и др.; в) состоящие из двух самостоятельно употребляющихся существительных; г) с глагольным элементом; д) с первой частью — числительным; е) с начальными пол-, полу-; ж) сложносокращённые. Объясните написание слов.</a:t>
            </a:r>
          </a:p>
          <a:p>
            <a:pPr algn="just"/>
            <a:r>
              <a:rPr lang="ru-RU" sz="3100" cap="none" dirty="0" smtClean="0"/>
              <a:t>Иван-чай, вагон-ресторан, стоп-кран, Ростов-на-Дону, рубаха-парень, полумрак, </a:t>
            </a:r>
            <a:r>
              <a:rPr lang="ru-RU" sz="3100" cap="none" dirty="0" err="1" smtClean="0"/>
              <a:t>агросервис</a:t>
            </a:r>
            <a:r>
              <a:rPr lang="ru-RU" sz="3100" cap="none" dirty="0" smtClean="0"/>
              <a:t>, солнцестояние, вертихвостка, живоглот, аэропорт, фотостудия, полгектара, паровоз, лесопосадка, Царь-колокол, премьер-министр, землеройка, зоопарк, плакун-трава, культтовары, промтовары, динамо-машина, горе-проводник, алмаатинец, </a:t>
            </a:r>
            <a:r>
              <a:rPr lang="ru-RU" sz="3100" cap="none" dirty="0" err="1" smtClean="0"/>
              <a:t>завстоловой</a:t>
            </a:r>
            <a:r>
              <a:rPr lang="ru-RU" sz="3100" cap="none" dirty="0" smtClean="0"/>
              <a:t>, </a:t>
            </a:r>
            <a:r>
              <a:rPr lang="ru-RU" sz="3100" cap="none" dirty="0" err="1" smtClean="0"/>
              <a:t>пол-луны</a:t>
            </a:r>
            <a:r>
              <a:rPr lang="ru-RU" sz="3100" cap="none" dirty="0" smtClean="0"/>
              <a:t>, микромир, макромир, матч-турнир, мясозаготовки, горемыка, универсам.</a:t>
            </a:r>
          </a:p>
        </p:txBody>
      </p:sp>
    </p:spTree>
    <p:extLst>
      <p:ext uri="{BB962C8B-B14F-4D97-AF65-F5344CB8AC3E}">
        <p14:creationId xmlns:p14="http://schemas.microsoft.com/office/powerpoint/2010/main" val="297809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AA5CC1-96E0-FC26-5098-B42BCF3D4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9D490A-0BE3-EACB-2EFC-1C3A0A1FFF8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1772816"/>
            <a:ext cx="8207150" cy="4968552"/>
          </a:xfrm>
        </p:spPr>
        <p:txBody>
          <a:bodyPr>
            <a:normAutofit fontScale="77500" lnSpcReduction="20000"/>
          </a:bodyPr>
          <a:lstStyle/>
          <a:p>
            <a:pPr marL="449580" indent="450215" algn="just">
              <a:lnSpc>
                <a:spcPct val="150000"/>
              </a:lnSpc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Укажите, где это возможно, для существительных, стоящих в единственном числе, множественное число, и наоборот. Отметьте существительные, употребляющиеся только в единственном или только множественном числе.</a:t>
            </a:r>
            <a:endParaRPr lang="ru-RU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49580" indent="450215" algn="just">
              <a:lnSpc>
                <a:spcPct val="150000"/>
              </a:lnSpc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Ворота, рояль, сумерки, гражданин, студенчество, молодёжь, студент, заявление, фамилия, золото, чернила, опилки, счета, счёты, кружева, листва, листья, щипцы, вожжи, дрожжи, перец, сторож, инженер, тишина, ловкость, очки, лагерь, весы, отруби, терпение, бегство, сливки, будни, путь, офицер, площадь, лестницы, жмурки, дрожки, проруби, глаз, мощь, сила, судьба, молотьба, белизна.</a:t>
            </a:r>
            <a:endParaRPr lang="ru-RU" sz="24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036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4519BA-A3C2-F97D-4A0C-84B539A01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8CD5FA-A8DD-7229-95D5-FE083FE64A2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1520" y="1700808"/>
            <a:ext cx="8784976" cy="5040560"/>
          </a:xfrm>
        </p:spPr>
        <p:txBody>
          <a:bodyPr>
            <a:normAutofit fontScale="85000" lnSpcReduction="20000"/>
          </a:bodyPr>
          <a:lstStyle/>
          <a:p>
            <a:pPr marL="449580" indent="450215" algn="just">
              <a:lnSpc>
                <a:spcPct val="150000"/>
              </a:lnSpc>
            </a:pPr>
            <a:r>
              <a:rPr lang="ru-RU" sz="1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Перепишите, исправляя ошибки в употреблении существительных единственного и множественного числа.</a:t>
            </a:r>
            <a:endParaRPr lang="ru-RU" sz="19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49580" indent="450215" algn="just">
              <a:lnSpc>
                <a:spcPct val="150000"/>
              </a:lnSpc>
            </a:pPr>
            <a:r>
              <a:rPr lang="ru-RU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1. В чернильнице у Плюшкина было не чернило, а какая-то заплесневевшая жидкость. 2. Его мелочность, </a:t>
            </a:r>
            <a:r>
              <a:rPr lang="ru-RU" sz="23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ска́редность</a:t>
            </a:r>
            <a:r>
              <a:rPr lang="ru-RU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вызывает у всех негодования и презрения. 3. Татьяне свойственны тонкие понимания русской природы. 4. Мировоззрения Базарова и Павла Петровича Кирсанова различны. 5. Недовольства рабочих условиями труда выражаются в забастовках. 6. Бурные развития многих народных промыслов приходятся на шестидесятые годы </a:t>
            </a:r>
            <a:r>
              <a:rPr lang="en-US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XIX</a:t>
            </a:r>
            <a:r>
              <a:rPr lang="ru-RU" sz="23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века. 7. Держась за перило, Сергей быстро взбежал по лестнице.</a:t>
            </a:r>
            <a:endParaRPr lang="ru-RU" sz="23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05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21B159-AD5E-7970-E15C-A1B13C244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1" y="319361"/>
            <a:ext cx="7773338" cy="794258"/>
          </a:xfrm>
        </p:spPr>
        <p:txBody>
          <a:bodyPr/>
          <a:lstStyle/>
          <a:p>
            <a:r>
              <a:rPr lang="ru-RU" dirty="0"/>
              <a:t>Задание 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0C71CB-0FCE-8AF4-CF9C-25BC011EF7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1520" y="908720"/>
            <a:ext cx="8640960" cy="5616623"/>
          </a:xfrm>
        </p:spPr>
        <p:txBody>
          <a:bodyPr>
            <a:normAutofit fontScale="85000" lnSpcReduction="10000"/>
          </a:bodyPr>
          <a:lstStyle/>
          <a:p>
            <a:pPr marL="449580" indent="450215" algn="just">
              <a:lnSpc>
                <a:spcPct val="150000"/>
              </a:lnSpc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Перепишите, ставя существительные в нужном падеже единственного числа. Обозначьте склонение и падеж.</a:t>
            </a:r>
            <a:endParaRPr lang="ru-RU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49580"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1. Сообщить о (постановка) (пьеса). Говорить о (пьеса) и времени её (постановка). 2. Быть на (открытие) (выставка). Рассказать о (выставка) и её (открытие). 3. Присутствовать при (беседа) (участница) (экспедиция). Обратиться к (участника) (экспедиция) с вопросом. 4. Подниматься по (лестница) (башня). Побывать в (башня) (крепость). 5. Подойти к (окраина) (деревня). Гостить в (деревня). 6. Жить в (гостиница). Читать на (веранда) (гостиница). Уйти с (веранда). 7. Лечиться в (амбулатория) при (больница). Выписаться из (больница). 8. Встретиться на (лекция) в (музей). Возвратиться с (лекция).</a:t>
            </a:r>
            <a:endParaRPr lang="ru-RU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49580"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II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1. Деревья в лёгком (иней). 2. Бродить по (отмель), видеть корабли на (рейд), вернуться из (гавань). 3. Присутствовать на научной (конференция), посвященной современной (живопись) и (архитектура). 4. Рассказывать о (трагедия) и (эпопея). 5. Отметить в (резолюция), (постановление) и (отчет).</a:t>
            </a:r>
            <a:endParaRPr lang="ru-RU" dirty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663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Имя существительное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51520" y="1783560"/>
            <a:ext cx="8606760" cy="495780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b="1" cap="none" dirty="0" smtClean="0"/>
              <a:t>Имя существительное </a:t>
            </a:r>
            <a:r>
              <a:rPr lang="ru-RU" sz="2400" cap="none" dirty="0" smtClean="0"/>
              <a:t>— самостоятельная часть речи, обозначающая предмет, лицо или явление и отвечающая на вопросы «кто?» или «что?»; в предложениях существительное, как правило, выступает в роли подлежащего или дополнения, а также обстоятельства, сказуемого или определения.</a:t>
            </a:r>
          </a:p>
          <a:p>
            <a:pPr algn="just"/>
            <a:r>
              <a:rPr lang="ru-RU" sz="2400" cap="none" dirty="0" smtClean="0"/>
              <a:t>Например: </a:t>
            </a:r>
            <a:r>
              <a:rPr lang="ru-RU" sz="2400" i="1" cap="none" dirty="0"/>
              <a:t>С</a:t>
            </a:r>
            <a:r>
              <a:rPr lang="ru-RU" sz="2400" i="1" cap="none" dirty="0" smtClean="0"/>
              <a:t>покойный, бесцветный свет запада еще не отражался в окне будки. Урок – это зеркало общей культуры. Люблю я пышное природы увяданье. Эта небольшая речка вьется чрезвычайно прихотливо, ползёт змеёй. Дело о наследстве задерживает меня еще надолго.</a:t>
            </a:r>
            <a:endParaRPr lang="ru-RU" sz="2400" cap="none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6CE8B2-4D46-98EE-7556-370E0ECE7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Признаки имени существительного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AC213D0F-BFD7-5736-1383-977F309CDA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Постоянные	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BE47B8DD-B281-3DC6-43A1-764C8AEED9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3051013"/>
            <a:ext cx="4822773" cy="2740187"/>
          </a:xfrm>
        </p:spPr>
        <p:txBody>
          <a:bodyPr>
            <a:noAutofit/>
          </a:bodyPr>
          <a:lstStyle/>
          <a:p>
            <a:r>
              <a:rPr lang="ru-RU" sz="2400" cap="none" dirty="0" smtClean="0"/>
              <a:t>Нарицательное\собственное</a:t>
            </a:r>
          </a:p>
          <a:p>
            <a:pPr algn="just"/>
            <a:r>
              <a:rPr lang="ru-RU" sz="2400" cap="none" dirty="0" smtClean="0"/>
              <a:t>Одушевленное\неодушевленное</a:t>
            </a:r>
          </a:p>
          <a:p>
            <a:r>
              <a:rPr lang="ru-RU" sz="2400" cap="none" dirty="0" smtClean="0"/>
              <a:t>Конкретное\отвлеченное\</a:t>
            </a:r>
            <a:br>
              <a:rPr lang="ru-RU" sz="2400" cap="none" dirty="0" smtClean="0"/>
            </a:br>
            <a:r>
              <a:rPr lang="ru-RU" sz="2400" cap="none" dirty="0" smtClean="0"/>
              <a:t>собирательное\вещественное</a:t>
            </a:r>
          </a:p>
          <a:p>
            <a:r>
              <a:rPr lang="ru-RU" sz="2400" cap="none" dirty="0" smtClean="0"/>
              <a:t>Род</a:t>
            </a:r>
          </a:p>
          <a:p>
            <a:r>
              <a:rPr lang="ru-RU" sz="2400" cap="none" dirty="0" smtClean="0"/>
              <a:t>Склонение </a:t>
            </a:r>
            <a:endParaRPr lang="ru-RU" sz="2400" cap="none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5DC041A1-68A7-45CA-DE6F-7AC9EC4D65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52120" y="2371018"/>
            <a:ext cx="2806550" cy="679994"/>
          </a:xfrm>
        </p:spPr>
        <p:txBody>
          <a:bodyPr/>
          <a:lstStyle/>
          <a:p>
            <a:r>
              <a:rPr lang="ru-RU" dirty="0"/>
              <a:t>Непостоянные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36FE999E-BDD7-A5B4-B0B0-22CD192E0D3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652120" y="3051013"/>
            <a:ext cx="2806081" cy="2740187"/>
          </a:xfrm>
        </p:spPr>
        <p:txBody>
          <a:bodyPr>
            <a:normAutofit/>
          </a:bodyPr>
          <a:lstStyle/>
          <a:p>
            <a:r>
              <a:rPr lang="ru-RU" sz="2400" cap="none" dirty="0" smtClean="0"/>
              <a:t>Падеж</a:t>
            </a:r>
          </a:p>
          <a:p>
            <a:r>
              <a:rPr lang="ru-RU" sz="2400" cap="none" dirty="0" smtClean="0"/>
              <a:t>Число </a:t>
            </a:r>
            <a:endParaRPr lang="ru-RU" sz="2400" cap="none" dirty="0"/>
          </a:p>
        </p:txBody>
      </p:sp>
    </p:spTree>
    <p:extLst>
      <p:ext uri="{BB962C8B-B14F-4D97-AF65-F5344CB8AC3E}">
        <p14:creationId xmlns:p14="http://schemas.microsoft.com/office/powerpoint/2010/main" val="328095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DDE2A1-3938-6E0B-E2AF-81516845E48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330" y="620688"/>
            <a:ext cx="8207150" cy="5904655"/>
          </a:xfrm>
        </p:spPr>
        <p:txBody>
          <a:bodyPr>
            <a:normAutofit/>
          </a:bodyPr>
          <a:lstStyle/>
          <a:p>
            <a:pPr marL="449580" indent="450215" algn="just">
              <a:lnSpc>
                <a:spcPct val="150000"/>
              </a:lnSpc>
            </a:pPr>
            <a:r>
              <a:rPr lang="ru-RU" sz="3200" b="1" cap="non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Конкретные</a:t>
            </a:r>
            <a:r>
              <a:rPr lang="ru-RU" sz="3200" cap="non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существительные называют предметы и явления, имеют формы </a:t>
            </a:r>
            <a:r>
              <a:rPr lang="ru-RU" sz="3200" cap="non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ед.ч</a:t>
            </a:r>
            <a:r>
              <a:rPr lang="ru-RU" sz="3200" cap="non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и </a:t>
            </a:r>
            <a:r>
              <a:rPr lang="ru-RU" sz="3200" cap="non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мн.ч</a:t>
            </a:r>
            <a:r>
              <a:rPr lang="ru-RU" sz="3200" cap="non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.: </a:t>
            </a:r>
            <a:r>
              <a:rPr lang="ru-RU" sz="3200" i="1" cap="non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кресло, носок, дождь</a:t>
            </a:r>
            <a:r>
              <a:rPr lang="ru-RU" sz="3200" cap="non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ru-RU" sz="3200" cap="none" dirty="0" smtClean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49580" indent="450215" algn="just">
              <a:lnSpc>
                <a:spcPct val="150000"/>
              </a:lnSpc>
            </a:pPr>
            <a:r>
              <a:rPr lang="ru-RU" sz="3200" b="1" cap="non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Отвлеченные</a:t>
            </a:r>
            <a:r>
              <a:rPr lang="ru-RU" sz="3200" cap="non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(абстрактные) существительные называют действия, признаки, состояния, имеют только форму </a:t>
            </a:r>
            <a:r>
              <a:rPr lang="ru-RU" sz="3200" cap="non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ед.ч</a:t>
            </a:r>
            <a:r>
              <a:rPr lang="ru-RU" sz="3200" cap="non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.: </a:t>
            </a:r>
            <a:r>
              <a:rPr lang="ru-RU" sz="3200" i="1" cap="non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смех, белизна, синева, бег, глухота</a:t>
            </a:r>
            <a:r>
              <a:rPr lang="ru-RU" sz="3200" cap="non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ru-RU" sz="3200" cap="none" dirty="0" smtClean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78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0" y="620688"/>
            <a:ext cx="7991126" cy="5832647"/>
          </a:xfrm>
        </p:spPr>
        <p:txBody>
          <a:bodyPr>
            <a:normAutofit lnSpcReduction="10000"/>
          </a:bodyPr>
          <a:lstStyle/>
          <a:p>
            <a:pPr marL="449580" indent="450215" algn="just">
              <a:lnSpc>
                <a:spcPct val="150000"/>
              </a:lnSpc>
            </a:pPr>
            <a:r>
              <a:rPr lang="ru-RU" sz="2800" b="1" cap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Собирательные</a:t>
            </a:r>
            <a:r>
              <a:rPr lang="ru-RU" sz="2800" cap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существительные обозначают совокупность предметов или лиц как единое целое, имеют только форму </a:t>
            </a:r>
            <a:r>
              <a:rPr lang="ru-RU" sz="2800" cap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ед.ч</a:t>
            </a:r>
            <a:r>
              <a:rPr lang="ru-RU" sz="2800" cap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.: </a:t>
            </a:r>
            <a:r>
              <a:rPr lang="ru-RU" sz="2800" i="1" cap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студенчество, тряпье, листва</a:t>
            </a:r>
            <a:r>
              <a:rPr lang="ru-RU" sz="2800" cap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ru-RU" sz="2800" cap="none" dirty="0" smtClean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49580" indent="450215" algn="just">
              <a:lnSpc>
                <a:spcPct val="150000"/>
              </a:lnSpc>
            </a:pPr>
            <a:r>
              <a:rPr lang="ru-RU" sz="2800" b="1" cap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Вещественные</a:t>
            </a:r>
            <a:r>
              <a:rPr lang="ru-RU" sz="2800" cap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существительные обозначают вещество или однородную по составу массу, имеют только </a:t>
            </a:r>
            <a:r>
              <a:rPr lang="ru-RU" sz="2800" cap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ед.ч</a:t>
            </a:r>
            <a:r>
              <a:rPr lang="ru-RU" sz="2800" cap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или только </a:t>
            </a:r>
            <a:r>
              <a:rPr lang="ru-RU" sz="2800" cap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мн.ч</a:t>
            </a:r>
            <a:r>
              <a:rPr lang="ru-RU" sz="2800" cap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(редко): </a:t>
            </a:r>
            <a:r>
              <a:rPr lang="ru-RU" sz="2800" i="1" cap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горох, молоко, песок, железо; сливки, опилки, отруби, щи.</a:t>
            </a:r>
            <a:endParaRPr lang="ru-RU" sz="2800" i="1" cap="none" dirty="0" smtClean="0"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611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7657BC-39FE-3402-06E4-982D2A165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План Морфологического разбора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имени существительного</a:t>
            </a:r>
            <a:r>
              <a:rPr lang="ru-RU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3152F9-9F55-DA94-068D-8684595F0F7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95536" y="1916832"/>
            <a:ext cx="8062664" cy="4680519"/>
          </a:xfrm>
        </p:spPr>
        <p:txBody>
          <a:bodyPr>
            <a:normAutofit/>
          </a:bodyPr>
          <a:lstStyle/>
          <a:p>
            <a:pPr marL="449580" indent="450215" algn="just">
              <a:lnSpc>
                <a:spcPct val="150000"/>
              </a:lnSpc>
              <a:spcBef>
                <a:spcPts val="0"/>
              </a:spcBef>
            </a:pPr>
            <a:r>
              <a:rPr lang="ru-RU" sz="2400" cap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1. </a:t>
            </a:r>
            <a:r>
              <a:rPr lang="ru-RU" sz="2400" cap="non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Часть речи.</a:t>
            </a:r>
            <a:endParaRPr lang="ru-RU" sz="2400" cap="none" dirty="0" smtClean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49580" indent="450215" algn="just">
              <a:lnSpc>
                <a:spcPct val="150000"/>
              </a:lnSpc>
              <a:spcBef>
                <a:spcPts val="0"/>
              </a:spcBef>
            </a:pPr>
            <a:r>
              <a:rPr lang="ru-RU" sz="2400" cap="non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2. </a:t>
            </a:r>
            <a:r>
              <a:rPr lang="ru-RU" sz="2400" cap="none" dirty="0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Н</a:t>
            </a:r>
            <a:r>
              <a:rPr lang="ru-RU" sz="2400" cap="non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ачальная форма (</a:t>
            </a:r>
            <a:r>
              <a:rPr lang="ru-RU" sz="2400" cap="none" dirty="0" err="1">
                <a:solidFill>
                  <a:srgbClr val="0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И</a:t>
            </a:r>
            <a:r>
              <a:rPr lang="ru-RU" sz="2400" cap="non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м.п</a:t>
            </a:r>
            <a:r>
              <a:rPr lang="ru-RU" sz="2400" cap="non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., </a:t>
            </a:r>
            <a:r>
              <a:rPr lang="ru-RU" sz="2400" cap="non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ед.ч</a:t>
            </a:r>
            <a:r>
              <a:rPr lang="ru-RU" sz="2400" cap="non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.).</a:t>
            </a:r>
            <a:endParaRPr lang="ru-RU" sz="2400" cap="none" dirty="0" smtClean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49580" indent="450215" algn="just">
              <a:lnSpc>
                <a:spcPct val="150000"/>
              </a:lnSpc>
              <a:spcBef>
                <a:spcPts val="0"/>
              </a:spcBef>
            </a:pPr>
            <a:r>
              <a:rPr lang="ru-RU" sz="2400" cap="non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3. Постоянные признаки: собственное или нарицательное, одушевленное или неодушевленное; конкретное, отвлеченное, собирательное или вещественное; род, склонение.</a:t>
            </a:r>
            <a:endParaRPr lang="ru-RU" sz="2400" cap="none" dirty="0" smtClean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49580" indent="450215" algn="just">
              <a:lnSpc>
                <a:spcPct val="150000"/>
              </a:lnSpc>
              <a:spcBef>
                <a:spcPts val="0"/>
              </a:spcBef>
            </a:pPr>
            <a:r>
              <a:rPr lang="ru-RU" sz="2400" cap="non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4. Непостоянные признаки: падеж, число.</a:t>
            </a:r>
            <a:endParaRPr lang="ru-RU" sz="2400" cap="none" dirty="0" smtClean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49580" indent="450215" algn="just">
              <a:lnSpc>
                <a:spcPct val="150000"/>
              </a:lnSpc>
              <a:spcBef>
                <a:spcPts val="0"/>
              </a:spcBef>
            </a:pPr>
            <a:r>
              <a:rPr lang="ru-RU" sz="2400" cap="non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5. Функция в предложении.</a:t>
            </a:r>
            <a:endParaRPr lang="ru-RU" sz="2400" cap="none" dirty="0" smtClean="0">
              <a:effectLst/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495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772817"/>
            <a:ext cx="8062664" cy="4018384"/>
          </a:xfrm>
        </p:spPr>
        <p:txBody>
          <a:bodyPr>
            <a:noAutofit/>
          </a:bodyPr>
          <a:lstStyle/>
          <a:p>
            <a:pPr algn="just"/>
            <a:r>
              <a:rPr lang="ru-RU" sz="2800" cap="none" dirty="0" smtClean="0"/>
              <a:t>Распределите слова по столбикам (конкретные, отвлеченные, собирательные, вещественные): </a:t>
            </a:r>
          </a:p>
          <a:p>
            <a:pPr algn="just"/>
            <a:r>
              <a:rPr lang="ru-RU" sz="2800" cap="none" dirty="0" smtClean="0"/>
              <a:t>Лист, симфония, молоко, деление, городишко, пшено, партия, детвора, стадо, дружба, литература, мысль, идея, человек, полк, солдат, кустарник, поэзия, глина, листва, старьевщик, старик, свет, роса, очки, подмастерье, иней, старье, табун, гриб, ручища, березняк, крестьянство, крестьяне.</a:t>
            </a:r>
            <a:endParaRPr lang="ru-RU" sz="2800" cap="none" dirty="0"/>
          </a:p>
        </p:txBody>
      </p:sp>
    </p:spTree>
    <p:extLst>
      <p:ext uri="{BB962C8B-B14F-4D97-AF65-F5344CB8AC3E}">
        <p14:creationId xmlns:p14="http://schemas.microsoft.com/office/powerpoint/2010/main" val="162895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0" y="260648"/>
            <a:ext cx="7773338" cy="1010282"/>
          </a:xfrm>
        </p:spPr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0" y="1240098"/>
            <a:ext cx="7772870" cy="5256583"/>
          </a:xfrm>
        </p:spPr>
        <p:txBody>
          <a:bodyPr>
            <a:noAutofit/>
          </a:bodyPr>
          <a:lstStyle/>
          <a:p>
            <a:pPr algn="just"/>
            <a:r>
              <a:rPr lang="ru-RU" sz="2400" cap="none" dirty="0" smtClean="0"/>
              <a:t>Выпишите существительные в 3 столбика: в первый – слова, которые употребляются и в единственном, и во множественном числе, во второй – имеющие форму только единственного числа, в третий – имеющие форму только множественного числа.</a:t>
            </a:r>
          </a:p>
          <a:p>
            <a:pPr algn="just"/>
            <a:r>
              <a:rPr lang="ru-RU" sz="2400" cap="none" dirty="0" smtClean="0"/>
              <a:t>Яблоко, машина, нефрит, цемент, чернила, опилки, ручка, козни, сахар, Урал, Каспий, очистки, каникулы, замок, дерево, жемчуг, Кавказ, Воронеж, именины, выборы, Каракумы, цветок, звезда, листва, студенчество, нападки, Карпаты, подушка, вороньё, зверьё, деньги, финансы, детвора, тюльпан, молоко, учительство, сумерки, будни, сутки, побои.</a:t>
            </a:r>
            <a:endParaRPr lang="ru-RU" sz="2400" cap="none" dirty="0"/>
          </a:p>
        </p:txBody>
      </p:sp>
    </p:spTree>
    <p:extLst>
      <p:ext uri="{BB962C8B-B14F-4D97-AF65-F5344CB8AC3E}">
        <p14:creationId xmlns:p14="http://schemas.microsoft.com/office/powerpoint/2010/main" val="38204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0" y="1988840"/>
            <a:ext cx="7772870" cy="4392487"/>
          </a:xfrm>
        </p:spPr>
        <p:txBody>
          <a:bodyPr>
            <a:normAutofit/>
          </a:bodyPr>
          <a:lstStyle/>
          <a:p>
            <a:pPr algn="just"/>
            <a:r>
              <a:rPr lang="ru-RU" sz="2800" cap="none" dirty="0" smtClean="0"/>
              <a:t>Подберите определение (прилагательное или местоимение) к именам существительным. Составьте предложения с несклоняемыми именами существительными.</a:t>
            </a:r>
          </a:p>
          <a:p>
            <a:pPr algn="just"/>
            <a:r>
              <a:rPr lang="ru-RU" sz="2800" cap="none" dirty="0" smtClean="0"/>
              <a:t>Тюль, фасоль, алиби, рояль, мышь, жабо, такси, толь, вермишель, шампунь, колибри, цеце, шимпанзе, хинди, кофе, какао, пальто, пенальти.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978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1078</TotalTime>
  <Words>1402</Words>
  <Application>Microsoft Office PowerPoint</Application>
  <PresentationFormat>Экран (4:3)</PresentationFormat>
  <Paragraphs>59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MS Mincho</vt:lpstr>
      <vt:lpstr>tahoma</vt:lpstr>
      <vt:lpstr>Times New Roman</vt:lpstr>
      <vt:lpstr>Tw Cen MT</vt:lpstr>
      <vt:lpstr>Капля</vt:lpstr>
      <vt:lpstr>Имя существительное как часть речи</vt:lpstr>
      <vt:lpstr>Имя существительное</vt:lpstr>
      <vt:lpstr>Признаки имени существительного</vt:lpstr>
      <vt:lpstr>Презентация PowerPoint</vt:lpstr>
      <vt:lpstr>Презентация PowerPoint</vt:lpstr>
      <vt:lpstr>План Морфологического разбора имени существительного </vt:lpstr>
      <vt:lpstr>Задание 1</vt:lpstr>
      <vt:lpstr>Задание 2</vt:lpstr>
      <vt:lpstr>Задание 3</vt:lpstr>
      <vt:lpstr>Задание 4</vt:lpstr>
      <vt:lpstr>Презентация PowerPoint</vt:lpstr>
      <vt:lpstr>Задание 5</vt:lpstr>
      <vt:lpstr>Домашнее задание</vt:lpstr>
      <vt:lpstr>Задание 2</vt:lpstr>
      <vt:lpstr>Задание 3</vt:lpstr>
      <vt:lpstr>Задание 4</vt:lpstr>
    </vt:vector>
  </TitlesOfParts>
  <Company>Enter-ПК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существительное Топонимы Красноярского края</dc:title>
  <dc:creator>Анастасия</dc:creator>
  <cp:lastModifiedBy>Белозор Анастасия Сергеевна</cp:lastModifiedBy>
  <cp:revision>40</cp:revision>
  <dcterms:created xsi:type="dcterms:W3CDTF">2019-10-06T06:38:29Z</dcterms:created>
  <dcterms:modified xsi:type="dcterms:W3CDTF">2023-09-16T04:54:24Z</dcterms:modified>
</cp:coreProperties>
</file>