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D37A-FBED-4074-9347-B1372F5A308F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730-60C6-44D5-A005-7978D0EDB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81BB957171C224E0768F3DC24D9407EECA57EDB8094B1C6A12AA520EE99E99520D96C40393EEDE5w1O7J" TargetMode="External"/><Relationship Id="rId2" Type="http://schemas.openxmlformats.org/officeDocument/2006/relationships/hyperlink" Target="consultantplus://offline/ref=681BB957171C224E0768F3DC24D9407EECA47BDF809FB1C6A12AA520EE99E99520D96C40393EECE3w1OA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681BB957171C224E0768F3DC24D9407EECA57EDA8B9FB1C6A12AA520EE99E99520D96C40393EEFE4w1O2J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1571636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КУРСОВАЯ РАБОТА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Предметно-количественный учет лекарственных средств</a:t>
            </a:r>
          </a:p>
          <a:p>
            <a:r>
              <a:rPr lang="ru-RU" sz="5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специальности 33.02.01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Фармация</a:t>
            </a:r>
          </a:p>
          <a:p>
            <a:pPr algn="l"/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4857760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ПМ.03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деятельности структурных подразделений аптеки и руководство аптечной организацией при отсутствии специалиста с высшим образованием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МДК. 03.01.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деятельности аптеки и ее структурных подразделений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8" y="600076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Студент: Стулова Е.С.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Казакова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Отчетность: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от 17 июня 2013 г. N 378н г. "Об утверждении правил регистрации операций, связанных с обращением лекарственных средств для медицинского применения, включенных в перечень лекарственных средств для медицинского применения, подлежащих предметно количественному учету, в специальных журналах учета операций 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5 новая форма_Страница_1-1126x8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4357686" cy="3143273"/>
          </a:xfrm>
        </p:spPr>
      </p:pic>
      <p:pic>
        <p:nvPicPr>
          <p:cNvPr id="20482" name="Picture 2" descr="Порядок заполнения журналов по НС и П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285860"/>
            <a:ext cx="5000660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записей в соответствующем журнале регистрации юридические лица представляют в установленном порядке отчеты о деятельности, связанной с оборотом наркотических средств и психотропных веществ.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Рецептурные бланки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Выдаются вещества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/>
              </a:rPr>
              <a:t>списка II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Перечня при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предъявлении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посетителем аптеки рецептурного бланка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наркотическое средство или психотропное вещество по 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  <a:hlinkClick r:id="rId3"/>
              </a:rPr>
              <a:t>форме N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107/У-НП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( хранится 5 лет)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рецептурном бланке 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  <a:hlinkClick r:id="rId4"/>
              </a:rPr>
              <a:t>формы N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148-1/у-88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(хранится 3 года)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Предметно количественный учет является строго регламентируемым комплексом мероприятий для аптечной организации, ведущимся по единому образцу на всей территории РФ.</a:t>
            </a:r>
          </a:p>
          <a:p>
            <a:pPr indent="1270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 и знание всех нормативных актов, связанный с предметно-количественным учетом обязательно для всех сотрудников аптеки, так как неисполнение может привести к административной и уголовной ответственности.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143116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8688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заключается в том, что строгий контроль за соблюдением правил об учете, движении и хранении лекарственных средств, находящихся на предметно-количественном учете обоснован их высокой фармакологической активностью для человека, неконтролируемое потребление которых представляет опасность для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 исследования: аптечная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 исследования:  группа лекарственных средств, подлежащая особому  контролю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indent="55245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Целью данной работы является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углубленное изучение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обращения лекарственных препаратов, подлежащих предметно-количественному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учету.</a:t>
            </a:r>
          </a:p>
          <a:p>
            <a:pPr indent="55245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Ознакомиться с основной нормативной документацией и списками препаратов, за которыми осуществляется контроль;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правила хранения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лекарственных средств, подлежащих предметно-количественному учету;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Рассмотреть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основы ведения специальных журналов и хранение рецептурных бланков.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Нормативная документация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79413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Право работы с наркотическими средствами и психотропными веществами, имеют только аптечные учреждения, получившие лицензии. 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ФЗ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№ 61-ФЗ «Об обращении лекарственных средств» от 12.04.2010.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Федеральный закон "О наркотических средствах и психотропных веществах" от 08.01.1998 N 3-ФЗ</a:t>
            </a:r>
          </a:p>
          <a:p>
            <a:pPr>
              <a:buFont typeface="Wingdings" pitchFamily="2" charset="2"/>
              <a:buChar char="§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 от 22 апреля 2014 г. N 183н "Об утверждении перечня лекарственных средств для медицинского применения, подлежащих предметно-количественному учету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Перечни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indent="1270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Перечень наркотических средств, психотропных веществ и их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Аллобарбитал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Бупренорфин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Диазепам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Золпидем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Кетамин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Кодеин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Лоразепам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Мезокарб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Морфин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Нитразепам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Оксикодон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Фенобарбитал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Фентанил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 многие др.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indent="1270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Лекарственные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препараты, содержащие сильнодействующие и ядовитые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вещества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Бензобарбитал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Гексобарбитал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Зопиклон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Клонидин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Левомепромазин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Местеролон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Сибутрамин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Скополамин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же относятся к ПКУ: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Комбинированные лекарственные препараты, содержащие кроме малых количеств наркотических средств, психотропных веществ и их </a:t>
            </a:r>
            <a:r>
              <a:rPr lang="ru-RU" dirty="0" err="1"/>
              <a:t>прекурсоров</a:t>
            </a:r>
            <a:r>
              <a:rPr lang="ru-RU" dirty="0"/>
              <a:t>, другие фармакологические активные </a:t>
            </a:r>
            <a:r>
              <a:rPr lang="ru-RU" dirty="0" smtClean="0"/>
              <a:t>вещества</a:t>
            </a:r>
          </a:p>
          <a:p>
            <a:r>
              <a:rPr lang="ru-RU" dirty="0"/>
              <a:t>Иные лекарственные средства, подлежащие предметно-количественному </a:t>
            </a:r>
            <a:r>
              <a:rPr lang="ru-RU" dirty="0" smtClean="0"/>
              <a:t>учету(</a:t>
            </a:r>
            <a:r>
              <a:rPr lang="ru-RU" dirty="0" err="1" smtClean="0"/>
              <a:t>Прегабалин</a:t>
            </a:r>
            <a:r>
              <a:rPr lang="ru-RU" dirty="0" smtClean="0"/>
              <a:t>, </a:t>
            </a:r>
            <a:r>
              <a:rPr lang="ru-RU" dirty="0" err="1" smtClean="0"/>
              <a:t>Тапентадол</a:t>
            </a:r>
            <a:r>
              <a:rPr lang="ru-RU" dirty="0" smtClean="0"/>
              <a:t>, </a:t>
            </a:r>
            <a:r>
              <a:rPr lang="ru-RU" dirty="0" err="1" smtClean="0"/>
              <a:t>Тропикамид</a:t>
            </a:r>
            <a:r>
              <a:rPr lang="ru-RU" dirty="0" smtClean="0"/>
              <a:t>, </a:t>
            </a:r>
            <a:r>
              <a:rPr lang="ru-RU" dirty="0" err="1" smtClean="0"/>
              <a:t>Циклопентолат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хранения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Хранение наркотических средств, психотропных веществ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осуществляется в специально оборудованных помещениях, соответствующих требованиям к оснащению инженерно-техническими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охраны объектов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помещений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Входная дверь в помещение может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металлическая или деревянная, имеющая не менее 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запирающих устройств 3-го класса защиты от разрушающих воздействий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Дверной проем входа в помещение защищается с внутренней стороны дополнительной металлической решетчатой дверью с запирающим устройством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Наркотические средства и психотропные вещества хранятся в запирающихся сейфах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металлических шкафах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Хранение сильнодействующих и ядовитых лекарственных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 аналогично.</a:t>
            </a:r>
          </a:p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Хранение сильнодействующих и ядовитых лекарственных средств, не находящихся под международным контролем, осуществляется в металлических шкафах, опечатываемых или пломбируемых в конце рабочего дня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496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vt:lpstr>
      <vt:lpstr>Актуальность  заключается в том, что строгий контроль за соблюдением правил об учете, движении и хранении лекарственных средств, находящихся на предметно-количественном учете обоснован их высокой фармакологической активностью для человека, неконтролируемое потребление которых представляет опасность для здоровья.  Объект исследования: аптечная организация  Предмет исследования:  группа лекарственных средств, подлежащая особому  контролю </vt:lpstr>
      <vt:lpstr>Цель и задачи</vt:lpstr>
      <vt:lpstr>Нормативная документация</vt:lpstr>
      <vt:lpstr>Перечни</vt:lpstr>
      <vt:lpstr>Так же относятся к ПКУ:</vt:lpstr>
      <vt:lpstr>Правила хранения</vt:lpstr>
      <vt:lpstr>Слайд 8</vt:lpstr>
      <vt:lpstr>Слайд 9</vt:lpstr>
      <vt:lpstr>Отчетность:</vt:lpstr>
      <vt:lpstr>Слайд 11</vt:lpstr>
      <vt:lpstr>Слайд 12</vt:lpstr>
      <vt:lpstr>Рецептурные бланки</vt:lpstr>
      <vt:lpstr>Заключение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dc:title>
  <dc:creator>Home</dc:creator>
  <cp:lastModifiedBy>Home</cp:lastModifiedBy>
  <cp:revision>23</cp:revision>
  <dcterms:created xsi:type="dcterms:W3CDTF">2021-03-12T12:25:39Z</dcterms:created>
  <dcterms:modified xsi:type="dcterms:W3CDTF">2021-03-28T15:33:53Z</dcterms:modified>
</cp:coreProperties>
</file>