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media/image50.jpg" ContentType="image/jpg"/>
  <Override PartName="/ppt/media/image51.jpg" ContentType="image/jpg"/>
  <Override PartName="/ppt/media/image52.jpg" ContentType="image/jpg"/>
  <Override PartName="/ppt/media/image5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handoutMasterIdLst>
    <p:handoutMasterId r:id="rId28"/>
  </p:handoutMasterIdLst>
  <p:sldIdLst>
    <p:sldId id="257" r:id="rId5"/>
    <p:sldId id="258" r:id="rId6"/>
    <p:sldId id="259" r:id="rId7"/>
    <p:sldId id="261" r:id="rId8"/>
    <p:sldId id="260" r:id="rId9"/>
    <p:sldId id="264" r:id="rId10"/>
    <p:sldId id="266" r:id="rId11"/>
    <p:sldId id="265" r:id="rId12"/>
    <p:sldId id="268" r:id="rId13"/>
    <p:sldId id="263" r:id="rId14"/>
    <p:sldId id="269" r:id="rId15"/>
    <p:sldId id="270" r:id="rId16"/>
    <p:sldId id="271" r:id="rId17"/>
    <p:sldId id="279" r:id="rId18"/>
    <p:sldId id="276" r:id="rId19"/>
    <p:sldId id="272" r:id="rId20"/>
    <p:sldId id="277" r:id="rId21"/>
    <p:sldId id="281" r:id="rId22"/>
    <p:sldId id="274" r:id="rId23"/>
    <p:sldId id="275" r:id="rId24"/>
    <p:sldId id="284" r:id="rId25"/>
    <p:sldId id="285" r:id="rId26"/>
    <p:sldId id="26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7T16:05:54.671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1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4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94373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4993" y="1564005"/>
            <a:ext cx="52298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39146" y="1868247"/>
            <a:ext cx="5335693" cy="318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40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94373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8264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94373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636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5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9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  <p:sldLayoutId id="2147483695" r:id="rId14"/>
    <p:sldLayoutId id="2147483696" r:id="rId15"/>
    <p:sldLayoutId id="2147483697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8.png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file.net/preview/5344359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43.jpeg"/><Relationship Id="rId4" Type="http://schemas.openxmlformats.org/officeDocument/2006/relationships/image" Target="../media/image42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0849" y="1432157"/>
            <a:ext cx="9144000" cy="2201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Расщелина неба.</a:t>
            </a:r>
            <a:b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Классификация, диагностика.</a:t>
            </a:r>
            <a:b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Диспансеризация.</a:t>
            </a:r>
            <a:endParaRPr lang="ru-RU" sz="13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2773F6-F5C8-07F0-D30B-A556AFBD213E}"/>
              </a:ext>
            </a:extLst>
          </p:cNvPr>
          <p:cNvSpPr txBox="1"/>
          <p:nvPr/>
        </p:nvSpPr>
        <p:spPr>
          <a:xfrm>
            <a:off x="5065776" y="4506350"/>
            <a:ext cx="36027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/>
              <a:t>Выполнил ординатор </a:t>
            </a:r>
          </a:p>
          <a:p>
            <a:pPr algn="r"/>
            <a:r>
              <a:rPr lang="ru-RU" dirty="0"/>
              <a:t>кафедры стоматологии ИПО </a:t>
            </a:r>
          </a:p>
          <a:p>
            <a:pPr algn="r"/>
            <a:r>
              <a:rPr lang="ru-RU" dirty="0"/>
              <a:t>по специальности </a:t>
            </a:r>
          </a:p>
          <a:p>
            <a:pPr algn="r"/>
            <a:r>
              <a:rPr lang="ru-RU" dirty="0"/>
              <a:t>«Стоматология детская» </a:t>
            </a:r>
          </a:p>
          <a:p>
            <a:pPr algn="r"/>
            <a:r>
              <a:rPr lang="ru-RU" dirty="0" err="1"/>
              <a:t>Маштакова</a:t>
            </a:r>
            <a:r>
              <a:rPr lang="ru-RU" dirty="0"/>
              <a:t> Полина Сергеевна</a:t>
            </a:r>
          </a:p>
          <a:p>
            <a:pPr algn="r"/>
            <a:r>
              <a:rPr lang="ru-RU" dirty="0"/>
              <a:t>Рецензент к.м.н., доцент </a:t>
            </a:r>
          </a:p>
          <a:p>
            <a:pPr algn="r"/>
            <a:r>
              <a:rPr lang="ru-RU" dirty="0" err="1"/>
              <a:t>Буянкина</a:t>
            </a:r>
            <a:r>
              <a:rPr lang="ru-RU" dirty="0"/>
              <a:t> Римма Геннадьевна</a:t>
            </a: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0">
        <p15:prstTrans prst="drap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Введите сюда текст вопроса</a:t>
            </a:r>
          </a:p>
        </p:txBody>
      </p:sp>
      <p:sp>
        <p:nvSpPr>
          <p:cNvPr id="10" name="Прямоугольник 9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6862541" y="2057483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Правильный ответ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62541" y="1057544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62541" y="3044334"/>
            <a:ext cx="276043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Неправильный ответ</a:t>
            </a:r>
          </a:p>
        </p:txBody>
      </p:sp>
      <p:sp>
        <p:nvSpPr>
          <p:cNvPr id="2" name="object 1">
            <a:extLst>
              <a:ext uri="{FF2B5EF4-FFF2-40B4-BE49-F238E27FC236}">
                <a16:creationId xmlns:a16="http://schemas.microsoft.com/office/drawing/2014/main" id="{15ED525C-C0FB-7155-C60F-F9F10DF7BEC2}"/>
              </a:ext>
            </a:extLst>
          </p:cNvPr>
          <p:cNvSpPr/>
          <p:nvPr/>
        </p:nvSpPr>
        <p:spPr>
          <a:xfrm>
            <a:off x="1274332" y="-94810"/>
            <a:ext cx="8950017" cy="67550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8E90E811-8C13-A5F5-C56E-13AB36FC7D5F}"/>
              </a:ext>
            </a:extLst>
          </p:cNvPr>
          <p:cNvSpPr txBox="1"/>
          <p:nvPr/>
        </p:nvSpPr>
        <p:spPr>
          <a:xfrm>
            <a:off x="2080033" y="3320786"/>
            <a:ext cx="1395412" cy="2616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536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MSIUCC+Calibri"/>
                <a:cs typeface="MSIUCC+Calibri"/>
              </a:rPr>
              <a:t>скрытая</a:t>
            </a:r>
          </a:p>
          <a:p>
            <a:pPr marL="0" marR="0">
              <a:lnSpc>
                <a:spcPts val="2929"/>
              </a:lnSpc>
              <a:spcBef>
                <a:spcPts val="575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MSIUCC+Calibri"/>
                <a:cs typeface="MSIUCC+Calibri"/>
              </a:rPr>
              <a:t>неполная</a:t>
            </a:r>
          </a:p>
          <a:p>
            <a:pPr marL="158495" marR="0">
              <a:lnSpc>
                <a:spcPts val="2932"/>
              </a:lnSpc>
              <a:spcBef>
                <a:spcPts val="5753"/>
              </a:spcBef>
              <a:spcAft>
                <a:spcPts val="0"/>
              </a:spcAft>
            </a:pPr>
            <a:r>
              <a:rPr sz="2400" spc="-11" dirty="0">
                <a:solidFill>
                  <a:srgbClr val="000000"/>
                </a:solidFill>
                <a:latin typeface="MSIUCC+Calibri"/>
                <a:cs typeface="MSIUCC+Calibri"/>
              </a:rPr>
              <a:t>полная</a:t>
            </a: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2B64E231-E2D2-DBC4-4C16-43C613F02D38}"/>
              </a:ext>
            </a:extLst>
          </p:cNvPr>
          <p:cNvSpPr txBox="1"/>
          <p:nvPr/>
        </p:nvSpPr>
        <p:spPr>
          <a:xfrm>
            <a:off x="1837838" y="2209869"/>
            <a:ext cx="1637607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936" marR="0">
              <a:lnSpc>
                <a:spcPts val="184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EHJSPL+Calibri"/>
                <a:cs typeface="EHJSPL+Calibri"/>
              </a:rPr>
              <a:t>-</a:t>
            </a:r>
            <a:r>
              <a:rPr sz="1400" dirty="0">
                <a:solidFill>
                  <a:srgbClr val="FFFFFF"/>
                </a:solidFill>
                <a:latin typeface="MSIUCC+Calibri"/>
                <a:cs typeface="MSIUCC+Calibri"/>
              </a:rPr>
              <a:t>Врождённая</a:t>
            </a:r>
          </a:p>
          <a:p>
            <a:pPr marL="0" marR="0">
              <a:lnSpc>
                <a:spcPts val="165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MSIUCC+Calibri"/>
                <a:cs typeface="MSIUCC+Calibri"/>
              </a:rPr>
              <a:t>расщелина</a:t>
            </a:r>
            <a:r>
              <a:rPr sz="1400" spc="-24" dirty="0">
                <a:solidFill>
                  <a:srgbClr val="FFFFFF"/>
                </a:solidFill>
                <a:latin typeface="MSIUCC+Calibri"/>
                <a:cs typeface="MSIUCC+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MSIUCC+Calibri"/>
                <a:cs typeface="MSIUCC+Calibri"/>
              </a:rPr>
              <a:t>мягкого</a:t>
            </a:r>
          </a:p>
          <a:p>
            <a:pPr marL="566928" marR="0">
              <a:lnSpc>
                <a:spcPts val="1631"/>
              </a:lnSpc>
              <a:spcBef>
                <a:spcPts val="0"/>
              </a:spcBef>
              <a:spcAft>
                <a:spcPts val="0"/>
              </a:spcAft>
            </a:pPr>
            <a:r>
              <a:rPr sz="1400" spc="10" dirty="0">
                <a:solidFill>
                  <a:srgbClr val="FFFFFF"/>
                </a:solidFill>
                <a:latin typeface="MSIUCC+Calibri"/>
                <a:cs typeface="MSIUCC+Calibri"/>
              </a:rPr>
              <a:t>нёба: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4586619B-DAD8-794A-0525-EBD88FC803DF}"/>
              </a:ext>
            </a:extLst>
          </p:cNvPr>
          <p:cNvSpPr txBox="1"/>
          <p:nvPr/>
        </p:nvSpPr>
        <p:spPr>
          <a:xfrm>
            <a:off x="3872462" y="406971"/>
            <a:ext cx="3954652" cy="624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953735"/>
                </a:solidFill>
                <a:latin typeface="WOAVEG+Calibri Bold"/>
                <a:cs typeface="WOAVEG+Calibri Bold"/>
              </a:rPr>
              <a:t>Классификация</a:t>
            </a: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6545E1D7-8B76-C50F-D5CD-727A6CF9322E}"/>
              </a:ext>
            </a:extLst>
          </p:cNvPr>
          <p:cNvSpPr txBox="1"/>
          <p:nvPr/>
        </p:nvSpPr>
        <p:spPr>
          <a:xfrm>
            <a:off x="3929767" y="1966085"/>
            <a:ext cx="1734360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935" marR="0">
              <a:lnSpc>
                <a:spcPts val="184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EHJSPL+Calibri"/>
                <a:cs typeface="EHJSPL+Calibri"/>
              </a:rPr>
              <a:t>-</a:t>
            </a:r>
            <a:r>
              <a:rPr sz="1400" dirty="0">
                <a:solidFill>
                  <a:srgbClr val="FFFFFF"/>
                </a:solidFill>
                <a:latin typeface="MSIUCC+Calibri"/>
                <a:cs typeface="MSIUCC+Calibri"/>
              </a:rPr>
              <a:t>Врождённая</a:t>
            </a:r>
          </a:p>
          <a:p>
            <a:pPr marL="0" marR="0">
              <a:lnSpc>
                <a:spcPts val="1656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MSIUCC+Calibri"/>
                <a:cs typeface="MSIUCC+Calibri"/>
              </a:rPr>
              <a:t>расщелина</a:t>
            </a:r>
            <a:r>
              <a:rPr sz="1400" spc="-24" dirty="0">
                <a:solidFill>
                  <a:srgbClr val="FFFFFF"/>
                </a:solidFill>
                <a:latin typeface="MSIUCC+Calibri"/>
                <a:cs typeface="MSIUCC+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MSIUCC+Calibri"/>
                <a:cs typeface="MSIUCC+Calibri"/>
              </a:rPr>
              <a:t>мягкого</a:t>
            </a:r>
          </a:p>
          <a:p>
            <a:pPr marL="109727" marR="0">
              <a:lnSpc>
                <a:spcPts val="1631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MSIUCC+Calibri"/>
                <a:cs typeface="MSIUCC+Calibri"/>
              </a:rPr>
              <a:t>и </a:t>
            </a:r>
            <a:r>
              <a:rPr sz="1400" spc="-12" dirty="0">
                <a:solidFill>
                  <a:srgbClr val="FFFFFF"/>
                </a:solidFill>
                <a:latin typeface="MSIUCC+Calibri"/>
                <a:cs typeface="MSIUCC+Calibri"/>
              </a:rPr>
              <a:t>твёрдого</a:t>
            </a:r>
            <a:r>
              <a:rPr sz="1400" spc="33" dirty="0">
                <a:solidFill>
                  <a:srgbClr val="FFFFFF"/>
                </a:solidFill>
                <a:latin typeface="MSIUCC+Calibri"/>
                <a:cs typeface="MSIUCC+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MSIUCC+Calibri"/>
                <a:cs typeface="MSIUCC+Calibri"/>
              </a:rPr>
              <a:t>нёба: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C164368B-CE0E-AE00-96E1-C294199C1998}"/>
              </a:ext>
            </a:extLst>
          </p:cNvPr>
          <p:cNvSpPr txBox="1"/>
          <p:nvPr/>
        </p:nvSpPr>
        <p:spPr>
          <a:xfrm>
            <a:off x="5849788" y="1087496"/>
            <a:ext cx="1853162" cy="1110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4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EHJSPL+Calibri"/>
                <a:cs typeface="EHJSPL+Calibri"/>
              </a:rPr>
              <a:t>-</a:t>
            </a:r>
            <a:r>
              <a:rPr sz="1400" dirty="0">
                <a:solidFill>
                  <a:srgbClr val="FFFFFF"/>
                </a:solidFill>
                <a:latin typeface="MSIUCC+Calibri"/>
                <a:cs typeface="MSIUCC+Calibri"/>
              </a:rPr>
              <a:t>Врождённая</a:t>
            </a:r>
            <a:r>
              <a:rPr sz="1400" spc="-21" dirty="0">
                <a:solidFill>
                  <a:srgbClr val="FFFFFF"/>
                </a:solidFill>
                <a:latin typeface="MSIUCC+Calibri"/>
                <a:cs typeface="MSIUCC+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MSIUCC+Calibri"/>
                <a:cs typeface="MSIUCC+Calibri"/>
              </a:rPr>
              <a:t>полная</a:t>
            </a:r>
          </a:p>
          <a:p>
            <a:pPr marL="33782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MSIUCC+Calibri"/>
                <a:cs typeface="MSIUCC+Calibri"/>
              </a:rPr>
              <a:t>расщелина</a:t>
            </a:r>
            <a:r>
              <a:rPr sz="1400" spc="-24" dirty="0">
                <a:solidFill>
                  <a:srgbClr val="FFFFFF"/>
                </a:solidFill>
                <a:latin typeface="MSIUCC+Calibri"/>
                <a:cs typeface="MSIUCC+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MSIUCC+Calibri"/>
                <a:cs typeface="MSIUCC+Calibri"/>
              </a:rPr>
              <a:t>мягкого,</a:t>
            </a:r>
          </a:p>
          <a:p>
            <a:pPr marL="198373" marR="0">
              <a:lnSpc>
                <a:spcPts val="1632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2" dirty="0">
                <a:solidFill>
                  <a:srgbClr val="FFFFFF"/>
                </a:solidFill>
                <a:latin typeface="MSIUCC+Calibri"/>
                <a:cs typeface="MSIUCC+Calibri"/>
              </a:rPr>
              <a:t>твёрдого</a:t>
            </a:r>
            <a:r>
              <a:rPr sz="1400" spc="33" dirty="0">
                <a:solidFill>
                  <a:srgbClr val="FFFFFF"/>
                </a:solidFill>
                <a:latin typeface="MSIUCC+Calibri"/>
                <a:cs typeface="MSIUCC+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MSIUCC+Calibri"/>
                <a:cs typeface="MSIUCC+Calibri"/>
              </a:rPr>
              <a:t>нёба</a:t>
            </a:r>
            <a:r>
              <a:rPr sz="1400" spc="-35" dirty="0">
                <a:solidFill>
                  <a:srgbClr val="FFFFFF"/>
                </a:solidFill>
                <a:latin typeface="MSIUCC+Calibri"/>
                <a:cs typeface="MSIUCC+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MSIUCC+Calibri"/>
                <a:cs typeface="MSIUCC+Calibri"/>
              </a:rPr>
              <a:t>и</a:t>
            </a:r>
          </a:p>
          <a:p>
            <a:pPr marL="237997" marR="0">
              <a:lnSpc>
                <a:spcPts val="1657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MSIUCC+Calibri"/>
                <a:cs typeface="MSIUCC+Calibri"/>
              </a:rPr>
              <a:t>альвеолярного</a:t>
            </a:r>
          </a:p>
          <a:p>
            <a:pPr marL="469646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MSIUCC+Calibri"/>
                <a:cs typeface="MSIUCC+Calibri"/>
              </a:rPr>
              <a:t>отростка:</a:t>
            </a: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E2B4492C-605B-7C3F-AD28-8CD9F4452D05}"/>
              </a:ext>
            </a:extLst>
          </p:cNvPr>
          <p:cNvSpPr txBox="1"/>
          <p:nvPr/>
        </p:nvSpPr>
        <p:spPr>
          <a:xfrm>
            <a:off x="8037069" y="1131100"/>
            <a:ext cx="1853161" cy="1083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845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FFFFFF"/>
                </a:solidFill>
                <a:latin typeface="EHJSPL+Calibri"/>
                <a:cs typeface="EHJSPL+Calibri"/>
              </a:rPr>
              <a:t>-</a:t>
            </a:r>
            <a:r>
              <a:rPr sz="1300" dirty="0">
                <a:solidFill>
                  <a:srgbClr val="FFFFFF"/>
                </a:solidFill>
                <a:latin typeface="MSIUCC+Calibri"/>
                <a:cs typeface="MSIUCC+Calibri"/>
              </a:rPr>
              <a:t>Врождённая</a:t>
            </a:r>
          </a:p>
          <a:p>
            <a:pPr marL="88391" marR="0" algn="ctr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FFFFFF"/>
                </a:solidFill>
                <a:latin typeface="MSIUCC+Calibri"/>
                <a:cs typeface="MSIUCC+Calibri"/>
              </a:rPr>
              <a:t>Р</a:t>
            </a:r>
            <a:r>
              <a:rPr sz="1300" dirty="0" err="1">
                <a:solidFill>
                  <a:srgbClr val="FFFFFF"/>
                </a:solidFill>
                <a:latin typeface="MSIUCC+Calibri"/>
                <a:cs typeface="MSIUCC+Calibri"/>
              </a:rPr>
              <a:t>асщелина</a:t>
            </a:r>
            <a:endParaRPr lang="ru-RU" sz="1300" dirty="0">
              <a:solidFill>
                <a:srgbClr val="FFFFFF"/>
              </a:solidFill>
              <a:latin typeface="MSIUCC+Calibri"/>
              <a:cs typeface="MSIUCC+Calibri"/>
            </a:endParaRPr>
          </a:p>
          <a:p>
            <a:pPr marL="88391" marR="0" algn="ctr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rgbClr val="FFFFFF"/>
                </a:solidFill>
                <a:latin typeface="MSIUCC+Calibri"/>
                <a:cs typeface="MSIUCC+Calibri"/>
              </a:rPr>
              <a:t>альвеолярного отростка и переднего отдела твердого неба:</a:t>
            </a:r>
            <a:endParaRPr sz="1300" dirty="0">
              <a:solidFill>
                <a:srgbClr val="FFFFFF"/>
              </a:solidFill>
              <a:latin typeface="MSIUCC+Calibri"/>
              <a:cs typeface="MSIUCC+Calibri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351A29B3-EBB3-81A4-BF9D-91CFC2DC56EE}"/>
              </a:ext>
            </a:extLst>
          </p:cNvPr>
          <p:cNvSpPr txBox="1"/>
          <p:nvPr/>
        </p:nvSpPr>
        <p:spPr>
          <a:xfrm>
            <a:off x="8436437" y="2519372"/>
            <a:ext cx="1319650" cy="807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582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MSIUCC+Calibri"/>
                <a:cs typeface="MSIUCC+Calibri"/>
              </a:rPr>
              <a:t>Н</a:t>
            </a:r>
            <a:r>
              <a:rPr sz="1200" dirty="0" err="1">
                <a:solidFill>
                  <a:srgbClr val="000000"/>
                </a:solidFill>
                <a:latin typeface="MSIUCC+Calibri"/>
                <a:cs typeface="MSIUCC+Calibri"/>
              </a:rPr>
              <a:t>еполная</a:t>
            </a:r>
            <a:endParaRPr lang="ru-RU" sz="1200" dirty="0">
              <a:solidFill>
                <a:srgbClr val="000000"/>
              </a:solidFill>
              <a:latin typeface="MSIUCC+Calibri"/>
              <a:cs typeface="MSIUCC+Calibri"/>
            </a:endParaRPr>
          </a:p>
          <a:p>
            <a:pPr marL="0" marR="0" algn="ctr">
              <a:lnSpc>
                <a:spcPts val="1582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MSIUCC+Calibri"/>
                <a:cs typeface="MSIUCC+Calibri"/>
              </a:rPr>
              <a:t>(односторонняя,</a:t>
            </a:r>
          </a:p>
          <a:p>
            <a:pPr marL="0" marR="0" algn="ctr">
              <a:lnSpc>
                <a:spcPts val="1582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MSIUCC+Calibri"/>
                <a:cs typeface="MSIUCC+Calibri"/>
              </a:rPr>
              <a:t>двусторонняя)</a:t>
            </a:r>
          </a:p>
          <a:p>
            <a:pPr marL="0" marR="0">
              <a:lnSpc>
                <a:spcPts val="1582"/>
              </a:lnSpc>
              <a:spcBef>
                <a:spcPts val="0"/>
              </a:spcBef>
              <a:spcAft>
                <a:spcPts val="0"/>
              </a:spcAft>
            </a:pPr>
            <a:endParaRPr lang="ru-RU" sz="1300" dirty="0">
              <a:solidFill>
                <a:srgbClr val="000000"/>
              </a:solidFill>
              <a:latin typeface="MSIUCC+Calibri"/>
              <a:cs typeface="MSIUCC+Calibri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BD6CF50C-9147-E13F-C912-F5348BD370D5}"/>
              </a:ext>
            </a:extLst>
          </p:cNvPr>
          <p:cNvSpPr txBox="1"/>
          <p:nvPr/>
        </p:nvSpPr>
        <p:spPr>
          <a:xfrm>
            <a:off x="8439400" y="3588031"/>
            <a:ext cx="1322305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6135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MSIUCC+Calibri"/>
                <a:cs typeface="MSIUCC+Calibri"/>
              </a:rPr>
              <a:t>полная</a:t>
            </a:r>
          </a:p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10" dirty="0">
                <a:solidFill>
                  <a:srgbClr val="000000"/>
                </a:solidFill>
                <a:latin typeface="MSIUCC+Calibri"/>
                <a:cs typeface="MSIUCC+Calibri"/>
              </a:rPr>
              <a:t>(односторонняя,</a:t>
            </a:r>
          </a:p>
          <a:p>
            <a:pPr marL="70104" marR="0">
              <a:lnSpc>
                <a:spcPts val="1416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MSIUCC+Calibri"/>
                <a:cs typeface="MSIUCC+Calibri"/>
              </a:rPr>
              <a:t>двусторонняя)</a:t>
            </a:r>
          </a:p>
        </p:txBody>
      </p:sp>
      <p:sp>
        <p:nvSpPr>
          <p:cNvPr id="21" name="object 14">
            <a:extLst>
              <a:ext uri="{FF2B5EF4-FFF2-40B4-BE49-F238E27FC236}">
                <a16:creationId xmlns:a16="http://schemas.microsoft.com/office/drawing/2014/main" id="{764A38E4-D1C6-3444-83A4-3579C6E6CAB7}"/>
              </a:ext>
            </a:extLst>
          </p:cNvPr>
          <p:cNvSpPr txBox="1"/>
          <p:nvPr/>
        </p:nvSpPr>
        <p:spPr>
          <a:xfrm>
            <a:off x="4268715" y="3126553"/>
            <a:ext cx="1395412" cy="2616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535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MSIUCC+Calibri"/>
                <a:cs typeface="MSIUCC+Calibri"/>
              </a:rPr>
              <a:t>скрытая</a:t>
            </a:r>
          </a:p>
          <a:p>
            <a:pPr marL="0" marR="0">
              <a:lnSpc>
                <a:spcPts val="2929"/>
              </a:lnSpc>
              <a:spcBef>
                <a:spcPts val="575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MSIUCC+Calibri"/>
                <a:cs typeface="MSIUCC+Calibri"/>
              </a:rPr>
              <a:t>неполная</a:t>
            </a:r>
          </a:p>
          <a:p>
            <a:pPr marL="158749" marR="0">
              <a:lnSpc>
                <a:spcPts val="2932"/>
              </a:lnSpc>
              <a:spcBef>
                <a:spcPts val="5753"/>
              </a:spcBef>
              <a:spcAft>
                <a:spcPts val="0"/>
              </a:spcAft>
            </a:pPr>
            <a:r>
              <a:rPr sz="2400" spc="-11" dirty="0">
                <a:solidFill>
                  <a:srgbClr val="000000"/>
                </a:solidFill>
                <a:latin typeface="MSIUCC+Calibri"/>
                <a:cs typeface="MSIUCC+Calibri"/>
              </a:rPr>
              <a:t>полная</a:t>
            </a: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4456AE1F-C531-89B2-AD0D-1B9703EB0209}"/>
              </a:ext>
            </a:extLst>
          </p:cNvPr>
          <p:cNvSpPr txBox="1"/>
          <p:nvPr/>
        </p:nvSpPr>
        <p:spPr>
          <a:xfrm>
            <a:off x="6261163" y="2647253"/>
            <a:ext cx="1233327" cy="1270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4"/>
              </a:lnSpc>
              <a:spcBef>
                <a:spcPts val="0"/>
              </a:spcBef>
              <a:spcAft>
                <a:spcPts val="0"/>
              </a:spcAft>
            </a:pPr>
            <a:r>
              <a:rPr sz="1300" spc="-11" dirty="0">
                <a:solidFill>
                  <a:srgbClr val="000000"/>
                </a:solidFill>
                <a:latin typeface="MSIUCC+Calibri"/>
                <a:cs typeface="MSIUCC+Calibri"/>
              </a:rPr>
              <a:t>односторонняя</a:t>
            </a:r>
          </a:p>
          <a:p>
            <a:pPr marL="51815" marR="0">
              <a:lnSpc>
                <a:spcPts val="1584"/>
              </a:lnSpc>
              <a:spcBef>
                <a:spcPts val="653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MSIUCC+Calibri"/>
                <a:cs typeface="MSIUCC+Calibri"/>
              </a:rPr>
              <a:t>двусторонняя</a:t>
            </a:r>
          </a:p>
        </p:txBody>
      </p:sp>
    </p:spTree>
    <p:extLst>
      <p:ext uri="{BB962C8B-B14F-4D97-AF65-F5344CB8AC3E}">
        <p14:creationId xmlns:p14="http://schemas.microsoft.com/office/powerpoint/2010/main" val="3358205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B61E1-023E-7B6E-25BA-A40C40CF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11" y="1233522"/>
            <a:ext cx="6161365" cy="439095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Диагностика </a:t>
            </a:r>
            <a:br>
              <a:rPr lang="ru-RU" sz="2800" dirty="0">
                <a:solidFill>
                  <a:schemeClr val="tx1"/>
                </a:solidFill>
              </a:rPr>
            </a:b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• Проблему своевременного выявления и идентификации врожденной патологии лица во многом позволяет решить </a:t>
            </a:r>
            <a:r>
              <a:rPr lang="ru-RU" sz="2400" dirty="0" err="1">
                <a:solidFill>
                  <a:schemeClr val="tx1"/>
                </a:solidFill>
              </a:rPr>
              <a:t>эхографическое</a:t>
            </a:r>
            <a:r>
              <a:rPr lang="ru-RU" sz="2400" dirty="0">
                <a:solidFill>
                  <a:schemeClr val="tx1"/>
                </a:solidFill>
              </a:rPr>
              <a:t> исследование плода. 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• Оценка структур лица является обязательной частью исследования плода на 2-м этапе скрининга, который проводится на 20- 24 неделе беременности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F8077E-65CF-7217-8635-987A6632D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45" y="1653921"/>
            <a:ext cx="4733544" cy="355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88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3BD69D6-1456-0228-C93E-E51658D37846}"/>
              </a:ext>
            </a:extLst>
          </p:cNvPr>
          <p:cNvSpPr txBox="1"/>
          <p:nvPr/>
        </p:nvSpPr>
        <p:spPr>
          <a:xfrm>
            <a:off x="2875026" y="242834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Диагностика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4FFE83-80CA-29B3-BC64-40997C5FAE4A}"/>
              </a:ext>
            </a:extLst>
          </p:cNvPr>
          <p:cNvSpPr txBox="1"/>
          <p:nvPr/>
        </p:nvSpPr>
        <p:spPr>
          <a:xfrm>
            <a:off x="770382" y="1195613"/>
            <a:ext cx="4895850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• Диагностика расщелин неба </a:t>
            </a:r>
            <a:r>
              <a:rPr lang="ru-RU" sz="2000" dirty="0" err="1"/>
              <a:t>эхографическим</a:t>
            </a:r>
            <a:r>
              <a:rPr lang="ru-RU" sz="2000" dirty="0"/>
              <a:t> методом невозможна, поскольку рот плода закрыт, в ротовой полости находится язык, плотно прилегающий к небу. </a:t>
            </a:r>
          </a:p>
          <a:p>
            <a:endParaRPr lang="ru-RU" sz="2000" dirty="0"/>
          </a:p>
          <a:p>
            <a:r>
              <a:rPr lang="ru-RU" sz="2000" dirty="0"/>
              <a:t>• Оценка состояния твердого неба возможна только теоретически, если сканирование совпало с зеванием плода, при заполнении ротовой полости околоплодными водами.</a:t>
            </a:r>
          </a:p>
          <a:p>
            <a:endParaRPr lang="ru-RU" sz="2000" dirty="0"/>
          </a:p>
          <a:p>
            <a:r>
              <a:rPr lang="ru-RU" sz="2000" dirty="0"/>
              <a:t> • Возможна визуализация расщелины переднего отдела твердого неба и альвеолярного отростка при детальной обработке отсканированного материала на компьютере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716978-5C32-D13B-592E-7A977B8F3B7A}"/>
              </a:ext>
            </a:extLst>
          </p:cNvPr>
          <p:cNvSpPr txBox="1"/>
          <p:nvPr/>
        </p:nvSpPr>
        <p:spPr>
          <a:xfrm>
            <a:off x="6695694" y="1259854"/>
            <a:ext cx="4377690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• Оценка состояния твердого неба является одной из важных составляющих в комплексе диагностики и лечении детей с врожденными расщелинами верхней губы и неба.</a:t>
            </a:r>
          </a:p>
          <a:p>
            <a:endParaRPr lang="ru-RU" sz="2000" dirty="0"/>
          </a:p>
          <a:p>
            <a:r>
              <a:rPr lang="ru-RU" sz="2000" dirty="0"/>
              <a:t> • Ультразвуковое сканирование позволяет получить изображение нижней поверхности костной пластинки твердого неба. Это дает возможность визуализировать расщелину твердого неба и дать оценку морфологических параметров до и после уранопластики. </a:t>
            </a:r>
          </a:p>
        </p:txBody>
      </p:sp>
    </p:spTree>
    <p:extLst>
      <p:ext uri="{BB962C8B-B14F-4D97-AF65-F5344CB8AC3E}">
        <p14:creationId xmlns:p14="http://schemas.microsoft.com/office/powerpoint/2010/main" val="15172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89229-4582-5E07-D1C3-BB0B1DA9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189" y="585216"/>
            <a:ext cx="8209621" cy="2258568"/>
          </a:xfrm>
        </p:spPr>
        <p:txBody>
          <a:bodyPr>
            <a:normAutofit fontScale="90000"/>
          </a:bodyPr>
          <a:lstStyle/>
          <a:p>
            <a:br>
              <a:rPr lang="ru-RU" sz="4000" b="1" spc="-62" dirty="0">
                <a:solidFill>
                  <a:schemeClr val="tx1"/>
                </a:solidFill>
                <a:latin typeface="WOAVEG+Calibri Bold"/>
                <a:cs typeface="WOAVEG+Calibri Bold"/>
              </a:rPr>
            </a:br>
            <a:br>
              <a:rPr lang="ru-RU" sz="4000" b="1" spc="-62" dirty="0">
                <a:solidFill>
                  <a:schemeClr val="tx1"/>
                </a:solidFill>
                <a:latin typeface="WOAVEG+Calibri Bold"/>
                <a:cs typeface="WOAVEG+Calibri Bold"/>
              </a:rPr>
            </a:br>
            <a:r>
              <a:rPr lang="ru-RU" sz="4000" b="1" spc="-62" dirty="0">
                <a:solidFill>
                  <a:schemeClr val="tx1"/>
                </a:solidFill>
                <a:latin typeface="WOAVEG+Calibri Bold"/>
                <a:cs typeface="WOAVEG+Calibri Bold"/>
              </a:rPr>
              <a:t>Когда</a:t>
            </a:r>
            <a:r>
              <a:rPr lang="ru-RU" sz="4000" b="1" spc="101" dirty="0">
                <a:solidFill>
                  <a:schemeClr val="tx1"/>
                </a:solidFill>
                <a:latin typeface="WOAVEG+Calibri Bold"/>
                <a:cs typeface="WOAVEG+Calibri Bold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WOAVEG+Calibri Bold"/>
                <a:cs typeface="WOAVEG+Calibri Bold"/>
              </a:rPr>
              <a:t>диагностируется?</a:t>
            </a:r>
            <a:br>
              <a:rPr lang="ru-RU" sz="4000" b="1" dirty="0">
                <a:solidFill>
                  <a:schemeClr val="tx1"/>
                </a:solidFill>
                <a:latin typeface="WOAVEG+Calibri Bold"/>
                <a:cs typeface="WOAVEG+Calibri Bold"/>
              </a:rPr>
            </a:br>
            <a:br>
              <a:rPr lang="ru-RU" sz="4000" b="1" dirty="0">
                <a:solidFill>
                  <a:schemeClr val="tx1"/>
                </a:solidFill>
                <a:latin typeface="WOAVEG+Calibri Bold"/>
                <a:cs typeface="WOAVEG+Calibri Bold"/>
              </a:rPr>
            </a:br>
            <a:r>
              <a:rPr lang="ru-RU" sz="2700" dirty="0">
                <a:solidFill>
                  <a:srgbClr val="000000"/>
                </a:solidFill>
                <a:latin typeface="CMEDTQ+Arial"/>
                <a:cs typeface="CMEDTQ+Arial"/>
              </a:rPr>
              <a:t>На </a:t>
            </a:r>
            <a:r>
              <a:rPr lang="ru-RU" sz="2700" dirty="0">
                <a:solidFill>
                  <a:srgbClr val="000000"/>
                </a:solidFill>
                <a:latin typeface="UOWDGP+Arial"/>
                <a:cs typeface="UOWDGP+Arial"/>
              </a:rPr>
              <a:t>16-22</a:t>
            </a:r>
            <a:r>
              <a:rPr lang="ru-RU" sz="2700" spc="-15" dirty="0">
                <a:solidFill>
                  <a:srgbClr val="000000"/>
                </a:solidFill>
                <a:latin typeface="UOWDGP+Arial"/>
                <a:cs typeface="UOWDGP+Arial"/>
              </a:rPr>
              <a:t> </a:t>
            </a:r>
            <a:r>
              <a:rPr lang="ru-RU" sz="2700" spc="-21" dirty="0">
                <a:solidFill>
                  <a:srgbClr val="000000"/>
                </a:solidFill>
                <a:latin typeface="CMEDTQ+Arial"/>
                <a:cs typeface="CMEDTQ+Arial"/>
              </a:rPr>
              <a:t>неделе</a:t>
            </a:r>
            <a:r>
              <a:rPr lang="ru-RU" sz="2700" dirty="0">
                <a:solidFill>
                  <a:srgbClr val="000000"/>
                </a:solidFill>
                <a:latin typeface="CMEDTQ+Arial"/>
                <a:cs typeface="CMEDTQ+Arial"/>
              </a:rPr>
              <a:t> эмбрионального развития</a:t>
            </a:r>
            <a:r>
              <a:rPr lang="ru-RU" sz="2700" spc="-46" dirty="0">
                <a:solidFill>
                  <a:srgbClr val="000000"/>
                </a:solidFill>
                <a:latin typeface="CMEDTQ+Arial"/>
                <a:cs typeface="CMEDTQ+Arial"/>
              </a:rPr>
              <a:t> </a:t>
            </a:r>
            <a:r>
              <a:rPr lang="ru-RU" sz="2700" dirty="0">
                <a:solidFill>
                  <a:srgbClr val="000000"/>
                </a:solidFill>
                <a:latin typeface="CMEDTQ+Arial"/>
                <a:cs typeface="CMEDTQ+Arial"/>
              </a:rPr>
              <a:t>по</a:t>
            </a:r>
            <a:r>
              <a:rPr lang="ru-RU" sz="2700" spc="12" dirty="0">
                <a:solidFill>
                  <a:srgbClr val="000000"/>
                </a:solidFill>
                <a:latin typeface="CMEDTQ+Arial"/>
                <a:cs typeface="CMEDTQ+Arial"/>
              </a:rPr>
              <a:t> </a:t>
            </a:r>
            <a:r>
              <a:rPr lang="ru-RU" sz="2700" spc="-22" dirty="0">
                <a:solidFill>
                  <a:srgbClr val="000000"/>
                </a:solidFill>
                <a:latin typeface="CMEDTQ+Arial"/>
                <a:cs typeface="CMEDTQ+Arial"/>
              </a:rPr>
              <a:t>УЗИ</a:t>
            </a:r>
            <a:br>
              <a:rPr lang="ru-RU" sz="4000" spc="-22" dirty="0">
                <a:solidFill>
                  <a:srgbClr val="000000"/>
                </a:solidFill>
                <a:latin typeface="CMEDTQ+Arial"/>
                <a:cs typeface="CMEDTQ+Arial"/>
              </a:rPr>
            </a:br>
            <a:br>
              <a:rPr lang="ru-RU" sz="4000" b="1" dirty="0">
                <a:solidFill>
                  <a:srgbClr val="953735"/>
                </a:solidFill>
                <a:latin typeface="WOAVEG+Calibri Bold"/>
                <a:cs typeface="WOAVEG+Calibri Bold"/>
              </a:rPr>
            </a:b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070872-8F0B-154C-7730-5A0FA7BA5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77" y="3429000"/>
            <a:ext cx="3879152" cy="18739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4E60411-49E5-00D8-8814-BD48EA9AB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0" y="3255264"/>
            <a:ext cx="4965192" cy="33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70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6208" y="292418"/>
            <a:ext cx="61283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Лечение</a:t>
            </a:r>
            <a:r>
              <a:rPr spc="10" dirty="0"/>
              <a:t> </a:t>
            </a:r>
            <a:r>
              <a:rPr spc="-5" dirty="0"/>
              <a:t>и </a:t>
            </a:r>
            <a:r>
              <a:rPr spc="-15" dirty="0"/>
              <a:t>реабилитация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9009" y="1502663"/>
            <a:ext cx="8522785" cy="47152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83256" y="2361641"/>
            <a:ext cx="3287395" cy="300659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110"/>
              </a:spcBef>
            </a:pPr>
            <a:r>
              <a:rPr sz="1600" spc="5" dirty="0">
                <a:latin typeface="Calibri"/>
                <a:cs typeface="Calibri"/>
              </a:rPr>
              <a:t>В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период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грудного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возраста</a:t>
            </a:r>
            <a:endParaRPr sz="1600">
              <a:latin typeface="Calibri"/>
              <a:cs typeface="Calibri"/>
            </a:endParaRPr>
          </a:p>
          <a:p>
            <a:pPr marL="12700" marR="6985" indent="1905" algn="ctr">
              <a:lnSpc>
                <a:spcPct val="913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необходимо </a:t>
            </a:r>
            <a:r>
              <a:rPr sz="1600" dirty="0">
                <a:latin typeface="Calibri"/>
                <a:cs typeface="Calibri"/>
              </a:rPr>
              <a:t>раннее </a:t>
            </a:r>
            <a:r>
              <a:rPr sz="1600" spc="-10" dirty="0">
                <a:latin typeface="Calibri"/>
                <a:cs typeface="Calibri"/>
              </a:rPr>
              <a:t>ортопедическое </a:t>
            </a:r>
            <a:r>
              <a:rPr sz="1600" spc="-5" dirty="0">
                <a:latin typeface="Calibri"/>
                <a:cs typeface="Calibri"/>
              </a:rPr>
              <a:t> лечение. </a:t>
            </a:r>
            <a:r>
              <a:rPr sz="1600" dirty="0">
                <a:latin typeface="Calibri"/>
                <a:cs typeface="Calibri"/>
              </a:rPr>
              <a:t>Специалисты </a:t>
            </a:r>
            <a:r>
              <a:rPr sz="1600" spc="-5" dirty="0">
                <a:latin typeface="Calibri"/>
                <a:cs typeface="Calibri"/>
              </a:rPr>
              <a:t>обращают </a:t>
            </a:r>
            <a:r>
              <a:rPr sz="1600" dirty="0">
                <a:latin typeface="Calibri"/>
                <a:cs typeface="Calibri"/>
              </a:rPr>
              <a:t> внимание,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что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этом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периоде</a:t>
            </a:r>
            <a:r>
              <a:rPr sz="1600" spc="-5" dirty="0">
                <a:latin typeface="Calibri"/>
                <a:cs typeface="Calibri"/>
              </a:rPr>
              <a:t> акцент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реабилитационных мероприятий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должен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быть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направлен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</a:t>
            </a:r>
            <a:endParaRPr sz="1600">
              <a:latin typeface="Calibri"/>
              <a:cs typeface="Calibri"/>
            </a:endParaRPr>
          </a:p>
          <a:p>
            <a:pPr marL="12065" marR="5080" algn="ctr">
              <a:lnSpc>
                <a:spcPts val="1750"/>
              </a:lnSpc>
              <a:spcBef>
                <a:spcPts val="60"/>
              </a:spcBef>
            </a:pPr>
            <a:r>
              <a:rPr sz="1600" spc="-15" dirty="0">
                <a:latin typeface="Calibri"/>
                <a:cs typeface="Calibri"/>
              </a:rPr>
              <a:t>подготовку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проведение </a:t>
            </a:r>
            <a:r>
              <a:rPr sz="1600" spc="-5" dirty="0">
                <a:latin typeface="Calibri"/>
                <a:cs typeface="Calibri"/>
              </a:rPr>
              <a:t>первичного </a:t>
            </a:r>
            <a:r>
              <a:rPr sz="1600" spc="-3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оперативного вмешательства для </a:t>
            </a:r>
            <a:r>
              <a:rPr sz="1600" dirty="0">
                <a:latin typeface="Calibri"/>
                <a:cs typeface="Calibri"/>
              </a:rPr>
              <a:t> устранения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анатомических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655"/>
              </a:lnSpc>
            </a:pPr>
            <a:r>
              <a:rPr sz="1600" dirty="0">
                <a:latin typeface="Calibri"/>
                <a:cs typeface="Calibri"/>
              </a:rPr>
              <a:t>нарушений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восстановления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764"/>
              </a:lnSpc>
            </a:pPr>
            <a:r>
              <a:rPr sz="1600" spc="-5" dirty="0">
                <a:latin typeface="Calibri"/>
                <a:cs typeface="Calibri"/>
              </a:rPr>
              <a:t>эстетики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лица.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Проводят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755"/>
              </a:lnSpc>
            </a:pPr>
            <a:r>
              <a:rPr sz="1600" spc="-10" dirty="0">
                <a:latin typeface="Calibri"/>
                <a:cs typeface="Calibri"/>
              </a:rPr>
              <a:t>хейлоринопластику, </a:t>
            </a:r>
            <a:r>
              <a:rPr sz="1600" spc="-5" dirty="0">
                <a:latin typeface="Calibri"/>
                <a:cs typeface="Calibri"/>
              </a:rPr>
              <a:t>одномоментную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35"/>
              </a:lnSpc>
            </a:pPr>
            <a:r>
              <a:rPr sz="1600" spc="-10" dirty="0">
                <a:latin typeface="Calibri"/>
                <a:cs typeface="Calibri"/>
              </a:rPr>
              <a:t>хейлопластику.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83121" y="2322703"/>
            <a:ext cx="3155950" cy="32503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35" algn="ctr">
              <a:lnSpc>
                <a:spcPts val="1850"/>
              </a:lnSpc>
              <a:spcBef>
                <a:spcPts val="105"/>
              </a:spcBef>
            </a:pPr>
            <a:r>
              <a:rPr sz="1600" dirty="0">
                <a:latin typeface="Calibri"/>
                <a:cs typeface="Calibri"/>
              </a:rPr>
              <a:t>В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возрасте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от</a:t>
            </a:r>
            <a:r>
              <a:rPr sz="1600" dirty="0">
                <a:latin typeface="Calibri"/>
                <a:cs typeface="Calibri"/>
              </a:rPr>
              <a:t> 1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до </a:t>
            </a:r>
            <a:r>
              <a:rPr sz="1600" dirty="0">
                <a:latin typeface="Calibri"/>
                <a:cs typeface="Calibri"/>
              </a:rPr>
              <a:t>3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лет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764"/>
              </a:lnSpc>
            </a:pPr>
            <a:r>
              <a:rPr sz="1600" spc="-15" dirty="0">
                <a:latin typeface="Calibri"/>
                <a:cs typeface="Calibri"/>
              </a:rPr>
              <a:t>продолжается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предоперационное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755"/>
              </a:lnSpc>
            </a:pPr>
            <a:r>
              <a:rPr sz="1600" spc="-5" dirty="0">
                <a:latin typeface="Calibri"/>
                <a:cs typeface="Calibri"/>
              </a:rPr>
              <a:t>послеоперационное</a:t>
            </a:r>
            <a:endParaRPr sz="1600">
              <a:latin typeface="Calibri"/>
              <a:cs typeface="Calibri"/>
            </a:endParaRPr>
          </a:p>
          <a:p>
            <a:pPr marL="317500" marR="316865" indent="103505">
              <a:lnSpc>
                <a:spcPts val="1750"/>
              </a:lnSpc>
              <a:spcBef>
                <a:spcPts val="120"/>
              </a:spcBef>
            </a:pPr>
            <a:r>
              <a:rPr sz="1600" spc="-15" dirty="0">
                <a:latin typeface="Calibri"/>
                <a:cs typeface="Calibri"/>
              </a:rPr>
              <a:t>ортодонтическое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лечение,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направленное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коррекцию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655"/>
              </a:lnSpc>
            </a:pPr>
            <a:r>
              <a:rPr sz="1600" spc="-15" dirty="0">
                <a:latin typeface="Calibri"/>
                <a:cs typeface="Calibri"/>
              </a:rPr>
              <a:t>твёрдого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нёба,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предупреждение</a:t>
            </a:r>
            <a:endParaRPr sz="1600">
              <a:latin typeface="Calibri"/>
              <a:cs typeface="Calibri"/>
            </a:endParaRPr>
          </a:p>
          <a:p>
            <a:pPr marL="201930" marR="200660" indent="2540" algn="ctr">
              <a:lnSpc>
                <a:spcPts val="1750"/>
              </a:lnSpc>
              <a:spcBef>
                <a:spcPts val="130"/>
              </a:spcBef>
            </a:pPr>
            <a:r>
              <a:rPr sz="1600" spc="-5" dirty="0">
                <a:latin typeface="Calibri"/>
                <a:cs typeface="Calibri"/>
              </a:rPr>
              <a:t>сужения </a:t>
            </a:r>
            <a:r>
              <a:rPr sz="1600" dirty="0">
                <a:latin typeface="Calibri"/>
                <a:cs typeface="Calibri"/>
              </a:rPr>
              <a:t>и </a:t>
            </a:r>
            <a:r>
              <a:rPr sz="1600" spc="-5" dirty="0">
                <a:latin typeface="Calibri"/>
                <a:cs typeface="Calibri"/>
              </a:rPr>
              <a:t>уплощения </a:t>
            </a:r>
            <a:r>
              <a:rPr sz="1600" spc="-10" dirty="0">
                <a:latin typeface="Calibri"/>
                <a:cs typeface="Calibri"/>
              </a:rPr>
              <a:t>верхнего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зубного ряда. </a:t>
            </a:r>
            <a:r>
              <a:rPr sz="1600" spc="-10" dirty="0">
                <a:latin typeface="Calibri"/>
                <a:cs typeface="Calibri"/>
              </a:rPr>
              <a:t>Проводятся </a:t>
            </a:r>
            <a:r>
              <a:rPr sz="1600" spc="-5" dirty="0">
                <a:latin typeface="Calibri"/>
                <a:cs typeface="Calibri"/>
              </a:rPr>
              <a:t> мероприятия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по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нормализации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655"/>
              </a:lnSpc>
            </a:pPr>
            <a:r>
              <a:rPr sz="1600" dirty="0">
                <a:latin typeface="Calibri"/>
                <a:cs typeface="Calibri"/>
              </a:rPr>
              <a:t>функции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речи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носового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дыхания.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764"/>
              </a:lnSpc>
            </a:pPr>
            <a:r>
              <a:rPr sz="1600" dirty="0">
                <a:latin typeface="Calibri"/>
                <a:cs typeface="Calibri"/>
              </a:rPr>
              <a:t>Специалисты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обращают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внимание,</a:t>
            </a:r>
            <a:endParaRPr sz="1600">
              <a:latin typeface="Calibri"/>
              <a:cs typeface="Calibri"/>
            </a:endParaRPr>
          </a:p>
          <a:p>
            <a:pPr marL="158750" marR="160655" indent="93980">
              <a:lnSpc>
                <a:spcPct val="91300"/>
              </a:lnSpc>
              <a:spcBef>
                <a:spcPts val="80"/>
              </a:spcBef>
            </a:pPr>
            <a:r>
              <a:rPr sz="1600" spc="-10" dirty="0">
                <a:latin typeface="Calibri"/>
                <a:cs typeface="Calibri"/>
              </a:rPr>
              <a:t>что </a:t>
            </a:r>
            <a:r>
              <a:rPr sz="1600" spc="-5" dirty="0">
                <a:latin typeface="Calibri"/>
                <a:cs typeface="Calibri"/>
              </a:rPr>
              <a:t>этом </a:t>
            </a:r>
            <a:r>
              <a:rPr sz="1600" spc="-15" dirty="0">
                <a:latin typeface="Calibri"/>
                <a:cs typeface="Calibri"/>
              </a:rPr>
              <a:t>периоде </a:t>
            </a:r>
            <a:r>
              <a:rPr sz="1600" spc="-5" dirty="0">
                <a:latin typeface="Calibri"/>
                <a:cs typeface="Calibri"/>
              </a:rPr>
              <a:t>обязательна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постановка </a:t>
            </a:r>
            <a:r>
              <a:rPr sz="1600" dirty="0">
                <a:latin typeface="Calibri"/>
                <a:cs typeface="Calibri"/>
              </a:rPr>
              <a:t>на </a:t>
            </a:r>
            <a:r>
              <a:rPr sz="1600" spc="-5" dirty="0">
                <a:latin typeface="Calibri"/>
                <a:cs typeface="Calibri"/>
              </a:rPr>
              <a:t>учёт </a:t>
            </a:r>
            <a:r>
              <a:rPr sz="1600" dirty="0">
                <a:latin typeface="Calibri"/>
                <a:cs typeface="Calibri"/>
              </a:rPr>
              <a:t>у </a:t>
            </a:r>
            <a:r>
              <a:rPr sz="1600" spc="-10" dirty="0">
                <a:latin typeface="Calibri"/>
                <a:cs typeface="Calibri"/>
              </a:rPr>
              <a:t>логопеда </a:t>
            </a:r>
            <a:r>
              <a:rPr sz="1600" dirty="0">
                <a:latin typeface="Calibri"/>
                <a:cs typeface="Calibri"/>
              </a:rPr>
              <a:t>и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начало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логопедических</a:t>
            </a:r>
            <a:r>
              <a:rPr sz="1600" dirty="0">
                <a:latin typeface="Calibri"/>
                <a:cs typeface="Calibri"/>
              </a:rPr>
              <a:t> занятий.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4602" y="3514252"/>
            <a:ext cx="5715635" cy="3225165"/>
            <a:chOff x="240601" y="3514251"/>
            <a:chExt cx="5715635" cy="32251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3447" y="3514251"/>
              <a:ext cx="2752344" cy="87452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2983" y="4456176"/>
              <a:ext cx="4319270" cy="2270760"/>
            </a:xfrm>
            <a:custGeom>
              <a:avLst/>
              <a:gdLst/>
              <a:ahLst/>
              <a:cxnLst/>
              <a:rect l="l" t="t" r="r" b="b"/>
              <a:pathLst>
                <a:path w="4319270" h="2270759">
                  <a:moveTo>
                    <a:pt x="0" y="2270760"/>
                  </a:moveTo>
                  <a:lnTo>
                    <a:pt x="4319016" y="2270760"/>
                  </a:lnTo>
                  <a:lnTo>
                    <a:pt x="4319016" y="0"/>
                  </a:lnTo>
                  <a:lnTo>
                    <a:pt x="0" y="0"/>
                  </a:lnTo>
                  <a:lnTo>
                    <a:pt x="0" y="2270760"/>
                  </a:lnTo>
                  <a:close/>
                </a:path>
              </a:pathLst>
            </a:custGeom>
            <a:ln w="24384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42399" y="191177"/>
            <a:ext cx="613219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Лечение</a:t>
            </a:r>
            <a:r>
              <a:rPr spc="-20" dirty="0"/>
              <a:t> </a:t>
            </a:r>
            <a:r>
              <a:rPr spc="-5" dirty="0"/>
              <a:t>и</a:t>
            </a:r>
            <a:r>
              <a:rPr spc="-30" dirty="0"/>
              <a:t> </a:t>
            </a:r>
            <a:r>
              <a:rPr spc="-10" dirty="0"/>
              <a:t>реабилитация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65147" y="4540453"/>
            <a:ext cx="3943350" cy="208723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970" rIns="0" bIns="0" rtlCol="0">
            <a:spAutoFit/>
          </a:bodyPr>
          <a:lstStyle/>
          <a:p>
            <a:pPr marL="430530">
              <a:lnSpc>
                <a:spcPts val="1850"/>
              </a:lnSpc>
              <a:spcBef>
                <a:spcPts val="110"/>
              </a:spcBef>
            </a:pPr>
            <a:r>
              <a:rPr sz="1600" spc="5" dirty="0">
                <a:latin typeface="Calibri"/>
                <a:cs typeface="Calibri"/>
              </a:rPr>
              <a:t>В</a:t>
            </a:r>
            <a:r>
              <a:rPr sz="1600" spc="-10" dirty="0">
                <a:latin typeface="Calibri"/>
                <a:cs typeface="Calibri"/>
              </a:rPr>
              <a:t> возрасте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от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7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до </a:t>
            </a:r>
            <a:r>
              <a:rPr sz="1600" spc="5" dirty="0">
                <a:latin typeface="Calibri"/>
                <a:cs typeface="Calibri"/>
              </a:rPr>
              <a:t>11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лет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устраняют</a:t>
            </a:r>
            <a:endParaRPr sz="1600" dirty="0">
              <a:latin typeface="Calibri"/>
              <a:cs typeface="Calibri"/>
            </a:endParaRPr>
          </a:p>
          <a:p>
            <a:pPr marL="18415" marR="13335" indent="356235">
              <a:lnSpc>
                <a:spcPts val="1750"/>
              </a:lnSpc>
              <a:spcBef>
                <a:spcPts val="130"/>
              </a:spcBef>
            </a:pPr>
            <a:r>
              <a:rPr sz="1600" spc="-10" dirty="0">
                <a:latin typeface="Calibri"/>
                <a:cs typeface="Calibri"/>
              </a:rPr>
              <a:t>расщелины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альвеолярного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отростка,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уранопластику,</a:t>
            </a:r>
            <a:r>
              <a:rPr sz="1600" spc="-10" dirty="0">
                <a:latin typeface="Calibri"/>
                <a:cs typeface="Calibri"/>
              </a:rPr>
              <a:t> проводится </a:t>
            </a:r>
            <a:r>
              <a:rPr sz="1600" spc="-15" dirty="0">
                <a:latin typeface="Calibri"/>
                <a:cs typeface="Calibri"/>
              </a:rPr>
              <a:t>ортодонтическое</a:t>
            </a:r>
            <a:endParaRPr sz="1600" dirty="0">
              <a:latin typeface="Calibri"/>
              <a:cs typeface="Calibri"/>
            </a:endParaRPr>
          </a:p>
          <a:p>
            <a:pPr marL="1270" algn="ctr">
              <a:lnSpc>
                <a:spcPts val="1639"/>
              </a:lnSpc>
            </a:pPr>
            <a:r>
              <a:rPr sz="1600" spc="-5" dirty="0">
                <a:latin typeface="Calibri"/>
                <a:cs typeface="Calibri"/>
              </a:rPr>
              <a:t>лечение, </a:t>
            </a:r>
            <a:r>
              <a:rPr sz="1600" spc="-10" dirty="0">
                <a:latin typeface="Calibri"/>
                <a:cs typeface="Calibri"/>
              </a:rPr>
              <a:t>которое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направлено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на</a:t>
            </a:r>
            <a:endParaRPr sz="1600" dirty="0">
              <a:latin typeface="Calibri"/>
              <a:cs typeface="Calibri"/>
            </a:endParaRPr>
          </a:p>
          <a:p>
            <a:pPr marL="12065" marR="5080" indent="-3175" algn="ctr">
              <a:lnSpc>
                <a:spcPct val="91700"/>
              </a:lnSpc>
              <a:spcBef>
                <a:spcPts val="75"/>
              </a:spcBef>
            </a:pPr>
            <a:r>
              <a:rPr sz="1600" spc="-5" dirty="0">
                <a:latin typeface="Calibri"/>
                <a:cs typeface="Calibri"/>
              </a:rPr>
              <a:t>нормализацию</a:t>
            </a:r>
            <a:r>
              <a:rPr sz="1600" spc="-10" dirty="0">
                <a:latin typeface="Calibri"/>
                <a:cs typeface="Calibri"/>
              </a:rPr>
              <a:t> положения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постоянных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резцов.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Проводится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хирургическое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лечение,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остеопластика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расщелины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альвеолярного </a:t>
            </a:r>
            <a:r>
              <a:rPr sz="1600" spc="-5" dirty="0">
                <a:latin typeface="Calibri"/>
                <a:cs typeface="Calibri"/>
              </a:rPr>
              <a:t> отростка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верхней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челюсти,</a:t>
            </a:r>
            <a:r>
              <a:rPr sz="1600" spc="-5" dirty="0">
                <a:latin typeface="Calibri"/>
                <a:cs typeface="Calibri"/>
              </a:rPr>
              <a:t> фарингопластика.</a:t>
            </a:r>
            <a:endParaRPr sz="1600" dirty="0">
              <a:latin typeface="Calibri"/>
              <a:cs typeface="Calibri"/>
            </a:endParaRPr>
          </a:p>
          <a:p>
            <a:pPr marL="3810" algn="ctr">
              <a:lnSpc>
                <a:spcPts val="1750"/>
              </a:lnSpc>
            </a:pPr>
            <a:r>
              <a:rPr sz="1600" spc="-15" dirty="0">
                <a:latin typeface="Calibri"/>
                <a:cs typeface="Calibri"/>
              </a:rPr>
              <a:t>Продолжаются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занятия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логопедом.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64602" y="987362"/>
            <a:ext cx="4344035" cy="3514725"/>
            <a:chOff x="240601" y="987361"/>
            <a:chExt cx="4344035" cy="3514725"/>
          </a:xfrm>
        </p:grpSpPr>
        <p:sp>
          <p:nvSpPr>
            <p:cNvPr id="8" name="object 8"/>
            <p:cNvSpPr/>
            <p:nvPr/>
          </p:nvSpPr>
          <p:spPr>
            <a:xfrm>
              <a:off x="252983" y="999744"/>
              <a:ext cx="4319270" cy="3489960"/>
            </a:xfrm>
            <a:custGeom>
              <a:avLst/>
              <a:gdLst/>
              <a:ahLst/>
              <a:cxnLst/>
              <a:rect l="l" t="t" r="r" b="b"/>
              <a:pathLst>
                <a:path w="4319270" h="3489960">
                  <a:moveTo>
                    <a:pt x="4319016" y="0"/>
                  </a:moveTo>
                  <a:lnTo>
                    <a:pt x="0" y="0"/>
                  </a:lnTo>
                  <a:lnTo>
                    <a:pt x="0" y="2267711"/>
                  </a:lnTo>
                  <a:lnTo>
                    <a:pt x="1723263" y="2267711"/>
                  </a:lnTo>
                  <a:lnTo>
                    <a:pt x="1723263" y="2617469"/>
                  </a:lnTo>
                  <a:lnTo>
                    <a:pt x="1287018" y="2617469"/>
                  </a:lnTo>
                  <a:lnTo>
                    <a:pt x="2159508" y="3489959"/>
                  </a:lnTo>
                  <a:lnTo>
                    <a:pt x="3031998" y="2617469"/>
                  </a:lnTo>
                  <a:lnTo>
                    <a:pt x="2595753" y="2617469"/>
                  </a:lnTo>
                  <a:lnTo>
                    <a:pt x="2595753" y="2267711"/>
                  </a:lnTo>
                  <a:lnTo>
                    <a:pt x="4319016" y="2267711"/>
                  </a:lnTo>
                  <a:lnTo>
                    <a:pt x="431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2983" y="999744"/>
              <a:ext cx="4319270" cy="3489960"/>
            </a:xfrm>
            <a:custGeom>
              <a:avLst/>
              <a:gdLst/>
              <a:ahLst/>
              <a:cxnLst/>
              <a:rect l="l" t="t" r="r" b="b"/>
              <a:pathLst>
                <a:path w="4319270" h="3489960">
                  <a:moveTo>
                    <a:pt x="4319016" y="2267711"/>
                  </a:moveTo>
                  <a:lnTo>
                    <a:pt x="2595753" y="2267711"/>
                  </a:lnTo>
                  <a:lnTo>
                    <a:pt x="2595753" y="2617469"/>
                  </a:lnTo>
                  <a:lnTo>
                    <a:pt x="3031998" y="2617469"/>
                  </a:lnTo>
                  <a:lnTo>
                    <a:pt x="2159508" y="3489959"/>
                  </a:lnTo>
                  <a:lnTo>
                    <a:pt x="1287018" y="2617469"/>
                  </a:lnTo>
                  <a:lnTo>
                    <a:pt x="1723263" y="2617469"/>
                  </a:lnTo>
                  <a:lnTo>
                    <a:pt x="1723263" y="2267711"/>
                  </a:lnTo>
                  <a:lnTo>
                    <a:pt x="0" y="2267711"/>
                  </a:lnTo>
                  <a:lnTo>
                    <a:pt x="0" y="0"/>
                  </a:lnTo>
                  <a:lnTo>
                    <a:pt x="4319016" y="0"/>
                  </a:lnTo>
                  <a:lnTo>
                    <a:pt x="4319016" y="2267711"/>
                  </a:lnTo>
                  <a:close/>
                </a:path>
              </a:pathLst>
            </a:custGeom>
            <a:ln w="24384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882851" y="1304036"/>
            <a:ext cx="4109720" cy="16421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105"/>
              </a:spcBef>
            </a:pPr>
            <a:r>
              <a:rPr sz="1600" dirty="0">
                <a:latin typeface="Calibri"/>
                <a:cs typeface="Calibri"/>
              </a:rPr>
              <a:t>В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дошкольный </a:t>
            </a:r>
            <a:r>
              <a:rPr sz="1600" spc="-15" dirty="0">
                <a:latin typeface="Calibri"/>
                <a:cs typeface="Calibri"/>
              </a:rPr>
              <a:t>период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производят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ts val="1764"/>
              </a:lnSpc>
            </a:pPr>
            <a:r>
              <a:rPr sz="1600" spc="-5" dirty="0">
                <a:latin typeface="Calibri"/>
                <a:cs typeface="Calibri"/>
              </a:rPr>
              <a:t>реконструктивную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хейлопластику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/</a:t>
            </a:r>
          </a:p>
          <a:p>
            <a:pPr marL="12065" marR="5080" algn="ctr">
              <a:lnSpc>
                <a:spcPts val="1750"/>
              </a:lnSpc>
              <a:spcBef>
                <a:spcPts val="120"/>
              </a:spcBef>
            </a:pPr>
            <a:r>
              <a:rPr sz="1600" spc="-10" dirty="0">
                <a:latin typeface="Calibri"/>
                <a:cs typeface="Calibri"/>
              </a:rPr>
              <a:t>хейлоринопластику.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Ортодонтическое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лечение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проводят </a:t>
            </a:r>
            <a:r>
              <a:rPr sz="1600" dirty="0">
                <a:latin typeface="Calibri"/>
                <a:cs typeface="Calibri"/>
              </a:rPr>
              <a:t>с применением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различных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ts val="1639"/>
              </a:lnSpc>
            </a:pPr>
            <a:r>
              <a:rPr sz="1600" spc="-10" dirty="0" err="1">
                <a:latin typeface="Calibri"/>
                <a:cs typeface="Calibri"/>
              </a:rPr>
              <a:t>ортодонтических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lang="ru-RU" sz="1600" spc="-5">
                <a:latin typeface="Calibri"/>
                <a:cs typeface="Calibri"/>
              </a:rPr>
              <a:t>аппаратов</a:t>
            </a:r>
            <a:r>
              <a:rPr sz="1600" spc="-5">
                <a:latin typeface="Calibri"/>
                <a:cs typeface="Calibri"/>
              </a:rPr>
              <a:t>,</a:t>
            </a:r>
            <a:r>
              <a:rPr sz="1600" spc="-15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направленное</a:t>
            </a:r>
            <a:endParaRPr sz="1600" dirty="0">
              <a:latin typeface="Calibri"/>
              <a:cs typeface="Calibri"/>
            </a:endParaRPr>
          </a:p>
          <a:p>
            <a:pPr marL="365760" marR="354330" algn="ctr">
              <a:lnSpc>
                <a:spcPts val="1780"/>
              </a:lnSpc>
              <a:spcBef>
                <a:spcPts val="90"/>
              </a:spcBef>
            </a:pPr>
            <a:r>
              <a:rPr sz="1600" spc="5" dirty="0">
                <a:latin typeface="Calibri"/>
                <a:cs typeface="Calibri"/>
              </a:rPr>
              <a:t>на </a:t>
            </a:r>
            <a:r>
              <a:rPr sz="1600" spc="-5" dirty="0">
                <a:latin typeface="Calibri"/>
                <a:cs typeface="Calibri"/>
              </a:rPr>
              <a:t>препятствие сужению </a:t>
            </a:r>
            <a:r>
              <a:rPr sz="1600" dirty="0">
                <a:latin typeface="Calibri"/>
                <a:cs typeface="Calibri"/>
              </a:rPr>
              <a:t>и </a:t>
            </a:r>
            <a:r>
              <a:rPr sz="1600" spc="-5" dirty="0">
                <a:latin typeface="Calibri"/>
                <a:cs typeface="Calibri"/>
              </a:rPr>
              <a:t>уплощению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верхнего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зубного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ряда.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39256" y="4465321"/>
            <a:ext cx="4069079" cy="2273935"/>
          </a:xfrm>
          <a:custGeom>
            <a:avLst/>
            <a:gdLst/>
            <a:ahLst/>
            <a:cxnLst/>
            <a:rect l="l" t="t" r="r" b="b"/>
            <a:pathLst>
              <a:path w="4069079" h="2273934">
                <a:moveTo>
                  <a:pt x="0" y="2273807"/>
                </a:moveTo>
                <a:lnTo>
                  <a:pt x="4069079" y="2273807"/>
                </a:lnTo>
                <a:lnTo>
                  <a:pt x="4069079" y="0"/>
                </a:lnTo>
                <a:lnTo>
                  <a:pt x="0" y="0"/>
                </a:lnTo>
                <a:lnTo>
                  <a:pt x="0" y="2273807"/>
                </a:lnTo>
                <a:close/>
              </a:path>
            </a:pathLst>
          </a:custGeom>
          <a:ln w="24384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66128" y="4615129"/>
            <a:ext cx="3820160" cy="19304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ts val="1730"/>
              </a:lnSpc>
              <a:spcBef>
                <a:spcPts val="115"/>
              </a:spcBef>
            </a:pPr>
            <a:r>
              <a:rPr sz="1500" spc="5" dirty="0">
                <a:latin typeface="Calibri"/>
                <a:cs typeface="Calibri"/>
              </a:rPr>
              <a:t>В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этом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периоде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все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проводимые</a:t>
            </a:r>
            <a:endParaRPr sz="1500" dirty="0">
              <a:latin typeface="Calibri"/>
              <a:cs typeface="Calibri"/>
            </a:endParaRPr>
          </a:p>
          <a:p>
            <a:pPr marL="30480" marR="24130" algn="ctr">
              <a:lnSpc>
                <a:spcPts val="1630"/>
              </a:lnSpc>
              <a:spcBef>
                <a:spcPts val="125"/>
              </a:spcBef>
            </a:pPr>
            <a:r>
              <a:rPr sz="1500" dirty="0">
                <a:latin typeface="Calibri"/>
                <a:cs typeface="Calibri"/>
              </a:rPr>
              <a:t>реабилитационные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мероприятия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направлены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н</a:t>
            </a:r>
            <a:r>
              <a:rPr sz="1500" spc="5" dirty="0">
                <a:latin typeface="Calibri"/>
                <a:cs typeface="Calibri"/>
              </a:rPr>
              <a:t>а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о</a:t>
            </a:r>
            <a:r>
              <a:rPr sz="1500" spc="5" dirty="0">
                <a:latin typeface="Calibri"/>
                <a:cs typeface="Calibri"/>
              </a:rPr>
              <a:t>п</a:t>
            </a:r>
            <a:r>
              <a:rPr sz="1500" spc="-5" dirty="0">
                <a:latin typeface="Calibri"/>
                <a:cs typeface="Calibri"/>
              </a:rPr>
              <a:t>т</a:t>
            </a:r>
            <a:r>
              <a:rPr sz="1500" spc="5" dirty="0">
                <a:latin typeface="Calibri"/>
                <a:cs typeface="Calibri"/>
              </a:rPr>
              <a:t>и</a:t>
            </a:r>
            <a:r>
              <a:rPr sz="1500" spc="10" dirty="0">
                <a:latin typeface="Calibri"/>
                <a:cs typeface="Calibri"/>
              </a:rPr>
              <a:t>м</a:t>
            </a:r>
            <a:r>
              <a:rPr sz="1500" spc="5" dirty="0">
                <a:latin typeface="Calibri"/>
                <a:cs typeface="Calibri"/>
              </a:rPr>
              <a:t>и</a:t>
            </a:r>
            <a:r>
              <a:rPr sz="1500" spc="10" dirty="0">
                <a:latin typeface="Calibri"/>
                <a:cs typeface="Calibri"/>
              </a:rPr>
              <a:t>з</a:t>
            </a:r>
            <a:r>
              <a:rPr sz="1500" spc="5" dirty="0">
                <a:latin typeface="Calibri"/>
                <a:cs typeface="Calibri"/>
              </a:rPr>
              <a:t>а</a:t>
            </a:r>
            <a:r>
              <a:rPr sz="1500" spc="-5" dirty="0">
                <a:latin typeface="Calibri"/>
                <a:cs typeface="Calibri"/>
              </a:rPr>
              <a:t>ц</a:t>
            </a:r>
            <a:r>
              <a:rPr sz="1500" spc="5" dirty="0">
                <a:latin typeface="Calibri"/>
                <a:cs typeface="Calibri"/>
              </a:rPr>
              <a:t>ию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п</a:t>
            </a:r>
            <a:r>
              <a:rPr sz="1500" spc="15" dirty="0">
                <a:latin typeface="Calibri"/>
                <a:cs typeface="Calibri"/>
              </a:rPr>
              <a:t>с</a:t>
            </a:r>
            <a:r>
              <a:rPr sz="1500" spc="5" dirty="0">
                <a:latin typeface="Calibri"/>
                <a:cs typeface="Calibri"/>
              </a:rPr>
              <a:t>и</a:t>
            </a:r>
            <a:r>
              <a:rPr sz="1500" spc="-30" dirty="0">
                <a:latin typeface="Calibri"/>
                <a:cs typeface="Calibri"/>
              </a:rPr>
              <a:t>х</a:t>
            </a:r>
            <a:r>
              <a:rPr sz="1500" spc="-25" dirty="0">
                <a:latin typeface="Calibri"/>
                <a:cs typeface="Calibri"/>
              </a:rPr>
              <a:t>о</a:t>
            </a:r>
            <a:r>
              <a:rPr sz="1500" dirty="0">
                <a:latin typeface="Calibri"/>
                <a:cs typeface="Calibri"/>
              </a:rPr>
              <a:t>л</a:t>
            </a:r>
            <a:r>
              <a:rPr sz="1500" spc="-5" dirty="0">
                <a:latin typeface="Calibri"/>
                <a:cs typeface="Calibri"/>
              </a:rPr>
              <a:t>о</a:t>
            </a:r>
            <a:r>
              <a:rPr sz="1500" spc="5" dirty="0">
                <a:latin typeface="Calibri"/>
                <a:cs typeface="Calibri"/>
              </a:rPr>
              <a:t>ги</a:t>
            </a:r>
            <a:r>
              <a:rPr sz="1500" spc="10" dirty="0">
                <a:latin typeface="Calibri"/>
                <a:cs typeface="Calibri"/>
              </a:rPr>
              <a:t>ч</a:t>
            </a:r>
            <a:r>
              <a:rPr sz="1500" spc="-5" dirty="0">
                <a:latin typeface="Calibri"/>
                <a:cs typeface="Calibri"/>
              </a:rPr>
              <a:t>е</a:t>
            </a:r>
            <a:r>
              <a:rPr sz="1500" spc="10" dirty="0">
                <a:latin typeface="Calibri"/>
                <a:cs typeface="Calibri"/>
              </a:rPr>
              <a:t>с</a:t>
            </a:r>
            <a:r>
              <a:rPr sz="1500" spc="-25" dirty="0">
                <a:latin typeface="Calibri"/>
                <a:cs typeface="Calibri"/>
              </a:rPr>
              <a:t>к</a:t>
            </a:r>
            <a:r>
              <a:rPr sz="1500" spc="-5" dirty="0">
                <a:latin typeface="Calibri"/>
                <a:cs typeface="Calibri"/>
              </a:rPr>
              <a:t>о</a:t>
            </a:r>
            <a:r>
              <a:rPr sz="1500" spc="-20" dirty="0">
                <a:latin typeface="Calibri"/>
                <a:cs typeface="Calibri"/>
              </a:rPr>
              <a:t>г</a:t>
            </a:r>
            <a:r>
              <a:rPr sz="1500" spc="5" dirty="0">
                <a:latin typeface="Calibri"/>
                <a:cs typeface="Calibri"/>
              </a:rPr>
              <a:t>о</a:t>
            </a:r>
            <a:r>
              <a:rPr sz="1500" spc="-8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с</a:t>
            </a:r>
            <a:r>
              <a:rPr sz="1500" spc="-10" dirty="0">
                <a:latin typeface="Calibri"/>
                <a:cs typeface="Calibri"/>
              </a:rPr>
              <a:t>т</a:t>
            </a:r>
            <a:r>
              <a:rPr sz="1500" spc="5" dirty="0">
                <a:latin typeface="Calibri"/>
                <a:cs typeface="Calibri"/>
              </a:rPr>
              <a:t>а</a:t>
            </a:r>
            <a:r>
              <a:rPr sz="1500" spc="-15" dirty="0">
                <a:latin typeface="Calibri"/>
                <a:cs typeface="Calibri"/>
              </a:rPr>
              <a:t>т</a:t>
            </a:r>
            <a:r>
              <a:rPr sz="1500" spc="10" dirty="0">
                <a:latin typeface="Calibri"/>
                <a:cs typeface="Calibri"/>
              </a:rPr>
              <a:t>ус</a:t>
            </a:r>
            <a:r>
              <a:rPr sz="1500" spc="5" dirty="0">
                <a:latin typeface="Calibri"/>
                <a:cs typeface="Calibri"/>
              </a:rPr>
              <a:t>а</a:t>
            </a:r>
            <a:endParaRPr sz="1500" dirty="0">
              <a:latin typeface="Calibri"/>
              <a:cs typeface="Calibri"/>
            </a:endParaRPr>
          </a:p>
          <a:p>
            <a:pPr algn="ctr">
              <a:lnSpc>
                <a:spcPts val="1560"/>
              </a:lnSpc>
            </a:pPr>
            <a:r>
              <a:rPr sz="1500" spc="-10" dirty="0">
                <a:latin typeface="Calibri"/>
                <a:cs typeface="Calibri"/>
              </a:rPr>
              <a:t>подростка,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что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обеспечивает</a:t>
            </a:r>
            <a:r>
              <a:rPr sz="1500" spc="-9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его </a:t>
            </a:r>
            <a:r>
              <a:rPr sz="1500" spc="5" dirty="0">
                <a:latin typeface="Calibri"/>
                <a:cs typeface="Calibri"/>
              </a:rPr>
              <a:t>лучшую</a:t>
            </a:r>
            <a:endParaRPr sz="1500" dirty="0">
              <a:latin typeface="Calibri"/>
              <a:cs typeface="Calibri"/>
            </a:endParaRPr>
          </a:p>
          <a:p>
            <a:pPr marL="292735" marR="288925" algn="ctr">
              <a:lnSpc>
                <a:spcPts val="1630"/>
              </a:lnSpc>
              <a:spcBef>
                <a:spcPts val="125"/>
              </a:spcBef>
            </a:pPr>
            <a:r>
              <a:rPr sz="1500" spc="10" dirty="0">
                <a:latin typeface="Calibri"/>
                <a:cs typeface="Calibri"/>
              </a:rPr>
              <a:t>с</a:t>
            </a:r>
            <a:r>
              <a:rPr sz="1500" spc="-5" dirty="0">
                <a:latin typeface="Calibri"/>
                <a:cs typeface="Calibri"/>
              </a:rPr>
              <a:t>о</a:t>
            </a:r>
            <a:r>
              <a:rPr sz="1500" spc="5" dirty="0">
                <a:latin typeface="Calibri"/>
                <a:cs typeface="Calibri"/>
              </a:rPr>
              <a:t>ц</a:t>
            </a:r>
            <a:r>
              <a:rPr sz="1500" spc="-5" dirty="0">
                <a:latin typeface="Calibri"/>
                <a:cs typeface="Calibri"/>
              </a:rPr>
              <a:t>и</a:t>
            </a:r>
            <a:r>
              <a:rPr sz="1500" spc="5" dirty="0">
                <a:latin typeface="Calibri"/>
                <a:cs typeface="Calibri"/>
              </a:rPr>
              <a:t>а</a:t>
            </a:r>
            <a:r>
              <a:rPr sz="1500" spc="-5" dirty="0">
                <a:latin typeface="Calibri"/>
                <a:cs typeface="Calibri"/>
              </a:rPr>
              <a:t>л</a:t>
            </a:r>
            <a:r>
              <a:rPr sz="1500" spc="10" dirty="0">
                <a:latin typeface="Calibri"/>
                <a:cs typeface="Calibri"/>
              </a:rPr>
              <a:t>ьну</a:t>
            </a:r>
            <a:r>
              <a:rPr sz="1500" spc="5" dirty="0">
                <a:latin typeface="Calibri"/>
                <a:cs typeface="Calibri"/>
              </a:rPr>
              <a:t>ю</a:t>
            </a:r>
            <a:r>
              <a:rPr sz="1500" spc="-9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а</a:t>
            </a:r>
            <a:r>
              <a:rPr sz="1500" spc="-5" dirty="0">
                <a:latin typeface="Calibri"/>
                <a:cs typeface="Calibri"/>
              </a:rPr>
              <a:t>д</a:t>
            </a:r>
            <a:r>
              <a:rPr sz="1500" spc="5" dirty="0">
                <a:latin typeface="Calibri"/>
                <a:cs typeface="Calibri"/>
              </a:rPr>
              <a:t>ап</a:t>
            </a:r>
            <a:r>
              <a:rPr sz="1500" spc="-10" dirty="0">
                <a:latin typeface="Calibri"/>
                <a:cs typeface="Calibri"/>
              </a:rPr>
              <a:t>т</a:t>
            </a:r>
            <a:r>
              <a:rPr sz="1500" spc="5" dirty="0">
                <a:latin typeface="Calibri"/>
                <a:cs typeface="Calibri"/>
              </a:rPr>
              <a:t>а</a:t>
            </a:r>
            <a:r>
              <a:rPr sz="1500" spc="-5" dirty="0">
                <a:latin typeface="Calibri"/>
                <a:cs typeface="Calibri"/>
              </a:rPr>
              <a:t>ц</a:t>
            </a:r>
            <a:r>
              <a:rPr sz="1500" spc="5" dirty="0">
                <a:latin typeface="Calibri"/>
                <a:cs typeface="Calibri"/>
              </a:rPr>
              <a:t>и</a:t>
            </a:r>
            <a:r>
              <a:rPr sz="1500" spc="-10" dirty="0">
                <a:latin typeface="Calibri"/>
                <a:cs typeface="Calibri"/>
              </a:rPr>
              <a:t>ю</a:t>
            </a:r>
            <a:r>
              <a:rPr sz="1500" dirty="0">
                <a:latin typeface="Calibri"/>
                <a:cs typeface="Calibri"/>
              </a:rPr>
              <a:t>.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10" dirty="0">
                <a:latin typeface="Calibri"/>
                <a:cs typeface="Calibri"/>
              </a:rPr>
              <a:t>Х</a:t>
            </a:r>
            <a:r>
              <a:rPr sz="1500" spc="5" dirty="0">
                <a:latin typeface="Calibri"/>
                <a:cs typeface="Calibri"/>
              </a:rPr>
              <a:t>ир</a:t>
            </a:r>
            <a:r>
              <a:rPr sz="1500" spc="10" dirty="0">
                <a:latin typeface="Calibri"/>
                <a:cs typeface="Calibri"/>
              </a:rPr>
              <a:t>у</a:t>
            </a:r>
            <a:r>
              <a:rPr sz="1500" dirty="0">
                <a:latin typeface="Calibri"/>
                <a:cs typeface="Calibri"/>
              </a:rPr>
              <a:t>рги</a:t>
            </a:r>
            <a:r>
              <a:rPr sz="1500" spc="15" dirty="0">
                <a:latin typeface="Calibri"/>
                <a:cs typeface="Calibri"/>
              </a:rPr>
              <a:t>ч</a:t>
            </a:r>
            <a:r>
              <a:rPr sz="1500" spc="-5" dirty="0">
                <a:latin typeface="Calibri"/>
                <a:cs typeface="Calibri"/>
              </a:rPr>
              <a:t>е</a:t>
            </a:r>
            <a:r>
              <a:rPr sz="1500" spc="-10" dirty="0">
                <a:latin typeface="Calibri"/>
                <a:cs typeface="Calibri"/>
              </a:rPr>
              <a:t>с</a:t>
            </a:r>
            <a:r>
              <a:rPr sz="1500" spc="-25" dirty="0">
                <a:latin typeface="Calibri"/>
                <a:cs typeface="Calibri"/>
              </a:rPr>
              <a:t>к</a:t>
            </a:r>
            <a:r>
              <a:rPr sz="1500" spc="-5" dirty="0">
                <a:latin typeface="Calibri"/>
                <a:cs typeface="Calibri"/>
              </a:rPr>
              <a:t>о</a:t>
            </a:r>
            <a:r>
              <a:rPr sz="1500" dirty="0">
                <a:latin typeface="Calibri"/>
                <a:cs typeface="Calibri"/>
              </a:rPr>
              <a:t>е  лечение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на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данном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этапе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относиться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к</a:t>
            </a:r>
            <a:endParaRPr sz="1500" dirty="0">
              <a:latin typeface="Calibri"/>
              <a:cs typeface="Calibri"/>
            </a:endParaRPr>
          </a:p>
          <a:p>
            <a:pPr algn="ctr">
              <a:lnSpc>
                <a:spcPts val="1560"/>
              </a:lnSpc>
            </a:pPr>
            <a:r>
              <a:rPr sz="1500" dirty="0">
                <a:latin typeface="Calibri"/>
                <a:cs typeface="Calibri"/>
              </a:rPr>
              <a:t>эстетическим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операциям,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при</a:t>
            </a:r>
            <a:r>
              <a:rPr sz="1500" spc="-5" dirty="0">
                <a:latin typeface="Calibri"/>
                <a:cs typeface="Calibri"/>
              </a:rPr>
              <a:t> этом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допустимо</a:t>
            </a:r>
          </a:p>
          <a:p>
            <a:pPr marL="70485" marR="63500" algn="ctr">
              <a:lnSpc>
                <a:spcPts val="1630"/>
              </a:lnSpc>
              <a:spcBef>
                <a:spcPts val="125"/>
              </a:spcBef>
            </a:pPr>
            <a:r>
              <a:rPr sz="1500" spc="5" dirty="0">
                <a:latin typeface="Calibri"/>
                <a:cs typeface="Calibri"/>
              </a:rPr>
              <a:t>при</a:t>
            </a:r>
            <a:r>
              <a:rPr sz="1500" spc="10" dirty="0">
                <a:latin typeface="Calibri"/>
                <a:cs typeface="Calibri"/>
              </a:rPr>
              <a:t>б</a:t>
            </a:r>
            <a:r>
              <a:rPr sz="1500" spc="-5" dirty="0">
                <a:latin typeface="Calibri"/>
                <a:cs typeface="Calibri"/>
              </a:rPr>
              <a:t>е</a:t>
            </a:r>
            <a:r>
              <a:rPr sz="1500" dirty="0">
                <a:latin typeface="Calibri"/>
                <a:cs typeface="Calibri"/>
              </a:rPr>
              <a:t>га</a:t>
            </a:r>
            <a:r>
              <a:rPr sz="1500" spc="-15" dirty="0">
                <a:latin typeface="Calibri"/>
                <a:cs typeface="Calibri"/>
              </a:rPr>
              <a:t>т</a:t>
            </a:r>
            <a:r>
              <a:rPr sz="1500" spc="5" dirty="0">
                <a:latin typeface="Calibri"/>
                <a:cs typeface="Calibri"/>
              </a:rPr>
              <a:t>ь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к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и</a:t>
            </a:r>
            <a:r>
              <a:rPr sz="1500" spc="10" dirty="0">
                <a:latin typeface="Calibri"/>
                <a:cs typeface="Calibri"/>
              </a:rPr>
              <a:t>с</a:t>
            </a:r>
            <a:r>
              <a:rPr sz="1500" spc="5" dirty="0">
                <a:latin typeface="Calibri"/>
                <a:cs typeface="Calibri"/>
              </a:rPr>
              <a:t>п</a:t>
            </a:r>
            <a:r>
              <a:rPr sz="1500" spc="-20" dirty="0">
                <a:latin typeface="Calibri"/>
                <a:cs typeface="Calibri"/>
              </a:rPr>
              <a:t>о</a:t>
            </a:r>
            <a:r>
              <a:rPr sz="1500" dirty="0">
                <a:latin typeface="Calibri"/>
                <a:cs typeface="Calibri"/>
              </a:rPr>
              <a:t>л</a:t>
            </a:r>
            <a:r>
              <a:rPr sz="1500" spc="5" dirty="0">
                <a:latin typeface="Calibri"/>
                <a:cs typeface="Calibri"/>
              </a:rPr>
              <a:t>ь</a:t>
            </a:r>
            <a:r>
              <a:rPr sz="1500" spc="10" dirty="0">
                <a:latin typeface="Calibri"/>
                <a:cs typeface="Calibri"/>
              </a:rPr>
              <a:t>з</a:t>
            </a:r>
            <a:r>
              <a:rPr sz="1500" spc="-5" dirty="0">
                <a:latin typeface="Calibri"/>
                <a:cs typeface="Calibri"/>
              </a:rPr>
              <a:t>о</a:t>
            </a:r>
            <a:r>
              <a:rPr sz="1500" spc="5" dirty="0">
                <a:latin typeface="Calibri"/>
                <a:cs typeface="Calibri"/>
              </a:rPr>
              <a:t>в</a:t>
            </a:r>
            <a:r>
              <a:rPr sz="1500" spc="-5" dirty="0">
                <a:latin typeface="Calibri"/>
                <a:cs typeface="Calibri"/>
              </a:rPr>
              <a:t>а</a:t>
            </a:r>
            <a:r>
              <a:rPr sz="1500" spc="-15" dirty="0">
                <a:latin typeface="Calibri"/>
                <a:cs typeface="Calibri"/>
              </a:rPr>
              <a:t>н</a:t>
            </a:r>
            <a:r>
              <a:rPr sz="1500" spc="5" dirty="0">
                <a:latin typeface="Calibri"/>
                <a:cs typeface="Calibri"/>
              </a:rPr>
              <a:t>ию</a:t>
            </a:r>
            <a:r>
              <a:rPr sz="1500" spc="-9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д</a:t>
            </a:r>
            <a:r>
              <a:rPr sz="1500" spc="-5" dirty="0">
                <a:latin typeface="Calibri"/>
                <a:cs typeface="Calibri"/>
              </a:rPr>
              <a:t>о</a:t>
            </a:r>
            <a:r>
              <a:rPr sz="1500" spc="5" dirty="0">
                <a:latin typeface="Calibri"/>
                <a:cs typeface="Calibri"/>
              </a:rPr>
              <a:t>п</a:t>
            </a:r>
            <a:r>
              <a:rPr sz="1500" spc="-20" dirty="0">
                <a:latin typeface="Calibri"/>
                <a:cs typeface="Calibri"/>
              </a:rPr>
              <a:t>о</a:t>
            </a:r>
            <a:r>
              <a:rPr sz="1500" dirty="0">
                <a:latin typeface="Calibri"/>
                <a:cs typeface="Calibri"/>
              </a:rPr>
              <a:t>лни</a:t>
            </a:r>
            <a:r>
              <a:rPr sz="1500" spc="-30" dirty="0">
                <a:latin typeface="Calibri"/>
                <a:cs typeface="Calibri"/>
              </a:rPr>
              <a:t>те</a:t>
            </a:r>
            <a:r>
              <a:rPr sz="1500" dirty="0">
                <a:latin typeface="Calibri"/>
                <a:cs typeface="Calibri"/>
              </a:rPr>
              <a:t>л</a:t>
            </a:r>
            <a:r>
              <a:rPr sz="1500" spc="5" dirty="0">
                <a:latin typeface="Calibri"/>
                <a:cs typeface="Calibri"/>
              </a:rPr>
              <a:t>ь</a:t>
            </a:r>
            <a:r>
              <a:rPr sz="1500" spc="10" dirty="0">
                <a:latin typeface="Calibri"/>
                <a:cs typeface="Calibri"/>
              </a:rPr>
              <a:t>н</a:t>
            </a:r>
            <a:r>
              <a:rPr sz="1500" dirty="0">
                <a:latin typeface="Calibri"/>
                <a:cs typeface="Calibri"/>
              </a:rPr>
              <a:t>ых  пластических</a:t>
            </a:r>
            <a:r>
              <a:rPr sz="1500" spc="-7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материалов</a:t>
            </a:r>
            <a:endParaRPr sz="15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27065" y="987553"/>
            <a:ext cx="4093845" cy="3523615"/>
            <a:chOff x="4703064" y="987552"/>
            <a:chExt cx="4093845" cy="3523615"/>
          </a:xfrm>
        </p:grpSpPr>
        <p:sp>
          <p:nvSpPr>
            <p:cNvPr id="14" name="object 14"/>
            <p:cNvSpPr/>
            <p:nvPr/>
          </p:nvSpPr>
          <p:spPr>
            <a:xfrm>
              <a:off x="4715256" y="999744"/>
              <a:ext cx="4069079" cy="3499485"/>
            </a:xfrm>
            <a:custGeom>
              <a:avLst/>
              <a:gdLst/>
              <a:ahLst/>
              <a:cxnLst/>
              <a:rect l="l" t="t" r="r" b="b"/>
              <a:pathLst>
                <a:path w="4069079" h="3499485">
                  <a:moveTo>
                    <a:pt x="4069079" y="0"/>
                  </a:moveTo>
                  <a:lnTo>
                    <a:pt x="0" y="0"/>
                  </a:lnTo>
                  <a:lnTo>
                    <a:pt x="0" y="2273554"/>
                  </a:lnTo>
                  <a:lnTo>
                    <a:pt x="1597152" y="2273554"/>
                  </a:lnTo>
                  <a:lnTo>
                    <a:pt x="1597152" y="2624328"/>
                  </a:lnTo>
                  <a:lnTo>
                    <a:pt x="1159764" y="2624328"/>
                  </a:lnTo>
                  <a:lnTo>
                    <a:pt x="2034540" y="3499104"/>
                  </a:lnTo>
                  <a:lnTo>
                    <a:pt x="2909316" y="2624328"/>
                  </a:lnTo>
                  <a:lnTo>
                    <a:pt x="2471928" y="2624328"/>
                  </a:lnTo>
                  <a:lnTo>
                    <a:pt x="2471928" y="2273554"/>
                  </a:lnTo>
                  <a:lnTo>
                    <a:pt x="4069079" y="2273554"/>
                  </a:lnTo>
                  <a:lnTo>
                    <a:pt x="4069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15256" y="999744"/>
              <a:ext cx="4069079" cy="3499485"/>
            </a:xfrm>
            <a:custGeom>
              <a:avLst/>
              <a:gdLst/>
              <a:ahLst/>
              <a:cxnLst/>
              <a:rect l="l" t="t" r="r" b="b"/>
              <a:pathLst>
                <a:path w="4069079" h="3499485">
                  <a:moveTo>
                    <a:pt x="4069079" y="2273554"/>
                  </a:moveTo>
                  <a:lnTo>
                    <a:pt x="2471928" y="2273554"/>
                  </a:lnTo>
                  <a:lnTo>
                    <a:pt x="2471928" y="2624328"/>
                  </a:lnTo>
                  <a:lnTo>
                    <a:pt x="2909316" y="2624328"/>
                  </a:lnTo>
                  <a:lnTo>
                    <a:pt x="2034540" y="3499104"/>
                  </a:lnTo>
                  <a:lnTo>
                    <a:pt x="1159764" y="2624328"/>
                  </a:lnTo>
                  <a:lnTo>
                    <a:pt x="1597152" y="2624328"/>
                  </a:lnTo>
                  <a:lnTo>
                    <a:pt x="1597152" y="2273554"/>
                  </a:lnTo>
                  <a:lnTo>
                    <a:pt x="0" y="2273554"/>
                  </a:lnTo>
                  <a:lnTo>
                    <a:pt x="0" y="0"/>
                  </a:lnTo>
                  <a:lnTo>
                    <a:pt x="4069079" y="0"/>
                  </a:lnTo>
                  <a:lnTo>
                    <a:pt x="4069079" y="2273554"/>
                  </a:lnTo>
                  <a:close/>
                </a:path>
              </a:pathLst>
            </a:custGeom>
            <a:ln w="24384">
              <a:solidFill>
                <a:srgbClr val="AD47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390513" y="1567434"/>
            <a:ext cx="3771900" cy="10947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ctr">
              <a:lnSpc>
                <a:spcPct val="91400"/>
              </a:lnSpc>
              <a:spcBef>
                <a:spcPts val="265"/>
              </a:spcBef>
            </a:pPr>
            <a:r>
              <a:rPr sz="1500" spc="-10" dirty="0">
                <a:latin typeface="Calibri"/>
                <a:cs typeface="Calibri"/>
              </a:rPr>
              <a:t>Ортодонтическое </a:t>
            </a:r>
            <a:r>
              <a:rPr sz="1500" dirty="0">
                <a:latin typeface="Calibri"/>
                <a:cs typeface="Calibri"/>
              </a:rPr>
              <a:t>лечение, реконструктивную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ринопластику/хейлоринопластику, костно- </a:t>
            </a:r>
            <a:r>
              <a:rPr sz="1500" dirty="0">
                <a:latin typeface="Calibri"/>
                <a:cs typeface="Calibri"/>
              </a:rPr>
              <a:t> р</a:t>
            </a:r>
            <a:r>
              <a:rPr sz="1500" spc="-10" dirty="0">
                <a:latin typeface="Calibri"/>
                <a:cs typeface="Calibri"/>
              </a:rPr>
              <a:t>е</a:t>
            </a:r>
            <a:r>
              <a:rPr sz="1500" spc="-25" dirty="0">
                <a:latin typeface="Calibri"/>
                <a:cs typeface="Calibri"/>
              </a:rPr>
              <a:t>к</a:t>
            </a:r>
            <a:r>
              <a:rPr sz="1500" spc="-5" dirty="0">
                <a:latin typeface="Calibri"/>
                <a:cs typeface="Calibri"/>
              </a:rPr>
              <a:t>о</a:t>
            </a:r>
            <a:r>
              <a:rPr sz="1500" spc="10" dirty="0">
                <a:latin typeface="Calibri"/>
                <a:cs typeface="Calibri"/>
              </a:rPr>
              <a:t>нс</a:t>
            </a:r>
            <a:r>
              <a:rPr sz="1500" spc="-10" dirty="0">
                <a:latin typeface="Calibri"/>
                <a:cs typeface="Calibri"/>
              </a:rPr>
              <a:t>т</a:t>
            </a:r>
            <a:r>
              <a:rPr sz="1500" dirty="0">
                <a:latin typeface="Calibri"/>
                <a:cs typeface="Calibri"/>
              </a:rPr>
              <a:t>р</a:t>
            </a:r>
            <a:r>
              <a:rPr sz="1500" spc="10" dirty="0">
                <a:latin typeface="Calibri"/>
                <a:cs typeface="Calibri"/>
              </a:rPr>
              <a:t>у</a:t>
            </a:r>
            <a:r>
              <a:rPr sz="1500" spc="-5" dirty="0">
                <a:latin typeface="Calibri"/>
                <a:cs typeface="Calibri"/>
              </a:rPr>
              <a:t>кт</a:t>
            </a:r>
            <a:r>
              <a:rPr sz="1500" spc="5" dirty="0">
                <a:latin typeface="Calibri"/>
                <a:cs typeface="Calibri"/>
              </a:rPr>
              <a:t>и</a:t>
            </a:r>
            <a:r>
              <a:rPr sz="1500" spc="-5" dirty="0">
                <a:latin typeface="Calibri"/>
                <a:cs typeface="Calibri"/>
              </a:rPr>
              <a:t>в</a:t>
            </a:r>
            <a:r>
              <a:rPr sz="1500" spc="10" dirty="0">
                <a:latin typeface="Calibri"/>
                <a:cs typeface="Calibri"/>
              </a:rPr>
              <a:t>н</a:t>
            </a:r>
            <a:r>
              <a:rPr sz="1500" spc="5" dirty="0">
                <a:latin typeface="Calibri"/>
                <a:cs typeface="Calibri"/>
              </a:rPr>
              <a:t>ые</a:t>
            </a:r>
            <a:r>
              <a:rPr sz="1500" spc="-8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о</a:t>
            </a:r>
            <a:r>
              <a:rPr sz="1500" spc="5" dirty="0">
                <a:latin typeface="Calibri"/>
                <a:cs typeface="Calibri"/>
              </a:rPr>
              <a:t>п</a:t>
            </a:r>
            <a:r>
              <a:rPr sz="1500" dirty="0">
                <a:latin typeface="Calibri"/>
                <a:cs typeface="Calibri"/>
              </a:rPr>
              <a:t>ер</a:t>
            </a:r>
            <a:r>
              <a:rPr sz="1500" spc="-5" dirty="0">
                <a:latin typeface="Calibri"/>
                <a:cs typeface="Calibri"/>
              </a:rPr>
              <a:t>а</a:t>
            </a:r>
            <a:r>
              <a:rPr sz="1500" spc="5" dirty="0">
                <a:latin typeface="Calibri"/>
                <a:cs typeface="Calibri"/>
              </a:rPr>
              <a:t>ц</a:t>
            </a:r>
            <a:r>
              <a:rPr sz="1500" spc="-5" dirty="0">
                <a:latin typeface="Calibri"/>
                <a:cs typeface="Calibri"/>
              </a:rPr>
              <a:t>и</a:t>
            </a:r>
            <a:r>
              <a:rPr sz="1500" spc="5" dirty="0">
                <a:latin typeface="Calibri"/>
                <a:cs typeface="Calibri"/>
              </a:rPr>
              <a:t>и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пр</a:t>
            </a:r>
            <a:r>
              <a:rPr sz="1500" spc="-25" dirty="0">
                <a:latin typeface="Calibri"/>
                <a:cs typeface="Calibri"/>
              </a:rPr>
              <a:t>е</a:t>
            </a:r>
            <a:r>
              <a:rPr sz="1500" dirty="0">
                <a:latin typeface="Calibri"/>
                <a:cs typeface="Calibri"/>
              </a:rPr>
              <a:t>д</a:t>
            </a:r>
            <a:r>
              <a:rPr sz="1500" spc="-5" dirty="0">
                <a:latin typeface="Calibri"/>
                <a:cs typeface="Calibri"/>
              </a:rPr>
              <a:t>л</a:t>
            </a:r>
            <a:r>
              <a:rPr sz="1500" spc="5" dirty="0">
                <a:latin typeface="Calibri"/>
                <a:cs typeface="Calibri"/>
              </a:rPr>
              <a:t>ага</a:t>
            </a:r>
            <a:r>
              <a:rPr sz="1500" spc="-10" dirty="0">
                <a:latin typeface="Calibri"/>
                <a:cs typeface="Calibri"/>
              </a:rPr>
              <a:t>е</a:t>
            </a:r>
            <a:r>
              <a:rPr sz="1500" spc="-35" dirty="0">
                <a:latin typeface="Calibri"/>
                <a:cs typeface="Calibri"/>
              </a:rPr>
              <a:t>т</a:t>
            </a:r>
            <a:r>
              <a:rPr sz="1500" spc="10" dirty="0">
                <a:latin typeface="Calibri"/>
                <a:cs typeface="Calibri"/>
              </a:rPr>
              <a:t>с</a:t>
            </a:r>
            <a:r>
              <a:rPr sz="1500" spc="5" dirty="0">
                <a:latin typeface="Calibri"/>
                <a:cs typeface="Calibri"/>
              </a:rPr>
              <a:t>я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1585"/>
              </a:lnSpc>
            </a:pPr>
            <a:r>
              <a:rPr sz="1500" spc="-5" dirty="0">
                <a:latin typeface="Calibri"/>
                <a:cs typeface="Calibri"/>
              </a:rPr>
              <a:t>проводить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детям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старшего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возраста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(11–16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ts val="1730"/>
              </a:lnSpc>
            </a:pPr>
            <a:r>
              <a:rPr sz="1500" spc="-5" dirty="0">
                <a:latin typeface="Calibri"/>
                <a:cs typeface="Calibri"/>
              </a:rPr>
              <a:t>лет).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ACE94-D3B2-B833-1AA3-DD618FA92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475" y="658369"/>
            <a:ext cx="8182189" cy="5394960"/>
          </a:xfrm>
        </p:spPr>
        <p:txBody>
          <a:bodyPr>
            <a:normAutofit fontScale="90000"/>
          </a:bodyPr>
          <a:lstStyle/>
          <a:p>
            <a:br>
              <a:rPr lang="ru-RU" sz="3600" dirty="0"/>
            </a:b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sz="4400" b="1" dirty="0">
                <a:solidFill>
                  <a:schemeClr val="tx1"/>
                </a:solidFill>
              </a:rPr>
              <a:t>Диспансеризация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В настоящее время наиболее квалифицированно и полно разработаны вопросы диспансерной помощи больным с врожденной расщелиной губы и неба, частота которой колеблется от 1:500 до 1:1000 новорожденных. Питание ребенка с расщелиной губы и/или неба нарушено. Возможность сосать грудь матери сохраняется лишь при неполной расщелине верхней губы или неполной расщелине твердого или мягкого неба. Задача детского стоматолога — показать персоналу родильного дома и матери приемы кормления ребенка. По возможности следует использовать с первого дня его жизни методику раннего </a:t>
            </a:r>
            <a:r>
              <a:rPr lang="ru-RU" sz="2200" dirty="0" err="1">
                <a:solidFill>
                  <a:schemeClr val="tx1"/>
                </a:solidFill>
              </a:rPr>
              <a:t>ортодонтического</a:t>
            </a:r>
            <a:r>
              <a:rPr lang="ru-RU" sz="2200" dirty="0">
                <a:solidFill>
                  <a:schemeClr val="tx1"/>
                </a:solidFill>
              </a:rPr>
              <a:t> лечения путем разобщения полостей рта и носа стандартным </a:t>
            </a:r>
            <a:r>
              <a:rPr lang="ru-RU" sz="2200" dirty="0" err="1">
                <a:solidFill>
                  <a:schemeClr val="tx1"/>
                </a:solidFill>
              </a:rPr>
              <a:t>ортодонтическим</a:t>
            </a:r>
            <a:r>
              <a:rPr lang="ru-RU" sz="2200" dirty="0">
                <a:solidFill>
                  <a:schemeClr val="tx1"/>
                </a:solidFill>
              </a:rPr>
              <a:t> аппаратом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243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82696" y="448514"/>
            <a:ext cx="43643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Диспан</a:t>
            </a:r>
            <a:r>
              <a:rPr spc="5" dirty="0"/>
              <a:t>с</a:t>
            </a:r>
            <a:r>
              <a:rPr spc="-10" dirty="0"/>
              <a:t>ери</a:t>
            </a:r>
            <a:r>
              <a:rPr spc="-20" dirty="0"/>
              <a:t>з</a:t>
            </a:r>
            <a:r>
              <a:rPr spc="-5" dirty="0"/>
              <a:t>ация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969009" y="1795273"/>
            <a:ext cx="8254365" cy="2051685"/>
            <a:chOff x="445008" y="1795272"/>
            <a:chExt cx="8254365" cy="2051685"/>
          </a:xfrm>
        </p:grpSpPr>
        <p:sp>
          <p:nvSpPr>
            <p:cNvPr id="5" name="object 5"/>
            <p:cNvSpPr/>
            <p:nvPr/>
          </p:nvSpPr>
          <p:spPr>
            <a:xfrm>
              <a:off x="457200" y="1807464"/>
              <a:ext cx="8229600" cy="2026920"/>
            </a:xfrm>
            <a:custGeom>
              <a:avLst/>
              <a:gdLst/>
              <a:ahLst/>
              <a:cxnLst/>
              <a:rect l="l" t="t" r="r" b="b"/>
              <a:pathLst>
                <a:path w="8229600" h="2026920">
                  <a:moveTo>
                    <a:pt x="7891780" y="0"/>
                  </a:moveTo>
                  <a:lnTo>
                    <a:pt x="337820" y="0"/>
                  </a:lnTo>
                  <a:lnTo>
                    <a:pt x="291979" y="3084"/>
                  </a:lnTo>
                  <a:lnTo>
                    <a:pt x="248013" y="12067"/>
                  </a:lnTo>
                  <a:lnTo>
                    <a:pt x="206324" y="26548"/>
                  </a:lnTo>
                  <a:lnTo>
                    <a:pt x="167314" y="46124"/>
                  </a:lnTo>
                  <a:lnTo>
                    <a:pt x="131387" y="70392"/>
                  </a:lnTo>
                  <a:lnTo>
                    <a:pt x="98944" y="98948"/>
                  </a:lnTo>
                  <a:lnTo>
                    <a:pt x="70388" y="131392"/>
                  </a:lnTo>
                  <a:lnTo>
                    <a:pt x="46121" y="167320"/>
                  </a:lnTo>
                  <a:lnTo>
                    <a:pt x="26547" y="206329"/>
                  </a:lnTo>
                  <a:lnTo>
                    <a:pt x="12067" y="248017"/>
                  </a:lnTo>
                  <a:lnTo>
                    <a:pt x="3083" y="291981"/>
                  </a:lnTo>
                  <a:lnTo>
                    <a:pt x="0" y="337820"/>
                  </a:lnTo>
                  <a:lnTo>
                    <a:pt x="0" y="1689100"/>
                  </a:lnTo>
                  <a:lnTo>
                    <a:pt x="3083" y="1734938"/>
                  </a:lnTo>
                  <a:lnTo>
                    <a:pt x="12067" y="1778902"/>
                  </a:lnTo>
                  <a:lnTo>
                    <a:pt x="26547" y="1820590"/>
                  </a:lnTo>
                  <a:lnTo>
                    <a:pt x="46121" y="1859599"/>
                  </a:lnTo>
                  <a:lnTo>
                    <a:pt x="70388" y="1895527"/>
                  </a:lnTo>
                  <a:lnTo>
                    <a:pt x="98944" y="1927971"/>
                  </a:lnTo>
                  <a:lnTo>
                    <a:pt x="131387" y="1956527"/>
                  </a:lnTo>
                  <a:lnTo>
                    <a:pt x="167314" y="1980795"/>
                  </a:lnTo>
                  <a:lnTo>
                    <a:pt x="206324" y="2000371"/>
                  </a:lnTo>
                  <a:lnTo>
                    <a:pt x="248013" y="2014852"/>
                  </a:lnTo>
                  <a:lnTo>
                    <a:pt x="291979" y="2023835"/>
                  </a:lnTo>
                  <a:lnTo>
                    <a:pt x="337820" y="2026920"/>
                  </a:lnTo>
                  <a:lnTo>
                    <a:pt x="7891780" y="2026920"/>
                  </a:lnTo>
                  <a:lnTo>
                    <a:pt x="7937618" y="2023835"/>
                  </a:lnTo>
                  <a:lnTo>
                    <a:pt x="7981582" y="2014852"/>
                  </a:lnTo>
                  <a:lnTo>
                    <a:pt x="8023270" y="2000371"/>
                  </a:lnTo>
                  <a:lnTo>
                    <a:pt x="8062279" y="1980795"/>
                  </a:lnTo>
                  <a:lnTo>
                    <a:pt x="8098207" y="1956527"/>
                  </a:lnTo>
                  <a:lnTo>
                    <a:pt x="8130651" y="1927971"/>
                  </a:lnTo>
                  <a:lnTo>
                    <a:pt x="8159207" y="1895527"/>
                  </a:lnTo>
                  <a:lnTo>
                    <a:pt x="8183475" y="1859599"/>
                  </a:lnTo>
                  <a:lnTo>
                    <a:pt x="8203051" y="1820590"/>
                  </a:lnTo>
                  <a:lnTo>
                    <a:pt x="8217532" y="1778902"/>
                  </a:lnTo>
                  <a:lnTo>
                    <a:pt x="8226515" y="1734938"/>
                  </a:lnTo>
                  <a:lnTo>
                    <a:pt x="8229600" y="1689100"/>
                  </a:lnTo>
                  <a:lnTo>
                    <a:pt x="8229600" y="337820"/>
                  </a:lnTo>
                  <a:lnTo>
                    <a:pt x="8226515" y="291981"/>
                  </a:lnTo>
                  <a:lnTo>
                    <a:pt x="8217532" y="248017"/>
                  </a:lnTo>
                  <a:lnTo>
                    <a:pt x="8203051" y="206329"/>
                  </a:lnTo>
                  <a:lnTo>
                    <a:pt x="8183475" y="167320"/>
                  </a:lnTo>
                  <a:lnTo>
                    <a:pt x="8159207" y="131392"/>
                  </a:lnTo>
                  <a:lnTo>
                    <a:pt x="8130651" y="98948"/>
                  </a:lnTo>
                  <a:lnTo>
                    <a:pt x="8098207" y="70392"/>
                  </a:lnTo>
                  <a:lnTo>
                    <a:pt x="8062279" y="46124"/>
                  </a:lnTo>
                  <a:lnTo>
                    <a:pt x="8023270" y="26548"/>
                  </a:lnTo>
                  <a:lnTo>
                    <a:pt x="7981582" y="12067"/>
                  </a:lnTo>
                  <a:lnTo>
                    <a:pt x="7937618" y="3084"/>
                  </a:lnTo>
                  <a:lnTo>
                    <a:pt x="789178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1807464"/>
              <a:ext cx="8229600" cy="2026920"/>
            </a:xfrm>
            <a:custGeom>
              <a:avLst/>
              <a:gdLst/>
              <a:ahLst/>
              <a:cxnLst/>
              <a:rect l="l" t="t" r="r" b="b"/>
              <a:pathLst>
                <a:path w="8229600" h="2026920">
                  <a:moveTo>
                    <a:pt x="0" y="337820"/>
                  </a:moveTo>
                  <a:lnTo>
                    <a:pt x="3083" y="291981"/>
                  </a:lnTo>
                  <a:lnTo>
                    <a:pt x="12067" y="248017"/>
                  </a:lnTo>
                  <a:lnTo>
                    <a:pt x="26547" y="206329"/>
                  </a:lnTo>
                  <a:lnTo>
                    <a:pt x="46121" y="167320"/>
                  </a:lnTo>
                  <a:lnTo>
                    <a:pt x="70388" y="131392"/>
                  </a:lnTo>
                  <a:lnTo>
                    <a:pt x="98944" y="98948"/>
                  </a:lnTo>
                  <a:lnTo>
                    <a:pt x="131387" y="70392"/>
                  </a:lnTo>
                  <a:lnTo>
                    <a:pt x="167314" y="46124"/>
                  </a:lnTo>
                  <a:lnTo>
                    <a:pt x="206324" y="26548"/>
                  </a:lnTo>
                  <a:lnTo>
                    <a:pt x="248013" y="12067"/>
                  </a:lnTo>
                  <a:lnTo>
                    <a:pt x="291979" y="3084"/>
                  </a:lnTo>
                  <a:lnTo>
                    <a:pt x="337820" y="0"/>
                  </a:lnTo>
                  <a:lnTo>
                    <a:pt x="7891780" y="0"/>
                  </a:lnTo>
                  <a:lnTo>
                    <a:pt x="7937618" y="3084"/>
                  </a:lnTo>
                  <a:lnTo>
                    <a:pt x="7981582" y="12067"/>
                  </a:lnTo>
                  <a:lnTo>
                    <a:pt x="8023270" y="26548"/>
                  </a:lnTo>
                  <a:lnTo>
                    <a:pt x="8062279" y="46124"/>
                  </a:lnTo>
                  <a:lnTo>
                    <a:pt x="8098207" y="70392"/>
                  </a:lnTo>
                  <a:lnTo>
                    <a:pt x="8130651" y="98948"/>
                  </a:lnTo>
                  <a:lnTo>
                    <a:pt x="8159207" y="131392"/>
                  </a:lnTo>
                  <a:lnTo>
                    <a:pt x="8183475" y="167320"/>
                  </a:lnTo>
                  <a:lnTo>
                    <a:pt x="8203051" y="206329"/>
                  </a:lnTo>
                  <a:lnTo>
                    <a:pt x="8217532" y="248017"/>
                  </a:lnTo>
                  <a:lnTo>
                    <a:pt x="8226515" y="291981"/>
                  </a:lnTo>
                  <a:lnTo>
                    <a:pt x="8229600" y="337820"/>
                  </a:lnTo>
                  <a:lnTo>
                    <a:pt x="8229600" y="1689100"/>
                  </a:lnTo>
                  <a:lnTo>
                    <a:pt x="8226515" y="1734938"/>
                  </a:lnTo>
                  <a:lnTo>
                    <a:pt x="8217532" y="1778902"/>
                  </a:lnTo>
                  <a:lnTo>
                    <a:pt x="8203051" y="1820590"/>
                  </a:lnTo>
                  <a:lnTo>
                    <a:pt x="8183475" y="1859599"/>
                  </a:lnTo>
                  <a:lnTo>
                    <a:pt x="8159207" y="1895527"/>
                  </a:lnTo>
                  <a:lnTo>
                    <a:pt x="8130651" y="1927971"/>
                  </a:lnTo>
                  <a:lnTo>
                    <a:pt x="8098207" y="1956527"/>
                  </a:lnTo>
                  <a:lnTo>
                    <a:pt x="8062279" y="1980795"/>
                  </a:lnTo>
                  <a:lnTo>
                    <a:pt x="8023270" y="2000371"/>
                  </a:lnTo>
                  <a:lnTo>
                    <a:pt x="7981582" y="2014852"/>
                  </a:lnTo>
                  <a:lnTo>
                    <a:pt x="7937618" y="2023835"/>
                  </a:lnTo>
                  <a:lnTo>
                    <a:pt x="7891780" y="2026920"/>
                  </a:lnTo>
                  <a:lnTo>
                    <a:pt x="337820" y="2026920"/>
                  </a:lnTo>
                  <a:lnTo>
                    <a:pt x="291979" y="2023835"/>
                  </a:lnTo>
                  <a:lnTo>
                    <a:pt x="248013" y="2014852"/>
                  </a:lnTo>
                  <a:lnTo>
                    <a:pt x="206324" y="2000371"/>
                  </a:lnTo>
                  <a:lnTo>
                    <a:pt x="167314" y="1980795"/>
                  </a:lnTo>
                  <a:lnTo>
                    <a:pt x="131387" y="1956527"/>
                  </a:lnTo>
                  <a:lnTo>
                    <a:pt x="98944" y="1927971"/>
                  </a:lnTo>
                  <a:lnTo>
                    <a:pt x="70388" y="1895527"/>
                  </a:lnTo>
                  <a:lnTo>
                    <a:pt x="46121" y="1859599"/>
                  </a:lnTo>
                  <a:lnTo>
                    <a:pt x="26547" y="1820590"/>
                  </a:lnTo>
                  <a:lnTo>
                    <a:pt x="12067" y="1778902"/>
                  </a:lnTo>
                  <a:lnTo>
                    <a:pt x="3083" y="1734938"/>
                  </a:lnTo>
                  <a:lnTo>
                    <a:pt x="0" y="1689100"/>
                  </a:lnTo>
                  <a:lnTo>
                    <a:pt x="0" y="337820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15337" y="2347417"/>
            <a:ext cx="7357109" cy="897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9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Лечение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больных</a:t>
            </a:r>
            <a:r>
              <a:rPr sz="2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пороками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развития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лица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проводят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принципу</a:t>
            </a:r>
            <a:endParaRPr sz="2000">
              <a:latin typeface="Calibri"/>
              <a:cs typeface="Calibri"/>
            </a:endParaRPr>
          </a:p>
          <a:p>
            <a:pPr marL="268605" marR="253365" algn="ctr">
              <a:lnSpc>
                <a:spcPts val="2180"/>
              </a:lnSpc>
              <a:spcBef>
                <a:spcPts val="160"/>
              </a:spcBef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комплексной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помощи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консультативно-методических</a:t>
            </a:r>
            <a:r>
              <a:rPr sz="20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центрах </a:t>
            </a:r>
            <a:r>
              <a:rPr sz="2000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диспансеризации.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81200" y="3892296"/>
            <a:ext cx="8229600" cy="2026920"/>
          </a:xfrm>
          <a:custGeom>
            <a:avLst/>
            <a:gdLst/>
            <a:ahLst/>
            <a:cxnLst/>
            <a:rect l="l" t="t" r="r" b="b"/>
            <a:pathLst>
              <a:path w="8229600" h="2026920">
                <a:moveTo>
                  <a:pt x="7891780" y="0"/>
                </a:moveTo>
                <a:lnTo>
                  <a:pt x="337820" y="0"/>
                </a:lnTo>
                <a:lnTo>
                  <a:pt x="291979" y="3084"/>
                </a:lnTo>
                <a:lnTo>
                  <a:pt x="248013" y="12067"/>
                </a:lnTo>
                <a:lnTo>
                  <a:pt x="206324" y="26548"/>
                </a:lnTo>
                <a:lnTo>
                  <a:pt x="167314" y="46124"/>
                </a:lnTo>
                <a:lnTo>
                  <a:pt x="131387" y="70392"/>
                </a:lnTo>
                <a:lnTo>
                  <a:pt x="98944" y="98948"/>
                </a:lnTo>
                <a:lnTo>
                  <a:pt x="70388" y="131392"/>
                </a:lnTo>
                <a:lnTo>
                  <a:pt x="46121" y="167320"/>
                </a:lnTo>
                <a:lnTo>
                  <a:pt x="26547" y="206329"/>
                </a:lnTo>
                <a:lnTo>
                  <a:pt x="12067" y="248017"/>
                </a:lnTo>
                <a:lnTo>
                  <a:pt x="3083" y="291981"/>
                </a:lnTo>
                <a:lnTo>
                  <a:pt x="0" y="337819"/>
                </a:lnTo>
                <a:lnTo>
                  <a:pt x="0" y="1689100"/>
                </a:lnTo>
                <a:lnTo>
                  <a:pt x="3083" y="1734940"/>
                </a:lnTo>
                <a:lnTo>
                  <a:pt x="12067" y="1778906"/>
                </a:lnTo>
                <a:lnTo>
                  <a:pt x="26547" y="1820595"/>
                </a:lnTo>
                <a:lnTo>
                  <a:pt x="46121" y="1859605"/>
                </a:lnTo>
                <a:lnTo>
                  <a:pt x="70388" y="1895532"/>
                </a:lnTo>
                <a:lnTo>
                  <a:pt x="98944" y="1927975"/>
                </a:lnTo>
                <a:lnTo>
                  <a:pt x="131387" y="1956531"/>
                </a:lnTo>
                <a:lnTo>
                  <a:pt x="167314" y="1980798"/>
                </a:lnTo>
                <a:lnTo>
                  <a:pt x="206324" y="2000372"/>
                </a:lnTo>
                <a:lnTo>
                  <a:pt x="248013" y="2014852"/>
                </a:lnTo>
                <a:lnTo>
                  <a:pt x="291979" y="2023836"/>
                </a:lnTo>
                <a:lnTo>
                  <a:pt x="337820" y="2026919"/>
                </a:lnTo>
                <a:lnTo>
                  <a:pt x="7891780" y="2026919"/>
                </a:lnTo>
                <a:lnTo>
                  <a:pt x="7937618" y="2023836"/>
                </a:lnTo>
                <a:lnTo>
                  <a:pt x="7981582" y="2014852"/>
                </a:lnTo>
                <a:lnTo>
                  <a:pt x="8023270" y="2000372"/>
                </a:lnTo>
                <a:lnTo>
                  <a:pt x="8062279" y="1980798"/>
                </a:lnTo>
                <a:lnTo>
                  <a:pt x="8098207" y="1956531"/>
                </a:lnTo>
                <a:lnTo>
                  <a:pt x="8130651" y="1927975"/>
                </a:lnTo>
                <a:lnTo>
                  <a:pt x="8159207" y="1895532"/>
                </a:lnTo>
                <a:lnTo>
                  <a:pt x="8183475" y="1859605"/>
                </a:lnTo>
                <a:lnTo>
                  <a:pt x="8203051" y="1820595"/>
                </a:lnTo>
                <a:lnTo>
                  <a:pt x="8217532" y="1778906"/>
                </a:lnTo>
                <a:lnTo>
                  <a:pt x="8226515" y="1734940"/>
                </a:lnTo>
                <a:lnTo>
                  <a:pt x="8229600" y="1689100"/>
                </a:lnTo>
                <a:lnTo>
                  <a:pt x="8229600" y="337819"/>
                </a:lnTo>
                <a:lnTo>
                  <a:pt x="8226515" y="291981"/>
                </a:lnTo>
                <a:lnTo>
                  <a:pt x="8217532" y="248017"/>
                </a:lnTo>
                <a:lnTo>
                  <a:pt x="8203051" y="206329"/>
                </a:lnTo>
                <a:lnTo>
                  <a:pt x="8183475" y="167320"/>
                </a:lnTo>
                <a:lnTo>
                  <a:pt x="8159207" y="131392"/>
                </a:lnTo>
                <a:lnTo>
                  <a:pt x="8130651" y="98948"/>
                </a:lnTo>
                <a:lnTo>
                  <a:pt x="8098207" y="70392"/>
                </a:lnTo>
                <a:lnTo>
                  <a:pt x="8062279" y="46124"/>
                </a:lnTo>
                <a:lnTo>
                  <a:pt x="8023270" y="26548"/>
                </a:lnTo>
                <a:lnTo>
                  <a:pt x="7981582" y="12067"/>
                </a:lnTo>
                <a:lnTo>
                  <a:pt x="7937618" y="3084"/>
                </a:lnTo>
                <a:lnTo>
                  <a:pt x="789178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44064" y="4015232"/>
            <a:ext cx="7898130" cy="172593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ct val="91700"/>
              </a:lnSpc>
              <a:spcBef>
                <a:spcPts val="290"/>
              </a:spcBef>
            </a:pPr>
            <a:r>
              <a:rPr sz="2000" b="1" i="1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Территориальный</a:t>
            </a:r>
            <a:r>
              <a:rPr sz="20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центр</a:t>
            </a:r>
            <a:r>
              <a:rPr sz="2000" b="1" i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диспансеризации</a:t>
            </a:r>
            <a:r>
              <a:rPr sz="2000" b="1" i="1" u="heavy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sz="2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важнейшее</a:t>
            </a:r>
            <a:r>
              <a:rPr sz="20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звено,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деятельность</a:t>
            </a:r>
            <a:r>
              <a:rPr sz="2000" b="1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которого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направлена</a:t>
            </a:r>
            <a:r>
              <a:rPr sz="20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0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своевременное</a:t>
            </a:r>
            <a:r>
              <a:rPr sz="20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выявление</a:t>
            </a:r>
            <a:r>
              <a:rPr sz="20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лечение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20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врожденными</a:t>
            </a:r>
            <a:r>
              <a:rPr sz="20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пороками</a:t>
            </a:r>
            <a:r>
              <a:rPr sz="2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развития</a:t>
            </a:r>
            <a:r>
              <a:rPr sz="20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ЧЛО.</a:t>
            </a:r>
            <a:r>
              <a:rPr sz="20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Такие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центры </a:t>
            </a:r>
            <a:r>
              <a:rPr sz="2000" b="1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осуществляют</a:t>
            </a:r>
            <a:r>
              <a:rPr sz="2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наблюдение</a:t>
            </a:r>
            <a:r>
              <a:rPr sz="20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детьми</a:t>
            </a:r>
            <a:r>
              <a:rPr sz="20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20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лет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включительно.</a:t>
            </a:r>
            <a:endParaRPr sz="2000">
              <a:latin typeface="Calibri"/>
              <a:cs typeface="Calibri"/>
            </a:endParaRPr>
          </a:p>
          <a:p>
            <a:pPr marL="12700" marR="295910">
              <a:lnSpc>
                <a:spcPts val="2210"/>
              </a:lnSpc>
              <a:spcBef>
                <a:spcPts val="20"/>
              </a:spcBef>
            </a:pP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Деятельность</a:t>
            </a:r>
            <a:r>
              <a:rPr sz="20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центра</a:t>
            </a:r>
            <a:r>
              <a:rPr sz="2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диспансеризации</a:t>
            </a:r>
            <a:r>
              <a:rPr sz="20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определяется</a:t>
            </a:r>
            <a:r>
              <a:rPr sz="2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законодатель- </a:t>
            </a:r>
            <a:r>
              <a:rPr sz="2000" b="1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ством</a:t>
            </a:r>
            <a:r>
              <a:rPr sz="2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РФ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и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территориальными</a:t>
            </a:r>
            <a:r>
              <a:rPr sz="20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органами</a:t>
            </a:r>
            <a:r>
              <a:rPr sz="2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здравоохранения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6985" y="-37084"/>
            <a:ext cx="8510905" cy="18567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10"/>
              </a:spcBef>
            </a:pPr>
            <a:r>
              <a:rPr sz="4000" i="1" dirty="0"/>
              <a:t>Диспансеризация</a:t>
            </a:r>
            <a:endParaRPr sz="4000" dirty="0"/>
          </a:p>
          <a:p>
            <a:pPr marL="12700" marR="5080" algn="ctr">
              <a:lnSpc>
                <a:spcPct val="100000"/>
              </a:lnSpc>
            </a:pPr>
            <a:r>
              <a:rPr sz="4000" i="1" dirty="0" err="1"/>
              <a:t>Осн</a:t>
            </a:r>
            <a:r>
              <a:rPr lang="ru-RU" sz="4000" i="1" dirty="0"/>
              <a:t>о</a:t>
            </a:r>
            <a:r>
              <a:rPr sz="4000" i="1" dirty="0" err="1"/>
              <a:t>вные</a:t>
            </a:r>
            <a:r>
              <a:rPr sz="4000" i="1" dirty="0"/>
              <a:t> </a:t>
            </a:r>
            <a:r>
              <a:rPr sz="4000" i="1" spc="-5" dirty="0"/>
              <a:t>задачи территориального </a:t>
            </a:r>
            <a:r>
              <a:rPr sz="4000" i="1" spc="-890" dirty="0"/>
              <a:t> </a:t>
            </a:r>
            <a:r>
              <a:rPr sz="4000" i="1" spc="-5" dirty="0"/>
              <a:t>центра</a:t>
            </a:r>
            <a:r>
              <a:rPr sz="4000" i="1" spc="-25" dirty="0"/>
              <a:t> </a:t>
            </a:r>
            <a:r>
              <a:rPr sz="4000" i="1" dirty="0"/>
              <a:t>диспансеризации:</a:t>
            </a:r>
            <a:endParaRPr sz="4000" dirty="0"/>
          </a:p>
        </p:txBody>
      </p:sp>
      <p:sp>
        <p:nvSpPr>
          <p:cNvPr id="4" name="object 4"/>
          <p:cNvSpPr/>
          <p:nvPr/>
        </p:nvSpPr>
        <p:spPr>
          <a:xfrm>
            <a:off x="1776985" y="1773936"/>
            <a:ext cx="4535805" cy="966469"/>
          </a:xfrm>
          <a:custGeom>
            <a:avLst/>
            <a:gdLst/>
            <a:ahLst/>
            <a:cxnLst/>
            <a:rect l="l" t="t" r="r" b="b"/>
            <a:pathLst>
              <a:path w="4535805" h="966469">
                <a:moveTo>
                  <a:pt x="4374388" y="0"/>
                </a:moveTo>
                <a:lnTo>
                  <a:pt x="161036" y="0"/>
                </a:lnTo>
                <a:lnTo>
                  <a:pt x="118226" y="5754"/>
                </a:lnTo>
                <a:lnTo>
                  <a:pt x="79757" y="21994"/>
                </a:lnTo>
                <a:lnTo>
                  <a:pt x="47166" y="47180"/>
                </a:lnTo>
                <a:lnTo>
                  <a:pt x="21986" y="79774"/>
                </a:lnTo>
                <a:lnTo>
                  <a:pt x="5752" y="118239"/>
                </a:lnTo>
                <a:lnTo>
                  <a:pt x="0" y="161036"/>
                </a:lnTo>
                <a:lnTo>
                  <a:pt x="0" y="805179"/>
                </a:lnTo>
                <a:lnTo>
                  <a:pt x="5752" y="847976"/>
                </a:lnTo>
                <a:lnTo>
                  <a:pt x="21986" y="886441"/>
                </a:lnTo>
                <a:lnTo>
                  <a:pt x="47166" y="919035"/>
                </a:lnTo>
                <a:lnTo>
                  <a:pt x="79757" y="944221"/>
                </a:lnTo>
                <a:lnTo>
                  <a:pt x="118226" y="960461"/>
                </a:lnTo>
                <a:lnTo>
                  <a:pt x="161036" y="966215"/>
                </a:lnTo>
                <a:lnTo>
                  <a:pt x="4374388" y="966215"/>
                </a:lnTo>
                <a:lnTo>
                  <a:pt x="4417184" y="960461"/>
                </a:lnTo>
                <a:lnTo>
                  <a:pt x="4455649" y="944221"/>
                </a:lnTo>
                <a:lnTo>
                  <a:pt x="4488243" y="919035"/>
                </a:lnTo>
                <a:lnTo>
                  <a:pt x="4513429" y="886441"/>
                </a:lnTo>
                <a:lnTo>
                  <a:pt x="4529669" y="847976"/>
                </a:lnTo>
                <a:lnTo>
                  <a:pt x="4535424" y="805179"/>
                </a:lnTo>
                <a:lnTo>
                  <a:pt x="4535424" y="161036"/>
                </a:lnTo>
                <a:lnTo>
                  <a:pt x="4529669" y="118239"/>
                </a:lnTo>
                <a:lnTo>
                  <a:pt x="4513429" y="79774"/>
                </a:lnTo>
                <a:lnTo>
                  <a:pt x="4488243" y="47180"/>
                </a:lnTo>
                <a:lnTo>
                  <a:pt x="4455649" y="21994"/>
                </a:lnTo>
                <a:lnTo>
                  <a:pt x="4417184" y="5754"/>
                </a:lnTo>
                <a:lnTo>
                  <a:pt x="437438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70964" y="1763013"/>
            <a:ext cx="325056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0" indent="-146685">
              <a:spcBef>
                <a:spcPts val="105"/>
              </a:spcBef>
              <a:buChar char="•"/>
              <a:tabLst>
                <a:tab pos="159385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Выявление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ведение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учета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детей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76985" y="2752344"/>
            <a:ext cx="4535805" cy="3914140"/>
            <a:chOff x="252984" y="2752344"/>
            <a:chExt cx="4535805" cy="3914140"/>
          </a:xfrm>
        </p:grpSpPr>
        <p:sp>
          <p:nvSpPr>
            <p:cNvPr id="7" name="object 7"/>
            <p:cNvSpPr/>
            <p:nvPr/>
          </p:nvSpPr>
          <p:spPr>
            <a:xfrm>
              <a:off x="252984" y="2752344"/>
              <a:ext cx="4535805" cy="548640"/>
            </a:xfrm>
            <a:custGeom>
              <a:avLst/>
              <a:gdLst/>
              <a:ahLst/>
              <a:cxnLst/>
              <a:rect l="l" t="t" r="r" b="b"/>
              <a:pathLst>
                <a:path w="4535805" h="548639">
                  <a:moveTo>
                    <a:pt x="4443983" y="0"/>
                  </a:moveTo>
                  <a:lnTo>
                    <a:pt x="91439" y="0"/>
                  </a:lnTo>
                  <a:lnTo>
                    <a:pt x="55849" y="7179"/>
                  </a:lnTo>
                  <a:lnTo>
                    <a:pt x="26784" y="26765"/>
                  </a:lnTo>
                  <a:lnTo>
                    <a:pt x="7186" y="55828"/>
                  </a:lnTo>
                  <a:lnTo>
                    <a:pt x="0" y="91439"/>
                  </a:lnTo>
                  <a:lnTo>
                    <a:pt x="0" y="457200"/>
                  </a:lnTo>
                  <a:lnTo>
                    <a:pt x="7186" y="492811"/>
                  </a:lnTo>
                  <a:lnTo>
                    <a:pt x="26784" y="521874"/>
                  </a:lnTo>
                  <a:lnTo>
                    <a:pt x="55849" y="541460"/>
                  </a:lnTo>
                  <a:lnTo>
                    <a:pt x="91439" y="548639"/>
                  </a:lnTo>
                  <a:lnTo>
                    <a:pt x="4443983" y="548639"/>
                  </a:lnTo>
                  <a:lnTo>
                    <a:pt x="4479595" y="541460"/>
                  </a:lnTo>
                  <a:lnTo>
                    <a:pt x="4508658" y="521874"/>
                  </a:lnTo>
                  <a:lnTo>
                    <a:pt x="4528244" y="492811"/>
                  </a:lnTo>
                  <a:lnTo>
                    <a:pt x="4535424" y="457200"/>
                  </a:lnTo>
                  <a:lnTo>
                    <a:pt x="4535424" y="91439"/>
                  </a:lnTo>
                  <a:lnTo>
                    <a:pt x="4528244" y="55828"/>
                  </a:lnTo>
                  <a:lnTo>
                    <a:pt x="4508658" y="26765"/>
                  </a:lnTo>
                  <a:lnTo>
                    <a:pt x="4479595" y="7179"/>
                  </a:lnTo>
                  <a:lnTo>
                    <a:pt x="4443983" y="0"/>
                  </a:lnTo>
                  <a:close/>
                </a:path>
              </a:pathLst>
            </a:custGeom>
            <a:solidFill>
              <a:srgbClr val="BE67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984" y="3313176"/>
              <a:ext cx="4535805" cy="548640"/>
            </a:xfrm>
            <a:custGeom>
              <a:avLst/>
              <a:gdLst/>
              <a:ahLst/>
              <a:cxnLst/>
              <a:rect l="l" t="t" r="r" b="b"/>
              <a:pathLst>
                <a:path w="4535805" h="548639">
                  <a:moveTo>
                    <a:pt x="4443983" y="0"/>
                  </a:moveTo>
                  <a:lnTo>
                    <a:pt x="91439" y="0"/>
                  </a:lnTo>
                  <a:lnTo>
                    <a:pt x="55849" y="7179"/>
                  </a:lnTo>
                  <a:lnTo>
                    <a:pt x="26784" y="26765"/>
                  </a:lnTo>
                  <a:lnTo>
                    <a:pt x="7186" y="55828"/>
                  </a:lnTo>
                  <a:lnTo>
                    <a:pt x="0" y="91439"/>
                  </a:lnTo>
                  <a:lnTo>
                    <a:pt x="0" y="457200"/>
                  </a:lnTo>
                  <a:lnTo>
                    <a:pt x="7186" y="492811"/>
                  </a:lnTo>
                  <a:lnTo>
                    <a:pt x="26784" y="521874"/>
                  </a:lnTo>
                  <a:lnTo>
                    <a:pt x="55849" y="541460"/>
                  </a:lnTo>
                  <a:lnTo>
                    <a:pt x="91439" y="548640"/>
                  </a:lnTo>
                  <a:lnTo>
                    <a:pt x="4443983" y="548640"/>
                  </a:lnTo>
                  <a:lnTo>
                    <a:pt x="4479595" y="541460"/>
                  </a:lnTo>
                  <a:lnTo>
                    <a:pt x="4508658" y="521874"/>
                  </a:lnTo>
                  <a:lnTo>
                    <a:pt x="4528244" y="492811"/>
                  </a:lnTo>
                  <a:lnTo>
                    <a:pt x="4535424" y="457200"/>
                  </a:lnTo>
                  <a:lnTo>
                    <a:pt x="4535424" y="91439"/>
                  </a:lnTo>
                  <a:lnTo>
                    <a:pt x="4528244" y="55828"/>
                  </a:lnTo>
                  <a:lnTo>
                    <a:pt x="4508658" y="26765"/>
                  </a:lnTo>
                  <a:lnTo>
                    <a:pt x="4479595" y="7179"/>
                  </a:lnTo>
                  <a:lnTo>
                    <a:pt x="4443983" y="0"/>
                  </a:lnTo>
                  <a:close/>
                </a:path>
              </a:pathLst>
            </a:custGeom>
            <a:solidFill>
              <a:srgbClr val="BE7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2984" y="3874008"/>
              <a:ext cx="4535805" cy="548640"/>
            </a:xfrm>
            <a:custGeom>
              <a:avLst/>
              <a:gdLst/>
              <a:ahLst/>
              <a:cxnLst/>
              <a:rect l="l" t="t" r="r" b="b"/>
              <a:pathLst>
                <a:path w="4535805" h="548639">
                  <a:moveTo>
                    <a:pt x="4443983" y="0"/>
                  </a:moveTo>
                  <a:lnTo>
                    <a:pt x="91439" y="0"/>
                  </a:lnTo>
                  <a:lnTo>
                    <a:pt x="55849" y="7179"/>
                  </a:lnTo>
                  <a:lnTo>
                    <a:pt x="26784" y="26765"/>
                  </a:lnTo>
                  <a:lnTo>
                    <a:pt x="7186" y="55828"/>
                  </a:lnTo>
                  <a:lnTo>
                    <a:pt x="0" y="91440"/>
                  </a:lnTo>
                  <a:lnTo>
                    <a:pt x="0" y="457200"/>
                  </a:lnTo>
                  <a:lnTo>
                    <a:pt x="7186" y="492811"/>
                  </a:lnTo>
                  <a:lnTo>
                    <a:pt x="26784" y="521874"/>
                  </a:lnTo>
                  <a:lnTo>
                    <a:pt x="55849" y="541460"/>
                  </a:lnTo>
                  <a:lnTo>
                    <a:pt x="91439" y="548640"/>
                  </a:lnTo>
                  <a:lnTo>
                    <a:pt x="4443983" y="548640"/>
                  </a:lnTo>
                  <a:lnTo>
                    <a:pt x="4479595" y="541460"/>
                  </a:lnTo>
                  <a:lnTo>
                    <a:pt x="4508658" y="521874"/>
                  </a:lnTo>
                  <a:lnTo>
                    <a:pt x="4528244" y="492811"/>
                  </a:lnTo>
                  <a:lnTo>
                    <a:pt x="4535424" y="457200"/>
                  </a:lnTo>
                  <a:lnTo>
                    <a:pt x="4535424" y="91440"/>
                  </a:lnTo>
                  <a:lnTo>
                    <a:pt x="4528244" y="55828"/>
                  </a:lnTo>
                  <a:lnTo>
                    <a:pt x="4508658" y="26765"/>
                  </a:lnTo>
                  <a:lnTo>
                    <a:pt x="4479595" y="7179"/>
                  </a:lnTo>
                  <a:lnTo>
                    <a:pt x="4443983" y="0"/>
                  </a:lnTo>
                  <a:close/>
                </a:path>
              </a:pathLst>
            </a:custGeom>
            <a:solidFill>
              <a:srgbClr val="BD91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2984" y="4434839"/>
              <a:ext cx="4535805" cy="548640"/>
            </a:xfrm>
            <a:custGeom>
              <a:avLst/>
              <a:gdLst/>
              <a:ahLst/>
              <a:cxnLst/>
              <a:rect l="l" t="t" r="r" b="b"/>
              <a:pathLst>
                <a:path w="4535805" h="548639">
                  <a:moveTo>
                    <a:pt x="4443983" y="0"/>
                  </a:moveTo>
                  <a:lnTo>
                    <a:pt x="91439" y="0"/>
                  </a:lnTo>
                  <a:lnTo>
                    <a:pt x="55849" y="7179"/>
                  </a:lnTo>
                  <a:lnTo>
                    <a:pt x="26784" y="26765"/>
                  </a:lnTo>
                  <a:lnTo>
                    <a:pt x="7186" y="55828"/>
                  </a:lnTo>
                  <a:lnTo>
                    <a:pt x="0" y="91440"/>
                  </a:lnTo>
                  <a:lnTo>
                    <a:pt x="0" y="457200"/>
                  </a:lnTo>
                  <a:lnTo>
                    <a:pt x="7186" y="492811"/>
                  </a:lnTo>
                  <a:lnTo>
                    <a:pt x="26784" y="521874"/>
                  </a:lnTo>
                  <a:lnTo>
                    <a:pt x="55849" y="541460"/>
                  </a:lnTo>
                  <a:lnTo>
                    <a:pt x="91439" y="548640"/>
                  </a:lnTo>
                  <a:lnTo>
                    <a:pt x="4443983" y="548640"/>
                  </a:lnTo>
                  <a:lnTo>
                    <a:pt x="4479595" y="541460"/>
                  </a:lnTo>
                  <a:lnTo>
                    <a:pt x="4508658" y="521874"/>
                  </a:lnTo>
                  <a:lnTo>
                    <a:pt x="4528244" y="492811"/>
                  </a:lnTo>
                  <a:lnTo>
                    <a:pt x="4535424" y="457200"/>
                  </a:lnTo>
                  <a:lnTo>
                    <a:pt x="4535424" y="91440"/>
                  </a:lnTo>
                  <a:lnTo>
                    <a:pt x="4528244" y="55828"/>
                  </a:lnTo>
                  <a:lnTo>
                    <a:pt x="4508658" y="26765"/>
                  </a:lnTo>
                  <a:lnTo>
                    <a:pt x="4479595" y="7179"/>
                  </a:lnTo>
                  <a:lnTo>
                    <a:pt x="4443983" y="0"/>
                  </a:lnTo>
                  <a:close/>
                </a:path>
              </a:pathLst>
            </a:custGeom>
            <a:solidFill>
              <a:srgbClr val="BCA4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2984" y="4995672"/>
              <a:ext cx="4535805" cy="548640"/>
            </a:xfrm>
            <a:custGeom>
              <a:avLst/>
              <a:gdLst/>
              <a:ahLst/>
              <a:cxnLst/>
              <a:rect l="l" t="t" r="r" b="b"/>
              <a:pathLst>
                <a:path w="4535805" h="548639">
                  <a:moveTo>
                    <a:pt x="4443983" y="0"/>
                  </a:moveTo>
                  <a:lnTo>
                    <a:pt x="91439" y="0"/>
                  </a:lnTo>
                  <a:lnTo>
                    <a:pt x="55849" y="7179"/>
                  </a:lnTo>
                  <a:lnTo>
                    <a:pt x="26784" y="26765"/>
                  </a:lnTo>
                  <a:lnTo>
                    <a:pt x="7186" y="55828"/>
                  </a:lnTo>
                  <a:lnTo>
                    <a:pt x="0" y="91439"/>
                  </a:lnTo>
                  <a:lnTo>
                    <a:pt x="0" y="457199"/>
                  </a:lnTo>
                  <a:lnTo>
                    <a:pt x="7186" y="492811"/>
                  </a:lnTo>
                  <a:lnTo>
                    <a:pt x="26784" y="521874"/>
                  </a:lnTo>
                  <a:lnTo>
                    <a:pt x="55849" y="541460"/>
                  </a:lnTo>
                  <a:lnTo>
                    <a:pt x="91439" y="548639"/>
                  </a:lnTo>
                  <a:lnTo>
                    <a:pt x="4443983" y="548639"/>
                  </a:lnTo>
                  <a:lnTo>
                    <a:pt x="4479595" y="541460"/>
                  </a:lnTo>
                  <a:lnTo>
                    <a:pt x="4508658" y="521874"/>
                  </a:lnTo>
                  <a:lnTo>
                    <a:pt x="4528244" y="492811"/>
                  </a:lnTo>
                  <a:lnTo>
                    <a:pt x="4535424" y="457199"/>
                  </a:lnTo>
                  <a:lnTo>
                    <a:pt x="4535424" y="91439"/>
                  </a:lnTo>
                  <a:lnTo>
                    <a:pt x="4528244" y="55828"/>
                  </a:lnTo>
                  <a:lnTo>
                    <a:pt x="4508658" y="26765"/>
                  </a:lnTo>
                  <a:lnTo>
                    <a:pt x="4479595" y="7179"/>
                  </a:lnTo>
                  <a:lnTo>
                    <a:pt x="4443983" y="0"/>
                  </a:lnTo>
                  <a:close/>
                </a:path>
              </a:pathLst>
            </a:custGeom>
            <a:solidFill>
              <a:srgbClr val="BBB8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2984" y="5559551"/>
              <a:ext cx="4535805" cy="546100"/>
            </a:xfrm>
            <a:custGeom>
              <a:avLst/>
              <a:gdLst/>
              <a:ahLst/>
              <a:cxnLst/>
              <a:rect l="l" t="t" r="r" b="b"/>
              <a:pathLst>
                <a:path w="4535805" h="546100">
                  <a:moveTo>
                    <a:pt x="4444492" y="0"/>
                  </a:moveTo>
                  <a:lnTo>
                    <a:pt x="90931" y="0"/>
                  </a:lnTo>
                  <a:lnTo>
                    <a:pt x="55539" y="7146"/>
                  </a:lnTo>
                  <a:lnTo>
                    <a:pt x="26635" y="26635"/>
                  </a:lnTo>
                  <a:lnTo>
                    <a:pt x="7146" y="55539"/>
                  </a:lnTo>
                  <a:lnTo>
                    <a:pt x="0" y="90932"/>
                  </a:lnTo>
                  <a:lnTo>
                    <a:pt x="0" y="454660"/>
                  </a:lnTo>
                  <a:lnTo>
                    <a:pt x="7146" y="490052"/>
                  </a:lnTo>
                  <a:lnTo>
                    <a:pt x="26635" y="518956"/>
                  </a:lnTo>
                  <a:lnTo>
                    <a:pt x="55539" y="538445"/>
                  </a:lnTo>
                  <a:lnTo>
                    <a:pt x="90931" y="545592"/>
                  </a:lnTo>
                  <a:lnTo>
                    <a:pt x="4444492" y="545592"/>
                  </a:lnTo>
                  <a:lnTo>
                    <a:pt x="4479863" y="538445"/>
                  </a:lnTo>
                  <a:lnTo>
                    <a:pt x="4508769" y="518956"/>
                  </a:lnTo>
                  <a:lnTo>
                    <a:pt x="4528270" y="490052"/>
                  </a:lnTo>
                  <a:lnTo>
                    <a:pt x="4535424" y="454660"/>
                  </a:lnTo>
                  <a:lnTo>
                    <a:pt x="4535424" y="90932"/>
                  </a:lnTo>
                  <a:lnTo>
                    <a:pt x="4528270" y="55539"/>
                  </a:lnTo>
                  <a:lnTo>
                    <a:pt x="4508769" y="26635"/>
                  </a:lnTo>
                  <a:lnTo>
                    <a:pt x="4479863" y="7146"/>
                  </a:lnTo>
                  <a:lnTo>
                    <a:pt x="4444492" y="0"/>
                  </a:lnTo>
                  <a:close/>
                </a:path>
              </a:pathLst>
            </a:custGeom>
            <a:solidFill>
              <a:srgbClr val="ADB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2984" y="6120384"/>
              <a:ext cx="4535805" cy="546100"/>
            </a:xfrm>
            <a:custGeom>
              <a:avLst/>
              <a:gdLst/>
              <a:ahLst/>
              <a:cxnLst/>
              <a:rect l="l" t="t" r="r" b="b"/>
              <a:pathLst>
                <a:path w="4535805" h="546100">
                  <a:moveTo>
                    <a:pt x="4444492" y="0"/>
                  </a:moveTo>
                  <a:lnTo>
                    <a:pt x="90931" y="0"/>
                  </a:lnTo>
                  <a:lnTo>
                    <a:pt x="55539" y="7146"/>
                  </a:lnTo>
                  <a:lnTo>
                    <a:pt x="26635" y="26635"/>
                  </a:lnTo>
                  <a:lnTo>
                    <a:pt x="7146" y="55539"/>
                  </a:lnTo>
                  <a:lnTo>
                    <a:pt x="0" y="90931"/>
                  </a:lnTo>
                  <a:lnTo>
                    <a:pt x="0" y="454659"/>
                  </a:lnTo>
                  <a:lnTo>
                    <a:pt x="7146" y="490052"/>
                  </a:lnTo>
                  <a:lnTo>
                    <a:pt x="26635" y="518956"/>
                  </a:lnTo>
                  <a:lnTo>
                    <a:pt x="55539" y="538445"/>
                  </a:lnTo>
                  <a:lnTo>
                    <a:pt x="90931" y="545591"/>
                  </a:lnTo>
                  <a:lnTo>
                    <a:pt x="4444492" y="545591"/>
                  </a:lnTo>
                  <a:lnTo>
                    <a:pt x="4479863" y="538445"/>
                  </a:lnTo>
                  <a:lnTo>
                    <a:pt x="4508769" y="518956"/>
                  </a:lnTo>
                  <a:lnTo>
                    <a:pt x="4528270" y="490052"/>
                  </a:lnTo>
                  <a:lnTo>
                    <a:pt x="4535424" y="454659"/>
                  </a:lnTo>
                  <a:lnTo>
                    <a:pt x="4535424" y="90931"/>
                  </a:lnTo>
                  <a:lnTo>
                    <a:pt x="4528270" y="55539"/>
                  </a:lnTo>
                  <a:lnTo>
                    <a:pt x="4508769" y="26635"/>
                  </a:lnTo>
                  <a:lnTo>
                    <a:pt x="4479863" y="7146"/>
                  </a:lnTo>
                  <a:lnTo>
                    <a:pt x="444449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50543" y="1988566"/>
            <a:ext cx="4262755" cy="4680256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3020" marR="51435" algn="just">
              <a:lnSpc>
                <a:spcPct val="91300"/>
              </a:lnSpc>
              <a:spcBef>
                <a:spcPts val="27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наследственной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врожденной патологией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ЧЛО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основании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эпидемиологического обследова-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ния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территории;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200" dirty="0">
              <a:latin typeface="Calibri"/>
              <a:cs typeface="Calibri"/>
            </a:endParaRPr>
          </a:p>
          <a:p>
            <a:pPr marL="158750" indent="-146685">
              <a:buChar char="•"/>
              <a:tabLst>
                <a:tab pos="159385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постановка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первичного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диагноза;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55"/>
              </a:spcBef>
              <a:buClr>
                <a:srgbClr val="FFFFFF"/>
              </a:buClr>
              <a:buFont typeface="Calibri"/>
              <a:buChar char="•"/>
            </a:pPr>
            <a:endParaRPr sz="2000" dirty="0">
              <a:latin typeface="Calibri"/>
              <a:cs typeface="Calibri"/>
            </a:endParaRPr>
          </a:p>
          <a:p>
            <a:pPr marL="158750" indent="-146685">
              <a:buChar char="•"/>
              <a:tabLst>
                <a:tab pos="159385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организация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комплексного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лечения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больных;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  <a:buClr>
                <a:srgbClr val="FFFFFF"/>
              </a:buClr>
              <a:buFont typeface="Calibri"/>
              <a:buChar char="•"/>
            </a:pPr>
            <a:endParaRPr sz="1300" dirty="0">
              <a:latin typeface="Calibri"/>
              <a:cs typeface="Calibri"/>
            </a:endParaRPr>
          </a:p>
          <a:p>
            <a:pPr marL="158750" indent="-146685">
              <a:lnSpc>
                <a:spcPts val="1850"/>
              </a:lnSpc>
              <a:spcBef>
                <a:spcPts val="5"/>
              </a:spcBef>
              <a:buChar char="•"/>
              <a:tabLst>
                <a:tab pos="159385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мониторинг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детей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данным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пороком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85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(первичный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этапах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реабилитации);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1300" dirty="0">
              <a:latin typeface="Calibri"/>
              <a:cs typeface="Calibri"/>
            </a:endParaRPr>
          </a:p>
          <a:p>
            <a:pPr marL="158750" indent="-146685">
              <a:buChar char="•"/>
              <a:tabLst>
                <a:tab pos="159385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МКГ;</a:t>
            </a:r>
            <a:endParaRPr sz="1600" dirty="0">
              <a:latin typeface="Calibri"/>
              <a:cs typeface="Calibri"/>
            </a:endParaRPr>
          </a:p>
          <a:p>
            <a:pPr>
              <a:spcBef>
                <a:spcPts val="35"/>
              </a:spcBef>
              <a:buClr>
                <a:srgbClr val="FFFFFF"/>
              </a:buClr>
              <a:buFont typeface="Calibri"/>
              <a:buChar char="•"/>
            </a:pPr>
            <a:endParaRPr sz="1300" dirty="0">
              <a:latin typeface="Calibri"/>
              <a:cs typeface="Calibri"/>
            </a:endParaRPr>
          </a:p>
          <a:p>
            <a:pPr marL="158750" indent="-146685">
              <a:lnSpc>
                <a:spcPts val="1850"/>
              </a:lnSpc>
              <a:buChar char="•"/>
              <a:tabLst>
                <a:tab pos="159385" algn="l"/>
              </a:tabLst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внедрение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новых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методов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диагностики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85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лечения;</a:t>
            </a:r>
            <a:endParaRPr sz="1600" dirty="0">
              <a:latin typeface="Calibri"/>
              <a:cs typeface="Calibri"/>
            </a:endParaRPr>
          </a:p>
          <a:p>
            <a:pPr marL="158750" indent="-146685">
              <a:lnSpc>
                <a:spcPts val="1850"/>
              </a:lnSpc>
              <a:spcBef>
                <a:spcPts val="725"/>
              </a:spcBef>
              <a:buChar char="•"/>
              <a:tabLst>
                <a:tab pos="159385" algn="l"/>
              </a:tabLst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повышение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квалификации врачей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среднего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85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медицинского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персонала;</a:t>
            </a:r>
            <a:endParaRPr sz="1600" dirty="0">
              <a:latin typeface="Calibri"/>
              <a:cs typeface="Calibri"/>
            </a:endParaRPr>
          </a:p>
          <a:p>
            <a:pPr marL="12700" marR="5080">
              <a:lnSpc>
                <a:spcPts val="1780"/>
              </a:lnSpc>
              <a:spcBef>
                <a:spcPts val="894"/>
              </a:spcBef>
              <a:buChar char="•"/>
              <a:tabLst>
                <a:tab pos="159385" algn="l"/>
              </a:tabLst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медицинская,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психолого-педагогическая,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юридическая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социальная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реабилитация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детей.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sz="half" idx="3"/>
          </p:nvPr>
        </p:nvSpPr>
        <p:spPr>
          <a:xfrm>
            <a:off x="6499523" y="1892856"/>
            <a:ext cx="5335693" cy="4364272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534035" marR="433070" algn="ctr">
              <a:lnSpc>
                <a:spcPts val="2210"/>
              </a:lnSpc>
              <a:spcBef>
                <a:spcPts val="635"/>
              </a:spcBef>
            </a:pPr>
            <a:r>
              <a:rPr spc="-20" dirty="0"/>
              <a:t>Территориальный </a:t>
            </a:r>
            <a:r>
              <a:rPr spc="-5" dirty="0"/>
              <a:t>центр </a:t>
            </a:r>
            <a:r>
              <a:rPr spc="-509" dirty="0"/>
              <a:t> </a:t>
            </a:r>
            <a:r>
              <a:rPr dirty="0"/>
              <a:t>диспансеризации </a:t>
            </a:r>
            <a:r>
              <a:rPr spc="-5" dirty="0"/>
              <a:t>тесно </a:t>
            </a:r>
            <a:r>
              <a:rPr spc="-505" dirty="0"/>
              <a:t> </a:t>
            </a:r>
            <a:r>
              <a:rPr spc="-10" dirty="0"/>
              <a:t>взаимодействует</a:t>
            </a:r>
            <a:r>
              <a:rPr spc="-70" dirty="0"/>
              <a:t> </a:t>
            </a:r>
            <a:r>
              <a:rPr dirty="0"/>
              <a:t>с</a:t>
            </a:r>
          </a:p>
          <a:p>
            <a:pPr marL="100965" marR="5080" indent="-1905" algn="ctr">
              <a:lnSpc>
                <a:spcPct val="80100"/>
              </a:lnSpc>
              <a:spcBef>
                <a:spcPts val="15"/>
              </a:spcBef>
            </a:pPr>
            <a:r>
              <a:rPr spc="-5" dirty="0"/>
              <a:t>Федеральным центром </a:t>
            </a:r>
            <a:r>
              <a:rPr dirty="0"/>
              <a:t>по </a:t>
            </a:r>
            <a:r>
              <a:rPr spc="5" dirty="0"/>
              <a:t> </a:t>
            </a:r>
            <a:r>
              <a:rPr spc="-5" dirty="0"/>
              <a:t>лечению </a:t>
            </a:r>
            <a:r>
              <a:rPr spc="-10" dirty="0"/>
              <a:t>детей </a:t>
            </a:r>
            <a:r>
              <a:rPr dirty="0"/>
              <a:t>с </a:t>
            </a:r>
            <a:r>
              <a:rPr spc="5" dirty="0"/>
              <a:t> </a:t>
            </a:r>
            <a:r>
              <a:rPr spc="-5" dirty="0"/>
              <a:t>наследственной</a:t>
            </a:r>
            <a:r>
              <a:rPr spc="-85" dirty="0"/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spc="-5" dirty="0"/>
              <a:t>врожденной </a:t>
            </a:r>
            <a:r>
              <a:rPr spc="-505" dirty="0"/>
              <a:t> </a:t>
            </a:r>
            <a:r>
              <a:rPr spc="-5" dirty="0"/>
              <a:t>патологией</a:t>
            </a:r>
            <a:r>
              <a:rPr spc="-45" dirty="0"/>
              <a:t> </a:t>
            </a:r>
            <a:r>
              <a:rPr dirty="0"/>
              <a:t>ЧЛО:</a:t>
            </a:r>
          </a:p>
          <a:p>
            <a:pPr marL="226060" indent="-213995">
              <a:lnSpc>
                <a:spcPts val="2485"/>
              </a:lnSpc>
              <a:tabLst>
                <a:tab pos="226695" algn="l"/>
              </a:tabLst>
            </a:pPr>
            <a:r>
              <a:rPr spc="-5" dirty="0"/>
              <a:t>направляет</a:t>
            </a:r>
            <a:r>
              <a:rPr spc="-30" dirty="0"/>
              <a:t> </a:t>
            </a:r>
            <a:r>
              <a:rPr dirty="0"/>
              <a:t>в</a:t>
            </a:r>
            <a:r>
              <a:rPr spc="-30" dirty="0"/>
              <a:t> </a:t>
            </a:r>
            <a:r>
              <a:rPr spc="-10" dirty="0"/>
              <a:t>него</a:t>
            </a:r>
            <a:r>
              <a:rPr spc="-5" dirty="0"/>
              <a:t> детей</a:t>
            </a:r>
            <a:r>
              <a:rPr spc="-25" dirty="0"/>
              <a:t> </a:t>
            </a:r>
            <a:r>
              <a:rPr spc="5" dirty="0"/>
              <a:t>со</a:t>
            </a:r>
          </a:p>
          <a:p>
            <a:pPr marL="12700">
              <a:lnSpc>
                <a:spcPts val="2485"/>
              </a:lnSpc>
            </a:pPr>
            <a:r>
              <a:rPr spc="-5" dirty="0"/>
              <a:t>сложной</a:t>
            </a:r>
            <a:r>
              <a:rPr spc="-70" dirty="0"/>
              <a:t> </a:t>
            </a:r>
            <a:r>
              <a:rPr spc="-5" dirty="0"/>
              <a:t>патологией;</a:t>
            </a:r>
          </a:p>
          <a:p>
            <a:pPr marL="226060" indent="-213995">
              <a:lnSpc>
                <a:spcPts val="2485"/>
              </a:lnSpc>
              <a:tabLst>
                <a:tab pos="226695" algn="l"/>
              </a:tabLst>
            </a:pPr>
            <a:r>
              <a:rPr spc="-15" dirty="0"/>
              <a:t>контролирует</a:t>
            </a:r>
            <a:r>
              <a:rPr spc="-35" dirty="0"/>
              <a:t> </a:t>
            </a:r>
            <a:r>
              <a:rPr spc="-5" dirty="0"/>
              <a:t>исполнение</a:t>
            </a:r>
          </a:p>
          <a:p>
            <a:pPr marL="12700" marR="1045844">
              <a:lnSpc>
                <a:spcPct val="80000"/>
              </a:lnSpc>
              <a:spcBef>
                <a:spcPts val="280"/>
              </a:spcBef>
            </a:pPr>
            <a:r>
              <a:rPr dirty="0"/>
              <a:t>рекомендаций,</a:t>
            </a:r>
            <a:r>
              <a:rPr spc="-130" dirty="0"/>
              <a:t> </a:t>
            </a:r>
            <a:r>
              <a:rPr spc="-5" dirty="0"/>
              <a:t>данных </a:t>
            </a:r>
            <a:r>
              <a:rPr spc="-505" dirty="0"/>
              <a:t> </a:t>
            </a:r>
            <a:r>
              <a:rPr spc="-10" dirty="0"/>
              <a:t>больному;</a:t>
            </a:r>
          </a:p>
          <a:p>
            <a:pPr marL="12700" marR="220345">
              <a:lnSpc>
                <a:spcPts val="2210"/>
              </a:lnSpc>
              <a:spcBef>
                <a:spcPts val="530"/>
              </a:spcBef>
              <a:tabLst>
                <a:tab pos="226695" algn="l"/>
              </a:tabLst>
            </a:pPr>
            <a:r>
              <a:rPr spc="-5" dirty="0"/>
              <a:t>своевременно</a:t>
            </a:r>
            <a:r>
              <a:rPr spc="-80" dirty="0"/>
              <a:t> </a:t>
            </a:r>
            <a:r>
              <a:rPr spc="-5" dirty="0"/>
              <a:t>представляет </a:t>
            </a:r>
            <a:r>
              <a:rPr spc="-505" dirty="0"/>
              <a:t> </a:t>
            </a:r>
            <a:r>
              <a:rPr spc="-5" dirty="0"/>
              <a:t>статистические</a:t>
            </a:r>
            <a:r>
              <a:rPr spc="-60" dirty="0"/>
              <a:t> </a:t>
            </a:r>
            <a:r>
              <a:rPr spc="-5" dirty="0"/>
              <a:t>сведения.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5064" y="1490472"/>
            <a:ext cx="7830311" cy="4636007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74457EB-21B5-D7DA-70E3-7EDDABC26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</a:t>
            </a:r>
            <a:br>
              <a:rPr lang="ru-RU" dirty="0"/>
            </a:br>
            <a:r>
              <a:rPr lang="ru-RU" dirty="0"/>
              <a:t>                          Диспансеризация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07" y="1162722"/>
            <a:ext cx="10857585" cy="5348219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chemeClr val="tx1"/>
                </a:solidFill>
              </a:rPr>
              <a:t>1) Рассмотреть Наиболее распространённые и эффективные диагностические мероприятия для выявления расщелины твёрдого нёба. </a:t>
            </a:r>
            <a:br>
              <a:rPr lang="ru-RU" sz="3200" dirty="0">
                <a:solidFill>
                  <a:schemeClr val="tx1"/>
                </a:solidFill>
              </a:rPr>
            </a:b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2) Определить Основные задач и диспансеризации.</a:t>
            </a:r>
            <a:br>
              <a:rPr lang="ru-RU" sz="3200" dirty="0">
                <a:solidFill>
                  <a:schemeClr val="tx1"/>
                </a:solidFill>
              </a:rPr>
            </a:b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3) Оценить Организацию диспансеризации детей с врождёнными пороками развития на территории Российской Федерации.</a:t>
            </a:r>
            <a:endParaRPr lang="ru-RU" sz="3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37750" y="246475"/>
            <a:ext cx="8316500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Цели</a:t>
            </a:r>
            <a:endParaRPr lang="ru-RU" sz="4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93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569591" y="1430971"/>
            <a:ext cx="8674735" cy="5257800"/>
          </a:xfrm>
          <a:custGeom>
            <a:avLst/>
            <a:gdLst/>
            <a:ahLst/>
            <a:cxnLst/>
            <a:rect l="l" t="t" r="r" b="b"/>
            <a:pathLst>
              <a:path w="8674735" h="5257800">
                <a:moveTo>
                  <a:pt x="0" y="5257800"/>
                </a:moveTo>
                <a:lnTo>
                  <a:pt x="8674608" y="5257800"/>
                </a:lnTo>
                <a:lnTo>
                  <a:pt x="8674608" y="0"/>
                </a:lnTo>
                <a:lnTo>
                  <a:pt x="0" y="0"/>
                </a:lnTo>
                <a:lnTo>
                  <a:pt x="0" y="5257800"/>
                </a:lnTo>
                <a:close/>
              </a:path>
            </a:pathLst>
          </a:custGeom>
          <a:ln w="24384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68650" y="1569718"/>
            <a:ext cx="8476615" cy="498030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481965" marR="438784" indent="8255" algn="ctr">
              <a:lnSpc>
                <a:spcPct val="80000"/>
              </a:lnSpc>
              <a:spcBef>
                <a:spcPts val="695"/>
              </a:spcBef>
            </a:pPr>
            <a:r>
              <a:rPr sz="2500" spc="-5" dirty="0">
                <a:latin typeface="Calibri"/>
                <a:cs typeface="Calibri"/>
              </a:rPr>
              <a:t>На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диспансерный учет с </a:t>
            </a:r>
            <a:r>
              <a:rPr sz="2500" dirty="0">
                <a:latin typeface="Calibri"/>
                <a:cs typeface="Calibri"/>
              </a:rPr>
              <a:t>организацией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всех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видов 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комплексного </a:t>
            </a:r>
            <a:r>
              <a:rPr sz="2500" spc="-5" dirty="0">
                <a:latin typeface="Calibri"/>
                <a:cs typeface="Calibri"/>
              </a:rPr>
              <a:t>лечения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должны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быть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поставлены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дети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рождения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до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полной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реабилитации,</a:t>
            </a:r>
            <a:r>
              <a:rPr sz="2500" spc="5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которая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может</a:t>
            </a:r>
            <a:endParaRPr sz="2500" dirty="0">
              <a:latin typeface="Calibri"/>
              <a:cs typeface="Calibri"/>
            </a:endParaRPr>
          </a:p>
          <a:p>
            <a:pPr marL="43815" algn="ctr">
              <a:lnSpc>
                <a:spcPts val="2400"/>
              </a:lnSpc>
            </a:pPr>
            <a:r>
              <a:rPr sz="2500" spc="-5" dirty="0">
                <a:latin typeface="Calibri"/>
                <a:cs typeface="Calibri"/>
              </a:rPr>
              <a:t>завершиться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разные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возрастные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периоды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до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18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лет.</a:t>
            </a:r>
            <a:endParaRPr sz="2500" dirty="0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2450" dirty="0">
              <a:latin typeface="Calibri"/>
              <a:cs typeface="Calibri"/>
            </a:endParaRPr>
          </a:p>
          <a:p>
            <a:pPr marL="12700"/>
            <a:r>
              <a:rPr sz="2500" spc="-5" dirty="0">
                <a:latin typeface="Calibri"/>
                <a:cs typeface="Calibri"/>
              </a:rPr>
              <a:t>В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диспансерную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группу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должны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быть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включены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дети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15" dirty="0">
                <a:latin typeface="Calibri"/>
                <a:cs typeface="Calibri"/>
              </a:rPr>
              <a:t>с:</a:t>
            </a:r>
            <a:endParaRPr sz="2500" dirty="0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2450" dirty="0">
              <a:latin typeface="Calibri"/>
              <a:cs typeface="Calibri"/>
            </a:endParaRPr>
          </a:p>
          <a:p>
            <a:pPr marL="340995" indent="-328930">
              <a:spcBef>
                <a:spcPts val="5"/>
              </a:spcBef>
              <a:buAutoNum type="arabicParenR"/>
              <a:tabLst>
                <a:tab pos="341630" algn="l"/>
              </a:tabLst>
            </a:pPr>
            <a:r>
              <a:rPr sz="2500" spc="-5" dirty="0">
                <a:latin typeface="Calibri"/>
                <a:cs typeface="Calibri"/>
              </a:rPr>
              <a:t>врожденной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расщелиной </a:t>
            </a:r>
            <a:r>
              <a:rPr sz="2500" spc="-5" dirty="0">
                <a:latin typeface="Calibri"/>
                <a:cs typeface="Calibri"/>
              </a:rPr>
              <a:t>губы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и/или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неба;</a:t>
            </a:r>
            <a:endParaRPr sz="2500" dirty="0">
              <a:latin typeface="Calibri"/>
              <a:cs typeface="Calibri"/>
            </a:endParaRPr>
          </a:p>
          <a:p>
            <a:pPr marL="340995" indent="-328930">
              <a:buAutoNum type="arabicParenR"/>
              <a:tabLst>
                <a:tab pos="341630" algn="l"/>
              </a:tabLst>
            </a:pPr>
            <a:r>
              <a:rPr sz="2500" spc="-5" dirty="0">
                <a:latin typeface="Calibri"/>
                <a:cs typeface="Calibri"/>
              </a:rPr>
              <a:t>синдромами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ЧЛО;</a:t>
            </a:r>
            <a:endParaRPr sz="2500" dirty="0">
              <a:latin typeface="Calibri"/>
              <a:cs typeface="Calibri"/>
            </a:endParaRPr>
          </a:p>
          <a:p>
            <a:pPr marL="12700" marR="389890">
              <a:lnSpc>
                <a:spcPts val="2400"/>
              </a:lnSpc>
              <a:spcBef>
                <a:spcPts val="580"/>
              </a:spcBef>
              <a:buAutoNum type="arabicParenR"/>
              <a:tabLst>
                <a:tab pos="341630" algn="l"/>
              </a:tabLst>
            </a:pPr>
            <a:r>
              <a:rPr sz="2500" spc="-10" dirty="0">
                <a:latin typeface="Calibri"/>
                <a:cs typeface="Calibri"/>
              </a:rPr>
              <a:t>тканевыми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пороками</a:t>
            </a:r>
            <a:r>
              <a:rPr sz="2500" spc="-5" dirty="0">
                <a:latin typeface="Calibri"/>
                <a:cs typeface="Calibri"/>
              </a:rPr>
              <a:t> развития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(сосудистые 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новообразования,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лимфангиомы,</a:t>
            </a:r>
            <a:r>
              <a:rPr sz="2500" spc="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нейрофиброматоз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 др.);</a:t>
            </a:r>
            <a:endParaRPr sz="2500" dirty="0">
              <a:latin typeface="Calibri"/>
              <a:cs typeface="Calibri"/>
            </a:endParaRPr>
          </a:p>
          <a:p>
            <a:pPr marL="340995" indent="-328930">
              <a:spcBef>
                <a:spcPts val="20"/>
              </a:spcBef>
              <a:buAutoNum type="arabicParenR"/>
              <a:tabLst>
                <a:tab pos="341630" algn="l"/>
              </a:tabLst>
            </a:pPr>
            <a:r>
              <a:rPr sz="2500" spc="-5" dirty="0">
                <a:latin typeface="Calibri"/>
                <a:cs typeface="Calibri"/>
              </a:rPr>
              <a:t>врожденными</a:t>
            </a:r>
            <a:r>
              <a:rPr sz="2500" spc="-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кистами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свищами,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дермоидными кистами;</a:t>
            </a:r>
            <a:endParaRPr sz="2500" dirty="0">
              <a:latin typeface="Calibri"/>
              <a:cs typeface="Calibri"/>
            </a:endParaRPr>
          </a:p>
          <a:p>
            <a:pPr marL="12700" marR="1145540">
              <a:lnSpc>
                <a:spcPts val="2400"/>
              </a:lnSpc>
              <a:spcBef>
                <a:spcPts val="585"/>
              </a:spcBef>
              <a:buAutoNum type="arabicParenR"/>
              <a:tabLst>
                <a:tab pos="341630" algn="l"/>
              </a:tabLst>
            </a:pPr>
            <a:r>
              <a:rPr sz="2500" spc="-10" dirty="0">
                <a:latin typeface="Calibri"/>
                <a:cs typeface="Calibri"/>
              </a:rPr>
              <a:t>другими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(неклассифицированными)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врожденными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пороками </a:t>
            </a:r>
            <a:r>
              <a:rPr sz="2500" spc="-5" dirty="0">
                <a:latin typeface="Calibri"/>
                <a:cs typeface="Calibri"/>
              </a:rPr>
              <a:t>развития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ЧЛО.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5B67437-A4AB-F67B-6081-799DAA6F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dirty="0"/>
              <a:t>                         Диспансеризация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2825" y="4221479"/>
            <a:ext cx="2608043" cy="23347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36336" y="996732"/>
            <a:ext cx="2603961" cy="222578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8406" y="465201"/>
            <a:ext cx="316166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Заключение:</a:t>
            </a:r>
          </a:p>
        </p:txBody>
      </p:sp>
      <p:sp>
        <p:nvSpPr>
          <p:cNvPr id="5" name="object 5"/>
          <p:cNvSpPr/>
          <p:nvPr/>
        </p:nvSpPr>
        <p:spPr>
          <a:xfrm>
            <a:off x="1981201" y="2776728"/>
            <a:ext cx="8290559" cy="1914525"/>
          </a:xfrm>
          <a:custGeom>
            <a:avLst/>
            <a:gdLst/>
            <a:ahLst/>
            <a:cxnLst/>
            <a:rect l="l" t="t" r="r" b="b"/>
            <a:pathLst>
              <a:path w="8290559" h="1914525">
                <a:moveTo>
                  <a:pt x="7333488" y="0"/>
                </a:moveTo>
                <a:lnTo>
                  <a:pt x="7333488" y="478536"/>
                </a:lnTo>
                <a:lnTo>
                  <a:pt x="0" y="478536"/>
                </a:lnTo>
                <a:lnTo>
                  <a:pt x="478536" y="957072"/>
                </a:lnTo>
                <a:lnTo>
                  <a:pt x="0" y="1435608"/>
                </a:lnTo>
                <a:lnTo>
                  <a:pt x="7333488" y="1435608"/>
                </a:lnTo>
                <a:lnTo>
                  <a:pt x="7333488" y="1914144"/>
                </a:lnTo>
                <a:lnTo>
                  <a:pt x="8290559" y="957072"/>
                </a:lnTo>
                <a:lnTo>
                  <a:pt x="7333488" y="0"/>
                </a:lnTo>
                <a:close/>
              </a:path>
            </a:pathLst>
          </a:custGeom>
          <a:solidFill>
            <a:srgbClr val="E8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91309" y="1819097"/>
            <a:ext cx="322008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75"/>
              </a:lnSpc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Для</a:t>
            </a:r>
            <a:r>
              <a:rPr spc="-5" dirty="0">
                <a:latin typeface="Calibri"/>
                <a:cs typeface="Calibri"/>
              </a:rPr>
              <a:t> каждой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группы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врожденных</a:t>
            </a:r>
            <a:endParaRPr>
              <a:latin typeface="Calibri"/>
              <a:cs typeface="Calibri"/>
            </a:endParaRPr>
          </a:p>
          <a:p>
            <a:pPr algn="ctr">
              <a:lnSpc>
                <a:spcPts val="1980"/>
              </a:lnSpc>
            </a:pPr>
            <a:r>
              <a:rPr dirty="0">
                <a:latin typeface="Calibri"/>
                <a:cs typeface="Calibri"/>
              </a:rPr>
              <a:t>пороков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развития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имеется</a:t>
            </a:r>
            <a:endParaRPr>
              <a:latin typeface="Calibri"/>
              <a:cs typeface="Calibri"/>
            </a:endParaRPr>
          </a:p>
          <a:p>
            <a:pPr marL="58419" marR="52069" indent="27305" algn="just">
              <a:lnSpc>
                <a:spcPct val="91700"/>
              </a:lnSpc>
              <a:spcBef>
                <a:spcPts val="85"/>
              </a:spcBef>
            </a:pPr>
            <a:r>
              <a:rPr spc="-5" dirty="0">
                <a:latin typeface="Calibri"/>
                <a:cs typeface="Calibri"/>
              </a:rPr>
              <a:t>программа </a:t>
            </a:r>
            <a:r>
              <a:rPr dirty="0">
                <a:latin typeface="Calibri"/>
                <a:cs typeface="Calibri"/>
              </a:rPr>
              <a:t>диспансеризации и </a:t>
            </a:r>
            <a:r>
              <a:rPr spc="-39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реабилитации, рассчитанная </a:t>
            </a:r>
            <a:r>
              <a:rPr dirty="0">
                <a:latin typeface="Calibri"/>
                <a:cs typeface="Calibri"/>
              </a:rPr>
              <a:t>на </a:t>
            </a:r>
            <a:r>
              <a:rPr spc="-39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весь</a:t>
            </a:r>
            <a:r>
              <a:rPr spc="-10" dirty="0">
                <a:latin typeface="Calibri"/>
                <a:cs typeface="Calibri"/>
              </a:rPr>
              <a:t> период </a:t>
            </a:r>
            <a:r>
              <a:rPr spc="-15" dirty="0">
                <a:latin typeface="Calibri"/>
                <a:cs typeface="Calibri"/>
              </a:rPr>
              <a:t>детского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возраста.</a:t>
            </a:r>
            <a:endParaRPr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50920" y="3480815"/>
            <a:ext cx="4325620" cy="502920"/>
            <a:chOff x="2026920" y="3480815"/>
            <a:chExt cx="4325620" cy="502920"/>
          </a:xfrm>
        </p:grpSpPr>
        <p:sp>
          <p:nvSpPr>
            <p:cNvPr id="8" name="object 8"/>
            <p:cNvSpPr/>
            <p:nvPr/>
          </p:nvSpPr>
          <p:spPr>
            <a:xfrm>
              <a:off x="2039112" y="3493007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89">
                  <a:moveTo>
                    <a:pt x="239268" y="0"/>
                  </a:moveTo>
                  <a:lnTo>
                    <a:pt x="191029" y="4858"/>
                  </a:lnTo>
                  <a:lnTo>
                    <a:pt x="146107" y="18794"/>
                  </a:lnTo>
                  <a:lnTo>
                    <a:pt x="105463" y="40846"/>
                  </a:lnTo>
                  <a:lnTo>
                    <a:pt x="70056" y="70056"/>
                  </a:lnTo>
                  <a:lnTo>
                    <a:pt x="40846" y="105463"/>
                  </a:lnTo>
                  <a:lnTo>
                    <a:pt x="18794" y="146107"/>
                  </a:lnTo>
                  <a:lnTo>
                    <a:pt x="4858" y="191029"/>
                  </a:lnTo>
                  <a:lnTo>
                    <a:pt x="0" y="239267"/>
                  </a:lnTo>
                  <a:lnTo>
                    <a:pt x="4858" y="287470"/>
                  </a:lnTo>
                  <a:lnTo>
                    <a:pt x="18794" y="332374"/>
                  </a:lnTo>
                  <a:lnTo>
                    <a:pt x="40846" y="373016"/>
                  </a:lnTo>
                  <a:lnTo>
                    <a:pt x="70056" y="408431"/>
                  </a:lnTo>
                  <a:lnTo>
                    <a:pt x="105463" y="437655"/>
                  </a:lnTo>
                  <a:lnTo>
                    <a:pt x="146107" y="459724"/>
                  </a:lnTo>
                  <a:lnTo>
                    <a:pt x="191029" y="473672"/>
                  </a:lnTo>
                  <a:lnTo>
                    <a:pt x="239268" y="478535"/>
                  </a:lnTo>
                  <a:lnTo>
                    <a:pt x="287506" y="473672"/>
                  </a:lnTo>
                  <a:lnTo>
                    <a:pt x="332428" y="459724"/>
                  </a:lnTo>
                  <a:lnTo>
                    <a:pt x="373072" y="437655"/>
                  </a:lnTo>
                  <a:lnTo>
                    <a:pt x="408479" y="408431"/>
                  </a:lnTo>
                  <a:lnTo>
                    <a:pt x="437689" y="373016"/>
                  </a:lnTo>
                  <a:lnTo>
                    <a:pt x="459741" y="332374"/>
                  </a:lnTo>
                  <a:lnTo>
                    <a:pt x="473677" y="287470"/>
                  </a:lnTo>
                  <a:lnTo>
                    <a:pt x="478536" y="239267"/>
                  </a:lnTo>
                  <a:lnTo>
                    <a:pt x="473677" y="191029"/>
                  </a:lnTo>
                  <a:lnTo>
                    <a:pt x="459741" y="146107"/>
                  </a:lnTo>
                  <a:lnTo>
                    <a:pt x="437689" y="105463"/>
                  </a:lnTo>
                  <a:lnTo>
                    <a:pt x="408479" y="70056"/>
                  </a:lnTo>
                  <a:lnTo>
                    <a:pt x="373072" y="40846"/>
                  </a:lnTo>
                  <a:lnTo>
                    <a:pt x="332428" y="18794"/>
                  </a:lnTo>
                  <a:lnTo>
                    <a:pt x="287506" y="4858"/>
                  </a:lnTo>
                  <a:lnTo>
                    <a:pt x="23926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39112" y="3493007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89">
                  <a:moveTo>
                    <a:pt x="0" y="239267"/>
                  </a:moveTo>
                  <a:lnTo>
                    <a:pt x="4858" y="191029"/>
                  </a:lnTo>
                  <a:lnTo>
                    <a:pt x="18794" y="146107"/>
                  </a:lnTo>
                  <a:lnTo>
                    <a:pt x="40846" y="105463"/>
                  </a:lnTo>
                  <a:lnTo>
                    <a:pt x="70056" y="70056"/>
                  </a:lnTo>
                  <a:lnTo>
                    <a:pt x="105463" y="40846"/>
                  </a:lnTo>
                  <a:lnTo>
                    <a:pt x="146107" y="18794"/>
                  </a:lnTo>
                  <a:lnTo>
                    <a:pt x="191029" y="4858"/>
                  </a:lnTo>
                  <a:lnTo>
                    <a:pt x="239268" y="0"/>
                  </a:lnTo>
                  <a:lnTo>
                    <a:pt x="287506" y="4858"/>
                  </a:lnTo>
                  <a:lnTo>
                    <a:pt x="332428" y="18794"/>
                  </a:lnTo>
                  <a:lnTo>
                    <a:pt x="373072" y="40846"/>
                  </a:lnTo>
                  <a:lnTo>
                    <a:pt x="408479" y="70056"/>
                  </a:lnTo>
                  <a:lnTo>
                    <a:pt x="437689" y="105463"/>
                  </a:lnTo>
                  <a:lnTo>
                    <a:pt x="459741" y="146107"/>
                  </a:lnTo>
                  <a:lnTo>
                    <a:pt x="473677" y="191029"/>
                  </a:lnTo>
                  <a:lnTo>
                    <a:pt x="478536" y="239267"/>
                  </a:lnTo>
                  <a:lnTo>
                    <a:pt x="473677" y="287470"/>
                  </a:lnTo>
                  <a:lnTo>
                    <a:pt x="459741" y="332374"/>
                  </a:lnTo>
                  <a:lnTo>
                    <a:pt x="437689" y="373016"/>
                  </a:lnTo>
                  <a:lnTo>
                    <a:pt x="408479" y="408431"/>
                  </a:lnTo>
                  <a:lnTo>
                    <a:pt x="373072" y="437655"/>
                  </a:lnTo>
                  <a:lnTo>
                    <a:pt x="332428" y="459724"/>
                  </a:lnTo>
                  <a:lnTo>
                    <a:pt x="287506" y="473672"/>
                  </a:lnTo>
                  <a:lnTo>
                    <a:pt x="239268" y="478535"/>
                  </a:lnTo>
                  <a:lnTo>
                    <a:pt x="191029" y="473672"/>
                  </a:lnTo>
                  <a:lnTo>
                    <a:pt x="146107" y="459724"/>
                  </a:lnTo>
                  <a:lnTo>
                    <a:pt x="105463" y="437655"/>
                  </a:lnTo>
                  <a:lnTo>
                    <a:pt x="70056" y="408431"/>
                  </a:lnTo>
                  <a:lnTo>
                    <a:pt x="40846" y="373016"/>
                  </a:lnTo>
                  <a:lnTo>
                    <a:pt x="18794" y="332374"/>
                  </a:lnTo>
                  <a:lnTo>
                    <a:pt x="4858" y="287470"/>
                  </a:lnTo>
                  <a:lnTo>
                    <a:pt x="0" y="239267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61304" y="3493007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89">
                  <a:moveTo>
                    <a:pt x="239268" y="0"/>
                  </a:moveTo>
                  <a:lnTo>
                    <a:pt x="191029" y="4858"/>
                  </a:lnTo>
                  <a:lnTo>
                    <a:pt x="146107" y="18794"/>
                  </a:lnTo>
                  <a:lnTo>
                    <a:pt x="105463" y="40846"/>
                  </a:lnTo>
                  <a:lnTo>
                    <a:pt x="70056" y="70056"/>
                  </a:lnTo>
                  <a:lnTo>
                    <a:pt x="40846" y="105463"/>
                  </a:lnTo>
                  <a:lnTo>
                    <a:pt x="18794" y="146107"/>
                  </a:lnTo>
                  <a:lnTo>
                    <a:pt x="4858" y="191029"/>
                  </a:lnTo>
                  <a:lnTo>
                    <a:pt x="0" y="239267"/>
                  </a:lnTo>
                  <a:lnTo>
                    <a:pt x="4858" y="287470"/>
                  </a:lnTo>
                  <a:lnTo>
                    <a:pt x="18794" y="332374"/>
                  </a:lnTo>
                  <a:lnTo>
                    <a:pt x="40846" y="373016"/>
                  </a:lnTo>
                  <a:lnTo>
                    <a:pt x="70056" y="408431"/>
                  </a:lnTo>
                  <a:lnTo>
                    <a:pt x="105463" y="437655"/>
                  </a:lnTo>
                  <a:lnTo>
                    <a:pt x="146107" y="459724"/>
                  </a:lnTo>
                  <a:lnTo>
                    <a:pt x="191029" y="473672"/>
                  </a:lnTo>
                  <a:lnTo>
                    <a:pt x="239268" y="478535"/>
                  </a:lnTo>
                  <a:lnTo>
                    <a:pt x="287506" y="473672"/>
                  </a:lnTo>
                  <a:lnTo>
                    <a:pt x="332428" y="459724"/>
                  </a:lnTo>
                  <a:lnTo>
                    <a:pt x="373072" y="437655"/>
                  </a:lnTo>
                  <a:lnTo>
                    <a:pt x="408479" y="408431"/>
                  </a:lnTo>
                  <a:lnTo>
                    <a:pt x="437689" y="373016"/>
                  </a:lnTo>
                  <a:lnTo>
                    <a:pt x="459741" y="332374"/>
                  </a:lnTo>
                  <a:lnTo>
                    <a:pt x="473677" y="287470"/>
                  </a:lnTo>
                  <a:lnTo>
                    <a:pt x="478536" y="239267"/>
                  </a:lnTo>
                  <a:lnTo>
                    <a:pt x="473677" y="191029"/>
                  </a:lnTo>
                  <a:lnTo>
                    <a:pt x="459741" y="146107"/>
                  </a:lnTo>
                  <a:lnTo>
                    <a:pt x="437689" y="105463"/>
                  </a:lnTo>
                  <a:lnTo>
                    <a:pt x="408479" y="70056"/>
                  </a:lnTo>
                  <a:lnTo>
                    <a:pt x="373072" y="40846"/>
                  </a:lnTo>
                  <a:lnTo>
                    <a:pt x="332428" y="18794"/>
                  </a:lnTo>
                  <a:lnTo>
                    <a:pt x="287506" y="4858"/>
                  </a:lnTo>
                  <a:lnTo>
                    <a:pt x="23926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61304" y="3493007"/>
              <a:ext cx="478790" cy="478790"/>
            </a:xfrm>
            <a:custGeom>
              <a:avLst/>
              <a:gdLst/>
              <a:ahLst/>
              <a:cxnLst/>
              <a:rect l="l" t="t" r="r" b="b"/>
              <a:pathLst>
                <a:path w="478789" h="478789">
                  <a:moveTo>
                    <a:pt x="0" y="239267"/>
                  </a:moveTo>
                  <a:lnTo>
                    <a:pt x="4858" y="191029"/>
                  </a:lnTo>
                  <a:lnTo>
                    <a:pt x="18794" y="146107"/>
                  </a:lnTo>
                  <a:lnTo>
                    <a:pt x="40846" y="105463"/>
                  </a:lnTo>
                  <a:lnTo>
                    <a:pt x="70056" y="70056"/>
                  </a:lnTo>
                  <a:lnTo>
                    <a:pt x="105463" y="40846"/>
                  </a:lnTo>
                  <a:lnTo>
                    <a:pt x="146107" y="18794"/>
                  </a:lnTo>
                  <a:lnTo>
                    <a:pt x="191029" y="4858"/>
                  </a:lnTo>
                  <a:lnTo>
                    <a:pt x="239268" y="0"/>
                  </a:lnTo>
                  <a:lnTo>
                    <a:pt x="287506" y="4858"/>
                  </a:lnTo>
                  <a:lnTo>
                    <a:pt x="332428" y="18794"/>
                  </a:lnTo>
                  <a:lnTo>
                    <a:pt x="373072" y="40846"/>
                  </a:lnTo>
                  <a:lnTo>
                    <a:pt x="408479" y="70056"/>
                  </a:lnTo>
                  <a:lnTo>
                    <a:pt x="437689" y="105463"/>
                  </a:lnTo>
                  <a:lnTo>
                    <a:pt x="459741" y="146107"/>
                  </a:lnTo>
                  <a:lnTo>
                    <a:pt x="473677" y="191029"/>
                  </a:lnTo>
                  <a:lnTo>
                    <a:pt x="478536" y="239267"/>
                  </a:lnTo>
                  <a:lnTo>
                    <a:pt x="473677" y="287470"/>
                  </a:lnTo>
                  <a:lnTo>
                    <a:pt x="459741" y="332374"/>
                  </a:lnTo>
                  <a:lnTo>
                    <a:pt x="437689" y="373016"/>
                  </a:lnTo>
                  <a:lnTo>
                    <a:pt x="408479" y="408431"/>
                  </a:lnTo>
                  <a:lnTo>
                    <a:pt x="373072" y="437655"/>
                  </a:lnTo>
                  <a:lnTo>
                    <a:pt x="332428" y="459724"/>
                  </a:lnTo>
                  <a:lnTo>
                    <a:pt x="287506" y="473672"/>
                  </a:lnTo>
                  <a:lnTo>
                    <a:pt x="239268" y="478535"/>
                  </a:lnTo>
                  <a:lnTo>
                    <a:pt x="191029" y="473672"/>
                  </a:lnTo>
                  <a:lnTo>
                    <a:pt x="146107" y="459724"/>
                  </a:lnTo>
                  <a:lnTo>
                    <a:pt x="105463" y="437655"/>
                  </a:lnTo>
                  <a:lnTo>
                    <a:pt x="70056" y="408431"/>
                  </a:lnTo>
                  <a:lnTo>
                    <a:pt x="40846" y="373016"/>
                  </a:lnTo>
                  <a:lnTo>
                    <a:pt x="18794" y="332374"/>
                  </a:lnTo>
                  <a:lnTo>
                    <a:pt x="4858" y="287470"/>
                  </a:lnTo>
                  <a:lnTo>
                    <a:pt x="0" y="239267"/>
                  </a:lnTo>
                  <a:close/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60746" y="4278629"/>
            <a:ext cx="3331845" cy="18351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04470" marR="150495" indent="-48895" algn="just">
              <a:lnSpc>
                <a:spcPct val="91900"/>
              </a:lnSpc>
              <a:spcBef>
                <a:spcPts val="260"/>
              </a:spcBef>
            </a:pPr>
            <a:r>
              <a:rPr sz="1600" spc="-5" dirty="0">
                <a:latin typeface="Calibri"/>
                <a:cs typeface="Calibri"/>
              </a:rPr>
              <a:t>Обеспечение </a:t>
            </a:r>
            <a:r>
              <a:rPr sz="1600" spc="-10" dirty="0">
                <a:latin typeface="Calibri"/>
                <a:cs typeface="Calibri"/>
              </a:rPr>
              <a:t>больного </a:t>
            </a:r>
            <a:r>
              <a:rPr sz="1600" spc="-5" dirty="0">
                <a:latin typeface="Calibri"/>
                <a:cs typeface="Calibri"/>
              </a:rPr>
              <a:t>всем комп-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лексом </a:t>
            </a:r>
            <a:r>
              <a:rPr sz="1600" dirty="0">
                <a:latin typeface="Calibri"/>
                <a:cs typeface="Calibri"/>
              </a:rPr>
              <a:t>реабилитационных </a:t>
            </a:r>
            <a:r>
              <a:rPr sz="1600" spc="-5" dirty="0">
                <a:latin typeface="Calibri"/>
                <a:cs typeface="Calibri"/>
              </a:rPr>
              <a:t>меро- </a:t>
            </a:r>
            <a:r>
              <a:rPr sz="1600" dirty="0">
                <a:latin typeface="Calibri"/>
                <a:cs typeface="Calibri"/>
              </a:rPr>
              <a:t> приятий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первые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5—6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лет жизни</a:t>
            </a:r>
            <a:endParaRPr sz="1600">
              <a:latin typeface="Calibri"/>
              <a:cs typeface="Calibri"/>
            </a:endParaRPr>
          </a:p>
          <a:p>
            <a:pPr marL="12700" marR="5080" indent="-1905" algn="ctr">
              <a:lnSpc>
                <a:spcPct val="91300"/>
              </a:lnSpc>
            </a:pPr>
            <a:r>
              <a:rPr sz="1600" spc="-5" dirty="0">
                <a:latin typeface="Calibri"/>
                <a:cs typeface="Calibri"/>
              </a:rPr>
              <a:t>позволяет </a:t>
            </a:r>
            <a:r>
              <a:rPr sz="1600" spc="-10" dirty="0">
                <a:latin typeface="Calibri"/>
                <a:cs typeface="Calibri"/>
              </a:rPr>
              <a:t>получить положительный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результат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лечения</a:t>
            </a:r>
            <a:r>
              <a:rPr sz="1600" dirty="0">
                <a:latin typeface="Calibri"/>
                <a:cs typeface="Calibri"/>
              </a:rPr>
              <a:t> у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всех </a:t>
            </a:r>
            <a:r>
              <a:rPr sz="1600" spc="-15" dirty="0">
                <a:latin typeface="Calibri"/>
                <a:cs typeface="Calibri"/>
              </a:rPr>
              <a:t>детей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с 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расщелиной</a:t>
            </a:r>
            <a:r>
              <a:rPr sz="1600" dirty="0">
                <a:latin typeface="Calibri"/>
                <a:cs typeface="Calibri"/>
              </a:rPr>
              <a:t> губы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и/или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неба,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создать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689"/>
              </a:lnSpc>
            </a:pPr>
            <a:r>
              <a:rPr sz="1600" dirty="0">
                <a:latin typeface="Calibri"/>
                <a:cs typeface="Calibri"/>
              </a:rPr>
              <a:t>равные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возможности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в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развитии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35"/>
              </a:lnSpc>
            </a:pPr>
            <a:r>
              <a:rPr sz="1600" spc="-5" dirty="0">
                <a:latin typeface="Calibri"/>
                <a:cs typeface="Calibri"/>
              </a:rPr>
              <a:t>ребенка.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B32D9-85DA-C7EB-9B40-BF0BEC2D1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264" y="310896"/>
            <a:ext cx="7525511" cy="698271"/>
          </a:xfrm>
        </p:spPr>
        <p:txBody>
          <a:bodyPr>
            <a:normAutofit fontScale="90000"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b="1" spc="-5" dirty="0">
                <a:solidFill>
                  <a:schemeClr val="tx1"/>
                </a:solidFill>
              </a:rPr>
              <a:t>Список </a:t>
            </a:r>
            <a:r>
              <a:rPr lang="ru-RU" b="1" spc="-10" dirty="0">
                <a:solidFill>
                  <a:schemeClr val="tx1"/>
                </a:solidFill>
              </a:rPr>
              <a:t>использованной</a:t>
            </a:r>
            <a:r>
              <a:rPr lang="ru-RU" b="1" spc="-30" dirty="0">
                <a:solidFill>
                  <a:schemeClr val="tx1"/>
                </a:solidFill>
              </a:rPr>
              <a:t> </a:t>
            </a:r>
            <a:r>
              <a:rPr lang="ru-RU" b="1" spc="-15" dirty="0">
                <a:solidFill>
                  <a:schemeClr val="tx1"/>
                </a:solidFill>
              </a:rPr>
              <a:t>литературы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25495E-0AE2-0A39-01AA-622C2C8D6D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504" y="1197864"/>
            <a:ext cx="10716768" cy="5349240"/>
          </a:xfrm>
        </p:spPr>
        <p:txBody>
          <a:bodyPr/>
          <a:lstStyle/>
          <a:p>
            <a:pPr marL="527685" indent="-515620" algn="l">
              <a:lnSpc>
                <a:spcPts val="1945"/>
              </a:lnSpc>
              <a:spcBef>
                <a:spcPts val="1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Аверьянов,</a:t>
            </a:r>
            <a:r>
              <a:rPr lang="ru-RU" sz="1600" spc="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С.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В.</a:t>
            </a:r>
            <a:r>
              <a:rPr lang="ru-RU" sz="16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Оценка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уровня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качества</a:t>
            </a:r>
            <a:r>
              <a:rPr lang="ru-RU" sz="1600" spc="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жизни</a:t>
            </a:r>
            <a:r>
              <a:rPr lang="ru-RU" sz="16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у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пациентов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с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зубочелюстными</a:t>
            </a:r>
            <a:r>
              <a:rPr lang="ru-RU" sz="16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аномалиями</a:t>
            </a:r>
            <a:r>
              <a:rPr lang="ru-RU"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 С.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 В.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 Аверьянов,</a:t>
            </a:r>
            <a:r>
              <a:rPr lang="ru-RU" sz="16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А.</a:t>
            </a:r>
            <a:r>
              <a:rPr lang="ru-RU" sz="1600" spc="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В.</a:t>
            </a:r>
            <a:r>
              <a:rPr lang="ru-RU" sz="16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Зубарева</a:t>
            </a:r>
            <a:r>
              <a:rPr lang="ru-RU" sz="1600" spc="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//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Современные</a:t>
            </a:r>
            <a:r>
              <a:rPr lang="ru-RU" sz="16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проблемы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 науки</a:t>
            </a:r>
            <a:r>
              <a:rPr lang="ru-RU" sz="16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lang="ru-RU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образования.</a:t>
            </a:r>
            <a:r>
              <a:rPr lang="ru-RU" sz="16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–</a:t>
            </a:r>
            <a:r>
              <a:rPr lang="ru-RU" sz="16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2015.</a:t>
            </a:r>
            <a:r>
              <a:rPr lang="ru-RU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–</a:t>
            </a:r>
            <a:r>
              <a:rPr lang="ru-RU" sz="16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№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4.</a:t>
            </a:r>
          </a:p>
          <a:p>
            <a:pPr marL="12065" algn="l">
              <a:lnSpc>
                <a:spcPts val="1945"/>
              </a:lnSpc>
              <a:spcBef>
                <a:spcPts val="100"/>
              </a:spcBef>
              <a:tabLst>
                <a:tab pos="527685" algn="l"/>
                <a:tab pos="528320" algn="l"/>
              </a:tabLst>
            </a:pPr>
            <a:endParaRPr lang="ru-RU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27685" marR="175895" indent="-515620" algn="l">
              <a:lnSpc>
                <a:spcPct val="80000"/>
              </a:lnSpc>
              <a:spcBef>
                <a:spcPts val="434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lang="ru-RU" sz="1600" spc="-10" dirty="0" err="1">
                <a:solidFill>
                  <a:schemeClr val="tx1"/>
                </a:solidFill>
                <a:latin typeface="Calibri"/>
                <a:cs typeface="Calibri"/>
              </a:rPr>
              <a:t>Аржанцев</a:t>
            </a:r>
            <a:r>
              <a:rPr lang="ru-RU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А.</a:t>
            </a:r>
            <a:r>
              <a:rPr lang="ru-RU" sz="1600" spc="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П.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 Рентгенологические проявления</a:t>
            </a:r>
            <a:r>
              <a:rPr lang="ru-RU" sz="16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врожденных</a:t>
            </a:r>
            <a:r>
              <a:rPr lang="ru-RU" sz="16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деформаций </a:t>
            </a:r>
            <a:r>
              <a:rPr lang="ru-RU" sz="1600" spc="-39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лицевого</a:t>
            </a:r>
            <a:r>
              <a:rPr lang="ru-RU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30" dirty="0">
                <a:solidFill>
                  <a:schemeClr val="tx1"/>
                </a:solidFill>
                <a:latin typeface="Calibri"/>
                <a:cs typeface="Calibri"/>
              </a:rPr>
              <a:t>отдела</a:t>
            </a:r>
            <a:r>
              <a:rPr lang="ru-RU" sz="1600" spc="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черепа</a:t>
            </a:r>
            <a:r>
              <a:rPr lang="ru-RU" sz="1600" spc="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//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 Российский</a:t>
            </a:r>
            <a:r>
              <a:rPr lang="ru-RU" sz="16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Электронный</a:t>
            </a:r>
            <a:r>
              <a:rPr lang="ru-RU" sz="16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15" dirty="0">
                <a:solidFill>
                  <a:schemeClr val="tx1"/>
                </a:solidFill>
                <a:latin typeface="Calibri"/>
                <a:cs typeface="Calibri"/>
              </a:rPr>
              <a:t>Журнал</a:t>
            </a:r>
            <a:r>
              <a:rPr lang="ru-RU" sz="16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Лучевой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 Диагностики.</a:t>
            </a:r>
            <a:r>
              <a:rPr lang="ru-RU" sz="16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–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2017.</a:t>
            </a:r>
            <a:r>
              <a:rPr lang="ru-RU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–</a:t>
            </a:r>
            <a:r>
              <a:rPr lang="ru-RU" sz="16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№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7.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 –</a:t>
            </a:r>
            <a:r>
              <a:rPr lang="ru-RU" sz="16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С.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8–19.</a:t>
            </a:r>
          </a:p>
          <a:p>
            <a:pPr marL="12065" marR="175895" algn="l">
              <a:lnSpc>
                <a:spcPct val="80000"/>
              </a:lnSpc>
              <a:spcBef>
                <a:spcPts val="434"/>
              </a:spcBef>
              <a:tabLst>
                <a:tab pos="527685" algn="l"/>
                <a:tab pos="528320" algn="l"/>
              </a:tabLst>
            </a:pPr>
            <a:endParaRPr lang="ru-RU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27685" marR="192405" indent="-515620" algn="l">
              <a:lnSpc>
                <a:spcPct val="80000"/>
              </a:lnSpc>
              <a:spcBef>
                <a:spcPts val="43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Богородицкая</a:t>
            </a:r>
            <a:r>
              <a:rPr lang="ru-RU"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А.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В.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20" dirty="0">
                <a:solidFill>
                  <a:schemeClr val="tx1"/>
                </a:solidFill>
                <a:latin typeface="Calibri"/>
                <a:cs typeface="Calibri"/>
              </a:rPr>
              <a:t>Тактика</a:t>
            </a:r>
            <a:r>
              <a:rPr lang="ru-RU" sz="16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ведения</a:t>
            </a:r>
            <a:r>
              <a:rPr lang="ru-RU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15" dirty="0">
                <a:solidFill>
                  <a:schemeClr val="tx1"/>
                </a:solidFill>
                <a:latin typeface="Calibri"/>
                <a:cs typeface="Calibri"/>
              </a:rPr>
              <a:t>детей</a:t>
            </a:r>
            <a:r>
              <a:rPr lang="ru-RU" sz="1600" spc="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с</a:t>
            </a:r>
            <a:r>
              <a:rPr lang="ru-RU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врожденной</a:t>
            </a:r>
            <a:r>
              <a:rPr lang="ru-RU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расщелиной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верхней</a:t>
            </a:r>
            <a:r>
              <a:rPr lang="ru-RU" sz="1600" spc="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губы</a:t>
            </a:r>
            <a:r>
              <a:rPr lang="ru-RU" sz="16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lang="ru-RU" sz="16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неба:</a:t>
            </a:r>
            <a:r>
              <a:rPr lang="ru-RU" sz="1600" spc="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междисциплинарная</a:t>
            </a:r>
            <a:r>
              <a:rPr lang="ru-RU"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проблема</a:t>
            </a:r>
            <a:r>
              <a:rPr lang="ru-RU" sz="16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lang="ru-RU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А.</a:t>
            </a:r>
            <a:r>
              <a:rPr lang="ru-RU" sz="1600" spc="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В.</a:t>
            </a:r>
            <a:r>
              <a:rPr lang="ru-RU" sz="16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Богородицкая, </a:t>
            </a:r>
            <a:r>
              <a:rPr lang="ru-RU" sz="1600" spc="-39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М.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Е.</a:t>
            </a:r>
            <a:r>
              <a:rPr lang="ru-RU" sz="16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Сарафанова,</a:t>
            </a:r>
            <a:r>
              <a:rPr lang="ru-RU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Е.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25" dirty="0">
                <a:solidFill>
                  <a:schemeClr val="tx1"/>
                </a:solidFill>
                <a:latin typeface="Calibri"/>
                <a:cs typeface="Calibri"/>
              </a:rPr>
              <a:t>Ю.</a:t>
            </a:r>
            <a:r>
              <a:rPr lang="ru-RU" sz="16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Радциг,</a:t>
            </a:r>
            <a:r>
              <a:rPr lang="ru-RU" sz="16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А.</a:t>
            </a:r>
            <a:r>
              <a:rPr lang="ru-RU" sz="1600" spc="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75" dirty="0">
                <a:solidFill>
                  <a:schemeClr val="tx1"/>
                </a:solidFill>
                <a:latin typeface="Calibri"/>
                <a:cs typeface="Calibri"/>
              </a:rPr>
              <a:t>Г.</a:t>
            </a:r>
            <a:r>
              <a:rPr lang="ru-RU" sz="1600" spc="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 err="1">
                <a:solidFill>
                  <a:schemeClr val="tx1"/>
                </a:solidFill>
                <a:latin typeface="Calibri"/>
                <a:cs typeface="Calibri"/>
              </a:rPr>
              <a:t>Притыко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 //</a:t>
            </a:r>
            <a:r>
              <a:rPr lang="ru-RU" sz="1600" spc="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Педиатрия.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–</a:t>
            </a:r>
            <a:r>
              <a:rPr lang="ru-RU" sz="16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2015.</a:t>
            </a:r>
            <a:r>
              <a:rPr lang="ru-RU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–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5" dirty="0">
                <a:solidFill>
                  <a:schemeClr val="tx1"/>
                </a:solidFill>
                <a:latin typeface="Calibri"/>
                <a:cs typeface="Calibri"/>
              </a:rPr>
              <a:t>Т.</a:t>
            </a:r>
            <a:r>
              <a:rPr lang="ru-RU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94,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№</a:t>
            </a:r>
            <a:r>
              <a:rPr lang="ru-RU" sz="16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3.</a:t>
            </a:r>
            <a:r>
              <a:rPr lang="ru-RU" sz="16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–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С.</a:t>
            </a:r>
            <a:r>
              <a:rPr lang="ru-RU" sz="16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78–81.</a:t>
            </a:r>
          </a:p>
          <a:p>
            <a:pPr marL="12065" marR="192405" algn="l">
              <a:lnSpc>
                <a:spcPct val="80000"/>
              </a:lnSpc>
              <a:spcBef>
                <a:spcPts val="430"/>
              </a:spcBef>
              <a:tabLst>
                <a:tab pos="527685" algn="l"/>
                <a:tab pos="528320" algn="l"/>
              </a:tabLst>
            </a:pPr>
            <a:endParaRPr lang="ru-RU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27685" indent="-515620" algn="l">
              <a:lnSpc>
                <a:spcPts val="1945"/>
              </a:lnSpc>
              <a:spcBef>
                <a:spcPts val="5"/>
              </a:spcBef>
              <a:buAutoNum type="arabicPeriod" startAt="4"/>
              <a:tabLst>
                <a:tab pos="527685" algn="l"/>
                <a:tab pos="528320" algn="l"/>
              </a:tabLst>
            </a:pP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Данилова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М.А.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Качество</a:t>
            </a:r>
            <a:r>
              <a:rPr lang="ru-RU" sz="16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жизни</a:t>
            </a:r>
            <a:r>
              <a:rPr lang="ru-RU" sz="1600" spc="-15" dirty="0">
                <a:solidFill>
                  <a:schemeClr val="tx1"/>
                </a:solidFill>
                <a:latin typeface="Calibri"/>
                <a:cs typeface="Calibri"/>
              </a:rPr>
              <a:t> детей</a:t>
            </a:r>
            <a:r>
              <a:rPr lang="ru-RU" sz="1600" spc="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с</a:t>
            </a:r>
            <a:r>
              <a:rPr lang="ru-RU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врожденной</a:t>
            </a:r>
            <a:r>
              <a:rPr lang="ru-RU" sz="16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расщелиной</a:t>
            </a:r>
            <a:r>
              <a:rPr lang="ru-RU" sz="16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губы</a:t>
            </a:r>
            <a:r>
              <a:rPr lang="ru-RU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и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неба</a:t>
            </a:r>
            <a:r>
              <a:rPr lang="ru-RU" sz="1600" spc="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/Данилова М.А.,</a:t>
            </a:r>
            <a:r>
              <a:rPr lang="ru-RU" sz="16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Александрова Л.И. //</a:t>
            </a:r>
            <a:r>
              <a:rPr lang="ru-RU" sz="1600" spc="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—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2018.—</a:t>
            </a:r>
            <a:r>
              <a:rPr lang="ru-RU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№3—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С.54-57.</a:t>
            </a:r>
            <a:endParaRPr lang="ru-RU" sz="16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27685" indent="-515620" algn="l">
              <a:lnSpc>
                <a:spcPts val="1945"/>
              </a:lnSpc>
              <a:buAutoNum type="arabicPeriod" startAt="5"/>
              <a:tabLst>
                <a:tab pos="527685" algn="l"/>
                <a:tab pos="528320" algn="l"/>
              </a:tabLst>
            </a:pPr>
            <a:r>
              <a:rPr lang="ru-RU" sz="1600" spc="-10" dirty="0" err="1">
                <a:solidFill>
                  <a:schemeClr val="tx1"/>
                </a:solidFill>
                <a:latin typeface="Calibri"/>
                <a:cs typeface="Calibri"/>
              </a:rPr>
              <a:t>Чкадуа</a:t>
            </a:r>
            <a:r>
              <a:rPr lang="ru-RU" sz="16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30" dirty="0">
                <a:solidFill>
                  <a:schemeClr val="tx1"/>
                </a:solidFill>
                <a:latin typeface="Calibri"/>
                <a:cs typeface="Calibri"/>
              </a:rPr>
              <a:t>Т.З.</a:t>
            </a:r>
            <a:r>
              <a:rPr lang="ru-RU" sz="16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Комплексная</a:t>
            </a:r>
            <a:r>
              <a:rPr lang="ru-RU" sz="16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реабилитация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пациента</a:t>
            </a:r>
            <a:r>
              <a:rPr lang="ru-RU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с</a:t>
            </a:r>
            <a:r>
              <a:rPr lang="ru-RU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односторонней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врожденной</a:t>
            </a:r>
            <a:r>
              <a:rPr lang="ru-RU" sz="16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расщелиной</a:t>
            </a:r>
            <a:r>
              <a:rPr lang="ru-RU" sz="16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губы,</a:t>
            </a:r>
            <a:r>
              <a:rPr lang="ru-RU" sz="16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неба</a:t>
            </a:r>
            <a:r>
              <a:rPr lang="ru-RU" sz="1600" spc="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lang="ru-RU" sz="16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альвеолярного</a:t>
            </a:r>
            <a:r>
              <a:rPr lang="ru-RU" sz="1600" spc="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отростка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(клиническое </a:t>
            </a:r>
            <a:r>
              <a:rPr lang="ru-RU" sz="1600" spc="-15" dirty="0">
                <a:solidFill>
                  <a:schemeClr val="tx1"/>
                </a:solidFill>
                <a:latin typeface="Calibri"/>
                <a:cs typeface="Calibri"/>
              </a:rPr>
              <a:t>наблюдение)</a:t>
            </a:r>
            <a:r>
              <a:rPr lang="ru-RU" sz="1600" spc="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25" dirty="0">
                <a:solidFill>
                  <a:schemeClr val="tx1"/>
                </a:solidFill>
                <a:latin typeface="Calibri"/>
                <a:cs typeface="Calibri"/>
              </a:rPr>
              <a:t>/Т.З.</a:t>
            </a:r>
            <a:r>
              <a:rPr lang="ru-RU" sz="16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 err="1">
                <a:solidFill>
                  <a:schemeClr val="tx1"/>
                </a:solidFill>
                <a:latin typeface="Calibri"/>
                <a:cs typeface="Calibri"/>
              </a:rPr>
              <a:t>Чкадуа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,</a:t>
            </a:r>
            <a:r>
              <a:rPr lang="ru-RU" sz="16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Е.М.</a:t>
            </a:r>
            <a:r>
              <a:rPr lang="ru-RU" sz="16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Романова,</a:t>
            </a:r>
            <a:r>
              <a:rPr lang="ru-RU"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К.С.</a:t>
            </a:r>
            <a:r>
              <a:rPr lang="ru-RU" sz="16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20" dirty="0" err="1">
                <a:solidFill>
                  <a:schemeClr val="tx1"/>
                </a:solidFill>
                <a:latin typeface="Calibri"/>
                <a:cs typeface="Calibri"/>
              </a:rPr>
              <a:t>Гилѐва</a:t>
            </a:r>
            <a:r>
              <a:rPr lang="ru-RU" sz="1600" spc="-20" dirty="0">
                <a:solidFill>
                  <a:schemeClr val="tx1"/>
                </a:solidFill>
                <a:latin typeface="Calibri"/>
                <a:cs typeface="Calibri"/>
              </a:rPr>
              <a:t>,</a:t>
            </a:r>
            <a:r>
              <a:rPr lang="ru-RU" sz="1600" spc="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М.А.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10" dirty="0" err="1">
                <a:solidFill>
                  <a:schemeClr val="tx1"/>
                </a:solidFill>
                <a:latin typeface="Calibri"/>
                <a:cs typeface="Calibri"/>
              </a:rPr>
              <a:t>Мохирев</a:t>
            </a:r>
            <a:r>
              <a:rPr lang="ru-RU" sz="1600" spc="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и</a:t>
            </a:r>
            <a:r>
              <a:rPr lang="ru-RU" sz="1600" spc="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др.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//Российский</a:t>
            </a:r>
            <a:r>
              <a:rPr lang="ru-RU" sz="16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стоматологический</a:t>
            </a:r>
            <a:r>
              <a:rPr lang="ru-RU" sz="16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журнал.</a:t>
            </a:r>
            <a:r>
              <a:rPr lang="ru-RU" sz="1600" spc="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2018. </a:t>
            </a:r>
            <a:r>
              <a:rPr lang="ru-RU" sz="1600" spc="-55" dirty="0">
                <a:solidFill>
                  <a:schemeClr val="tx1"/>
                </a:solidFill>
                <a:latin typeface="Calibri"/>
                <a:cs typeface="Calibri"/>
              </a:rPr>
              <a:t>Т.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 22. №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5. С.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249-254.</a:t>
            </a:r>
          </a:p>
          <a:p>
            <a:pPr marL="12065" algn="l">
              <a:lnSpc>
                <a:spcPts val="1945"/>
              </a:lnSpc>
              <a:tabLst>
                <a:tab pos="527685" algn="l"/>
                <a:tab pos="528320" algn="l"/>
              </a:tabLst>
            </a:pPr>
            <a:endParaRPr lang="ru-RU" sz="1600" spc="-5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527685" indent="-515620" algn="l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AutoNum type="arabicPeriod" startAt="6"/>
              <a:tabLst>
                <a:tab pos="527685" algn="l"/>
                <a:tab pos="528320" algn="l"/>
              </a:tabLst>
            </a:pPr>
            <a:r>
              <a:rPr lang="ru-RU" sz="1600" u="heavy" spc="-10" dirty="0">
                <a:solidFill>
                  <a:srgbClr val="1E4E79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https://studfile.net/preview/5344359/</a:t>
            </a:r>
            <a:r>
              <a:rPr lang="ru-RU" sz="1600" spc="135" dirty="0">
                <a:solidFill>
                  <a:schemeClr val="tx1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600" spc="-5" dirty="0">
                <a:solidFill>
                  <a:schemeClr val="tx1"/>
                </a:solidFill>
                <a:latin typeface="Calibri"/>
                <a:cs typeface="Calibri"/>
              </a:rPr>
              <a:t>(Дата обращения</a:t>
            </a:r>
            <a:r>
              <a:rPr lang="ru-RU" sz="1600" spc="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Calibri"/>
                <a:cs typeface="Calibri"/>
              </a:rPr>
              <a:t>05.12.2021)</a:t>
            </a:r>
          </a:p>
          <a:p>
            <a:pPr algn="l"/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84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4854732" cy="699587"/>
          </a:xfrm>
        </p:spPr>
        <p:txBody>
          <a:bodyPr/>
          <a:lstStyle/>
          <a:p>
            <a:pPr algn="ctr"/>
            <a:r>
              <a:rPr lang="ru-RU" sz="5000" b="1" dirty="0"/>
              <a:t>Молодец</a:t>
            </a:r>
            <a:r>
              <a:rPr lang="ru-RU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6946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" presetClass="emph" presetSubtype="6" repeatCount="indefinite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2CA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4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60199" y="1168738"/>
            <a:ext cx="10868403" cy="542447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tx1"/>
                </a:solidFill>
              </a:rPr>
              <a:t>1) </a:t>
            </a:r>
            <a:r>
              <a:rPr lang="ru-RU" sz="2800" u="sng" dirty="0">
                <a:solidFill>
                  <a:schemeClr val="tx1"/>
                </a:solidFill>
              </a:rPr>
              <a:t>Оценить</a:t>
            </a:r>
            <a:r>
              <a:rPr lang="ru-RU" sz="2800" dirty="0">
                <a:solidFill>
                  <a:schemeClr val="tx1"/>
                </a:solidFill>
              </a:rPr>
              <a:t> Приоритетные социально-гигиенические, медико-биологические и медико-организационные факторы, оказывающие влияние на возникновения пороков развития челюстно-лицевой области.</a:t>
            </a:r>
            <a:br>
              <a:rPr lang="ru-RU" sz="2800" dirty="0">
                <a:solidFill>
                  <a:schemeClr val="tx1"/>
                </a:solidFill>
              </a:rPr>
            </a:b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2) </a:t>
            </a:r>
            <a:r>
              <a:rPr lang="ru-RU" sz="2800" u="sng" dirty="0">
                <a:solidFill>
                  <a:schemeClr val="tx1"/>
                </a:solidFill>
              </a:rPr>
              <a:t>Перечислить</a:t>
            </a:r>
            <a:r>
              <a:rPr lang="ru-RU" sz="2800" dirty="0">
                <a:solidFill>
                  <a:schemeClr val="tx1"/>
                </a:solidFill>
              </a:rPr>
              <a:t> Методы диагностики, выявляющие расщелину твёрдого нёба. </a:t>
            </a:r>
            <a:br>
              <a:rPr lang="ru-RU" sz="2800" dirty="0">
                <a:solidFill>
                  <a:schemeClr val="tx1"/>
                </a:solidFill>
              </a:rPr>
            </a:b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3)</a:t>
            </a:r>
            <a:r>
              <a:rPr lang="ru-RU" sz="2800" u="sng" dirty="0">
                <a:solidFill>
                  <a:schemeClr val="tx1"/>
                </a:solidFill>
              </a:rPr>
              <a:t> Рассмотреть </a:t>
            </a:r>
            <a:r>
              <a:rPr lang="ru-RU" sz="2800" dirty="0">
                <a:solidFill>
                  <a:schemeClr val="tx1"/>
                </a:solidFill>
              </a:rPr>
              <a:t> Классификацию расщелин твёрдого нёба.</a:t>
            </a:r>
            <a:br>
              <a:rPr lang="ru-RU" sz="2800" dirty="0">
                <a:solidFill>
                  <a:schemeClr val="tx1"/>
                </a:solidFill>
              </a:rPr>
            </a:b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4) </a:t>
            </a:r>
            <a:r>
              <a:rPr lang="ru-RU" sz="2800" u="sng" dirty="0">
                <a:solidFill>
                  <a:schemeClr val="tx1"/>
                </a:solidFill>
              </a:rPr>
              <a:t>Определить</a:t>
            </a:r>
            <a:r>
              <a:rPr lang="ru-RU" sz="2800" dirty="0">
                <a:solidFill>
                  <a:schemeClr val="tx1"/>
                </a:solidFill>
              </a:rPr>
              <a:t> Тактика врача-стоматолога детского при ведении пациентов с данной патологией. </a:t>
            </a:r>
            <a:endParaRPr lang="ru-RU" sz="28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75842" y="264792"/>
            <a:ext cx="9086646" cy="6997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Задачи</a:t>
            </a:r>
            <a:endParaRPr lang="ru-RU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304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559202" y="1109909"/>
            <a:ext cx="8810094" cy="42193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Актуальность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Врожденные пороки развития (ВПР) составляют одну из самых актуальных медицинских и социальных проблем в связи с их высокой частотой и тяжестью, что само по себе представляет существенную проблему для здравоохранения и обуславливает актуальность изучения причин возникновения и особенностей распространения ВПР в различных регионах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22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686541" y="182485"/>
            <a:ext cx="8577830" cy="40050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Определение 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Расщелина губы и/или неба – это тяжелый порок развития </a:t>
            </a:r>
            <a:r>
              <a:rPr lang="ru-RU" sz="2400" dirty="0" err="1">
                <a:solidFill>
                  <a:schemeClr val="tx1"/>
                </a:solidFill>
              </a:rPr>
              <a:t>челюстнолицевой</a:t>
            </a:r>
            <a:r>
              <a:rPr lang="ru-RU" sz="2400" dirty="0">
                <a:solidFill>
                  <a:schemeClr val="tx1"/>
                </a:solidFill>
              </a:rPr>
              <a:t> области, проявляющийся нарушением непрерывности верхней губы, альвеолярного отростка и неба и сопровождающийся значимыми функциональными нарушениями. Трудности восстановления нарушенных жизненно важных функций питания, дыхания и речи, анатомического восстановления верхней губы, носа и верхней челюсти в условиях растущего организма являются причиной инвалидизации детей с расщелинами губы и неба на долгие годы. </a:t>
            </a:r>
            <a:endParaRPr lang="ru-RU" sz="4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66FC97-85DC-50E0-F34D-370C46E74E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08" y="4187557"/>
            <a:ext cx="3613416" cy="24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12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062763" y="153281"/>
            <a:ext cx="9665046" cy="391363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Эмбриональное развитие </a:t>
            </a:r>
            <a:br>
              <a:rPr lang="ru-RU" sz="3200" dirty="0">
                <a:solidFill>
                  <a:schemeClr val="tx1"/>
                </a:solidFill>
              </a:rPr>
            </a:b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Формирование лицевого отдела эмбриона заканчивается в основном к 10—12-й неделе внутриутробного развития, следовательно, и формирование патологических изменений возможно только в этом периоде. К образованию пороков развития приводят многочисленные факторы генетического и тератогенного генеза. </a:t>
            </a:r>
            <a:endParaRPr lang="ru-RU" sz="32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C727DB-30EF-6D0E-7560-4F6C71C8E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12" y="3932944"/>
            <a:ext cx="62579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3110651" y="446221"/>
            <a:ext cx="5009221" cy="60348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Этиология</a:t>
            </a:r>
            <a:endParaRPr lang="ru-RU" sz="4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3F644-0CF5-235E-0FB0-535C8DE78BC8}"/>
              </a:ext>
            </a:extLst>
          </p:cNvPr>
          <p:cNvSpPr txBox="1"/>
          <p:nvPr/>
        </p:nvSpPr>
        <p:spPr>
          <a:xfrm>
            <a:off x="436153" y="1490008"/>
            <a:ext cx="27069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Неполноценность половых клеток родителей: возраст за 40 лет, наследственные мутации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01686C-E98F-B42F-7D26-F81E3638EA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1" y="3597550"/>
            <a:ext cx="2759147" cy="15520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BE63ED-157A-4D31-E2B0-916C704399BA}"/>
              </a:ext>
            </a:extLst>
          </p:cNvPr>
          <p:cNvSpPr txBox="1"/>
          <p:nvPr/>
        </p:nvSpPr>
        <p:spPr>
          <a:xfrm>
            <a:off x="3653510" y="1565217"/>
            <a:ext cx="27069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Инфекции и хронические заболевания матери: краснуха, ветряная оспа, герпес, сифилис, хламидиоз и др.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A2B3F8B-E437-DD1D-F969-938DF95B3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70" y="3395244"/>
            <a:ext cx="2637830" cy="17543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E901B1-C674-5204-1F56-EBFD4E9E37BE}"/>
              </a:ext>
            </a:extLst>
          </p:cNvPr>
          <p:cNvSpPr txBox="1"/>
          <p:nvPr/>
        </p:nvSpPr>
        <p:spPr>
          <a:xfrm>
            <a:off x="6870867" y="1526699"/>
            <a:ext cx="19693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Химическая интоксикация алкоголем, наркотиками, курением, химикатами и пр.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BD00D2-31D7-7895-B8CF-3D6E0B716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75" y="3429000"/>
            <a:ext cx="2521525" cy="175432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7726854-AB65-EBC8-E3D5-C12FB38FF9CB}"/>
              </a:ext>
            </a:extLst>
          </p:cNvPr>
          <p:cNvSpPr txBox="1"/>
          <p:nvPr/>
        </p:nvSpPr>
        <p:spPr>
          <a:xfrm>
            <a:off x="9155430" y="1592789"/>
            <a:ext cx="27069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Физическое воздействие: давление околоплодных вод, перегрев тела, излучения, падения, удары в живот и т.п.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63EC29B-8F8A-23D4-D5A2-5BBAEB0D7D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412" y="3483824"/>
            <a:ext cx="2097607" cy="16657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314DE1F5-A406-84AB-BB45-528D0BA8482B}"/>
                  </a:ext>
                </a:extLst>
              </p14:cNvPr>
              <p14:cNvContentPartPr/>
              <p14:nvPr/>
            </p14:nvContentPartPr>
            <p14:xfrm>
              <a:off x="3904200" y="219096"/>
              <a:ext cx="360" cy="3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314DE1F5-A406-84AB-BB45-528D0BA848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95560" y="21045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48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059299" y="384048"/>
            <a:ext cx="10073402" cy="598931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</a:rPr>
              <a:t>Психологические аспекты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Во многих семьях рождение ребёнка с расщелиной сопровождается сильным шоком, разочарованием, отсутствием взаимной поддержки. 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Никакого отрицательного влияния самой расщелины на психическое здоровье ребенка нет. 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Но кроме эстетических проблем, у ребенка могут возникнуть психологические, в силу того, что дети находятся в социуме, который может быть жесток по отношению к ним. 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Чтобы избежать замкнутости ребёнка из-за расщелины следует как можно раньше заняться лечением и реабилитацией данной патологии, до проведения операции следует провести работу с психологом как ребёнку, так и его родителям. </a:t>
            </a:r>
            <a:endParaRPr lang="ru-RU" sz="2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90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965673" y="704088"/>
            <a:ext cx="8196615" cy="559821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Классификация</a:t>
            </a:r>
            <a:br>
              <a:rPr lang="ru-RU" b="1" dirty="0">
                <a:solidFill>
                  <a:schemeClr val="tx1"/>
                </a:solidFill>
              </a:rPr>
            </a:br>
            <a:br>
              <a:rPr lang="ru-RU" b="1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В рамках Международной статистической классификации болезней и проблем, связанных со здоровьем 10-го пересмотра относятся к XVII классу «Врожденные аномалии (пороки развития), деформации и хромосомные нарушения (Q00- Q99)», в структуре которого соответствуют следующим кодам:</a:t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Q35 – Расщелина неба (волчья пасть), </a:t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Q36 – Расщелина губы (заячья губа), </a:t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Q37 – Расщелина неба и губы (волчья пасть с заячьей губой)</a:t>
            </a:r>
            <a:endParaRPr lang="ru-RU" sz="4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6E651B-F8A4-462D-AD53-A4144932669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насекомыми</Template>
  <TotalTime>540</TotalTime>
  <Words>1711</Words>
  <Application>Microsoft Office PowerPoint</Application>
  <PresentationFormat>Широкоэкранный</PresentationFormat>
  <Paragraphs>167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CMEDTQ+Arial</vt:lpstr>
      <vt:lpstr>EHJSPL+Calibri</vt:lpstr>
      <vt:lpstr>MSIUCC+Calibri</vt:lpstr>
      <vt:lpstr>Segoe UI</vt:lpstr>
      <vt:lpstr>Segoe UI Light</vt:lpstr>
      <vt:lpstr>UOWDGP+Arial</vt:lpstr>
      <vt:lpstr>WOAVEG+Calibri Bold</vt:lpstr>
      <vt:lpstr>Тема1</vt:lpstr>
      <vt:lpstr>Расщелина неба. Классификация, диагностика. Диспансеризация.</vt:lpstr>
      <vt:lpstr>1) Рассмотреть Наиболее распространённые и эффективные диагностические мероприятия для выявления расщелины твёрдого нёба.   2) Определить Основные задач и диспансеризации.  3) Оценить Организацию диспансеризации детей с врождёнными пороками развития на территории Российской Федерации.</vt:lpstr>
      <vt:lpstr>1) Оценить Приоритетные социально-гигиенические, медико-биологические и медико-организационные факторы, оказывающие влияние на возникновения пороков развития челюстно-лицевой области.  2) Перечислить Методы диагностики, выявляющие расщелину твёрдого нёба.   3) Рассмотреть  Классификацию расщелин твёрдого нёба.  4) Определить Тактика врача-стоматолога детского при ведении пациентов с данной патологией. </vt:lpstr>
      <vt:lpstr>Актуальность   Врожденные пороки развития (ВПР) составляют одну из самых актуальных медицинских и социальных проблем в связи с их высокой частотой и тяжестью, что само по себе представляет существенную проблему для здравоохранения и обуславливает актуальность изучения причин возникновения и особенностей распространения ВПР в различных регионах</vt:lpstr>
      <vt:lpstr>Определение   Расщелина губы и/или неба – это тяжелый порок развития челюстнолицевой области, проявляющийся нарушением непрерывности верхней губы, альвеолярного отростка и неба и сопровождающийся значимыми функциональными нарушениями. Трудности восстановления нарушенных жизненно важных функций питания, дыхания и речи, анатомического восстановления верхней губы, носа и верхней челюсти в условиях растущего организма являются причиной инвалидизации детей с расщелинами губы и неба на долгие годы. </vt:lpstr>
      <vt:lpstr>Эмбриональное развитие   Формирование лицевого отдела эмбриона заканчивается в основном к 10—12-й неделе внутриутробного развития, следовательно, и формирование патологических изменений возможно только в этом периоде. К образованию пороков развития приводят многочисленные факторы генетического и тератогенного генеза. </vt:lpstr>
      <vt:lpstr>Этиология</vt:lpstr>
      <vt:lpstr>Психологические аспекты   Во многих семьях рождение ребёнка с расщелиной сопровождается сильным шоком, разочарованием, отсутствием взаимной поддержки.   Никакого отрицательного влияния самой расщелины на психическое здоровье ребенка нет.   Но кроме эстетических проблем, у ребенка могут возникнуть психологические, в силу того, что дети находятся в социуме, который может быть жесток по отношению к ним.   Чтобы избежать замкнутости ребёнка из-за расщелины следует как можно раньше заняться лечением и реабилитацией данной патологии, до проведения операции следует провести работу с психологом как ребёнку, так и его родителям. </vt:lpstr>
      <vt:lpstr>Классификация  В рамках Международной статистической классификации болезней и проблем, связанных со здоровьем 10-го пересмотра относятся к XVII классу «Врожденные аномалии (пороки развития), деформации и хромосомные нарушения (Q00- Q99)», в структуре которого соответствуют следующим кодам: Q35 – Расщелина неба (волчья пасть),  Q36 – Расщелина губы (заячья губа),  Q37 – Расщелина неба и губы (волчья пасть с заячьей губой)</vt:lpstr>
      <vt:lpstr>Введите сюда текст вопроса</vt:lpstr>
      <vt:lpstr>Диагностика   • Проблему своевременного выявления и идентификации врожденной патологии лица во многом позволяет решить эхографическое исследование плода.   • Оценка структур лица является обязательной частью исследования плода на 2-м этапе скрининга, который проводится на 20- 24 неделе беременности</vt:lpstr>
      <vt:lpstr>Презентация PowerPoint</vt:lpstr>
      <vt:lpstr>  Когда диагностируется?  На 16-22 неделе эмбрионального развития по УЗИ  </vt:lpstr>
      <vt:lpstr>Лечение и реабилитация</vt:lpstr>
      <vt:lpstr>Лечение и реабилитация</vt:lpstr>
      <vt:lpstr>   Диспансеризация  В настоящее время наиболее квалифицированно и полно разработаны вопросы диспансерной помощи больным с врожденной расщелиной губы и неба, частота которой колеблется от 1:500 до 1:1000 новорожденных. Питание ребенка с расщелиной губы и/или неба нарушено. Возможность сосать грудь матери сохраняется лишь при неполной расщелине верхней губы или неполной расщелине твердого или мягкого неба. Задача детского стоматолога — показать персоналу родильного дома и матери приемы кормления ребенка. По возможности следует использовать с первого дня его жизни методику раннего ортодонтического лечения путем разобщения полостей рта и носа стандартным ортодонтическим аппаратом    </vt:lpstr>
      <vt:lpstr>Диспансеризация</vt:lpstr>
      <vt:lpstr>Диспансеризация Основные задачи территориального  центра диспансеризации:</vt:lpstr>
      <vt:lpstr>                                                   Диспансеризация</vt:lpstr>
      <vt:lpstr>                          Диспансеризация </vt:lpstr>
      <vt:lpstr>Заключение:</vt:lpstr>
      <vt:lpstr>Список использованной литературы</vt:lpstr>
      <vt:lpstr>Молодец!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Расщелина неба. Классификация, диагностика. Диспансеризация.</dc:title>
  <dc:creator>Константин Никитин</dc:creator>
  <cp:lastModifiedBy>Константин Никитин</cp:lastModifiedBy>
  <cp:revision>6</cp:revision>
  <dcterms:created xsi:type="dcterms:W3CDTF">2023-02-15T09:40:55Z</dcterms:created>
  <dcterms:modified xsi:type="dcterms:W3CDTF">2023-02-19T08:38:39Z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