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5" r:id="rId10"/>
    <p:sldId id="262" r:id="rId11"/>
    <p:sldId id="263" r:id="rId12"/>
    <p:sldId id="264" r:id="rId13"/>
    <p:sldId id="265" r:id="rId14"/>
    <p:sldId id="266" r:id="rId15"/>
    <p:sldId id="274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ADE"/>
          </a:solidFill>
        </a:fill>
      </a:tcStyle>
    </a:wholeTbl>
    <a:band2H>
      <a:tcTxStyle/>
      <a:tcStyle>
        <a:tcBdr/>
        <a:fill>
          <a:solidFill>
            <a:srgbClr val="ECED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4D3"/>
          </a:solidFill>
        </a:fill>
      </a:tcStyle>
    </a:wholeTbl>
    <a:band2H>
      <a:tcTxStyle/>
      <a:tcStyle>
        <a:tcBdr/>
        <a:fill>
          <a:solidFill>
            <a:srgbClr val="ECEB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3D6"/>
          </a:solidFill>
        </a:fill>
      </a:tcStyle>
    </a:wholeTbl>
    <a:band2H>
      <a:tcTxStyle/>
      <a:tcStyle>
        <a:tcBdr/>
        <a:fill>
          <a:solidFill>
            <a:srgbClr val="EBEA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2516623"/>
            <a:ext cx="7315200" cy="2595026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14400" y="5166529"/>
            <a:ext cx="7315200" cy="11446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200"/>
            </a:lvl1pPr>
            <a:lvl2pPr marL="0" indent="457200">
              <a:spcBef>
                <a:spcPts val="500"/>
              </a:spcBef>
              <a:buClrTx/>
              <a:buSzTx/>
              <a:buNone/>
              <a:defRPr sz="2200"/>
            </a:lvl2pPr>
            <a:lvl3pPr marL="0" indent="914400">
              <a:spcBef>
                <a:spcPts val="500"/>
              </a:spcBef>
              <a:buClrTx/>
              <a:buSzTx/>
              <a:buNone/>
              <a:defRPr sz="2200"/>
            </a:lvl3pPr>
            <a:lvl4pPr marL="0" indent="1371600">
              <a:spcBef>
                <a:spcPts val="500"/>
              </a:spcBef>
              <a:buClrTx/>
              <a:buSzTx/>
              <a:buNone/>
              <a:defRPr sz="2200"/>
            </a:lvl4pPr>
            <a:lvl5pPr marL="0" indent="1828800">
              <a:spcBef>
                <a:spcPts val="500"/>
              </a:spcBef>
              <a:buClrTx/>
              <a:buSzTx/>
              <a:buNone/>
              <a:defRPr sz="2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48400" y="1826709"/>
            <a:ext cx="1492500" cy="448445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54524" y="1826709"/>
            <a:ext cx="5241477" cy="4484455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  <a:prstGeom prst="rect">
            <a:avLst/>
          </a:prstGeom>
        </p:spPr>
        <p:txBody>
          <a:bodyPr anchor="t"/>
          <a:lstStyle/>
          <a:p>
            <a:r>
              <a:t>Текст заголовка</a:t>
            </a:r>
          </a:p>
        </p:txBody>
      </p:sp>
      <p:sp>
        <p:nvSpPr>
          <p:cNvPr id="3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14400" y="3865097"/>
            <a:ext cx="7315200" cy="109843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1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14400" y="2743200"/>
            <a:ext cx="3566160" cy="359359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116348" y="2743200"/>
            <a:ext cx="3364992" cy="621792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b="1">
                <a:solidFill>
                  <a:srgbClr val="FF8600"/>
                </a:solidFill>
              </a:defRPr>
            </a:lvl1pPr>
            <a:lvl2pPr marL="0" indent="457200">
              <a:buClrTx/>
              <a:buSzTx/>
              <a:buNone/>
              <a:defRPr b="1">
                <a:solidFill>
                  <a:srgbClr val="FF8600"/>
                </a:solidFill>
              </a:defRPr>
            </a:lvl2pPr>
            <a:lvl3pPr marL="0" indent="914400">
              <a:buClrTx/>
              <a:buSzTx/>
              <a:buNone/>
              <a:defRPr b="1">
                <a:solidFill>
                  <a:srgbClr val="FF8600"/>
                </a:solidFill>
              </a:defRPr>
            </a:lvl3pPr>
            <a:lvl4pPr marL="0" indent="1371600">
              <a:buClrTx/>
              <a:buSzTx/>
              <a:buNone/>
              <a:defRPr b="1">
                <a:solidFill>
                  <a:srgbClr val="FF8600"/>
                </a:solidFill>
              </a:defRPr>
            </a:lvl4pPr>
            <a:lvl5pPr marL="0" indent="1828800">
              <a:buClrTx/>
              <a:buSzTx/>
              <a:buNone/>
              <a:defRPr b="1">
                <a:solidFill>
                  <a:srgbClr val="FF8600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85144" y="2743200"/>
            <a:ext cx="3362062" cy="621792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b="1">
                <a:solidFill>
                  <a:srgbClr val="FF8600"/>
                </a:solidFill>
              </a:defRPr>
            </a:pPr>
            <a:endParaRPr/>
          </a:p>
        </p:txBody>
      </p:sp>
      <p:sp>
        <p:nvSpPr>
          <p:cNvPr id="5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825362"/>
            <a:ext cx="2950936" cy="21730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Текст заголовка</a:t>
            </a:r>
          </a:p>
        </p:txBody>
      </p:sp>
      <p:sp>
        <p:nvSpPr>
          <p:cNvPr id="7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021752" y="1826709"/>
            <a:ext cx="4207848" cy="4476615"/>
          </a:xfrm>
          <a:prstGeom prst="rect">
            <a:avLst/>
          </a:prstGeom>
        </p:spPr>
        <p:txBody>
          <a:bodyPr anchor="ctr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4061095"/>
            <a:ext cx="2950936" cy="22453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7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828800"/>
            <a:ext cx="2953512" cy="217627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Текст заголовка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191000" y="2286000"/>
            <a:ext cx="4038600" cy="3352800"/>
          </a:xfrm>
          <a:prstGeom prst="rect">
            <a:avLst/>
          </a:prstGeom>
          <a:effectLst>
            <a:reflection stA="30000" endPos="40000" dir="5400000" sy="-100000" algn="bl" rotWithShape="0"/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14400" y="4059935"/>
            <a:ext cx="2953512" cy="22494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4400" y="1544715"/>
            <a:ext cx="7315200" cy="115409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2C33"/>
            </a:gs>
            <a:gs pos="64999">
              <a:srgbClr val="273037"/>
            </a:gs>
            <a:gs pos="100000">
              <a:srgbClr val="5E6A7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8435268" y="573806"/>
            <a:ext cx="86237" cy="572317"/>
          </a:xfrm>
          <a:prstGeom prst="rect">
            <a:avLst/>
          </a:prstGeom>
          <a:solidFill>
            <a:srgbClr val="FF86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0"/>
          <p:cNvSpPr/>
          <p:nvPr/>
        </p:nvSpPr>
        <p:spPr>
          <a:xfrm>
            <a:off x="8569418" y="573806"/>
            <a:ext cx="576073" cy="572317"/>
          </a:xfrm>
          <a:prstGeom prst="rect">
            <a:avLst/>
          </a:prstGeom>
          <a:solidFill>
            <a:srgbClr val="FF86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81962" y="567545"/>
            <a:ext cx="273656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FF86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228600" marR="0" indent="-18287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523239" marR="0" indent="-2031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731519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9927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12213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14499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16785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19071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2135777" marR="0" indent="-26125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rgbClr val="FF8600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ostom.ru/stati/primenenie-licevoj-dugi-i-artikulyatora-v-ortopedicheskoj-stomatologii/" TargetMode="External"/><Relationship Id="rId7" Type="http://schemas.openxmlformats.org/officeDocument/2006/relationships/hyperlink" Target="https://vk.com/video22219298_456239017" TargetMode="External"/><Relationship Id="rId2" Type="http://schemas.openxmlformats.org/officeDocument/2006/relationships/hyperlink" Target="https://stomatburg.ru/patients/articles/1086/1225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video22219298_456239018" TargetMode="External"/><Relationship Id="rId5" Type="http://schemas.openxmlformats.org/officeDocument/2006/relationships/hyperlink" Target="http://www.bstar2.narod.ru/ina.html" TargetMode="External"/><Relationship Id="rId4" Type="http://schemas.openxmlformats.org/officeDocument/2006/relationships/hyperlink" Target="https://medconfer.com/node/544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Заголовок 1"/>
          <p:cNvSpPr txBox="1">
            <a:spLocks noGrp="1"/>
          </p:cNvSpPr>
          <p:nvPr>
            <p:ph type="ctrTitle"/>
          </p:nvPr>
        </p:nvSpPr>
        <p:spPr>
          <a:xfrm>
            <a:off x="1119152" y="2784463"/>
            <a:ext cx="7315201" cy="1010849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Лицевая дуга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3795291" y="6210430"/>
            <a:ext cx="288032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Красноярск 2018г.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1037492" y="284491"/>
            <a:ext cx="7200260" cy="1684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t>Федеральное государственное бюджетное образовательное учреждение высшего образования 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"Красноярский государственный медицинский университет имени профессора В. Ф. Войно-Ясенецкого"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Министерства здравоохранения Российской Федерации 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Кафедра-клиника стоматологии ИПО</a:t>
            </a:r>
          </a:p>
        </p:txBody>
      </p:sp>
      <p:sp>
        <p:nvSpPr>
          <p:cNvPr id="117" name="Подзаголовок 2"/>
          <p:cNvSpPr txBox="1"/>
          <p:nvPr/>
        </p:nvSpPr>
        <p:spPr>
          <a:xfrm>
            <a:off x="1778207" y="4335800"/>
            <a:ext cx="7155903" cy="1148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Выполнил ординатор</a:t>
            </a:r>
          </a:p>
          <a:p>
            <a:pPr algn="r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Кафедры-клиники стоматологии ИПО</a:t>
            </a:r>
          </a:p>
          <a:p>
            <a:pPr algn="r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 специальности "стоматология ортопедическая"</a:t>
            </a:r>
          </a:p>
          <a:p>
            <a:pPr algn="r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Попцов Михаил Валерьевич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135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Внешний вид</a:t>
            </a:r>
          </a:p>
        </p:txBody>
      </p:sp>
      <p:sp>
        <p:nvSpPr>
          <p:cNvPr id="137" name="Объек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8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 rot="16200000">
            <a:off x="1827564" y="268780"/>
            <a:ext cx="5560881" cy="7416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1340767"/>
            <a:ext cx="7315201" cy="115409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630936">
              <a:defRPr sz="2484"/>
            </a:lvl1pPr>
          </a:lstStyle>
          <a:p>
            <a:r>
              <a:t>Основные причины необходимости применения лицевой дуги в работе врача стоматолога-ортопеда</a:t>
            </a:r>
          </a:p>
        </p:txBody>
      </p:sp>
      <p:sp>
        <p:nvSpPr>
          <p:cNvPr id="141" name="Объек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построение оклюзионных плоскостей в пространстве;</a:t>
            </a:r>
          </a:p>
          <a:p>
            <a:r>
              <a:t>достижение более успешного косметического эффекта;</a:t>
            </a:r>
          </a:p>
          <a:p>
            <a:r>
              <a:t>возможность более физиологичного построения зубных дуг, так как имеется возможность проверки и выправления сторон, осей, наклона зубов и бугров относительно движения в суставах, по боковому и резцовому пути.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Заголовок 1"/>
          <p:cNvSpPr txBox="1">
            <a:spLocks noGrp="1"/>
          </p:cNvSpPr>
          <p:nvPr>
            <p:ph type="title"/>
          </p:nvPr>
        </p:nvSpPr>
        <p:spPr>
          <a:xfrm>
            <a:off x="971599" y="21906"/>
            <a:ext cx="7315201" cy="1154097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600"/>
            </a:lvl1pPr>
          </a:lstStyle>
          <a:p>
            <a:r>
              <a:t>Преимущества использования лицевой дуги и артикулятора:</a:t>
            </a:r>
          </a:p>
        </p:txBody>
      </p:sp>
      <p:sp>
        <p:nvSpPr>
          <p:cNvPr id="144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556791"/>
            <a:ext cx="7315201" cy="35395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1800"/>
            </a:pPr>
            <a:r>
              <a:t>Сокращается количество визитов к стоматологу для установки зубного протеза (меньше времени необходимо для подгонки протеза).</a:t>
            </a:r>
          </a:p>
          <a:p>
            <a:pPr>
              <a:lnSpc>
                <a:spcPct val="80000"/>
              </a:lnSpc>
              <a:defRPr sz="1800"/>
            </a:pPr>
            <a:r>
              <a:t>Готовая конструкция отличается удобством и комфортом для пациента.</a:t>
            </a:r>
          </a:p>
          <a:p>
            <a:pPr>
              <a:lnSpc>
                <a:spcPct val="80000"/>
              </a:lnSpc>
              <a:defRPr sz="1800"/>
            </a:pPr>
            <a:r>
              <a:t>Период привыкания к конструкции значительно сокращается.</a:t>
            </a:r>
          </a:p>
          <a:p>
            <a:pPr>
              <a:lnSpc>
                <a:spcPct val="80000"/>
              </a:lnSpc>
              <a:defRPr sz="1800"/>
            </a:pPr>
            <a:r>
              <a:t>Эффективность восстановления жевательной функции.</a:t>
            </a:r>
          </a:p>
          <a:p>
            <a:pPr>
              <a:lnSpc>
                <a:spcPct val="80000"/>
              </a:lnSpc>
              <a:defRPr sz="1800"/>
            </a:pPr>
            <a:r>
              <a:t>Правильно распределяется нагрузка на зубы, что увеличивает срок эксплуатации протеза или реставрации, а также опорных зубов или имплантатов.</a:t>
            </a:r>
          </a:p>
          <a:p>
            <a:pPr>
              <a:lnSpc>
                <a:spcPct val="80000"/>
              </a:lnSpc>
              <a:defRPr sz="1800"/>
            </a:pPr>
            <a:r>
              <a:t>Гармоничное расположение передних зубов, относительно расположения носа, глаз, губ.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0"/>
            <a:ext cx="7315201" cy="11540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Этапы работы с лицевой дугой</a:t>
            </a:r>
          </a:p>
        </p:txBody>
      </p:sp>
      <p:sp>
        <p:nvSpPr>
          <p:cNvPr id="147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340767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Лицевая дуга располагается по ориентирам на лице и по выступам на дуге. Два ушных выступа устанавливают в наружные слуховые проходы, а носовой упор - в переносицу. </a:t>
            </a:r>
          </a:p>
          <a:p>
            <a:r>
              <a:t>Накусочная плоскость, именуемая вилкой, вместе с массой-регистратором, которой может быть воск, базисный слой силиконовых слепочных масс, термопластичные массы и т.д. располагается в полости рта и прижимается к зубам верхней челюсти или обточенным зубам, или просто к верхней челюсти, если зубов на ней нет. 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971599" y="0"/>
            <a:ext cx="7315201" cy="11540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Этапы работы с лицевой дугой</a:t>
            </a:r>
          </a:p>
        </p:txBody>
      </p:sp>
      <p:sp>
        <p:nvSpPr>
          <p:cNvPr id="150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340767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Прикусная</a:t>
            </a:r>
            <a:r>
              <a:rPr dirty="0"/>
              <a:t> </a:t>
            </a:r>
            <a:r>
              <a:rPr dirty="0" err="1"/>
              <a:t>вилка</a:t>
            </a:r>
            <a:r>
              <a:rPr dirty="0"/>
              <a:t> и </a:t>
            </a:r>
            <a:r>
              <a:rPr dirty="0" err="1"/>
              <a:t>лицевая</a:t>
            </a:r>
            <a:r>
              <a:rPr dirty="0"/>
              <a:t> </a:t>
            </a:r>
            <a:r>
              <a:rPr dirty="0" err="1"/>
              <a:t>дуга</a:t>
            </a:r>
            <a:r>
              <a:rPr dirty="0"/>
              <a:t> </a:t>
            </a:r>
            <a:r>
              <a:rPr dirty="0" err="1"/>
              <a:t>жестко</a:t>
            </a:r>
            <a:r>
              <a:rPr dirty="0"/>
              <a:t> </a:t>
            </a:r>
            <a:r>
              <a:rPr dirty="0" err="1"/>
              <a:t>скрепляются</a:t>
            </a:r>
            <a:r>
              <a:rPr dirty="0"/>
              <a:t> </a:t>
            </a:r>
            <a:r>
              <a:rPr dirty="0" err="1"/>
              <a:t>между</a:t>
            </a:r>
            <a:r>
              <a:rPr dirty="0"/>
              <a:t> </a:t>
            </a:r>
            <a:r>
              <a:rPr dirty="0" err="1"/>
              <a:t>собой</a:t>
            </a:r>
            <a:r>
              <a:rPr dirty="0"/>
              <a:t> </a:t>
            </a:r>
            <a:r>
              <a:rPr dirty="0" err="1"/>
              <a:t>тремя</a:t>
            </a:r>
            <a:r>
              <a:rPr dirty="0"/>
              <a:t> </a:t>
            </a:r>
            <a:r>
              <a:rPr dirty="0" err="1"/>
              <a:t>винтами</a:t>
            </a:r>
            <a:r>
              <a:rPr dirty="0"/>
              <a:t>, </a:t>
            </a:r>
            <a:r>
              <a:rPr dirty="0" err="1"/>
              <a:t>расположенными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подвижном</a:t>
            </a:r>
            <a:r>
              <a:rPr dirty="0"/>
              <a:t> </a:t>
            </a:r>
            <a:r>
              <a:rPr dirty="0" err="1"/>
              <a:t>промежуточном</a:t>
            </a:r>
            <a:r>
              <a:rPr dirty="0"/>
              <a:t> </a:t>
            </a:r>
            <a:r>
              <a:rPr dirty="0" err="1"/>
              <a:t>модуле</a:t>
            </a:r>
            <a:r>
              <a:rPr dirty="0"/>
              <a:t>. </a:t>
            </a:r>
          </a:p>
          <a:p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51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15816" y="2996952"/>
            <a:ext cx="4608514" cy="20551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315200" cy="3539528"/>
          </a:xfrm>
        </p:spPr>
        <p:txBody>
          <a:bodyPr/>
          <a:lstStyle/>
          <a:p>
            <a:r>
              <a:rPr lang="ru-RU" dirty="0" smtClean="0"/>
              <a:t>Далее эта конструкция вынимается из ушей и рта пациента и часть ее - переходный модуль - с </a:t>
            </a:r>
            <a:r>
              <a:rPr lang="ru-RU" dirty="0" err="1" smtClean="0"/>
              <a:t>накусочной</a:t>
            </a:r>
            <a:r>
              <a:rPr lang="ru-RU" dirty="0" smtClean="0"/>
              <a:t> вилкой передается в зуботехническую лабораторию вместе со слепками, моделями, </a:t>
            </a:r>
            <a:r>
              <a:rPr lang="ru-RU" dirty="0" err="1" smtClean="0"/>
              <a:t>прикусными</a:t>
            </a:r>
            <a:r>
              <a:rPr lang="ru-RU" dirty="0" smtClean="0"/>
              <a:t> шаблонами, регистраторами прикуса, собственными записями, техническими нарядами, договорами об оказании услуг и т.д. 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4" name="Объект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5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40837" y="1628799"/>
            <a:ext cx="8884090" cy="44599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Заголовок 1"/>
          <p:cNvSpPr txBox="1">
            <a:spLocks noGrp="1"/>
          </p:cNvSpPr>
          <p:nvPr>
            <p:ph type="title"/>
          </p:nvPr>
        </p:nvSpPr>
        <p:spPr>
          <a:xfrm>
            <a:off x="971599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Важно!</a:t>
            </a:r>
          </a:p>
        </p:txBody>
      </p:sp>
      <p:sp>
        <p:nvSpPr>
          <p:cNvPr id="158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412775"/>
            <a:ext cx="7315201" cy="35395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Еще раз надо отметить, что лицевая дуга ничего не заменяет, а только дополняет. По существу врач, передает в лабораторию еще один ориентир, который до этого зубной техник от него не получал, а именно ориентацию модели верхней челюсти относительно горизонтальной плоскости, в которой лежит линия зрачков пациента, и которая располагается параллельно плоскости рабочего места зубного техника - стола, за которым он работает. </a:t>
            </a:r>
            <a:br/>
            <a:r>
              <a:t>Другими словами, Вы передаете зубному технику возможность "планетарного" расположения модели в межрамном пространстве артикулятора.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Выводы</a:t>
            </a:r>
          </a:p>
        </p:txBody>
      </p:sp>
      <p:sp>
        <p:nvSpPr>
          <p:cNvPr id="161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196751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Использование лицевой дуги повышает качество лечения, а так же точность протезирования.</a:t>
            </a:r>
          </a:p>
          <a:p>
            <a:r>
              <a:t>Уменьшает количество посещений на выполнение 1й работы.</a:t>
            </a:r>
          </a:p>
          <a:p>
            <a:r>
              <a:t>Упрощает работу как врачу-стоматологу, так и зубному технику.</a:t>
            </a:r>
          </a:p>
          <a:p>
            <a:r>
              <a:t>Повышает навык врача в глазах пациента.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21906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Источники</a:t>
            </a:r>
          </a:p>
        </p:txBody>
      </p:sp>
      <p:sp>
        <p:nvSpPr>
          <p:cNvPr id="164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412775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2"/>
              </a:rPr>
              <a:t>https://stomatburg.ru/patients/articles/1086/12255/</a:t>
            </a:r>
          </a:p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3"/>
              </a:rPr>
              <a:t>https://www.novostom.ru/stati/primenenie-licevoj-dugi-i-artikulyatora-v-ortopedicheskoj-stomatologii/</a:t>
            </a:r>
          </a:p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4"/>
              </a:rPr>
              <a:t>https://medconfer.com/node/5442</a:t>
            </a:r>
          </a:p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5"/>
              </a:rPr>
              <a:t>http://www.bstar2.narod.ru/ina.html</a:t>
            </a:r>
          </a:p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6"/>
              </a:rPr>
              <a:t>https://vk.com/video22219298_456239018</a:t>
            </a:r>
          </a:p>
          <a:p>
            <a:r>
              <a:rPr u="sng" dirty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7"/>
              </a:rPr>
              <a:t>https://</a:t>
            </a:r>
            <a:r>
              <a:rPr u="sng" dirty="0" smtClean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7"/>
              </a:rPr>
              <a:t>vk.com/video22219298_456239017</a:t>
            </a:r>
            <a:endParaRPr lang="ru-RU" u="sng" dirty="0" smtClean="0">
              <a:solidFill>
                <a:srgbClr val="6187E3"/>
              </a:solidFill>
              <a:uFill>
                <a:solidFill>
                  <a:srgbClr val="6187E3"/>
                </a:solidFill>
              </a:uFill>
              <a:hlinkClick r:id="rId7"/>
            </a:endParaRPr>
          </a:p>
          <a:p>
            <a:r>
              <a:rPr lang="en-US" u="sng" smtClean="0">
                <a:solidFill>
                  <a:srgbClr val="6187E3"/>
                </a:solidFill>
                <a:uFill>
                  <a:solidFill>
                    <a:srgbClr val="6187E3"/>
                  </a:solidFill>
                </a:uFill>
                <a:hlinkClick r:id="rId7"/>
              </a:rPr>
              <a:t>https://ohi-s.com/stati-po-stomatologii/7139/</a:t>
            </a:r>
            <a:endParaRPr lang="ru-RU" u="sng" dirty="0" smtClean="0">
              <a:solidFill>
                <a:srgbClr val="6187E3"/>
              </a:solidFill>
              <a:uFill>
                <a:solidFill>
                  <a:srgbClr val="6187E3"/>
                </a:solidFill>
              </a:uFill>
              <a:hlinkClick r:id="rId7"/>
            </a:endParaRPr>
          </a:p>
          <a:p>
            <a:endParaRPr u="sng" dirty="0">
              <a:solidFill>
                <a:srgbClr val="6187E3"/>
              </a:solidFill>
              <a:uFill>
                <a:solidFill>
                  <a:srgbClr val="6187E3"/>
                </a:solidFill>
              </a:uFill>
              <a:hlinkClick r:id="rId7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Заголовок 1"/>
          <p:cNvSpPr txBox="1">
            <a:spLocks noGrp="1"/>
          </p:cNvSpPr>
          <p:nvPr>
            <p:ph type="title"/>
          </p:nvPr>
        </p:nvSpPr>
        <p:spPr>
          <a:xfrm>
            <a:off x="971599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Цель работы</a:t>
            </a:r>
          </a:p>
        </p:txBody>
      </p:sp>
      <p:sp>
        <p:nvSpPr>
          <p:cNvPr id="120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628799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Ознакомиться с лицевой дугой.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Спасибо за внимание!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Задачи работы</a:t>
            </a:r>
          </a:p>
        </p:txBody>
      </p:sp>
      <p:sp>
        <p:nvSpPr>
          <p:cNvPr id="123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412775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Узнать о строении лицевой дуги, её основных частях.</a:t>
            </a:r>
          </a:p>
          <a:p>
            <a:r>
              <a:t>Узнать о этапах работы с лицевой дугой.</a:t>
            </a:r>
          </a:p>
          <a:p>
            <a:r>
              <a:t>Узнать преимущества работы с лицевой дугой.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Актуальность</a:t>
            </a:r>
          </a:p>
        </p:txBody>
      </p:sp>
      <p:sp>
        <p:nvSpPr>
          <p:cNvPr id="126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340767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 Только с помощью данного аппарата можно точно воспроизвести наиболее удобную позицию зубных рядов и привычное положение головы для пациента, так как расположение моляров верхней челюсти определяет положение головы, поэтому этот аппарат необходим стоматологу-ортопеду, в современной стоматологии это актуальная тема.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0"/>
            <a:ext cx="7315201" cy="1154097"/>
          </a:xfrm>
          <a:prstGeom prst="rect">
            <a:avLst/>
          </a:prstGeom>
        </p:spPr>
        <p:txBody>
          <a:bodyPr/>
          <a:lstStyle/>
          <a:p>
            <a:r>
              <a:t>Определение</a:t>
            </a:r>
          </a:p>
        </p:txBody>
      </p:sp>
      <p:sp>
        <p:nvSpPr>
          <p:cNvPr id="129" name="Объект 2"/>
          <p:cNvSpPr txBox="1">
            <a:spLocks noGrp="1"/>
          </p:cNvSpPr>
          <p:nvPr>
            <p:ph type="body" idx="1"/>
          </p:nvPr>
        </p:nvSpPr>
        <p:spPr>
          <a:xfrm>
            <a:off x="827583" y="1196751"/>
            <a:ext cx="7315201" cy="3539528"/>
          </a:xfrm>
          <a:prstGeom prst="rect">
            <a:avLst/>
          </a:prstGeom>
        </p:spPr>
        <p:txBody>
          <a:bodyPr/>
          <a:lstStyle/>
          <a:p>
            <a:r>
              <a:t>Лицевая дуга представляет собой U-образную металлическую пластину, которая фиксируется в области ушей или височно-нижнечелюстных суставов с помощью ушных (или суставных) упоров и в области переносицы с помощью носового упора. Часть, которая крепится к зубам, носит название прикусной вилки. Она прикрепляется к лицевой дуге с помощью фиксирующего трехмерного устройства.</a:t>
            </a:r>
          </a:p>
        </p:txBody>
      </p:sp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74370" y="4077072"/>
            <a:ext cx="3333751" cy="2219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4" descr="Picture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170318" y="4077072"/>
            <a:ext cx="2576004" cy="2219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Заголовок 1"/>
          <p:cNvSpPr txBox="1">
            <a:spLocks noGrp="1"/>
          </p:cNvSpPr>
          <p:nvPr>
            <p:ph type="title"/>
          </p:nvPr>
        </p:nvSpPr>
        <p:spPr>
          <a:xfrm>
            <a:off x="899591" y="188639"/>
            <a:ext cx="7315201" cy="1154098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600"/>
            </a:lvl1pPr>
          </a:lstStyle>
          <a:p>
            <a:r>
              <a:t>Основные элементы лицевой дуги</a:t>
            </a:r>
          </a:p>
        </p:txBody>
      </p:sp>
      <p:sp>
        <p:nvSpPr>
          <p:cNvPr id="134" name="Объект 2"/>
          <p:cNvSpPr txBox="1">
            <a:spLocks noGrp="1"/>
          </p:cNvSpPr>
          <p:nvPr>
            <p:ph type="body" idx="1"/>
          </p:nvPr>
        </p:nvSpPr>
        <p:spPr>
          <a:xfrm>
            <a:off x="899591" y="1380523"/>
            <a:ext cx="7704858" cy="547260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/>
            </a:pPr>
            <a:r>
              <a:rPr dirty="0" err="1"/>
              <a:t>Плечо</a:t>
            </a:r>
            <a:r>
              <a:rPr dirty="0"/>
              <a:t> </a:t>
            </a:r>
            <a:r>
              <a:rPr dirty="0" err="1"/>
              <a:t>лицевой</a:t>
            </a:r>
            <a:r>
              <a:rPr dirty="0"/>
              <a:t> </a:t>
            </a:r>
            <a:r>
              <a:rPr dirty="0" err="1"/>
              <a:t>дуги</a:t>
            </a:r>
            <a:r>
              <a:rPr dirty="0"/>
              <a:t> (</a:t>
            </a:r>
            <a:r>
              <a:rPr dirty="0" err="1"/>
              <a:t>правое</a:t>
            </a:r>
            <a:r>
              <a:rPr dirty="0"/>
              <a:t>/</a:t>
            </a:r>
            <a:r>
              <a:rPr dirty="0" err="1"/>
              <a:t>левое</a:t>
            </a:r>
            <a:r>
              <a:rPr dirty="0"/>
              <a:t>): </a:t>
            </a:r>
            <a:r>
              <a:rPr dirty="0" err="1"/>
              <a:t>устройство</a:t>
            </a:r>
            <a:r>
              <a:rPr dirty="0"/>
              <a:t> в </a:t>
            </a:r>
            <a:r>
              <a:rPr dirty="0" err="1"/>
              <a:t>форме</a:t>
            </a:r>
            <a:r>
              <a:rPr dirty="0"/>
              <a:t> </a:t>
            </a:r>
            <a:r>
              <a:rPr dirty="0" err="1"/>
              <a:t>буквы</a:t>
            </a:r>
            <a:r>
              <a:rPr dirty="0"/>
              <a:t> “W” , </a:t>
            </a:r>
            <a:r>
              <a:rPr dirty="0" err="1"/>
              <a:t>оснащенное</a:t>
            </a:r>
            <a:r>
              <a:rPr dirty="0"/>
              <a:t> </a:t>
            </a:r>
            <a:r>
              <a:rPr dirty="0" err="1"/>
              <a:t>пантографической</a:t>
            </a:r>
            <a:r>
              <a:rPr dirty="0"/>
              <a:t> </a:t>
            </a:r>
            <a:r>
              <a:rPr dirty="0" err="1"/>
              <a:t>системой</a:t>
            </a:r>
            <a:r>
              <a:rPr dirty="0"/>
              <a:t>, </a:t>
            </a:r>
            <a:r>
              <a:rPr dirty="0" err="1"/>
              <a:t>которая</a:t>
            </a:r>
            <a:r>
              <a:rPr dirty="0"/>
              <a:t> </a:t>
            </a:r>
            <a:r>
              <a:rPr dirty="0" err="1"/>
              <a:t>обеспечивает</a:t>
            </a:r>
            <a:r>
              <a:rPr dirty="0"/>
              <a:t> </a:t>
            </a:r>
            <a:r>
              <a:rPr dirty="0" err="1"/>
              <a:t>стабильность</a:t>
            </a:r>
            <a:r>
              <a:rPr dirty="0"/>
              <a:t> </a:t>
            </a:r>
            <a:r>
              <a:rPr dirty="0" err="1"/>
              <a:t>движения</a:t>
            </a:r>
            <a:r>
              <a:rPr dirty="0"/>
              <a:t> </a:t>
            </a:r>
            <a:r>
              <a:rPr dirty="0" err="1"/>
              <a:t>лицевой</a:t>
            </a:r>
            <a:r>
              <a:rPr dirty="0"/>
              <a:t> </a:t>
            </a:r>
            <a:r>
              <a:rPr dirty="0" err="1"/>
              <a:t>дуги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отношению</a:t>
            </a:r>
            <a:r>
              <a:rPr dirty="0"/>
              <a:t> к </a:t>
            </a:r>
            <a:r>
              <a:rPr dirty="0" err="1"/>
              <a:t>прикусной</a:t>
            </a:r>
            <a:r>
              <a:rPr dirty="0"/>
              <a:t> </a:t>
            </a:r>
            <a:r>
              <a:rPr dirty="0" err="1"/>
              <a:t>вилке</a:t>
            </a:r>
            <a:r>
              <a:rPr dirty="0"/>
              <a:t>, </a:t>
            </a:r>
            <a:r>
              <a:rPr dirty="0" err="1"/>
              <a:t>т.е</a:t>
            </a:r>
            <a:r>
              <a:rPr dirty="0"/>
              <a:t>. </a:t>
            </a:r>
            <a:r>
              <a:rPr dirty="0" err="1"/>
              <a:t>прикусная</a:t>
            </a:r>
            <a:r>
              <a:rPr dirty="0"/>
              <a:t> </a:t>
            </a:r>
            <a:r>
              <a:rPr dirty="0" err="1"/>
              <a:t>вилка</a:t>
            </a:r>
            <a:r>
              <a:rPr dirty="0"/>
              <a:t> </a:t>
            </a:r>
            <a:r>
              <a:rPr dirty="0" err="1"/>
              <a:t>остается</a:t>
            </a:r>
            <a:r>
              <a:rPr dirty="0"/>
              <a:t> в </a:t>
            </a:r>
            <a:r>
              <a:rPr dirty="0" err="1"/>
              <a:t>фиксированном</a:t>
            </a:r>
            <a:r>
              <a:rPr dirty="0"/>
              <a:t> </a:t>
            </a:r>
            <a:r>
              <a:rPr dirty="0" err="1"/>
              <a:t>состоянии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перемещении</a:t>
            </a:r>
            <a:r>
              <a:rPr dirty="0"/>
              <a:t> </a:t>
            </a:r>
            <a:r>
              <a:rPr dirty="0" err="1"/>
              <a:t>плеч</a:t>
            </a:r>
            <a:r>
              <a:rPr dirty="0"/>
              <a:t> </a:t>
            </a:r>
            <a:r>
              <a:rPr dirty="0" err="1"/>
              <a:t>лицевой</a:t>
            </a:r>
            <a:r>
              <a:rPr dirty="0"/>
              <a:t> </a:t>
            </a:r>
            <a:r>
              <a:rPr dirty="0" err="1"/>
              <a:t>дуги</a:t>
            </a:r>
            <a:r>
              <a:rPr dirty="0"/>
              <a:t>. </a:t>
            </a:r>
            <a:r>
              <a:rPr dirty="0" err="1"/>
              <a:t>Ушные</a:t>
            </a:r>
            <a:r>
              <a:rPr dirty="0"/>
              <a:t> </a:t>
            </a:r>
            <a:r>
              <a:rPr dirty="0" err="1"/>
              <a:t>пелотты</a:t>
            </a:r>
            <a:r>
              <a:rPr dirty="0"/>
              <a:t> </a:t>
            </a:r>
            <a:r>
              <a:rPr dirty="0" err="1"/>
              <a:t>выполнены</a:t>
            </a:r>
            <a:r>
              <a:rPr dirty="0"/>
              <a:t> </a:t>
            </a:r>
            <a:r>
              <a:rPr dirty="0" err="1"/>
              <a:t>съемными</a:t>
            </a:r>
            <a:r>
              <a:rPr dirty="0"/>
              <a:t>, </a:t>
            </a:r>
            <a:r>
              <a:rPr dirty="0" err="1"/>
              <a:t>поскольку</a:t>
            </a:r>
            <a:r>
              <a:rPr dirty="0"/>
              <a:t>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каждым</a:t>
            </a:r>
            <a:r>
              <a:rPr dirty="0"/>
              <a:t> </a:t>
            </a:r>
            <a:r>
              <a:rPr dirty="0" err="1"/>
              <a:t>использованием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подлежат</a:t>
            </a:r>
            <a:r>
              <a:rPr dirty="0"/>
              <a:t> </a:t>
            </a:r>
            <a:r>
              <a:rPr dirty="0" err="1"/>
              <a:t>дезинфекции</a:t>
            </a:r>
            <a:r>
              <a:rPr dirty="0"/>
              <a:t>.</a:t>
            </a:r>
          </a:p>
          <a:p>
            <a:pPr>
              <a:spcBef>
                <a:spcPts val="300"/>
              </a:spcBef>
              <a:defRPr sz="1400"/>
            </a:pPr>
            <a:endParaRPr dirty="0"/>
          </a:p>
        </p:txBody>
      </p:sp>
      <p:pic>
        <p:nvPicPr>
          <p:cNvPr id="4" name="Рисунок 3" descr="face-b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7620000" cy="50673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620688"/>
            <a:ext cx="7315200" cy="353952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defRPr sz="1400"/>
            </a:pPr>
            <a:r>
              <a:rPr lang="ru-RU" dirty="0" smtClean="0"/>
              <a:t>Зажимное приспособление основания </a:t>
            </a:r>
            <a:r>
              <a:rPr lang="ru-RU" dirty="0" err="1" smtClean="0"/>
              <a:t>Jig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Assembly</a:t>
            </a:r>
            <a:r>
              <a:rPr lang="ru-RU" dirty="0" smtClean="0"/>
              <a:t>: надежная и быстрая система, в которую вставляют соединительный стержень передающей ассамблеи </a:t>
            </a:r>
            <a:r>
              <a:rPr lang="ru-RU" dirty="0" err="1" smtClean="0"/>
              <a:t>Jig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Assembly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4" name="Рисунок 3" descr="$_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988840"/>
            <a:ext cx="4660040" cy="433772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628800"/>
            <a:ext cx="7315200" cy="3539528"/>
          </a:xfrm>
        </p:spPr>
        <p:txBody>
          <a:bodyPr/>
          <a:lstStyle/>
          <a:p>
            <a:pPr>
              <a:spcBef>
                <a:spcPts val="300"/>
              </a:spcBef>
              <a:defRPr sz="1400"/>
            </a:pPr>
            <a:r>
              <a:rPr lang="ru-RU" dirty="0" smtClean="0"/>
              <a:t>Опорная стойка верхней рамы </a:t>
            </a:r>
            <a:r>
              <a:rPr lang="ru-RU" dirty="0" err="1" smtClean="0"/>
              <a:t>артикулятора</a:t>
            </a:r>
            <a:r>
              <a:rPr lang="ru-RU" dirty="0" smtClean="0"/>
              <a:t>: эта деталь необходима для поддержки верхней рамы </a:t>
            </a:r>
            <a:r>
              <a:rPr lang="ru-RU" dirty="0" err="1" smtClean="0"/>
              <a:t>артикулятора</a:t>
            </a:r>
            <a:r>
              <a:rPr lang="ru-RU" dirty="0" smtClean="0"/>
              <a:t>; она обеспечивает параллельность между верхней и нижней рамами </a:t>
            </a:r>
            <a:r>
              <a:rPr lang="ru-RU" dirty="0" err="1" smtClean="0"/>
              <a:t>артикулятора</a:t>
            </a:r>
            <a:r>
              <a:rPr lang="ru-RU" dirty="0" smtClean="0"/>
              <a:t> и позволяет быстро подсоединиться к соединительному стержню передающей ассамблеи </a:t>
            </a:r>
            <a:r>
              <a:rPr lang="ru-RU" dirty="0" err="1" smtClean="0"/>
              <a:t>Jig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Assembly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  <a:defRPr sz="1400"/>
            </a:pPr>
            <a:r>
              <a:rPr lang="ru-RU" dirty="0" smtClean="0"/>
              <a:t>Нижнее основание </a:t>
            </a:r>
            <a:r>
              <a:rPr lang="ru-RU" dirty="0" err="1" smtClean="0"/>
              <a:t>Jig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Assembly</a:t>
            </a:r>
            <a:r>
              <a:rPr lang="ru-RU" dirty="0" smtClean="0"/>
              <a:t>: для того, чтобы использовать это устройство, удаляют резцовую подставку (столик направляющего резцового штифта), и вставляют нижнее основание </a:t>
            </a:r>
            <a:r>
              <a:rPr lang="ru-RU" dirty="0" err="1" smtClean="0"/>
              <a:t>Jig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Assembly</a:t>
            </a:r>
            <a:r>
              <a:rPr lang="ru-RU" dirty="0" smtClean="0"/>
              <a:t> в прорезь (канавку). Обратите внимание: Необходимо, чтобы основание направляющего резцового штифта касалось конца стенки канавки нижней рамы (ориентировочной точки).</a:t>
            </a:r>
          </a:p>
          <a:p>
            <a:pPr>
              <a:spcBef>
                <a:spcPts val="300"/>
              </a:spcBef>
              <a:defRPr sz="1400"/>
            </a:pPr>
            <a:r>
              <a:rPr lang="ru-RU" dirty="0" smtClean="0"/>
              <a:t>Регулируемое зажимное приспособление </a:t>
            </a:r>
            <a:r>
              <a:rPr lang="ru-RU" dirty="0" err="1" smtClean="0"/>
              <a:t>прикусной</a:t>
            </a:r>
            <a:r>
              <a:rPr lang="ru-RU" dirty="0" smtClean="0"/>
              <a:t> вилки с соединительным стержнем: этот зажим используется для фиксации </a:t>
            </a:r>
            <a:r>
              <a:rPr lang="ru-RU" dirty="0" err="1" smtClean="0"/>
              <a:t>прикусной</a:t>
            </a:r>
            <a:r>
              <a:rPr lang="ru-RU" dirty="0" smtClean="0"/>
              <a:t> вилки лицевой дуги и для передачи регистрации пациента </a:t>
            </a:r>
            <a:r>
              <a:rPr lang="ru-RU" dirty="0" err="1" smtClean="0"/>
              <a:t>артикулятору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548680"/>
            <a:ext cx="7315200" cy="3539528"/>
          </a:xfrm>
        </p:spPr>
        <p:txBody>
          <a:bodyPr/>
          <a:lstStyle/>
          <a:p>
            <a:pPr>
              <a:spcBef>
                <a:spcPts val="300"/>
              </a:spcBef>
              <a:defRPr sz="1400"/>
            </a:pPr>
            <a:r>
              <a:rPr lang="ru-RU" dirty="0" err="1" smtClean="0"/>
              <a:t>Прикусная</a:t>
            </a:r>
            <a:r>
              <a:rPr lang="ru-RU" dirty="0" smtClean="0"/>
              <a:t> вилка лицевой дуги.</a:t>
            </a:r>
          </a:p>
          <a:p>
            <a:pPr>
              <a:spcBef>
                <a:spcPts val="300"/>
              </a:spcBef>
              <a:defRPr sz="1400"/>
            </a:pPr>
            <a:r>
              <a:rPr lang="ru-RU" dirty="0" smtClean="0"/>
              <a:t>Носовой упор: используется для размещения третьей точки.</a:t>
            </a:r>
          </a:p>
          <a:p>
            <a:endParaRPr lang="ru-RU" dirty="0"/>
          </a:p>
        </p:txBody>
      </p:sp>
      <p:pic>
        <p:nvPicPr>
          <p:cNvPr id="5" name="Рисунок 4" descr="ag_material_bitefolkpartial_01_100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060848"/>
            <a:ext cx="3901440" cy="390144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0000FF"/>
      </a:hlink>
      <a:folHlink>
        <a:srgbClr val="FF00FF"/>
      </a:folHlink>
    </a:clrScheme>
    <a:fontScheme name="Перспектива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Перспектива">
  <a:themeElements>
    <a:clrScheme name="Перспектива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0000FF"/>
      </a:hlink>
      <a:folHlink>
        <a:srgbClr val="FF00FF"/>
      </a:folHlink>
    </a:clrScheme>
    <a:fontScheme name="Перспектива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776</Words>
  <Application>Microsoft Office PowerPoint</Application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Перспектива</vt:lpstr>
      <vt:lpstr>Лицевая дуга</vt:lpstr>
      <vt:lpstr>Цель работы</vt:lpstr>
      <vt:lpstr>Задачи работы</vt:lpstr>
      <vt:lpstr>Актуальность</vt:lpstr>
      <vt:lpstr>Определение</vt:lpstr>
      <vt:lpstr>Основные элементы лицевой дуги</vt:lpstr>
      <vt:lpstr>Слайд 7</vt:lpstr>
      <vt:lpstr>Слайд 8</vt:lpstr>
      <vt:lpstr>Слайд 9</vt:lpstr>
      <vt:lpstr>Внешний вид</vt:lpstr>
      <vt:lpstr>Основные причины необходимости применения лицевой дуги в работе врача стоматолога-ортопеда</vt:lpstr>
      <vt:lpstr>Преимущества использования лицевой дуги и артикулятора:</vt:lpstr>
      <vt:lpstr>Этапы работы с лицевой дугой</vt:lpstr>
      <vt:lpstr>Этапы работы с лицевой дугой</vt:lpstr>
      <vt:lpstr>Слайд 15</vt:lpstr>
      <vt:lpstr>Слайд 16</vt:lpstr>
      <vt:lpstr>Важно!</vt:lpstr>
      <vt:lpstr>Выводы</vt:lpstr>
      <vt:lpstr>Источники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Лицевая дуга</dc:title>
  <cp:lastModifiedBy>User</cp:lastModifiedBy>
  <cp:revision>4</cp:revision>
  <dcterms:modified xsi:type="dcterms:W3CDTF">2018-12-23T07:57:38Z</dcterms:modified>
</cp:coreProperties>
</file>