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57" r:id="rId3"/>
    <p:sldId id="288" r:id="rId4"/>
    <p:sldId id="289" r:id="rId5"/>
    <p:sldId id="291" r:id="rId6"/>
    <p:sldId id="290" r:id="rId7"/>
    <p:sldId id="292" r:id="rId8"/>
    <p:sldId id="293" r:id="rId9"/>
    <p:sldId id="294" r:id="rId10"/>
    <p:sldId id="295" r:id="rId11"/>
    <p:sldId id="296" r:id="rId12"/>
    <p:sldId id="297" r:id="rId13"/>
    <p:sldId id="298" r:id="rId14"/>
    <p:sldId id="299" r:id="rId15"/>
    <p:sldId id="300" r:id="rId16"/>
    <p:sldId id="301" r:id="rId17"/>
    <p:sldId id="287" r:id="rId18"/>
    <p:sldId id="275" r:id="rId19"/>
    <p:sldId id="274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CDF4E2-5AE9-4E62-A990-5830171EADFD}" type="datetimeFigureOut">
              <a:rPr lang="ru-RU" smtClean="0"/>
              <a:t>22.01.2014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DED7D8-E0C7-4346-BC82-CF56EC1FBA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59849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22.01.2014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3068960"/>
            <a:ext cx="7772400" cy="1470025"/>
          </a:xfrm>
        </p:spPr>
        <p:txBody>
          <a:bodyPr>
            <a:noAutofit/>
          </a:bodyPr>
          <a:lstStyle/>
          <a:p>
            <a:pPr hangingPunct="0"/>
            <a:r>
              <a:rPr lang="ru-RU" sz="2000" dirty="0" smtClean="0"/>
              <a:t>Кафедра </a:t>
            </a:r>
            <a:r>
              <a:rPr lang="ru-RU" sz="2000" dirty="0"/>
              <a:t>нервных болезней с курсом медицинской реабилитации ПО</a:t>
            </a:r>
            <a:br>
              <a:rPr lang="ru-RU" sz="2000" dirty="0"/>
            </a:br>
            <a:r>
              <a:rPr lang="ru-RU" sz="2000" dirty="0"/>
              <a:t> </a:t>
            </a:r>
            <a:br>
              <a:rPr lang="ru-RU" sz="2000" dirty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/>
              <a:t>Тема: </a:t>
            </a:r>
            <a:r>
              <a:rPr lang="ru-RU" sz="2000" b="1" dirty="0" smtClean="0"/>
              <a:t>«</a:t>
            </a:r>
            <a:r>
              <a:rPr lang="ru-RU" sz="2000" b="1" dirty="0"/>
              <a:t>Когнитивные нарушения при БДТЛ Клиника. Диагностика. </a:t>
            </a:r>
            <a:r>
              <a:rPr lang="ru-RU" sz="2000" b="1" dirty="0" smtClean="0"/>
              <a:t>Лечение</a:t>
            </a:r>
            <a:r>
              <a:rPr lang="ru-RU" sz="2000" b="1" dirty="0" smtClean="0"/>
              <a:t>»</a:t>
            </a:r>
            <a:r>
              <a:rPr lang="ru-RU" sz="2000" b="1" i="1" dirty="0"/>
              <a:t/>
            </a:r>
            <a:br>
              <a:rPr lang="ru-RU" sz="2000" b="1" i="1" dirty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/>
              <a:t>лекция № </a:t>
            </a:r>
            <a:r>
              <a:rPr lang="ru-RU" sz="2000" dirty="0" smtClean="0"/>
              <a:t>11 </a:t>
            </a:r>
            <a:r>
              <a:rPr lang="ru-RU" sz="2000" dirty="0" smtClean="0"/>
              <a:t>по дисциплине Клиническая нейропсихология для </a:t>
            </a:r>
            <a:r>
              <a:rPr lang="ru-RU" sz="2000" dirty="0"/>
              <a:t>студентов 4</a:t>
            </a:r>
            <a:r>
              <a:rPr lang="ru-RU" sz="2000" dirty="0" smtClean="0"/>
              <a:t> </a:t>
            </a:r>
            <a:r>
              <a:rPr lang="ru-RU" sz="2000" dirty="0"/>
              <a:t>курса, обучающихся по специальности </a:t>
            </a:r>
            <a:br>
              <a:rPr lang="ru-RU" sz="2000" dirty="0"/>
            </a:br>
            <a:r>
              <a:rPr lang="ru-RU" sz="2000" dirty="0" smtClean="0"/>
              <a:t>030401 </a:t>
            </a:r>
            <a:r>
              <a:rPr lang="ru-RU" sz="2000" dirty="0"/>
              <a:t>– Клиническая психология </a:t>
            </a:r>
            <a:r>
              <a:rPr lang="ru-RU" sz="2000" dirty="0" smtClean="0"/>
              <a:t>(очная </a:t>
            </a:r>
            <a:r>
              <a:rPr lang="ru-RU" sz="2000" dirty="0"/>
              <a:t>форма обучения) </a:t>
            </a:r>
            <a:br>
              <a:rPr lang="ru-RU" sz="2000" dirty="0"/>
            </a:br>
            <a:r>
              <a:rPr lang="ru-RU" sz="2000" dirty="0"/>
              <a:t>Ассистент Безденежных А.Ф.</a:t>
            </a:r>
            <a:br>
              <a:rPr lang="ru-RU" sz="2000" dirty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/>
              <a:t> </a:t>
            </a:r>
            <a:br>
              <a:rPr lang="ru-RU" sz="2000" dirty="0"/>
            </a:br>
            <a:r>
              <a:rPr lang="ru-RU" sz="2000" dirty="0"/>
              <a:t>Красноярск, 2013</a:t>
            </a:r>
            <a:br>
              <a:rPr lang="ru-RU" sz="2000" dirty="0"/>
            </a:b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6143607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/>
              <a:t>Самым ярким клиническим признаком ДТЛ являются повторяющиеся </a:t>
            </a:r>
            <a:r>
              <a:rPr lang="ru-RU" dirty="0" smtClean="0"/>
              <a:t>зрительных </a:t>
            </a:r>
            <a:r>
              <a:rPr lang="ru-RU" dirty="0"/>
              <a:t>иллюзий и галлюцинаций. Галлюцинации возникают уже на стадии </a:t>
            </a:r>
            <a:r>
              <a:rPr lang="ru-RU" dirty="0" smtClean="0"/>
              <a:t>лёгкой </a:t>
            </a:r>
            <a:r>
              <a:rPr lang="ru-RU" dirty="0"/>
              <a:t>деменции. При этом, критика к ним в начале заболевания, как правило, </a:t>
            </a:r>
            <a:r>
              <a:rPr lang="ru-RU" dirty="0" smtClean="0"/>
              <a:t>сохранна</a:t>
            </a:r>
            <a:r>
              <a:rPr lang="ru-RU" dirty="0"/>
              <a:t>, но со временем может нарушаться. В наиболее тяжёлых случаях, </a:t>
            </a:r>
            <a:r>
              <a:rPr lang="ru-RU" dirty="0" smtClean="0"/>
              <a:t>яркие </a:t>
            </a:r>
            <a:r>
              <a:rPr lang="ru-RU" dirty="0"/>
              <a:t>повторяющиеся галлюцинации сочетаются со спутанностью сознания и резким нарастанием выраженности когнитивных и двигательных нарушений. </a:t>
            </a:r>
          </a:p>
          <a:p>
            <a:r>
              <a:rPr lang="ru-RU" dirty="0"/>
              <a:t>Галлюцинаторным нарушениям могут предшествовать яркие сновидения.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947332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/>
              <a:t>Для ДТЛ характерны спонтанные колебания выраженности симптоматики </a:t>
            </a:r>
            <a:r>
              <a:rPr lang="ru-RU" dirty="0" smtClean="0"/>
              <a:t>-так </a:t>
            </a:r>
            <a:r>
              <a:rPr lang="ru-RU" dirty="0"/>
              <a:t>называемые, флюктуации. При этом, без видимой причины увеличивается </a:t>
            </a:r>
            <a:r>
              <a:rPr lang="ru-RU" dirty="0" smtClean="0"/>
              <a:t>выраженность </a:t>
            </a:r>
            <a:r>
              <a:rPr lang="ru-RU" dirty="0"/>
              <a:t>когнитивных и неврологических расстройств, </a:t>
            </a:r>
            <a:r>
              <a:rPr lang="ru-RU" dirty="0" smtClean="0"/>
              <a:t>усиливаются нейропсихиатрические </a:t>
            </a:r>
            <a:r>
              <a:rPr lang="ru-RU" dirty="0"/>
              <a:t>нарушения. Впоследствии отмечается спонтанное </a:t>
            </a:r>
            <a:r>
              <a:rPr lang="ru-RU" dirty="0" smtClean="0"/>
              <a:t>восстановление </a:t>
            </a:r>
            <a:r>
              <a:rPr lang="ru-RU" dirty="0"/>
              <a:t>функций, которое может быть полным или частичным. Для ДТЛ </a:t>
            </a:r>
            <a:r>
              <a:rPr lang="ru-RU" dirty="0" smtClean="0"/>
              <a:t>характерны </a:t>
            </a:r>
            <a:r>
              <a:rPr lang="ru-RU" dirty="0"/>
              <a:t>как кратковременные флюктуации, когда симптоматика колеблется </a:t>
            </a:r>
            <a:r>
              <a:rPr lang="ru-RU" dirty="0" smtClean="0"/>
              <a:t>в </a:t>
            </a:r>
            <a:r>
              <a:rPr lang="ru-RU" dirty="0"/>
              <a:t>течение одного дня, так и длительные ухудшения, продолжительностью до </a:t>
            </a:r>
            <a:r>
              <a:rPr lang="ru-RU" dirty="0" smtClean="0"/>
              <a:t>нескольких </a:t>
            </a:r>
            <a:r>
              <a:rPr lang="ru-RU" dirty="0"/>
              <a:t>недель</a:t>
            </a:r>
          </a:p>
        </p:txBody>
      </p:sp>
    </p:spTree>
    <p:extLst>
      <p:ext uri="{BB962C8B-B14F-4D97-AF65-F5344CB8AC3E}">
        <p14:creationId xmlns:p14="http://schemas.microsoft.com/office/powerpoint/2010/main" val="18465155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Диагноз ДТЛ базируется на характерном сочетании когнитивных, </a:t>
            </a:r>
            <a:r>
              <a:rPr lang="ru-RU" dirty="0" smtClean="0"/>
              <a:t>экстрапирамидных </a:t>
            </a:r>
            <a:r>
              <a:rPr lang="ru-RU" dirty="0"/>
              <a:t>и нейропсихиатрических симптомов, наличии флюктуации. </a:t>
            </a:r>
          </a:p>
          <a:p>
            <a:r>
              <a:rPr lang="ru-RU" dirty="0"/>
              <a:t>При МРТ головного мозга выявляется картина церебральной атрофии, а ряде </a:t>
            </a:r>
            <a:r>
              <a:rPr lang="ru-RU" dirty="0" smtClean="0"/>
              <a:t>случаев </a:t>
            </a:r>
            <a:r>
              <a:rPr lang="ru-RU" dirty="0"/>
              <a:t>также умеренный </a:t>
            </a:r>
            <a:r>
              <a:rPr lang="ru-RU" dirty="0" err="1"/>
              <a:t>перивентрикулярный</a:t>
            </a:r>
            <a:r>
              <a:rPr lang="ru-RU" dirty="0"/>
              <a:t> </a:t>
            </a:r>
            <a:r>
              <a:rPr lang="ru-RU" dirty="0" err="1"/>
              <a:t>лейкоареоз</a:t>
            </a:r>
            <a:r>
              <a:rPr lang="ru-RU" dirty="0"/>
              <a:t>. Специфический </a:t>
            </a:r>
            <a:r>
              <a:rPr lang="ru-RU" dirty="0" err="1" smtClean="0"/>
              <a:t>нейровизуализационный</a:t>
            </a:r>
            <a:r>
              <a:rPr lang="ru-RU" dirty="0" smtClean="0"/>
              <a:t> </a:t>
            </a:r>
            <a:r>
              <a:rPr lang="ru-RU" dirty="0"/>
              <a:t>признак ДТЛ - значительное расширение задних рогов </a:t>
            </a:r>
            <a:r>
              <a:rPr lang="ru-RU" dirty="0" smtClean="0"/>
              <a:t>боковых </a:t>
            </a:r>
            <a:r>
              <a:rPr lang="ru-RU" dirty="0"/>
              <a:t>желудочков</a:t>
            </a:r>
          </a:p>
        </p:txBody>
      </p:sp>
    </p:spTree>
    <p:extLst>
      <p:ext uri="{BB962C8B-B14F-4D97-AF65-F5344CB8AC3E}">
        <p14:creationId xmlns:p14="http://schemas.microsoft.com/office/powerpoint/2010/main" val="28012417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0" indent="0"/>
            <a:r>
              <a:rPr lang="ru-RU" sz="2400" dirty="0"/>
              <a:t>Критерии диагноза "вероятная ДТЛ". Эксперты I </a:t>
            </a:r>
            <a:br>
              <a:rPr lang="ru-RU" sz="2400" dirty="0"/>
            </a:br>
            <a:r>
              <a:rPr lang="ru-RU" sz="2400" dirty="0"/>
              <a:t>Международного симпозиума по ДТЛ. (</a:t>
            </a:r>
            <a:r>
              <a:rPr lang="ru-RU" sz="2400" dirty="0" err="1"/>
              <a:t>McKeith</a:t>
            </a:r>
            <a:r>
              <a:rPr lang="ru-RU" sz="2400" dirty="0"/>
              <a:t> и </a:t>
            </a:r>
            <a:r>
              <a:rPr lang="ru-RU" sz="2400" dirty="0" err="1"/>
              <a:t>соавт</a:t>
            </a:r>
            <a:r>
              <a:rPr lang="ru-RU" sz="2400" dirty="0"/>
              <a:t>., 1996). </a:t>
            </a:r>
            <a:br>
              <a:rPr lang="ru-RU" sz="2400" dirty="0"/>
            </a:b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ru-RU" dirty="0" smtClean="0"/>
              <a:t>1 </a:t>
            </a:r>
            <a:r>
              <a:rPr lang="ru-RU" dirty="0"/>
              <a:t>.Обязательный признак - прогрессирующее нарушение </a:t>
            </a:r>
          </a:p>
          <a:p>
            <a:pPr marL="0" indent="0">
              <a:buNone/>
            </a:pPr>
            <a:r>
              <a:rPr lang="ru-RU" dirty="0"/>
              <a:t>когнитивных функций, достаточное по выраженности для того, чтобы </a:t>
            </a:r>
          </a:p>
          <a:p>
            <a:pPr marL="0" indent="0">
              <a:buNone/>
            </a:pPr>
            <a:r>
              <a:rPr lang="ru-RU" dirty="0"/>
              <a:t>препятствовать нормальным социальным и профессиональным </a:t>
            </a:r>
          </a:p>
          <a:p>
            <a:pPr marL="0" indent="0">
              <a:buNone/>
            </a:pPr>
            <a:r>
              <a:rPr lang="ru-RU" dirty="0"/>
              <a:t>функциям (деменция). Выраженные нарушения памяти не обязательно </a:t>
            </a:r>
          </a:p>
          <a:p>
            <a:pPr marL="0" indent="0">
              <a:buNone/>
            </a:pPr>
            <a:r>
              <a:rPr lang="ru-RU" dirty="0"/>
              <a:t>присутствуют на начальных стадиях, но, как правило, имеются на </a:t>
            </a:r>
          </a:p>
          <a:p>
            <a:pPr marL="0" indent="0">
              <a:buNone/>
            </a:pPr>
            <a:r>
              <a:rPr lang="ru-RU" dirty="0"/>
              <a:t>развёрнутых стадиях заболевания. Характерно наличие "лобно-</a:t>
            </a:r>
          </a:p>
          <a:p>
            <a:pPr marL="0" indent="0">
              <a:buNone/>
            </a:pPr>
            <a:r>
              <a:rPr lang="ru-RU" dirty="0"/>
              <a:t>подкорковых" когнитивных расстройств: нарушение произвольного </a:t>
            </a:r>
          </a:p>
          <a:p>
            <a:pPr marL="0" indent="0">
              <a:buNone/>
            </a:pPr>
            <a:r>
              <a:rPr lang="ru-RU" dirty="0"/>
              <a:t>внимания, зрительно-пространственных способностей и др. 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2</a:t>
            </a:r>
            <a:r>
              <a:rPr lang="ru-RU" dirty="0"/>
              <a:t>. По меньшей мере, два из следующих признаков: </a:t>
            </a:r>
          </a:p>
          <a:p>
            <a:pPr marL="0" indent="0">
              <a:buNone/>
            </a:pPr>
            <a:r>
              <a:rPr lang="ru-RU" dirty="0"/>
              <a:t>а) колебания выраженности когнитивных нарушений, внимания, </a:t>
            </a:r>
          </a:p>
          <a:p>
            <a:pPr marL="0" indent="0">
              <a:buNone/>
            </a:pPr>
            <a:r>
              <a:rPr lang="ru-RU" dirty="0"/>
              <a:t>тревожности (флюктуации); </a:t>
            </a:r>
          </a:p>
          <a:p>
            <a:pPr marL="0" indent="0">
              <a:buNone/>
            </a:pPr>
            <a:r>
              <a:rPr lang="ru-RU" dirty="0"/>
              <a:t>б) повторяющиеся зрительные галлюцинации (подробные, детальные); </a:t>
            </a:r>
          </a:p>
          <a:p>
            <a:pPr marL="0" indent="0">
              <a:buNone/>
            </a:pPr>
            <a:r>
              <a:rPr lang="ru-RU" dirty="0"/>
              <a:t>в) симптомы паркинсонизма, не связанные с приемом нейролептиков. </a:t>
            </a:r>
          </a:p>
        </p:txBody>
      </p:sp>
    </p:spTree>
    <p:extLst>
      <p:ext uri="{BB962C8B-B14F-4D97-AF65-F5344CB8AC3E}">
        <p14:creationId xmlns:p14="http://schemas.microsoft.com/office/powerpoint/2010/main" val="28268324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/>
              <a:t>Критерии диагноза "вероятная ДТЛ". Эксперты I </a:t>
            </a:r>
            <a:br>
              <a:rPr lang="ru-RU" sz="2400" dirty="0"/>
            </a:br>
            <a:r>
              <a:rPr lang="ru-RU" sz="2400" dirty="0"/>
              <a:t>Международного симпозиума по ДТЛ. (</a:t>
            </a:r>
            <a:r>
              <a:rPr lang="ru-RU" sz="2400" dirty="0" err="1"/>
              <a:t>McKeith</a:t>
            </a:r>
            <a:r>
              <a:rPr lang="ru-RU" sz="2400" dirty="0"/>
              <a:t> и </a:t>
            </a:r>
            <a:r>
              <a:rPr lang="ru-RU" sz="2400" dirty="0" err="1"/>
              <a:t>соавт</a:t>
            </a:r>
            <a:r>
              <a:rPr lang="ru-RU" sz="2400" dirty="0"/>
              <a:t>., 1996). </a:t>
            </a:r>
            <a:br>
              <a:rPr lang="ru-RU" sz="2400" dirty="0"/>
            </a:b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ru-RU" dirty="0"/>
              <a:t>3. Дополнительные диагностические критерии: </a:t>
            </a:r>
          </a:p>
          <a:p>
            <a:pPr marL="0" indent="0">
              <a:buNone/>
            </a:pPr>
            <a:r>
              <a:rPr lang="ru-RU" dirty="0"/>
              <a:t>а)повторные падения; </a:t>
            </a:r>
          </a:p>
          <a:p>
            <a:pPr marL="0" indent="0">
              <a:buNone/>
            </a:pPr>
            <a:r>
              <a:rPr lang="ru-RU" dirty="0"/>
              <a:t>б) преходящие потери сознания; </a:t>
            </a:r>
          </a:p>
          <a:p>
            <a:pPr marL="0" indent="0">
              <a:buNone/>
            </a:pPr>
            <a:r>
              <a:rPr lang="ru-RU" dirty="0"/>
              <a:t>в) повышенная чувствительность к нейролептикам; </a:t>
            </a:r>
          </a:p>
          <a:p>
            <a:pPr marL="0" indent="0">
              <a:buNone/>
            </a:pPr>
            <a:r>
              <a:rPr lang="ru-RU" dirty="0"/>
              <a:t>г) иллюзии; </a:t>
            </a:r>
          </a:p>
          <a:p>
            <a:pPr marL="0" indent="0">
              <a:buNone/>
            </a:pPr>
            <a:r>
              <a:rPr lang="ru-RU" dirty="0"/>
              <a:t>д) галлюцинации других модальностей (не зрительные).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4</a:t>
            </a:r>
            <a:r>
              <a:rPr lang="ru-RU" dirty="0"/>
              <a:t>. Диагноз ДТЛ маловероятен при наличии: </a:t>
            </a:r>
          </a:p>
          <a:p>
            <a:pPr marL="0" indent="0">
              <a:buNone/>
            </a:pPr>
            <a:r>
              <a:rPr lang="ru-RU" dirty="0"/>
              <a:t>а) связанной с перенесенным инсультом очаговой неврологической </a:t>
            </a:r>
          </a:p>
          <a:p>
            <a:pPr marL="0" indent="0">
              <a:buNone/>
            </a:pPr>
            <a:r>
              <a:rPr lang="ru-RU" dirty="0"/>
              <a:t>симптоматики или постинсультных изменений при визуализации мозга. </a:t>
            </a:r>
          </a:p>
          <a:p>
            <a:pPr marL="0" indent="0">
              <a:buNone/>
            </a:pPr>
            <a:r>
              <a:rPr lang="ru-RU" dirty="0"/>
              <a:t>б) каких-либо других заболеваний мозга или соматических </a:t>
            </a:r>
          </a:p>
          <a:p>
            <a:pPr marL="0" indent="0">
              <a:buNone/>
            </a:pPr>
            <a:r>
              <a:rPr lang="ru-RU" dirty="0"/>
              <a:t>заболеваний, достаточных для объяснения клинической картины. 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39944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Лечение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dirty="0"/>
              <a:t>Для лечения ДТЛ применяются те же препараты, что и для лечения БА. </a:t>
            </a:r>
            <a:r>
              <a:rPr lang="ru-RU" dirty="0" smtClean="0"/>
              <a:t>Это связано с тем, что основным нейрохимическим субстратом данного заболевания также является ацетилхолинергическая недостаточность, а одним из наиболее важных механизмов гибели нейронов - повышенная активность </a:t>
            </a:r>
            <a:r>
              <a:rPr lang="ru-RU" dirty="0" err="1" smtClean="0"/>
              <a:t>глютаматергической</a:t>
            </a:r>
            <a:r>
              <a:rPr lang="ru-RU" dirty="0" smtClean="0"/>
              <a:t> </a:t>
            </a:r>
            <a:r>
              <a:rPr lang="ru-RU" dirty="0"/>
              <a:t>медиации. Таким образом, для коррекции </a:t>
            </a:r>
            <a:r>
              <a:rPr lang="ru-RU" dirty="0" err="1" smtClean="0"/>
              <a:t>нейротрансмиттерных</a:t>
            </a:r>
            <a:r>
              <a:rPr lang="ru-RU" dirty="0" smtClean="0"/>
              <a:t> </a:t>
            </a:r>
            <a:r>
              <a:rPr lang="ru-RU" dirty="0"/>
              <a:t>нарушений при ДТЛ применяются ингибиторы </a:t>
            </a:r>
            <a:endParaRPr lang="ru-RU" dirty="0" smtClean="0"/>
          </a:p>
          <a:p>
            <a:r>
              <a:rPr lang="ru-RU" dirty="0" err="1"/>
              <a:t>ацетилхолинэстеразы</a:t>
            </a:r>
            <a:r>
              <a:rPr lang="ru-RU" dirty="0"/>
              <a:t> (</a:t>
            </a:r>
            <a:r>
              <a:rPr lang="ru-RU" dirty="0" err="1"/>
              <a:t>донепезил</a:t>
            </a:r>
            <a:r>
              <a:rPr lang="ru-RU" dirty="0"/>
              <a:t>, </a:t>
            </a:r>
            <a:r>
              <a:rPr lang="ru-RU" dirty="0" err="1"/>
              <a:t>галантамин</a:t>
            </a:r>
            <a:r>
              <a:rPr lang="ru-RU" dirty="0"/>
              <a:t>, </a:t>
            </a:r>
            <a:r>
              <a:rPr lang="ru-RU" dirty="0" err="1"/>
              <a:t>ривастигмин</a:t>
            </a:r>
            <a:r>
              <a:rPr lang="ru-RU" dirty="0"/>
              <a:t>) и модуляторы </a:t>
            </a:r>
          </a:p>
          <a:p>
            <a:r>
              <a:rPr lang="ru-RU" dirty="0" smtClean="0"/>
              <a:t>NMDA-рецепторов </a:t>
            </a:r>
            <a:r>
              <a:rPr lang="ru-RU" dirty="0"/>
              <a:t>(</a:t>
            </a:r>
            <a:r>
              <a:rPr lang="ru-RU" dirty="0" err="1"/>
              <a:t>мемантин</a:t>
            </a:r>
            <a:r>
              <a:rPr lang="ru-RU" dirty="0"/>
              <a:t>).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По </a:t>
            </a:r>
            <a:r>
              <a:rPr lang="ru-RU" dirty="0"/>
              <a:t>данным ряда исследований, </a:t>
            </a:r>
            <a:r>
              <a:rPr lang="ru-RU" dirty="0" err="1" smtClean="0"/>
              <a:t>нейротрансмиттерные</a:t>
            </a:r>
            <a:r>
              <a:rPr lang="ru-RU" dirty="0" smtClean="0"/>
              <a:t> </a:t>
            </a:r>
            <a:r>
              <a:rPr lang="ru-RU" dirty="0"/>
              <a:t>нарушения при ДТЛ выражены в большей степени, чем </a:t>
            </a:r>
            <a:r>
              <a:rPr lang="ru-RU" dirty="0" smtClean="0"/>
              <a:t>при </a:t>
            </a:r>
            <a:r>
              <a:rPr lang="ru-RU" dirty="0"/>
              <a:t>БА. Поэтому, ответ на проводимую терапию при ДТЛ нередко оказывается </a:t>
            </a:r>
            <a:r>
              <a:rPr lang="ru-RU" dirty="0" smtClean="0"/>
              <a:t>более </a:t>
            </a:r>
            <a:r>
              <a:rPr lang="ru-RU" dirty="0"/>
              <a:t>выраженным, чем при БА.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6511590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dirty="0"/>
              <a:t>Так как для ДТЛ весьма характерны нейропсихиатрические симптомы, часто </a:t>
            </a:r>
            <a:r>
              <a:rPr lang="ru-RU" dirty="0" smtClean="0"/>
              <a:t>встаёт </a:t>
            </a:r>
            <a:r>
              <a:rPr lang="ru-RU" dirty="0"/>
              <a:t>вопрос о назначении нейролептиков. С патогенетической точки зрения, </a:t>
            </a:r>
            <a:r>
              <a:rPr lang="ru-RU" dirty="0" smtClean="0"/>
              <a:t>применение </a:t>
            </a:r>
            <a:r>
              <a:rPr lang="ru-RU" dirty="0"/>
              <a:t>данных препаратов крайне нежелательно, так как для ДТЛ, в целом, </a:t>
            </a:r>
            <a:r>
              <a:rPr lang="ru-RU" dirty="0" smtClean="0"/>
              <a:t>характерна </a:t>
            </a:r>
            <a:r>
              <a:rPr lang="ru-RU" dirty="0"/>
              <a:t>повышенная чувствительность к данным препаратам, весьма велик </a:t>
            </a:r>
            <a:r>
              <a:rPr lang="ru-RU" dirty="0" smtClean="0"/>
              <a:t>процент </a:t>
            </a:r>
            <a:r>
              <a:rPr lang="ru-RU" dirty="0"/>
              <a:t>двигательных и психических осложнений. Следует отметить, что </a:t>
            </a:r>
            <a:r>
              <a:rPr lang="ru-RU" dirty="0" smtClean="0"/>
              <a:t>зрительные </a:t>
            </a:r>
            <a:r>
              <a:rPr lang="ru-RU" dirty="0"/>
              <a:t>галлюцинации, как правило, значительно регрессируют на фоне </a:t>
            </a:r>
            <a:r>
              <a:rPr lang="ru-RU" dirty="0" smtClean="0"/>
              <a:t>патогенетической </a:t>
            </a:r>
            <a:r>
              <a:rPr lang="ru-RU" dirty="0"/>
              <a:t>терапии ингибиторами </a:t>
            </a:r>
            <a:r>
              <a:rPr lang="ru-RU" dirty="0" err="1"/>
              <a:t>ацетилхолинэстеразы</a:t>
            </a:r>
            <a:r>
              <a:rPr lang="ru-RU" dirty="0"/>
              <a:t> и/или </a:t>
            </a:r>
            <a:r>
              <a:rPr lang="ru-RU" dirty="0" err="1" smtClean="0"/>
              <a:t>мемантином</a:t>
            </a:r>
            <a:r>
              <a:rPr lang="ru-RU" dirty="0"/>
              <a:t>. В крайних случаях допустимо назначение </a:t>
            </a:r>
            <a:r>
              <a:rPr lang="ru-RU" dirty="0" smtClean="0"/>
              <a:t>атипичных нейролептиков</a:t>
            </a:r>
            <a:r>
              <a:rPr lang="ru-RU" dirty="0"/>
              <a:t>, которые не вызывают экстрапирамидных побочных эффектов </a:t>
            </a:r>
            <a:r>
              <a:rPr lang="ru-RU" dirty="0" smtClean="0"/>
              <a:t>(</a:t>
            </a:r>
            <a:r>
              <a:rPr lang="ru-RU" dirty="0" err="1"/>
              <a:t>кветиапин</a:t>
            </a:r>
            <a:r>
              <a:rPr lang="ru-RU" dirty="0"/>
              <a:t>, </a:t>
            </a:r>
            <a:r>
              <a:rPr lang="ru-RU" dirty="0" err="1"/>
              <a:t>оланзапин</a:t>
            </a:r>
            <a:r>
              <a:rPr lang="ru-RU" dirty="0"/>
              <a:t>, </a:t>
            </a:r>
            <a:r>
              <a:rPr lang="ru-RU" dirty="0" err="1"/>
              <a:t>клозапин</a:t>
            </a:r>
            <a:r>
              <a:rPr lang="ru-RU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295449619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Лечение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122" name="Picture 2" descr="C:\Users\Анка\Desktop\1772-1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895264"/>
            <a:ext cx="9036496" cy="28868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4223463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Autofit/>
          </a:bodyPr>
          <a:lstStyle/>
          <a:p>
            <a:r>
              <a:rPr lang="ru-RU" sz="2800" dirty="0" smtClean="0"/>
              <a:t>Литература</a:t>
            </a:r>
            <a:br>
              <a:rPr lang="ru-RU" sz="2800" dirty="0" smtClean="0"/>
            </a:br>
            <a:r>
              <a:rPr lang="ru-RU" sz="2800" dirty="0" smtClean="0"/>
              <a:t>Основная</a:t>
            </a:r>
            <a:endParaRPr lang="ru-RU" sz="2800" dirty="0"/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5627455"/>
              </p:ext>
            </p:extLst>
          </p:nvPr>
        </p:nvGraphicFramePr>
        <p:xfrm>
          <a:off x="225859" y="1409312"/>
          <a:ext cx="8712969" cy="252374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20609"/>
                <a:gridCol w="3295815"/>
                <a:gridCol w="2974992"/>
                <a:gridCol w="1921553"/>
              </a:tblGrid>
              <a:tr h="49508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 dirty="0">
                          <a:effectLst/>
                        </a:rPr>
                        <a:t>№ п/п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 dirty="0">
                          <a:effectLst/>
                        </a:rPr>
                        <a:t> </a:t>
                      </a:r>
                      <a:endParaRPr lang="ru-RU" sz="1200" kern="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>
                          <a:effectLst/>
                        </a:rPr>
                        <a:t>Наименование,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>
                          <a:effectLst/>
                        </a:rPr>
                        <a:t>вид издания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>
                          <a:effectLst/>
                        </a:rPr>
                        <a:t> </a:t>
                      </a:r>
                      <a:endParaRPr lang="ru-RU" sz="1200" kern="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>
                          <a:effectLst/>
                        </a:rPr>
                        <a:t>Автор (-ы),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>
                          <a:effectLst/>
                        </a:rPr>
                        <a:t>составитель (-и),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>
                          <a:effectLst/>
                        </a:rPr>
                        <a:t>редактор (-ы)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>
                          <a:effectLst/>
                        </a:rPr>
                        <a:t> </a:t>
                      </a:r>
                      <a:endParaRPr lang="ru-RU" sz="1200" kern="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>
                          <a:effectLst/>
                        </a:rPr>
                        <a:t>Место издания, издатель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>
                          <a:effectLst/>
                        </a:rPr>
                        <a:t>ство, год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>
                          <a:effectLst/>
                        </a:rPr>
                        <a:t> </a:t>
                      </a:r>
                      <a:endParaRPr lang="ru-RU" sz="1200" kern="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>
                          <a:effectLst/>
                        </a:rPr>
                        <a:t>1</a:t>
                      </a:r>
                      <a:endParaRPr lang="ru-RU" sz="1200" kern="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>
                          <a:effectLst/>
                        </a:rPr>
                        <a:t>2</a:t>
                      </a:r>
                      <a:endParaRPr lang="ru-RU" sz="1200" kern="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>
                          <a:effectLst/>
                        </a:rPr>
                        <a:t>3</a:t>
                      </a:r>
                      <a:endParaRPr lang="ru-RU" sz="1200" kern="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>
                          <a:effectLst/>
                        </a:rPr>
                        <a:t>4</a:t>
                      </a:r>
                      <a:endParaRPr lang="ru-RU" sz="1200" kern="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>
                          <a:effectLst/>
                        </a:rPr>
                        <a:t>1</a:t>
                      </a:r>
                      <a:endParaRPr lang="ru-RU" sz="1200" kern="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 dirty="0">
                          <a:effectLst/>
                        </a:rPr>
                        <a:t>Гусев, Е. И. Неврология и нейрохирургия: учебник в 2 т.: 1 т.</a:t>
                      </a:r>
                      <a:endParaRPr lang="ru-RU" sz="1200" kern="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>
                          <a:effectLst/>
                        </a:rPr>
                        <a:t>Е. И. Гусев, А. Н. Коновалов, В. И. Скворцова</a:t>
                      </a:r>
                      <a:endParaRPr lang="ru-RU" sz="1200" kern="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>
                          <a:effectLst/>
                        </a:rPr>
                        <a:t>М.:ГЭОТАР-Медиа, 2007</a:t>
                      </a:r>
                      <a:endParaRPr lang="ru-RU" sz="1200" kern="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>
                          <a:effectLst/>
                        </a:rPr>
                        <a:t>2</a:t>
                      </a:r>
                      <a:endParaRPr lang="ru-RU" sz="1200" kern="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>
                          <a:effectLst/>
                        </a:rPr>
                        <a:t>Гусев, Е. И. Неврология и нейрохирургия: учебник в 2 т.: 2 т. </a:t>
                      </a:r>
                      <a:endParaRPr lang="ru-RU" sz="1200" kern="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>
                          <a:effectLst/>
                        </a:rPr>
                        <a:t>Е. И. Гусев, А. Н. Коновалов, В. И. Скворцова</a:t>
                      </a:r>
                      <a:endParaRPr lang="ru-RU" sz="1200" kern="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>
                          <a:effectLst/>
                        </a:rPr>
                        <a:t>М.:ГЭОТАР-Медиа, 2009</a:t>
                      </a:r>
                      <a:endParaRPr lang="ru-RU" sz="1200" kern="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>
                          <a:effectLst/>
                        </a:rPr>
                        <a:t>3</a:t>
                      </a:r>
                      <a:endParaRPr lang="ru-RU" sz="1200" kern="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Клиническая психология  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Карвасарский Б.Д.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СПб.: Питер, 2010 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 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Введение в клиническую психологию 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Сидоров П.И., Парняков А.В. 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М.: ГЭОТАР-Медиа, 2008 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6288354"/>
              </p:ext>
            </p:extLst>
          </p:nvPr>
        </p:nvGraphicFramePr>
        <p:xfrm>
          <a:off x="251520" y="4581128"/>
          <a:ext cx="8712968" cy="43204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20610"/>
                <a:gridCol w="3323401"/>
                <a:gridCol w="2947405"/>
                <a:gridCol w="1921552"/>
              </a:tblGrid>
              <a:tr h="4320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 dirty="0">
                          <a:effectLst/>
                        </a:rPr>
                        <a:t>1</a:t>
                      </a:r>
                      <a:endParaRPr lang="ru-RU" sz="1200" kern="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>
                          <a:effectLst/>
                        </a:rPr>
                        <a:t>Клиническая психология </a:t>
                      </a:r>
                      <a:endParaRPr lang="ru-RU" sz="1200" kern="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 dirty="0">
                          <a:effectLst/>
                        </a:rPr>
                        <a:t>под ред. </a:t>
                      </a:r>
                      <a:r>
                        <a:rPr lang="ru-RU" sz="1200" kern="50" dirty="0" err="1">
                          <a:effectLst/>
                        </a:rPr>
                        <a:t>М.Перре</a:t>
                      </a:r>
                      <a:r>
                        <a:rPr lang="ru-RU" sz="1200" kern="50" dirty="0">
                          <a:effectLst/>
                        </a:rPr>
                        <a:t> , </a:t>
                      </a:r>
                      <a:r>
                        <a:rPr lang="ru-RU" sz="1200" kern="50" dirty="0" err="1">
                          <a:effectLst/>
                        </a:rPr>
                        <a:t>У.Бауманна</a:t>
                      </a:r>
                      <a:endParaRPr lang="ru-RU" sz="1200" kern="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 dirty="0">
                          <a:effectLst/>
                        </a:rPr>
                        <a:t>СПб.: Питер, 2007 </a:t>
                      </a:r>
                      <a:endParaRPr lang="ru-RU" sz="1200" kern="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3868250"/>
              </p:ext>
            </p:extLst>
          </p:nvPr>
        </p:nvGraphicFramePr>
        <p:xfrm>
          <a:off x="251520" y="5733256"/>
          <a:ext cx="8572847" cy="74041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26843"/>
                <a:gridCol w="7846004"/>
              </a:tblGrid>
              <a:tr h="3035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50" dirty="0">
                          <a:effectLst/>
                        </a:rPr>
                        <a:t>1.</a:t>
                      </a:r>
                      <a:endParaRPr lang="ru-RU" sz="1200" kern="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</a:rPr>
                        <a:t>ИБС КрасГМУ</a:t>
                      </a:r>
                      <a:endParaRPr lang="ru-RU" sz="1200" kern="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184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</a:rPr>
                        <a:t>2.</a:t>
                      </a:r>
                      <a:endParaRPr lang="ru-RU" sz="1200" kern="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</a:rPr>
                        <a:t>БМ МедАрт</a:t>
                      </a:r>
                      <a:endParaRPr lang="ru-RU" sz="1200" kern="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184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</a:rPr>
                        <a:t>3.</a:t>
                      </a:r>
                      <a:endParaRPr lang="ru-RU" sz="1200" kern="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50" dirty="0">
                          <a:effectLst/>
                        </a:rPr>
                        <a:t>БД </a:t>
                      </a:r>
                      <a:r>
                        <a:rPr lang="en-US" sz="1200" kern="50" dirty="0" err="1">
                          <a:effectLst/>
                        </a:rPr>
                        <a:t>Ebsco</a:t>
                      </a:r>
                      <a:endParaRPr lang="ru-RU" sz="1200" kern="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11" name="Заголовок 1"/>
          <p:cNvSpPr txBox="1">
            <a:spLocks/>
          </p:cNvSpPr>
          <p:nvPr/>
        </p:nvSpPr>
        <p:spPr>
          <a:xfrm>
            <a:off x="467544" y="3933056"/>
            <a:ext cx="8229600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dirty="0" smtClean="0"/>
              <a:t>Дополнительная </a:t>
            </a:r>
            <a:endParaRPr lang="ru-RU" sz="2800" dirty="0"/>
          </a:p>
        </p:txBody>
      </p:sp>
      <p:sp>
        <p:nvSpPr>
          <p:cNvPr id="12" name="Заголовок 1"/>
          <p:cNvSpPr txBox="1">
            <a:spLocks/>
          </p:cNvSpPr>
          <p:nvPr/>
        </p:nvSpPr>
        <p:spPr>
          <a:xfrm>
            <a:off x="592520" y="5013176"/>
            <a:ext cx="8229600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dirty="0" smtClean="0"/>
              <a:t>Электронные ресурсы 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5565243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Спасибо за внимание!</a:t>
            </a:r>
          </a:p>
        </p:txBody>
      </p:sp>
      <p:pic>
        <p:nvPicPr>
          <p:cNvPr id="6146" name="Picture 2" descr="C:\Users\Анка\Desktop\image_89735295261021238071509287122161134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2794112"/>
            <a:ext cx="4176464" cy="31323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307016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План лекции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 </a:t>
            </a:r>
            <a:r>
              <a:rPr lang="ru-RU" dirty="0"/>
              <a:t>Актуальность </a:t>
            </a:r>
            <a:r>
              <a:rPr lang="ru-RU" dirty="0" smtClean="0"/>
              <a:t>темы</a:t>
            </a:r>
          </a:p>
          <a:p>
            <a:pPr hangingPunct="0"/>
            <a:r>
              <a:rPr lang="ru-RU" dirty="0"/>
              <a:t>Когнитивные нарушения при </a:t>
            </a:r>
            <a:r>
              <a:rPr lang="ru-RU" dirty="0"/>
              <a:t>БДТЛ</a:t>
            </a:r>
            <a:r>
              <a:rPr lang="ru-RU" dirty="0" smtClean="0"/>
              <a:t>. </a:t>
            </a:r>
            <a:endParaRPr lang="ru-RU" dirty="0" smtClean="0"/>
          </a:p>
          <a:p>
            <a:pPr hangingPunct="0"/>
            <a:r>
              <a:rPr lang="ru-RU" dirty="0" smtClean="0"/>
              <a:t>Клиника</a:t>
            </a:r>
            <a:r>
              <a:rPr lang="ru-RU" dirty="0"/>
              <a:t>. </a:t>
            </a:r>
            <a:endParaRPr lang="ru-RU" dirty="0" smtClean="0"/>
          </a:p>
          <a:p>
            <a:pPr hangingPunct="0"/>
            <a:r>
              <a:rPr lang="ru-RU" dirty="0" smtClean="0"/>
              <a:t>Диагностика</a:t>
            </a:r>
            <a:r>
              <a:rPr lang="ru-RU" dirty="0"/>
              <a:t>. </a:t>
            </a:r>
            <a:endParaRPr lang="ru-RU" dirty="0" smtClean="0"/>
          </a:p>
          <a:p>
            <a:pPr hangingPunct="0"/>
            <a:r>
              <a:rPr lang="ru-RU" dirty="0" smtClean="0"/>
              <a:t>Лечение</a:t>
            </a:r>
            <a:r>
              <a:rPr lang="ru-RU" dirty="0"/>
              <a:t>. </a:t>
            </a:r>
            <a:endParaRPr lang="ru-RU" dirty="0" smtClean="0"/>
          </a:p>
          <a:p>
            <a:pPr hangingPunct="0"/>
            <a:r>
              <a:rPr lang="ru-RU" dirty="0" smtClean="0"/>
              <a:t>Выводы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12918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Деменция с тельцами Леви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Деменция с тельцами Леви (ДТЛ), также как и БА, является дегенеративным </a:t>
            </a:r>
            <a:r>
              <a:rPr lang="ru-RU" dirty="0" smtClean="0"/>
              <a:t>заболеванием </a:t>
            </a:r>
            <a:r>
              <a:rPr lang="ru-RU" dirty="0"/>
              <a:t>головного мозга, с клиникой выраженных и прогрессирующих </a:t>
            </a:r>
            <a:r>
              <a:rPr lang="ru-RU" dirty="0" smtClean="0"/>
              <a:t>когнитивных </a:t>
            </a:r>
            <a:r>
              <a:rPr lang="ru-RU" dirty="0"/>
              <a:t>нарушений. Данные о распространённости ДТЛ, представленные в </a:t>
            </a:r>
            <a:r>
              <a:rPr lang="ru-RU" dirty="0" smtClean="0"/>
              <a:t>различных </a:t>
            </a:r>
            <a:r>
              <a:rPr lang="ru-RU" dirty="0"/>
              <a:t>морфологических исследованиях, варьируют от 12 до 27%. Многие </a:t>
            </a:r>
            <a:r>
              <a:rPr lang="ru-RU" dirty="0" smtClean="0"/>
              <a:t>исследователи </a:t>
            </a:r>
            <a:r>
              <a:rPr lang="ru-RU" dirty="0"/>
              <a:t>считают ДТЛ второй по частоте причиной деменции в пожилом </a:t>
            </a:r>
            <a:r>
              <a:rPr lang="ru-RU" dirty="0" smtClean="0"/>
              <a:t>возрасте</a:t>
            </a:r>
            <a:r>
              <a:rPr lang="ru-RU" dirty="0"/>
              <a:t>, после БА.</a:t>
            </a:r>
          </a:p>
        </p:txBody>
      </p:sp>
    </p:spTree>
    <p:extLst>
      <p:ext uri="{BB962C8B-B14F-4D97-AF65-F5344CB8AC3E}">
        <p14:creationId xmlns:p14="http://schemas.microsoft.com/office/powerpoint/2010/main" val="35243251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Этиология и патогенез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>Этиология и патогенез ДТЛ изучены в меньшей степени по сравнению с БА. </a:t>
            </a:r>
          </a:p>
          <a:p>
            <a:r>
              <a:rPr lang="ru-RU" dirty="0"/>
              <a:t>Однако, как и при БА, ведущую роль в запуске дегенеративного процесса играет </a:t>
            </a:r>
            <a:r>
              <a:rPr lang="ru-RU" dirty="0" smtClean="0"/>
              <a:t>нарушение </a:t>
            </a:r>
            <a:r>
              <a:rPr lang="ru-RU" dirty="0"/>
              <a:t>метаболизма </a:t>
            </a:r>
            <a:r>
              <a:rPr lang="ru-RU" dirty="0" err="1"/>
              <a:t>нейрональных</a:t>
            </a:r>
            <a:r>
              <a:rPr lang="ru-RU" dirty="0"/>
              <a:t> белков. ДТЛ относится к группе так </a:t>
            </a:r>
            <a:r>
              <a:rPr lang="ru-RU" dirty="0" smtClean="0"/>
              <a:t>называемых</a:t>
            </a:r>
            <a:r>
              <a:rPr lang="ru-RU" dirty="0"/>
              <a:t>, </a:t>
            </a:r>
            <a:r>
              <a:rPr lang="ru-RU" dirty="0" err="1"/>
              <a:t>синуклеинопатий</a:t>
            </a:r>
            <a:r>
              <a:rPr lang="ru-RU" dirty="0"/>
              <a:t>, то есть заболеваний, связанных с </a:t>
            </a:r>
            <a:r>
              <a:rPr lang="ru-RU" dirty="0" smtClean="0"/>
              <a:t>нарушением метаболизма </a:t>
            </a:r>
            <a:r>
              <a:rPr lang="ru-RU" dirty="0"/>
              <a:t>белка альфа-</a:t>
            </a:r>
            <a:r>
              <a:rPr lang="ru-RU" dirty="0" err="1"/>
              <a:t>синуклеина</a:t>
            </a:r>
            <a:r>
              <a:rPr lang="ru-RU" dirty="0"/>
              <a:t>. Данный белок, наряду с </a:t>
            </a:r>
            <a:r>
              <a:rPr lang="ru-RU" dirty="0" err="1"/>
              <a:t>убиквитином</a:t>
            </a:r>
            <a:r>
              <a:rPr lang="ru-RU" dirty="0"/>
              <a:t>, </a:t>
            </a:r>
            <a:r>
              <a:rPr lang="ru-RU" dirty="0" smtClean="0"/>
              <a:t>является </a:t>
            </a:r>
            <a:r>
              <a:rPr lang="ru-RU" dirty="0"/>
              <a:t>основным нейрохимическим субстратом телец Леви.</a:t>
            </a:r>
          </a:p>
        </p:txBody>
      </p:sp>
    </p:spTree>
    <p:extLst>
      <p:ext uri="{BB962C8B-B14F-4D97-AF65-F5344CB8AC3E}">
        <p14:creationId xmlns:p14="http://schemas.microsoft.com/office/powerpoint/2010/main" val="9947483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Морфология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/>
              <a:t>Главный морфологический признак ДТЛ - тельца Леви - были впервые </a:t>
            </a:r>
            <a:r>
              <a:rPr lang="ru-RU" dirty="0" smtClean="0"/>
              <a:t>описаны </a:t>
            </a:r>
            <a:r>
              <a:rPr lang="ru-RU" dirty="0"/>
              <a:t>в 1912 году у пациентов с болезнью Паркинсона (БП). По сегодняшний </a:t>
            </a:r>
            <a:r>
              <a:rPr lang="ru-RU" dirty="0" smtClean="0"/>
              <a:t>день</a:t>
            </a:r>
            <a:r>
              <a:rPr lang="ru-RU" dirty="0"/>
              <a:t>, тельца Леви в нейронах чёрной субстанции являются одним из главных </a:t>
            </a:r>
            <a:r>
              <a:rPr lang="ru-RU" dirty="0" smtClean="0"/>
              <a:t>морфологических </a:t>
            </a:r>
            <a:r>
              <a:rPr lang="ru-RU" dirty="0"/>
              <a:t>подтверждений диагноза БП. Но, начиная со второй половины </a:t>
            </a:r>
            <a:r>
              <a:rPr lang="ru-RU" dirty="0" smtClean="0"/>
              <a:t>XX </a:t>
            </a:r>
            <a:r>
              <a:rPr lang="ru-RU" dirty="0"/>
              <a:t>века, в литературе регулярно встречались описания случаев </a:t>
            </a:r>
            <a:r>
              <a:rPr lang="ru-RU" dirty="0" smtClean="0"/>
              <a:t>прогрессирующей </a:t>
            </a:r>
            <a:r>
              <a:rPr lang="ru-RU" dirty="0"/>
              <a:t>деменции с морфологической картиной широкой </a:t>
            </a:r>
            <a:r>
              <a:rPr lang="ru-RU" dirty="0" smtClean="0"/>
              <a:t>диссеминации </a:t>
            </a:r>
            <a:r>
              <a:rPr lang="ru-RU" dirty="0"/>
              <a:t>телец Леви в нейронах коры головного мозга. В 1995 году для </a:t>
            </a:r>
            <a:r>
              <a:rPr lang="ru-RU" dirty="0" smtClean="0"/>
              <a:t>обозначения </a:t>
            </a:r>
            <a:r>
              <a:rPr lang="ru-RU" dirty="0"/>
              <a:t>этих случаев был предложен термин "деменция с тельцами Леви".</a:t>
            </a:r>
          </a:p>
        </p:txBody>
      </p:sp>
    </p:spTree>
    <p:extLst>
      <p:ext uri="{BB962C8B-B14F-4D97-AF65-F5344CB8AC3E}">
        <p14:creationId xmlns:p14="http://schemas.microsoft.com/office/powerpoint/2010/main" val="27476688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/>
              <a:t>Тельца Леви представляют собой округлые эозинофильные </a:t>
            </a:r>
            <a:r>
              <a:rPr lang="ru-RU" dirty="0" smtClean="0"/>
              <a:t>внутриклеточные цитоплазматические </a:t>
            </a:r>
            <a:r>
              <a:rPr lang="ru-RU" dirty="0"/>
              <a:t>включения. В их состав входят изменённые </a:t>
            </a:r>
            <a:r>
              <a:rPr lang="ru-RU" dirty="0" err="1" smtClean="0"/>
              <a:t>нейрофиламенты</a:t>
            </a:r>
            <a:r>
              <a:rPr lang="ru-RU" dirty="0"/>
              <a:t>, в норме составляющие </a:t>
            </a:r>
            <a:r>
              <a:rPr lang="ru-RU" dirty="0" err="1"/>
              <a:t>нейрональный</a:t>
            </a:r>
            <a:r>
              <a:rPr lang="ru-RU" dirty="0"/>
              <a:t> </a:t>
            </a:r>
            <a:r>
              <a:rPr lang="ru-RU" dirty="0" err="1"/>
              <a:t>цитоскелет</a:t>
            </a:r>
            <a:r>
              <a:rPr lang="ru-RU" dirty="0"/>
              <a:t>. </a:t>
            </a:r>
          </a:p>
          <a:p>
            <a:r>
              <a:rPr lang="ru-RU" dirty="0"/>
              <a:t>Предполагается, что, как при БА, гибель нейронов при ДТЛ связана с </a:t>
            </a:r>
            <a:r>
              <a:rPr lang="ru-RU" dirty="0" smtClean="0"/>
              <a:t>изменением </a:t>
            </a:r>
            <a:r>
              <a:rPr lang="ru-RU" dirty="0"/>
              <a:t>биохимических свойств внутренней мембраны нейрона.</a:t>
            </a:r>
          </a:p>
        </p:txBody>
      </p:sp>
    </p:spTree>
    <p:extLst>
      <p:ext uri="{BB962C8B-B14F-4D97-AF65-F5344CB8AC3E}">
        <p14:creationId xmlns:p14="http://schemas.microsoft.com/office/powerpoint/2010/main" val="26540574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Если при БП тельца Леви выявляются, главным образом, в подкорковых </a:t>
            </a:r>
            <a:r>
              <a:rPr lang="ru-RU" dirty="0" smtClean="0"/>
              <a:t>образованиях</a:t>
            </a:r>
            <a:r>
              <a:rPr lang="ru-RU" dirty="0"/>
              <a:t>, то при ДТЛ они, помимо этого, встречаются также в коре </a:t>
            </a:r>
            <a:r>
              <a:rPr lang="ru-RU" dirty="0" smtClean="0"/>
              <a:t>головного </a:t>
            </a:r>
            <a:r>
              <a:rPr lang="ru-RU" dirty="0"/>
              <a:t>мозга с преобладанием в передних лобных отделах, височной доли и </a:t>
            </a:r>
            <a:r>
              <a:rPr lang="ru-RU" dirty="0" smtClean="0"/>
              <a:t>поясной </a:t>
            </a:r>
            <a:r>
              <a:rPr lang="ru-RU" dirty="0"/>
              <a:t>извилине. Достаточно часто тельца Леви сочетаются с сенильными </a:t>
            </a:r>
            <a:r>
              <a:rPr lang="ru-RU" dirty="0" smtClean="0"/>
              <a:t>бляшками </a:t>
            </a:r>
            <a:r>
              <a:rPr lang="ru-RU" dirty="0"/>
              <a:t>и, реже, с нейрофибриллярными сплетениями.</a:t>
            </a:r>
          </a:p>
        </p:txBody>
      </p:sp>
    </p:spTree>
    <p:extLst>
      <p:ext uri="{BB962C8B-B14F-4D97-AF65-F5344CB8AC3E}">
        <p14:creationId xmlns:p14="http://schemas.microsoft.com/office/powerpoint/2010/main" val="6135614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Клиника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/>
              <a:t>Клиническая картина ДТЛ характеризуется различными сочетаниями </a:t>
            </a:r>
            <a:r>
              <a:rPr lang="ru-RU" dirty="0" smtClean="0"/>
              <a:t>когнитивных</a:t>
            </a:r>
            <a:r>
              <a:rPr lang="ru-RU" dirty="0"/>
              <a:t>, экстрапирамидных и нейропсихиатрических расстройств. </a:t>
            </a:r>
          </a:p>
          <a:p>
            <a:r>
              <a:rPr lang="ru-RU" dirty="0"/>
              <a:t>Когнитивные нарушения на развёрнутых стадиях заболевания </a:t>
            </a:r>
            <a:r>
              <a:rPr lang="ru-RU" dirty="0" smtClean="0"/>
              <a:t>представлены </a:t>
            </a:r>
            <a:r>
              <a:rPr lang="ru-RU" dirty="0"/>
              <a:t>деменцией, на первый план которой выходят нарушения </a:t>
            </a:r>
            <a:r>
              <a:rPr lang="ru-RU" dirty="0" smtClean="0"/>
              <a:t>зрительного </a:t>
            </a:r>
            <a:r>
              <a:rPr lang="ru-RU" dirty="0"/>
              <a:t>внимания, пространственного </a:t>
            </a:r>
            <a:r>
              <a:rPr lang="ru-RU" dirty="0" err="1"/>
              <a:t>гнозиса</a:t>
            </a:r>
            <a:r>
              <a:rPr lang="ru-RU" dirty="0"/>
              <a:t> и </a:t>
            </a:r>
            <a:r>
              <a:rPr lang="ru-RU" dirty="0" err="1"/>
              <a:t>праксиса</a:t>
            </a:r>
            <a:r>
              <a:rPr lang="ru-RU" dirty="0"/>
              <a:t>. Также </a:t>
            </a:r>
            <a:r>
              <a:rPr lang="ru-RU" dirty="0" smtClean="0"/>
              <a:t>характерны </a:t>
            </a:r>
            <a:r>
              <a:rPr lang="ru-RU" dirty="0"/>
              <a:t>нарушения памяти на текущие и отдалённые события жизни, </a:t>
            </a:r>
            <a:r>
              <a:rPr lang="ru-RU" dirty="0" smtClean="0"/>
              <a:t>замедленность </a:t>
            </a:r>
            <a:r>
              <a:rPr lang="ru-RU" dirty="0"/>
              <a:t>когнитивных процессов, нарушение исполнительных </a:t>
            </a:r>
            <a:r>
              <a:rPr lang="ru-RU" dirty="0" smtClean="0"/>
              <a:t>функций </a:t>
            </a:r>
            <a:r>
              <a:rPr lang="ru-RU" dirty="0"/>
              <a:t>(обобщения, умозаключения и др.). Когнитивные нарушения носят </a:t>
            </a:r>
            <a:r>
              <a:rPr lang="ru-RU" dirty="0" smtClean="0"/>
              <a:t>прогрессирующий </a:t>
            </a:r>
            <a:r>
              <a:rPr lang="ru-RU" dirty="0"/>
              <a:t>характер и со временем приводят к формированию </a:t>
            </a:r>
            <a:r>
              <a:rPr lang="ru-RU" dirty="0" smtClean="0"/>
              <a:t>зависимости </a:t>
            </a:r>
            <a:r>
              <a:rPr lang="ru-RU" dirty="0"/>
              <a:t>от окружающих.</a:t>
            </a:r>
          </a:p>
        </p:txBody>
      </p:sp>
    </p:spTree>
    <p:extLst>
      <p:ext uri="{BB962C8B-B14F-4D97-AF65-F5344CB8AC3E}">
        <p14:creationId xmlns:p14="http://schemas.microsoft.com/office/powerpoint/2010/main" val="23066184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/>
              <a:t>В неврологическом статусе при ДТЛ выявляются экстрапирамидные </a:t>
            </a:r>
            <a:r>
              <a:rPr lang="ru-RU" dirty="0" smtClean="0"/>
              <a:t>симптомы</a:t>
            </a:r>
            <a:r>
              <a:rPr lang="ru-RU" dirty="0"/>
              <a:t>. Наиболее характерны нарушения походки в виде укорочения длины </a:t>
            </a:r>
            <a:r>
              <a:rPr lang="ru-RU" dirty="0" smtClean="0"/>
              <a:t>шага</a:t>
            </a:r>
            <a:r>
              <a:rPr lang="ru-RU" dirty="0"/>
              <a:t>, шарканья, трудностей инициации ходьбы. Могут быть также другие </a:t>
            </a:r>
            <a:r>
              <a:rPr lang="ru-RU" dirty="0" smtClean="0"/>
              <a:t>симптомы </a:t>
            </a:r>
            <a:r>
              <a:rPr lang="ru-RU" dirty="0"/>
              <a:t>паркинсонизма, такие как гипокинезия, ригидность, постуральные </a:t>
            </a:r>
            <a:r>
              <a:rPr lang="ru-RU" dirty="0" smtClean="0"/>
              <a:t>нарушения</a:t>
            </a:r>
            <a:r>
              <a:rPr lang="ru-RU" dirty="0"/>
              <a:t>. Тремор отсутствует или возникает при постуральных и кинетических </a:t>
            </a:r>
            <a:r>
              <a:rPr lang="ru-RU" dirty="0" smtClean="0"/>
              <a:t>нагрузках</a:t>
            </a:r>
            <a:r>
              <a:rPr lang="ru-RU" dirty="0"/>
              <a:t>, что отличает его от классического дрожания в покое, характерного </a:t>
            </a:r>
            <a:r>
              <a:rPr lang="ru-RU" dirty="0" smtClean="0"/>
              <a:t>для </a:t>
            </a:r>
            <a:r>
              <a:rPr lang="ru-RU" dirty="0"/>
              <a:t>БП. Экстрапирамидная симптоматика при ДТЛ чаще, но не всегда, является </a:t>
            </a:r>
            <a:r>
              <a:rPr lang="ru-RU" dirty="0" smtClean="0"/>
              <a:t>двухсторонней </a:t>
            </a:r>
            <a:r>
              <a:rPr lang="ru-RU" dirty="0"/>
              <a:t>и симметричной. Экстрапирамидные нарушения при ДТЛ часто </a:t>
            </a:r>
            <a:r>
              <a:rPr lang="ru-RU" dirty="0" smtClean="0"/>
              <a:t>сочетаются </a:t>
            </a:r>
            <a:r>
              <a:rPr lang="ru-RU" dirty="0"/>
              <a:t>с вегетативной недостаточностью</a:t>
            </a:r>
          </a:p>
        </p:txBody>
      </p:sp>
    </p:spTree>
    <p:extLst>
      <p:ext uri="{BB962C8B-B14F-4D97-AF65-F5344CB8AC3E}">
        <p14:creationId xmlns:p14="http://schemas.microsoft.com/office/powerpoint/2010/main" val="242786005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189</TotalTime>
  <Words>1245</Words>
  <Application>Microsoft Office PowerPoint</Application>
  <PresentationFormat>Экран (4:3)</PresentationFormat>
  <Paragraphs>111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Тема Office</vt:lpstr>
      <vt:lpstr>Кафедра нервных болезней с курсом медицинской реабилитации ПО    Тема: «Когнитивные нарушения при БДТЛ Клиника. Диагностика. Лечение»     лекция № 11 по дисциплине Клиническая нейропсихология для студентов 4 курса, обучающихся по специальности  030401 – Клиническая психология (очная форма обучения)  Ассистент Безденежных А.Ф.      Красноярск, 2013 </vt:lpstr>
      <vt:lpstr>План лекции</vt:lpstr>
      <vt:lpstr>Деменция с тельцами Леви</vt:lpstr>
      <vt:lpstr>Этиология и патогенез</vt:lpstr>
      <vt:lpstr>Морфология </vt:lpstr>
      <vt:lpstr>Презентация PowerPoint</vt:lpstr>
      <vt:lpstr>Презентация PowerPoint</vt:lpstr>
      <vt:lpstr>Клиника</vt:lpstr>
      <vt:lpstr>Презентация PowerPoint</vt:lpstr>
      <vt:lpstr>Презентация PowerPoint</vt:lpstr>
      <vt:lpstr>Презентация PowerPoint</vt:lpstr>
      <vt:lpstr>Презентация PowerPoint</vt:lpstr>
      <vt:lpstr>Критерии диагноза "вероятная ДТЛ". Эксперты I  Международного симпозиума по ДТЛ. (McKeith и соавт., 1996).  </vt:lpstr>
      <vt:lpstr>Критерии диагноза "вероятная ДТЛ". Эксперты I  Международного симпозиума по ДТЛ. (McKeith и соавт., 1996).  </vt:lpstr>
      <vt:lpstr>Лечение </vt:lpstr>
      <vt:lpstr>Презентация PowerPoint</vt:lpstr>
      <vt:lpstr>Лечение</vt:lpstr>
      <vt:lpstr>Литература Основная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Кафедра нервных болезней с курсом медицинской реабилитации ПО    Тема: «Нейропсихологические синдромы поражения различных отделов мозга. Нейропсихологические синдромы при поражении затылочных долей, теменных долей мозга»    лекция № 2 по дисциплине Клиническая нейропсихология для студентов 3 курса, обучающихся по специальности  030401.65 – Клиническая психология (очно-заочная форма обучения)  Ассистент Безденежных А.Ф.      Красноярск, 2013</dc:title>
  <dc:creator>Анка</dc:creator>
  <cp:lastModifiedBy>Анка</cp:lastModifiedBy>
  <cp:revision>19</cp:revision>
  <dcterms:created xsi:type="dcterms:W3CDTF">2014-01-12T11:31:58Z</dcterms:created>
  <dcterms:modified xsi:type="dcterms:W3CDTF">2014-01-22T15:36:02Z</dcterms:modified>
</cp:coreProperties>
</file>