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7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898BFF-6BAF-4923-BEA7-522025475A33}" type="datetimeFigureOut">
              <a:rPr lang="ru-RU" smtClean="0"/>
              <a:t>24.12.2022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CCA401-3A93-4CA1-9FF8-639FEB11C8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04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CCA401-3A93-4CA1-9FF8-639FEB11C8FD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603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2964B7-30FF-B102-ED5A-7DA618CE1E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956E760-9DCE-F4F9-D146-745B1352B6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A9D61D-392C-9406-0D87-70B9EAC8B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B35F-06B9-4EC6-AE62-DEBCE850D178}" type="datetimeFigureOut">
              <a:rPr lang="ru-RU" smtClean="0"/>
              <a:t>24.12.2022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02FD95-5505-1662-4D07-C2228C78C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D6C159-30AB-0D9A-25DD-4D23CE4C9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678DC-6807-4BD9-97E9-08771B4477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0068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C97A01-AAB6-6F13-86BD-D838CF720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8640B31-D14E-C8B8-36A7-A16421BAE6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E2CF51-3551-C5C7-E782-AB862322C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B35F-06B9-4EC6-AE62-DEBCE850D178}" type="datetimeFigureOut">
              <a:rPr lang="ru-RU" smtClean="0"/>
              <a:t>24.12.2022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6A07BB-3F3F-F66B-2AEA-BE2EFF1ED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8B9C99-3159-3180-E3DE-75F48BF25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678DC-6807-4BD9-97E9-08771B4477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4096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7F87874-FA8D-9D81-04DF-8859991D9A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44A05BC-C8D5-8EE3-6955-56D724F12C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16BFEB-066A-EE2C-923B-3824A9848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B35F-06B9-4EC6-AE62-DEBCE850D178}" type="datetimeFigureOut">
              <a:rPr lang="ru-RU" smtClean="0"/>
              <a:t>24.12.2022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7193A5-E775-7364-C900-BED9B330B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0991915-7D29-89EB-500A-B6ECCC184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678DC-6807-4BD9-97E9-08771B4477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7712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76FF5D-F4FE-D732-BDB2-F8B29F0EB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2E37B4-F902-BE7D-8B04-32FCE85CA7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54CB87-039F-3F81-9250-BC5B2EC5F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B35F-06B9-4EC6-AE62-DEBCE850D178}" type="datetimeFigureOut">
              <a:rPr lang="ru-RU" smtClean="0"/>
              <a:t>24.12.2022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496A67-1428-6F2F-8326-BDB2BA44E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A0AB06-D714-DE7D-BDC9-7CEC8644C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678DC-6807-4BD9-97E9-08771B4477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1088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C32C62-8708-942C-5FD4-298C752B9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E9248EB-A61A-BEDF-024A-AB5852B704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E50631-EB32-19FD-0360-6AE4961F8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B35F-06B9-4EC6-AE62-DEBCE850D178}" type="datetimeFigureOut">
              <a:rPr lang="ru-RU" smtClean="0"/>
              <a:t>24.12.2022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03EB2C-7D12-95FB-56B4-02C0719A0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BA9FEE-B5A2-9EE9-3FC8-50A01BCC1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678DC-6807-4BD9-97E9-08771B4477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521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703D51-CA7E-9F6A-E0D1-FA80F460D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BCFC067-FA57-F3B5-488E-2C6CD804E0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A9A060-A5FD-283B-9DFF-CB3453B94E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FC2FACD-B0FA-B058-113C-82B05B330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B35F-06B9-4EC6-AE62-DEBCE850D178}" type="datetimeFigureOut">
              <a:rPr lang="ru-RU" smtClean="0"/>
              <a:t>24.12.2022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F909C81-E9E0-1488-7341-BFFE079CD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3F6EE18-8862-1DCC-576D-162C940B9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678DC-6807-4BD9-97E9-08771B4477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3564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A6D40C-EE52-118C-F1F9-75532DB2C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3D589A2-1730-2C6F-32B7-BDE6B5F4FB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9502B3-57C9-74B6-4D52-E829592E1E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C472067-DD2F-3478-BCF3-8647BCE4CD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09412-AB5F-15D1-71CB-163C60C16E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B3FBA67-19FD-376F-787B-144192D9C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B35F-06B9-4EC6-AE62-DEBCE850D178}" type="datetimeFigureOut">
              <a:rPr lang="ru-RU" smtClean="0"/>
              <a:t>24.12.2022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C5E2DD7-DB13-7049-BF15-7655666FA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6939A0E-3E22-8AA6-662C-4F115193E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678DC-6807-4BD9-97E9-08771B4477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0207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0F964D-6EFF-0C29-1BF6-DBCB1DC8C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D765CCB-D675-7DA5-CBC3-56F34C260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B35F-06B9-4EC6-AE62-DEBCE850D178}" type="datetimeFigureOut">
              <a:rPr lang="ru-RU" smtClean="0"/>
              <a:t>24.12.2022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186F2A6-3D7F-3BCF-39C2-0ED21B531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8543D4A-F4E0-7CB7-A461-5A0812FB5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678DC-6807-4BD9-97E9-08771B4477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2820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175F268-392C-722E-C561-4E41A72E4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B35F-06B9-4EC6-AE62-DEBCE850D178}" type="datetimeFigureOut">
              <a:rPr lang="ru-RU" smtClean="0"/>
              <a:t>24.12.2022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18FBA11-D4DD-AEA6-2EF9-D51DEE74B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51EECD6-7C52-8888-8C00-6307D055B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678DC-6807-4BD9-97E9-08771B4477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0446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A8CAC9-2956-BD71-A03B-09929E63E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3BF506-BC8C-6A05-9EC6-F19EB38453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3B2897B-BD65-084E-FE07-05A2550B5E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E1D4FC6-E3AB-BC20-3751-9F030BB66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B35F-06B9-4EC6-AE62-DEBCE850D178}" type="datetimeFigureOut">
              <a:rPr lang="ru-RU" smtClean="0"/>
              <a:t>24.12.2022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7754F0C-1DEF-02E4-BA3C-0C53591F0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4B62C9A-E99D-E6B2-4C69-9E261B111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678DC-6807-4BD9-97E9-08771B4477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067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EFDE9B-4870-5B9F-2ECC-29166CCE2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893F2F0-05F0-60EE-9FFE-DDA082388F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77EA1DF-0490-16C0-9F5D-6FEA85CEC6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95C2D9-436E-0A78-DB09-94D430C39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B35F-06B9-4EC6-AE62-DEBCE850D178}" type="datetimeFigureOut">
              <a:rPr lang="ru-RU" smtClean="0"/>
              <a:t>24.12.2022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048A3B-0349-E4D2-E477-7BE79DCBE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B97C612-F29B-29EA-7152-4B4B30FC6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678DC-6807-4BD9-97E9-08771B4477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0393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19CB9D-0850-B5F2-3112-9B302F403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7F90B17-6C2E-F55E-48D8-7D10E09CC5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07D748-D70D-250E-83B2-676F073B61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2CB35F-06B9-4EC6-AE62-DEBCE850D178}" type="datetimeFigureOut">
              <a:rPr lang="ru-RU" smtClean="0"/>
              <a:t>24.12.2022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BD3622-F82D-81B9-079F-E043D31E63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90F2E-827E-A889-4A17-32B73F358B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1678DC-6807-4BD9-97E9-08771B4477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3868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EEE610-35CA-9A6D-3FC2-03B10EC9C9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0788" y="677813"/>
            <a:ext cx="7983894" cy="1807449"/>
          </a:xfrm>
        </p:spPr>
        <p:txBody>
          <a:bodyPr>
            <a:normAutofit fontScale="90000"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ФЕДЕРАЛЬНОЕ  ГОСУДАРСТВЕННОЕ БЮДЖЕТНОЕ  ОБРАЗОВАТЕЛЬНОЕ УЧРЕЖДЕНИЕ ВЫСШЕГО ОБРАЗОВАНИЯ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«КРАСНОЯРСКИЙ ГОСУДАРСТВЕННЫЙ МЕДИЦИНСКИЙ УНИВЕРСИТЕТ 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ИМЕНИ ПРОФЕССОРА В.Ф. ВОЙНО-ЯСЕНЕЦКОГО» 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 ЗДРАВООХРАНЕНИЯ РОССИЙСКОЙ ФЕДЕРАЦИИ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ФАРМАЦЕВТИЧЕСКИЙ КОЛЛЕДЖ</a:t>
            </a:r>
            <a:b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CFD7C4-24E9-CAB2-4057-9BEEDDF5C401}"/>
              </a:ext>
            </a:extLst>
          </p:cNvPr>
          <p:cNvSpPr txBox="1"/>
          <p:nvPr/>
        </p:nvSpPr>
        <p:spPr>
          <a:xfrm>
            <a:off x="1707503" y="4099792"/>
            <a:ext cx="9993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МДК 03.01 Организация деятельности аптеки и её структурных подразделений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42B728-8CD6-D54B-825D-0602AD764029}"/>
              </a:ext>
            </a:extLst>
          </p:cNvPr>
          <p:cNvSpPr txBox="1"/>
          <p:nvPr/>
        </p:nvSpPr>
        <p:spPr>
          <a:xfrm>
            <a:off x="2463283" y="2343091"/>
            <a:ext cx="10161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Санитарный режим и хранение товаров аптечного ассортимента  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21E94E82-E1B8-B24F-11E7-73795653AE41}"/>
              </a:ext>
            </a:extLst>
          </p:cNvPr>
          <p:cNvCxnSpPr/>
          <p:nvPr/>
        </p:nvCxnSpPr>
        <p:spPr>
          <a:xfrm>
            <a:off x="1621972" y="4599992"/>
            <a:ext cx="911600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89ABF967-4E78-F173-7E77-253A28DCB55C}"/>
              </a:ext>
            </a:extLst>
          </p:cNvPr>
          <p:cNvCxnSpPr/>
          <p:nvPr/>
        </p:nvCxnSpPr>
        <p:spPr>
          <a:xfrm>
            <a:off x="1621972" y="3362131"/>
            <a:ext cx="911600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493F79A-11FC-1668-4111-F78A6F3C508F}"/>
              </a:ext>
            </a:extLst>
          </p:cNvPr>
          <p:cNvSpPr txBox="1"/>
          <p:nvPr/>
        </p:nvSpPr>
        <p:spPr>
          <a:xfrm>
            <a:off x="5141944" y="2948278"/>
            <a:ext cx="20760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33.02.01 Фармация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D2B4A5-88BA-2971-C59A-35E4AEDDA0DB}"/>
              </a:ext>
            </a:extLst>
          </p:cNvPr>
          <p:cNvSpPr txBox="1"/>
          <p:nvPr/>
        </p:nvSpPr>
        <p:spPr>
          <a:xfrm>
            <a:off x="4548674" y="3374572"/>
            <a:ext cx="43107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код наименования специальности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47F9FA-9A54-166D-0023-877ACCF7DC35}"/>
              </a:ext>
            </a:extLst>
          </p:cNvPr>
          <p:cNvSpPr txBox="1"/>
          <p:nvPr/>
        </p:nvSpPr>
        <p:spPr>
          <a:xfrm>
            <a:off x="3334140" y="4597425"/>
            <a:ext cx="631215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код наименования междисциплинарного курса (дисциплины)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A6E01E-7EAF-9130-9698-10E5FEFD2633}"/>
              </a:ext>
            </a:extLst>
          </p:cNvPr>
          <p:cNvSpPr txBox="1"/>
          <p:nvPr/>
        </p:nvSpPr>
        <p:spPr>
          <a:xfrm>
            <a:off x="634481" y="5579707"/>
            <a:ext cx="198742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Студент, группа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26EEBF-4D2D-11D2-D669-0B84AFF7473F}"/>
              </a:ext>
            </a:extLst>
          </p:cNvPr>
          <p:cNvSpPr txBox="1"/>
          <p:nvPr/>
        </p:nvSpPr>
        <p:spPr>
          <a:xfrm>
            <a:off x="8210938" y="5579707"/>
            <a:ext cx="386287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Юртина Екатерина Николаевна, 227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Казакова Елена Николаевна</a:t>
            </a:r>
          </a:p>
        </p:txBody>
      </p:sp>
    </p:spTree>
    <p:extLst>
      <p:ext uri="{BB962C8B-B14F-4D97-AF65-F5344CB8AC3E}">
        <p14:creationId xmlns:p14="http://schemas.microsoft.com/office/powerpoint/2010/main" val="2569080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D42CEF-F72D-9B72-7284-4F9CE5672671}"/>
              </a:ext>
            </a:extLst>
          </p:cNvPr>
          <p:cNvSpPr txBox="1"/>
          <p:nvPr/>
        </p:nvSpPr>
        <p:spPr>
          <a:xfrm>
            <a:off x="2174033" y="0"/>
            <a:ext cx="90996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Шкаф для хранения уборочного инвентаря</a:t>
            </a:r>
            <a:endParaRPr lang="ru-RU" sz="3200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22CA4C54-D34F-EC5C-00AD-6DCF96150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715" y="863084"/>
            <a:ext cx="4017996" cy="5581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50EBCB7D-A0C5-1721-8644-D1D445398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290" y="863083"/>
            <a:ext cx="4186335" cy="5581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7982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E54DB5-57F3-C5B0-516C-202550BCFB3C}"/>
              </a:ext>
            </a:extLst>
          </p:cNvPr>
          <p:cNvSpPr txBox="1"/>
          <p:nvPr/>
        </p:nvSpPr>
        <p:spPr>
          <a:xfrm>
            <a:off x="2099388" y="127910"/>
            <a:ext cx="85025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Промаркированный уборочный инвентарь</a:t>
            </a:r>
            <a:endParaRPr lang="ru-RU" sz="3200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6AD9544D-0E44-3B9B-177D-4DB42FBF6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33" y="3270379"/>
            <a:ext cx="2419349" cy="295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BCA990D0-8D0C-8B8F-6C8C-3BF182B76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254" y="3270379"/>
            <a:ext cx="2419349" cy="295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4A180CE8-7D64-E5C4-F4B1-0F21669B2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375" y="970384"/>
            <a:ext cx="3181352" cy="525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>
            <a:extLst>
              <a:ext uri="{FF2B5EF4-FFF2-40B4-BE49-F238E27FC236}">
                <a16:creationId xmlns:a16="http://schemas.microsoft.com/office/drawing/2014/main" id="{1C0A4DD8-0B3C-DCF0-9A7F-4CC60AB44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942" y="970385"/>
            <a:ext cx="2686830" cy="525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>
            <a:extLst>
              <a:ext uri="{FF2B5EF4-FFF2-40B4-BE49-F238E27FC236}">
                <a16:creationId xmlns:a16="http://schemas.microsoft.com/office/drawing/2014/main" id="{B368807A-3B9C-73F8-6AA5-5CA42EC3F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33" y="970384"/>
            <a:ext cx="2419349" cy="219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>
            <a:extLst>
              <a:ext uri="{FF2B5EF4-FFF2-40B4-BE49-F238E27FC236}">
                <a16:creationId xmlns:a16="http://schemas.microsoft.com/office/drawing/2014/main" id="{C2E3C3E0-2812-158B-AB5A-7A1DA9B66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254" y="970384"/>
            <a:ext cx="2419349" cy="219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3732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ACC9D2-E3B2-F15A-619F-F452DE981129}"/>
              </a:ext>
            </a:extLst>
          </p:cNvPr>
          <p:cNvSpPr txBox="1"/>
          <p:nvPr/>
        </p:nvSpPr>
        <p:spPr>
          <a:xfrm>
            <a:off x="4224435" y="0"/>
            <a:ext cx="60975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Материальная</a:t>
            </a:r>
            <a:endParaRPr lang="ru-RU" sz="3200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1F72C056-1DBE-BF05-3442-AADF2F427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14" y="722601"/>
            <a:ext cx="4210828" cy="5738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90C38068-3602-3283-B784-6445FEC16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845" y="722601"/>
            <a:ext cx="6718041" cy="5738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9480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520C40-636F-8E74-B909-80E22886ACD8}"/>
              </a:ext>
            </a:extLst>
          </p:cNvPr>
          <p:cNvSpPr txBox="1"/>
          <p:nvPr/>
        </p:nvSpPr>
        <p:spPr>
          <a:xfrm>
            <a:off x="457200" y="0"/>
            <a:ext cx="1105677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Шкафы для хранения наружных, внутренних ЛП и для инъекций</a:t>
            </a:r>
            <a:endParaRPr lang="ru-RU" sz="3200" dirty="0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99984A64-68D6-2B1F-959A-F78EFF08D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48" y="1203650"/>
            <a:ext cx="6062966" cy="513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E6BEB4B3-911A-0B15-0C36-8A721DB8D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887" y="1203650"/>
            <a:ext cx="2656114" cy="251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id="{EFF05176-921F-F70F-32EB-64E8DE0C2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887" y="3900195"/>
            <a:ext cx="2656114" cy="2435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>
            <a:extLst>
              <a:ext uri="{FF2B5EF4-FFF2-40B4-BE49-F238E27FC236}">
                <a16:creationId xmlns:a16="http://schemas.microsoft.com/office/drawing/2014/main" id="{81434964-6330-739F-EC14-E44834EB3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1874" y="1203648"/>
            <a:ext cx="2656114" cy="251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>
            <a:extLst>
              <a:ext uri="{FF2B5EF4-FFF2-40B4-BE49-F238E27FC236}">
                <a16:creationId xmlns:a16="http://schemas.microsoft.com/office/drawing/2014/main" id="{DE596146-1996-505E-7130-F5CE5185E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1874" y="3900196"/>
            <a:ext cx="2656113" cy="243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48334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7106CBE-6D4B-CCE2-5283-842BFA153BC7}"/>
              </a:ext>
            </a:extLst>
          </p:cNvPr>
          <p:cNvSpPr txBox="1"/>
          <p:nvPr/>
        </p:nvSpPr>
        <p:spPr>
          <a:xfrm>
            <a:off x="2649894" y="0"/>
            <a:ext cx="76720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Хранение перевязочного материала</a:t>
            </a:r>
            <a:endParaRPr lang="ru-RU" sz="3200" dirty="0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8E2D6E01-9DB3-7231-286F-52216D478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830424"/>
            <a:ext cx="5660571" cy="5710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9BBC07CA-FD59-4531-211A-36DC92248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85" y="830424"/>
            <a:ext cx="5458408" cy="5710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22096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E3B4E9-3872-28AF-0E3C-6ABE584D5200}"/>
              </a:ext>
            </a:extLst>
          </p:cNvPr>
          <p:cNvSpPr txBox="1"/>
          <p:nvPr/>
        </p:nvSpPr>
        <p:spPr>
          <a:xfrm>
            <a:off x="2649894" y="0"/>
            <a:ext cx="76720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Хранение резиновых изделий</a:t>
            </a:r>
            <a:endParaRPr lang="ru-RU" sz="3200" dirty="0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E697039E-FD3C-FA57-C0E0-03EDE2422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788" y="886408"/>
            <a:ext cx="4033546" cy="537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>
            <a:extLst>
              <a:ext uri="{FF2B5EF4-FFF2-40B4-BE49-F238E27FC236}">
                <a16:creationId xmlns:a16="http://schemas.microsoft.com/office/drawing/2014/main" id="{3A2CD60E-8131-ADDB-5128-0CF03A33B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895" y="886407"/>
            <a:ext cx="4033546" cy="5378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24283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049C7D-AD45-8C2E-5845-AD37EB692E4D}"/>
              </a:ext>
            </a:extLst>
          </p:cNvPr>
          <p:cNvSpPr txBox="1"/>
          <p:nvPr/>
        </p:nvSpPr>
        <p:spPr>
          <a:xfrm>
            <a:off x="1340887" y="-18661"/>
            <a:ext cx="95102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Хранение лекарственного растительного сырья</a:t>
            </a:r>
            <a:endParaRPr lang="ru-RU" sz="2800" dirty="0"/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FD2E3E3A-41D2-0DF2-5433-E08ED8DB6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483" y="832756"/>
            <a:ext cx="7536024" cy="5652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66535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684B4A-8277-0FBC-0E18-E0609BD9D4AA}"/>
              </a:ext>
            </a:extLst>
          </p:cNvPr>
          <p:cNvSpPr txBox="1"/>
          <p:nvPr/>
        </p:nvSpPr>
        <p:spPr>
          <a:xfrm>
            <a:off x="1828801" y="0"/>
            <a:ext cx="94262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Хранение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парафармацевтической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продукции</a:t>
            </a:r>
            <a:endParaRPr lang="ru-RU" sz="3200" dirty="0"/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75249B75-F908-F952-28D3-4AC30F032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08" y="924989"/>
            <a:ext cx="5772539" cy="531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>
            <a:extLst>
              <a:ext uri="{FF2B5EF4-FFF2-40B4-BE49-F238E27FC236}">
                <a16:creationId xmlns:a16="http://schemas.microsoft.com/office/drawing/2014/main" id="{204D9C79-2739-6568-5FE7-D050A1C4F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693" y="924989"/>
            <a:ext cx="5625193" cy="531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39910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178E8CA-E007-B70C-4558-253B21D6B55D}"/>
              </a:ext>
            </a:extLst>
          </p:cNvPr>
          <p:cNvSpPr txBox="1"/>
          <p:nvPr/>
        </p:nvSpPr>
        <p:spPr>
          <a:xfrm>
            <a:off x="1119674" y="0"/>
            <a:ext cx="102263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Хранение огнеопасных и взрывоопасных веществ</a:t>
            </a:r>
            <a:endParaRPr lang="ru-RU" sz="3200" dirty="0"/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8915BBF8-9D49-5A57-0223-967FF5D04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78" y="1009852"/>
            <a:ext cx="6463003" cy="5211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1E7BCD-013A-E96F-E105-9212549637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556" y="1009852"/>
            <a:ext cx="4329404" cy="5211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7335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3AD383-A304-8106-977F-5BE21172720A}"/>
              </a:ext>
            </a:extLst>
          </p:cNvPr>
          <p:cNvSpPr txBox="1"/>
          <p:nvPr/>
        </p:nvSpPr>
        <p:spPr>
          <a:xfrm>
            <a:off x="4301413" y="0"/>
            <a:ext cx="76720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Холодильники</a:t>
            </a:r>
            <a:endParaRPr lang="ru-RU" sz="3600" dirty="0"/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66D4FAFF-4BEF-EC5D-2465-50E310655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18" y="927968"/>
            <a:ext cx="2997849" cy="277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6CCA70A7-2E3F-647F-C1C1-8CA7BC5D0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18" y="3825551"/>
            <a:ext cx="2997849" cy="263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>
            <a:extLst>
              <a:ext uri="{FF2B5EF4-FFF2-40B4-BE49-F238E27FC236}">
                <a16:creationId xmlns:a16="http://schemas.microsoft.com/office/drawing/2014/main" id="{F0A68B7B-B961-DA9F-AD5F-F627C8F4D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94" y="927968"/>
            <a:ext cx="3477986" cy="553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>
            <a:extLst>
              <a:ext uri="{FF2B5EF4-FFF2-40B4-BE49-F238E27FC236}">
                <a16:creationId xmlns:a16="http://schemas.microsoft.com/office/drawing/2014/main" id="{C169F80B-6FF9-AA6A-061F-E758B5010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507" y="927967"/>
            <a:ext cx="4514075" cy="553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6636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AF7B67-9E7A-DE05-38A0-F223FAD1E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9188" y="141191"/>
            <a:ext cx="4470918" cy="437308"/>
          </a:xfrm>
        </p:spPr>
        <p:txBody>
          <a:bodyPr>
            <a:no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Вывеска аптеки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4C27AB4-68C5-6F50-EB30-C9D3AB17B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498" y="1110342"/>
            <a:ext cx="8749004" cy="4917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13279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4BF4C3C-0F50-8E47-95E0-2A4385E8920C}"/>
              </a:ext>
            </a:extLst>
          </p:cNvPr>
          <p:cNvSpPr txBox="1"/>
          <p:nvPr/>
        </p:nvSpPr>
        <p:spPr>
          <a:xfrm>
            <a:off x="90198" y="0"/>
            <a:ext cx="1200227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Зона хранения фальсифицированных, недоброкачественных, контрафактных ЛА, ЛП с истекшим сроком годности </a:t>
            </a:r>
            <a:endParaRPr lang="ru-RU" sz="3200" dirty="0"/>
          </a:p>
        </p:txBody>
      </p:sp>
      <p:pic>
        <p:nvPicPr>
          <p:cNvPr id="20486" name="Picture 6">
            <a:extLst>
              <a:ext uri="{FF2B5EF4-FFF2-40B4-BE49-F238E27FC236}">
                <a16:creationId xmlns:a16="http://schemas.microsoft.com/office/drawing/2014/main" id="{2812F223-D1DA-89F0-6730-6F93019A5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675" y="1539549"/>
            <a:ext cx="3983781" cy="49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>
            <a:extLst>
              <a:ext uri="{FF2B5EF4-FFF2-40B4-BE49-F238E27FC236}">
                <a16:creationId xmlns:a16="http://schemas.microsoft.com/office/drawing/2014/main" id="{4A57C799-EF43-264A-F703-193F92462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90" y="1539550"/>
            <a:ext cx="3756735" cy="4970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152973C-1EBA-0714-D727-25FEBDA70E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306" y="1539549"/>
            <a:ext cx="3597923" cy="497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4521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FC495-C4CE-4588-410E-F4046415FBF5}"/>
              </a:ext>
            </a:extLst>
          </p:cNvPr>
          <p:cNvSpPr txBox="1"/>
          <p:nvPr/>
        </p:nvSpPr>
        <p:spPr>
          <a:xfrm>
            <a:off x="1679510" y="-18661"/>
            <a:ext cx="99487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Зона карантинного хранения лекарственных средств</a:t>
            </a:r>
            <a:endParaRPr lang="ru-RU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92D5D2-C59C-1C7C-815B-A1A6CEAE4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056" y="1075562"/>
            <a:ext cx="3870083" cy="4970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E409934B-1AFD-2971-372D-A3A216E52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96" y="1075560"/>
            <a:ext cx="4028118" cy="4970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3161E96-1993-2A8E-46E2-945DED1B43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281" y="1075561"/>
            <a:ext cx="3597923" cy="497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5887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9B3A6E-7494-6489-17EE-39129D8BE91F}"/>
              </a:ext>
            </a:extLst>
          </p:cNvPr>
          <p:cNvSpPr txBox="1"/>
          <p:nvPr/>
        </p:nvSpPr>
        <p:spPr>
          <a:xfrm>
            <a:off x="2649894" y="0"/>
            <a:ext cx="76720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Тары для сбора медицинских отходов</a:t>
            </a:r>
            <a:endParaRPr lang="ru-RU" sz="3600" dirty="0"/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49963489-2FAD-7BA3-5A03-4CF79F06A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93" y="1119671"/>
            <a:ext cx="5884507" cy="515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>
            <a:extLst>
              <a:ext uri="{FF2B5EF4-FFF2-40B4-BE49-F238E27FC236}">
                <a16:creationId xmlns:a16="http://schemas.microsoft.com/office/drawing/2014/main" id="{E63FEA06-64AC-8356-520C-D13201F6A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952" y="1119671"/>
            <a:ext cx="5716555" cy="515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8807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B2CCF4-A32C-B371-8030-7F5EBE5CD67D}"/>
              </a:ext>
            </a:extLst>
          </p:cNvPr>
          <p:cNvSpPr txBox="1"/>
          <p:nvPr/>
        </p:nvSpPr>
        <p:spPr>
          <a:xfrm>
            <a:off x="3601617" y="130628"/>
            <a:ext cx="76720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A1032E02-C8B3-995D-D4B3-6F5204B9F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466" y="1290217"/>
            <a:ext cx="3790950" cy="505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0232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3681428-A366-6F81-88FE-FFA1D2446C7B}"/>
              </a:ext>
            </a:extLst>
          </p:cNvPr>
          <p:cNvSpPr txBox="1"/>
          <p:nvPr/>
        </p:nvSpPr>
        <p:spPr>
          <a:xfrm>
            <a:off x="4504353" y="127910"/>
            <a:ext cx="60975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Торговый зал</a:t>
            </a:r>
            <a:endParaRPr lang="ru-RU" sz="3200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FC9601BC-D151-52BE-2714-EB6A47121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217" y="3758104"/>
            <a:ext cx="4164563" cy="230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DCAC76D2-73BB-C0B2-34D3-90E3A0E55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724" y="1073020"/>
            <a:ext cx="5828523" cy="498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4A2C62BA-CDD4-2566-A131-04C229574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216" y="1073020"/>
            <a:ext cx="4164563" cy="238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71328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F777714-A4DA-184E-6EFD-7CF3A9C598F1}"/>
              </a:ext>
            </a:extLst>
          </p:cNvPr>
          <p:cNvSpPr txBox="1"/>
          <p:nvPr/>
        </p:nvSpPr>
        <p:spPr>
          <a:xfrm>
            <a:off x="2890157" y="0"/>
            <a:ext cx="60975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Фармацевт в санитарной одежде</a:t>
            </a:r>
            <a:endParaRPr lang="ru-RU" sz="3200" dirty="0"/>
          </a:p>
        </p:txBody>
      </p:sp>
      <p:pic>
        <p:nvPicPr>
          <p:cNvPr id="22530" name="Picture 2">
            <a:extLst>
              <a:ext uri="{FF2B5EF4-FFF2-40B4-BE49-F238E27FC236}">
                <a16:creationId xmlns:a16="http://schemas.microsoft.com/office/drawing/2014/main" id="{4F28595F-63C7-543A-800E-2C6CCF837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875" y="680616"/>
            <a:ext cx="4360117" cy="5813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9196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13A7898-7DEE-E482-D12E-D48BE9829624}"/>
              </a:ext>
            </a:extLst>
          </p:cNvPr>
          <p:cNvSpPr txBox="1"/>
          <p:nvPr/>
        </p:nvSpPr>
        <p:spPr>
          <a:xfrm>
            <a:off x="3729912" y="0"/>
            <a:ext cx="60975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Зона отдыха персонала</a:t>
            </a:r>
            <a:endParaRPr lang="ru-RU" sz="32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C02A39A-EB3E-C8D2-AFCF-6EEE2F49C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769" y="1390261"/>
            <a:ext cx="5912250" cy="443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EEBD035-8C29-6E91-6888-CCD119C61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777" y="1390260"/>
            <a:ext cx="3464379" cy="443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431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F1386CB-83A6-BAA7-577D-0CFAB7AC7291}"/>
              </a:ext>
            </a:extLst>
          </p:cNvPr>
          <p:cNvSpPr txBox="1"/>
          <p:nvPr/>
        </p:nvSpPr>
        <p:spPr>
          <a:xfrm>
            <a:off x="1922106" y="31046"/>
            <a:ext cx="89690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Зона хранения санитарной и личной одежды</a:t>
            </a:r>
            <a:endParaRPr lang="ru-RU" sz="32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6B3A890-65AE-A300-425F-21CE7F5C5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433" y="938763"/>
            <a:ext cx="3977562" cy="530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E4CFB065-3B47-941B-8EE1-55E852D97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393" y="938763"/>
            <a:ext cx="4052207" cy="530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690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77C9651-7DE5-E30C-958E-77A4C1254968}"/>
              </a:ext>
            </a:extLst>
          </p:cNvPr>
          <p:cNvSpPr txBox="1"/>
          <p:nvPr/>
        </p:nvSpPr>
        <p:spPr>
          <a:xfrm>
            <a:off x="4737619" y="0"/>
            <a:ext cx="60975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Санузел</a:t>
            </a:r>
            <a:endParaRPr lang="ru-RU" sz="3600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C89504C-3527-41A4-3ACE-83DD2C310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241" y="646331"/>
            <a:ext cx="4416101" cy="5888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6326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112E2B-E02C-0E70-4466-5C706D72BBEC}"/>
              </a:ext>
            </a:extLst>
          </p:cNvPr>
          <p:cNvSpPr txBox="1"/>
          <p:nvPr/>
        </p:nvSpPr>
        <p:spPr>
          <a:xfrm>
            <a:off x="3627275" y="0"/>
            <a:ext cx="60975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Рабочее место фармацевта</a:t>
            </a:r>
            <a:endParaRPr lang="ru-RU" sz="3200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52585DF7-BAA3-CAE0-107A-6E27EB76A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078" y="853179"/>
            <a:ext cx="4581330" cy="556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0D79379D-CCA5-141F-44B9-E48B932DB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301" y="853179"/>
            <a:ext cx="5598367" cy="556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08443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941A81-4BC7-CAF6-D740-0A44BF30D223}"/>
              </a:ext>
            </a:extLst>
          </p:cNvPr>
          <p:cNvSpPr txBox="1"/>
          <p:nvPr/>
        </p:nvSpPr>
        <p:spPr>
          <a:xfrm>
            <a:off x="3468655" y="0"/>
            <a:ext cx="60975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Информационный стенд</a:t>
            </a:r>
            <a:endParaRPr lang="ru-RU" sz="3200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86066A2E-4CAE-4510-2490-AB62616F7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409" y="968308"/>
            <a:ext cx="3843436" cy="5124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0633E10A-D219-21AA-BE46-37C04E612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686" y="968307"/>
            <a:ext cx="4260591" cy="5124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722590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163</Words>
  <Application>Microsoft Office PowerPoint</Application>
  <PresentationFormat>Широкоэкранный</PresentationFormat>
  <Paragraphs>35</Paragraphs>
  <Slides>23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Тема Office</vt:lpstr>
      <vt:lpstr>ФЕДЕРАЛЬНОЕ  ГОСУДАРСТВЕННОЕ БЮДЖЕТНОЕ  ОБРАЗОВАТЕЛЬНОЕ УЧРЕЖДЕНИЕ ВЫСШЕГО ОБРАЗОВАНИЯ «КРАСНОЯРСКИЙ ГОСУДАРСТВЕННЫЙ МЕДИЦИНСКИЙ УНИВЕРСИТЕТ  ИМЕНИ ПРОФЕССОРА В.Ф. ВОЙНО-ЯСЕНЕЦКОГО»  МИНИСТЕРСТВА  ЗДРАВООХРАНЕНИЯ РОССИЙСКОЙ ФЕДЕРАЦИИ   ФАРМАЦЕВТИЧЕСКИЙ КОЛЛЕДЖ </vt:lpstr>
      <vt:lpstr>Вывеска аптеки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ФЕДЕРАЛЬНОЕ  ГОСУДАРСТВЕННОЕ БЮДЖЕТНОЕ  ОБРАЗОВАТЕЛЬНОЕ УЧРЕЖДЕНИЕ ВЫСШЕГО ОБРАЗОВАНИЯ «КРАСНОЯРСКИЙ ГОСУДАРСТВЕННЫЙ МЕДИЦИНСКИЙ УНИВЕРСИТЕТ  ИМЕНИ ПРОФЕССОРА В.Ф. ВОЙНО-ЯСЕНЕЦКОГО»  МИНИСТЕРСТВА  ЗДРАВООХРАНЕНИЯ РОССИЙСКОЙ ФЕДЕРАЦИИ   ФАРМАЦЕВТИЧЕСКИЙ КОЛЛЕДЖ </dc:title>
  <dc:creator>Екатерина Юртина</dc:creator>
  <cp:lastModifiedBy>Екатерина Юртина</cp:lastModifiedBy>
  <cp:revision>3</cp:revision>
  <dcterms:created xsi:type="dcterms:W3CDTF">2022-12-24T13:36:11Z</dcterms:created>
  <dcterms:modified xsi:type="dcterms:W3CDTF">2022-12-24T16:05:17Z</dcterms:modified>
</cp:coreProperties>
</file>