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2" r:id="rId5"/>
    <p:sldId id="259" r:id="rId6"/>
    <p:sldId id="260" r:id="rId7"/>
    <p:sldId id="261" r:id="rId8"/>
    <p:sldId id="263" r:id="rId9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8000FF7-D343-288D-F4D1-5F9702BF00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B141142D-B4D9-C430-14C9-C20A2B940A2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C1C37C78-8B4B-C9A7-B443-5907F96B92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BE4C4A6-09D6-E971-FE6B-378B85E91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86983F4D-43E5-E9EE-2B3F-4E8AA3941F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213724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6DD119C-15A7-1912-1E0B-AC6FE3EAD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D45E1E18-57E7-B601-5748-B605BFD2975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AC02FDCD-9F3C-06E1-7438-58624EDF8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A125E612-94AC-97D9-0A55-A233C97DE6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F34F6714-E94B-142B-108E-D7DD6556E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80487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>
            <a:extLst>
              <a:ext uri="{FF2B5EF4-FFF2-40B4-BE49-F238E27FC236}">
                <a16:creationId xmlns:a16="http://schemas.microsoft.com/office/drawing/2014/main" id="{75FC54F6-915E-1D46-3285-F18647AF9B8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>
            <a:extLst>
              <a:ext uri="{FF2B5EF4-FFF2-40B4-BE49-F238E27FC236}">
                <a16:creationId xmlns:a16="http://schemas.microsoft.com/office/drawing/2014/main" id="{1583FE41-B3BA-B488-74AB-01428CDA81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51DDC5B-7245-28AD-147E-4E2CF7A17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A1CE65E-3CEB-E177-92B2-9286B6609B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69D85BD0-A520-ABAB-45DB-564CB96FE99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8351809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FBEB855-2863-FDBD-78DA-E31C9FF063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CE7E1119-9333-11D9-47CF-8C3508BB22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FA79A936-693A-CA3B-B631-AC3FCCA99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CC233847-9AA0-6A86-B647-4162D076FC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977D1C8E-AFC3-DB31-DE74-FE03D9526D7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173970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58CA585-3C6D-DA36-C074-7916E19B9B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01F58E89-8A83-3539-0B2B-318E822197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2A977D00-845E-17FF-DC3A-9C5EBE1C7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4E3EC748-D38F-7CBB-CC4B-20758CD814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BD125556-0697-B7ED-20DE-D587F9E8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357294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A031DA4-D221-D529-430C-A5B97DBEC6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20ACD451-7D54-5804-C645-E8DEFF3D339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02360316-524C-E904-4B67-E55DD51009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B86BF15F-B0A5-0980-EFCF-62CEA0A5E0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213CD836-9227-35F1-A5A8-7AB776EB47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186AAB77-0BE4-926D-53C3-81E6463653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3372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CAFA1C5-9CEA-B645-0AB0-469809371E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1B797124-532B-964D-024F-F04BDB3366C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>
            <a:extLst>
              <a:ext uri="{FF2B5EF4-FFF2-40B4-BE49-F238E27FC236}">
                <a16:creationId xmlns:a16="http://schemas.microsoft.com/office/drawing/2014/main" id="{A3A7AF69-6B2D-232A-FB6A-6FA9C989B94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>
            <a:extLst>
              <a:ext uri="{FF2B5EF4-FFF2-40B4-BE49-F238E27FC236}">
                <a16:creationId xmlns:a16="http://schemas.microsoft.com/office/drawing/2014/main" id="{6999F367-2E00-A434-36D9-10D316817C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>
            <a:extLst>
              <a:ext uri="{FF2B5EF4-FFF2-40B4-BE49-F238E27FC236}">
                <a16:creationId xmlns:a16="http://schemas.microsoft.com/office/drawing/2014/main" id="{038BC69A-0764-BFE3-C6E9-E0904CFEA34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>
            <a:extLst>
              <a:ext uri="{FF2B5EF4-FFF2-40B4-BE49-F238E27FC236}">
                <a16:creationId xmlns:a16="http://schemas.microsoft.com/office/drawing/2014/main" id="{A7E0E9B9-2D17-9715-4C21-7A7FF951D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>
            <a:extLst>
              <a:ext uri="{FF2B5EF4-FFF2-40B4-BE49-F238E27FC236}">
                <a16:creationId xmlns:a16="http://schemas.microsoft.com/office/drawing/2014/main" id="{854BAE09-E1DB-42B1-38D1-9BC8D356D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>
            <a:extLst>
              <a:ext uri="{FF2B5EF4-FFF2-40B4-BE49-F238E27FC236}">
                <a16:creationId xmlns:a16="http://schemas.microsoft.com/office/drawing/2014/main" id="{C8C41279-76D3-1C43-387C-14DC3D3B56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52809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C5E2F2D-9EB4-701C-8F62-EA0C8C9B2F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>
            <a:extLst>
              <a:ext uri="{FF2B5EF4-FFF2-40B4-BE49-F238E27FC236}">
                <a16:creationId xmlns:a16="http://schemas.microsoft.com/office/drawing/2014/main" id="{F94187CC-1FE7-B085-3001-469C7D60E6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>
            <a:extLst>
              <a:ext uri="{FF2B5EF4-FFF2-40B4-BE49-F238E27FC236}">
                <a16:creationId xmlns:a16="http://schemas.microsoft.com/office/drawing/2014/main" id="{72468E77-695B-FECB-4463-B8A8A4B9CE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>
            <a:extLst>
              <a:ext uri="{FF2B5EF4-FFF2-40B4-BE49-F238E27FC236}">
                <a16:creationId xmlns:a16="http://schemas.microsoft.com/office/drawing/2014/main" id="{F824BCBB-F844-41A3-BC63-778C70F635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776004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>
            <a:extLst>
              <a:ext uri="{FF2B5EF4-FFF2-40B4-BE49-F238E27FC236}">
                <a16:creationId xmlns:a16="http://schemas.microsoft.com/office/drawing/2014/main" id="{DAFCD55C-002E-C6A0-E225-DEF3F6AEF3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>
            <a:extLst>
              <a:ext uri="{FF2B5EF4-FFF2-40B4-BE49-F238E27FC236}">
                <a16:creationId xmlns:a16="http://schemas.microsoft.com/office/drawing/2014/main" id="{72A0F483-30D5-CE50-75D4-6B039644BE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>
            <a:extLst>
              <a:ext uri="{FF2B5EF4-FFF2-40B4-BE49-F238E27FC236}">
                <a16:creationId xmlns:a16="http://schemas.microsoft.com/office/drawing/2014/main" id="{B335BA10-6749-A158-22D2-8013999EAB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3519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EBB0391-5ADE-72E8-8C6B-836E127FCA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1DFF3CC-1D1F-D4FA-ED49-0231CAA70E9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691961DB-C748-0BBA-B8D8-58C37794450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672E24C0-EC32-DF77-E8C7-89396D2E5A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93ECBE3C-3CC2-A584-3F47-0C3BAE68C7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C882FD6-1CBC-9F48-35C3-81C392009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552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9A95F4-7BFC-FACA-728D-B433328C6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>
            <a:extLst>
              <a:ext uri="{FF2B5EF4-FFF2-40B4-BE49-F238E27FC236}">
                <a16:creationId xmlns:a16="http://schemas.microsoft.com/office/drawing/2014/main" id="{8D846CD4-CE3B-205F-656A-16555682BA4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>
            <a:extLst>
              <a:ext uri="{FF2B5EF4-FFF2-40B4-BE49-F238E27FC236}">
                <a16:creationId xmlns:a16="http://schemas.microsoft.com/office/drawing/2014/main" id="{26249D21-6EB4-9C12-C900-3738CC99D5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>
            <a:extLst>
              <a:ext uri="{FF2B5EF4-FFF2-40B4-BE49-F238E27FC236}">
                <a16:creationId xmlns:a16="http://schemas.microsoft.com/office/drawing/2014/main" id="{32B2AF49-5FA5-F175-2D29-A4CE1755EF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>
            <a:extLst>
              <a:ext uri="{FF2B5EF4-FFF2-40B4-BE49-F238E27FC236}">
                <a16:creationId xmlns:a16="http://schemas.microsoft.com/office/drawing/2014/main" id="{61226AFC-FAE5-19E4-E120-F4113A5C1E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>
            <a:extLst>
              <a:ext uri="{FF2B5EF4-FFF2-40B4-BE49-F238E27FC236}">
                <a16:creationId xmlns:a16="http://schemas.microsoft.com/office/drawing/2014/main" id="{758FACC6-D78B-F428-522B-E73692EDF3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022322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6E12FCD-4321-E381-F291-08C45677C7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>
            <a:extLst>
              <a:ext uri="{FF2B5EF4-FFF2-40B4-BE49-F238E27FC236}">
                <a16:creationId xmlns:a16="http://schemas.microsoft.com/office/drawing/2014/main" id="{A9CDF5FE-E467-FB0D-8E8E-BB259BE96C8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>
            <a:extLst>
              <a:ext uri="{FF2B5EF4-FFF2-40B4-BE49-F238E27FC236}">
                <a16:creationId xmlns:a16="http://schemas.microsoft.com/office/drawing/2014/main" id="{DAF0F05A-58A7-8BB7-A2C1-FB7E9F54A9A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09BACD-4C1E-42A8-A9A7-75BD9C91683E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>
            <a:extLst>
              <a:ext uri="{FF2B5EF4-FFF2-40B4-BE49-F238E27FC236}">
                <a16:creationId xmlns:a16="http://schemas.microsoft.com/office/drawing/2014/main" id="{3D2B75AE-D297-1989-010F-5E9BAB8E204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>
            <a:extLst>
              <a:ext uri="{FF2B5EF4-FFF2-40B4-BE49-F238E27FC236}">
                <a16:creationId xmlns:a16="http://schemas.microsoft.com/office/drawing/2014/main" id="{E892AEB9-2E05-A7C1-E22D-B5F5FF71AE4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8C905C-4B83-44F7-AA9F-E4D169F31EF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1290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3BC1852-097D-E825-FC2A-7B27BB90FA6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923253"/>
          </a:xfrm>
        </p:spPr>
        <p:txBody>
          <a:bodyPr>
            <a:noAutofit/>
          </a:bodyPr>
          <a:lstStyle/>
          <a:p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ФЕДЕРАЛЬНОЕ ГОСУДАРСТВЕННОЕ БЮДЖЕТНОЕ ОБРАЗОВАТЕЛЬНОЕ УЧРЕЖДЕНИЕ ВЫСШЕГО ОБРАЗОВАНИЯ «КРАСНОЯРСКИЙ ГОСУДАРСТВЕННЫЙ МЕДИЦИНСКИЙ УНИВЕРСИТЕТ ИМ. ПРОФ. В.Ф. ВОЙНО ЯСЕНЕЦКОГО» МИНИСТЕРСТВА ЗДРАВООХРАНЕНИЯ РОССИЙСКОЙ ФЕДЕРАЦИИ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ФАРМАЦЕВТИЧЕСКИЙ КОЛЛЕДЖ</a:t>
            </a:r>
            <a:br>
              <a:rPr lang="ru-RU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66285A9F-BE20-4CCA-24ED-50F73560D4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8841" y="2678785"/>
            <a:ext cx="9144000" cy="1655762"/>
          </a:xfrm>
        </p:spPr>
        <p:txBody>
          <a:bodyPr>
            <a:normAutofit/>
          </a:bodyPr>
          <a:lstStyle/>
          <a:p>
            <a:r>
              <a:rPr lang="ru-RU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рабочего места по приему рецептов и отпуску  готовых лекарственных препаратов.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7B1C023-6DAE-7937-7E76-50E4D4A64D9C}"/>
              </a:ext>
            </a:extLst>
          </p:cNvPr>
          <p:cNvSpPr txBox="1"/>
          <p:nvPr/>
        </p:nvSpPr>
        <p:spPr>
          <a:xfrm>
            <a:off x="6416512" y="4732257"/>
            <a:ext cx="519102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Выполнила: студентка 228гр. Андращук А. Н.</a:t>
            </a:r>
          </a:p>
          <a:p>
            <a:pPr algn="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Преподаватель: Казакова Е. Н.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7E49E50-F1FF-8DAA-4045-902C15882AB7}"/>
              </a:ext>
            </a:extLst>
          </p:cNvPr>
          <p:cNvSpPr txBox="1"/>
          <p:nvPr/>
        </p:nvSpPr>
        <p:spPr>
          <a:xfrm>
            <a:off x="5021344" y="6287678"/>
            <a:ext cx="2149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Красноярск, 2023г.</a:t>
            </a:r>
          </a:p>
        </p:txBody>
      </p:sp>
    </p:spTree>
    <p:extLst>
      <p:ext uri="{BB962C8B-B14F-4D97-AF65-F5344CB8AC3E}">
        <p14:creationId xmlns:p14="http://schemas.microsoft.com/office/powerpoint/2010/main" val="6911456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5E0C1E32-F618-ABFC-A843-9DBA5814A0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рабочего места по приему рецептов и отпуску лекарств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D9AFD1F7-1627-415F-05C9-F17F22CD184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место организуется в торговом зале аптеки. Площади отдела, имеющееся оборудование и оснащение соответствуют действующим строительным нормам.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место по приему рецептов и отпуску лекарств чаще всего изолировано от посетителей</a:t>
            </a:r>
          </a:p>
          <a:p>
            <a:endParaRPr lang="ru-RU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5E2F6466-8A53-967A-0D16-09825F9B10C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00107" y="3033124"/>
            <a:ext cx="4191785" cy="3143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202587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2CC909-F4AC-6D27-D3DD-A313B1E6EAD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рабочего места по приему рецептов и отпуску лекарств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AB543A3A-03AB-8A44-2038-439C48CFE0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месте устанавливается типовое оборудование, которое включает: 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шкафы для хранения лекарственных препаратов;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холодильником для хранения термолабильных лекарственных препаратов;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шкафом для хранения ядовитых и сильнодействующих лекарственных средств;</a:t>
            </a:r>
          </a:p>
          <a:p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Компьютер.</a:t>
            </a:r>
            <a:b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EA2AAA3D-0AE3-7F61-FC70-63C65A49C8D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78230" y="3429000"/>
            <a:ext cx="2379215" cy="3172286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3B47BC2-FBF2-0DF2-970F-789B3A359AB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02659" y="3429000"/>
            <a:ext cx="2379216" cy="3172288"/>
          </a:xfrm>
          <a:prstGeom prst="rect">
            <a:avLst/>
          </a:prstGeom>
        </p:spPr>
      </p:pic>
      <p:pic>
        <p:nvPicPr>
          <p:cNvPr id="9" name="Рисунок 8">
            <a:extLst>
              <a:ext uri="{FF2B5EF4-FFF2-40B4-BE49-F238E27FC236}">
                <a16:creationId xmlns:a16="http://schemas.microsoft.com/office/drawing/2014/main" id="{E65DFAF7-F348-4496-002D-8E7BB342310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54336" y="4001294"/>
            <a:ext cx="3182163" cy="23866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539841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E6C75BCD-9B73-E05E-F277-1DA03616E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Организация рабочего места по приему рецептов и отпуску лекарств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B679CBA-C7A8-3B4B-A7AD-F5DF2ED575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Соблюдаются следующие правила: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рабочем месте не должно быть предметов, которые не требуются в процессе работы;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Каждый предмет должен иметь постоянное место;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 часто используемые в работе предметы должны находиться под рукой;</a:t>
            </a:r>
          </a:p>
        </p:txBody>
      </p:sp>
    </p:spTree>
    <p:extLst>
      <p:ext uri="{BB962C8B-B14F-4D97-AF65-F5344CB8AC3E}">
        <p14:creationId xmlns:p14="http://schemas.microsoft.com/office/powerpoint/2010/main" val="14650665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F202B34D-4687-194C-4250-AA7137BD2F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Рабочее место по приему и отпуску лекарств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9E3948D8-BF8A-2C02-BE8D-0ACD02B622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Должно быть оснащено необходимой справочной литературой (Государственной Фармакопея, таблица доз, литературой по совместимости и взаимодействию лекарственных средств)</a:t>
            </a:r>
          </a:p>
          <a:p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Должны быть этикетки и сигнатуры.</a:t>
            </a:r>
          </a:p>
        </p:txBody>
      </p:sp>
    </p:spTree>
    <p:extLst>
      <p:ext uri="{BB962C8B-B14F-4D97-AF65-F5344CB8AC3E}">
        <p14:creationId xmlns:p14="http://schemas.microsoft.com/office/powerpoint/2010/main" val="16627476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842AD5C-64AC-4960-9247-738F3BE71C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При приеме и отпуске лекарственных средств аптечный работник должен руководствоваться рядом документов: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04F7214-F779-645C-04C8-CA4961893D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Законами РФ «О лекарственных средствах», «О наркотических средствах и психотропных веществах», «О защите прав потребителей» и т.д.;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Перечнем наркотических средств, психотропных веществ и их прекурсоров, подлежащих контролю в Российской Федерации;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Списками Постоянного комитета по контролю наркотиков (ПККН);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Перечнем лекарственных средств списков А и Б;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Действующими приказами, нормативными документами </a:t>
            </a:r>
            <a:r>
              <a:rPr lang="ru-RU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минздрава</a:t>
            </a:r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РФ и других ведомств;</a:t>
            </a:r>
          </a:p>
          <a:p>
            <a:r>
              <a:rPr lang="ru-RU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Этическим кодексом фармацевта.</a:t>
            </a:r>
          </a:p>
        </p:txBody>
      </p:sp>
    </p:spTree>
    <p:extLst>
      <p:ext uri="{BB962C8B-B14F-4D97-AF65-F5344CB8AC3E}">
        <p14:creationId xmlns:p14="http://schemas.microsoft.com/office/powerpoint/2010/main" val="15619193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7A2CADB-CC48-BC89-08A0-292658394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69795" y="5153941"/>
            <a:ext cx="10515600" cy="13255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66C0E35C-AFA0-3259-E41E-08A5182EED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641023"/>
            <a:ext cx="10515600" cy="55359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3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 настоящее время во многих аптеках оборудованы автоматизированные рабочие места – рецептар-АРМ. Оно достаточно хорошо приспособлено для ускорения процесса продаж при помощи штрихового кодирования.</a:t>
            </a: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Рисунок 4">
            <a:extLst>
              <a:ext uri="{FF2B5EF4-FFF2-40B4-BE49-F238E27FC236}">
                <a16:creationId xmlns:a16="http://schemas.microsoft.com/office/drawing/2014/main" id="{8EC823CE-7FE3-9E60-96D9-517359958C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27595" y="2924116"/>
            <a:ext cx="2944155" cy="347908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49836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1C46AB0-7799-7850-5EA9-89D932E1A5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66218"/>
            <a:ext cx="10515600" cy="1325563"/>
          </a:xfrm>
        </p:spPr>
        <p:txBody>
          <a:bodyPr/>
          <a:lstStyle/>
          <a:p>
            <a:pPr algn="ctr"/>
            <a: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Спасибо за внимание!</a:t>
            </a:r>
          </a:p>
        </p:txBody>
      </p:sp>
    </p:spTree>
    <p:extLst>
      <p:ext uri="{BB962C8B-B14F-4D97-AF65-F5344CB8AC3E}">
        <p14:creationId xmlns:p14="http://schemas.microsoft.com/office/powerpoint/2010/main" val="64379594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348</Words>
  <Application>Microsoft Office PowerPoint</Application>
  <PresentationFormat>Широкоэкранный</PresentationFormat>
  <Paragraphs>31</Paragraphs>
  <Slides>8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Тема Office</vt:lpstr>
      <vt:lpstr>ФЕДЕРАЛЬНОЕ ГОСУДАРСТВЕННОЕ БЮДЖЕТНОЕ ОБРАЗОВАТЕЛЬНОЕ УЧРЕЖДЕНИЕ ВЫСШЕГО ОБРАЗОВАНИЯ «КРАСНОЯРСКИЙ ГОСУДАРСТВЕННЫЙ МЕДИЦИНСКИЙ УНИВЕРСИТЕТ ИМ. ПРОФ. В.Ф. ВОЙНО ЯСЕНЕЦКОГО» МИНИСТЕРСТВА ЗДРАВООХРАНЕНИЯ РОССИЙСКОЙ ФЕДЕРАЦИИ ФАРМАЦЕВТИЧЕСКИЙ КОЛЛЕДЖ </vt:lpstr>
      <vt:lpstr>Организация рабочего места по приему рецептов и отпуску лекарств</vt:lpstr>
      <vt:lpstr>Организация рабочего места по приему рецептов и отпуску лекарств</vt:lpstr>
      <vt:lpstr>Организация рабочего места по приему рецептов и отпуску лекарств</vt:lpstr>
      <vt:lpstr>Рабочее место по приему и отпуску лекарств</vt:lpstr>
      <vt:lpstr>При приеме и отпуске лекарственных средств аптечный работник должен руководствоваться рядом документов:</vt:lpstr>
      <vt:lpstr>Презентация PowerPoint</vt:lpstr>
      <vt:lpstr>Спасибо за внимание!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ФЕДЕРАЛЬНОЕ ГОСУДАРСТВЕННОЕ БЮДЖЕТНОЕ ОБРАЗОВАТЕЛЬНОЕ УЧРЕЖДЕНИЕ ВЫСШЕГО ОБРАЗОВАНИЯ «КРАСНОЯРСКИЙ ГОСУДАРСТВЕННЫЙ МЕДИЦИНСКИЙ УНИВЕРСИТЕТ ИМ. ПРОФ. В.Ф. ВОЙНО ЯСЕНЕЦКОГО» МИНИСТЕРСТВА ЗДРАВООХРАНЕНИЯ РОССИЙСКОЙ ФЕДЕРАЦИИ ФАРМАЦЕВТИЧЕСКИЙ КОЛЛЕДЖ </dc:title>
  <dc:creator>Анастасия Андращук</dc:creator>
  <cp:lastModifiedBy>Анастасия Андращук</cp:lastModifiedBy>
  <cp:revision>2</cp:revision>
  <dcterms:created xsi:type="dcterms:W3CDTF">2023-05-08T07:36:46Z</dcterms:created>
  <dcterms:modified xsi:type="dcterms:W3CDTF">2023-05-10T06:06:59Z</dcterms:modified>
</cp:coreProperties>
</file>