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2" r:id="rId3"/>
    <p:sldId id="258" r:id="rId4"/>
    <p:sldId id="259" r:id="rId5"/>
    <p:sldId id="263" r:id="rId6"/>
    <p:sldId id="260" r:id="rId7"/>
    <p:sldId id="261" r:id="rId8"/>
    <p:sldId id="262" r:id="rId9"/>
    <p:sldId id="264" r:id="rId10"/>
    <p:sldId id="265" r:id="rId11"/>
    <p:sldId id="266" r:id="rId12"/>
    <p:sldId id="267" r:id="rId13"/>
    <p:sldId id="268" r:id="rId14"/>
    <p:sldId id="270" r:id="rId15"/>
    <p:sldId id="271" r:id="rId16"/>
    <p:sldId id="272" r:id="rId17"/>
    <p:sldId id="269"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90" r:id="rId34"/>
    <p:sldId id="289" r:id="rId35"/>
    <p:sldId id="291" r:id="rId36"/>
    <p:sldId id="278"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A3FF1B25-79CE-46B7-A289-1902637FB237}"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FF1B25-79CE-46B7-A289-1902637FB2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FF1B25-79CE-46B7-A289-1902637FB2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FF1B25-79CE-46B7-A289-1902637FB237}"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A3FF1B25-79CE-46B7-A289-1902637FB23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FF1B25-79CE-46B7-A289-1902637FB237}"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3FF1B25-79CE-46B7-A289-1902637FB237}"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FF1B25-79CE-46B7-A289-1902637FB2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FF1B25-79CE-46B7-A289-1902637FB2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FF1B25-79CE-46B7-A289-1902637FB237}"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AE0F345-B65E-466D-97DB-6E717F0234BD}" type="datetimeFigureOut">
              <a:rPr lang="ru-RU" smtClean="0"/>
              <a:pPr/>
              <a:t>17.09.2020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A3FF1B25-79CE-46B7-A289-1902637FB237}"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E0F345-B65E-466D-97DB-6E717F0234BD}" type="datetimeFigureOut">
              <a:rPr lang="ru-RU" smtClean="0"/>
              <a:pPr/>
              <a:t>17.09.2020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FF1B25-79CE-46B7-A289-1902637FB23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krasgmu.ru/index.php?page%5bcommon%5d=content&amp;id=69129" TargetMode="External"/><Relationship Id="rId2" Type="http://schemas.openxmlformats.org/officeDocument/2006/relationships/hyperlink" Target="http://www.medcollegelib.ru/book/ISBN9785893498714.html" TargetMode="External"/><Relationship Id="rId1" Type="http://schemas.openxmlformats.org/officeDocument/2006/relationships/slideLayout" Target="../slideLayouts/slideLayout2.xml"/><Relationship Id="rId6" Type="http://schemas.openxmlformats.org/officeDocument/2006/relationships/hyperlink" Target="http://fet.lit-info.ru/" TargetMode="External"/><Relationship Id="rId5" Type="http://schemas.openxmlformats.org/officeDocument/2006/relationships/hyperlink" Target="http://nekrasov.niv.ru/" TargetMode="External"/><Relationship Id="rId4" Type="http://schemas.openxmlformats.org/officeDocument/2006/relationships/hyperlink" Target="http://rvb.ru/19vek/tyutche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400800" cy="3657600"/>
          </a:xfrm>
        </p:spPr>
        <p:txBody>
          <a:bodyPr>
            <a:normAutofit lnSpcReduction="10000"/>
          </a:bodyPr>
          <a:lstStyle/>
          <a:p>
            <a:r>
              <a:rPr lang="ru-RU" dirty="0" smtClean="0"/>
              <a:t>Лекция по дисциплине </a:t>
            </a:r>
            <a:br>
              <a:rPr lang="ru-RU" dirty="0" smtClean="0"/>
            </a:br>
            <a:r>
              <a:rPr lang="ru-RU" dirty="0" smtClean="0"/>
              <a:t>«Родная литература»</a:t>
            </a:r>
          </a:p>
          <a:p>
            <a:r>
              <a:rPr lang="ru-RU" dirty="0" smtClean="0"/>
              <a:t>Автор: А.С. Белозор</a:t>
            </a:r>
          </a:p>
          <a:p>
            <a:endParaRPr lang="ru-RU" dirty="0" smtClean="0"/>
          </a:p>
          <a:p>
            <a:endParaRPr lang="ru-RU" dirty="0" smtClean="0"/>
          </a:p>
          <a:p>
            <a:endParaRPr lang="ru-RU" dirty="0" smtClean="0"/>
          </a:p>
          <a:p>
            <a:endParaRPr lang="ru-RU" dirty="0" smtClean="0"/>
          </a:p>
          <a:p>
            <a:r>
              <a:rPr lang="ru-RU" dirty="0" smtClean="0"/>
              <a:t>Красноярск, 2019</a:t>
            </a:r>
            <a:endParaRPr lang="ru-RU" dirty="0"/>
          </a:p>
        </p:txBody>
      </p:sp>
      <p:sp>
        <p:nvSpPr>
          <p:cNvPr id="2" name="Заголовок 1"/>
          <p:cNvSpPr>
            <a:spLocks noGrp="1"/>
          </p:cNvSpPr>
          <p:nvPr>
            <p:ph type="ctrTitle"/>
          </p:nvPr>
        </p:nvSpPr>
        <p:spPr/>
        <p:txBody>
          <a:bodyPr/>
          <a:lstStyle/>
          <a:p>
            <a:r>
              <a:rPr lang="ru-RU" b="1" dirty="0" smtClean="0"/>
              <a:t>Поэзия второй половины </a:t>
            </a:r>
            <a:r>
              <a:rPr lang="en-US" b="1" dirty="0" smtClean="0"/>
              <a:t>XIX</a:t>
            </a:r>
            <a:r>
              <a:rPr lang="ru-RU" b="1" dirty="0" smtClean="0"/>
              <a:t> века</a:t>
            </a:r>
            <a:endParaRPr lang="ru-RU" dirty="0"/>
          </a:p>
        </p:txBody>
      </p:sp>
      <p:sp>
        <p:nvSpPr>
          <p:cNvPr id="4" name="TextBox 3"/>
          <p:cNvSpPr txBox="1"/>
          <p:nvPr/>
        </p:nvSpPr>
        <p:spPr>
          <a:xfrm>
            <a:off x="571472" y="0"/>
            <a:ext cx="8072494" cy="1384995"/>
          </a:xfrm>
          <a:prstGeom prst="rect">
            <a:avLst/>
          </a:prstGeom>
          <a:noFill/>
        </p:spPr>
        <p:txBody>
          <a:bodyPr wrap="square" rtlCol="0">
            <a:spAutoFit/>
          </a:bodyPr>
          <a:lstStyle/>
          <a:p>
            <a:pPr algn="ctr"/>
            <a:r>
              <a:rPr lang="ru-RU" sz="1400" dirty="0" smtClean="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p>
          <a:p>
            <a:pPr algn="ctr"/>
            <a:r>
              <a:rPr lang="ru-RU" sz="1400" dirty="0" smtClean="0"/>
              <a:t>МИНИСТЕРСТВА ЗДРАВООХРАНЕНИЯ </a:t>
            </a:r>
          </a:p>
          <a:p>
            <a:pPr algn="ctr"/>
            <a:r>
              <a:rPr lang="ru-RU" sz="1400" dirty="0" smtClean="0"/>
              <a:t>РОССИЙСКОЙ ФЕДЕРАЦИИ </a:t>
            </a:r>
          </a:p>
          <a:p>
            <a:pPr algn="ctr"/>
            <a:r>
              <a:rPr lang="ru-RU" sz="1400" smtClean="0"/>
              <a:t>ФАРМАЦЕВТИЧЕСКИЙ КОЛЛЕДЖ</a:t>
            </a:r>
            <a:endParaRPr lang="ru-RU" sz="1400" dirty="0"/>
          </a:p>
        </p:txBody>
      </p:sp>
    </p:spTree>
    <p:extLst>
      <p:ext uri="{BB962C8B-B14F-4D97-AF65-F5344CB8AC3E}">
        <p14:creationId xmlns:p14="http://schemas.microsoft.com/office/powerpoint/2010/main" val="209249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sp>
        <p:nvSpPr>
          <p:cNvPr id="3" name="Объект 2"/>
          <p:cNvSpPr>
            <a:spLocks noGrp="1"/>
          </p:cNvSpPr>
          <p:nvPr>
            <p:ph sz="quarter" idx="1"/>
          </p:nvPr>
        </p:nvSpPr>
        <p:spPr>
          <a:xfrm>
            <a:off x="914400" y="476672"/>
            <a:ext cx="7772400" cy="5543128"/>
          </a:xfrm>
        </p:spPr>
        <p:txBody>
          <a:bodyPr/>
          <a:lstStyle/>
          <a:p>
            <a:pPr algn="just"/>
            <a:r>
              <a:rPr lang="ru-RU" b="1" dirty="0" smtClean="0"/>
              <a:t>Родина</a:t>
            </a:r>
            <a:r>
              <a:rPr lang="ru-RU" dirty="0" smtClean="0"/>
              <a:t>: «Славянам», «Умом Россию не понять», «Единство» и др. </a:t>
            </a:r>
            <a:r>
              <a:rPr lang="ru-RU" dirty="0"/>
              <a:t>Признавая величие живой души в природе, он подобным образом видел ее и в России. Тютчев считает, что Россия призвана внутренне и внешним образом обновить человечество. Поэт не только любил Россию, он верил в </a:t>
            </a:r>
            <a:r>
              <a:rPr lang="ru-RU" dirty="0" smtClean="0"/>
              <a:t>нее. </a:t>
            </a:r>
          </a:p>
          <a:p>
            <a:pPr algn="just"/>
            <a:r>
              <a:rPr lang="ru-RU" dirty="0"/>
              <a:t>Судьба России зависит не от исхода внутренней нравственной борьбы светлого и темного начал в ней самой. Условия для исполнения ее космической миссии есть внутренняя победа добра над злом.</a:t>
            </a:r>
          </a:p>
        </p:txBody>
      </p:sp>
    </p:spTree>
    <p:extLst>
      <p:ext uri="{BB962C8B-B14F-4D97-AF65-F5344CB8AC3E}">
        <p14:creationId xmlns:p14="http://schemas.microsoft.com/office/powerpoint/2010/main" val="385614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018"/>
          </a:xfrm>
        </p:spPr>
        <p:txBody>
          <a:bodyPr>
            <a:normAutofit fontScale="90000"/>
          </a:bodyPr>
          <a:lstStyle/>
          <a:p>
            <a:endParaRPr lang="ru-RU" dirty="0"/>
          </a:p>
        </p:txBody>
      </p:sp>
      <p:sp>
        <p:nvSpPr>
          <p:cNvPr id="3" name="Объект 2"/>
          <p:cNvSpPr>
            <a:spLocks noGrp="1"/>
          </p:cNvSpPr>
          <p:nvPr>
            <p:ph sz="quarter" idx="1"/>
          </p:nvPr>
        </p:nvSpPr>
        <p:spPr>
          <a:xfrm>
            <a:off x="914400" y="404664"/>
            <a:ext cx="7772400" cy="6120680"/>
          </a:xfrm>
        </p:spPr>
        <p:txBody>
          <a:bodyPr>
            <a:normAutofit lnSpcReduction="10000"/>
          </a:bodyPr>
          <a:lstStyle/>
          <a:p>
            <a:pPr algn="just"/>
            <a:r>
              <a:rPr lang="ru-RU" b="1" dirty="0" smtClean="0"/>
              <a:t>Любовь</a:t>
            </a:r>
            <a:r>
              <a:rPr lang="ru-RU" dirty="0" smtClean="0"/>
              <a:t>: «О, как убийственно мы любим», «Я встретил вас – и все былое», «Она сидела на полу» и др. </a:t>
            </a:r>
            <a:r>
              <a:rPr lang="ru-RU" dirty="0"/>
              <a:t>Любовь Тютчева –</a:t>
            </a:r>
            <a:r>
              <a:rPr lang="ru-RU" dirty="0" smtClean="0"/>
              <a:t> </a:t>
            </a:r>
            <a:r>
              <a:rPr lang="ru-RU" dirty="0"/>
              <a:t>это не чувства, переживания или состояние души. Любовь показана во взаимосвязи с космосом и хаосом.   Любовь бывает разной: взаимной и неразделенной. И не всегда  любовь приносит радость и  счастье</a:t>
            </a:r>
            <a:r>
              <a:rPr lang="ru-RU" dirty="0" smtClean="0"/>
              <a:t>.</a:t>
            </a:r>
          </a:p>
          <a:p>
            <a:pPr algn="just"/>
            <a:r>
              <a:rPr lang="ru-RU" dirty="0"/>
              <a:t>В большей части стихов, посвященных высокому чувству любви к женщине, автор тщательно скрывает своего адресата, и лишь по едва заметным приметам, переходящим из одного в другое любовное признание, мы можем догадаться, кому оно может адресоваться. Некоторые загадки продолжают мучить нас до настоящего времени. </a:t>
            </a:r>
          </a:p>
          <a:p>
            <a:pPr algn="just"/>
            <a:endParaRPr lang="ru-RU" dirty="0"/>
          </a:p>
        </p:txBody>
      </p:sp>
    </p:spTree>
    <p:extLst>
      <p:ext uri="{BB962C8B-B14F-4D97-AF65-F5344CB8AC3E}">
        <p14:creationId xmlns:p14="http://schemas.microsoft.com/office/powerpoint/2010/main" val="2274306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sp>
        <p:nvSpPr>
          <p:cNvPr id="3" name="Объект 2"/>
          <p:cNvSpPr>
            <a:spLocks noGrp="1"/>
          </p:cNvSpPr>
          <p:nvPr>
            <p:ph sz="quarter" idx="1"/>
          </p:nvPr>
        </p:nvSpPr>
        <p:spPr>
          <a:xfrm>
            <a:off x="914400" y="476672"/>
            <a:ext cx="7772400" cy="5543128"/>
          </a:xfrm>
        </p:spPr>
        <p:txBody>
          <a:bodyPr/>
          <a:lstStyle/>
          <a:p>
            <a:r>
              <a:rPr lang="ru-RU" b="1" dirty="0" smtClean="0"/>
              <a:t>Гражданская лирика</a:t>
            </a:r>
            <a:r>
              <a:rPr lang="ru-RU" dirty="0" smtClean="0"/>
              <a:t>: «14 декабря 1825», «Над этой темною толпой…», «Последний катаклизм» и др.</a:t>
            </a:r>
          </a:p>
          <a:p>
            <a:pPr algn="just"/>
            <a:r>
              <a:rPr lang="ru-RU" dirty="0"/>
              <a:t>Тютчев был свидетелем многих исторических событий в русской и европейской истории: война с Наполеоном, революции в Европе, польское восстание, Крымская война, отмена крепостного права в России и других. Как человек государственно мыслящий, Тютчев мог сравнивать и делать выводы о путях развития разных стран.</a:t>
            </a:r>
          </a:p>
        </p:txBody>
      </p:sp>
    </p:spTree>
    <p:extLst>
      <p:ext uri="{BB962C8B-B14F-4D97-AF65-F5344CB8AC3E}">
        <p14:creationId xmlns:p14="http://schemas.microsoft.com/office/powerpoint/2010/main" val="164550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quarter" idx="1"/>
          </p:nvPr>
        </p:nvSpPr>
        <p:spPr/>
        <p:txBody>
          <a:bodyPr/>
          <a:lstStyle/>
          <a:p>
            <a:pPr>
              <a:buNone/>
            </a:pPr>
            <a:endParaRPr lang="ru-RU" dirty="0" smtClean="0"/>
          </a:p>
          <a:p>
            <a:pPr>
              <a:buNone/>
            </a:pPr>
            <a:endParaRPr lang="ru-RU" dirty="0" smtClean="0"/>
          </a:p>
          <a:p>
            <a:pPr algn="ctr">
              <a:buNone/>
            </a:pPr>
            <a:r>
              <a:rPr lang="ru-RU" b="1" dirty="0" smtClean="0"/>
              <a:t>Афанасий Афанасьевич Фет </a:t>
            </a:r>
          </a:p>
          <a:p>
            <a:pPr algn="ctr">
              <a:buNone/>
            </a:pPr>
            <a:endParaRPr lang="ru-RU" b="1" dirty="0" smtClean="0"/>
          </a:p>
          <a:p>
            <a:pPr algn="ctr">
              <a:buNone/>
            </a:pPr>
            <a:r>
              <a:rPr lang="ru-RU" b="1" dirty="0" smtClean="0"/>
              <a:t>23 ноября1820 года – 21 ноября1892 года</a:t>
            </a:r>
          </a:p>
          <a:p>
            <a:pPr>
              <a:buNone/>
            </a:pPr>
            <a:endParaRPr lang="ru-RU" dirty="0" smtClean="0"/>
          </a:p>
          <a:p>
            <a:pPr>
              <a:buNone/>
            </a:pPr>
            <a:endParaRPr lang="ru-RU" dirty="0"/>
          </a:p>
        </p:txBody>
      </p:sp>
      <p:pic>
        <p:nvPicPr>
          <p:cNvPr id="7" name="Содержимое 6" descr="1496749936_fet_by_repin.jpg"/>
          <p:cNvPicPr>
            <a:picLocks noGrp="1" noChangeAspect="1"/>
          </p:cNvPicPr>
          <p:nvPr>
            <p:ph sz="quarter" idx="2"/>
          </p:nvPr>
        </p:nvPicPr>
        <p:blipFill>
          <a:blip r:embed="rId2"/>
          <a:stretch>
            <a:fillRect/>
          </a:stretch>
        </p:blipFill>
        <p:spPr>
          <a:xfrm>
            <a:off x="5092001" y="1447800"/>
            <a:ext cx="3433572" cy="4572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Основные мотивы лирики А.А. Фета</a:t>
            </a:r>
            <a:endParaRPr lang="ru-RU" dirty="0"/>
          </a:p>
        </p:txBody>
      </p:sp>
      <p:sp>
        <p:nvSpPr>
          <p:cNvPr id="6" name="Содержимое 5"/>
          <p:cNvSpPr>
            <a:spLocks noGrp="1"/>
          </p:cNvSpPr>
          <p:nvPr>
            <p:ph sz="quarter" idx="1"/>
          </p:nvPr>
        </p:nvSpPr>
        <p:spPr/>
        <p:txBody>
          <a:bodyPr/>
          <a:lstStyle/>
          <a:p>
            <a:pPr algn="just"/>
            <a:r>
              <a:rPr lang="ru-RU" dirty="0" smtClean="0"/>
              <a:t>Фет замечает малейшие перемены в состоянии природы, каждое движение человеческой души.  Слово у Фета призвано передавать запахи, звуки, музыкальные тона, световые впечатления. </a:t>
            </a:r>
          </a:p>
          <a:p>
            <a:pPr algn="just"/>
            <a:r>
              <a:rPr lang="ru-RU" dirty="0" smtClean="0"/>
              <a:t>Главное для Фета – отразить впечатление, которое, как известно, является основой чувств человека. Эту особенность </a:t>
            </a:r>
            <a:r>
              <a:rPr lang="ru-RU" dirty="0" err="1" smtClean="0"/>
              <a:t>фетовской</a:t>
            </a:r>
            <a:r>
              <a:rPr lang="ru-RU" dirty="0" smtClean="0"/>
              <a:t> лирики можно назвать импрессионистической.</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5591196"/>
          </a:xfrm>
        </p:spPr>
        <p:txBody>
          <a:bodyPr/>
          <a:lstStyle/>
          <a:p>
            <a:pPr algn="just"/>
            <a:r>
              <a:rPr lang="ru-RU" b="1" dirty="0" smtClean="0"/>
              <a:t>Природа</a:t>
            </a:r>
            <a:r>
              <a:rPr lang="ru-RU" dirty="0" smtClean="0"/>
              <a:t>: «Еще весны душистой нега», «Зреет рожь над жаркой нивой», «Как нежишь ты, серебряная ночь», «Буря» и др. Пейзажная лирика Фета - источник божественной красоты в вечном обновлении и разнообразии. Природа для Афанасия Афанасьевича – часть собственного "Я", фон для его переживаний и чувств, источник вдохновения. Лирика Фета как будто стирает грань между внешним и внутренним миром. Поэтому человеческие свойства в его стихах могут быть приписаны мраку, воздуху, даже цвету.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5662634"/>
          </a:xfrm>
        </p:spPr>
        <p:txBody>
          <a:bodyPr>
            <a:normAutofit fontScale="92500" lnSpcReduction="10000"/>
          </a:bodyPr>
          <a:lstStyle/>
          <a:p>
            <a:pPr algn="just"/>
            <a:r>
              <a:rPr lang="ru-RU" b="1" dirty="0" smtClean="0"/>
              <a:t>Любовь</a:t>
            </a:r>
            <a:r>
              <a:rPr lang="ru-RU" dirty="0" smtClean="0"/>
              <a:t>: «Сияла ночь. Луной был полон сад», «Давно в любви отрады мало», «Диана», «Две  розы» и др. Любовь для поэта – это целое море чувств: и робкое томление, и наслаждение душевной близостью, и апофеоз страсти, и счастье двух душ. Поэтическая память этого автора не ведала границ, что позволяло ему писать посвященные первой любви стихотворения даже на склоне своих лет так, словно он еще находился под впечатлением от столь желанного недавнего свидания. Чаще всего поэт описывал зарождение чувства, самые просветленные, романтические и трепетные его моменты: первые соприкосновения рук, долгие взгляды, первую вечернюю прогулку в саду, рождающее духовную близость созерцание красоты природы.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buNone/>
            </a:pPr>
            <a:endParaRPr lang="ru-RU" dirty="0" smtClean="0"/>
          </a:p>
          <a:p>
            <a:pPr>
              <a:buNone/>
            </a:pPr>
            <a:endParaRPr lang="ru-RU" dirty="0" smtClean="0"/>
          </a:p>
          <a:p>
            <a:pPr algn="ctr">
              <a:buNone/>
            </a:pPr>
            <a:r>
              <a:rPr lang="ru-RU" b="1" dirty="0" smtClean="0"/>
              <a:t>Николай Алексеевич Некрасов</a:t>
            </a:r>
          </a:p>
          <a:p>
            <a:pPr algn="ctr">
              <a:buNone/>
            </a:pPr>
            <a:endParaRPr lang="ru-RU" b="1" dirty="0" smtClean="0"/>
          </a:p>
          <a:p>
            <a:pPr algn="ctr">
              <a:buNone/>
            </a:pPr>
            <a:r>
              <a:rPr lang="ru-RU" b="1" dirty="0" smtClean="0"/>
              <a:t>28 ноября1821 года </a:t>
            </a:r>
            <a:r>
              <a:rPr lang="ru-RU" b="1" smtClean="0"/>
              <a:t>-  27 декабря 1878 </a:t>
            </a:r>
            <a:r>
              <a:rPr lang="ru-RU" b="1" dirty="0" smtClean="0"/>
              <a:t>года</a:t>
            </a:r>
            <a:endParaRPr lang="ru-RU" b="1" dirty="0"/>
          </a:p>
        </p:txBody>
      </p:sp>
      <p:pic>
        <p:nvPicPr>
          <p:cNvPr id="5" name="Содержимое 4" descr="137481023_image.jpg"/>
          <p:cNvPicPr>
            <a:picLocks noGrp="1" noChangeAspect="1"/>
          </p:cNvPicPr>
          <p:nvPr>
            <p:ph sz="quarter" idx="2"/>
          </p:nvPr>
        </p:nvPicPr>
        <p:blipFill>
          <a:blip r:embed="rId2"/>
          <a:stretch>
            <a:fillRect/>
          </a:stretch>
        </p:blipFill>
        <p:spPr>
          <a:xfrm>
            <a:off x="5221650" y="1447800"/>
            <a:ext cx="3174274" cy="4572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1143000"/>
          </a:xfrm>
        </p:spPr>
        <p:txBody>
          <a:bodyPr>
            <a:normAutofit fontScale="90000"/>
          </a:bodyPr>
          <a:lstStyle/>
          <a:p>
            <a:r>
              <a:rPr lang="ru-RU" dirty="0" smtClean="0"/>
              <a:t>Основные мотивы лирики Н.А. Некрасова</a:t>
            </a:r>
            <a:endParaRPr lang="ru-RU" dirty="0"/>
          </a:p>
        </p:txBody>
      </p:sp>
      <p:sp>
        <p:nvSpPr>
          <p:cNvPr id="3" name="Содержимое 2"/>
          <p:cNvSpPr>
            <a:spLocks noGrp="1"/>
          </p:cNvSpPr>
          <p:nvPr>
            <p:ph sz="quarter" idx="1"/>
          </p:nvPr>
        </p:nvSpPr>
        <p:spPr/>
        <p:txBody>
          <a:bodyPr>
            <a:normAutofit/>
          </a:bodyPr>
          <a:lstStyle/>
          <a:p>
            <a:pPr algn="just"/>
            <a:r>
              <a:rPr lang="ru-RU" b="1" dirty="0" smtClean="0"/>
              <a:t>Родина  и народ</a:t>
            </a:r>
            <a:r>
              <a:rPr lang="ru-RU" dirty="0" smtClean="0"/>
              <a:t>: «Родина», «Русь», «Дума», «Извозчик» и др. Глубокие познания психологии и природы человека помогали поэту в произведениях рисовать поразительно яркие и правдоподобные образы. Однако он чаще всего старался передать крестьянский быт. Он не только любил людей, которые проживали в его стране, но еще и ненавидел тех, кто делал жизнь других нестерпимой. Поэт не боялся рассказывать о реальном положении вещей. Он сострадал всем, кого угнетают.</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5591196"/>
          </a:xfrm>
        </p:spPr>
        <p:txBody>
          <a:bodyPr>
            <a:normAutofit/>
          </a:bodyPr>
          <a:lstStyle/>
          <a:p>
            <a:pPr algn="just"/>
            <a:r>
              <a:rPr lang="ru-RU" b="1" dirty="0" smtClean="0"/>
              <a:t>Назначение поэта и поэзии</a:t>
            </a:r>
            <a:r>
              <a:rPr lang="ru-RU" dirty="0" smtClean="0"/>
              <a:t>: «Поэт и гражданин», «Блажен незлобивый поэт», «Вчерашний день, часу в шестом…» и др. Некрасов считает, что быть поэтом – это священный жребий, долг. И долг в первую очередь гражданский.  Долг поэта – не дать потускнеть этому яркому образу, воскресить его на страницах книг. Некрасов, таким образом, размышляя над предназначением поэта, выражает в своих стихах любовь к народу, заявляя, что цель творчества – борьба за будущее, когда русский народ больше не будет страдать под непосильным игом.</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Содержимое 2"/>
          <p:cNvSpPr>
            <a:spLocks noGrp="1"/>
          </p:cNvSpPr>
          <p:nvPr>
            <p:ph sz="quarter" idx="1"/>
          </p:nvPr>
        </p:nvSpPr>
        <p:spPr/>
        <p:txBody>
          <a:bodyPr/>
          <a:lstStyle/>
          <a:p>
            <a:r>
              <a:rPr lang="ru-RU" dirty="0" smtClean="0"/>
              <a:t>1. Особенности поэзии второй половины </a:t>
            </a:r>
            <a:r>
              <a:rPr lang="en-US" dirty="0" smtClean="0"/>
              <a:t>XIX</a:t>
            </a:r>
            <a:r>
              <a:rPr lang="ru-RU" dirty="0" smtClean="0"/>
              <a:t> века.</a:t>
            </a:r>
          </a:p>
          <a:p>
            <a:r>
              <a:rPr lang="ru-RU" dirty="0" smtClean="0"/>
              <a:t>2. Поэты-романтики.</a:t>
            </a:r>
          </a:p>
          <a:p>
            <a:r>
              <a:rPr lang="ru-RU" dirty="0" smtClean="0"/>
              <a:t>3. Поэт-гражданин.</a:t>
            </a:r>
          </a:p>
          <a:p>
            <a:r>
              <a:rPr lang="ru-RU" dirty="0" smtClean="0"/>
              <a:t>4. Основные мотивы лирики Ф.И. Тютчева.</a:t>
            </a:r>
          </a:p>
          <a:p>
            <a:r>
              <a:rPr lang="ru-RU" dirty="0" smtClean="0"/>
              <a:t>5. Основные мотивы лирики А.А. Фета.</a:t>
            </a:r>
          </a:p>
          <a:p>
            <a:r>
              <a:rPr lang="ru-RU" dirty="0" smtClean="0"/>
              <a:t>6. Основные мотивы лирики Н.А. Некрасова.</a:t>
            </a:r>
          </a:p>
          <a:p>
            <a:r>
              <a:rPr lang="ru-RU" dirty="0" smtClean="0"/>
              <a:t>7. «Кому на Руси жить хорошо».</a:t>
            </a:r>
          </a:p>
          <a:p>
            <a:r>
              <a:rPr lang="ru-RU" dirty="0" smtClean="0"/>
              <a:t>8. Образ Гриши </a:t>
            </a:r>
            <a:r>
              <a:rPr lang="ru-RU" dirty="0" err="1" smtClean="0"/>
              <a:t>Добросклонова</a:t>
            </a:r>
            <a:r>
              <a:rPr lang="ru-RU" dirty="0" smtClean="0"/>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143668"/>
          </a:xfrm>
        </p:spPr>
        <p:txBody>
          <a:bodyPr>
            <a:normAutofit/>
          </a:bodyPr>
          <a:lstStyle/>
          <a:p>
            <a:pPr algn="just"/>
            <a:r>
              <a:rPr lang="ru-RU" b="1" dirty="0" smtClean="0"/>
              <a:t>Любовь</a:t>
            </a:r>
            <a:r>
              <a:rPr lang="ru-RU" dirty="0" smtClean="0"/>
              <a:t>: «Актриса», «Застенчивость», «Как ты кротка, как ты послушна», «Муза» и др. Любовная лирика Некрасова, стихотворения, написанные им в порыве страсти и нежности, отличается благоговейным отношением к избраннице. В его произведениях образ женщины обладает крайней решительностью и сильной волей, в то время как герой обычно обделен такими качествами. Его лирическая героиня – это личность незаурядная, сильная, наделенная живым умом; это подруга и единомышленница, способная оказать поддержку в тяжелую минуту, отыскать выход из сложной ситуации.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«Кому на Руси жить хорошо»</a:t>
            </a:r>
            <a:endParaRPr lang="ru-RU" dirty="0"/>
          </a:p>
        </p:txBody>
      </p:sp>
      <p:sp>
        <p:nvSpPr>
          <p:cNvPr id="3" name="Содержимое 2"/>
          <p:cNvSpPr>
            <a:spLocks noGrp="1"/>
          </p:cNvSpPr>
          <p:nvPr>
            <p:ph sz="quarter" idx="1"/>
          </p:nvPr>
        </p:nvSpPr>
        <p:spPr/>
        <p:txBody>
          <a:bodyPr>
            <a:normAutofit fontScale="92500"/>
          </a:bodyPr>
          <a:lstStyle/>
          <a:p>
            <a:pPr algn="just"/>
            <a:r>
              <a:rPr lang="ru-RU" dirty="0" smtClean="0"/>
              <a:t>Поэма о счастье народном.</a:t>
            </a:r>
          </a:p>
          <a:p>
            <a:pPr algn="just"/>
            <a:r>
              <a:rPr lang="ru-RU" dirty="0" smtClean="0"/>
              <a:t>Некрасов впервые создает произведения не только о народе, но и для народа. Поэт говорил: «Мое авторское самолюбие вполне было бы удовлетворено, если бы, хотя после моей смерти, русский мужик читал бы мои стихи».</a:t>
            </a:r>
          </a:p>
          <a:p>
            <a:pPr algn="just"/>
            <a:r>
              <a:rPr lang="ru-RU" dirty="0" smtClean="0"/>
              <a:t>Существенно новым было и то, что Некрасов, обращаясь к народу, указывал ему путь революции как единственно возможный и правильный. </a:t>
            </a:r>
          </a:p>
          <a:p>
            <a:pPr algn="just"/>
            <a:r>
              <a:rPr lang="ru-RU" dirty="0" smtClean="0"/>
              <a:t>Поэма «Кому на Руси жить хорошо» – итог раздумий автора о судьбах страны и народа.</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143668"/>
          </a:xfrm>
        </p:spPr>
        <p:txBody>
          <a:bodyPr/>
          <a:lstStyle/>
          <a:p>
            <a:pPr algn="just"/>
            <a:r>
              <a:rPr lang="ru-RU" dirty="0" smtClean="0"/>
              <a:t>Перед нами поэма-эпопея с энциклопедически широким охватом жизненных явлений. Жизнь народа в этой поэме предстала в ее движении от прошлого к настоящему и будущему. Поэт-мыслитель смог уловить связь между жизнью отдельных людей и исторической жизнью народа, между повседневными, бытовыми явлениями и героикой, между современностью, историческим прошлым и будущим.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072230"/>
          </a:xfrm>
        </p:spPr>
        <p:txBody>
          <a:bodyPr>
            <a:normAutofit fontScale="92500"/>
          </a:bodyPr>
          <a:lstStyle/>
          <a:p>
            <a:pPr algn="just"/>
            <a:r>
              <a:rPr lang="ru-RU" dirty="0" smtClean="0"/>
              <a:t>В поэме решается самый главный вопрос современности: «Народ освобожден, но счастлив ли народ?» В связи с ним возникает другой вопрос: каковы пути, ведущее к народному счастью? Путь к народному счастью – путь борьбы, и поэт призывает народ стать на этот путь. Вопрос о народном счастье – это и вопрос о счастье каждого человека. </a:t>
            </a:r>
          </a:p>
          <a:p>
            <a:pPr algn="just"/>
            <a:r>
              <a:rPr lang="ru-RU" dirty="0" smtClean="0"/>
              <a:t>В поэме обрисовываются противоположные идеалы счастья: личное благополучие, богатство, почести, с одной стороны; счастье личное, неотделимое от народного, – с другой стороны. Об истинном счастье говорит герой поэмы Гриша </a:t>
            </a:r>
            <a:r>
              <a:rPr lang="ru-RU" dirty="0" err="1" smtClean="0"/>
              <a:t>Добросклонов</a:t>
            </a:r>
            <a:r>
              <a:rPr lang="ru-RU" dirty="0" smtClean="0"/>
              <a:t> (в этом образе воплощены черты революционеров-демократов; не случайно фамилия Гриши перекликается с фамилией Добролюбова).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6357982"/>
          </a:xfrm>
        </p:spPr>
        <p:txBody>
          <a:bodyPr>
            <a:normAutofit/>
          </a:bodyPr>
          <a:lstStyle/>
          <a:p>
            <a:pPr algn="just"/>
            <a:r>
              <a:rPr lang="ru-RU" dirty="0" smtClean="0"/>
              <a:t>Народ – герой поэмы. В центре поэмы – собирательный образ главного героя, народа. Перед читателем возникают обобщенные картины народной жизни, лица людей из народа. Одни из них лишь мелькают перед нами в пестрой толпе; другие подробно рассказывают о себе; о третьих говорят герои поэмы. </a:t>
            </a:r>
          </a:p>
          <a:p>
            <a:pPr algn="just"/>
            <a:r>
              <a:rPr lang="ru-RU" dirty="0" smtClean="0"/>
              <a:t>Написанная о народе и для народа, поэма близка произведениям устного народного творчества. Некрасов был знатоком фольклора, изучал его не только по сборникам песен, сказок, плачей (таких сборников было много в его библиотеке), но и в непосредственном общении с народом.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429396"/>
          </a:xfrm>
        </p:spPr>
        <p:txBody>
          <a:bodyPr>
            <a:normAutofit/>
          </a:bodyPr>
          <a:lstStyle/>
          <a:p>
            <a:pPr algn="just"/>
            <a:r>
              <a:rPr lang="ru-RU" dirty="0" err="1" smtClean="0"/>
              <a:t>Сказочна</a:t>
            </a:r>
            <a:r>
              <a:rPr lang="ru-RU" dirty="0" smtClean="0"/>
              <a:t> завязка поэмы, на мотивах народной волшебной сказки построен ее «Пролог», из сказок заимствован зачин («В каком году – рассчитывай...»), встречаются и сказочные формулы: </a:t>
            </a:r>
          </a:p>
          <a:p>
            <a:pPr algn="just">
              <a:buNone/>
            </a:pPr>
            <a:r>
              <a:rPr lang="ru-RU" dirty="0" smtClean="0"/>
              <a:t>	</a:t>
            </a:r>
            <a:r>
              <a:rPr lang="ru-RU" i="1" dirty="0" smtClean="0"/>
              <a:t>Шли долга ли, коротко ли, </a:t>
            </a:r>
          </a:p>
          <a:p>
            <a:pPr algn="just">
              <a:buNone/>
            </a:pPr>
            <a:r>
              <a:rPr lang="ru-RU" i="1" dirty="0" smtClean="0"/>
              <a:t>	Шли близко ли, далеко ли...</a:t>
            </a:r>
          </a:p>
          <a:p>
            <a:pPr algn="just"/>
            <a:r>
              <a:rPr lang="ru-RU" dirty="0" smtClean="0"/>
              <a:t>В образе Савелия, богатыря святорусского, запечатлено пробуждающееся народное ее сокровенный смысл и вводит в свое произведение лишь в том случае, если в ней воплощается дух свободолюбия, светлый ум, поэтическое воображение, золотое сердце народа.</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215106"/>
          </a:xfrm>
        </p:spPr>
        <p:txBody>
          <a:bodyPr>
            <a:normAutofit lnSpcReduction="10000"/>
          </a:bodyPr>
          <a:lstStyle/>
          <a:p>
            <a:pPr algn="just"/>
            <a:r>
              <a:rPr lang="ru-RU" dirty="0" smtClean="0"/>
              <a:t>Вводя в свою поэму народные пословицы, поговорки, песни, легенды, Некрасов творчески изменял их, нередко усиливая их социальную остроту. Так, беря за основу пословицу: «есть у бога топоры, да лежат до поры», Некрасов придаст ей новую революционную окраску в устах бунтаря Савелия: «Да наши топоры Лежали до поры». </a:t>
            </a:r>
          </a:p>
          <a:p>
            <a:pPr algn="just"/>
            <a:r>
              <a:rPr lang="ru-RU" dirty="0" smtClean="0"/>
              <a:t>Не только по своему языку, образной системе, но и по ритму поэма напоминает народные песни, плачи, былины. Некрасов впервые ввел близкий к народному белый (нерифмованный) стих в эпопею, расширил границы его применения, разнообразно используя его и в лирических эпизодах, и в сатирических зарисовках, и в спокойном эпическом рассказе.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072230"/>
          </a:xfrm>
        </p:spPr>
        <p:txBody>
          <a:bodyPr>
            <a:normAutofit lnSpcReduction="10000"/>
          </a:bodyPr>
          <a:lstStyle/>
          <a:p>
            <a:pPr algn="just"/>
            <a:r>
              <a:rPr lang="ru-RU" dirty="0" smtClean="0"/>
              <a:t>Образ народа в поэме представляет собой сложное и противоречивое единство. Народные типы, созданные поэтом, в основном делятся на две категории. К первой, наиболее многочисленной, принадлежат крестьяне, задумывающиеся над своей жизнью, крестьяне, в душе которых зреют зерна протеста. Поэт особенно внимательно присматривается к ним. </a:t>
            </a:r>
          </a:p>
          <a:p>
            <a:pPr algn="just"/>
            <a:r>
              <a:rPr lang="ru-RU" dirty="0" smtClean="0"/>
              <a:t>Изучая жизнь народа, стараясь разгадать душу крестьянина, Некрасов страстно жаждет увидеть именно те черты, которые говорят о пробуждении народного создания. Другая категория крестьян – люди, безнадежно отравленные ядом крепостничества, превратившиеся в холопов.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357958"/>
          </a:xfrm>
        </p:spPr>
        <p:txBody>
          <a:bodyPr>
            <a:normAutofit lnSpcReduction="10000"/>
          </a:bodyPr>
          <a:lstStyle/>
          <a:p>
            <a:pPr algn="just"/>
            <a:r>
              <a:rPr lang="ru-RU" dirty="0" smtClean="0"/>
              <a:t>Поэт из-за цензурных препятствий не мог открыто изобразить народные бунты, не мог, конечно, и открыто призывать к крестьянской революции. Но намеки, разбросанные по страницам поэмы, образы отдельных крестьян, их думы и чаяния, а иногда и решительные поступки свидетельствуют о революционной направленности поэмы. </a:t>
            </a:r>
          </a:p>
          <a:p>
            <a:pPr algn="just"/>
            <a:r>
              <a:rPr lang="ru-RU" dirty="0" smtClean="0"/>
              <a:t>В легенде «О двух великих грешниках» выражена идея революционного возмездия. Некрасов использует форму народной легенды не только для того, чтобы обойти цензуру, но и для того, чтобы придать этой идее исконно народный характер. В легенде прославляется не христианское всепрощение, а справедливая кара, звучит призыв к борьбе с угнетателями народа.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286544"/>
          </a:xfrm>
        </p:spPr>
        <p:txBody>
          <a:bodyPr>
            <a:normAutofit/>
          </a:bodyPr>
          <a:lstStyle/>
          <a:p>
            <a:pPr algn="just"/>
            <a:r>
              <a:rPr lang="ru-RU" dirty="0" smtClean="0"/>
              <a:t>Некрасов понимает, что калечит души людей. Если в среде народной встречаются холопы, безгласные рабы и предатели, то «всему виною крепь»: крепостное право развратило подневольных людей, наложило на них страшное клеймо рабства. </a:t>
            </a:r>
          </a:p>
          <a:p>
            <a:pPr algn="just"/>
            <a:r>
              <a:rPr lang="ru-RU" dirty="0" smtClean="0"/>
              <a:t>Враги народа. Некрасов смотрит на помещиков глазами крестьянин. Так изображен, например, </a:t>
            </a:r>
            <a:r>
              <a:rPr lang="ru-RU" dirty="0" err="1" smtClean="0"/>
              <a:t>Оболт-Оболдуев</a:t>
            </a:r>
            <a:r>
              <a:rPr lang="ru-RU" dirty="0" smtClean="0"/>
              <a:t> (чего стоит одна его фамилия!): </a:t>
            </a:r>
            <a:r>
              <a:rPr lang="ru-RU" i="1" dirty="0" smtClean="0"/>
              <a:t>Какой-то барин кругленький, </a:t>
            </a:r>
          </a:p>
          <a:p>
            <a:pPr algn="just">
              <a:buNone/>
            </a:pPr>
            <a:r>
              <a:rPr lang="ru-RU" i="1" dirty="0" smtClean="0"/>
              <a:t>	Усатенький, пузатенький, </a:t>
            </a:r>
          </a:p>
          <a:p>
            <a:pPr algn="just">
              <a:buNone/>
            </a:pPr>
            <a:r>
              <a:rPr lang="ru-RU" i="1" dirty="0" smtClean="0"/>
              <a:t>	С </a:t>
            </a:r>
            <a:r>
              <a:rPr lang="ru-RU" i="1" dirty="0" err="1" smtClean="0"/>
              <a:t>сигарочкой</a:t>
            </a:r>
            <a:r>
              <a:rPr lang="ru-RU" i="1" dirty="0" smtClean="0"/>
              <a:t> во рту...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02034"/>
          </a:xfrm>
        </p:spPr>
        <p:txBody>
          <a:bodyPr>
            <a:normAutofit fontScale="90000"/>
          </a:bodyPr>
          <a:lstStyle/>
          <a:p>
            <a:endParaRPr lang="ru-RU" dirty="0"/>
          </a:p>
        </p:txBody>
      </p:sp>
      <p:sp>
        <p:nvSpPr>
          <p:cNvPr id="3" name="Объект 2"/>
          <p:cNvSpPr>
            <a:spLocks noGrp="1"/>
          </p:cNvSpPr>
          <p:nvPr>
            <p:ph sz="quarter" idx="1"/>
          </p:nvPr>
        </p:nvSpPr>
        <p:spPr>
          <a:xfrm>
            <a:off x="914400" y="548680"/>
            <a:ext cx="7772400" cy="5976664"/>
          </a:xfrm>
        </p:spPr>
        <p:txBody>
          <a:bodyPr>
            <a:normAutofit lnSpcReduction="10000"/>
          </a:bodyPr>
          <a:lstStyle/>
          <a:p>
            <a:pPr algn="just"/>
            <a:r>
              <a:rPr lang="ru-RU" dirty="0" smtClean="0"/>
              <a:t>Во </a:t>
            </a:r>
            <a:r>
              <a:rPr lang="ru-RU" dirty="0"/>
              <a:t>второй половине XIX века произошел всплеск русской лирической поэзии. Только перечисление наиболее известных имен поэтов говорит о многом </a:t>
            </a:r>
            <a:r>
              <a:rPr lang="ru-RU" dirty="0" smtClean="0"/>
              <a:t>– Аполлон </a:t>
            </a:r>
            <a:r>
              <a:rPr lang="ru-RU" dirty="0"/>
              <a:t>Николаевич Майков (</a:t>
            </a:r>
            <a:r>
              <a:rPr lang="ru-RU" dirty="0" smtClean="0"/>
              <a:t>1821–1897</a:t>
            </a:r>
            <a:r>
              <a:rPr lang="ru-RU" dirty="0"/>
              <a:t>), Аполлон Александрович Григорьев (</a:t>
            </a:r>
            <a:r>
              <a:rPr lang="ru-RU" dirty="0" smtClean="0"/>
              <a:t>1882–1864</a:t>
            </a:r>
            <a:r>
              <a:rPr lang="ru-RU" dirty="0"/>
              <a:t>), Яков Петрович Полонский (</a:t>
            </a:r>
            <a:r>
              <a:rPr lang="ru-RU" dirty="0" smtClean="0"/>
              <a:t>1819–1898</a:t>
            </a:r>
            <a:r>
              <a:rPr lang="ru-RU" dirty="0"/>
              <a:t>), Иван Савич Никитин (</a:t>
            </a:r>
            <a:r>
              <a:rPr lang="ru-RU" dirty="0" smtClean="0"/>
              <a:t>1824–1861</a:t>
            </a:r>
            <a:r>
              <a:rPr lang="ru-RU" dirty="0"/>
              <a:t>), Алексей Николаевич </a:t>
            </a:r>
            <a:r>
              <a:rPr lang="ru-RU" dirty="0" err="1"/>
              <a:t>Апухтин</a:t>
            </a:r>
            <a:r>
              <a:rPr lang="ru-RU" dirty="0"/>
              <a:t> (</a:t>
            </a:r>
            <a:r>
              <a:rPr lang="ru-RU" dirty="0" smtClean="0"/>
              <a:t>1840–1893</a:t>
            </a:r>
            <a:r>
              <a:rPr lang="ru-RU" dirty="0"/>
              <a:t>), Константин Константинович Случевский (</a:t>
            </a:r>
            <a:r>
              <a:rPr lang="ru-RU" dirty="0" smtClean="0"/>
              <a:t>1837–1904</a:t>
            </a:r>
            <a:r>
              <a:rPr lang="ru-RU" dirty="0"/>
              <a:t>), Семен Яковлевич Надсон (</a:t>
            </a:r>
            <a:r>
              <a:rPr lang="ru-RU" dirty="0" smtClean="0"/>
              <a:t>1862–1887</a:t>
            </a:r>
            <a:r>
              <a:rPr lang="ru-RU" dirty="0"/>
              <a:t>), Константин Михайлович Фофанов (</a:t>
            </a:r>
            <a:r>
              <a:rPr lang="ru-RU" dirty="0" smtClean="0"/>
              <a:t>1862–1911</a:t>
            </a:r>
            <a:r>
              <a:rPr lang="ru-RU" dirty="0"/>
              <a:t>), Федор Иванович Тютчев (</a:t>
            </a:r>
            <a:r>
              <a:rPr lang="ru-RU" dirty="0" smtClean="0"/>
              <a:t>1803–1873</a:t>
            </a:r>
            <a:r>
              <a:rPr lang="ru-RU" dirty="0"/>
              <a:t>), Алексей Константинович Толстой (</a:t>
            </a:r>
            <a:r>
              <a:rPr lang="ru-RU" dirty="0" smtClean="0"/>
              <a:t>1817–1875</a:t>
            </a:r>
            <a:r>
              <a:rPr lang="ru-RU" dirty="0"/>
              <a:t>), Афанасий Афанасьевич Фет (</a:t>
            </a:r>
            <a:r>
              <a:rPr lang="ru-RU" dirty="0" smtClean="0"/>
              <a:t>1820–1892</a:t>
            </a:r>
            <a:r>
              <a:rPr lang="ru-RU" dirty="0"/>
              <a:t>), Николай Алексеевич Некрасов (</a:t>
            </a:r>
            <a:r>
              <a:rPr lang="ru-RU" dirty="0" smtClean="0"/>
              <a:t>1821–1877/78</a:t>
            </a:r>
            <a:r>
              <a:rPr lang="ru-RU" dirty="0"/>
              <a:t>).</a:t>
            </a:r>
          </a:p>
        </p:txBody>
      </p:sp>
    </p:spTree>
    <p:extLst>
      <p:ext uri="{BB962C8B-B14F-4D97-AF65-F5344CB8AC3E}">
        <p14:creationId xmlns:p14="http://schemas.microsoft.com/office/powerpoint/2010/main" val="4127214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143668"/>
          </a:xfrm>
        </p:spPr>
        <p:txBody>
          <a:bodyPr/>
          <a:lstStyle/>
          <a:p>
            <a:pPr algn="just"/>
            <a:r>
              <a:rPr lang="ru-RU" dirty="0" smtClean="0"/>
              <a:t>Традиционные в народной поэзии уменьшительные и ласкательные формы здесь усиливают ироническое звучание рассказа, подчеркивают ничтожество кругленького человечка. </a:t>
            </a:r>
          </a:p>
          <a:p>
            <a:pPr algn="just"/>
            <a:r>
              <a:rPr lang="ru-RU" dirty="0" smtClean="0"/>
              <a:t>В крестьянской речи часто звучит издевка над барами: </a:t>
            </a:r>
          </a:p>
          <a:p>
            <a:pPr algn="just">
              <a:buNone/>
            </a:pPr>
            <a:r>
              <a:rPr lang="ru-RU" dirty="0" smtClean="0"/>
              <a:t>	</a:t>
            </a:r>
            <a:r>
              <a:rPr lang="ru-RU" i="1" dirty="0" smtClean="0"/>
              <a:t>Мы, барщинные, выросли </a:t>
            </a:r>
          </a:p>
          <a:p>
            <a:pPr algn="just">
              <a:buNone/>
            </a:pPr>
            <a:r>
              <a:rPr lang="ru-RU" i="1" dirty="0" smtClean="0"/>
              <a:t>	Под рылом у помещика.</a:t>
            </a:r>
          </a:p>
          <a:p>
            <a:pPr algn="just"/>
            <a:r>
              <a:rPr lang="ru-RU" dirty="0" smtClean="0"/>
              <a:t>Идеал счастья, который воплощен в рассказе </a:t>
            </a:r>
            <a:r>
              <a:rPr lang="ru-RU" dirty="0" err="1" smtClean="0"/>
              <a:t>Оболта-Оболдуева</a:t>
            </a:r>
            <a:r>
              <a:rPr lang="ru-RU" dirty="0" smtClean="0"/>
              <a:t>, говорит о его духовном убожестве.</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5719"/>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6357982"/>
          </a:xfrm>
        </p:spPr>
        <p:txBody>
          <a:bodyPr/>
          <a:lstStyle/>
          <a:p>
            <a:pPr algn="just"/>
            <a:r>
              <a:rPr lang="ru-RU" dirty="0" smtClean="0"/>
              <a:t>Со злым сарказмом нарисованы и образы других врагов народа: управителей, становых – «неправедных судей», купцов, подрядчиков. К числу недругов народных относятся и попы. Даже добросердечный и сочувствующий крестьянам священник вынужден эксплуатировать их. Он сам жалуется: </a:t>
            </a:r>
          </a:p>
          <a:p>
            <a:pPr algn="just">
              <a:buNone/>
            </a:pPr>
            <a:r>
              <a:rPr lang="ru-RU" dirty="0" smtClean="0"/>
              <a:t>	</a:t>
            </a:r>
            <a:r>
              <a:rPr lang="ru-RU" i="1" dirty="0" smtClean="0"/>
              <a:t>Жени с одних крестьянин, </a:t>
            </a:r>
          </a:p>
          <a:p>
            <a:pPr algn="just">
              <a:buNone/>
            </a:pPr>
            <a:r>
              <a:rPr lang="ru-RU" i="1" dirty="0" smtClean="0"/>
              <a:t>	Сбирай мирские гривенки...</a:t>
            </a:r>
          </a:p>
          <a:p>
            <a:pPr algn="just"/>
            <a:r>
              <a:rPr lang="ru-RU" dirty="0" smtClean="0"/>
              <a:t>Некрасов создает и иной образ попа – безжалостного вымогателя, нисколько не сочувствующего народу. </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96908"/>
          </a:xfrm>
        </p:spPr>
        <p:txBody>
          <a:bodyPr>
            <a:normAutofit/>
          </a:bodyPr>
          <a:lstStyle/>
          <a:p>
            <a:r>
              <a:rPr lang="ru-RU" dirty="0" smtClean="0"/>
              <a:t>Образ Гриши </a:t>
            </a:r>
            <a:r>
              <a:rPr lang="ru-RU" dirty="0" err="1" smtClean="0"/>
              <a:t>Добросклонова</a:t>
            </a:r>
            <a:endParaRPr lang="ru-RU" dirty="0"/>
          </a:p>
        </p:txBody>
      </p:sp>
      <p:sp>
        <p:nvSpPr>
          <p:cNvPr id="3" name="Содержимое 2"/>
          <p:cNvSpPr>
            <a:spLocks noGrp="1"/>
          </p:cNvSpPr>
          <p:nvPr>
            <p:ph sz="quarter" idx="1"/>
          </p:nvPr>
        </p:nvSpPr>
        <p:spPr>
          <a:xfrm>
            <a:off x="914400" y="1142984"/>
            <a:ext cx="7772400" cy="5500726"/>
          </a:xfrm>
        </p:spPr>
        <p:txBody>
          <a:bodyPr>
            <a:normAutofit/>
          </a:bodyPr>
          <a:lstStyle/>
          <a:p>
            <a:pPr algn="just"/>
            <a:r>
              <a:rPr lang="ru-RU" dirty="0" smtClean="0"/>
              <a:t>Тип интеллигента-демократа, выходца из народа, воплощен в образе Гриши </a:t>
            </a:r>
            <a:r>
              <a:rPr lang="ru-RU" dirty="0" err="1" smtClean="0"/>
              <a:t>Добросклонова</a:t>
            </a:r>
            <a:r>
              <a:rPr lang="ru-RU" dirty="0" smtClean="0"/>
              <a:t>, сына батрачки и полунищего дьячка. Если бы не доброта и щедрость крестьян, Гриша и его брат Савва могли бы умереть с голоду. И юноши отвечают крестьянам любовью. Любовь эта с ранних лет заполнила сердце Гриши и определила его путь. </a:t>
            </a:r>
          </a:p>
          <a:p>
            <a:pPr algn="just"/>
            <a:r>
              <a:rPr lang="ru-RU" dirty="0" smtClean="0"/>
              <a:t>Некрасову важно донести до читателя мысль, что </a:t>
            </a:r>
            <a:r>
              <a:rPr lang="ru-RU" dirty="0" err="1" smtClean="0"/>
              <a:t>Добросклонов</a:t>
            </a:r>
            <a:r>
              <a:rPr lang="ru-RU" dirty="0" smtClean="0"/>
              <a:t> не одинок, что он – из когорты смелых духом и чистых сердцем, тех, кто борется за счастье народа. </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215106"/>
          </a:xfrm>
        </p:spPr>
        <p:txBody>
          <a:bodyPr>
            <a:normAutofit fontScale="92500" lnSpcReduction="10000"/>
          </a:bodyPr>
          <a:lstStyle/>
          <a:p>
            <a:pPr algn="just"/>
            <a:r>
              <a:rPr lang="ru-RU" dirty="0" smtClean="0"/>
              <a:t>Если в эпоху декабристов на защиту народа вставали лучшие люди из дворян, то теперь сам народ из своей среды высылает на бой лучших сынов своих, и это особенно важно, потому что свидетельствует о пробуждении народного самосознания. </a:t>
            </a:r>
          </a:p>
          <a:p>
            <a:pPr algn="just"/>
            <a:r>
              <a:rPr lang="ru-RU" dirty="0" smtClean="0"/>
              <a:t>Путь Гриши – типичный путь демократа-разночинца: голодное детство, семинария, «где было темно, холодно, угрюмо, строго, голодно», но где он много читал и много думал... А дальше? Дальше известно: </a:t>
            </a:r>
          </a:p>
          <a:p>
            <a:pPr algn="just">
              <a:buNone/>
            </a:pPr>
            <a:r>
              <a:rPr lang="ru-RU" dirty="0" smtClean="0"/>
              <a:t>	</a:t>
            </a:r>
            <a:r>
              <a:rPr lang="ru-RU" i="1" dirty="0" smtClean="0"/>
              <a:t>Ему судьба готовила </a:t>
            </a:r>
          </a:p>
          <a:p>
            <a:pPr algn="just">
              <a:buNone/>
            </a:pPr>
            <a:r>
              <a:rPr lang="ru-RU" i="1" dirty="0" smtClean="0"/>
              <a:t>	Путь славный, </a:t>
            </a:r>
          </a:p>
          <a:p>
            <a:pPr algn="just">
              <a:buNone/>
            </a:pPr>
            <a:r>
              <a:rPr lang="ru-RU" i="1" dirty="0" smtClean="0"/>
              <a:t>	Имя громкое </a:t>
            </a:r>
          </a:p>
          <a:p>
            <a:pPr algn="just">
              <a:buNone/>
            </a:pPr>
            <a:r>
              <a:rPr lang="ru-RU" i="1" dirty="0" smtClean="0"/>
              <a:t>	Народного заступника, </a:t>
            </a:r>
          </a:p>
          <a:p>
            <a:pPr algn="just">
              <a:buNone/>
            </a:pPr>
            <a:r>
              <a:rPr lang="ru-RU" i="1" dirty="0" smtClean="0"/>
              <a:t>	Чахотку и Сибирь. </a:t>
            </a:r>
          </a:p>
          <a:p>
            <a:pPr algn="just"/>
            <a:endParaRPr lang="ru-RU" dirty="0" smtClean="0"/>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357958"/>
          </a:xfrm>
        </p:spPr>
        <p:txBody>
          <a:bodyPr>
            <a:normAutofit/>
          </a:bodyPr>
          <a:lstStyle/>
          <a:p>
            <a:pPr algn="just"/>
            <a:r>
              <a:rPr lang="ru-RU" dirty="0" smtClean="0"/>
              <a:t>И все же поэт рисует поэт образ </a:t>
            </a:r>
            <a:r>
              <a:rPr lang="ru-RU" dirty="0" err="1" smtClean="0"/>
              <a:t>Добросклонова</a:t>
            </a:r>
            <a:r>
              <a:rPr lang="ru-RU" dirty="0" smtClean="0"/>
              <a:t> в радостных, светлых топах. Гриша обрел истинное счастье, и счастливой должна стать страна, народ который благословляет на бой «такого посланца».</a:t>
            </a:r>
          </a:p>
          <a:p>
            <a:pPr algn="just"/>
            <a:r>
              <a:rPr lang="ru-RU" dirty="0" smtClean="0"/>
              <a:t>В образе Гриши есть не только черты вождей революционной демократии, которых так любил и почитал Некрасов, но и черты самого автора поэмы. Ведь Григорий </a:t>
            </a:r>
            <a:r>
              <a:rPr lang="ru-RU" dirty="0" err="1" smtClean="0"/>
              <a:t>Добросклонов</a:t>
            </a:r>
            <a:r>
              <a:rPr lang="ru-RU" dirty="0" smtClean="0"/>
              <a:t> – поэт, и поэт некрасовскою направления, поэт-гражданин. </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к лекции</a:t>
            </a:r>
            <a:endParaRPr lang="ru-RU" dirty="0"/>
          </a:p>
        </p:txBody>
      </p:sp>
      <p:sp>
        <p:nvSpPr>
          <p:cNvPr id="3" name="Объект 2"/>
          <p:cNvSpPr>
            <a:spLocks noGrp="1"/>
          </p:cNvSpPr>
          <p:nvPr>
            <p:ph sz="quarter" idx="1"/>
          </p:nvPr>
        </p:nvSpPr>
        <p:spPr/>
        <p:txBody>
          <a:bodyPr>
            <a:normAutofit/>
          </a:bodyPr>
          <a:lstStyle/>
          <a:p>
            <a:pPr algn="just"/>
            <a:r>
              <a:rPr lang="ru-RU" dirty="0"/>
              <a:t>1. Каковы особенности философской лирики Ф.И</a:t>
            </a:r>
            <a:r>
              <a:rPr lang="ru-RU" dirty="0" smtClean="0"/>
              <a:t>. Тютчева</a:t>
            </a:r>
            <a:r>
              <a:rPr lang="ru-RU" dirty="0"/>
              <a:t>? </a:t>
            </a:r>
          </a:p>
          <a:p>
            <a:pPr algn="just"/>
            <a:r>
              <a:rPr lang="ru-RU" dirty="0"/>
              <a:t>2. Каковы особенности импрессионизма </a:t>
            </a:r>
            <a:r>
              <a:rPr lang="ru-RU" dirty="0" smtClean="0"/>
              <a:t/>
            </a:r>
            <a:br>
              <a:rPr lang="ru-RU" dirty="0" smtClean="0"/>
            </a:br>
            <a:r>
              <a:rPr lang="ru-RU" dirty="0" smtClean="0"/>
              <a:t>А. Фета</a:t>
            </a:r>
            <a:r>
              <a:rPr lang="ru-RU" dirty="0"/>
              <a:t>? </a:t>
            </a:r>
            <a:endParaRPr lang="ru-RU" dirty="0" smtClean="0"/>
          </a:p>
          <a:p>
            <a:pPr algn="just"/>
            <a:r>
              <a:rPr lang="ru-RU" dirty="0"/>
              <a:t>3. Что включает в себя понятие «гражданская поэзия»? </a:t>
            </a:r>
          </a:p>
          <a:p>
            <a:pPr algn="just"/>
            <a:r>
              <a:rPr lang="ru-RU" dirty="0"/>
              <a:t>4. В </a:t>
            </a:r>
            <a:r>
              <a:rPr lang="ru-RU"/>
              <a:t>чем </a:t>
            </a:r>
            <a:r>
              <a:rPr lang="ru-RU" smtClean="0"/>
              <a:t>художественное </a:t>
            </a:r>
            <a:r>
              <a:rPr lang="ru-RU" dirty="0"/>
              <a:t>своеобразие </a:t>
            </a:r>
            <a:r>
              <a:rPr lang="ru-RU" dirty="0" smtClean="0"/>
              <a:t>поэмы </a:t>
            </a:r>
            <a:r>
              <a:rPr lang="ru-RU" dirty="0"/>
              <a:t>«Кому на Руси жить хорошо»? </a:t>
            </a:r>
          </a:p>
          <a:p>
            <a:pPr algn="just"/>
            <a:r>
              <a:rPr lang="ru-RU" dirty="0"/>
              <a:t>5.Каковы главные герои поэмы и их характеристика? </a:t>
            </a:r>
          </a:p>
        </p:txBody>
      </p:sp>
    </p:spTree>
    <p:extLst>
      <p:ext uri="{BB962C8B-B14F-4D97-AF65-F5344CB8AC3E}">
        <p14:creationId xmlns:p14="http://schemas.microsoft.com/office/powerpoint/2010/main" val="2789744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2"/>
            <a:ext cx="7772400" cy="576064"/>
          </a:xfrm>
        </p:spPr>
        <p:txBody>
          <a:bodyPr>
            <a:normAutofit fontScale="90000"/>
          </a:bodyPr>
          <a:lstStyle/>
          <a:p>
            <a:pPr algn="ctr"/>
            <a:r>
              <a:rPr lang="ru-RU" dirty="0" smtClean="0"/>
              <a:t>Рекомендуемая литература</a:t>
            </a:r>
            <a:endParaRPr lang="ru-RU" dirty="0"/>
          </a:p>
        </p:txBody>
      </p:sp>
      <p:sp>
        <p:nvSpPr>
          <p:cNvPr id="3" name="Содержимое 2"/>
          <p:cNvSpPr>
            <a:spLocks noGrp="1"/>
          </p:cNvSpPr>
          <p:nvPr>
            <p:ph sz="quarter" idx="1"/>
          </p:nvPr>
        </p:nvSpPr>
        <p:spPr>
          <a:xfrm>
            <a:off x="914400" y="476672"/>
            <a:ext cx="7772400" cy="6381328"/>
          </a:xfrm>
        </p:spPr>
        <p:txBody>
          <a:bodyPr>
            <a:normAutofit fontScale="62500" lnSpcReduction="20000"/>
          </a:bodyPr>
          <a:lstStyle/>
          <a:p>
            <a:pPr lvl="1" algn="ctr">
              <a:buNone/>
            </a:pPr>
            <a:r>
              <a:rPr lang="ru-RU" b="1" dirty="0"/>
              <a:t>Основная литература</a:t>
            </a:r>
          </a:p>
          <a:p>
            <a:pPr algn="just"/>
            <a:r>
              <a:rPr lang="ru-RU" dirty="0"/>
              <a:t>Русский язык и литература. Литература. 10 класс: учеб. для </a:t>
            </a:r>
            <a:r>
              <a:rPr lang="ru-RU" dirty="0" err="1"/>
              <a:t>общеобразоват</a:t>
            </a:r>
            <a:r>
              <a:rPr lang="ru-RU" dirty="0"/>
              <a:t>. организаций. Базовый уровень: в 2 ч. / Ю.В. Лебедев. – 3-е изд. – М.: Просвещение, 2016. – Ч. 1. – 368 с. </a:t>
            </a:r>
          </a:p>
          <a:p>
            <a:pPr algn="just"/>
            <a:r>
              <a:rPr lang="ru-RU" dirty="0"/>
              <a:t>Русская литература </a:t>
            </a:r>
            <a:r>
              <a:rPr lang="en-US" dirty="0"/>
              <a:t>XIX</a:t>
            </a:r>
            <a:r>
              <a:rPr lang="ru-RU" dirty="0"/>
              <a:t> в. Учебник-практикум (ч. 1, 2, 3). 11 </a:t>
            </a:r>
            <a:r>
              <a:rPr lang="ru-RU" dirty="0" err="1"/>
              <a:t>кл</a:t>
            </a:r>
            <a:r>
              <a:rPr lang="ru-RU" dirty="0"/>
              <a:t>. / Под ред. Ю.И. Лысого. – М.: «Мнемозина», 2003.</a:t>
            </a:r>
          </a:p>
          <a:p>
            <a:pPr algn="ctr">
              <a:buNone/>
            </a:pPr>
            <a:r>
              <a:rPr lang="ru-RU" b="1" dirty="0"/>
              <a:t>Дополнительная литература</a:t>
            </a:r>
          </a:p>
          <a:p>
            <a:pPr algn="just"/>
            <a:r>
              <a:rPr lang="ru-RU" dirty="0" err="1"/>
              <a:t>Джанумов</a:t>
            </a:r>
            <a:r>
              <a:rPr lang="ru-RU" dirty="0"/>
              <a:t> С.А., Русская литература XIX века. 1850-1870 [Электронный ресурс] / </a:t>
            </a:r>
            <a:r>
              <a:rPr lang="ru-RU" dirty="0" err="1"/>
              <a:t>Кременцов</a:t>
            </a:r>
            <a:r>
              <a:rPr lang="ru-RU" dirty="0"/>
              <a:t> Л.П. – М.: ФЛИНТА, 2017. – 287 с. – Режим доступа: </a:t>
            </a:r>
            <a:r>
              <a:rPr lang="en-US" dirty="0">
                <a:hlinkClick r:id="rId2"/>
              </a:rPr>
              <a:t>http://</a:t>
            </a:r>
            <a:r>
              <a:rPr lang="en-US" dirty="0" smtClean="0">
                <a:hlinkClick r:id="rId2"/>
              </a:rPr>
              <a:t>www.medcollegelib.ru/book/ISBN9785893498714.html</a:t>
            </a:r>
            <a:r>
              <a:rPr lang="ru-RU" smtClean="0"/>
              <a:t> (дата </a:t>
            </a:r>
            <a:r>
              <a:rPr lang="ru-RU" dirty="0"/>
              <a:t>обращения: </a:t>
            </a:r>
            <a:r>
              <a:rPr lang="ru-RU" dirty="0" smtClean="0"/>
              <a:t>02.09.2019)</a:t>
            </a:r>
            <a:endParaRPr lang="ru-RU" dirty="0"/>
          </a:p>
          <a:p>
            <a:pPr algn="just"/>
            <a:r>
              <a:rPr lang="ru-RU" dirty="0"/>
              <a:t>Русский язык и литература [Электронный ресурс]: сб. тестовых заданий с эталонами ответов для </a:t>
            </a:r>
            <a:r>
              <a:rPr lang="ru-RU" dirty="0" err="1"/>
              <a:t>внеаудитор</a:t>
            </a:r>
            <a:r>
              <a:rPr lang="ru-RU" dirty="0"/>
              <a:t>. (</a:t>
            </a:r>
            <a:r>
              <a:rPr lang="ru-RU" dirty="0" err="1"/>
              <a:t>самостоят</a:t>
            </a:r>
            <a:r>
              <a:rPr lang="ru-RU" dirty="0"/>
              <a:t>.) работы студентов по специальностям 33.02.01 – Фармация, 31.02.03 – Лабораторная диагностика, 34.02.01 – Сестринское дело (очная форма обучения). Ч. 1. – Режим доступа: </a:t>
            </a:r>
            <a:r>
              <a:rPr lang="en-US" dirty="0">
                <a:latin typeface="Cambria" panose="02040503050406030204" pitchFamily="18" charset="0"/>
                <a:hlinkClick r:id="rId3"/>
              </a:rPr>
              <a:t>http://krasgmu.ru/index.php?page[common]=content&amp;id=69129</a:t>
            </a:r>
            <a:r>
              <a:rPr lang="ru-RU" dirty="0"/>
              <a:t>  (дата обращения: </a:t>
            </a:r>
            <a:r>
              <a:rPr lang="ru-RU" dirty="0" smtClean="0"/>
              <a:t>02.09.2019)</a:t>
            </a:r>
            <a:endParaRPr lang="ru-RU" dirty="0"/>
          </a:p>
          <a:p>
            <a:pPr marL="0" indent="0" algn="ctr">
              <a:buNone/>
            </a:pPr>
            <a:r>
              <a:rPr lang="ru-RU" b="1" dirty="0"/>
              <a:t>Электронные ресурсы</a:t>
            </a:r>
          </a:p>
          <a:p>
            <a:pPr algn="just"/>
            <a:r>
              <a:rPr lang="ru-RU" dirty="0" smtClean="0"/>
              <a:t>Тютчев Ф.И. / </a:t>
            </a:r>
            <a:r>
              <a:rPr lang="ru-RU" dirty="0"/>
              <a:t>«Русская виртуальная библиотека» [Электронный ресурс]. </a:t>
            </a:r>
            <a:r>
              <a:rPr lang="en-US" dirty="0">
                <a:latin typeface="Cambria" panose="02040503050406030204" pitchFamily="18" charset="0"/>
              </a:rPr>
              <a:t>URL</a:t>
            </a:r>
            <a:r>
              <a:rPr lang="ru-RU" dirty="0"/>
              <a:t>: </a:t>
            </a:r>
            <a:r>
              <a:rPr lang="en-US" dirty="0">
                <a:latin typeface="Cambria" panose="02040503050406030204" pitchFamily="18" charset="0"/>
                <a:cs typeface="Times New Roman" panose="02020603050405020304" pitchFamily="18" charset="0"/>
                <a:hlinkClick r:id="rId4"/>
              </a:rPr>
              <a:t>http://rvb.ru/19vek/tyutchev/#</a:t>
            </a:r>
            <a:r>
              <a:rPr lang="en-US" dirty="0" smtClean="0">
                <a:latin typeface="Cambria" panose="02040503050406030204" pitchFamily="18" charset="0"/>
                <a:cs typeface="Times New Roman" panose="02020603050405020304" pitchFamily="18" charset="0"/>
                <a:hlinkClick r:id="rId4"/>
              </a:rPr>
              <a:t>top</a:t>
            </a:r>
            <a:r>
              <a:rPr lang="ru-RU" dirty="0" smtClean="0">
                <a:latin typeface="Cambria" panose="02040503050406030204" pitchFamily="18" charset="0"/>
                <a:cs typeface="Times New Roman" panose="02020603050405020304" pitchFamily="18" charset="0"/>
              </a:rPr>
              <a:t> </a:t>
            </a:r>
            <a:r>
              <a:rPr lang="ru-RU" dirty="0" smtClean="0"/>
              <a:t>(</a:t>
            </a:r>
            <a:r>
              <a:rPr lang="ru-RU" dirty="0"/>
              <a:t>дата обращения: 02.02.2018)</a:t>
            </a:r>
          </a:p>
          <a:p>
            <a:pPr algn="just"/>
            <a:r>
              <a:rPr lang="ru-RU" dirty="0" smtClean="0"/>
              <a:t>Некрасов Н.А</a:t>
            </a:r>
            <a:r>
              <a:rPr lang="ru-RU" dirty="0"/>
              <a:t>. [Электронный ресурс]. </a:t>
            </a:r>
            <a:r>
              <a:rPr lang="en-US" dirty="0" smtClean="0">
                <a:latin typeface="Cambria" panose="02040503050406030204" pitchFamily="18" charset="0"/>
              </a:rPr>
              <a:t>URL</a:t>
            </a:r>
            <a:r>
              <a:rPr lang="ru-RU" dirty="0" smtClean="0"/>
              <a:t>: </a:t>
            </a:r>
            <a:r>
              <a:rPr lang="en-US" dirty="0">
                <a:latin typeface="Cambria" panose="02040503050406030204" pitchFamily="18" charset="0"/>
                <a:hlinkClick r:id="rId5"/>
              </a:rPr>
              <a:t>http://nekrasov.niv.ru</a:t>
            </a:r>
            <a:r>
              <a:rPr lang="en-US" dirty="0" smtClean="0">
                <a:latin typeface="Cambria" panose="02040503050406030204" pitchFamily="18" charset="0"/>
                <a:hlinkClick r:id="rId5"/>
              </a:rPr>
              <a:t>/</a:t>
            </a:r>
            <a:r>
              <a:rPr lang="ru-RU" dirty="0" smtClean="0">
                <a:latin typeface="Cambria" panose="02040503050406030204" pitchFamily="18" charset="0"/>
              </a:rPr>
              <a:t> </a:t>
            </a:r>
            <a:r>
              <a:rPr lang="ru-RU" dirty="0"/>
              <a:t>(дата обращения: </a:t>
            </a:r>
            <a:r>
              <a:rPr lang="ru-RU" dirty="0" smtClean="0"/>
              <a:t>02.09.2019)</a:t>
            </a:r>
          </a:p>
          <a:p>
            <a:r>
              <a:rPr lang="ru-RU" dirty="0" smtClean="0">
                <a:latin typeface="Cambria" panose="02040503050406030204" pitchFamily="18" charset="0"/>
              </a:rPr>
              <a:t>Фет А.А. </a:t>
            </a:r>
            <a:r>
              <a:rPr lang="ru-RU" dirty="0"/>
              <a:t>[Электронный ресурс]. </a:t>
            </a:r>
            <a:r>
              <a:rPr lang="en-US" dirty="0" smtClean="0">
                <a:latin typeface="Cambria" panose="02040503050406030204" pitchFamily="18" charset="0"/>
              </a:rPr>
              <a:t>URL</a:t>
            </a:r>
            <a:r>
              <a:rPr lang="ru-RU" dirty="0" smtClean="0">
                <a:latin typeface="Cambria" panose="02040503050406030204" pitchFamily="18" charset="0"/>
              </a:rPr>
              <a:t>: </a:t>
            </a:r>
            <a:r>
              <a:rPr lang="en-US" dirty="0">
                <a:latin typeface="Cambria" panose="02040503050406030204" pitchFamily="18" charset="0"/>
                <a:hlinkClick r:id="rId6"/>
              </a:rPr>
              <a:t>http://fet.lit-info.ru</a:t>
            </a:r>
            <a:r>
              <a:rPr lang="en-US" dirty="0" smtClean="0">
                <a:latin typeface="Cambria" panose="02040503050406030204" pitchFamily="18" charset="0"/>
                <a:hlinkClick r:id="rId6"/>
              </a:rPr>
              <a:t>/</a:t>
            </a:r>
            <a:r>
              <a:rPr lang="ru-RU" dirty="0" smtClean="0">
                <a:latin typeface="Cambria" panose="02040503050406030204" pitchFamily="18" charset="0"/>
              </a:rPr>
              <a:t> </a:t>
            </a:r>
            <a:r>
              <a:rPr lang="ru-RU" dirty="0"/>
              <a:t>(дата обращения: </a:t>
            </a:r>
            <a:r>
              <a:rPr lang="ru-RU" dirty="0" smtClean="0"/>
              <a:t>02.09.2019)</a:t>
            </a:r>
            <a:endParaRPr lang="ru-RU"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поэзии второй половины </a:t>
            </a:r>
            <a:r>
              <a:rPr lang="en-US" dirty="0" smtClean="0"/>
              <a:t>XIX</a:t>
            </a:r>
            <a:r>
              <a:rPr lang="ru-RU" dirty="0" smtClean="0"/>
              <a:t> века</a:t>
            </a:r>
            <a:endParaRPr lang="ru-RU" dirty="0"/>
          </a:p>
        </p:txBody>
      </p:sp>
      <p:sp>
        <p:nvSpPr>
          <p:cNvPr id="3" name="Объект 2"/>
          <p:cNvSpPr>
            <a:spLocks noGrp="1"/>
          </p:cNvSpPr>
          <p:nvPr>
            <p:ph sz="quarter" idx="1"/>
          </p:nvPr>
        </p:nvSpPr>
        <p:spPr/>
        <p:txBody>
          <a:bodyPr>
            <a:normAutofit/>
          </a:bodyPr>
          <a:lstStyle/>
          <a:p>
            <a:pPr algn="just"/>
            <a:r>
              <a:rPr lang="ru-RU" dirty="0" smtClean="0"/>
              <a:t>Поэзия </a:t>
            </a:r>
            <a:r>
              <a:rPr lang="ru-RU" dirty="0"/>
              <a:t>второй половины XIX века оказала огромную роль в развитии русской литературы и культуры в целом. Поэзия представляла собой многогранную систему, в которой присутствовали разнообразные формы проявления лирического «я». </a:t>
            </a:r>
            <a:endParaRPr lang="ru-RU" dirty="0" smtClean="0"/>
          </a:p>
        </p:txBody>
      </p:sp>
    </p:spTree>
    <p:extLst>
      <p:ext uri="{BB962C8B-B14F-4D97-AF65-F5344CB8AC3E}">
        <p14:creationId xmlns:p14="http://schemas.microsoft.com/office/powerpoint/2010/main" val="150321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поэзии второй половины </a:t>
            </a:r>
            <a:r>
              <a:rPr lang="en-US" dirty="0"/>
              <a:t>XIX</a:t>
            </a:r>
            <a:r>
              <a:rPr lang="ru-RU" dirty="0"/>
              <a:t> века</a:t>
            </a:r>
          </a:p>
        </p:txBody>
      </p:sp>
      <p:sp>
        <p:nvSpPr>
          <p:cNvPr id="3" name="Объект 2"/>
          <p:cNvSpPr>
            <a:spLocks noGrp="1"/>
          </p:cNvSpPr>
          <p:nvPr>
            <p:ph sz="quarter" idx="1"/>
          </p:nvPr>
        </p:nvSpPr>
        <p:spPr/>
        <p:txBody>
          <a:bodyPr>
            <a:normAutofit lnSpcReduction="10000"/>
          </a:bodyPr>
          <a:lstStyle/>
          <a:p>
            <a:pPr algn="just"/>
            <a:r>
              <a:rPr lang="ru-RU" dirty="0"/>
              <a:t>Поэты второй половины XIX века оказались восприимчивыми к жизни, к духовной атмосфере русского общества. Они продолжили и развили традиции русской поэтической школы XVIII –</a:t>
            </a:r>
            <a:r>
              <a:rPr lang="ru-RU" dirty="0" smtClean="0"/>
              <a:t> </a:t>
            </a:r>
            <a:r>
              <a:rPr lang="ru-RU" dirty="0"/>
              <a:t>начала XIX века. Вместе с тем поэты искали новый поэтический язык, оригинальные формы его выражения. Их волновали вопросы национальной самобытности; соотношения добра и зла; смерти и бессмертия; духовной щедрости людей. Особенностью русской поэзии XIX века является магия звука и слова. </a:t>
            </a:r>
          </a:p>
        </p:txBody>
      </p:sp>
    </p:spTree>
    <p:extLst>
      <p:ext uri="{BB962C8B-B14F-4D97-AF65-F5344CB8AC3E}">
        <p14:creationId xmlns:p14="http://schemas.microsoft.com/office/powerpoint/2010/main" val="159140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r>
              <a:rPr lang="ru-RU" dirty="0" smtClean="0"/>
              <a:t>Поэты-</a:t>
            </a:r>
            <a:r>
              <a:rPr lang="ru-RU" dirty="0"/>
              <a:t>р</a:t>
            </a:r>
            <a:r>
              <a:rPr lang="ru-RU" dirty="0" smtClean="0"/>
              <a:t>омантики</a:t>
            </a:r>
            <a:endParaRPr lang="ru-RU" dirty="0"/>
          </a:p>
        </p:txBody>
      </p:sp>
      <p:sp>
        <p:nvSpPr>
          <p:cNvPr id="3" name="Объект 2"/>
          <p:cNvSpPr>
            <a:spLocks noGrp="1"/>
          </p:cNvSpPr>
          <p:nvPr>
            <p:ph sz="quarter" idx="1"/>
          </p:nvPr>
        </p:nvSpPr>
        <p:spPr>
          <a:xfrm>
            <a:off x="914400" y="908720"/>
            <a:ext cx="7772400" cy="5472608"/>
          </a:xfrm>
        </p:spPr>
        <p:txBody>
          <a:bodyPr>
            <a:normAutofit fontScale="92500" lnSpcReduction="10000"/>
          </a:bodyPr>
          <a:lstStyle/>
          <a:p>
            <a:pPr algn="just"/>
            <a:r>
              <a:rPr lang="ru-RU" dirty="0"/>
              <a:t>Романтики XIX века (особенно А.С. Пушкин) провозглашали независимость ее от власти и народа, считали поэта творцом, которого вдохновил Бог. </a:t>
            </a:r>
            <a:endParaRPr lang="ru-RU" dirty="0" smtClean="0"/>
          </a:p>
          <a:p>
            <a:pPr algn="just"/>
            <a:r>
              <a:rPr lang="ru-RU" dirty="0"/>
              <a:t>Идеи романтиков начала века подхватили романтики второй половины XIX века и обосновали теорию «чистого искусства». Основные положения «чистого искусства» можно сформулировать так: искусство не должно изображать действительность, играть общественную роль. Цель искусства –</a:t>
            </a:r>
            <a:r>
              <a:rPr lang="ru-RU" dirty="0" smtClean="0"/>
              <a:t> </a:t>
            </a:r>
            <a:r>
              <a:rPr lang="ru-RU" dirty="0"/>
              <a:t>создавать прекрасный, т.е. поэтический, мир. Искусство должно существовать для избранных</a:t>
            </a:r>
            <a:r>
              <a:rPr lang="ru-RU" dirty="0" smtClean="0"/>
              <a:t>.</a:t>
            </a:r>
          </a:p>
          <a:p>
            <a:pPr algn="just"/>
            <a:r>
              <a:rPr lang="ru-RU" dirty="0"/>
              <a:t>Идеи же «чистого искусства» –</a:t>
            </a:r>
            <a:r>
              <a:rPr lang="ru-RU" dirty="0" smtClean="0"/>
              <a:t> </a:t>
            </a:r>
            <a:r>
              <a:rPr lang="ru-RU" dirty="0"/>
              <a:t>основа мировоззрения и художественной системы </a:t>
            </a:r>
            <a:r>
              <a:rPr lang="ru-RU" dirty="0" smtClean="0"/>
              <a:t/>
            </a:r>
            <a:br>
              <a:rPr lang="ru-RU" dirty="0" smtClean="0"/>
            </a:br>
            <a:r>
              <a:rPr lang="ru-RU" dirty="0" smtClean="0"/>
              <a:t>А.А</a:t>
            </a:r>
            <a:r>
              <a:rPr lang="ru-RU" dirty="0"/>
              <a:t>. Фета.</a:t>
            </a:r>
          </a:p>
          <a:p>
            <a:endParaRPr lang="ru-RU" dirty="0"/>
          </a:p>
        </p:txBody>
      </p:sp>
    </p:spTree>
    <p:extLst>
      <p:ext uri="{BB962C8B-B14F-4D97-AF65-F5344CB8AC3E}">
        <p14:creationId xmlns:p14="http://schemas.microsoft.com/office/powerpoint/2010/main" val="2840535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Поэт-гражданин</a:t>
            </a:r>
            <a:endParaRPr lang="ru-RU" dirty="0"/>
          </a:p>
        </p:txBody>
      </p:sp>
      <p:sp>
        <p:nvSpPr>
          <p:cNvPr id="3" name="Объект 2"/>
          <p:cNvSpPr>
            <a:spLocks noGrp="1"/>
          </p:cNvSpPr>
          <p:nvPr>
            <p:ph sz="quarter" idx="1"/>
          </p:nvPr>
        </p:nvSpPr>
        <p:spPr/>
        <p:txBody>
          <a:bodyPr/>
          <a:lstStyle/>
          <a:p>
            <a:pPr algn="just"/>
            <a:r>
              <a:rPr lang="ru-RU" dirty="0"/>
              <a:t>Противоположную точку зрения на искусство гражданского направления обосновал </a:t>
            </a:r>
            <a:r>
              <a:rPr lang="ru-RU" dirty="0" smtClean="0"/>
              <a:t/>
            </a:r>
            <a:br>
              <a:rPr lang="ru-RU" dirty="0" smtClean="0"/>
            </a:br>
            <a:r>
              <a:rPr lang="ru-RU" dirty="0" smtClean="0"/>
              <a:t>Н.В</a:t>
            </a:r>
            <a:r>
              <a:rPr lang="ru-RU" dirty="0"/>
              <a:t>. Гоголь в поэме «Мертвые души» (начало седьмой главы). Он сопоставил творца «искусства для искусства» и писателя-обличителя. </a:t>
            </a:r>
            <a:endParaRPr lang="ru-RU" dirty="0" smtClean="0"/>
          </a:p>
          <a:p>
            <a:pPr algn="just"/>
            <a:r>
              <a:rPr lang="ru-RU" dirty="0"/>
              <a:t>Гоголь провозгласил и воплотил мысль о том, что поэзия должна служить народу. Некрасов сделал крестьянина главным героем поэзии, а борьбу за его счастье –</a:t>
            </a:r>
            <a:r>
              <a:rPr lang="ru-RU" dirty="0" smtClean="0"/>
              <a:t> </a:t>
            </a:r>
            <a:r>
              <a:rPr lang="ru-RU" dirty="0"/>
              <a:t>пафосом своего творчества.</a:t>
            </a:r>
          </a:p>
        </p:txBody>
      </p:sp>
    </p:spTree>
    <p:extLst>
      <p:ext uri="{BB962C8B-B14F-4D97-AF65-F5344CB8AC3E}">
        <p14:creationId xmlns:p14="http://schemas.microsoft.com/office/powerpoint/2010/main" val="97048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sz="quarter" idx="1"/>
          </p:nvPr>
        </p:nvSpPr>
        <p:spPr/>
        <p:txBody>
          <a:bodyPr/>
          <a:lstStyle/>
          <a:p>
            <a:pPr marL="0" indent="0">
              <a:buNone/>
            </a:pPr>
            <a:endParaRPr lang="ru-RU" dirty="0" smtClean="0"/>
          </a:p>
          <a:p>
            <a:pPr marL="0" indent="0">
              <a:buNone/>
            </a:pPr>
            <a:endParaRPr lang="ru-RU" dirty="0"/>
          </a:p>
          <a:p>
            <a:pPr marL="0" indent="0" algn="ctr">
              <a:buNone/>
            </a:pPr>
            <a:r>
              <a:rPr lang="ru-RU" b="1" dirty="0" smtClean="0"/>
              <a:t>Федор Иванович Тютчев</a:t>
            </a:r>
          </a:p>
          <a:p>
            <a:pPr marL="0" indent="0" algn="ctr">
              <a:buNone/>
            </a:pPr>
            <a:endParaRPr lang="ru-RU" b="1" dirty="0"/>
          </a:p>
          <a:p>
            <a:pPr marL="0" indent="0" algn="ctr">
              <a:buNone/>
            </a:pPr>
            <a:r>
              <a:rPr lang="ru-RU" b="1" dirty="0" smtClean="0"/>
              <a:t>23 ноября1803 года – 15 июля 1873 года</a:t>
            </a:r>
            <a:endParaRPr lang="ru-RU" b="1" dirty="0"/>
          </a:p>
        </p:txBody>
      </p:sp>
      <p:pic>
        <p:nvPicPr>
          <p:cNvPr id="7" name="Содержимое 6" descr="0123-001.jpg"/>
          <p:cNvPicPr>
            <a:picLocks noGrp="1" noChangeAspect="1"/>
          </p:cNvPicPr>
          <p:nvPr>
            <p:ph sz="quarter" idx="2"/>
          </p:nvPr>
        </p:nvPicPr>
        <p:blipFill>
          <a:blip r:embed="rId2"/>
          <a:stretch>
            <a:fillRect/>
          </a:stretch>
        </p:blipFill>
        <p:spPr>
          <a:xfrm>
            <a:off x="4933950" y="1511471"/>
            <a:ext cx="3749675" cy="4444658"/>
          </a:xfrm>
        </p:spPr>
      </p:pic>
    </p:spTree>
    <p:extLst>
      <p:ext uri="{BB962C8B-B14F-4D97-AF65-F5344CB8AC3E}">
        <p14:creationId xmlns:p14="http://schemas.microsoft.com/office/powerpoint/2010/main" val="251565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714348" y="274638"/>
            <a:ext cx="7972452" cy="1143000"/>
          </a:xfrm>
        </p:spPr>
        <p:txBody>
          <a:bodyPr>
            <a:normAutofit fontScale="90000"/>
          </a:bodyPr>
          <a:lstStyle/>
          <a:p>
            <a:r>
              <a:rPr lang="ru-RU" dirty="0" smtClean="0"/>
              <a:t>Основные мотивы лирики Ф.И. Тютчева</a:t>
            </a:r>
            <a:endParaRPr lang="ru-RU" dirty="0"/>
          </a:p>
        </p:txBody>
      </p:sp>
      <p:sp>
        <p:nvSpPr>
          <p:cNvPr id="6" name="Объект 5"/>
          <p:cNvSpPr>
            <a:spLocks noGrp="1"/>
          </p:cNvSpPr>
          <p:nvPr>
            <p:ph sz="quarter" idx="1"/>
          </p:nvPr>
        </p:nvSpPr>
        <p:spPr>
          <a:xfrm>
            <a:off x="914400" y="1447800"/>
            <a:ext cx="7772400" cy="5149552"/>
          </a:xfrm>
        </p:spPr>
        <p:txBody>
          <a:bodyPr>
            <a:normAutofit fontScale="85000" lnSpcReduction="10000"/>
          </a:bodyPr>
          <a:lstStyle/>
          <a:p>
            <a:pPr algn="just"/>
            <a:r>
              <a:rPr lang="ru-RU" b="1" dirty="0" smtClean="0"/>
              <a:t>Природа</a:t>
            </a:r>
            <a:r>
              <a:rPr lang="ru-RU" dirty="0" smtClean="0"/>
              <a:t>: «Весенняя гроза», «Летний вечер», «Утро в горах», «Полдень», «Зима недаром злится» и др. </a:t>
            </a:r>
            <a:r>
              <a:rPr lang="ru-RU" dirty="0"/>
              <a:t>Тютчев воспринимает природу целостно, как организм, как универсум, как нечто живое, пребывающее в постоянном движении. Природа равна индивидуальности, она есть личность, человеческое существо. Каждый ее миг проявляется конкретно, необычно, словно только что происшедшее и никогда ранее не происходившее событие. </a:t>
            </a:r>
            <a:endParaRPr lang="ru-RU" dirty="0" smtClean="0"/>
          </a:p>
          <a:p>
            <a:pPr algn="just"/>
            <a:r>
              <a:rPr lang="ru-RU" dirty="0"/>
              <a:t>Каждое стихотворение рисует мгновенное состояние, но обращено ко всему бытию и бережно хранит его образ и смысл. </a:t>
            </a:r>
          </a:p>
          <a:p>
            <a:pPr algn="just"/>
            <a:r>
              <a:rPr lang="ru-RU" dirty="0"/>
              <a:t>Стихи Тютчева о природе –</a:t>
            </a:r>
            <a:r>
              <a:rPr lang="ru-RU" dirty="0" smtClean="0"/>
              <a:t> </a:t>
            </a:r>
            <a:r>
              <a:rPr lang="ru-RU" dirty="0"/>
              <a:t>почти всегда страстные признания в любви. Тютчеву представляется высшим блаженством, доступным человеку, –</a:t>
            </a:r>
            <a:r>
              <a:rPr lang="ru-RU" dirty="0" smtClean="0"/>
              <a:t> </a:t>
            </a:r>
            <a:r>
              <a:rPr lang="ru-RU" dirty="0"/>
              <a:t>любоваться многообразными проявлениями жизни природы. </a:t>
            </a:r>
          </a:p>
          <a:p>
            <a:pPr algn="just"/>
            <a:endParaRPr lang="ru-RU" dirty="0"/>
          </a:p>
        </p:txBody>
      </p:sp>
    </p:spTree>
    <p:extLst>
      <p:ext uri="{BB962C8B-B14F-4D97-AF65-F5344CB8AC3E}">
        <p14:creationId xmlns:p14="http://schemas.microsoft.com/office/powerpoint/2010/main" val="2173401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469</TotalTime>
  <Words>2319</Words>
  <Application>Microsoft Office PowerPoint</Application>
  <PresentationFormat>Экран (4:3)</PresentationFormat>
  <Paragraphs>129</Paragraphs>
  <Slides>36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36</vt:i4>
      </vt:variant>
    </vt:vector>
  </HeadingPairs>
  <TitlesOfParts>
    <vt:vector size="43" baseType="lpstr">
      <vt:lpstr>Calibri</vt:lpstr>
      <vt:lpstr>Cambria</vt:lpstr>
      <vt:lpstr>Franklin Gothic Book</vt:lpstr>
      <vt:lpstr>Perpetua</vt:lpstr>
      <vt:lpstr>Times New Roman</vt:lpstr>
      <vt:lpstr>Wingdings 2</vt:lpstr>
      <vt:lpstr>Справедливость</vt:lpstr>
      <vt:lpstr>Поэзия второй половины XIX века</vt:lpstr>
      <vt:lpstr>План лекции</vt:lpstr>
      <vt:lpstr>Презентация PowerPoint</vt:lpstr>
      <vt:lpstr>Особенности поэзии второй половины XIX века</vt:lpstr>
      <vt:lpstr>Особенности поэзии второй половины XIX века</vt:lpstr>
      <vt:lpstr>Поэты-романтики</vt:lpstr>
      <vt:lpstr>Поэт-гражданин</vt:lpstr>
      <vt:lpstr>Презентация PowerPoint</vt:lpstr>
      <vt:lpstr>Основные мотивы лирики Ф.И. Тютчева</vt:lpstr>
      <vt:lpstr>Презентация PowerPoint</vt:lpstr>
      <vt:lpstr>Презентация PowerPoint</vt:lpstr>
      <vt:lpstr>Презентация PowerPoint</vt:lpstr>
      <vt:lpstr>Презентация PowerPoint</vt:lpstr>
      <vt:lpstr>Основные мотивы лирики А.А. Фета</vt:lpstr>
      <vt:lpstr>Презентация PowerPoint</vt:lpstr>
      <vt:lpstr>Презентация PowerPoint</vt:lpstr>
      <vt:lpstr>Презентация PowerPoint</vt:lpstr>
      <vt:lpstr>Основные мотивы лирики Н.А. Некрасова</vt:lpstr>
      <vt:lpstr>Презентация PowerPoint</vt:lpstr>
      <vt:lpstr>Презентация PowerPoint</vt:lpstr>
      <vt:lpstr>«Кому на Руси жить хорошо»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Образ Гриши Добросклонова</vt:lpstr>
      <vt:lpstr>Презентация PowerPoint</vt:lpstr>
      <vt:lpstr>Презентация PowerPoint</vt:lpstr>
      <vt:lpstr>Вопросы к лекции</vt:lpstr>
      <vt:lpstr>Рекомендуемая литература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Поэзия второй половины XIX века</dc:title>
  <dc:creator>Белозор Анастасия Сергеевна</dc:creator>
  <cp:lastModifiedBy>Белозор Анастасия Сергеевна</cp:lastModifiedBy>
  <cp:revision>23</cp:revision>
  <dcterms:created xsi:type="dcterms:W3CDTF">2018-01-26T07:30:01Z</dcterms:created>
  <dcterms:modified xsi:type="dcterms:W3CDTF">2020-09-17T08:49:59Z</dcterms:modified>
</cp:coreProperties>
</file>