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65" r:id="rId5"/>
    <p:sldId id="261" r:id="rId6"/>
    <p:sldId id="263" r:id="rId7"/>
    <p:sldId id="266" r:id="rId8"/>
    <p:sldId id="268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59" r:id="rId24"/>
    <p:sldId id="260" r:id="rId25"/>
    <p:sldId id="26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39A63-2082-4F3C-B0AE-C38C668FCE8E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E461A-BD0C-4E90-8059-D6B600B0A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461A-BD0C-4E90-8059-D6B600B0AD0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21455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Методы коммунальной и индивидуальной профилактики заболеваний полости рта.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143380"/>
            <a:ext cx="6400800" cy="17526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altLang="ru-RU" dirty="0" smtClean="0">
                <a:solidFill>
                  <a:schemeClr val="tx1"/>
                </a:solidFill>
                <a:latin typeface="Calibri" pitchFamily="34" charset="0"/>
              </a:rPr>
              <a:t>Выполнил ординатор </a:t>
            </a:r>
          </a:p>
          <a:p>
            <a:pPr algn="l"/>
            <a:r>
              <a:rPr lang="ru-RU" altLang="ru-RU" dirty="0" smtClean="0">
                <a:solidFill>
                  <a:schemeClr val="tx1"/>
                </a:solidFill>
                <a:latin typeface="Calibri" pitchFamily="34" charset="0"/>
              </a:rPr>
              <a:t>кафедры стоматологии ИПО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по специальности «Стоматология детская»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Бутова Анастасия Олеговна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рецензент  к.м.н.,  доцент </a:t>
            </a:r>
            <a:r>
              <a:rPr lang="ru-RU" dirty="0" err="1" smtClean="0">
                <a:solidFill>
                  <a:schemeClr val="tx1"/>
                </a:solidFill>
              </a:rPr>
              <a:t>Буянкина</a:t>
            </a:r>
            <a:r>
              <a:rPr lang="ru-RU" dirty="0" smtClean="0">
                <a:solidFill>
                  <a:schemeClr val="tx1"/>
                </a:solidFill>
              </a:rPr>
              <a:t> Римма Геннадьевна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214290"/>
            <a:ext cx="73581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/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altLang="ru-RU" dirty="0" err="1" smtClean="0"/>
              <a:t>Войно-Ясенецкого</a:t>
            </a:r>
            <a:r>
              <a:rPr lang="ru-RU" altLang="ru-RU" dirty="0" smtClean="0"/>
              <a:t>» </a:t>
            </a:r>
            <a:br>
              <a:rPr lang="ru-RU" altLang="ru-RU" dirty="0" smtClean="0"/>
            </a:br>
            <a:r>
              <a:rPr lang="ru-RU" altLang="ru-RU" dirty="0" smtClean="0"/>
              <a:t>Министерства здравоохранения Российской Федерации</a:t>
            </a:r>
            <a:br>
              <a:rPr lang="ru-RU" altLang="ru-RU" dirty="0" smtClean="0"/>
            </a:br>
            <a:r>
              <a:rPr lang="ru-RU" altLang="ru-RU" dirty="0" smtClean="0"/>
              <a:t>Кафедра стоматологии ИПО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6072206"/>
            <a:ext cx="1842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latin typeface="Calibri" pitchFamily="34" charset="0"/>
              </a:rPr>
              <a:t>Красноярск 2023</a:t>
            </a:r>
            <a:endParaRPr lang="ru-RU" alt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0004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Система 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социальных мероприятий: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43116"/>
            <a:ext cx="7498080" cy="2286016"/>
          </a:xfrm>
        </p:spPr>
        <p:txBody>
          <a:bodyPr/>
          <a:lstStyle/>
          <a:p>
            <a:r>
              <a:rPr lang="ru-RU" dirty="0" smtClean="0"/>
              <a:t>рациональный режим труда и отдыха</a:t>
            </a:r>
            <a:r>
              <a:rPr lang="ru-RU" dirty="0" smtClean="0"/>
              <a:t>,</a:t>
            </a:r>
            <a:endParaRPr lang="ru-RU" dirty="0" smtClean="0"/>
          </a:p>
          <a:p>
            <a:r>
              <a:rPr lang="ru-RU" dirty="0" smtClean="0"/>
              <a:t>  научно обоснованные нормы питания</a:t>
            </a:r>
            <a:r>
              <a:rPr lang="ru-RU" dirty="0" smtClean="0"/>
              <a:t>,</a:t>
            </a:r>
            <a:endParaRPr lang="ru-RU" dirty="0" smtClean="0"/>
          </a:p>
          <a:p>
            <a:r>
              <a:rPr lang="ru-RU" dirty="0" smtClean="0"/>
              <a:t>  соблюдение личной гигиены.</a:t>
            </a:r>
          </a:p>
          <a:p>
            <a:endParaRPr lang="ru-RU" dirty="0"/>
          </a:p>
        </p:txBody>
      </p:sp>
      <p:pic>
        <p:nvPicPr>
          <p:cNvPr id="16386" name="Picture 2" descr="Социальное здоровье - что это? Отвечаем на вопрос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857628"/>
            <a:ext cx="4952988" cy="2780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428860" y="1142984"/>
            <a:ext cx="5429288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Уровни </a:t>
            </a:r>
          </a:p>
          <a:p>
            <a:pPr algn="ctr"/>
            <a:r>
              <a:rPr lang="ru-RU" sz="3200" dirty="0" smtClean="0"/>
              <a:t>профилактики</a:t>
            </a:r>
            <a:endParaRPr lang="ru-RU" sz="32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3071802" y="2928934"/>
            <a:ext cx="92869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4143372" y="3786190"/>
            <a:ext cx="192882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6393669" y="2893215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1714480" y="4000504"/>
            <a:ext cx="2357454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Первичная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857620" y="5357826"/>
            <a:ext cx="285752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Вторичная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6715140" y="3929066"/>
            <a:ext cx="228601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Третичная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Первичная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использование различных методов и средств для предупреждения возникновения стоматологических  заболеваний. Начальные признаки поражения тканей при проведении профилактических мероприятий могут стабилизироваться или подвергнуться обратному развитию.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Вторичная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применение традиционных методов лечения для остановки развившегося патологического процесса и сохранения тканей. Включает лечение кариеса зубов (пломбирование, </a:t>
            </a:r>
            <a:r>
              <a:rPr lang="ru-RU" dirty="0" err="1" smtClean="0"/>
              <a:t>эндодонтические</a:t>
            </a:r>
            <a:r>
              <a:rPr lang="ru-RU" dirty="0" smtClean="0"/>
              <a:t> процедуры), терапевтическое и хирургическое лечение заболеваний пародонта и других заболеваний полости рта.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Третичная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восполнение анатомической и функциональной целости зубочелюстной системы. Предусматриваются использование средств, необходимых для замещения отсутствующих органов и тканей, и проведение реабилитации пациентов, приближая насколько возможно их состояние к норме.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571480"/>
            <a:ext cx="7498080" cy="5214974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Коммунальные методы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>включают мероприятия по фторированию воды, соли и молока. Профилактическое воздействие в этих случаях происходит независимо от субъекта профилактики — населения. Люди употребляют воду, соль, молоко с добавкой фторидов, что обеспечивает профилактическое воздействие независимо от воли и желания населения. В этом состоит серьезное преимущество коммунальных методов профилактики. Все коммунальные методы предусматривают определенные правила и подходы к их проведению.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428604"/>
            <a:ext cx="7498080" cy="48006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Во-первых, они необходимы лишь в местностях, где содержание ионов фтора в питьевой воде не превышает 0,5 мг/л.</a:t>
            </a:r>
          </a:p>
          <a:p>
            <a:r>
              <a:rPr lang="ru-RU" dirty="0" smtClean="0"/>
              <a:t> Во-вторых, необходимо изучение стоматологической заболеваемости населения с использованием эпидемиологических показателей, подтверждающих необходимость коммунальных методов профилактики. </a:t>
            </a:r>
          </a:p>
          <a:p>
            <a:r>
              <a:rPr lang="ru-RU" dirty="0" smtClean="0"/>
              <a:t>В-третьих, обязательно административное решение местной власти, совместно с </a:t>
            </a:r>
            <a:r>
              <a:rPr lang="ru-RU" dirty="0" smtClean="0"/>
              <a:t>Министерством </a:t>
            </a:r>
            <a:r>
              <a:rPr lang="ru-RU" dirty="0" smtClean="0"/>
              <a:t>здравоохранения</a:t>
            </a:r>
            <a:r>
              <a:rPr lang="ru-RU" dirty="0" smtClean="0"/>
              <a:t>, о проведении того или иного метода коммунальной профилактики. </a:t>
            </a:r>
          </a:p>
          <a:p>
            <a:r>
              <a:rPr lang="ru-RU" dirty="0" smtClean="0"/>
              <a:t>В-четвертых, необходимы выделение финансовых средств для закупки, установки и эксплуатации соответствующего оборудования, найма рабочей силы и проведение мониторинга заболеваемости, контроля за процессом фторирования. </a:t>
            </a:r>
          </a:p>
          <a:p>
            <a:r>
              <a:rPr lang="ru-RU" dirty="0" smtClean="0"/>
              <a:t>И наконец, требуется строжайший мониторинг обмена фторидов в организме, стоматологической заболеваемости, контроль содержания фтора во </a:t>
            </a:r>
            <a:r>
              <a:rPr lang="ru-RU" dirty="0" err="1" smtClean="0"/>
              <a:t>фторируемом</a:t>
            </a:r>
            <a:r>
              <a:rPr lang="ru-RU" dirty="0" smtClean="0"/>
              <a:t> субстрате. </a:t>
            </a:r>
            <a:endParaRPr lang="ru-RU" dirty="0"/>
          </a:p>
        </p:txBody>
      </p:sp>
      <p:pic>
        <p:nvPicPr>
          <p:cNvPr id="10242" name="Picture 2" descr="Контроль качества электромонтажных работ / Опубликованные материалы |  Выставка зна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357694"/>
            <a:ext cx="4805940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/>
              </a:rPr>
              <a:t>Фторирование воды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Оно может осуществляться для всего объема воды в населенном пункте. Но для этого схема водоснабжения этого пункта должна предусматривать наличие единой станции для очистки и обеззараживания воды. В этом месте может устанавливаться аппаратура для фторирования и контроля воды. Это наиболее удобный и недорогой вариант. Фториды в питьевую воду добавляются в виде различных солей до создания предельной концентрации ионов F 0,8—1,2 мг/л. Конкретная концентрация определяется многими условиями — климатом, водопотреблением и др. Имеются специальные автоматические установки для фторирования воды, позволяющие контролировать этот процесс. Данный метод коммунальной профилактики является одним из наиболее эффективных и экономичных. Доказаны безвредность и высокая эффективность этого метода, и он рекомендован ВОЗ как наиболее изученный, результативный и экономичный. Потребление </a:t>
            </a:r>
            <a:r>
              <a:rPr lang="ru-RU" dirty="0" err="1" smtClean="0"/>
              <a:t>фторированной</a:t>
            </a:r>
            <a:r>
              <a:rPr lang="ru-RU" dirty="0" smtClean="0"/>
              <a:t> воды в течение 5 лет снижает стоматологическую заболеваемость детей на 30—50 %, в течение 10 лет — до 70 %. Если водоснабжение населенного пункта осуществляется из многих источников, что встречается весьма часто, метод фторирования воды затрудняется и зависит от схемы водоснабжения. В этом случае необходимы установки нескольких комплектов оборудования, </a:t>
            </a:r>
            <a:r>
              <a:rPr lang="ru-RU" dirty="0" err="1" smtClean="0"/>
              <a:t>найм</a:t>
            </a:r>
            <a:r>
              <a:rPr lang="ru-RU" dirty="0" smtClean="0"/>
              <a:t> большей рабочей силы и т. д., что весьма удорожает процесс фторирования воды. В мире широко используется и другая схема фторирования воды. Она применяется для отдельных школ, детских садов, домов. В этих случаях устанавливают автоматические установки для доочистки и фторирования воды. При этом добавка фтора должна рассчитываться индивидуально для каждого случая в соответствии с водопотреблением. Так, в школах воду </a:t>
            </a:r>
            <a:r>
              <a:rPr lang="ru-RU" dirty="0" err="1" smtClean="0"/>
              <a:t>фторируют</a:t>
            </a:r>
            <a:r>
              <a:rPr lang="ru-RU" dirty="0" smtClean="0"/>
              <a:t> до концентрации ионов фтора 2,0—3,0 мг/л, так как дети проводят в школах лишь часть времени. Аналогично этому концентрацию рассчитывают и для других случаев.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/>
              </a:rPr>
              <a:t>Фторирование соли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428736"/>
            <a:ext cx="4861754" cy="481966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Этот метод профилактики стоматологических заболеваний стал эффективно развиваться в последние десятилетия. Так как поваренная соль служит продуктом ежедневного и повсеместного потребления, ее фторирование позволяет обеспечить введение в организм недостающего количества. Для этого в высокоочищенную соль добавляют фториды до предельной концентрации 250— 350 мг на 1 кг соли. </a:t>
            </a:r>
            <a:r>
              <a:rPr lang="ru-RU" dirty="0" err="1" smtClean="0"/>
              <a:t>Фторированная</a:t>
            </a:r>
            <a:r>
              <a:rPr lang="ru-RU" dirty="0" smtClean="0"/>
              <a:t> соль должна иметь специальную упаковку и обозначения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8194" name="Picture 2" descr="Купить Зимушка-краса Экстра соль фторированная с йодом, 500 г – цена 44  руб. в интернет-магазине ozon.ru с отзывами и фото. Соль Зимушка-кра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357298"/>
            <a:ext cx="2333625" cy="4381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/>
          <a:lstStyle/>
          <a:p>
            <a:pPr algn="ctr"/>
            <a:r>
              <a:rPr lang="ru-RU" dirty="0" smtClean="0">
                <a:effectLst/>
              </a:rPr>
              <a:t>Фторирование молока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000108"/>
            <a:ext cx="4493714" cy="600079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Добавление </a:t>
            </a:r>
            <a:r>
              <a:rPr lang="ru-RU" dirty="0" smtClean="0"/>
              <a:t>фторида к молоку происходит на молокозаводе. Технический процесс фторирования хорошо отработан. При использовании этого метода целесообразна не свободная продажа </a:t>
            </a:r>
            <a:r>
              <a:rPr lang="ru-RU" dirty="0" err="1" smtClean="0"/>
              <a:t>фторированного</a:t>
            </a:r>
            <a:r>
              <a:rPr lang="ru-RU" dirty="0" smtClean="0"/>
              <a:t> молока, а его регулярная доставка для потребления в конкретные детские учреждения. По эффективности этот метод не уступает другим. Однако он не обеспечивает охвата всех детей региона, так как его регулярная доставка возможна лишь в организованные детские коллективы. Достоинство метода заключается в регулярном потреблении такого высококачественного и необходимого детям продукта, как </a:t>
            </a:r>
            <a:r>
              <a:rPr lang="ru-RU" dirty="0" smtClean="0"/>
              <a:t>молоко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Таким образом, коммунальные методы профилактики основных стоматологических заболеваний весьма эффективны, экономичны и не требуют участия населения. Они нуждаются лишь в минимальном участии стоматологов и органов здравоохранения. </a:t>
            </a:r>
          </a:p>
          <a:p>
            <a:endParaRPr lang="ru-RU" dirty="0"/>
          </a:p>
        </p:txBody>
      </p:sp>
      <p:sp>
        <p:nvSpPr>
          <p:cNvPr id="7170" name="AutoShape 2" descr="КАТАЛОГ ПРОДУКЦИИ КОМПА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КАТАЛОГ ПРОДУКЦИИ КОМПА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КАТАЛОГ ПРОДУКЦИИ КОМПА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Молоко пастеризованное фторированное для детей от производителя Компания  «ВАМИН». Каталог 2023. Цена договорная. Купить оптом. г.Казань."/>
          <p:cNvPicPr>
            <a:picLocks noChangeAspect="1" noChangeArrowheads="1"/>
          </p:cNvPicPr>
          <p:nvPr/>
        </p:nvPicPr>
        <p:blipFill>
          <a:blip r:embed="rId2" cstate="print"/>
          <a:srcRect l="27778" r="27777"/>
          <a:stretch>
            <a:fillRect/>
          </a:stretch>
        </p:blipFill>
        <p:spPr bwMode="auto">
          <a:xfrm>
            <a:off x="5715008" y="1571612"/>
            <a:ext cx="342899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Изучить принципы организации и методы проведения профилактики стоматологических заболеваний полости рта.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785794"/>
            <a:ext cx="7498080" cy="3357586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Индивидуальная гигиена </a:t>
            </a:r>
            <a:r>
              <a:rPr lang="ru-RU" dirty="0" smtClean="0"/>
              <a:t>- тщательное и регулярное удаление пациентом зубных отложений с поверхностей зубов и десен с помощью различных средств.</a:t>
            </a:r>
            <a:endParaRPr lang="ru-RU" dirty="0"/>
          </a:p>
        </p:txBody>
      </p:sp>
      <p:pic>
        <p:nvPicPr>
          <p:cNvPr id="6146" name="Picture 2" descr="Гигиена полости рта детя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643314"/>
            <a:ext cx="666750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42918"/>
            <a:ext cx="7498080" cy="560548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Профессиональная гигиена </a:t>
            </a:r>
            <a:r>
              <a:rPr lang="ru-RU" dirty="0" smtClean="0"/>
              <a:t>— комплекс </a:t>
            </a:r>
            <a:r>
              <a:rPr lang="ru-RU" dirty="0" smtClean="0"/>
              <a:t>мер, устраняющих </a:t>
            </a:r>
            <a:r>
              <a:rPr lang="ru-RU" dirty="0" smtClean="0"/>
              <a:t>и предотвращающих развитие кариеса зубов и воспалительных заболеваний пародонта путем механического удаления с поверхностей зубов над- и </a:t>
            </a:r>
            <a:r>
              <a:rPr lang="ru-RU" dirty="0" err="1" smtClean="0"/>
              <a:t>поддесневых</a:t>
            </a:r>
            <a:r>
              <a:rPr lang="ru-RU" dirty="0" smtClean="0"/>
              <a:t> зубных отложений.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Профессиональная гигиена включает в себя: </a:t>
            </a: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• мотивацию пациента к борьбе со стоматологическими заболеваниями</a:t>
            </a:r>
          </a:p>
          <a:p>
            <a:pPr>
              <a:buNone/>
            </a:pPr>
            <a:r>
              <a:rPr lang="ru-RU" dirty="0" smtClean="0"/>
              <a:t>• обучение пациента индивидуальной гигиене полости рта;</a:t>
            </a:r>
          </a:p>
          <a:p>
            <a:pPr>
              <a:buNone/>
            </a:pPr>
            <a:r>
              <a:rPr lang="ru-RU" dirty="0" smtClean="0"/>
              <a:t>• удаление над- и </a:t>
            </a:r>
            <a:r>
              <a:rPr lang="ru-RU" dirty="0" err="1" smtClean="0"/>
              <a:t>поддесневых</a:t>
            </a:r>
            <a:r>
              <a:rPr lang="ru-RU" dirty="0" smtClean="0"/>
              <a:t> зубных отложений;</a:t>
            </a:r>
          </a:p>
          <a:p>
            <a:pPr>
              <a:buNone/>
            </a:pPr>
            <a:r>
              <a:rPr lang="ru-RU" dirty="0" smtClean="0"/>
              <a:t>• полировку поверхности </a:t>
            </a:r>
            <a:r>
              <a:rPr lang="ru-RU" dirty="0" smtClean="0"/>
              <a:t>зуба;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• устранение факторов, способствующих скоплению зубного налета.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Индивидуальная профилактика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К средствам </a:t>
            </a:r>
            <a:r>
              <a:rPr lang="ru-RU" dirty="0" smtClean="0"/>
              <a:t>местной </a:t>
            </a:r>
            <a:r>
              <a:rPr lang="ru-RU" dirty="0" err="1" smtClean="0"/>
              <a:t>фторпрофилактики</a:t>
            </a:r>
            <a:r>
              <a:rPr lang="ru-RU" dirty="0" smtClean="0"/>
              <a:t> относятся:</a:t>
            </a:r>
          </a:p>
          <a:p>
            <a:r>
              <a:rPr lang="ru-RU" dirty="0" smtClean="0"/>
              <a:t> </a:t>
            </a:r>
            <a:r>
              <a:rPr lang="ru-RU" dirty="0" smtClean="0"/>
              <a:t>фторсодержащие средства для местного применения (зубные пасты, лаки, растворы и гели для профессионального применения</a:t>
            </a:r>
            <a:r>
              <a:rPr lang="ru-RU" dirty="0" smtClean="0"/>
              <a:t>);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реминерализующие</a:t>
            </a:r>
            <a:r>
              <a:rPr lang="ru-RU" dirty="0" smtClean="0"/>
              <a:t> </a:t>
            </a:r>
            <a:r>
              <a:rPr lang="ru-RU" dirty="0" smtClean="0"/>
              <a:t>растворы; </a:t>
            </a:r>
          </a:p>
          <a:p>
            <a:r>
              <a:rPr lang="ru-RU" dirty="0" smtClean="0"/>
              <a:t>герметики </a:t>
            </a:r>
            <a:r>
              <a:rPr lang="ru-RU" dirty="0" smtClean="0"/>
              <a:t>для запечатывания </a:t>
            </a:r>
            <a:r>
              <a:rPr lang="ru-RU" dirty="0" err="1" smtClean="0"/>
              <a:t>фиссур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Знание основ первичной профилактики кариеса и заболеваний пародонта позволит снизить риск возникновения данной патологии у детей и подростков, предупредить осложнения и повысить качество жизни.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174625">
              <a:lnSpc>
                <a:spcPct val="80000"/>
              </a:lnSpc>
              <a:buNone/>
            </a:pPr>
            <a:r>
              <a:rPr lang="ru-RU" b="1" dirty="0" smtClean="0"/>
              <a:t>Основная литература:</a:t>
            </a:r>
            <a:endParaRPr lang="ru-RU" dirty="0" smtClean="0"/>
          </a:p>
          <a:p>
            <a:pPr marL="0" indent="174625">
              <a:lnSpc>
                <a:spcPct val="80000"/>
              </a:lnSpc>
              <a:buFontTx/>
              <a:buAutoNum type="arabicPeriod"/>
            </a:pPr>
            <a:r>
              <a:rPr lang="ru-RU" dirty="0" smtClean="0"/>
              <a:t> Пропедевтическая стоматология [Электронный ресурс] : учеб. для мед. вузов. - . Э. А. </a:t>
            </a:r>
            <a:r>
              <a:rPr lang="ru-RU" dirty="0" err="1" smtClean="0"/>
              <a:t>Базикян</a:t>
            </a:r>
            <a:r>
              <a:rPr lang="ru-RU" dirty="0" smtClean="0"/>
              <a:t>, О. О. </a:t>
            </a:r>
            <a:r>
              <a:rPr lang="ru-RU" dirty="0" err="1" smtClean="0"/>
              <a:t>Янушевич</a:t>
            </a:r>
            <a:r>
              <a:rPr lang="ru-RU" dirty="0" smtClean="0"/>
              <a:t> М. : </a:t>
            </a:r>
            <a:r>
              <a:rPr lang="ru-RU" dirty="0" err="1" smtClean="0"/>
              <a:t>ГЭОТАР-Медиа</a:t>
            </a:r>
            <a:r>
              <a:rPr lang="ru-RU" dirty="0" smtClean="0"/>
              <a:t>, 2016. 640 с.: ил</a:t>
            </a:r>
            <a:r>
              <a:rPr lang="ru-RU" dirty="0" smtClean="0"/>
              <a:t>.</a:t>
            </a:r>
            <a:endParaRPr lang="ru-RU" dirty="0" smtClean="0"/>
          </a:p>
          <a:p>
            <a:pPr marL="0" indent="174625">
              <a:lnSpc>
                <a:spcPct val="80000"/>
              </a:lnSpc>
              <a:buFontTx/>
              <a:buAutoNum type="arabicPeriod"/>
            </a:pPr>
            <a:r>
              <a:rPr lang="ru-RU" dirty="0" smtClean="0"/>
              <a:t>. Пропедевтическая </a:t>
            </a:r>
            <a:r>
              <a:rPr lang="ru-RU" dirty="0" smtClean="0"/>
              <a:t>стоматология </a:t>
            </a:r>
            <a:r>
              <a:rPr lang="ru-RU" dirty="0" smtClean="0"/>
              <a:t>[Электронный ресурс] Э. С. </a:t>
            </a:r>
            <a:r>
              <a:rPr lang="ru-RU" dirty="0" err="1" smtClean="0"/>
              <a:t>Каливраджиян</a:t>
            </a:r>
            <a:r>
              <a:rPr lang="ru-RU" dirty="0" smtClean="0"/>
              <a:t>, Е. А. Брагин, С. И. </a:t>
            </a:r>
            <a:r>
              <a:rPr lang="ru-RU" dirty="0" err="1" smtClean="0"/>
              <a:t>Абакаров</a:t>
            </a:r>
            <a:r>
              <a:rPr lang="ru-RU" dirty="0" smtClean="0"/>
              <a:t> [и </a:t>
            </a:r>
            <a:r>
              <a:rPr lang="ru-RU" dirty="0" err="1" smtClean="0"/>
              <a:t>др</a:t>
            </a:r>
            <a:r>
              <a:rPr lang="ru-RU" dirty="0" smtClean="0"/>
              <a:t> М. : </a:t>
            </a:r>
            <a:r>
              <a:rPr lang="ru-RU" dirty="0" err="1" smtClean="0"/>
              <a:t>ГЭОТАР-Медиа</a:t>
            </a:r>
            <a:r>
              <a:rPr lang="ru-RU" dirty="0" smtClean="0"/>
              <a:t>, 2014.</a:t>
            </a:r>
          </a:p>
          <a:p>
            <a:pPr marL="0" indent="174625">
              <a:lnSpc>
                <a:spcPct val="80000"/>
              </a:lnSpc>
              <a:buNone/>
            </a:pPr>
            <a:r>
              <a:rPr lang="ru-RU" b="1" dirty="0" smtClean="0"/>
              <a:t>Дополнительная литература:</a:t>
            </a:r>
          </a:p>
          <a:p>
            <a:pPr marL="0" indent="174625">
              <a:lnSpc>
                <a:spcPct val="80000"/>
              </a:lnSpc>
              <a:buFontTx/>
              <a:buAutoNum type="arabicPeriod"/>
            </a:pPr>
            <a:r>
              <a:rPr lang="ru-RU" dirty="0" smtClean="0"/>
              <a:t>Терапевтическая стоматология : </a:t>
            </a:r>
            <a:r>
              <a:rPr lang="ru-RU" dirty="0" err="1" smtClean="0"/>
              <a:t>нац</a:t>
            </a:r>
            <a:r>
              <a:rPr lang="ru-RU" dirty="0" smtClean="0"/>
              <a:t>. рук. / гл. ред. Л. А. Дмитриева, Ю. М. </a:t>
            </a:r>
            <a:r>
              <a:rPr lang="ru-RU" dirty="0" err="1" smtClean="0"/>
              <a:t>Максимовский</a:t>
            </a:r>
            <a:r>
              <a:rPr lang="ru-RU" dirty="0" smtClean="0"/>
              <a:t>. - 2-е изд., </a:t>
            </a:r>
            <a:r>
              <a:rPr lang="ru-RU" dirty="0" err="1" smtClean="0"/>
              <a:t>перераб</a:t>
            </a:r>
            <a:r>
              <a:rPr lang="ru-RU" dirty="0" smtClean="0"/>
              <a:t>. и доп. - Москва : </a:t>
            </a:r>
            <a:r>
              <a:rPr lang="ru-RU" dirty="0" err="1" smtClean="0"/>
              <a:t>ГЭОТАР-Медиа</a:t>
            </a:r>
            <a:r>
              <a:rPr lang="ru-RU" dirty="0" smtClean="0"/>
              <a:t>, 2021. - 888 </a:t>
            </a:r>
            <a:r>
              <a:rPr lang="ru-RU" dirty="0" smtClean="0"/>
              <a:t>с</a:t>
            </a:r>
          </a:p>
          <a:p>
            <a:pPr marL="0" indent="174625">
              <a:lnSpc>
                <a:spcPct val="80000"/>
              </a:lnSpc>
              <a:buFontTx/>
              <a:buAutoNum type="arabicPeriod"/>
            </a:pPr>
            <a:r>
              <a:rPr lang="ru-RU" dirty="0" smtClean="0"/>
              <a:t>Терапевтическая </a:t>
            </a:r>
            <a:r>
              <a:rPr lang="ru-RU" dirty="0" smtClean="0"/>
              <a:t>стоматология [Электронный ресурс] : учебник. Ч. 1. Болезни зубов ред. Е. А. Волков, О. О. </a:t>
            </a:r>
            <a:r>
              <a:rPr lang="ru-RU" dirty="0" err="1" smtClean="0"/>
              <a:t>Янушевич</a:t>
            </a:r>
            <a:r>
              <a:rPr lang="ru-RU" dirty="0" smtClean="0"/>
              <a:t> 2015М. : </a:t>
            </a:r>
            <a:r>
              <a:rPr lang="ru-RU" dirty="0" err="1" smtClean="0"/>
              <a:t>ГЭОТАР-Медиа</a:t>
            </a:r>
            <a:endParaRPr lang="ru-RU" dirty="0" smtClean="0"/>
          </a:p>
          <a:p>
            <a:pPr marL="0" indent="174625">
              <a:lnSpc>
                <a:spcPct val="80000"/>
              </a:lnSpc>
              <a:buFontTx/>
              <a:buAutoNum type="arabicPeriod"/>
            </a:pPr>
            <a:r>
              <a:rPr lang="ru-RU" dirty="0" smtClean="0"/>
              <a:t>Терапевтическая стоматология. </a:t>
            </a:r>
            <a:r>
              <a:rPr lang="ru-RU" dirty="0" err="1" smtClean="0"/>
              <a:t>Кариесология</a:t>
            </a:r>
            <a:r>
              <a:rPr lang="ru-RU" dirty="0" smtClean="0"/>
              <a:t> и заболевания твердых тканей зубов. </a:t>
            </a:r>
            <a:r>
              <a:rPr lang="ru-RU" dirty="0" err="1" smtClean="0"/>
              <a:t>Эндодонтия</a:t>
            </a:r>
            <a:r>
              <a:rPr lang="ru-RU" dirty="0" smtClean="0"/>
              <a:t> [Электронный ресурс] : рук. к </a:t>
            </a:r>
            <a:r>
              <a:rPr lang="ru-RU" dirty="0" err="1" smtClean="0"/>
              <a:t>практ</a:t>
            </a:r>
            <a:r>
              <a:rPr lang="ru-RU" dirty="0" smtClean="0"/>
              <a:t>. занятиям: учеб. пособие. - Ю. М. </a:t>
            </a:r>
            <a:r>
              <a:rPr lang="ru-RU" dirty="0" err="1" smtClean="0"/>
              <a:t>Максимовский</a:t>
            </a:r>
            <a:r>
              <a:rPr lang="ru-RU" dirty="0" smtClean="0"/>
              <a:t>, А. В. </a:t>
            </a:r>
            <a:r>
              <a:rPr lang="ru-RU" dirty="0" err="1" smtClean="0"/>
              <a:t>Митронин</a:t>
            </a:r>
            <a:r>
              <a:rPr lang="ru-RU" dirty="0" smtClean="0"/>
              <a:t> ; ред. Ю. М. </a:t>
            </a:r>
            <a:r>
              <a:rPr lang="ru-RU" dirty="0" err="1" smtClean="0"/>
              <a:t>Максимовский</a:t>
            </a:r>
            <a:r>
              <a:rPr lang="ru-RU" dirty="0" smtClean="0"/>
              <a:t> М. : </a:t>
            </a:r>
            <a:r>
              <a:rPr lang="ru-RU" dirty="0" err="1" smtClean="0"/>
              <a:t>ГЭОТАР-Медиа</a:t>
            </a:r>
            <a:r>
              <a:rPr lang="ru-RU" dirty="0" smtClean="0"/>
              <a:t>, 2016.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я &quot;Готов ли Ваш ребенок к школе?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642918"/>
            <a:ext cx="7027885" cy="5605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основе знаний о принципах организации и методах проведения профилактики стоматологических заболеваний научиться устранять </a:t>
            </a:r>
            <a:r>
              <a:rPr lang="ru-RU" dirty="0" err="1" smtClean="0"/>
              <a:t>кариесогенную</a:t>
            </a:r>
            <a:r>
              <a:rPr lang="ru-RU" dirty="0" smtClean="0"/>
              <a:t> ситуацию в полости рта.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857232"/>
            <a:ext cx="7498080" cy="371477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Коммунальная стоматология </a:t>
            </a:r>
            <a:r>
              <a:rPr lang="ru-RU" dirty="0" smtClean="0"/>
              <a:t>– это наука, изучающая </a:t>
            </a:r>
            <a:r>
              <a:rPr lang="ru-RU" dirty="0" smtClean="0"/>
              <a:t>эпидемиологию стоматологических </a:t>
            </a:r>
            <a:r>
              <a:rPr lang="ru-RU" dirty="0" smtClean="0"/>
              <a:t>заболеваний, стоматологическое здоровье общества, методы планирования коммунальных программ профилактики, стоматологической помощи и обеспечения здоровья населения, а также методы оценки эффективности общественных программ. </a:t>
            </a:r>
          </a:p>
          <a:p>
            <a:endParaRPr lang="ru-RU" dirty="0"/>
          </a:p>
        </p:txBody>
      </p:sp>
      <p:pic>
        <p:nvPicPr>
          <p:cNvPr id="23554" name="Picture 2" descr="Детский сад №2 &quot;Улыбка&quot; - Главная стран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429132"/>
            <a:ext cx="754871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000108"/>
            <a:ext cx="7498080" cy="292895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Здоровье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-</a:t>
            </a:r>
            <a:r>
              <a:rPr lang="ru-RU" dirty="0" smtClean="0"/>
              <a:t>целостное многомерное состояние организма и форма жизнедеятельности человека, которая обеспечивает ему физиологически обусловленную продолжительность жизни, достаточную удовлетворенность состоянием своего организма и приемлемую социальную деятельность. 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530" name="Picture 2" descr="Береги здоровье с детства&quot; - «Улыбка» - Детский садик №14 - г.Салехар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600638"/>
            <a:ext cx="5715040" cy="3043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000108"/>
            <a:ext cx="7498080" cy="48006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Стоматологическое здоровье </a:t>
            </a:r>
            <a:r>
              <a:rPr lang="ru-RU" dirty="0" smtClean="0"/>
              <a:t>предполагает свободу от вредных привычек, острой и хронической боли, рака и других проблем в области головы и шеи, создающих физическую и психическую угрозу для общего здоровья и благополучия, снижающую активность человека и качество жизни.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357166"/>
            <a:ext cx="7426642" cy="3286148"/>
          </a:xfrm>
        </p:spPr>
        <p:txBody>
          <a:bodyPr>
            <a:normAutofit fontScale="85000" lnSpcReduction="10000"/>
          </a:bodyPr>
          <a:lstStyle/>
          <a:p>
            <a:pPr marL="0" indent="363538">
              <a:buNone/>
            </a:pPr>
            <a:r>
              <a:rPr lang="ru-RU" dirty="0" smtClean="0"/>
              <a:t>По данным Всемирной организации здравоохранения среди причин заболеваний человека </a:t>
            </a:r>
          </a:p>
          <a:p>
            <a:pPr marL="0" indent="363538"/>
            <a:r>
              <a:rPr lang="ru-RU" b="1" dirty="0" smtClean="0"/>
              <a:t>20 %</a:t>
            </a:r>
            <a:r>
              <a:rPr lang="ru-RU" dirty="0" smtClean="0"/>
              <a:t> составляют наследственные факторы; </a:t>
            </a:r>
          </a:p>
          <a:p>
            <a:pPr marL="0" indent="363538"/>
            <a:r>
              <a:rPr lang="ru-RU" b="1" dirty="0" smtClean="0"/>
              <a:t>25 %</a:t>
            </a:r>
            <a:r>
              <a:rPr lang="ru-RU" dirty="0" smtClean="0"/>
              <a:t> приходится на условия окружающей среды;</a:t>
            </a:r>
          </a:p>
          <a:p>
            <a:pPr marL="0" indent="363538"/>
            <a:r>
              <a:rPr lang="ru-RU" b="1" dirty="0" smtClean="0"/>
              <a:t>55 %</a:t>
            </a:r>
            <a:r>
              <a:rPr lang="ru-RU" dirty="0" smtClean="0"/>
              <a:t> - на обстоятельства, связанные с образом жизни.</a:t>
            </a:r>
          </a:p>
          <a:p>
            <a:endParaRPr lang="ru-RU" dirty="0"/>
          </a:p>
        </p:txBody>
      </p:sp>
      <p:sp>
        <p:nvSpPr>
          <p:cNvPr id="20482" name="AutoShape 2" descr="Правила здорового образа жизни | ГАПОУ &quot;Оренбургский государственный  колледж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Правила здорового образа жизни | ГАПОУ &quot;Оренбургский государственный  колледж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Правила здорового образа жизни | ГАПОУ &quot;Оренбургский государственный  колледж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Правила здорового образа жизни | ГАПОУ &quot;Оренбургский государственный  колледж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0" name="Picture 10" descr="Понятие здоровый образ жизни включает в себя целый комплекс составляющих  компонентов. / Администрация городского округа Ступин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571876"/>
            <a:ext cx="3714776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928670"/>
            <a:ext cx="7498080" cy="4800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Для практической реализации методов,  воздействующих на широкий круг разнообразных факторов, необходимо использование мощных социально-экономических механизмов, значительных материальных и человеческих ресурсов. Поэтому профилактика – это система государственных, социальных, гигиенических и медицинских мер.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Государственные мероприятия: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62414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система охраны беременных женщин,</a:t>
            </a:r>
          </a:p>
          <a:p>
            <a:r>
              <a:rPr lang="ru-RU" dirty="0" smtClean="0"/>
              <a:t>  охрана здоровья матери и ребёнка,</a:t>
            </a:r>
          </a:p>
          <a:p>
            <a:r>
              <a:rPr lang="ru-RU" dirty="0" smtClean="0"/>
              <a:t>  охрана детства,</a:t>
            </a:r>
          </a:p>
          <a:p>
            <a:r>
              <a:rPr lang="ru-RU" dirty="0" smtClean="0"/>
              <a:t>  охрана окружающей среды,</a:t>
            </a:r>
          </a:p>
          <a:p>
            <a:r>
              <a:rPr lang="ru-RU" dirty="0" smtClean="0"/>
              <a:t>  государственная система здравоохранения.</a:t>
            </a:r>
            <a:endParaRPr lang="ru-RU" dirty="0"/>
          </a:p>
        </p:txBody>
      </p:sp>
      <p:pic>
        <p:nvPicPr>
          <p:cNvPr id="17410" name="Picture 2" descr="Эффективное управление медицинской организаци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095751"/>
            <a:ext cx="5429256" cy="2762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383</TotalTime>
  <Words>1207</Words>
  <Application>Microsoft Office PowerPoint</Application>
  <PresentationFormat>Экран (4:3)</PresentationFormat>
  <Paragraphs>78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Методы коммунальной и индивидуальной профилактики заболеваний полости рта.</vt:lpstr>
      <vt:lpstr>Цель</vt:lpstr>
      <vt:lpstr>Задачи</vt:lpstr>
      <vt:lpstr>Слайд 4</vt:lpstr>
      <vt:lpstr>Слайд 5</vt:lpstr>
      <vt:lpstr>Слайд 6</vt:lpstr>
      <vt:lpstr>Слайд 7</vt:lpstr>
      <vt:lpstr>Слайд 8</vt:lpstr>
      <vt:lpstr>Государственные мероприятия:</vt:lpstr>
      <vt:lpstr>Система  социальных мероприятий:</vt:lpstr>
      <vt:lpstr>Слайд 11</vt:lpstr>
      <vt:lpstr>Первичная</vt:lpstr>
      <vt:lpstr>Вторичная</vt:lpstr>
      <vt:lpstr>Третичная</vt:lpstr>
      <vt:lpstr>Слайд 15</vt:lpstr>
      <vt:lpstr>Слайд 16</vt:lpstr>
      <vt:lpstr>Фторирование воды</vt:lpstr>
      <vt:lpstr>Фторирование соли</vt:lpstr>
      <vt:lpstr>Фторирование молока</vt:lpstr>
      <vt:lpstr>Слайд 20</vt:lpstr>
      <vt:lpstr>Слайд 21</vt:lpstr>
      <vt:lpstr>Индивидуальная профилактика</vt:lpstr>
      <vt:lpstr>Заключение</vt:lpstr>
      <vt:lpstr>Список литературы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Глеб</dc:creator>
  <cp:lastModifiedBy>Глеб</cp:lastModifiedBy>
  <cp:revision>16</cp:revision>
  <dcterms:created xsi:type="dcterms:W3CDTF">2023-09-11T03:40:00Z</dcterms:created>
  <dcterms:modified xsi:type="dcterms:W3CDTF">2023-09-21T03:14:43Z</dcterms:modified>
</cp:coreProperties>
</file>