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0" r:id="rId4"/>
    <p:sldId id="279" r:id="rId5"/>
    <p:sldId id="282" r:id="rId6"/>
    <p:sldId id="283" r:id="rId7"/>
    <p:sldId id="305" r:id="rId8"/>
    <p:sldId id="284" r:id="rId9"/>
    <p:sldId id="285" r:id="rId10"/>
    <p:sldId id="303" r:id="rId11"/>
    <p:sldId id="302" r:id="rId12"/>
    <p:sldId id="301" r:id="rId13"/>
    <p:sldId id="304" r:id="rId14"/>
    <p:sldId id="286" r:id="rId15"/>
    <p:sldId id="287" r:id="rId16"/>
    <p:sldId id="288" r:id="rId17"/>
    <p:sldId id="289" r:id="rId18"/>
    <p:sldId id="292" r:id="rId19"/>
    <p:sldId id="290" r:id="rId20"/>
    <p:sldId id="293" r:id="rId21"/>
    <p:sldId id="291" r:id="rId22"/>
    <p:sldId id="294" r:id="rId23"/>
    <p:sldId id="296" r:id="rId24"/>
    <p:sldId id="297" r:id="rId25"/>
    <p:sldId id="298" r:id="rId26"/>
    <p:sldId id="299" r:id="rId27"/>
    <p:sldId id="295" r:id="rId28"/>
    <p:sldId id="300" r:id="rId29"/>
    <p:sldId id="30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96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% Умерерших от ТЭЛА вследсвии травмы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0632824985258"/>
          <c:y val="0.1188060057515363"/>
          <c:w val="0.77425037709485267"/>
          <c:h val="0.55025108758749075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Умерерших от ТЭЛА вследсвии травмы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П. проксимального бедра</c:v>
                </c:pt>
                <c:pt idx="1">
                  <c:v>П. диафиза бедра</c:v>
                </c:pt>
                <c:pt idx="2">
                  <c:v>П. голени</c:v>
                </c:pt>
                <c:pt idx="3">
                  <c:v>П. таза и позвоночника</c:v>
                </c:pt>
                <c:pt idx="4">
                  <c:v>Сочетанная травма</c:v>
                </c:pt>
                <c:pt idx="5">
                  <c:v>Повр. плечевого сустава</c:v>
                </c:pt>
                <c:pt idx="6">
                  <c:v>Переломы ребер</c:v>
                </c:pt>
                <c:pt idx="7">
                  <c:v>ЧМТ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71.400000000000006</c:v>
                </c:pt>
                <c:pt idx="1">
                  <c:v>7.1</c:v>
                </c:pt>
                <c:pt idx="2">
                  <c:v>3.6</c:v>
                </c:pt>
                <c:pt idx="3">
                  <c:v>3.6</c:v>
                </c:pt>
                <c:pt idx="4">
                  <c:v>5.3</c:v>
                </c:pt>
                <c:pt idx="5">
                  <c:v>3.6</c:v>
                </c:pt>
                <c:pt idx="6">
                  <c:v>3.6</c:v>
                </c:pt>
                <c:pt idx="7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B-47CD-BD6D-2804425B5D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90611936"/>
        <c:axId val="490605048"/>
      </c:areaChart>
      <c:catAx>
        <c:axId val="49061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605048"/>
        <c:crosses val="autoZero"/>
        <c:auto val="1"/>
        <c:lblAlgn val="ctr"/>
        <c:lblOffset val="100"/>
        <c:noMultiLvlLbl val="0"/>
      </c:catAx>
      <c:valAx>
        <c:axId val="49060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611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781440F-BC28-4A8D-802B-05B8D71107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F1BE135-E47C-4F23-ACF2-6576C80A17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33D17CCF-1271-4C1B-916D-4F20350911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8EF691C2-43D9-415E-821D-4A7B1A2B87F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31CC76C7-2ED2-47B4-A5D5-FE3338B036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20FFEDC6-B17A-48B8-9CC7-EC947EBD4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3E2AC-DA72-4029-B83C-D9D1AD2CE88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10FB86-9C57-4C78-A177-0F96CCDA2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6EC6D-C62E-44A7-8965-DE0C1216BE5A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6585199D-B3E9-4C8C-B466-EC145C6DA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5D383DE-4CD5-4CD6-AAEF-61E8C3A47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CAF08E-CA99-4F8B-98BE-35AE6BC688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F2656-0246-40C5-BA77-F21590D5341C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7AC7EC97-AD0C-466A-82E6-2160E806C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FCCACC3-27C5-40DB-B6AE-31BE66A7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5945DC-E83F-41B9-A6D2-4E4E05DB0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40971-8A28-4BF6-9054-ECD4A1967E05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AB3E05F8-0993-4C0B-82C6-F7030DA6D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4A663555-043A-43FC-9AA6-5929D00BF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5945DC-E83F-41B9-A6D2-4E4E05DB0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40971-8A28-4BF6-9054-ECD4A1967E05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AB3E05F8-0993-4C0B-82C6-F7030DA6D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4A663555-043A-43FC-9AA6-5929D00BF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26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5945DC-E83F-41B9-A6D2-4E4E05DB0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40971-8A28-4BF6-9054-ECD4A1967E05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AB3E05F8-0993-4C0B-82C6-F7030DA6D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4A663555-043A-43FC-9AA6-5929D00BF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53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2081431-975E-46D2-B0B0-BF2A812D70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0525" y="5505450"/>
            <a:ext cx="83058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7FD3697-4830-4E02-A5FD-2352335179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0525" y="6191250"/>
            <a:ext cx="83058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83749-D8BD-425C-A536-03102F81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F7796-2737-4E31-B6F0-868877DC8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616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A8CDA7-5843-4F64-8C37-5B4456F5E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62800" y="257175"/>
            <a:ext cx="1752600" cy="61531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849889-F66C-4A64-AC74-20B47AC93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05000" y="257175"/>
            <a:ext cx="5105400" cy="61531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017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CD5EA-2403-4395-8E7F-C3C5972A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8A48E-45EB-4BDE-B0F7-FF739CBC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14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4287C-C46B-4D97-A634-ADB0B11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A4D460-63C0-4D7A-BB86-DF8DF923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774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9BC75-9837-491F-8C63-BC6D9143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36038-664A-4FA1-9C64-42DC779BC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990725"/>
            <a:ext cx="32385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51281E-8C95-40BF-83EE-006F9FCD0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2100" y="1990725"/>
            <a:ext cx="32385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937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4059F-A51A-4768-918D-B9EA5607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D77E04-E90F-46EE-9FCA-E2EC86778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951147-D63C-4395-87CB-F278A2C40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4F9F3E-280E-485A-BD7C-5CE2B7EA8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B0A7D6-485E-401E-929F-E5FFBB328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907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910B9-2ABE-40FD-B2E5-A6AEACB6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2219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19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45218-FB7A-4453-83E6-C8352B0B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D1D34-753B-4055-AC11-EB54ABDC8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481AE-7ABD-4FB8-8D27-BFDD1B721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60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5B01A-B939-4220-B5E8-683C8BAC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8DCBD6-4861-496D-B9D6-AF93D7C94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209925-1013-47D7-8CE4-BD0E26D62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18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028AC1-9204-48CE-A371-D12E88ED0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57175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879DA7-AC50-421F-A20F-43F5717FA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990725"/>
            <a:ext cx="6629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EF921059-BDC2-4910-8A0D-98AFC420FD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692696"/>
            <a:ext cx="8305800" cy="179222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тромбоэмболических осложнений в травматологии и ортопедии.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FB11A33-72A2-4F63-BDDE-B9AB9BE780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9100" y="5229200"/>
            <a:ext cx="8305800" cy="457200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>
                <a:solidFill>
                  <a:schemeClr val="tx1">
                    <a:lumMod val="40000"/>
                    <a:lumOff val="60000"/>
                  </a:schemeClr>
                </a:solidFill>
              </a:rPr>
              <a:t>Корниенко К.Я. Ординатор 2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72CBF-7C3F-4138-88E1-4B885D7F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7175"/>
            <a:ext cx="7010400" cy="101158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на основе низкомолекулярных декстранов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B1B7C6C-7B89-4C27-8406-4F51FA062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409012"/>
              </p:ext>
            </p:extLst>
          </p:nvPr>
        </p:nvGraphicFramePr>
        <p:xfrm>
          <a:off x="2051721" y="1268757"/>
          <a:ext cx="6015954" cy="4943448"/>
        </p:xfrm>
        <a:graphic>
          <a:graphicData uri="http://schemas.openxmlformats.org/drawingml/2006/table">
            <a:tbl>
              <a:tblPr/>
              <a:tblGrid>
                <a:gridCol w="3007977">
                  <a:extLst>
                    <a:ext uri="{9D8B030D-6E8A-4147-A177-3AD203B41FA5}">
                      <a16:colId xmlns:a16="http://schemas.microsoft.com/office/drawing/2014/main" val="2127623619"/>
                    </a:ext>
                  </a:extLst>
                </a:gridCol>
                <a:gridCol w="3007977">
                  <a:extLst>
                    <a:ext uri="{9D8B030D-6E8A-4147-A177-3AD203B41FA5}">
                      <a16:colId xmlns:a16="http://schemas.microsoft.com/office/drawing/2014/main" val="3299252974"/>
                    </a:ext>
                  </a:extLst>
                </a:gridCol>
              </a:tblGrid>
              <a:tr h="617931">
                <a:tc>
                  <a:txBody>
                    <a:bodyPr/>
                    <a:lstStyle/>
                    <a:p>
                      <a:pPr fontAlgn="ctr"/>
                      <a:r>
                        <a:rPr lang="ru-RU" u="sng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Препарат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u="sng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Страна-производитель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89140329"/>
                  </a:ext>
                </a:extLst>
              </a:tr>
              <a:tr h="617931">
                <a:tc>
                  <a:txBody>
                    <a:bodyPr/>
                    <a:lstStyle/>
                    <a:p>
                      <a:pPr fontAlgn="ctr"/>
                      <a:r>
                        <a:rPr lang="ru-RU" u="sng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Реополиглюкин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u="sng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Россия, Украина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7310789"/>
                  </a:ext>
                </a:extLst>
              </a:tr>
              <a:tr h="617931">
                <a:tc>
                  <a:txBody>
                    <a:bodyPr/>
                    <a:lstStyle/>
                    <a:p>
                      <a:pPr fontAlgn="ctr"/>
                      <a:r>
                        <a:rPr lang="ru-RU" u="sng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Реомакродекс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u="sng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США, Швеция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2090270"/>
                  </a:ext>
                </a:extLst>
              </a:tr>
              <a:tr h="617931">
                <a:tc>
                  <a:txBody>
                    <a:bodyPr/>
                    <a:lstStyle/>
                    <a:p>
                      <a:pPr fontAlgn="ctr"/>
                      <a:r>
                        <a:rPr lang="ru-RU" u="sng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Лонгастерил 40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u="sng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0002544"/>
                  </a:ext>
                </a:extLst>
              </a:tr>
              <a:tr h="617931">
                <a:tc>
                  <a:txBody>
                    <a:bodyPr/>
                    <a:lstStyle/>
                    <a:p>
                      <a:pPr fontAlgn="ctr"/>
                      <a:r>
                        <a:rPr lang="ru-RU" u="sng" dirty="0" err="1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Ломодекс</a:t>
                      </a:r>
                      <a:endParaRPr lang="ru-RU" u="sng" dirty="0">
                        <a:solidFill>
                          <a:srgbClr val="2121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u="sng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Великобритания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6616093"/>
                  </a:ext>
                </a:extLst>
              </a:tr>
              <a:tr h="617931">
                <a:tc>
                  <a:txBody>
                    <a:bodyPr/>
                    <a:lstStyle/>
                    <a:p>
                      <a:pPr fontAlgn="ctr"/>
                      <a:r>
                        <a:rPr lang="ru-RU" u="sng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Гемодекс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u="sng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Болгария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9023547"/>
                  </a:ext>
                </a:extLst>
              </a:tr>
              <a:tr h="617931">
                <a:tc>
                  <a:txBody>
                    <a:bodyPr/>
                    <a:lstStyle/>
                    <a:p>
                      <a:pPr fontAlgn="ctr"/>
                      <a:r>
                        <a:rPr lang="ru-RU" u="sng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Декстран 40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u="sng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Польша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9111308"/>
                  </a:ext>
                </a:extLst>
              </a:tr>
              <a:tr h="617931">
                <a:tc>
                  <a:txBody>
                    <a:bodyPr/>
                    <a:lstStyle/>
                    <a:p>
                      <a:pPr fontAlgn="ctr"/>
                      <a:r>
                        <a:rPr lang="ru-RU" u="sng" dirty="0" err="1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Реохем</a:t>
                      </a:r>
                      <a:endParaRPr lang="ru-RU" u="sng" dirty="0">
                        <a:solidFill>
                          <a:srgbClr val="21212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u="sng" dirty="0">
                          <a:solidFill>
                            <a:srgbClr val="21212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Югославия</a:t>
                      </a:r>
                    </a:p>
                  </a:txBody>
                  <a:tcPr marL="228600" marR="114300" marT="114300" marB="11430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4000">
                          <a:schemeClr val="accent1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7867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83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43F3DD-82F7-4A14-832F-F7917569F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664" y="1990725"/>
            <a:ext cx="3672036" cy="4419600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увеличивают ОЦК;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микроциркуляцию;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реологические свойства крови;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усиливают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гемодилюцию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диурез;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дезагрегантное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72EA32-25E5-456F-BB14-5625F3602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2100" y="1990725"/>
            <a:ext cx="3592388" cy="4419600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длительно циркулирует в кровеносном русле, фиксируясь клетками тканей, оказывает слабый </a:t>
            </a:r>
            <a:r>
              <a:rPr lang="ru-RU" sz="2000" dirty="0" err="1">
                <a:solidFill>
                  <a:schemeClr val="tx1"/>
                </a:solidFill>
              </a:rPr>
              <a:t>волемический</a:t>
            </a:r>
            <a:r>
              <a:rPr lang="ru-RU" sz="2000" dirty="0">
                <a:solidFill>
                  <a:schemeClr val="tx1"/>
                </a:solidFill>
              </a:rPr>
              <a:t> эффект.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80EC3-7149-4EDB-8DC1-876131FABB71}"/>
              </a:ext>
            </a:extLst>
          </p:cNvPr>
          <p:cNvSpPr txBox="1"/>
          <p:nvPr/>
        </p:nvSpPr>
        <p:spPr>
          <a:xfrm>
            <a:off x="2016664" y="836712"/>
            <a:ext cx="30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низкомолекулярной фракции (15 000-40.000 Д)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60860-E326-4D6B-BAF4-AC50869F7E22}"/>
              </a:ext>
            </a:extLst>
          </p:cNvPr>
          <p:cNvSpPr txBox="1"/>
          <p:nvPr/>
        </p:nvSpPr>
        <p:spPr>
          <a:xfrm>
            <a:off x="5372100" y="674942"/>
            <a:ext cx="337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высокомолекулярной фракции (120 000-150.000 Д)</a:t>
            </a:r>
          </a:p>
        </p:txBody>
      </p:sp>
    </p:spTree>
    <p:extLst>
      <p:ext uri="{BB962C8B-B14F-4D97-AF65-F5344CB8AC3E}">
        <p14:creationId xmlns:p14="http://schemas.microsoft.com/office/powerpoint/2010/main" val="415902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0D6968-636F-4719-9502-AF2596DE9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664" y="476672"/>
            <a:ext cx="7416824" cy="5285581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свойства декстрана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60–70% пациентов на фоне парентерального введения полисахаридов имеется вероятность образования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иммунокомплексов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реакции антиген-антитело;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уменьшают активность тромбоцитов;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 активность фактора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Виллебранда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неблагоприятное действие на структуру и функцию фактора VIII, снижая его активность;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блокируют молекулы фибриногена;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увеличивают чувствительность фибриногена к лизису плазмина.</a:t>
            </a:r>
          </a:p>
        </p:txBody>
      </p:sp>
    </p:spTree>
    <p:extLst>
      <p:ext uri="{BB962C8B-B14F-4D97-AF65-F5344CB8AC3E}">
        <p14:creationId xmlns:p14="http://schemas.microsoft.com/office/powerpoint/2010/main" val="11188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F2BF9CF-02BD-4BE2-A8CD-9A46ACAD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96752"/>
            <a:ext cx="6846912" cy="4968552"/>
          </a:xfrm>
        </p:spPr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внутривенно </a:t>
            </a:r>
            <a:r>
              <a:rPr lang="ru-RU" sz="2000" b="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капельно</a:t>
            </a:r>
            <a:r>
              <a:rPr 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200, 400, 1000 или 1500 мл в течение 30-60 мин. </a:t>
            </a:r>
          </a:p>
          <a:p>
            <a:r>
              <a:rPr lang="ru-RU" sz="20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хирургии, перед хирургическим вмешательством, в течение 30-60 мин: 10 мл на 1 кг массы больного во время операции и в такой же дозе после операции (5-6 дней). Детям – по 15 мл/кг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операции препарат вводят внутривенно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течение 60 мин) в течение 5-6 дней из расчета: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взрослым – 10 мл/кг однократно,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детям до 2-3 лет – 10 мл/кг 1 раз в сутки,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детям до 8 лет – по 7-10 мл/кг 1-2 раза в сутки,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детям до 13 лет – по 5-7 мл/кг 1-2 раза в сутки.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 14 лет дозы те же, что и для взрослых.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234C4-C3F4-4543-8BE4-B1947A107425}"/>
              </a:ext>
            </a:extLst>
          </p:cNvPr>
          <p:cNvSpPr txBox="1"/>
          <p:nvPr/>
        </p:nvSpPr>
        <p:spPr>
          <a:xfrm>
            <a:off x="3059832" y="461863"/>
            <a:ext cx="480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Реополиглюкин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8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FACB3-8F23-462A-A193-F007C3E6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Дезагриганты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E5F7E-D7A5-4F0B-8351-319E71E9F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8760"/>
            <a:ext cx="6629400" cy="5141565"/>
          </a:xfrm>
        </p:spPr>
        <p:txBody>
          <a:bodyPr/>
          <a:lstStyle/>
          <a:p>
            <a:r>
              <a:rPr lang="ru-RU" sz="1600" dirty="0"/>
              <a:t>Важную роль в профилактики ТЭО играют препараты, угнетающие агрегацию тромбоцитов-</a:t>
            </a:r>
            <a:r>
              <a:rPr lang="ru-RU" sz="1600" dirty="0" err="1"/>
              <a:t>антиагреганты</a:t>
            </a:r>
            <a:r>
              <a:rPr lang="ru-RU" sz="1600" dirty="0"/>
              <a:t>. На примере Ацетилсалициловая кислота</a:t>
            </a:r>
          </a:p>
          <a:p>
            <a:r>
              <a:rPr lang="ru-RU" sz="1600" b="0" i="0" dirty="0" err="1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Антиагреганты</a:t>
            </a:r>
            <a:r>
              <a:rPr lang="ru-RU" sz="1600" b="0" i="0" dirty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 ингибируют агрегацию тромбоцитов и эритроцитов, уменьшают их способность к склеиванию и прилипанию (адгезии) к эндотелию кровеносных сосудов. </a:t>
            </a:r>
          </a:p>
          <a:p>
            <a:r>
              <a:rPr lang="ru-RU" sz="1600" b="0" i="0" dirty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Снижая поверхностное натяжение мембран эритроцитов, они облегчают их деформирование при прохождении через капилляры и улучшают текучесть крови. </a:t>
            </a:r>
          </a:p>
          <a:p>
            <a:r>
              <a:rPr lang="ru-RU" sz="1600" b="0" i="0" dirty="0" err="1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Антиагреганты</a:t>
            </a:r>
            <a:r>
              <a:rPr lang="ru-RU" sz="1600" b="0" i="0" dirty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 способны не только предупреждать агрегацию, но и вызывать </a:t>
            </a:r>
            <a:r>
              <a:rPr lang="ru-RU" sz="1600" b="0" i="0" dirty="0" err="1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дезагрегацию</a:t>
            </a:r>
            <a:r>
              <a:rPr lang="ru-RU" sz="1600" b="0" i="0" dirty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 уже агрегированных кровяных пластинок.</a:t>
            </a:r>
            <a:r>
              <a:rPr lang="ru-RU" sz="1600" dirty="0"/>
              <a:t> </a:t>
            </a:r>
          </a:p>
          <a:p>
            <a:r>
              <a:rPr lang="ru-RU" sz="1600" dirty="0"/>
              <a:t>Способ применения и дозы </a:t>
            </a:r>
          </a:p>
          <a:p>
            <a:pPr marL="0" indent="0">
              <a:buNone/>
            </a:pPr>
            <a:r>
              <a:rPr lang="ru-RU" sz="1600" dirty="0"/>
              <a:t>          Внутрь по 0,5-1 г 3 р/</a:t>
            </a:r>
            <a:r>
              <a:rPr lang="ru-RU" sz="1600" dirty="0" err="1"/>
              <a:t>сут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/>
              <a:t>          Максимальная разовая доза: 1 г                    </a:t>
            </a:r>
          </a:p>
          <a:p>
            <a:pPr marL="0" indent="0">
              <a:buNone/>
            </a:pPr>
            <a:r>
              <a:rPr lang="ru-RU" sz="1600" dirty="0"/>
              <a:t>          Максимальная суточная доза: 3 г</a:t>
            </a:r>
          </a:p>
          <a:p>
            <a:pPr marL="0" indent="0">
              <a:buNone/>
            </a:pPr>
            <a:r>
              <a:rPr lang="ru-RU" sz="1600" dirty="0"/>
              <a:t>Внутрь в дозе 1мг/кг в сутки. Такая доза препарата, оказывает </a:t>
            </a:r>
            <a:r>
              <a:rPr lang="ru-RU" sz="1600" dirty="0" err="1"/>
              <a:t>вырвженное</a:t>
            </a:r>
            <a:r>
              <a:rPr lang="ru-RU" sz="1600" dirty="0"/>
              <a:t> анти-</a:t>
            </a:r>
            <a:r>
              <a:rPr lang="ru-RU" sz="1600" dirty="0" err="1"/>
              <a:t>агреционное</a:t>
            </a:r>
            <a:r>
              <a:rPr lang="ru-RU" sz="1600" dirty="0"/>
              <a:t> действие , не угнетает синтез </a:t>
            </a:r>
            <a:r>
              <a:rPr lang="ru-RU" sz="1600" dirty="0" err="1"/>
              <a:t>физиологичеких</a:t>
            </a:r>
            <a:r>
              <a:rPr lang="ru-RU" sz="1600" dirty="0"/>
              <a:t> антикоагулянтов.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594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2EC89-5796-4EE0-ADFA-8AAA7657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Антикоагулянты прямого действия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9FACE-FCE6-4116-B494-DBF01B2D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412776"/>
            <a:ext cx="7010400" cy="499754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1. Нефракционный гепарин (НФГ) </a:t>
            </a:r>
            <a:r>
              <a:rPr lang="ru-RU" sz="1800" dirty="0">
                <a:solidFill>
                  <a:srgbClr val="0070C0"/>
                </a:solidFill>
              </a:rPr>
              <a:t>Гепарин натрия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2. Фракционированные низкомолекулярные гепарины (НМГ)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Дальтепарин</a:t>
            </a:r>
            <a:r>
              <a:rPr lang="ru-RU" sz="1800" dirty="0">
                <a:solidFill>
                  <a:srgbClr val="0070C0"/>
                </a:solidFill>
              </a:rPr>
              <a:t> натрия (</a:t>
            </a:r>
            <a:r>
              <a:rPr lang="ru-RU" sz="1800" dirty="0" err="1">
                <a:solidFill>
                  <a:srgbClr val="0070C0"/>
                </a:solidFill>
              </a:rPr>
              <a:t>Фрагмин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Надропарин</a:t>
            </a:r>
            <a:r>
              <a:rPr lang="ru-RU" sz="1800" dirty="0">
                <a:solidFill>
                  <a:srgbClr val="0070C0"/>
                </a:solidFill>
              </a:rPr>
              <a:t> кальция (</a:t>
            </a:r>
            <a:r>
              <a:rPr lang="ru-RU" sz="1800" dirty="0" err="1">
                <a:solidFill>
                  <a:srgbClr val="0070C0"/>
                </a:solidFill>
              </a:rPr>
              <a:t>Фраксипарин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Эноксапарин</a:t>
            </a:r>
            <a:r>
              <a:rPr lang="ru-RU" sz="1800" dirty="0">
                <a:solidFill>
                  <a:srgbClr val="0070C0"/>
                </a:solidFill>
              </a:rPr>
              <a:t> натрия (</a:t>
            </a:r>
            <a:r>
              <a:rPr lang="ru-RU" sz="1800" dirty="0" err="1">
                <a:solidFill>
                  <a:srgbClr val="0070C0"/>
                </a:solidFill>
              </a:rPr>
              <a:t>Клексан</a:t>
            </a:r>
            <a:r>
              <a:rPr lang="ru-RU" sz="1800" dirty="0">
                <a:solidFill>
                  <a:srgbClr val="0070C0"/>
                </a:solidFill>
              </a:rPr>
              <a:t>, </a:t>
            </a:r>
            <a:r>
              <a:rPr lang="ru-RU" sz="1800" dirty="0" err="1">
                <a:solidFill>
                  <a:srgbClr val="0070C0"/>
                </a:solidFill>
              </a:rPr>
              <a:t>Анфибра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Бемипарин</a:t>
            </a:r>
            <a:r>
              <a:rPr lang="ru-RU" sz="1800" dirty="0">
                <a:solidFill>
                  <a:srgbClr val="0070C0"/>
                </a:solidFill>
              </a:rPr>
              <a:t> натрия (</a:t>
            </a:r>
            <a:r>
              <a:rPr lang="ru-RU" sz="1800" dirty="0" err="1">
                <a:solidFill>
                  <a:srgbClr val="0070C0"/>
                </a:solidFill>
              </a:rPr>
              <a:t>Цибор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3. Селективные ингибиторы фактора Ха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Фондапаринукс</a:t>
            </a:r>
            <a:r>
              <a:rPr lang="ru-RU" sz="1800" dirty="0">
                <a:solidFill>
                  <a:srgbClr val="0070C0"/>
                </a:solidFill>
              </a:rPr>
              <a:t> натрия (</a:t>
            </a:r>
            <a:r>
              <a:rPr lang="ru-RU" sz="1800" dirty="0" err="1">
                <a:solidFill>
                  <a:srgbClr val="0070C0"/>
                </a:solidFill>
              </a:rPr>
              <a:t>Арикстра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Ривароксабан</a:t>
            </a:r>
            <a:r>
              <a:rPr lang="ru-RU" sz="1800" dirty="0">
                <a:solidFill>
                  <a:srgbClr val="0070C0"/>
                </a:solidFill>
              </a:rPr>
              <a:t> (</a:t>
            </a:r>
            <a:r>
              <a:rPr lang="ru-RU" sz="1800" dirty="0" err="1">
                <a:solidFill>
                  <a:srgbClr val="0070C0"/>
                </a:solidFill>
              </a:rPr>
              <a:t>Ксарелто</a:t>
            </a:r>
            <a:r>
              <a:rPr lang="ru-RU" sz="1800" dirty="0">
                <a:solidFill>
                  <a:srgbClr val="0070C0"/>
                </a:solidFill>
              </a:rPr>
              <a:t>) </a:t>
            </a:r>
            <a:r>
              <a:rPr lang="ru-RU" sz="1800" dirty="0">
                <a:solidFill>
                  <a:srgbClr val="040E08"/>
                </a:solidFill>
              </a:rPr>
              <a:t>(ПОП)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4. Селективный ингибитор тромбина 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IIa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70C0"/>
                </a:solidFill>
              </a:rPr>
              <a:t>Дабигатран (</a:t>
            </a:r>
            <a:r>
              <a:rPr lang="ru-RU" sz="1800" dirty="0" err="1">
                <a:solidFill>
                  <a:srgbClr val="0070C0"/>
                </a:solidFill>
              </a:rPr>
              <a:t>Продакса</a:t>
            </a:r>
            <a:r>
              <a:rPr lang="ru-RU" sz="1800" dirty="0">
                <a:solidFill>
                  <a:srgbClr val="0070C0"/>
                </a:solidFill>
              </a:rPr>
              <a:t>) </a:t>
            </a:r>
            <a:r>
              <a:rPr lang="ru-RU" sz="1800" dirty="0">
                <a:solidFill>
                  <a:srgbClr val="040E08"/>
                </a:solidFill>
              </a:rPr>
              <a:t>(ПОП)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4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5B1D9A-47B2-4E49-8377-93A6CC2F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7983" cy="32849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C9D00C-AC47-4FF3-AED1-4BA1D43F8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0"/>
            <a:ext cx="4571999" cy="3284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C3FBF0-4153-493C-91AE-14F78B38FC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5" t="6300" r="1625" b="7600"/>
          <a:stretch/>
        </p:blipFill>
        <p:spPr>
          <a:xfrm>
            <a:off x="-7977" y="3574136"/>
            <a:ext cx="4435959" cy="32838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CF1A31-2DDC-48C7-843D-4139954E30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3" r="-203"/>
          <a:stretch/>
        </p:blipFill>
        <p:spPr>
          <a:xfrm>
            <a:off x="4571998" y="3573016"/>
            <a:ext cx="4572002" cy="32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FD4F7-0E69-42CA-8678-DF691D4C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548680"/>
            <a:ext cx="7010400" cy="457200"/>
          </a:xfrm>
        </p:spPr>
        <p:txBody>
          <a:bodyPr/>
          <a:lstStyle/>
          <a:p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Преимущиства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НМГ перед НФГ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A516F6-10F6-4A5B-9326-07F889ED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796" y="1484784"/>
            <a:ext cx="6629400" cy="2088232"/>
          </a:xfrm>
        </p:spPr>
        <p:txBody>
          <a:bodyPr/>
          <a:lstStyle/>
          <a:p>
            <a:r>
              <a:rPr lang="ru-RU" sz="2000" dirty="0">
                <a:solidFill>
                  <a:srgbClr val="040E08"/>
                </a:solidFill>
              </a:rPr>
              <a:t>Высокая биодоступность при п/к введении</a:t>
            </a:r>
          </a:p>
          <a:p>
            <a:r>
              <a:rPr lang="ru-RU" sz="2000" dirty="0">
                <a:solidFill>
                  <a:srgbClr val="040E08"/>
                </a:solidFill>
              </a:rPr>
              <a:t>Более длительное действие</a:t>
            </a:r>
          </a:p>
          <a:p>
            <a:r>
              <a:rPr lang="ru-RU" sz="2000" dirty="0">
                <a:solidFill>
                  <a:srgbClr val="040E08"/>
                </a:solidFill>
              </a:rPr>
              <a:t>Более предсказуемый антикоагулянтный эффект</a:t>
            </a:r>
          </a:p>
          <a:p>
            <a:r>
              <a:rPr lang="ru-RU" sz="2000" dirty="0">
                <a:solidFill>
                  <a:srgbClr val="040E08"/>
                </a:solidFill>
              </a:rPr>
              <a:t>Реже развивается тромбоцитопения и остеопороз</a:t>
            </a:r>
          </a:p>
          <a:p>
            <a:r>
              <a:rPr lang="ru-RU" sz="2000" dirty="0">
                <a:solidFill>
                  <a:srgbClr val="040E08"/>
                </a:solidFill>
              </a:rPr>
              <a:t>Не требуют контроля АЧТВ </a:t>
            </a:r>
            <a:r>
              <a:rPr lang="ru-RU" sz="1800" dirty="0">
                <a:solidFill>
                  <a:srgbClr val="040E08"/>
                </a:solidFill>
              </a:rPr>
              <a:t>(</a:t>
            </a:r>
            <a:r>
              <a:rPr lang="ru-RU" sz="1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активированное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частичное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1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тромбопластиновое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время)</a:t>
            </a:r>
            <a:endParaRPr lang="ru-RU" sz="2000" dirty="0">
              <a:solidFill>
                <a:srgbClr val="040E08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4FA33E-1862-4DFB-9B05-4F8BF9ABC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41993"/>
            <a:ext cx="68961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7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37C411B-F225-4DDE-BE2C-E09EB8CD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15177"/>
            <a:ext cx="7010400" cy="457200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Дозировка низкомолекулярных гепаринов для профилактики ТЭО</a:t>
            </a: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3F2C6E10-DF2F-4778-86A9-2625CC5169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804104"/>
              </p:ext>
            </p:extLst>
          </p:nvPr>
        </p:nvGraphicFramePr>
        <p:xfrm>
          <a:off x="1547664" y="1124744"/>
          <a:ext cx="7488832" cy="5400599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3433220355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1540752885"/>
                    </a:ext>
                  </a:extLst>
                </a:gridCol>
              </a:tblGrid>
              <a:tr h="415431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Препараты НМГ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</a:rPr>
                        <a:t>Дозы НМГ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9201358"/>
                  </a:ext>
                </a:extLst>
              </a:tr>
              <a:tr h="1980410">
                <a:tc>
                  <a:txBody>
                    <a:bodyPr/>
                    <a:lstStyle/>
                    <a:p>
                      <a:r>
                        <a:rPr lang="ru-RU" dirty="0" err="1"/>
                        <a:t>Надропарин</a:t>
                      </a:r>
                      <a:r>
                        <a:rPr lang="ru-RU" dirty="0"/>
                        <a:t> 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Фраксипарин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 раз в сутки подкожно вводят:</a:t>
                      </a:r>
                    </a:p>
                    <a:p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предоперационный период и в первые три дня после травмы</a:t>
                      </a:r>
                    </a:p>
                    <a:p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массе тела до 50 кг - 0,2 мл (1900 а Ха ME)</a:t>
                      </a:r>
                    </a:p>
                    <a:p>
                      <a:r>
                        <a:rPr lang="ru-RU" sz="1100" dirty="0"/>
                        <a:t>При массе тела 50- 69 кг - 0,3 мл (2850 а Ха ME)</a:t>
                      </a:r>
                    </a:p>
                    <a:p>
                      <a:r>
                        <a:rPr lang="ru-RU" sz="1100" dirty="0"/>
                        <a:t>При массе тела &gt; 70 кг - 0,4 мл (3800 а Ха ME)</a:t>
                      </a:r>
                    </a:p>
                    <a:p>
                      <a:r>
                        <a:rPr lang="ru-RU" sz="1100" dirty="0"/>
                        <a:t>Начиная с четвертого дня увеличивают дозу при массе тела до 70 кг на 0,1 мл, при массе тела свыше 70 кг - на 0,2 мл в сутки и продолжают ее введение в течение 7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45847"/>
                  </a:ext>
                </a:extLst>
              </a:tr>
              <a:tr h="665827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Дальтепарин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Фрагмин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2500 а Ха ME подкожно за 1- 2 часа до операции и через 12 часов после, затем 5000 а-Ха ME в течение 5-7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98645"/>
                  </a:ext>
                </a:extLst>
              </a:tr>
              <a:tr h="47803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Эноксапарин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Клексан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 40 мг 1 раз в сутки в течение 7-10 дней (первое введение за 12 часов до операции)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680558"/>
                  </a:ext>
                </a:extLst>
              </a:tr>
              <a:tr h="47803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Ревипарин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Кливарин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 1750 а Ха ME 1 раз в сутки в течение 7 10 дней (первое введение за 2 часа до операции)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64263"/>
                  </a:ext>
                </a:extLst>
              </a:tr>
              <a:tr h="665827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Тинзапарин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натрия 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Инногел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50 а Ха ME на 1 кг массы тела в сутки в течение 7 10 дней (первое введение за 2 часа до операции)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812192"/>
                  </a:ext>
                </a:extLst>
              </a:tr>
              <a:tr h="717044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Тронарин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Цертопарин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натрий)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 3000 а Ха ME 1 раз в сутки в течение 7 10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37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58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1153E14-DFF3-446E-89A8-AA1BF21A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836712"/>
            <a:ext cx="7010400" cy="457200"/>
          </a:xfrm>
        </p:spPr>
        <p:txBody>
          <a:bodyPr/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Антикоагулянты прямого действия.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C472BDA-8A6D-4E9F-B312-9FE1FF0749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u="sng" dirty="0"/>
              <a:t>Показания 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Профилактика и лечение венозного тромбоза и ТЭЛА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Острая тромботическая окклюзия </a:t>
            </a:r>
            <a:r>
              <a:rPr lang="ru-RU" sz="1600" dirty="0" err="1">
                <a:solidFill>
                  <a:srgbClr val="040E08"/>
                </a:solidFill>
              </a:rPr>
              <a:t>переферических</a:t>
            </a:r>
            <a:r>
              <a:rPr lang="ru-RU" sz="1600" dirty="0">
                <a:solidFill>
                  <a:srgbClr val="040E08"/>
                </a:solidFill>
              </a:rPr>
              <a:t> артерий 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Мерцательная аритмия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Протезирование  клапанов сердца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Гемодиализ 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ДВС-синдром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31A3F4-066E-4ACD-8F80-B97621107C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400" u="sng" dirty="0"/>
              <a:t>Противопоказания</a:t>
            </a:r>
          </a:p>
          <a:p>
            <a:r>
              <a:rPr lang="ru-RU" sz="1400" dirty="0" err="1">
                <a:solidFill>
                  <a:srgbClr val="040E08"/>
                </a:solidFill>
              </a:rPr>
              <a:t>Гиперчуствительность</a:t>
            </a:r>
            <a:endParaRPr lang="ru-RU" sz="1400" dirty="0">
              <a:solidFill>
                <a:srgbClr val="040E08"/>
              </a:solidFill>
            </a:endParaRPr>
          </a:p>
          <a:p>
            <a:r>
              <a:rPr lang="ru-RU" sz="1400" dirty="0" err="1">
                <a:solidFill>
                  <a:srgbClr val="040E08"/>
                </a:solidFill>
              </a:rPr>
              <a:t>Тромбочитопения</a:t>
            </a:r>
            <a:r>
              <a:rPr lang="ru-RU" sz="1400" dirty="0">
                <a:solidFill>
                  <a:srgbClr val="040E08"/>
                </a:solidFill>
              </a:rPr>
              <a:t> меньше 100х10</a:t>
            </a:r>
            <a:r>
              <a:rPr lang="ru-RU" sz="900" dirty="0">
                <a:solidFill>
                  <a:srgbClr val="040E08"/>
                </a:solidFill>
              </a:rPr>
              <a:t>9</a:t>
            </a:r>
            <a:r>
              <a:rPr lang="ru-RU" sz="1400" dirty="0">
                <a:solidFill>
                  <a:srgbClr val="040E08"/>
                </a:solidFill>
              </a:rPr>
              <a:t>/л</a:t>
            </a:r>
          </a:p>
          <a:p>
            <a:r>
              <a:rPr lang="ru-RU" sz="1400" dirty="0">
                <a:solidFill>
                  <a:srgbClr val="040E08"/>
                </a:solidFill>
              </a:rPr>
              <a:t>Острая язва желудка и кишечника с угрозой кровотечения </a:t>
            </a:r>
          </a:p>
          <a:p>
            <a:r>
              <a:rPr lang="ru-RU" sz="1400" dirty="0">
                <a:solidFill>
                  <a:srgbClr val="040E08"/>
                </a:solidFill>
              </a:rPr>
              <a:t>Недавнее внутричерепное кровотечение </a:t>
            </a:r>
            <a:endParaRPr lang="ru-RU" sz="900" dirty="0">
              <a:solidFill>
                <a:srgbClr val="040E08"/>
              </a:solidFill>
            </a:endParaRPr>
          </a:p>
          <a:p>
            <a:r>
              <a:rPr lang="ru-RU" sz="1400" dirty="0">
                <a:solidFill>
                  <a:srgbClr val="040E08"/>
                </a:solidFill>
              </a:rPr>
              <a:t>НЯК, болезнь Крона</a:t>
            </a:r>
          </a:p>
          <a:p>
            <a:r>
              <a:rPr lang="ru-RU" sz="1400" dirty="0">
                <a:solidFill>
                  <a:srgbClr val="040E08"/>
                </a:solidFill>
              </a:rPr>
              <a:t>Тяжелая, неконтролируемая артериальная </a:t>
            </a:r>
            <a:r>
              <a:rPr lang="ru-RU" sz="1400" dirty="0" err="1">
                <a:solidFill>
                  <a:srgbClr val="040E08"/>
                </a:solidFill>
              </a:rPr>
              <a:t>гипертезия</a:t>
            </a:r>
            <a:r>
              <a:rPr lang="ru-RU" sz="1400" dirty="0">
                <a:solidFill>
                  <a:srgbClr val="040E08"/>
                </a:solidFill>
              </a:rPr>
              <a:t> </a:t>
            </a:r>
          </a:p>
          <a:p>
            <a:r>
              <a:rPr lang="ru-RU" sz="1400" dirty="0" err="1">
                <a:solidFill>
                  <a:srgbClr val="040E08"/>
                </a:solidFill>
              </a:rPr>
              <a:t>Тяжолая</a:t>
            </a:r>
            <a:r>
              <a:rPr lang="ru-RU" sz="1400" dirty="0">
                <a:solidFill>
                  <a:srgbClr val="040E08"/>
                </a:solidFill>
              </a:rPr>
              <a:t> почечная/печеночная недостаточность</a:t>
            </a:r>
          </a:p>
          <a:p>
            <a:r>
              <a:rPr lang="ru-RU" sz="1400" dirty="0">
                <a:solidFill>
                  <a:srgbClr val="040E08"/>
                </a:solidFill>
              </a:rPr>
              <a:t>Варикозное расширение вен пищевода.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899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>
            <a:extLst>
              <a:ext uri="{FF2B5EF4-FFF2-40B4-BE49-F238E27FC236}">
                <a16:creationId xmlns:a16="http://schemas.microsoft.com/office/drawing/2014/main" id="{6E68A20D-398D-4504-B1C9-9A1575810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6397" y="836712"/>
            <a:ext cx="6629400" cy="9361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chemeClr val="tx1">
                    <a:lumMod val="50000"/>
                  </a:schemeClr>
                </a:solidFill>
              </a:rPr>
              <a:t>По данным клинических </a:t>
            </a:r>
            <a:r>
              <a:rPr lang="ru-RU" altLang="ru-RU" sz="1800" dirty="0" err="1">
                <a:solidFill>
                  <a:schemeClr val="tx1">
                    <a:lumMod val="50000"/>
                  </a:schemeClr>
                </a:solidFill>
              </a:rPr>
              <a:t>иследований</a:t>
            </a:r>
            <a:r>
              <a:rPr lang="ru-RU" altLang="ru-RU" sz="1800" dirty="0">
                <a:solidFill>
                  <a:schemeClr val="tx1">
                    <a:lumMod val="50000"/>
                  </a:schemeClr>
                </a:solidFill>
              </a:rPr>
              <a:t>, тромбоэмболия легочной артерии (ТЭЛА) явилась непосредственной причиной смерти каждого четвертого умершего больного с повреждениями опорно-двигательного аппарата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4887D4D3-5599-46BC-A3B8-107C12216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60648"/>
            <a:ext cx="7010400" cy="457200"/>
          </a:xfrm>
        </p:spPr>
        <p:txBody>
          <a:bodyPr/>
          <a:lstStyle/>
          <a:p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умерших от </a:t>
            </a:r>
            <a:r>
              <a:rPr lang="ru-RU" alt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тэла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виду травмы.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9E0D957-5D19-4724-9B5C-B70828E69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231284"/>
              </p:ext>
            </p:extLst>
          </p:nvPr>
        </p:nvGraphicFramePr>
        <p:xfrm>
          <a:off x="1576681" y="2062064"/>
          <a:ext cx="7488832" cy="47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2BC09-9292-4613-9B65-08920A6E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ечении ТГВ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B6DA3-402C-4408-9A99-7A6BD5085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68760"/>
            <a:ext cx="7010400" cy="5141565"/>
          </a:xfrm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Гепарин вводят в дозе 5000ЕД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в/В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болюсно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с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дальнейшй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инфузией со скоростью 1000ЕД в час. Скорость введения контролируется по уровню АЧТВ, которое определяется через 6 часов после начала инфузии, стремясь к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увелечению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его до 1.5-2 раза от исходного. Если обеспечить адекватную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</a:rPr>
              <a:t>в/В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инфузию невозможно, продолжают введение гепарина п/к в суточной дозе 500ЕД/кг массы тела в 2 приема в течение 7-10 дней под контролем АЧТВ. За 3 дня до отмены назначают непрямые (оральные) антикоагулянты. Доза их подбирается индивидуально по уровню международного нормализованного отношения (МНО), стараясь поддерживать его на уровне 2.0-3.0</a:t>
            </a:r>
          </a:p>
        </p:txBody>
      </p:sp>
    </p:spTree>
    <p:extLst>
      <p:ext uri="{BB962C8B-B14F-4D97-AF65-F5344CB8AC3E}">
        <p14:creationId xmlns:p14="http://schemas.microsoft.com/office/powerpoint/2010/main" val="3919671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5358A0B-68B6-41E8-AEF0-35AEFA7C8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4784" y="332656"/>
            <a:ext cx="6934200" cy="715963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передозировки гепарина</a:t>
            </a:r>
            <a:endParaRPr lang="en-US" alt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E298A7E-4AA4-4D93-A39D-6E2C09F58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4784" y="1700809"/>
            <a:ext cx="6934200" cy="244827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8"/>
              </a:rPr>
              <a:t>Антидот гепарина – протамина сульфат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chemeClr val="tx1"/>
              </a:solidFill>
              <a:latin typeface="1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solidFill>
                  <a:schemeClr val="tx1"/>
                </a:solidFill>
                <a:latin typeface="18"/>
              </a:rPr>
              <a:t>В/В </a:t>
            </a:r>
            <a:r>
              <a:rPr lang="ru-RU" altLang="ru-RU" sz="2000" dirty="0" err="1">
                <a:solidFill>
                  <a:schemeClr val="tx1"/>
                </a:solidFill>
                <a:latin typeface="18"/>
              </a:rPr>
              <a:t>капельно</a:t>
            </a:r>
            <a:r>
              <a:rPr lang="ru-RU" altLang="ru-RU" sz="2000" dirty="0">
                <a:solidFill>
                  <a:schemeClr val="tx1"/>
                </a:solidFill>
                <a:latin typeface="18"/>
              </a:rPr>
              <a:t> из расчета 1 мг препарата на 100ЕД введение гепарина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chemeClr val="tx1"/>
              </a:solidFill>
              <a:latin typeface="1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solidFill>
                  <a:schemeClr val="tx1"/>
                </a:solidFill>
                <a:latin typeface="18"/>
              </a:rPr>
              <a:t>Через 30-60 мин после введения гепарина дозу </a:t>
            </a:r>
            <a:r>
              <a:rPr lang="ru-RU" altLang="ru-RU" sz="2000" dirty="0" err="1">
                <a:solidFill>
                  <a:schemeClr val="tx1"/>
                </a:solidFill>
                <a:latin typeface="18"/>
              </a:rPr>
              <a:t>протазина</a:t>
            </a:r>
            <a:r>
              <a:rPr lang="ru-RU" altLang="ru-RU" sz="2000" dirty="0">
                <a:solidFill>
                  <a:schemeClr val="tx1"/>
                </a:solidFill>
                <a:latin typeface="18"/>
              </a:rPr>
              <a:t> сульфата назначают из расчета 0.5мг на 100ЕД введения гепарина </a:t>
            </a:r>
            <a:endParaRPr lang="en-US" altLang="ru-RU" sz="2000" dirty="0">
              <a:solidFill>
                <a:schemeClr val="tx1"/>
              </a:solidFill>
              <a:latin typeface="1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3C40B1-E90E-451E-A90E-809F7E690A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5" t="3561" r="2578" b="6082"/>
          <a:stretch/>
        </p:blipFill>
        <p:spPr>
          <a:xfrm>
            <a:off x="3923928" y="4221088"/>
            <a:ext cx="446449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9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420EA-0C5B-468C-98FD-75BB7B69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Дозы НМГ, применяемые для лечения ТГВ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F6137A9-82C2-4BD7-B247-2DF94F6D9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899534"/>
              </p:ext>
            </p:extLst>
          </p:nvPr>
        </p:nvGraphicFramePr>
        <p:xfrm>
          <a:off x="1905000" y="1030970"/>
          <a:ext cx="6148654" cy="5290907"/>
        </p:xfrm>
        <a:graphic>
          <a:graphicData uri="http://schemas.openxmlformats.org/drawingml/2006/table">
            <a:tbl>
              <a:tblPr/>
              <a:tblGrid>
                <a:gridCol w="501615">
                  <a:extLst>
                    <a:ext uri="{9D8B030D-6E8A-4147-A177-3AD203B41FA5}">
                      <a16:colId xmlns:a16="http://schemas.microsoft.com/office/drawing/2014/main" val="3281475203"/>
                    </a:ext>
                  </a:extLst>
                </a:gridCol>
                <a:gridCol w="544858">
                  <a:extLst>
                    <a:ext uri="{9D8B030D-6E8A-4147-A177-3AD203B41FA5}">
                      <a16:colId xmlns:a16="http://schemas.microsoft.com/office/drawing/2014/main" val="4164004227"/>
                    </a:ext>
                  </a:extLst>
                </a:gridCol>
                <a:gridCol w="194367">
                  <a:extLst>
                    <a:ext uri="{9D8B030D-6E8A-4147-A177-3AD203B41FA5}">
                      <a16:colId xmlns:a16="http://schemas.microsoft.com/office/drawing/2014/main" val="4163046967"/>
                    </a:ext>
                  </a:extLst>
                </a:gridCol>
                <a:gridCol w="194367">
                  <a:extLst>
                    <a:ext uri="{9D8B030D-6E8A-4147-A177-3AD203B41FA5}">
                      <a16:colId xmlns:a16="http://schemas.microsoft.com/office/drawing/2014/main" val="3916317309"/>
                    </a:ext>
                  </a:extLst>
                </a:gridCol>
                <a:gridCol w="804313">
                  <a:extLst>
                    <a:ext uri="{9D8B030D-6E8A-4147-A177-3AD203B41FA5}">
                      <a16:colId xmlns:a16="http://schemas.microsoft.com/office/drawing/2014/main" val="1803964332"/>
                    </a:ext>
                  </a:extLst>
                </a:gridCol>
                <a:gridCol w="458372">
                  <a:extLst>
                    <a:ext uri="{9D8B030D-6E8A-4147-A177-3AD203B41FA5}">
                      <a16:colId xmlns:a16="http://schemas.microsoft.com/office/drawing/2014/main" val="4048060358"/>
                    </a:ext>
                  </a:extLst>
                </a:gridCol>
                <a:gridCol w="570802">
                  <a:extLst>
                    <a:ext uri="{9D8B030D-6E8A-4147-A177-3AD203B41FA5}">
                      <a16:colId xmlns:a16="http://schemas.microsoft.com/office/drawing/2014/main" val="392995567"/>
                    </a:ext>
                  </a:extLst>
                </a:gridCol>
                <a:gridCol w="2879960">
                  <a:extLst>
                    <a:ext uri="{9D8B030D-6E8A-4147-A177-3AD203B41FA5}">
                      <a16:colId xmlns:a16="http://schemas.microsoft.com/office/drawing/2014/main" val="4271193928"/>
                    </a:ext>
                  </a:extLst>
                </a:gridCol>
              </a:tblGrid>
              <a:tr h="5213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1">
                          <a:effectLst/>
                          <a:latin typeface="Times New Roman" panose="02020603050405020304" pitchFamily="18" charset="0"/>
                        </a:rPr>
                        <a:t>Препараты НМГ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>
                          <a:effectLst/>
                          <a:latin typeface="Times New Roman" panose="02020603050405020304" pitchFamily="18" charset="0"/>
                        </a:rPr>
                        <a:t>Дозы НМГ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837542"/>
                  </a:ext>
                </a:extLst>
              </a:tr>
              <a:tr h="5213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Нандропарин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По 0,1 мл (950 а-Ха ME) на каждые 10 кг массы тела пациента (но не более 0,9 мл) в сутки в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332309"/>
                  </a:ext>
                </a:extLst>
              </a:tr>
              <a:tr h="5213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(Фраксипарин)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течение 7-10 дней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914787"/>
                  </a:ext>
                </a:extLst>
              </a:tr>
              <a:tr h="7447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Дальтепарин (Фрагмин)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По 100-200 а Ха ME на 1 кг массы тела подкожно каждые 12 часов или в\в капельно в течение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79452"/>
                  </a:ext>
                </a:extLst>
              </a:tr>
              <a:tr h="297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5 дней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001702"/>
                  </a:ext>
                </a:extLst>
              </a:tr>
              <a:tr h="5213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Эноксапарин (Клексан)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По 1 мг на кг массы тела каждые 12 часов подкожно При переходе на оральные а нти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898466"/>
                  </a:ext>
                </a:extLst>
              </a:tr>
              <a:tr h="521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коагулянты продолжают терапию до достижения MHO = 2,0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41473"/>
                  </a:ext>
                </a:extLst>
              </a:tr>
              <a:tr h="52133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Ревипарин (Кливарин)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По 3500 а-Ха ME ежедневно в течение 7 дней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04257"/>
                  </a:ext>
                </a:extLst>
              </a:tr>
              <a:tr h="5213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Тинзапарин натрия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По 175 а-Ха ME на 1 кг массы тела 1 раз в сутки в течение 7-10 дней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023398"/>
                  </a:ext>
                </a:extLst>
              </a:tr>
              <a:tr h="5213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(Инногел)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21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59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BC5CF-9DB5-4DEA-BBC3-2CA2A1E8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ED4179-7899-44B8-93A3-3556F458C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87679"/>
            <a:ext cx="7200900" cy="30693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A67555-CDB1-44F8-BC76-3C1CE73E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396" y="3356992"/>
            <a:ext cx="719900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88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09331-6913-483C-B248-34B07446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C9832-B57E-4E13-AEFE-50F906707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3A0F4-899A-4991-9A1C-76F71D925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57174"/>
            <a:ext cx="7488832" cy="62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2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88D00-9A37-4C4B-8712-67761ECF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20688"/>
            <a:ext cx="7010400" cy="457200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 терапии варфарином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A7A8D-89C2-42D4-8438-D83C1B8D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484784"/>
            <a:ext cx="6705600" cy="4925541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Узкое терапевтическое окно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Непредсказуемая эффективность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Многочисленное лекарственное взаимодействие, взаимодействие с пищей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Медленное начало/прекращение действия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Необходимость частого лабораторного контроля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Частая коррекция дозы</a:t>
            </a:r>
          </a:p>
        </p:txBody>
      </p:sp>
    </p:spTree>
    <p:extLst>
      <p:ext uri="{BB962C8B-B14F-4D97-AF65-F5344CB8AC3E}">
        <p14:creationId xmlns:p14="http://schemas.microsoft.com/office/powerpoint/2010/main" val="173160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FEB85-5861-43E8-8987-F48694A0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2D912-0440-4F03-9AB4-CA56AE01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BAC4D6-B769-4A41-BEAF-1A499D180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48680"/>
            <a:ext cx="7348940" cy="58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6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1825-A23F-4561-9292-0AC9907A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 </a:t>
            </a:r>
            <a:r>
              <a:rPr lang="ru-RU" sz="4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ТЭЛА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95DC0-D131-4647-8077-5D36C80E9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40768"/>
            <a:ext cx="6629400" cy="5069557"/>
          </a:xfrm>
        </p:spPr>
        <p:txBody>
          <a:bodyPr/>
          <a:lstStyle/>
          <a:p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Везапно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возникающей одышке с тахикардией, болями в грудной клетке, снижением артериального давления, бледностью кожных покровов, беспокойством больного следует думать о тромбоэмболии дистальных ветвей легочной артерии. 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ЭКГ в части случаев появляются признаки перегрузки правого желудочка: синдром Мак-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Гинна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-Уайта (внезапное появление глубоких зубцов S1, QIII, отрицательного ТIII), а также смещение переходной зоны (глубокий зубец SV5-V6) в сочетании с отрицательными зубцами TV1-V4, блокадой правой ножки пучка Гиса. 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Появление через 1-3 дня симптомов инфаркт-пневмонии (кровохарканье, повышение температуры тела, боли в грудной клетке при дыхании, участки хрипов и рентгенологические признаки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субплевральной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очаговой пневмонии) клинически подтверждает диагноз ТЭЛА.</a:t>
            </a:r>
            <a:endParaRPr lang="ru-RU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254B1CD-7059-49FD-9DDA-F08524A34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28000" r="4740" b="4000"/>
          <a:stretch/>
        </p:blipFill>
        <p:spPr bwMode="auto">
          <a:xfrm>
            <a:off x="0" y="2502034"/>
            <a:ext cx="2339752" cy="137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62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DEB54-9216-4649-91FF-547F6B19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D1FE8-8CC0-41CA-AC37-571F06E64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980728"/>
            <a:ext cx="6918920" cy="5429597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Таким образом, раннее начало и комплексная настойчивая профилактика ТЭО, активное своевременное выявление развивающихся осложнений и их современное лечение способны сохранить жизнь пострадавшим и больным и вернуть их к активной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291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F3A2A-F564-42C2-AC14-215791C8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A97A1-492B-47FF-B874-7AF87FEA8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000" dirty="0"/>
              <a:t>1. Вавилова Т.В., </a:t>
            </a:r>
            <a:r>
              <a:rPr lang="ru-RU" sz="1000" dirty="0" err="1"/>
              <a:t>Кадинская</a:t>
            </a:r>
            <a:r>
              <a:rPr lang="ru-RU" sz="1000" dirty="0"/>
              <a:t> М.И., Орловский П.И., Полежаев Д.А. Лабораторный контроль антикоагулянтной терапии у хирургических больных: Методические рекомендации/ Под ред. В.Л. </a:t>
            </a:r>
            <a:r>
              <a:rPr lang="ru-RU" sz="1000" dirty="0" err="1"/>
              <a:t>Эмануиля</a:t>
            </a:r>
            <a:r>
              <a:rPr lang="ru-RU" sz="1000" dirty="0"/>
              <a:t>, В.В. Гриценко. – </a:t>
            </a:r>
            <a:r>
              <a:rPr lang="ru-RU" sz="1000" dirty="0" err="1"/>
              <a:t>СанктПетербург</a:t>
            </a:r>
            <a:r>
              <a:rPr lang="ru-RU" sz="1000" dirty="0"/>
              <a:t>, 2014 – 56 с. </a:t>
            </a:r>
          </a:p>
          <a:p>
            <a:r>
              <a:rPr lang="ru-RU" sz="1000" dirty="0"/>
              <a:t>2. Лечение оральными антикоагулянтами. Рекомендации Всероссийской ассоциации по изучению тромбозов, геморрагий и патологии сосудов имени А.А. Шмидта – Б.А. Кудряшова. – М., 2017. – 36 с. </a:t>
            </a:r>
          </a:p>
          <a:p>
            <a:r>
              <a:rPr lang="ru-RU" sz="1000" dirty="0"/>
              <a:t>3. Профилактика тромбоэмболических осложнений у хирургических больных в многопрофильном стационаре: методические рекомендации / Под ред. академика РАМН Шевченко Ю.Л. и академика РАН и РАМН Савельева В.С. – М.: Медицина, 2017.- 29 с. </a:t>
            </a:r>
          </a:p>
          <a:p>
            <a:r>
              <a:rPr lang="ru-RU" sz="1000" dirty="0"/>
              <a:t>4. Савельев В.С., </a:t>
            </a:r>
            <a:r>
              <a:rPr lang="ru-RU" sz="1000" dirty="0" err="1"/>
              <a:t>Гологорский</a:t>
            </a:r>
            <a:r>
              <a:rPr lang="ru-RU" sz="1000" dirty="0"/>
              <a:t> В.А., Кириенко А.И., Гельфанд Б.Р. Профилактика венозных тромбоэмболических осложнений / Флебология: Руководство для врачей. Под ред. </a:t>
            </a:r>
            <a:r>
              <a:rPr lang="ru-RU" sz="1000" dirty="0" err="1"/>
              <a:t>В.С.Савельева</a:t>
            </a:r>
            <a:r>
              <a:rPr lang="ru-RU" sz="1000" dirty="0"/>
              <a:t>. </a:t>
            </a:r>
            <a:r>
              <a:rPr lang="ru-RU" sz="1000" dirty="0" err="1"/>
              <a:t>М.:Медицина</a:t>
            </a:r>
            <a:r>
              <a:rPr lang="ru-RU" sz="1000" dirty="0"/>
              <a:t>, 2016. – С.390–408. </a:t>
            </a:r>
          </a:p>
          <a:p>
            <a:r>
              <a:rPr lang="ru-RU" sz="1000" dirty="0"/>
              <a:t>5. </a:t>
            </a:r>
            <a:r>
              <a:rPr lang="en-US" sz="1000" dirty="0"/>
              <a:t>Eriksson BI, Lassen M. Duration of prophylaxis against venous thromboembolism with fondaparinux after hip fracture surgery: a multicenter, randomized, placebo-controlled, double-blind study. Arch Intern Med 20</a:t>
            </a:r>
            <a:r>
              <a:rPr lang="ru-RU" sz="1000" dirty="0"/>
              <a:t>18</a:t>
            </a:r>
            <a:r>
              <a:rPr lang="en-US" sz="1000" dirty="0"/>
              <a:t>;163:1337–1342 </a:t>
            </a:r>
            <a:endParaRPr lang="ru-RU" sz="1000"/>
          </a:p>
          <a:p>
            <a:r>
              <a:rPr lang="en-US" sz="1000"/>
              <a:t>6</a:t>
            </a:r>
            <a:r>
              <a:rPr lang="en-US" sz="1000" dirty="0"/>
              <a:t>. </a:t>
            </a:r>
            <a:r>
              <a:rPr lang="en-US" sz="1000" dirty="0" err="1"/>
              <a:t>Geerts</a:t>
            </a:r>
            <a:r>
              <a:rPr lang="en-US" sz="1000" dirty="0"/>
              <a:t> WH, </a:t>
            </a:r>
            <a:r>
              <a:rPr lang="en-US" sz="1000" dirty="0" err="1"/>
              <a:t>Heit</a:t>
            </a:r>
            <a:r>
              <a:rPr lang="en-US" sz="1000" dirty="0"/>
              <a:t> JA, </a:t>
            </a:r>
            <a:r>
              <a:rPr lang="en-US" sz="1000" dirty="0" err="1"/>
              <a:t>Clagett</a:t>
            </a:r>
            <a:r>
              <a:rPr lang="en-US" sz="1000" dirty="0"/>
              <a:t> GP, et al. Prevention of venous thromboembolism. Chest 20</a:t>
            </a:r>
            <a:r>
              <a:rPr lang="ru-RU" sz="1000" dirty="0"/>
              <a:t>18</a:t>
            </a:r>
            <a:r>
              <a:rPr lang="en-US" sz="1000" dirty="0"/>
              <a:t>;119(Suppl):132S–175S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5201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93DC8-7333-41F3-9E41-950557D0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7174"/>
            <a:ext cx="7010400" cy="3891906"/>
          </a:xfrm>
        </p:spPr>
        <p:txBody>
          <a:bodyPr/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ТЭЛА у больных с травмами опорно-двигательного аппарата являются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эмбологенные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тромбозы глубоких вен (ТГВ) таза и нижних конечностей. С помощью современных методов исследования доказано, что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флеботромбозы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развиваются у большинства больных с переломами голени, бедра, таза.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Наибольшую опасность в плане развития ТЭЛА представляют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флотирующие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тромбы и тромбозы, распространяющиеся от подколенной ямки в проксимальном направлении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илиофеморальный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илиокавальный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сегменты, - так называемый «проксимальный ТГВ».</a:t>
            </a:r>
          </a:p>
        </p:txBody>
      </p:sp>
    </p:spTree>
    <p:extLst>
      <p:ext uri="{BB962C8B-B14F-4D97-AF65-F5344CB8AC3E}">
        <p14:creationId xmlns:p14="http://schemas.microsoft.com/office/powerpoint/2010/main" val="152546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5358A0B-68B6-41E8-AEF0-35AEFA7C8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Триады Вирхова</a:t>
            </a:r>
            <a:endParaRPr lang="en-US" alt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E298A7E-4AA4-4D93-A39D-6E2C09F58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84168" y="1700808"/>
            <a:ext cx="2734816" cy="40814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solidFill>
                  <a:schemeClr val="tx1"/>
                </a:solidFill>
                <a:latin typeface="18"/>
              </a:rPr>
              <a:t>Венозный тромбоз развивается при сочетании 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chemeClr val="tx1"/>
                </a:solidFill>
                <a:latin typeface="18"/>
              </a:rPr>
              <a:t>повреждения сосудистой стенки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tx1"/>
                </a:solidFill>
                <a:latin typeface="18"/>
              </a:rPr>
              <a:t>замедления тока крови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tx1"/>
                </a:solidFill>
                <a:latin typeface="18"/>
              </a:rPr>
              <a:t>изменения ее свойств.</a:t>
            </a:r>
            <a:endParaRPr lang="en-US" altLang="ru-RU" sz="2000" dirty="0">
              <a:solidFill>
                <a:schemeClr val="tx1"/>
              </a:solidFill>
              <a:latin typeface="18"/>
            </a:endParaRPr>
          </a:p>
        </p:txBody>
      </p:sp>
      <p:pic>
        <p:nvPicPr>
          <p:cNvPr id="60424" name="Picture 8">
            <a:extLst>
              <a:ext uri="{FF2B5EF4-FFF2-40B4-BE49-F238E27FC236}">
                <a16:creationId xmlns:a16="http://schemas.microsoft.com/office/drawing/2014/main" id="{3E191C0D-AE7A-47D2-BBBA-B0EF11FA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2831"/>
            <a:ext cx="3744416" cy="38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14249-36F8-4CBB-ACDC-E0346ADA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Триады Вирхова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F21F1-7F39-4204-A2A2-25116CA2B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752"/>
            <a:ext cx="6629400" cy="5213573"/>
          </a:xfrm>
        </p:spPr>
        <p:txBody>
          <a:bodyPr/>
          <a:lstStyle/>
          <a:p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элементы триады Вирхова (1859) появляются при любом оперативном вмешательстве или травме. Травма тканей (механическая, операционная и т. п.) приводит к повреждению внутреннего слоя сосудистой стенки. </a:t>
            </a:r>
          </a:p>
          <a:p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 эндотелия может возникнуть и опосредованно вследствие ишемии сосуда из-за его сдавления развивающимся отеком, гематомой, отломками костей и т. п. </a:t>
            </a:r>
          </a:p>
          <a:p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этому месту прилипают (</a:t>
            </a:r>
            <a:r>
              <a:rPr lang="ru-RU" sz="18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адгезируются</a:t>
            </a:r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тромбоциты, которые затем склеиваются (</a:t>
            </a:r>
            <a:r>
              <a:rPr lang="ru-RU" sz="18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агрегируются</a:t>
            </a:r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Из места повреждения высвобождаются </a:t>
            </a:r>
            <a:r>
              <a:rPr lang="ru-RU" sz="18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тромбоксан</a:t>
            </a:r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тканевой </a:t>
            </a:r>
            <a:r>
              <a:rPr lang="ru-RU" sz="18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тромбопластин</a:t>
            </a:r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Тромбоксан</a:t>
            </a:r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 агрегацию тромбоцитов необратимой. </a:t>
            </a:r>
          </a:p>
          <a:p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процессу способствует замедление венозного кровотока в результате уменьшения объема циркулирующей крови, спазма в системе микроциркуляции, </a:t>
            </a:r>
            <a:r>
              <a:rPr lang="ru-RU" sz="18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гемоконцентрации</a:t>
            </a:r>
            <a:r>
              <a:rPr lang="ru-RU" sz="18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выключения «мышечной помпы» конечностей.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5358A0B-68B6-41E8-AEF0-35AEFA7C8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1720" y="260649"/>
            <a:ext cx="6934200" cy="576064"/>
          </a:xfrm>
        </p:spPr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факторов риска развития ТЭО</a:t>
            </a:r>
            <a:endParaRPr lang="en-US" alt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E298A7E-4AA4-4D93-A39D-6E2C09F58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6174" y="786661"/>
            <a:ext cx="7076306" cy="2282299"/>
          </a:xfrm>
        </p:spPr>
        <p:txBody>
          <a:bodyPr/>
          <a:lstStyle/>
          <a:p>
            <a:pPr algn="just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обычных условиях между процессами свертывания и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фибринолиза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устанавливается динамическое равновесие. Травма и оперативное вмешательство приводят к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сдвигу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системы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гемостаза в сторону 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гиперкоагуляции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что увеличивает вероятность тромбоэмболических осложнений.</a:t>
            </a:r>
          </a:p>
          <a:p>
            <a:pPr algn="just"/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 факторам риска относятся также </a:t>
            </a:r>
          </a:p>
          <a:p>
            <a:pPr marL="0" indent="0" algn="just">
              <a:buNone/>
            </a:pP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пожилой возраст больных и сопутствующие заболевания, </a:t>
            </a:r>
          </a:p>
          <a:p>
            <a:pPr marL="0" indent="0" algn="just">
              <a:buNone/>
            </a:pP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влияющие на гемостаз (злокачественные опухоли, варикозная болезнь, тромбофлебит в анамнезе,     нарушения обмена липидов), </a:t>
            </a:r>
          </a:p>
          <a:p>
            <a:pPr marL="0" indent="0" algn="just">
              <a:buNone/>
            </a:pP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оральных противозачаточных средств, беременность, длительная гиподинамия. </a:t>
            </a:r>
          </a:p>
          <a:p>
            <a:pPr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Выявлению больных с высоким риском развития ТЭО помогает балльная оценка факторов риска</a:t>
            </a:r>
            <a:endParaRPr lang="en-US" altLang="ru-RU" sz="1400" dirty="0">
              <a:solidFill>
                <a:schemeClr val="tx1"/>
              </a:solidFill>
              <a:latin typeface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CB4318-98D8-4EB4-A97C-04C877176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41519"/>
              </p:ext>
            </p:extLst>
          </p:nvPr>
        </p:nvGraphicFramePr>
        <p:xfrm>
          <a:off x="1835696" y="3140968"/>
          <a:ext cx="7076304" cy="3708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618">
                  <a:extLst>
                    <a:ext uri="{9D8B030D-6E8A-4147-A177-3AD203B41FA5}">
                      <a16:colId xmlns:a16="http://schemas.microsoft.com/office/drawing/2014/main" val="1059576729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2808804240"/>
                    </a:ext>
                  </a:extLst>
                </a:gridCol>
                <a:gridCol w="623778">
                  <a:extLst>
                    <a:ext uri="{9D8B030D-6E8A-4147-A177-3AD203B41FA5}">
                      <a16:colId xmlns:a16="http://schemas.microsoft.com/office/drawing/2014/main" val="2657568383"/>
                    </a:ext>
                  </a:extLst>
                </a:gridCol>
                <a:gridCol w="265873">
                  <a:extLst>
                    <a:ext uri="{9D8B030D-6E8A-4147-A177-3AD203B41FA5}">
                      <a16:colId xmlns:a16="http://schemas.microsoft.com/office/drawing/2014/main" val="921357799"/>
                    </a:ext>
                  </a:extLst>
                </a:gridCol>
                <a:gridCol w="296550">
                  <a:extLst>
                    <a:ext uri="{9D8B030D-6E8A-4147-A177-3AD203B41FA5}">
                      <a16:colId xmlns:a16="http://schemas.microsoft.com/office/drawing/2014/main" val="4194741473"/>
                    </a:ext>
                  </a:extLst>
                </a:gridCol>
                <a:gridCol w="685133">
                  <a:extLst>
                    <a:ext uri="{9D8B030D-6E8A-4147-A177-3AD203B41FA5}">
                      <a16:colId xmlns:a16="http://schemas.microsoft.com/office/drawing/2014/main" val="3186715960"/>
                    </a:ext>
                  </a:extLst>
                </a:gridCol>
                <a:gridCol w="521520">
                  <a:extLst>
                    <a:ext uri="{9D8B030D-6E8A-4147-A177-3AD203B41FA5}">
                      <a16:colId xmlns:a16="http://schemas.microsoft.com/office/drawing/2014/main" val="2672606333"/>
                    </a:ext>
                  </a:extLst>
                </a:gridCol>
                <a:gridCol w="828296">
                  <a:extLst>
                    <a:ext uri="{9D8B030D-6E8A-4147-A177-3AD203B41FA5}">
                      <a16:colId xmlns:a16="http://schemas.microsoft.com/office/drawing/2014/main" val="2020450987"/>
                    </a:ext>
                  </a:extLst>
                </a:gridCol>
                <a:gridCol w="296550">
                  <a:extLst>
                    <a:ext uri="{9D8B030D-6E8A-4147-A177-3AD203B41FA5}">
                      <a16:colId xmlns:a16="http://schemas.microsoft.com/office/drawing/2014/main" val="4054827525"/>
                    </a:ext>
                  </a:extLst>
                </a:gridCol>
                <a:gridCol w="388583">
                  <a:extLst>
                    <a:ext uri="{9D8B030D-6E8A-4147-A177-3AD203B41FA5}">
                      <a16:colId xmlns:a16="http://schemas.microsoft.com/office/drawing/2014/main" val="3846154144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875716735"/>
                    </a:ext>
                  </a:extLst>
                </a:gridCol>
                <a:gridCol w="132937">
                  <a:extLst>
                    <a:ext uri="{9D8B030D-6E8A-4147-A177-3AD203B41FA5}">
                      <a16:colId xmlns:a16="http://schemas.microsoft.com/office/drawing/2014/main" val="2830872316"/>
                    </a:ext>
                  </a:extLst>
                </a:gridCol>
                <a:gridCol w="143162">
                  <a:extLst>
                    <a:ext uri="{9D8B030D-6E8A-4147-A177-3AD203B41FA5}">
                      <a16:colId xmlns:a16="http://schemas.microsoft.com/office/drawing/2014/main" val="2892591198"/>
                    </a:ext>
                  </a:extLst>
                </a:gridCol>
                <a:gridCol w="1196428">
                  <a:extLst>
                    <a:ext uri="{9D8B030D-6E8A-4147-A177-3AD203B41FA5}">
                      <a16:colId xmlns:a16="http://schemas.microsoft.com/office/drawing/2014/main" val="277203005"/>
                    </a:ext>
                  </a:extLst>
                </a:gridCol>
              </a:tblGrid>
              <a:tr h="145334">
                <a:tc gridSpan="4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Предрасполагающие факторы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Оценка в баллах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864455"/>
                  </a:ext>
                </a:extLst>
              </a:tr>
              <a:tr h="145334">
                <a:tc gridSpan="2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Индивидуальные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711540"/>
                  </a:ext>
                </a:extLst>
              </a:tr>
              <a:tr h="235409">
                <a:tc gridSpan="2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Возраст (30-40 лет)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208458"/>
                  </a:ext>
                </a:extLst>
              </a:tr>
              <a:tr h="145334">
                <a:tc gridSpan="3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Возраст (свыше 40 лет)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386680"/>
                  </a:ext>
                </a:extLst>
              </a:tr>
              <a:tr h="235409">
                <a:tc gridSpan="2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Тромбоз в анамнезе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121767"/>
                  </a:ext>
                </a:extLst>
              </a:tr>
              <a:tr h="145334">
                <a:tc gridSpan="3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Варикозное расширение вен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801018"/>
                  </a:ext>
                </a:extLst>
              </a:tr>
              <a:tr h="145334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Ожирение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341029"/>
                  </a:ext>
                </a:extLst>
              </a:tr>
              <a:tr h="235409">
                <a:tc gridSpan="4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Предоперационная иммобилизация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05316"/>
                  </a:ext>
                </a:extLst>
              </a:tr>
              <a:tr h="235409">
                <a:tc gridSpan="6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Факторы, связанные с операцией или повреждением: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402940"/>
                  </a:ext>
                </a:extLst>
              </a:tr>
              <a:tr h="235409">
                <a:tc gridSpan="5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Костей таза или шейки бедренной кости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062960"/>
                  </a:ext>
                </a:extLst>
              </a:tr>
              <a:tr h="145334">
                <a:tc gridSpan="3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Костей нижней конечности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152493"/>
                  </a:ext>
                </a:extLst>
              </a:tr>
              <a:tr h="145334">
                <a:tc gridSpan="2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Позвоночника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9350"/>
                  </a:ext>
                </a:extLst>
              </a:tr>
              <a:tr h="235409">
                <a:tc gridSpan="2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Другие повреждения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422173"/>
                  </a:ext>
                </a:extLst>
              </a:tr>
              <a:tr h="235409">
                <a:tc gridSpan="5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Травматический или операционный шок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033376"/>
                  </a:ext>
                </a:extLst>
              </a:tr>
              <a:tr h="145334">
                <a:tc gridSpan="8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Вскрытие области перелома во время травмы или при операции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545376"/>
                  </a:ext>
                </a:extLst>
              </a:tr>
              <a:tr h="235409">
                <a:tc gridSpan="9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Вскрытие послеоперационного или посттравматического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сефатического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очага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141406"/>
                  </a:ext>
                </a:extLst>
              </a:tr>
              <a:tr h="145334">
                <a:tc gridSpan="3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Частичная иммобилизация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173627"/>
                  </a:ext>
                </a:extLst>
              </a:tr>
              <a:tr h="235409">
                <a:tc gridSpan="5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Повторные операции или манипуляции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582940"/>
                  </a:ext>
                </a:extLst>
              </a:tr>
              <a:tr h="282185">
                <a:tc gridSpan="10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ПРИМЕЧАНИЕ: при 9 и более баллах пациент относится к группе высокого риска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80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50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71C59-2E31-4916-B94D-73406862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6A72AA-7811-4447-954A-FF63F849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1555"/>
            <a:ext cx="73342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4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05D36-0498-4AA7-A649-C63FE893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флеботромбозов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465276D1-46D6-44AF-9DEC-D258FB32D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850713"/>
              </p:ext>
            </p:extLst>
          </p:nvPr>
        </p:nvGraphicFramePr>
        <p:xfrm>
          <a:off x="1547664" y="892341"/>
          <a:ext cx="7596336" cy="5879419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3719225446"/>
                    </a:ext>
                  </a:extLst>
                </a:gridCol>
                <a:gridCol w="3851920">
                  <a:extLst>
                    <a:ext uri="{9D8B030D-6E8A-4147-A177-3AD203B41FA5}">
                      <a16:colId xmlns:a16="http://schemas.microsoft.com/office/drawing/2014/main" val="1601254232"/>
                    </a:ext>
                  </a:extLst>
                </a:gridCol>
              </a:tblGrid>
              <a:tr h="737405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Неспецифические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Специфические мероприятия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446069"/>
                  </a:ext>
                </a:extLst>
              </a:tr>
              <a:tr h="1685497">
                <a:tc>
                  <a:txBody>
                    <a:bodyPr/>
                    <a:lstStyle/>
                    <a:p>
                      <a:r>
                        <a:rPr lang="ru-RU" dirty="0"/>
                        <a:t>Статическая эластическая компрессия нижних конечностей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Низкомолекулярных декстранов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Декстран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Реополиглюкин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Реомакродекс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04902"/>
                  </a:ext>
                </a:extLst>
              </a:tr>
              <a:tr h="1524089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Возвышенное положение ног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Антикоагулянты</a:t>
                      </a:r>
                    </a:p>
                    <a:p>
                      <a:endParaRPr lang="ru-RU" sz="16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Прямые — быстрого действия</a:t>
                      </a:r>
                    </a:p>
                    <a:p>
                      <a:endParaRPr lang="ru-RU" sz="16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Непрямые (антагонисты витамина К) — длительного действия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328204"/>
                  </a:ext>
                </a:extLst>
              </a:tr>
              <a:tr h="73740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Лечебный дренирующий массаж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Антиагреганты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dirty="0" err="1"/>
                        <a:t>Ацитилсалициловая</a:t>
                      </a:r>
                      <a:r>
                        <a:rPr lang="ru-RU" sz="1400" dirty="0"/>
                        <a:t> кислота (аспирин)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80724"/>
                  </a:ext>
                </a:extLst>
              </a:tr>
              <a:tr h="737405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Лфк</a:t>
                      </a:r>
                      <a:r>
                        <a:rPr lang="ru-RU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активные и пассивные движения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39801"/>
                  </a:ext>
                </a:extLst>
              </a:tr>
              <a:tr h="42722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Ранняя активизация больного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5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54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90238-7D97-4921-8E8C-1A53E7C0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7174"/>
            <a:ext cx="7010400" cy="939577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Низкомолекулярные декстраны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3830E-4C86-46B9-B166-D520F0C52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52736"/>
            <a:ext cx="7010400" cy="5357589"/>
          </a:xfrm>
        </p:spPr>
        <p:txBody>
          <a:bodyPr/>
          <a:lstStyle/>
          <a:p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НД уменьшают агрегационные свойства тромбоцитов и эритроцитов, создают «защитный слой» на эндотелии, повышают эндогенный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фибринолиз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действие НД в большой степени обусловлено воздействием на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макрогемодинамику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компенсацией гиповолемии (с уменьшением выделения катехоламинов и глюкокортикоидов) и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гемодилюцией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 ускорением кровотока, снижением вязкости крови и концентрации факторов свертывания). </a:t>
            </a:r>
          </a:p>
          <a:p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декстраны уменьшают способность тромба распространяться в проксимальном направлении, в связи с чем снижается число тромбозов берцовых, подколенных и бедренных вен и смертельной ТЭЛА.</a:t>
            </a:r>
          </a:p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Внутривенное капельное введение НД в дозе 5 мл/ кг в сутки нужно начинать сразу же при поступлении пострадавшего (или перед операцией) и проводить в течение 3-4 суток. Действие препарата начинается практически сразу после введения и продолжается до суток. </a:t>
            </a:r>
          </a:p>
        </p:txBody>
      </p:sp>
    </p:spTree>
    <p:extLst>
      <p:ext uri="{BB962C8B-B14F-4D97-AF65-F5344CB8AC3E}">
        <p14:creationId xmlns:p14="http://schemas.microsoft.com/office/powerpoint/2010/main" val="242443077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DD6705"/>
      </a:lt2>
      <a:accent1>
        <a:srgbClr val="EB8B09"/>
      </a:accent1>
      <a:accent2>
        <a:srgbClr val="F5A437"/>
      </a:accent2>
      <a:accent3>
        <a:srgbClr val="FFFFFF"/>
      </a:accent3>
      <a:accent4>
        <a:srgbClr val="404040"/>
      </a:accent4>
      <a:accent5>
        <a:srgbClr val="F3C4AA"/>
      </a:accent5>
      <a:accent6>
        <a:srgbClr val="DE9431"/>
      </a:accent6>
      <a:hlink>
        <a:srgbClr val="FAB55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590</TotalTime>
  <Words>2378</Words>
  <Application>Microsoft Office PowerPoint</Application>
  <PresentationFormat>Экран (4:3)</PresentationFormat>
  <Paragraphs>442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18</vt:lpstr>
      <vt:lpstr>Arial</vt:lpstr>
      <vt:lpstr>Calibri</vt:lpstr>
      <vt:lpstr>Microsoft Sans Serif</vt:lpstr>
      <vt:lpstr>Times New Roman</vt:lpstr>
      <vt:lpstr>Wingdings</vt:lpstr>
      <vt:lpstr>powerpoint-template-24</vt:lpstr>
      <vt:lpstr>Профилактика тромбоэмболических осложнений в травматологии и ортопедии.</vt:lpstr>
      <vt:lpstr>Распределение умерших от тэла по виду травмы.</vt:lpstr>
      <vt:lpstr>   Источником ТЭЛА у больных с травмами опорно-двигательного аппарата являются эмбологенные тромбозы глубоких вен (ТГВ) таза и нижних конечностей. С помощью современных методов исследования доказано, что флеботромбозы развиваются у большинства больных с переломами голени, бедра, таза.      Наибольшую опасность в плане развития ТЭЛА представляют флотирующие тромбы и тромбозы, распространяющиеся от подколенной ямки в проксимальном направлении на илиофеморальный и илиокавальный сегменты, - так называемый «проксимальный ТГВ».</vt:lpstr>
      <vt:lpstr>Триады Вирхова</vt:lpstr>
      <vt:lpstr>Триады Вирхова</vt:lpstr>
      <vt:lpstr>Оценка факторов риска развития ТЭО</vt:lpstr>
      <vt:lpstr>Презентация PowerPoint</vt:lpstr>
      <vt:lpstr>Профилактика флеботромбозов</vt:lpstr>
      <vt:lpstr>Низкомолекулярные декстраны </vt:lpstr>
      <vt:lpstr>Препараты на основе низкомолекулярных декстранов</vt:lpstr>
      <vt:lpstr>Презентация PowerPoint</vt:lpstr>
      <vt:lpstr>Презентация PowerPoint</vt:lpstr>
      <vt:lpstr>Презентация PowerPoint</vt:lpstr>
      <vt:lpstr>Дезагриганты</vt:lpstr>
      <vt:lpstr>Антикоагулянты прямого действия </vt:lpstr>
      <vt:lpstr>Презентация PowerPoint</vt:lpstr>
      <vt:lpstr>Преимущиства НМГ перед НФГ</vt:lpstr>
      <vt:lpstr>Дозировка низкомолекулярных гепаринов для профилактики ТЭО</vt:lpstr>
      <vt:lpstr>Антикоагулянты прямого действия.</vt:lpstr>
      <vt:lpstr>Лечении ТГВ</vt:lpstr>
      <vt:lpstr>Лечение передозировки гепарина</vt:lpstr>
      <vt:lpstr>Дозы НМГ, применяемые для лечения ТГВ</vt:lpstr>
      <vt:lpstr>Презентация PowerPoint</vt:lpstr>
      <vt:lpstr>Презентация PowerPoint</vt:lpstr>
      <vt:lpstr>Ограничения терапии варфарином </vt:lpstr>
      <vt:lpstr>Презентация PowerPoint</vt:lpstr>
      <vt:lpstr>Клиника ТЭЛА</vt:lpstr>
      <vt:lpstr>Заключение</vt:lpstr>
      <vt:lpstr>Литература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Тромбоз глубоких вен. Тромбофлебит поверхностных вен.</dc:title>
  <dc:creator>Константин Корниенко</dc:creator>
  <cp:lastModifiedBy>Константин Корниенко</cp:lastModifiedBy>
  <cp:revision>40</cp:revision>
  <dcterms:created xsi:type="dcterms:W3CDTF">2020-11-03T06:11:42Z</dcterms:created>
  <dcterms:modified xsi:type="dcterms:W3CDTF">2021-02-15T03:48:13Z</dcterms:modified>
</cp:coreProperties>
</file>