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20"/>
  </p:notesMasterIdLst>
  <p:sldIdLst>
    <p:sldId id="256" r:id="rId2"/>
    <p:sldId id="257" r:id="rId3"/>
    <p:sldId id="277" r:id="rId4"/>
    <p:sldId id="278" r:id="rId5"/>
    <p:sldId id="261" r:id="rId6"/>
    <p:sldId id="279" r:id="rId7"/>
    <p:sldId id="280" r:id="rId8"/>
    <p:sldId id="282" r:id="rId9"/>
    <p:sldId id="283" r:id="rId10"/>
    <p:sldId id="29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5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85213" autoAdjust="0"/>
  </p:normalViewPr>
  <p:slideViewPr>
    <p:cSldViewPr snapToGrid="0">
      <p:cViewPr varScale="1">
        <p:scale>
          <a:sx n="78" d="100"/>
          <a:sy n="78" d="100"/>
        </p:scale>
        <p:origin x="869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D969C-E739-4CE8-90B4-49943722132E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44EE3-EBDB-4928-9F18-290BD8271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086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Цвет</a:t>
            </a:r>
            <a:r>
              <a:rPr lang="ru-RU" baseline="0" dirty="0"/>
              <a:t> шрифта изменить на черный (нечитабельно), размер заголовка увеличить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462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Цвет</a:t>
            </a:r>
            <a:r>
              <a:rPr lang="ru-RU" baseline="0" dirty="0"/>
              <a:t> шрифта изменить на черный (нечитабельно), размер заголовка увеличить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7776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53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См. слайд 5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501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880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См. слайд 5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859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352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См. слайд 5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4236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44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solidFill>
                  <a:schemeClr val="tx1"/>
                </a:solidFill>
              </a:rPr>
              <a:t>пластин роста  = правильнее, ростковых</a:t>
            </a:r>
            <a:r>
              <a:rPr lang="ru-RU" sz="1200" baseline="0" dirty="0">
                <a:solidFill>
                  <a:schemeClr val="tx1"/>
                </a:solidFill>
              </a:rPr>
              <a:t> зон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312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020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62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660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err="1"/>
              <a:t>мыщелковой</a:t>
            </a:r>
            <a:r>
              <a:rPr lang="ru-RU" sz="1200" dirty="0"/>
              <a:t> кости левого височно-нижнечелюстного сустава, включая уплощение височной ямки и мыщелка нижней челюсти</a:t>
            </a:r>
            <a:r>
              <a:rPr lang="en-US" sz="1200" dirty="0"/>
              <a:t> = </a:t>
            </a:r>
            <a:r>
              <a:rPr lang="ru-RU" sz="1200" dirty="0"/>
              <a:t>тут</a:t>
            </a:r>
            <a:r>
              <a:rPr lang="ru-RU" sz="1200" baseline="0" dirty="0"/>
              <a:t> нет большой ошибки, но анатомически обозначают: </a:t>
            </a:r>
            <a:r>
              <a:rPr lang="ru-RU" sz="1200" baseline="0" dirty="0" err="1"/>
              <a:t>мыщелковый</a:t>
            </a:r>
            <a:r>
              <a:rPr lang="ru-RU" sz="1200" baseline="0" dirty="0"/>
              <a:t> отросток нижней челюсти, состоящий из головки  и шейки нижней челюсти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718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См. слайд 5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352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39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err="1">
                <a:solidFill>
                  <a:schemeClr val="tx1"/>
                </a:solidFill>
              </a:rPr>
              <a:t>Сакроилиит</a:t>
            </a:r>
            <a:r>
              <a:rPr lang="ru-RU" sz="1200" dirty="0">
                <a:solidFill>
                  <a:schemeClr val="tx1"/>
                </a:solidFill>
              </a:rPr>
              <a:t> (поз.2),</a:t>
            </a:r>
            <a:r>
              <a:rPr lang="ru-RU" sz="1200" baseline="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сакроилеита</a:t>
            </a:r>
            <a:r>
              <a:rPr lang="ru-RU" sz="1200" dirty="0">
                <a:solidFill>
                  <a:schemeClr val="tx1"/>
                </a:solidFill>
              </a:rPr>
              <a:t> (поз.2), </a:t>
            </a:r>
            <a:r>
              <a:rPr lang="ru-RU" sz="1200" dirty="0" err="1">
                <a:solidFill>
                  <a:schemeClr val="tx1"/>
                </a:solidFill>
              </a:rPr>
              <a:t>сакроилеита</a:t>
            </a:r>
            <a:r>
              <a:rPr lang="ru-RU" sz="1200" dirty="0">
                <a:solidFill>
                  <a:schemeClr val="tx1"/>
                </a:solidFill>
              </a:rPr>
              <a:t> (поз.4) = надо просто выбрать один термин, т.к. оба считаются правильными</a:t>
            </a:r>
            <a:r>
              <a:rPr lang="ru-RU" sz="1200" baseline="0" dirty="0">
                <a:solidFill>
                  <a:schemeClr val="tx1"/>
                </a:solidFill>
              </a:rPr>
              <a:t> и используются произвольно. Порассуждать об этом можно, но не в рамках редакционной правки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365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См. слайд 5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44EE3-EBDB-4928-9F18-290BD82712B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484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66C-04C8-4116-A9D3-1739100C63B5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FB8A-221F-4666-80C5-711C6709D5F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685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66C-04C8-4116-A9D3-1739100C63B5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FB8A-221F-4666-80C5-711C6709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2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66C-04C8-4116-A9D3-1739100C63B5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FB8A-221F-4666-80C5-711C6709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82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66C-04C8-4116-A9D3-1739100C63B5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FB8A-221F-4666-80C5-711C6709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9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66C-04C8-4116-A9D3-1739100C63B5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FB8A-221F-4666-80C5-711C6709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06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66C-04C8-4116-A9D3-1739100C63B5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FB8A-221F-4666-80C5-711C6709D5FE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912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66C-04C8-4116-A9D3-1739100C63B5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FB8A-221F-4666-80C5-711C6709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02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66C-04C8-4116-A9D3-1739100C63B5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FB8A-221F-4666-80C5-711C6709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43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66C-04C8-4116-A9D3-1739100C63B5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FB8A-221F-4666-80C5-711C6709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22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66C-04C8-4116-A9D3-1739100C63B5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FB8A-221F-4666-80C5-711C6709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3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180766C-04C8-4116-A9D3-1739100C63B5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93FFB8A-221F-4666-80C5-711C6709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65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0766C-04C8-4116-A9D3-1739100C63B5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FFB8A-221F-4666-80C5-711C6709D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4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180766C-04C8-4116-A9D3-1739100C63B5}" type="datetimeFigureOut">
              <a:rPr lang="ru-RU" smtClean="0"/>
              <a:t>22.05.2022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93FFB8A-221F-4666-80C5-711C6709D5FE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62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8FBF897-5B71-4D53-8768-15F778FEA89A}"/>
              </a:ext>
            </a:extLst>
          </p:cNvPr>
          <p:cNvSpPr/>
          <p:nvPr/>
        </p:nvSpPr>
        <p:spPr>
          <a:xfrm>
            <a:off x="1347019" y="2393069"/>
            <a:ext cx="9665110" cy="17266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BF0CF-3FF3-48BB-97D9-A4563C5FC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1126" y="2393069"/>
            <a:ext cx="8296356" cy="164630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Оценка методов диагностики у детей с подозрением на ювенильный идиопатический артрит: часть 1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1E3D1C-1423-420B-97FA-794D23454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99839" y="4417982"/>
            <a:ext cx="4515180" cy="1520702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Выполнила: врач-ординатор </a:t>
            </a:r>
          </a:p>
          <a:p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1-го ГО</a:t>
            </a:r>
            <a:r>
              <a:rPr lang="az-Cyrl-A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а  кафедры лучевой диагностики ИПО</a:t>
            </a:r>
          </a:p>
          <a:p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Багдасарян А.А.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E7C8CF7-DA5F-44F6-AC5C-7CC1CA59B6B0}"/>
              </a:ext>
            </a:extLst>
          </p:cNvPr>
          <p:cNvSpPr/>
          <p:nvPr/>
        </p:nvSpPr>
        <p:spPr>
          <a:xfrm>
            <a:off x="402413" y="234065"/>
            <a:ext cx="114948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</a:t>
            </a:r>
            <a:b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Кафедра лучевой диагностики ИПО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9EDFEE-58A2-4DE4-AD7B-21A242D8B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13" y="4464931"/>
            <a:ext cx="6973273" cy="7144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01CD04-68C6-458D-8E05-3D79B9AC8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832" y="5132457"/>
            <a:ext cx="6757036" cy="54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4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8FBF897-5B71-4D53-8768-15F778FEA89A}"/>
              </a:ext>
            </a:extLst>
          </p:cNvPr>
          <p:cNvSpPr/>
          <p:nvPr/>
        </p:nvSpPr>
        <p:spPr>
          <a:xfrm>
            <a:off x="1347019" y="2393069"/>
            <a:ext cx="9665110" cy="172664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8BF0CF-3FF3-48BB-97D9-A4563C5FC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1126" y="2393069"/>
            <a:ext cx="8296356" cy="164630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Оценка методов диагностики у детей с подозрением на ювенильный идиопатический артрит: часть 2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1E3D1C-1423-420B-97FA-794D23454B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99839" y="4417982"/>
            <a:ext cx="4515180" cy="1520702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Выполнила: врач-ординатор </a:t>
            </a:r>
          </a:p>
          <a:p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1-го ГО</a:t>
            </a:r>
            <a:r>
              <a:rPr lang="az-Cyrl-AZ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а  кафедры лучевой диагностики ИПО</a:t>
            </a:r>
          </a:p>
          <a:p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Багдасарян А.А.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E7C8CF7-DA5F-44F6-AC5C-7CC1CA59B6B0}"/>
              </a:ext>
            </a:extLst>
          </p:cNvPr>
          <p:cNvSpPr/>
          <p:nvPr/>
        </p:nvSpPr>
        <p:spPr>
          <a:xfrm>
            <a:off x="402413" y="234065"/>
            <a:ext cx="114948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</a:t>
            </a:r>
            <a:b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Кафедра лучевой диагностики ИПО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9EDFEE-58A2-4DE4-AD7B-21A242D8B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13" y="4464931"/>
            <a:ext cx="6973273" cy="7144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01CD04-68C6-458D-8E05-3D79B9AC8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832" y="5132457"/>
            <a:ext cx="6757036" cy="54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42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20D39-9E71-4C9A-B4F6-485610146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87764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Поражение запястья при ЮИА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EC47E9-1070-499F-9BB7-845AB51D6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73" y="1770232"/>
            <a:ext cx="11115412" cy="45298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Поражение запястья при ЮИА встречается у 25% пациентов, увеличиваясь до 40% после 5 лет болезни.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При ЮИА раннее вовлечение мелких суставов запястья является плохими прогностическими фактором.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МРТ является методом выбора для оценки воспаления, показывающий </a:t>
            </a:r>
            <a:r>
              <a:rPr lang="ru-RU" sz="2400" dirty="0" err="1">
                <a:solidFill>
                  <a:schemeClr val="tx1"/>
                </a:solidFill>
              </a:rPr>
              <a:t>синовит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теносиновит</a:t>
            </a:r>
            <a:r>
              <a:rPr lang="ru-RU" sz="2400" dirty="0">
                <a:solidFill>
                  <a:schemeClr val="tx1"/>
                </a:solidFill>
              </a:rPr>
              <a:t> и выпот.  Также отек костного мозга и поздние деструктивные изменения.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Традиционная рентгенография считается основой для выявления аномалий роста и поздних деструктивных изменений. Кроме того, у растущих детей трудно оценить потерю хряща</a:t>
            </a:r>
          </a:p>
        </p:txBody>
      </p:sp>
    </p:spTree>
    <p:extLst>
      <p:ext uri="{BB962C8B-B14F-4D97-AF65-F5344CB8AC3E}">
        <p14:creationId xmlns:p14="http://schemas.microsoft.com/office/powerpoint/2010/main" val="1193427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1CEB6-70EC-4051-B57E-7860DD23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518" y="818099"/>
            <a:ext cx="10598027" cy="725378"/>
          </a:xfrm>
        </p:spPr>
        <p:txBody>
          <a:bodyPr>
            <a:noAutofit/>
          </a:bodyPr>
          <a:lstStyle/>
          <a:p>
            <a:b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0C0C0"/>
                </a:highlight>
              </a:rPr>
            </a:br>
            <a:r>
              <a:rPr lang="ru-RU" sz="3600" b="1" dirty="0">
                <a:solidFill>
                  <a:schemeClr val="tx1"/>
                </a:solidFill>
              </a:rPr>
              <a:t>Магнитно-резонансная томография запястья – норма 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85CA1FA-3CF6-4E47-B50F-49BE3D2C3600}"/>
              </a:ext>
            </a:extLst>
          </p:cNvPr>
          <p:cNvSpPr/>
          <p:nvPr/>
        </p:nvSpPr>
        <p:spPr>
          <a:xfrm>
            <a:off x="6096000" y="1884917"/>
            <a:ext cx="570955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Девочка, 10 лет.</a:t>
            </a:r>
          </a:p>
          <a:p>
            <a:r>
              <a:rPr lang="ru-RU" sz="2400" dirty="0"/>
              <a:t>Корональное Т1-взвешенное изображение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костная впадина на лучевой стороне мыщелка (стрелка).</a:t>
            </a:r>
          </a:p>
          <a:p>
            <a:endParaRPr lang="ru-RU" sz="2400" dirty="0"/>
          </a:p>
          <a:p>
            <a:r>
              <a:rPr lang="ru-RU" sz="2400" dirty="0"/>
              <a:t>Это нормальное углубление, которое можно увидеть в костях запястья у растущих детей и не должно быть принято за патологию (эрозивное заболевание)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42DBF33-063F-4632-AC94-503A62EE31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9518" y="1814768"/>
            <a:ext cx="4355675" cy="440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34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20D39-9E71-4C9A-B4F6-485610146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332" y="846757"/>
            <a:ext cx="10721094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Поражение тазобедренных суставов при ЮИА 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EC47E9-1070-499F-9BB7-845AB51D6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73" y="1770232"/>
            <a:ext cx="11115412" cy="45298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Тазобедренные суставы поражаются у 20-50% детей с ЮИА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и вызывают необратимые деструктивные изменения в течение 5 лет после постановки диагноза.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При визуализации обнаруживаются воспаление (</a:t>
            </a:r>
            <a:r>
              <a:rPr lang="ru-RU" sz="2400" dirty="0" err="1">
                <a:solidFill>
                  <a:schemeClr val="tx1"/>
                </a:solidFill>
              </a:rPr>
              <a:t>синовит</a:t>
            </a:r>
            <a:r>
              <a:rPr lang="ru-RU" sz="2400" dirty="0">
                <a:solidFill>
                  <a:schemeClr val="tx1"/>
                </a:solidFill>
              </a:rPr>
              <a:t>, </a:t>
            </a:r>
            <a:r>
              <a:rPr lang="ru-RU" sz="2400" dirty="0" err="1">
                <a:solidFill>
                  <a:schemeClr val="tx1"/>
                </a:solidFill>
              </a:rPr>
              <a:t>тендинит</a:t>
            </a:r>
            <a:r>
              <a:rPr lang="ru-RU" sz="2400" dirty="0">
                <a:solidFill>
                  <a:schemeClr val="tx1"/>
                </a:solidFill>
              </a:rPr>
              <a:t> и бурсит) и выпот, предшествующие околосуставным костным изменениям (отек костного мозга). Дальнейшее развитие болезни может привести к нарушениям роста, а также к разрушению хряща и кости. Нарушение роста лучше всего визуализируется </a:t>
            </a:r>
            <a:r>
              <a:rPr lang="ru-RU" sz="2400" dirty="0" err="1">
                <a:solidFill>
                  <a:schemeClr val="tx1"/>
                </a:solidFill>
              </a:rPr>
              <a:t>рентгенографически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МРТ является единственным методом, позволяющим оценить жировую конверсию и отек костного мозга, выпот в суставах, а также утолщение синовиальной оболочки</a:t>
            </a:r>
          </a:p>
        </p:txBody>
      </p:sp>
    </p:spTree>
    <p:extLst>
      <p:ext uri="{BB962C8B-B14F-4D97-AF65-F5344CB8AC3E}">
        <p14:creationId xmlns:p14="http://schemas.microsoft.com/office/powerpoint/2010/main" val="3471739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1CEB6-70EC-4051-B57E-7860DD23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514" y="210989"/>
            <a:ext cx="9383614" cy="145075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0C0C0"/>
                </a:highlight>
              </a:rPr>
              <a:t>Тазобедренные суставы при  ЮИА</a:t>
            </a: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0C0C0"/>
                </a:highlight>
              </a:rPr>
            </a:br>
            <a:r>
              <a:rPr lang="ru-RU" sz="2800" b="1" dirty="0">
                <a:solidFill>
                  <a:schemeClr val="tx1"/>
                </a:solidFill>
              </a:rPr>
              <a:t>Магнитно-резонансная томография (МРТ); рентгенограмма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85CA1FA-3CF6-4E47-B50F-49BE3D2C3600}"/>
              </a:ext>
            </a:extLst>
          </p:cNvPr>
          <p:cNvSpPr/>
          <p:nvPr/>
        </p:nvSpPr>
        <p:spPr>
          <a:xfrm>
            <a:off x="352337" y="4043571"/>
            <a:ext cx="114873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Мальчик, 1</a:t>
            </a:r>
            <a:r>
              <a:rPr lang="en-US" sz="2400" b="1" dirty="0"/>
              <a:t>5</a:t>
            </a:r>
            <a:r>
              <a:rPr lang="ru-RU" sz="2400" b="1" dirty="0"/>
              <a:t> лет.</a:t>
            </a:r>
          </a:p>
          <a:p>
            <a:r>
              <a:rPr lang="ru-RU" sz="2400" b="1" dirty="0"/>
              <a:t>(а) </a:t>
            </a:r>
            <a:r>
              <a:rPr lang="ru-RU" sz="2400" dirty="0"/>
              <a:t>Корональное Т2-взвешенное изображение - синовиальное утолщение в левом су</a:t>
            </a:r>
            <a:r>
              <a:rPr lang="en-US" sz="2400" dirty="0"/>
              <a:t>c</a:t>
            </a:r>
            <a:r>
              <a:rPr lang="ru-RU" sz="2400" dirty="0" err="1"/>
              <a:t>таве</a:t>
            </a:r>
            <a:r>
              <a:rPr lang="ru-RU" sz="2400" dirty="0"/>
              <a:t> с обширным отеком костного мозга в головке бедра;</a:t>
            </a:r>
          </a:p>
          <a:p>
            <a:r>
              <a:rPr lang="ru-RU" sz="2400" b="1" dirty="0"/>
              <a:t>(</a:t>
            </a:r>
            <a:r>
              <a:rPr lang="en-US" sz="2400" b="1" dirty="0"/>
              <a:t>b</a:t>
            </a:r>
            <a:r>
              <a:rPr lang="ru-RU" sz="2400" b="1" dirty="0"/>
              <a:t>) </a:t>
            </a:r>
            <a:r>
              <a:rPr lang="ru-RU" sz="2400" dirty="0"/>
              <a:t>Корональное Т1-взвешенное изображение - неравномерный кортикальный слой за счет эрозивных изменений;</a:t>
            </a:r>
          </a:p>
          <a:p>
            <a:r>
              <a:rPr lang="ru-RU" sz="2400" b="1" dirty="0"/>
              <a:t>(с) </a:t>
            </a:r>
            <a:r>
              <a:rPr lang="ru-RU" sz="2400" dirty="0"/>
              <a:t>Прямая рентгенограмма - сужение суставной щели </a:t>
            </a:r>
            <a:endParaRPr lang="ru-RU" sz="2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90C3A7-3366-4E24-AD00-62A9A071E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351" y="1660267"/>
            <a:ext cx="8588390" cy="242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12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20D39-9E71-4C9A-B4F6-485610146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87764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Поражения коленных суставов при ЮИА 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EC47E9-1070-499F-9BB7-845AB51D6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73" y="1770232"/>
            <a:ext cx="11115412" cy="45298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Коленный сустав клинически является наиболее часто поражаемым суставом при ЮИА.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Рентгенография остается важным методом для дифференциальной диагностики и для скрининга нарушений роста.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МРТ является предпочтительным методом диагностики для оценки воспалительных и деструктивных изменений у пациентов с поражением коленного сустава при ЮИА. При визуализации обнаруживаются утолщение синовиальной оболочки, суставной выпот и отек костного мозга. Потеря хряща и эрозия кости наблюдаются редко </a:t>
            </a:r>
          </a:p>
        </p:txBody>
      </p:sp>
    </p:spTree>
    <p:extLst>
      <p:ext uri="{BB962C8B-B14F-4D97-AF65-F5344CB8AC3E}">
        <p14:creationId xmlns:p14="http://schemas.microsoft.com/office/powerpoint/2010/main" val="2118445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1CEB6-70EC-4051-B57E-7860DD23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514" y="210989"/>
            <a:ext cx="9383614" cy="145075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0C0C0"/>
                </a:highlight>
              </a:rPr>
              <a:t>Коленные суставы при ЮИА</a:t>
            </a: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0C0C0"/>
                </a:highlight>
              </a:rPr>
            </a:br>
            <a:r>
              <a:rPr lang="ru-RU" sz="2800" b="1" dirty="0">
                <a:solidFill>
                  <a:schemeClr val="tx1"/>
                </a:solidFill>
              </a:rPr>
              <a:t>Магнитно-резонансная томография (МРТ)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85CA1FA-3CF6-4E47-B50F-49BE3D2C3600}"/>
              </a:ext>
            </a:extLst>
          </p:cNvPr>
          <p:cNvSpPr/>
          <p:nvPr/>
        </p:nvSpPr>
        <p:spPr>
          <a:xfrm>
            <a:off x="352337" y="4043571"/>
            <a:ext cx="118396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Мальчик, 14 лет.</a:t>
            </a:r>
          </a:p>
          <a:p>
            <a:r>
              <a:rPr lang="ru-RU" sz="2400" b="1" dirty="0"/>
              <a:t>(а) </a:t>
            </a:r>
            <a:r>
              <a:rPr lang="ru-RU" sz="2400" dirty="0"/>
              <a:t>Аксиальное Т2-взвешенное изображение;</a:t>
            </a:r>
          </a:p>
          <a:p>
            <a:r>
              <a:rPr lang="ru-RU" sz="2400" b="1" dirty="0"/>
              <a:t>(</a:t>
            </a:r>
            <a:r>
              <a:rPr lang="en-US" sz="2400" b="1" dirty="0"/>
              <a:t>b</a:t>
            </a:r>
            <a:r>
              <a:rPr lang="ru-RU" sz="2400" b="1" dirty="0"/>
              <a:t>) </a:t>
            </a:r>
            <a:r>
              <a:rPr lang="ru-RU" sz="2400" dirty="0"/>
              <a:t>Аксиальное Т1-взвешенное </a:t>
            </a:r>
            <a:r>
              <a:rPr lang="ru-RU" sz="2400" dirty="0" err="1"/>
              <a:t>постконтрастное</a:t>
            </a:r>
            <a:r>
              <a:rPr lang="ru-RU" sz="2400" dirty="0"/>
              <a:t> изображение, на котором визуализируются утолщенные синовиальные мембраны;</a:t>
            </a:r>
          </a:p>
          <a:p>
            <a:r>
              <a:rPr lang="ru-RU" sz="2400" b="1" dirty="0"/>
              <a:t>(с) </a:t>
            </a:r>
            <a:r>
              <a:rPr lang="ru-RU" sz="2400" dirty="0"/>
              <a:t>Аксиальное Т1-взвешенное изображение с подавлением сигнала от жидкости (DIR), на котором визуализируется аналогичная картина</a:t>
            </a:r>
            <a:endParaRPr lang="ru-RU" sz="24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E22424-1B1F-4DA6-87E3-FB3B06FA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783" y="1603023"/>
            <a:ext cx="8116433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67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953D30AE-930F-4C4A-B46C-0EBB09BB1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723409"/>
              </p:ext>
            </p:extLst>
          </p:nvPr>
        </p:nvGraphicFramePr>
        <p:xfrm>
          <a:off x="20320" y="78587"/>
          <a:ext cx="12151360" cy="6748933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238345">
                  <a:extLst>
                    <a:ext uri="{9D8B030D-6E8A-4147-A177-3AD203B41FA5}">
                      <a16:colId xmlns:a16="http://schemas.microsoft.com/office/drawing/2014/main" val="1996986906"/>
                    </a:ext>
                  </a:extLst>
                </a:gridCol>
                <a:gridCol w="2559646">
                  <a:extLst>
                    <a:ext uri="{9D8B030D-6E8A-4147-A177-3AD203B41FA5}">
                      <a16:colId xmlns:a16="http://schemas.microsoft.com/office/drawing/2014/main" val="3621058614"/>
                    </a:ext>
                  </a:extLst>
                </a:gridCol>
                <a:gridCol w="3072189">
                  <a:extLst>
                    <a:ext uri="{9D8B030D-6E8A-4147-A177-3AD203B41FA5}">
                      <a16:colId xmlns:a16="http://schemas.microsoft.com/office/drawing/2014/main" val="733153742"/>
                    </a:ext>
                  </a:extLst>
                </a:gridCol>
                <a:gridCol w="4281180">
                  <a:extLst>
                    <a:ext uri="{9D8B030D-6E8A-4147-A177-3AD203B41FA5}">
                      <a16:colId xmlns:a16="http://schemas.microsoft.com/office/drawing/2014/main" val="1044060027"/>
                    </a:ext>
                  </a:extLst>
                </a:gridCol>
              </a:tblGrid>
              <a:tr h="366606">
                <a:tc>
                  <a:txBody>
                    <a:bodyPr/>
                    <a:lstStyle/>
                    <a:p>
                      <a:r>
                        <a:rPr lang="ru-RU" sz="1700" dirty="0"/>
                        <a:t>Суставы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Обычная рентгенография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УЗИ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МРТ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768979"/>
                  </a:ext>
                </a:extLst>
              </a:tr>
              <a:tr h="1334159">
                <a:tc>
                  <a:txBody>
                    <a:bodyPr/>
                    <a:lstStyle/>
                    <a:p>
                      <a:r>
                        <a:rPr lang="ru-RU" sz="1700" dirty="0"/>
                        <a:t>Височно- нижнечелюстные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Патология не визуализируется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Патология не визуализируется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Программы с функциональной пробой (открытый и закрытый рот); Визуализация синовиального</a:t>
                      </a:r>
                    </a:p>
                    <a:p>
                      <a:r>
                        <a:rPr lang="ru-RU" sz="1700" dirty="0"/>
                        <a:t>воспаления</a:t>
                      </a:r>
                    </a:p>
                    <a:p>
                      <a:endParaRPr lang="ru-R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641761"/>
                  </a:ext>
                </a:extLst>
              </a:tr>
              <a:tr h="833849">
                <a:tc>
                  <a:txBody>
                    <a:bodyPr/>
                    <a:lstStyle/>
                    <a:p>
                      <a:r>
                        <a:rPr lang="ru-RU" sz="1700" dirty="0"/>
                        <a:t>Позвоночник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Оценка нарушений роста и костных изменений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Патология не визуализируется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МРТ с контрастным усилением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832013"/>
                  </a:ext>
                </a:extLst>
              </a:tr>
              <a:tr h="833849">
                <a:tc>
                  <a:txBody>
                    <a:bodyPr/>
                    <a:lstStyle/>
                    <a:p>
                      <a:r>
                        <a:rPr lang="ru-RU" sz="1700" dirty="0"/>
                        <a:t>Крестцово-подвздошные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/>
                        <a:t>Патология не визуализируется </a:t>
                      </a:r>
                    </a:p>
                    <a:p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/>
                        <a:t>Патология не визуализируется </a:t>
                      </a:r>
                    </a:p>
                    <a:p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Скрининговое МРТ позвоночника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589690"/>
                  </a:ext>
                </a:extLst>
              </a:tr>
              <a:tr h="1084004">
                <a:tc>
                  <a:txBody>
                    <a:bodyPr/>
                    <a:lstStyle/>
                    <a:p>
                      <a:r>
                        <a:rPr lang="ru-RU" sz="1700" dirty="0"/>
                        <a:t>Запястье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Оценка нарушений роста и костных изменений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Выявление суставного выпота, </a:t>
                      </a:r>
                      <a:r>
                        <a:rPr lang="ru-RU" sz="1700" dirty="0" err="1"/>
                        <a:t>синовита</a:t>
                      </a:r>
                      <a:r>
                        <a:rPr lang="ru-RU" sz="1700" dirty="0"/>
                        <a:t> и </a:t>
                      </a:r>
                      <a:r>
                        <a:rPr lang="ru-RU" sz="1700" dirty="0" err="1"/>
                        <a:t>теносиновита</a:t>
                      </a:r>
                      <a:r>
                        <a:rPr lang="ru-RU" sz="1700" dirty="0"/>
                        <a:t>;</a:t>
                      </a:r>
                    </a:p>
                    <a:p>
                      <a:r>
                        <a:rPr lang="ru-RU" altLang="ru-RU" sz="1600" dirty="0"/>
                        <a:t>Внутрисуставное введение лекарственных препаратов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МРТ для оценки выпотов и </a:t>
                      </a:r>
                      <a:r>
                        <a:rPr lang="ru-RU" sz="1700" dirty="0" err="1"/>
                        <a:t>синовита</a:t>
                      </a:r>
                      <a:endParaRPr lang="ru-R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702813"/>
                  </a:ext>
                </a:extLst>
              </a:tr>
              <a:tr h="833849">
                <a:tc>
                  <a:txBody>
                    <a:bodyPr/>
                    <a:lstStyle/>
                    <a:p>
                      <a:r>
                        <a:rPr lang="ru-RU" sz="1700" dirty="0"/>
                        <a:t>Тазобедренные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/>
                        <a:t>Оценка нарушений роста и деструктивных изменений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Выявление выпота и </a:t>
                      </a:r>
                      <a:r>
                        <a:rPr lang="ru-RU" sz="1700" dirty="0" err="1"/>
                        <a:t>синовита</a:t>
                      </a:r>
                      <a:r>
                        <a:rPr lang="ru-RU" sz="1700" dirty="0"/>
                        <a:t>; </a:t>
                      </a:r>
                      <a:r>
                        <a:rPr lang="ru-RU" altLang="ru-RU" sz="1600" dirty="0"/>
                        <a:t>Внутрисуставное введение лекарственных препаратов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/>
                        <a:t>МРТ для оценки выпотов и </a:t>
                      </a:r>
                      <a:r>
                        <a:rPr lang="ru-RU" sz="1700" dirty="0" err="1"/>
                        <a:t>синовита</a:t>
                      </a:r>
                      <a:endParaRPr lang="ru-RU" sz="1700" dirty="0"/>
                    </a:p>
                    <a:p>
                      <a:endParaRPr lang="ru-RU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133234"/>
                  </a:ext>
                </a:extLst>
              </a:tr>
              <a:tr h="1084004">
                <a:tc>
                  <a:txBody>
                    <a:bodyPr/>
                    <a:lstStyle/>
                    <a:p>
                      <a:r>
                        <a:rPr lang="ru-RU" sz="1700" dirty="0"/>
                        <a:t>Коленные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Оценка нарушений роста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/>
                        <a:t>Выявление выпота и </a:t>
                      </a:r>
                      <a:r>
                        <a:rPr lang="ru-RU" sz="1700" dirty="0" err="1"/>
                        <a:t>синовита</a:t>
                      </a:r>
                      <a:r>
                        <a:rPr lang="ru-RU" sz="1700" dirty="0"/>
                        <a:t>; </a:t>
                      </a:r>
                      <a:r>
                        <a:rPr lang="ru-RU" altLang="ru-RU" sz="1600" dirty="0"/>
                        <a:t>Внутрисуставное введение лекарственных препаратов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700" dirty="0"/>
                        <a:t>До и </a:t>
                      </a:r>
                      <a:r>
                        <a:rPr lang="ru-RU" sz="1700" dirty="0" err="1"/>
                        <a:t>постконтрастное</a:t>
                      </a:r>
                      <a:r>
                        <a:rPr lang="ru-RU" sz="1700" dirty="0"/>
                        <a:t> МРТ для оценки </a:t>
                      </a:r>
                      <a:r>
                        <a:rPr lang="ru-RU" sz="1700" dirty="0" err="1"/>
                        <a:t>синовита</a:t>
                      </a:r>
                      <a:r>
                        <a:rPr lang="ru-RU" sz="1700" dirty="0"/>
                        <a:t> и исключения воспалительной </a:t>
                      </a:r>
                      <a:r>
                        <a:rPr lang="ru-RU" sz="1700" dirty="0" err="1"/>
                        <a:t>артропатии</a:t>
                      </a:r>
                      <a:r>
                        <a:rPr lang="ru-RU" sz="1700" dirty="0"/>
                        <a:t>; Оценка структурных аномалий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522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979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904644F-2156-45C9-8439-AD16B7639E04}"/>
              </a:ext>
            </a:extLst>
          </p:cNvPr>
          <p:cNvSpPr/>
          <p:nvPr/>
        </p:nvSpPr>
        <p:spPr>
          <a:xfrm>
            <a:off x="833120" y="5032254"/>
            <a:ext cx="10607040" cy="962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20D39-9E71-4C9A-B4F6-485610146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87764"/>
            <a:ext cx="10058400" cy="1450757"/>
          </a:xfrm>
        </p:spPr>
        <p:txBody>
          <a:bodyPr/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Вывод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EC47E9-1070-499F-9BB7-845AB51D6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774" y="1953112"/>
            <a:ext cx="11115412" cy="45298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Обычные рентгенограммы имеют более низкую чувствительность и специфичность для определения активности заболевания, раннего выявления артрита и мониторинга ответа на терапию. Тем не менее, рентгенография ценна для оценки </a:t>
            </a:r>
            <a:r>
              <a:rPr lang="ru-RU" sz="2400" dirty="0" err="1">
                <a:solidFill>
                  <a:schemeClr val="tx1"/>
                </a:solidFill>
              </a:rPr>
              <a:t>ростковыхзон</a:t>
            </a:r>
            <a:r>
              <a:rPr lang="ru-RU" sz="2400" dirty="0">
                <a:solidFill>
                  <a:schemeClr val="tx1"/>
                </a:solidFill>
              </a:rPr>
              <a:t> и эпифизов кисти и для выявления околосуставного остеопороза при длительном течении ЮИА.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УЗИ используется для оценки воспаления, в дифференциальной диагностике и может быть также полезно для направления инъекций в суставы. 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chemeClr val="tx1"/>
                </a:solidFill>
              </a:rPr>
              <a:t>МРТ является наиболее важным методом для оценки воспаления и ранних деструктивных изменений</a:t>
            </a:r>
          </a:p>
        </p:txBody>
      </p:sp>
    </p:spTree>
    <p:extLst>
      <p:ext uri="{BB962C8B-B14F-4D97-AF65-F5344CB8AC3E}">
        <p14:creationId xmlns:p14="http://schemas.microsoft.com/office/powerpoint/2010/main" val="217144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EEEA2B2-D4D0-4887-B2B1-226940DD8BF3}"/>
              </a:ext>
            </a:extLst>
          </p:cNvPr>
          <p:cNvSpPr/>
          <p:nvPr/>
        </p:nvSpPr>
        <p:spPr>
          <a:xfrm>
            <a:off x="1208641" y="4632290"/>
            <a:ext cx="10070633" cy="13445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D383-BAF5-4C50-92CF-19E509A3A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343" y="1078523"/>
            <a:ext cx="7121442" cy="70924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Введение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754FD1-1443-4FAB-AC7B-CEB3C8036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2941" y="1433146"/>
            <a:ext cx="10362035" cy="468734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Ювенильный идиопатический артрит (ЮИА) является наиболее распространенным ревматическим заболеванием детского возраста. Характеризуется как артрит одного или нескольких суставов, начинающихся в возрасте до 16 лет, сохраняется более 6 недель и имеет неизвестную этиологию и патофизиологию.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Он представляет собой группу гетерогенных воспалительных заболеваний неизвестного происхождения и является диагнозом исключения, в котором важную роль играют методы диагностики.</a:t>
            </a:r>
          </a:p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Рентгенография имеет более низкую чувствительность и специфичность для выявления активности заболевания и ранних деструктивных изменений, по сравнению с МРТ или УЗИ</a:t>
            </a:r>
          </a:p>
        </p:txBody>
      </p:sp>
    </p:spTree>
    <p:extLst>
      <p:ext uri="{BB962C8B-B14F-4D97-AF65-F5344CB8AC3E}">
        <p14:creationId xmlns:p14="http://schemas.microsoft.com/office/powerpoint/2010/main" val="2114010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20D39-9E71-4C9A-B4F6-485610146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27" y="620616"/>
            <a:ext cx="10740759" cy="1512984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Поражение височно-нижнечелюстных </a:t>
            </a:r>
            <a:b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суставов при ЮИА</a:t>
            </a:r>
            <a:b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EC47E9-1070-499F-9BB7-845AB51D6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24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Поражение височно-нижнечелюстных суставов (ВНЧС) часто встречается у детей с ювенильным идиопатическим артритом (ЮИА), и оно часто присутствует на ранних стадиях заболевания.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Выявлено у 40-87% пациентов с ЮИА на магнитно-резонансной томографии (МРТ). Клинически трудно диагностируется.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Основной центр роста нижней челюсти расположен в мыщелке, поэтому подвержен артритическим изменениям. Раннее выявление и лечение артрита нижнечелюстного сустава </a:t>
            </a:r>
            <a:r>
              <a:rPr lang="ru-RU" sz="2400" dirty="0">
                <a:solidFill>
                  <a:schemeClr val="tx1"/>
                </a:solidFill>
              </a:rPr>
              <a:t>важно для сохранения подвижности и предотвращения аномалий роста.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Рентгенография и конусно-лучевая компьютерная томография (КТ) используются для выявления костных аномалий </a:t>
            </a:r>
            <a:r>
              <a:rPr lang="ru-RU" sz="2400" dirty="0" err="1">
                <a:solidFill>
                  <a:schemeClr val="tx1"/>
                </a:solidFill>
              </a:rPr>
              <a:t>мыщелкового</a:t>
            </a:r>
            <a:r>
              <a:rPr lang="ru-RU" sz="2400" dirty="0">
                <a:solidFill>
                  <a:schemeClr val="tx1"/>
                </a:solidFill>
              </a:rPr>
              <a:t> отростка</a:t>
            </a:r>
          </a:p>
        </p:txBody>
      </p:sp>
    </p:spTree>
    <p:extLst>
      <p:ext uri="{BB962C8B-B14F-4D97-AF65-F5344CB8AC3E}">
        <p14:creationId xmlns:p14="http://schemas.microsoft.com/office/powerpoint/2010/main" val="2239767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20D39-9E71-4C9A-B4F6-485610146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589" y="462224"/>
            <a:ext cx="11210611" cy="18286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Методы диагностики поражений височно-нижнечелюстных суставов при ЮИА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EC47E9-1070-499F-9BB7-845AB51D6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454" y="1815589"/>
            <a:ext cx="10479091" cy="534888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Ультразвуковое исследование (УЗИ) потенциально может выявить как </a:t>
            </a:r>
            <a:r>
              <a:rPr lang="ru-RU" sz="2400" dirty="0" err="1">
                <a:solidFill>
                  <a:schemeClr val="tx1"/>
                </a:solidFill>
              </a:rPr>
              <a:t>остеохондральные</a:t>
            </a:r>
            <a:r>
              <a:rPr lang="ru-RU" sz="2400" dirty="0">
                <a:solidFill>
                  <a:schemeClr val="tx1"/>
                </a:solidFill>
              </a:rPr>
              <a:t> изменения, так и изменения мягких тканей. Данный метод не подходит для оценки артрита осевого сустава.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МРТ является методом выбора для оценки артрита ВНЧС, поскольку позволяет выявить острые и ранние воспалительные изменения, состоящие из суставного выпота, увеличения/утолщения синовиальной оболочки и отека костного мозга, а также хронических изменений, включая эрозии, костную деформацию, аномалии дисков.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Для оптимальной оценки состояния ВНЧС , протокол МРТ обследования предпочтительно должен включать последовательности программ с открытым и закрытым ртом, которые могут помочь в понимании функциональных ограничений сустава, а также влияния артрита на диски ВНЧС</a:t>
            </a:r>
          </a:p>
        </p:txBody>
      </p:sp>
    </p:spTree>
    <p:extLst>
      <p:ext uri="{BB962C8B-B14F-4D97-AF65-F5344CB8AC3E}">
        <p14:creationId xmlns:p14="http://schemas.microsoft.com/office/powerpoint/2010/main" val="1808709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1CEB6-70EC-4051-B57E-7860DD23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514" y="210989"/>
            <a:ext cx="7846954" cy="145075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0C0C0"/>
                </a:highlight>
              </a:rPr>
              <a:t>Ювенильный идиопатический артрит  ВНЧС </a:t>
            </a: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0C0C0"/>
                </a:highlight>
              </a:rPr>
            </a:b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Конусно-лучевая компьютерная томография (КТ)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0133BF05-B91F-42D9-BC00-9348BB2A1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197" y="1812710"/>
            <a:ext cx="7595759" cy="384451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85CA1FA-3CF6-4E47-B50F-49BE3D2C3600}"/>
              </a:ext>
            </a:extLst>
          </p:cNvPr>
          <p:cNvSpPr/>
          <p:nvPr/>
        </p:nvSpPr>
        <p:spPr>
          <a:xfrm>
            <a:off x="7828956" y="1812710"/>
            <a:ext cx="423370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Женщина, 18 лет.</a:t>
            </a:r>
          </a:p>
          <a:p>
            <a:r>
              <a:rPr lang="ru-RU" sz="2400" dirty="0"/>
              <a:t>Длительно существующий артрит ВНЧС, с хронической аномалией </a:t>
            </a:r>
            <a:r>
              <a:rPr lang="ru-RU" sz="2400" dirty="0" err="1"/>
              <a:t>мыщелкового</a:t>
            </a:r>
            <a:r>
              <a:rPr lang="ru-RU" sz="2400" dirty="0"/>
              <a:t> отростка левого височно-нижнечелюстного сустава, включая уплощение височной ямки и мыщелка нижней челюсти (стрелки) на коронарных </a:t>
            </a:r>
            <a:r>
              <a:rPr lang="ru-RU" sz="2400" b="1" dirty="0"/>
              <a:t>(а) </a:t>
            </a:r>
            <a:r>
              <a:rPr lang="ru-RU" sz="2400" dirty="0"/>
              <a:t>и сагиттальных </a:t>
            </a:r>
            <a:r>
              <a:rPr lang="ru-RU" sz="2400" b="1" dirty="0"/>
              <a:t>(</a:t>
            </a:r>
            <a:r>
              <a:rPr lang="en-US" sz="2400" b="1" dirty="0"/>
              <a:t>b</a:t>
            </a:r>
            <a:r>
              <a:rPr lang="ru-RU" sz="2400" b="1" dirty="0"/>
              <a:t>) </a:t>
            </a:r>
            <a:r>
              <a:rPr lang="ru-RU" sz="2400" dirty="0"/>
              <a:t>КТ-изображениях</a:t>
            </a:r>
          </a:p>
        </p:txBody>
      </p:sp>
    </p:spTree>
    <p:extLst>
      <p:ext uri="{BB962C8B-B14F-4D97-AF65-F5344CB8AC3E}">
        <p14:creationId xmlns:p14="http://schemas.microsoft.com/office/powerpoint/2010/main" val="4259608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1CEB6-70EC-4051-B57E-7860DD23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514" y="210989"/>
            <a:ext cx="7846954" cy="1450757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0C0C0"/>
                </a:highlight>
              </a:rPr>
              <a:t>Ювенильный идиопатический артрит  ВНЧС </a:t>
            </a: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0C0C0"/>
                </a:highlight>
              </a:rPr>
            </a:br>
            <a:r>
              <a:rPr lang="ru-RU" sz="2800" b="1" dirty="0">
                <a:solidFill>
                  <a:schemeClr val="tx1"/>
                </a:solidFill>
              </a:rPr>
              <a:t>Магнитно-резонансная томография (МРТ)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85CA1FA-3CF6-4E47-B50F-49BE3D2C3600}"/>
              </a:ext>
            </a:extLst>
          </p:cNvPr>
          <p:cNvSpPr/>
          <p:nvPr/>
        </p:nvSpPr>
        <p:spPr>
          <a:xfrm>
            <a:off x="7256477" y="1661746"/>
            <a:ext cx="49355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Девочка, 13 лет.</a:t>
            </a:r>
          </a:p>
          <a:p>
            <a:r>
              <a:rPr lang="ru-RU" sz="2400" b="1" dirty="0"/>
              <a:t>(а) </a:t>
            </a:r>
            <a:r>
              <a:rPr lang="ru-RU" sz="2400" dirty="0"/>
              <a:t>Т2-взвешенное изображение - отек костного мозга (</a:t>
            </a:r>
            <a:r>
              <a:rPr lang="ru-RU" sz="2400" dirty="0" err="1"/>
              <a:t>гиперинтенсивный</a:t>
            </a:r>
            <a:r>
              <a:rPr lang="ru-RU" sz="2400" dirty="0"/>
              <a:t> сигнал) в мыщелке ВНЧС; </a:t>
            </a:r>
          </a:p>
          <a:p>
            <a:r>
              <a:rPr lang="ru-RU" sz="2400" b="1" dirty="0"/>
              <a:t>(</a:t>
            </a:r>
            <a:r>
              <a:rPr lang="en-US" sz="2400" b="1" dirty="0"/>
              <a:t>b</a:t>
            </a:r>
            <a:r>
              <a:rPr lang="ru-RU" sz="2400" b="1" dirty="0"/>
              <a:t>) </a:t>
            </a:r>
            <a:r>
              <a:rPr lang="ru-RU" sz="2400" dirty="0"/>
              <a:t>Т1-взвешенное изображение - отек костного мозга (</a:t>
            </a:r>
            <a:r>
              <a:rPr lang="ru-RU" sz="2400" dirty="0" err="1"/>
              <a:t>гипоинтенсивный</a:t>
            </a:r>
            <a:r>
              <a:rPr lang="ru-RU" sz="2400" dirty="0"/>
              <a:t> сигнал) и уплощение мыщелков;</a:t>
            </a:r>
          </a:p>
          <a:p>
            <a:r>
              <a:rPr lang="ru-RU" sz="2400" b="1" dirty="0"/>
              <a:t>(c) </a:t>
            </a:r>
            <a:r>
              <a:rPr lang="ru-RU" sz="2400" dirty="0" err="1"/>
              <a:t>Постконтрастное</a:t>
            </a:r>
            <a:r>
              <a:rPr lang="ru-RU" sz="2400" dirty="0"/>
              <a:t> Т1-взвешенное изображение -  усиление сигнала от суставов и мыщелков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3CD7FF-6718-4D76-BBDD-0FD7E39BF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43" y="2328843"/>
            <a:ext cx="7081555" cy="298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50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20D39-9E71-4C9A-B4F6-485610146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87764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Поражение позвоночника при ЮИА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EC47E9-1070-499F-9BB7-845AB51D6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73" y="1770232"/>
            <a:ext cx="11115412" cy="45298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У детей наиболее часто поражается ЮИА шейный отдел позвоночника (65% случаях), так как атланто-затылочный и атланто-аксиальный суставы являются синовиальными суставами и склонны к ревматоидному воспалению.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Воспалительные поражения грудного и поясничного отделов позвоночника, относительно часто встречающиеся у взрослых, у детей встречаются редко, особенно в ранней фазе заболевания и при отсутствии </a:t>
            </a:r>
            <a:r>
              <a:rPr lang="ru-RU" sz="2400" dirty="0" err="1">
                <a:solidFill>
                  <a:schemeClr val="tx1"/>
                </a:solidFill>
              </a:rPr>
              <a:t>сакроилеита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Анкилоз апофизов суставов, передний атланто-аксиальный подвывих являются серьезными осложнениями ревматоидного артрита, но у детей они встречаются редко.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МРТ с контрастным усилением является методом выбора для выявления раннего, часто субклинического артрита шейного отдела позвоночника с суставным выпотом и отеком костного мозга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48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20D39-9E71-4C9A-B4F6-485610146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679" y="807428"/>
            <a:ext cx="10058400" cy="1450757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Поражение крестцово-подвздошных суставов при ЮИА</a:t>
            </a:r>
            <a:b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EC47E9-1070-499F-9BB7-845AB51D6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73" y="1770232"/>
            <a:ext cx="11115412" cy="45298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Крестцово-подвздошные суставы поражаются у 30% детей с ЮИА.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err="1">
                <a:solidFill>
                  <a:schemeClr val="tx1"/>
                </a:solidFill>
              </a:rPr>
              <a:t>Сакроилиит</a:t>
            </a:r>
            <a:r>
              <a:rPr lang="ru-RU" sz="2400" dirty="0">
                <a:solidFill>
                  <a:schemeClr val="tx1"/>
                </a:solidFill>
              </a:rPr>
              <a:t> обычно не встречается на ранних стадиях заболевания, сначала появляется артрит, ассоциированный с </a:t>
            </a:r>
            <a:r>
              <a:rPr lang="ru-RU" sz="2400" dirty="0" err="1">
                <a:solidFill>
                  <a:schemeClr val="tx1"/>
                </a:solidFill>
              </a:rPr>
              <a:t>энтезитом</a:t>
            </a:r>
            <a:r>
              <a:rPr lang="ru-RU" sz="2400" dirty="0">
                <a:solidFill>
                  <a:schemeClr val="tx1"/>
                </a:solidFill>
              </a:rPr>
              <a:t> (заболевание, при котором поражаются преимущественно суставы нижних конечностей, а в дальнейшем — осевой скелет). Несмотря на это, раннее выявление </a:t>
            </a:r>
            <a:r>
              <a:rPr lang="ru-RU" sz="2400" dirty="0" err="1">
                <a:solidFill>
                  <a:schemeClr val="tx1"/>
                </a:solidFill>
              </a:rPr>
              <a:t>сакроилеита</a:t>
            </a:r>
            <a:r>
              <a:rPr lang="ru-RU" sz="2400" dirty="0">
                <a:solidFill>
                  <a:schemeClr val="tx1"/>
                </a:solidFill>
              </a:rPr>
              <a:t> имеет решающее значение, так как варианты лечения отличаются.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МРТ является методом выбора для выявления ранних воспалительных изменений в суставах.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</a:rPr>
              <a:t>Активные признаки </a:t>
            </a:r>
            <a:r>
              <a:rPr lang="ru-RU" sz="2400" dirty="0" err="1">
                <a:solidFill>
                  <a:schemeClr val="tx1"/>
                </a:solidFill>
              </a:rPr>
              <a:t>сакроилеита</a:t>
            </a:r>
            <a:r>
              <a:rPr lang="ru-RU" sz="2400" dirty="0">
                <a:solidFill>
                  <a:schemeClr val="tx1"/>
                </a:solidFill>
              </a:rPr>
              <a:t> могут включать отек костного мозга, </a:t>
            </a:r>
            <a:r>
              <a:rPr lang="ru-RU" sz="2400" dirty="0" err="1">
                <a:solidFill>
                  <a:schemeClr val="tx1"/>
                </a:solidFill>
              </a:rPr>
              <a:t>энтезит</a:t>
            </a:r>
            <a:r>
              <a:rPr lang="ru-RU" sz="2400" dirty="0">
                <a:solidFill>
                  <a:schemeClr val="tx1"/>
                </a:solidFill>
              </a:rPr>
              <a:t>/ </a:t>
            </a:r>
            <a:r>
              <a:rPr lang="ru-RU" sz="2400" dirty="0" err="1">
                <a:solidFill>
                  <a:schemeClr val="tx1"/>
                </a:solidFill>
              </a:rPr>
              <a:t>капсулит</a:t>
            </a:r>
            <a:r>
              <a:rPr lang="ru-RU" sz="2400" dirty="0">
                <a:solidFill>
                  <a:schemeClr val="tx1"/>
                </a:solidFill>
              </a:rPr>
              <a:t>/</a:t>
            </a:r>
            <a:r>
              <a:rPr lang="ru-RU" sz="2400" dirty="0" err="1">
                <a:solidFill>
                  <a:schemeClr val="tx1"/>
                </a:solidFill>
              </a:rPr>
              <a:t>синовит</a:t>
            </a:r>
            <a:r>
              <a:rPr lang="ru-RU" sz="2400" dirty="0">
                <a:solidFill>
                  <a:schemeClr val="tx1"/>
                </a:solidFill>
              </a:rPr>
              <a:t>. Особенности структурного повреждения включают эрозии, жировые отложения, склероз и анкилоз</a:t>
            </a:r>
          </a:p>
        </p:txBody>
      </p:sp>
    </p:spTree>
    <p:extLst>
      <p:ext uri="{BB962C8B-B14F-4D97-AF65-F5344CB8AC3E}">
        <p14:creationId xmlns:p14="http://schemas.microsoft.com/office/powerpoint/2010/main" val="943596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D1CEB6-70EC-4051-B57E-7860DD23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514" y="210989"/>
            <a:ext cx="7846954" cy="1450757"/>
          </a:xfrm>
        </p:spPr>
        <p:txBody>
          <a:bodyPr>
            <a:normAutofit/>
          </a:bodyPr>
          <a:lstStyle/>
          <a:p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0C0C0"/>
                </a:highlight>
              </a:rPr>
              <a:t>Сакроилеальные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0C0C0"/>
                </a:highlight>
              </a:rPr>
              <a:t> сочленения при ЮИА</a:t>
            </a: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C0C0C0"/>
                </a:highlight>
              </a:rPr>
            </a:br>
            <a:r>
              <a:rPr lang="ru-RU" sz="2800" b="1" dirty="0">
                <a:solidFill>
                  <a:schemeClr val="tx1"/>
                </a:solidFill>
              </a:rPr>
              <a:t>Магнитно-резонансная томография (МРТ)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85CA1FA-3CF6-4E47-B50F-49BE3D2C3600}"/>
              </a:ext>
            </a:extLst>
          </p:cNvPr>
          <p:cNvSpPr/>
          <p:nvPr/>
        </p:nvSpPr>
        <p:spPr>
          <a:xfrm>
            <a:off x="352337" y="4086165"/>
            <a:ext cx="114873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Мальчик, 16 лет.</a:t>
            </a:r>
          </a:p>
          <a:p>
            <a:r>
              <a:rPr lang="ru-RU" sz="2400" b="1" dirty="0"/>
              <a:t>(а) </a:t>
            </a:r>
            <a:r>
              <a:rPr lang="ru-RU" sz="2400" dirty="0"/>
              <a:t>Т2-взвешенное изображение (</a:t>
            </a:r>
            <a:r>
              <a:rPr lang="en-US" sz="2400" dirty="0"/>
              <a:t>STIR</a:t>
            </a:r>
            <a:r>
              <a:rPr lang="ru-RU" sz="2400" dirty="0"/>
              <a:t>) - отек костного мозга (</a:t>
            </a:r>
            <a:r>
              <a:rPr lang="ru-RU" sz="2400" dirty="0" err="1"/>
              <a:t>гиперинтенсивный</a:t>
            </a:r>
            <a:r>
              <a:rPr lang="ru-RU" sz="2400" dirty="0"/>
              <a:t> сигнал) на подвздошной стороне крестцово-подвздошных сочленений</a:t>
            </a:r>
            <a:r>
              <a:rPr lang="en-US" sz="2400" dirty="0"/>
              <a:t> </a:t>
            </a:r>
            <a:r>
              <a:rPr lang="ru-RU" sz="2400" dirty="0"/>
              <a:t>и </a:t>
            </a:r>
            <a:r>
              <a:rPr lang="ru-RU" sz="2400" dirty="0" err="1"/>
              <a:t>капсулит</a:t>
            </a:r>
            <a:r>
              <a:rPr lang="ru-RU" sz="2400" dirty="0"/>
              <a:t>; </a:t>
            </a:r>
          </a:p>
          <a:p>
            <a:r>
              <a:rPr lang="ru-RU" sz="2400" b="1" dirty="0"/>
              <a:t>(</a:t>
            </a:r>
            <a:r>
              <a:rPr lang="en-US" sz="2400" b="1" dirty="0"/>
              <a:t>b</a:t>
            </a:r>
            <a:r>
              <a:rPr lang="ru-RU" sz="2400" b="1" dirty="0"/>
              <a:t>) </a:t>
            </a:r>
            <a:r>
              <a:rPr lang="ru-RU" sz="2400" dirty="0" err="1"/>
              <a:t>Постконтрастное</a:t>
            </a:r>
            <a:r>
              <a:rPr lang="ru-RU" sz="2400" dirty="0"/>
              <a:t> Т1-взвешенное изображение -  усиление сигнала от</a:t>
            </a:r>
            <a:r>
              <a:rPr lang="en-US" sz="2400" dirty="0"/>
              <a:t> </a:t>
            </a:r>
            <a:r>
              <a:rPr lang="ru-RU" sz="2400" dirty="0"/>
              <a:t>костного мозга и синовиальной оболочки</a:t>
            </a:r>
            <a:endParaRPr lang="en-US" sz="24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BDCB0B-1919-4BBC-BFB6-AA3B30F9E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472" y="1735559"/>
            <a:ext cx="7011378" cy="22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57723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76259</TotalTime>
  <Words>1572</Words>
  <Application>Microsoft Office PowerPoint</Application>
  <PresentationFormat>Широкоэкранный</PresentationFormat>
  <Paragraphs>137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Ретро</vt:lpstr>
      <vt:lpstr>Оценка методов диагностики у детей с подозрением на ювенильный идиопатический артрит: часть 1</vt:lpstr>
      <vt:lpstr>Введение </vt:lpstr>
      <vt:lpstr>Поражение височно-нижнечелюстных  суставов при ЮИА </vt:lpstr>
      <vt:lpstr>Методы диагностики поражений височно-нижнечелюстных суставов при ЮИА </vt:lpstr>
      <vt:lpstr>Ювенильный идиопатический артрит  ВНЧС  Конусно-лучевая компьютерная томография (КТ) </vt:lpstr>
      <vt:lpstr>Ювенильный идиопатический артрит  ВНЧС  Магнитно-резонансная томография (МРТ)</vt:lpstr>
      <vt:lpstr>Поражение позвоночника при ЮИА </vt:lpstr>
      <vt:lpstr>Поражение крестцово-подвздошных суставов при ЮИА </vt:lpstr>
      <vt:lpstr>Сакроилеальные сочленения при ЮИА Магнитно-резонансная томография (МРТ)</vt:lpstr>
      <vt:lpstr>Оценка методов диагностики у детей с подозрением на ювенильный идиопатический артрит: часть 2</vt:lpstr>
      <vt:lpstr>Поражение запястья при ЮИА </vt:lpstr>
      <vt:lpstr> Магнитно-резонансная томография запястья – норма </vt:lpstr>
      <vt:lpstr>Поражение тазобедренных суставов при ЮИА  </vt:lpstr>
      <vt:lpstr>Тазобедренные суставы при  ЮИА Магнитно-резонансная томография (МРТ); рентгенограмма </vt:lpstr>
      <vt:lpstr>Поражения коленных суставов при ЮИА  </vt:lpstr>
      <vt:lpstr>Коленные суставы при ЮИА Магнитно-резонансная томография (МРТ)</vt:lpstr>
      <vt:lpstr>Презентация PowerPoint</vt:lpstr>
      <vt:lpstr>Вывод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Первичная и вторичная лимфома молочной железы: обзор клинических, патологических и мультимодальных изображений</dc:title>
  <dc:creator>Анжела Багдасарян</dc:creator>
  <cp:lastModifiedBy>Анжела Багдасарян</cp:lastModifiedBy>
  <cp:revision>52</cp:revision>
  <dcterms:created xsi:type="dcterms:W3CDTF">2021-11-13T05:38:35Z</dcterms:created>
  <dcterms:modified xsi:type="dcterms:W3CDTF">2022-05-22T10:37:00Z</dcterms:modified>
</cp:coreProperties>
</file>