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8" r:id="rId10"/>
    <p:sldId id="271" r:id="rId11"/>
    <p:sldId id="273" r:id="rId12"/>
    <p:sldId id="276" r:id="rId13"/>
    <p:sldId id="277" r:id="rId14"/>
    <p:sldId id="263" r:id="rId15"/>
    <p:sldId id="27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0481FE5-CD7C-4505-A774-412F6151A6D0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BA42D6-660E-4E00-A62B-585D98456B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Тромботическая </a:t>
            </a:r>
            <a:r>
              <a:rPr lang="ru-RU" dirty="0" err="1" smtClean="0"/>
              <a:t>микроангиопатия</a:t>
            </a:r>
            <a:r>
              <a:rPr lang="ru-RU" dirty="0" smtClean="0"/>
              <a:t> в акушерстве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Ординатор 1 года</a:t>
            </a:r>
          </a:p>
          <a:p>
            <a:r>
              <a:rPr lang="ru-RU" dirty="0" err="1" smtClean="0"/>
              <a:t>Филько</a:t>
            </a:r>
            <a:r>
              <a:rPr lang="ru-RU" dirty="0" smtClean="0"/>
              <a:t> Р.Д.</a:t>
            </a:r>
          </a:p>
          <a:p>
            <a:r>
              <a:rPr lang="ru-RU" dirty="0" smtClean="0"/>
              <a:t>Проверила:</a:t>
            </a:r>
          </a:p>
          <a:p>
            <a:r>
              <a:rPr lang="ru-RU" dirty="0" smtClean="0"/>
              <a:t>Профессор, ДМН</a:t>
            </a:r>
          </a:p>
          <a:p>
            <a:r>
              <a:rPr lang="ru-RU" dirty="0" smtClean="0"/>
              <a:t>Егорова А.Т.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err="1" smtClean="0"/>
              <a:t>аГУС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8737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Наиболее грозным представителем ТМА является </a:t>
            </a:r>
            <a:r>
              <a:rPr lang="ru-RU" dirty="0" err="1" smtClean="0"/>
              <a:t>атипичный</a:t>
            </a:r>
            <a:r>
              <a:rPr lang="ru-RU" dirty="0" smtClean="0"/>
              <a:t> </a:t>
            </a:r>
            <a:r>
              <a:rPr lang="ru-RU" dirty="0" err="1" smtClean="0"/>
              <a:t>гемолитико-уремический</a:t>
            </a:r>
            <a:r>
              <a:rPr lang="ru-RU" dirty="0" smtClean="0"/>
              <a:t> синдром (</a:t>
            </a:r>
            <a:r>
              <a:rPr lang="ru-RU" dirty="0" err="1" smtClean="0"/>
              <a:t>аГУС</a:t>
            </a:r>
            <a:r>
              <a:rPr lang="ru-RU" dirty="0" smtClean="0"/>
              <a:t>), к развитию которого предрасполагают генетические аномалии в системе иммунитета. Установлено, что беременность сама по себе может активировать патологический иммунный ответ, причем выраженность активации возрастает при наличии акушерских осложнений, достигая максимума у пациенток с </a:t>
            </a:r>
            <a:r>
              <a:rPr lang="ru-RU" dirty="0" err="1" smtClean="0"/>
              <a:t>преэклампсией</a:t>
            </a:r>
            <a:r>
              <a:rPr lang="ru-RU" dirty="0" smtClean="0"/>
              <a:t>. Генетический дефект в сочетании с </a:t>
            </a:r>
            <a:r>
              <a:rPr lang="ru-RU" dirty="0" err="1" smtClean="0"/>
              <a:t>преэклампсией</a:t>
            </a:r>
            <a:r>
              <a:rPr lang="ru-RU" dirty="0" smtClean="0"/>
              <a:t> приводит к неконтролируемой активации иммунного ответа, являющегося при акушерском </a:t>
            </a:r>
            <a:r>
              <a:rPr lang="ru-RU" dirty="0" err="1" smtClean="0"/>
              <a:t>аГУС</a:t>
            </a:r>
            <a:r>
              <a:rPr lang="ru-RU" dirty="0" smtClean="0"/>
              <a:t> основой развития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недостаточности, которая не может быть устранена без специфического лечения.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429827"/>
            <a:ext cx="9329861" cy="386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89"/>
            <a:ext cx="9144000" cy="684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68" y="3048"/>
            <a:ext cx="9148068" cy="685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Критерии диагноза </a:t>
            </a:r>
            <a:r>
              <a:rPr lang="ru-RU" dirty="0" err="1" smtClean="0"/>
              <a:t>аГУС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При появлении клинических симптомов острой ТМА  во время беременности для определения тактики лечения и прогноза первоочередной задачей является дифференциальная диагностика между </a:t>
            </a:r>
            <a:r>
              <a:rPr lang="ru-RU" dirty="0" err="1" smtClean="0"/>
              <a:t>аГУС</a:t>
            </a:r>
            <a:r>
              <a:rPr lang="ru-RU" dirty="0" smtClean="0"/>
              <a:t>, ТТП, КАФС, </a:t>
            </a:r>
            <a:r>
              <a:rPr lang="ru-RU" dirty="0" err="1" smtClean="0"/>
              <a:t>преэклампсией</a:t>
            </a:r>
            <a:r>
              <a:rPr lang="ru-RU" dirty="0" smtClean="0"/>
              <a:t> и особенно </a:t>
            </a:r>
            <a:r>
              <a:rPr lang="en-US" dirty="0" smtClean="0"/>
              <a:t>HELLP-</a:t>
            </a:r>
            <a:r>
              <a:rPr lang="ru-RU" dirty="0" smtClean="0"/>
              <a:t>синдромом.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</a:rPr>
              <a:t>! Генетическое </a:t>
            </a:r>
            <a:r>
              <a:rPr lang="ru-RU" dirty="0" smtClean="0">
                <a:solidFill>
                  <a:schemeClr val="accent1"/>
                </a:solidFill>
              </a:rPr>
              <a:t>исследование и биопсия почки не являются необходимыми для установления диагноза </a:t>
            </a:r>
            <a:r>
              <a:rPr lang="ru-RU" dirty="0" err="1" smtClean="0">
                <a:solidFill>
                  <a:schemeClr val="accent1"/>
                </a:solidFill>
              </a:rPr>
              <a:t>аГУС</a:t>
            </a:r>
            <a:r>
              <a:rPr lang="ru-RU" dirty="0" smtClean="0">
                <a:solidFill>
                  <a:schemeClr val="accent1"/>
                </a:solidFill>
              </a:rPr>
              <a:t> и не играют роли для решения вопроса о тактике лечения больного.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09214"/>
            <a:ext cx="6624736" cy="364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dirty="0" smtClean="0"/>
              <a:t>Диагноз </a:t>
            </a:r>
            <a:r>
              <a:rPr lang="ru-RU" dirty="0" err="1" smtClean="0"/>
              <a:t>аГУС</a:t>
            </a:r>
            <a:r>
              <a:rPr lang="ru-RU" dirty="0" smtClean="0"/>
              <a:t> в акушерстве – это диагноз исключения.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78046" cy="420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098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! Всем пациенткам с диагнозом тяжелая </a:t>
            </a:r>
            <a:r>
              <a:rPr lang="ru-RU" dirty="0" err="1" smtClean="0"/>
              <a:t>преэклампсия</a:t>
            </a:r>
            <a:r>
              <a:rPr lang="ru-RU" dirty="0" smtClean="0"/>
              <a:t> и/или </a:t>
            </a:r>
            <a:r>
              <a:rPr lang="en-US" dirty="0" smtClean="0"/>
              <a:t>HELLP</a:t>
            </a:r>
            <a:r>
              <a:rPr lang="ru-RU" dirty="0" smtClean="0"/>
              <a:t>-синдром, необходимо до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 исследовать </a:t>
            </a:r>
            <a:r>
              <a:rPr lang="ru-RU" b="1" dirty="0" smtClean="0"/>
              <a:t>ЛДГ, </a:t>
            </a:r>
            <a:r>
              <a:rPr lang="ru-RU" b="1" dirty="0" err="1" smtClean="0"/>
              <a:t>гаптоглобин</a:t>
            </a:r>
            <a:r>
              <a:rPr lang="ru-RU" b="1" dirty="0" smtClean="0"/>
              <a:t> в сыворотке крови и </a:t>
            </a:r>
            <a:r>
              <a:rPr lang="ru-RU" b="1" dirty="0" err="1" smtClean="0"/>
              <a:t>шизоциты</a:t>
            </a:r>
            <a:r>
              <a:rPr lang="ru-RU" b="1" dirty="0" smtClean="0"/>
              <a:t> в мазке периферической крови, тромбоциты, </a:t>
            </a:r>
            <a:r>
              <a:rPr lang="ru-RU" b="1" dirty="0" err="1" smtClean="0"/>
              <a:t>креатинин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098" name="Picture 2" descr="https://im0-tub-ru.yandex.net/i?id=1ddc4891a763a5f3ff9389b92da2352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419805"/>
            <a:ext cx="5157292" cy="34381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ru-RU" dirty="0" smtClean="0"/>
              <a:t>Принципы и схемы терапии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Вариант 1: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Пацинтка</a:t>
            </a:r>
            <a:r>
              <a:rPr lang="ru-RU" dirty="0" smtClean="0"/>
              <a:t> в сознании</a:t>
            </a:r>
          </a:p>
          <a:p>
            <a:pPr>
              <a:buNone/>
            </a:pPr>
            <a:r>
              <a:rPr lang="ru-RU" dirty="0" smtClean="0"/>
              <a:t>Диурез</a:t>
            </a:r>
            <a:r>
              <a:rPr lang="en-US" dirty="0" smtClean="0"/>
              <a:t>&gt; </a:t>
            </a:r>
            <a:r>
              <a:rPr lang="ru-RU" dirty="0" smtClean="0"/>
              <a:t>0,5мл/кг/ч(вне зависимости от цвета мочи)</a:t>
            </a:r>
          </a:p>
          <a:p>
            <a:pPr>
              <a:buNone/>
            </a:pPr>
            <a:r>
              <a:rPr lang="ru-RU" dirty="0" smtClean="0"/>
              <a:t>Стабильная гемодинамика</a:t>
            </a:r>
          </a:p>
          <a:p>
            <a:pPr>
              <a:buNone/>
            </a:pPr>
            <a:r>
              <a:rPr lang="ru-RU" dirty="0" smtClean="0"/>
              <a:t>Отсутствует геморрагический синдром</a:t>
            </a:r>
          </a:p>
          <a:p>
            <a:pPr>
              <a:buNone/>
            </a:pPr>
            <a:r>
              <a:rPr lang="ru-RU" dirty="0" smtClean="0"/>
              <a:t>Лабораторно: тромбоцитопения, повышенный уровень АСТ, АЛТ, ЛДГ, массивного внутрисосудистого гемолиз нет Плазменные факторы свертывания в норме.</a:t>
            </a:r>
          </a:p>
          <a:p>
            <a:pPr>
              <a:buNone/>
            </a:pPr>
            <a:r>
              <a:rPr lang="ru-RU" b="1" dirty="0" smtClean="0"/>
              <a:t>Тактика:</a:t>
            </a:r>
          </a:p>
          <a:p>
            <a:pPr>
              <a:buNone/>
            </a:pPr>
            <a:r>
              <a:rPr lang="ru-RU" dirty="0" smtClean="0"/>
              <a:t>1-3 </a:t>
            </a:r>
            <a:r>
              <a:rPr lang="ru-RU" dirty="0" err="1" smtClean="0"/>
              <a:t>сут</a:t>
            </a:r>
            <a:r>
              <a:rPr lang="ru-RU" dirty="0" smtClean="0"/>
              <a:t> динамика лабораторных показателей</a:t>
            </a:r>
          </a:p>
          <a:p>
            <a:pPr>
              <a:buNone/>
            </a:pPr>
            <a:r>
              <a:rPr lang="ru-RU" dirty="0" smtClean="0"/>
              <a:t>Базовая терапия </a:t>
            </a:r>
            <a:r>
              <a:rPr lang="ru-RU" dirty="0" err="1" smtClean="0"/>
              <a:t>преэклампсии</a:t>
            </a:r>
            <a:r>
              <a:rPr lang="ru-RU" dirty="0" smtClean="0"/>
              <a:t> и </a:t>
            </a:r>
            <a:r>
              <a:rPr lang="ru-RU" dirty="0" err="1" smtClean="0"/>
              <a:t>инфузия</a:t>
            </a:r>
            <a:r>
              <a:rPr lang="ru-RU" dirty="0" smtClean="0"/>
              <a:t> кристаллоидов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b="1" dirty="0" smtClean="0"/>
              <a:t>Вариант 2.</a:t>
            </a:r>
          </a:p>
          <a:p>
            <a:pPr>
              <a:buNone/>
            </a:pPr>
            <a:r>
              <a:rPr lang="ru-RU" dirty="0" smtClean="0"/>
              <a:t>С первых часов клиника острой печеночной недостаточности (тромбоцитопения, рост АЛТ, АСТ, </a:t>
            </a:r>
            <a:r>
              <a:rPr lang="ru-RU" dirty="0" err="1" smtClean="0"/>
              <a:t>коагулопатия</a:t>
            </a:r>
            <a:r>
              <a:rPr lang="ru-RU" dirty="0" smtClean="0"/>
              <a:t>, </a:t>
            </a:r>
            <a:r>
              <a:rPr lang="ru-RU" dirty="0" err="1" smtClean="0"/>
              <a:t>ковотечение</a:t>
            </a:r>
            <a:r>
              <a:rPr lang="ru-RU" dirty="0" smtClean="0"/>
              <a:t>, шок, ОПН, ОРДС и </a:t>
            </a:r>
            <a:r>
              <a:rPr lang="ru-RU" dirty="0" err="1" smtClean="0"/>
              <a:t>т.д</a:t>
            </a:r>
            <a:r>
              <a:rPr lang="ru-RU" dirty="0" smtClean="0"/>
              <a:t>) в основе которой лежит некроз печени.</a:t>
            </a:r>
          </a:p>
          <a:p>
            <a:pPr>
              <a:buNone/>
            </a:pPr>
            <a:r>
              <a:rPr lang="ru-RU" b="1" dirty="0" smtClean="0"/>
              <a:t>Тактика:</a:t>
            </a:r>
          </a:p>
          <a:p>
            <a:pPr>
              <a:buNone/>
            </a:pPr>
            <a:r>
              <a:rPr lang="ru-RU" dirty="0" smtClean="0"/>
              <a:t>Комплексная </a:t>
            </a:r>
            <a:r>
              <a:rPr lang="ru-RU" dirty="0" err="1" smtClean="0"/>
              <a:t>посиндромная</a:t>
            </a:r>
            <a:r>
              <a:rPr lang="ru-RU" dirty="0" smtClean="0"/>
              <a:t> терапия острой печеночной недостаточности в многопрофильном ЛПУ с возможностью хирургического лечения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настоящее время </a:t>
            </a:r>
            <a:r>
              <a:rPr lang="ru-RU" dirty="0" err="1" smtClean="0"/>
              <a:t>преэклампсия</a:t>
            </a:r>
            <a:r>
              <a:rPr lang="ru-RU" dirty="0" smtClean="0"/>
              <a:t>, осложненная </a:t>
            </a:r>
            <a:r>
              <a:rPr lang="en-US" dirty="0" smtClean="0"/>
              <a:t>HELLP-</a:t>
            </a:r>
            <a:r>
              <a:rPr lang="ru-RU" dirty="0" smtClean="0"/>
              <a:t>синдромом, во многом определяет материнскую и перинатальную смертность, что требует внедрения новых подходов к диагностике и лечению данных осложнений беременности.</a:t>
            </a:r>
          </a:p>
          <a:p>
            <a:pPr>
              <a:buNone/>
            </a:pPr>
            <a:r>
              <a:rPr lang="ru-RU" dirty="0" err="1" smtClean="0"/>
              <a:t>Преэклампсия</a:t>
            </a:r>
            <a:r>
              <a:rPr lang="ru-RU" dirty="0" smtClean="0"/>
              <a:t> и </a:t>
            </a:r>
            <a:r>
              <a:rPr lang="en-US" dirty="0" smtClean="0"/>
              <a:t>HELLP-</a:t>
            </a:r>
            <a:r>
              <a:rPr lang="ru-RU" dirty="0" smtClean="0"/>
              <a:t>синдром рассматриваются как варианты тромботической </a:t>
            </a:r>
            <a:r>
              <a:rPr lang="ru-RU" dirty="0" err="1" smtClean="0"/>
              <a:t>микроангиопатии</a:t>
            </a:r>
            <a:r>
              <a:rPr lang="ru-RU" dirty="0" smtClean="0"/>
              <a:t>(ТМА).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/>
          <a:lstStyle/>
          <a:p>
            <a:r>
              <a:rPr lang="ru-RU" b="1" dirty="0" smtClean="0"/>
              <a:t>Вариант 3</a:t>
            </a:r>
          </a:p>
          <a:p>
            <a:pPr>
              <a:buNone/>
            </a:pPr>
            <a:r>
              <a:rPr lang="ru-RU" dirty="0" smtClean="0"/>
              <a:t>Развитие массивного внутрисосудистого гемолиза(свободный гемоглобин в моче, анемия) в первые часы осложняется ОПН.</a:t>
            </a:r>
          </a:p>
          <a:p>
            <a:pPr>
              <a:buNone/>
            </a:pPr>
            <a:r>
              <a:rPr lang="ru-RU" b="1" dirty="0" smtClean="0"/>
              <a:t>Тактика:</a:t>
            </a:r>
          </a:p>
          <a:p>
            <a:pPr>
              <a:buNone/>
            </a:pPr>
            <a:r>
              <a:rPr lang="ru-RU" dirty="0" smtClean="0"/>
              <a:t>Заместительная почечная терапия</a:t>
            </a:r>
          </a:p>
          <a:p>
            <a:pPr>
              <a:buNone/>
            </a:pPr>
            <a:r>
              <a:rPr lang="ru-RU" dirty="0" smtClean="0"/>
              <a:t>Противопоказано применение магния сульфата и </a:t>
            </a:r>
            <a:r>
              <a:rPr lang="ru-RU" dirty="0" err="1" smtClean="0"/>
              <a:t>инфузионной</a:t>
            </a:r>
            <a:r>
              <a:rPr lang="ru-RU" dirty="0" smtClean="0"/>
              <a:t> терапии.</a:t>
            </a:r>
          </a:p>
          <a:p>
            <a:pPr>
              <a:buNone/>
            </a:pPr>
            <a:r>
              <a:rPr lang="ru-RU" dirty="0" smtClean="0"/>
              <a:t>Проведение </a:t>
            </a:r>
            <a:r>
              <a:rPr lang="ru-RU" dirty="0" err="1" smtClean="0"/>
              <a:t>посиндромной</a:t>
            </a:r>
            <a:r>
              <a:rPr lang="ru-RU" dirty="0" smtClean="0"/>
              <a:t> интенсивной терапии ОПН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Вариант 4</a:t>
            </a:r>
          </a:p>
          <a:p>
            <a:pPr>
              <a:buNone/>
            </a:pPr>
            <a:r>
              <a:rPr lang="ru-RU" dirty="0" smtClean="0"/>
              <a:t>Женщинам, перенесшим акушерскую ТМА (</a:t>
            </a:r>
            <a:r>
              <a:rPr lang="ru-RU" dirty="0" err="1" smtClean="0"/>
              <a:t>преэклампсия</a:t>
            </a:r>
            <a:r>
              <a:rPr lang="ru-RU" dirty="0" smtClean="0"/>
              <a:t>, </a:t>
            </a:r>
            <a:r>
              <a:rPr lang="en-US" dirty="0" smtClean="0"/>
              <a:t>HELLP</a:t>
            </a:r>
            <a:r>
              <a:rPr lang="ru-RU" dirty="0" smtClean="0"/>
              <a:t>-синдром), следует устанавливать диагноз </a:t>
            </a:r>
            <a:r>
              <a:rPr lang="ru-RU" dirty="0" err="1" smtClean="0"/>
              <a:t>аГУС</a:t>
            </a:r>
            <a:r>
              <a:rPr lang="ru-RU" dirty="0" smtClean="0"/>
              <a:t>, если после </a:t>
            </a:r>
            <a:r>
              <a:rPr lang="ru-RU" dirty="0" err="1" smtClean="0"/>
              <a:t>родоразрешения</a:t>
            </a:r>
            <a:r>
              <a:rPr lang="ru-RU" dirty="0" smtClean="0"/>
              <a:t> их состояние не улучшается или ухудшается в короткие сроки (48-72 часа), приводя к формированию </a:t>
            </a:r>
            <a:r>
              <a:rPr lang="ru-RU" dirty="0" err="1" smtClean="0"/>
              <a:t>полиорганной</a:t>
            </a:r>
            <a:r>
              <a:rPr lang="ru-RU" dirty="0" smtClean="0"/>
              <a:t> недостаточности.</a:t>
            </a:r>
          </a:p>
          <a:p>
            <a:pPr>
              <a:buNone/>
            </a:pPr>
            <a:r>
              <a:rPr lang="ru-RU" dirty="0" smtClean="0"/>
              <a:t>В первую очередь о развитии </a:t>
            </a:r>
            <a:r>
              <a:rPr lang="ru-RU" dirty="0" err="1" smtClean="0"/>
              <a:t>аГУС</a:t>
            </a:r>
            <a:r>
              <a:rPr lang="ru-RU" dirty="0" smtClean="0"/>
              <a:t> следует думать при развитии тяжелого </a:t>
            </a:r>
            <a:r>
              <a:rPr lang="en-US" dirty="0" smtClean="0"/>
              <a:t>HELLP-</a:t>
            </a:r>
            <a:r>
              <a:rPr lang="ru-RU" dirty="0" smtClean="0"/>
              <a:t>синдрома с признаками внепеченочного поражения, особенно если </a:t>
            </a:r>
            <a:r>
              <a:rPr lang="ru-RU" dirty="0" err="1" smtClean="0"/>
              <a:t>родоразрешение</a:t>
            </a:r>
            <a:r>
              <a:rPr lang="ru-RU" dirty="0" smtClean="0"/>
              <a:t> не сопровождается положительной динамикой, несмотря на лечение согласно клиническим </a:t>
            </a:r>
            <a:r>
              <a:rPr lang="ru-RU" dirty="0" err="1" smtClean="0"/>
              <a:t>рекоммендациям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Быстрое нарастание анемии при отсутствии выраженной кровопотери свидетельствует об усилении </a:t>
            </a:r>
            <a:r>
              <a:rPr lang="ru-RU" dirty="0" err="1" smtClean="0"/>
              <a:t>микроангиопатического</a:t>
            </a:r>
            <a:r>
              <a:rPr lang="ru-RU" dirty="0" smtClean="0"/>
              <a:t> гемолиза, что как правило, сопровождается усугублением тромбоцитопении и стремительным ухудшением функции почек, приводящим к развитию </a:t>
            </a:r>
            <a:r>
              <a:rPr lang="ru-RU" dirty="0" err="1" smtClean="0"/>
              <a:t>олигурической</a:t>
            </a:r>
            <a:r>
              <a:rPr lang="ru-RU" dirty="0" smtClean="0"/>
              <a:t> ОПН.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2.wp.com/mosmedpreparaty.ru/wp-content/uploads/2019/07/soliris.jpg?resize=1200%2C90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946" y="3068960"/>
            <a:ext cx="5052054" cy="3789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</p:spPr>
        <p:txBody>
          <a:bodyPr/>
          <a:lstStyle/>
          <a:p>
            <a:r>
              <a:rPr lang="ru-RU" dirty="0" smtClean="0"/>
              <a:t>Терапия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7848872" cy="537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Родильницам с установленным диагнозом </a:t>
            </a:r>
            <a:r>
              <a:rPr lang="ru-RU" dirty="0" err="1" smtClean="0"/>
              <a:t>аГУС</a:t>
            </a:r>
            <a:r>
              <a:rPr lang="ru-RU" dirty="0" smtClean="0"/>
              <a:t> следует назначать патогенетическую терапию, направленную на блокирование системы С5-компонента системы комплемента, играющего ключевую роль в развитии данного осложнения. </a:t>
            </a:r>
          </a:p>
          <a:p>
            <a:pPr>
              <a:buNone/>
            </a:pPr>
            <a:r>
              <a:rPr lang="ru-RU" b="1" i="1" dirty="0" err="1" smtClean="0"/>
              <a:t>Экулизумаб</a:t>
            </a:r>
            <a:r>
              <a:rPr lang="ru-RU" b="1" i="1" dirty="0" smtClean="0"/>
              <a:t> –</a:t>
            </a:r>
          </a:p>
          <a:p>
            <a:pPr>
              <a:buNone/>
            </a:pPr>
            <a:r>
              <a:rPr lang="ru-RU" i="1" dirty="0" err="1" smtClean="0"/>
              <a:t>рекомбинантное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гуманизированное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err="1" smtClean="0"/>
              <a:t>моноклональное</a:t>
            </a: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антитело класса </a:t>
            </a:r>
            <a:r>
              <a:rPr lang="en-US" i="1" dirty="0" smtClean="0"/>
              <a:t>IG g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к С5 компоненту </a:t>
            </a:r>
          </a:p>
          <a:p>
            <a:pPr>
              <a:buNone/>
            </a:pPr>
            <a:r>
              <a:rPr lang="ru-RU" i="1" dirty="0" smtClean="0"/>
              <a:t>комплемента.</a:t>
            </a:r>
            <a:endParaRPr lang="ru-RU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485"/>
            <a:ext cx="9144000" cy="697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847"/>
          <a:stretch>
            <a:fillRect/>
          </a:stretch>
        </p:blipFill>
        <p:spPr bwMode="auto">
          <a:xfrm>
            <a:off x="323528" y="1335770"/>
            <a:ext cx="8424936" cy="53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403" y="620688"/>
            <a:ext cx="3310597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532888"/>
            <a:ext cx="8229600" cy="43251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ТМА представляет собой клинико-морфологический синдром, в основе которого лежит повреждение эндотелия микроциркуляторного русла (МЦР), опосредованное различными патогенетическими механизмами, но проявляющееся сходной клинической симптоматикой и гистологическими признаками. Результатом эндотелиального повреждения служит тромботическая </a:t>
            </a:r>
            <a:r>
              <a:rPr lang="ru-RU" dirty="0" err="1" smtClean="0"/>
              <a:t>микроангиопатия</a:t>
            </a:r>
            <a:r>
              <a:rPr lang="ru-RU" dirty="0" smtClean="0"/>
              <a:t> – особый тип поражения мелких сосудов, представленный их тромбозом и воспалением сосудистой стенки.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Акушерская ТМА – редкая патология. В структуре всех форм ТМА на ее долю приходится  8-18%</a:t>
            </a:r>
          </a:p>
          <a:p>
            <a:r>
              <a:rPr lang="ru-RU" dirty="0" smtClean="0"/>
              <a:t>Распространенность 1: 25 000 беременностей</a:t>
            </a:r>
          </a:p>
          <a:p>
            <a:endParaRPr lang="ru-RU" dirty="0" smtClean="0"/>
          </a:p>
          <a:p>
            <a:r>
              <a:rPr lang="ru-RU" dirty="0" smtClean="0"/>
              <a:t>Характеризуется неблагоприятным почечным прогнозом: 75% перенесших акушерский </a:t>
            </a:r>
            <a:r>
              <a:rPr lang="ru-RU" dirty="0" err="1" smtClean="0"/>
              <a:t>аГУС</a:t>
            </a:r>
            <a:r>
              <a:rPr lang="ru-RU" dirty="0" smtClean="0"/>
              <a:t>, в течение года достигают терминальной почечной недостаточности и нуждаются в гемодиализе.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Клинико-лабораторные признаки 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6779096" cy="269174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Микроангиопатическая</a:t>
            </a:r>
            <a:r>
              <a:rPr lang="ru-RU" sz="2400" dirty="0" smtClean="0"/>
              <a:t> гемолитическая </a:t>
            </a:r>
            <a:r>
              <a:rPr lang="ru-RU" sz="2400" dirty="0" smtClean="0"/>
              <a:t>анемия </a:t>
            </a:r>
            <a:r>
              <a:rPr lang="ru-RU" sz="2400" dirty="0" smtClean="0"/>
              <a:t>(МАГА): (</a:t>
            </a:r>
            <a:r>
              <a:rPr lang="ru-RU" sz="2400" dirty="0" err="1" smtClean="0"/>
              <a:t>Кумбс-негативная</a:t>
            </a:r>
            <a:r>
              <a:rPr lang="ru-RU" sz="2400" dirty="0" smtClean="0"/>
              <a:t> гемолитическая анемия с высоким уровнем ЛДГ, низким уровнем </a:t>
            </a:r>
            <a:r>
              <a:rPr lang="ru-RU" sz="2400" dirty="0" err="1" smtClean="0"/>
              <a:t>гаптоглобина</a:t>
            </a:r>
            <a:r>
              <a:rPr lang="ru-RU" sz="2400" dirty="0" smtClean="0"/>
              <a:t> и наличием </a:t>
            </a:r>
            <a:r>
              <a:rPr lang="ru-RU" sz="2400" dirty="0" err="1" smtClean="0"/>
              <a:t>шизоцитов</a:t>
            </a:r>
            <a:r>
              <a:rPr lang="ru-RU" sz="2400" dirty="0" smtClean="0"/>
              <a:t> в мазке периферической крови)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59" t="2230"/>
          <a:stretch>
            <a:fillRect/>
          </a:stretch>
        </p:blipFill>
        <p:spPr bwMode="auto">
          <a:xfrm>
            <a:off x="5220072" y="4221088"/>
            <a:ext cx="3707904" cy="244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25112"/>
          </a:xfrm>
        </p:spPr>
        <p:txBody>
          <a:bodyPr/>
          <a:lstStyle/>
          <a:p>
            <a:r>
              <a:rPr lang="ru-RU" dirty="0" smtClean="0"/>
              <a:t>Тромбоцитопения (потребления)</a:t>
            </a:r>
          </a:p>
          <a:p>
            <a:r>
              <a:rPr lang="ru-RU" dirty="0" smtClean="0"/>
              <a:t>Ишемическое поражение органов (почки, ЦНС и т.д.)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29025"/>
            <a:ext cx="25812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Первичные ТМА:</a:t>
            </a:r>
          </a:p>
          <a:p>
            <a:pPr marL="624078" indent="-514350">
              <a:buAutoNum type="arabicPeriod"/>
            </a:pPr>
            <a:r>
              <a:rPr lang="ru-RU" dirty="0" smtClean="0"/>
              <a:t>Тромботическая тромбоцитопеническая пурпура</a:t>
            </a:r>
          </a:p>
          <a:p>
            <a:pPr marL="624078" indent="-514350">
              <a:buAutoNum type="arabicPeriod"/>
            </a:pPr>
            <a:r>
              <a:rPr lang="ru-RU" dirty="0" smtClean="0"/>
              <a:t>Типичный </a:t>
            </a:r>
            <a:r>
              <a:rPr lang="ru-RU" dirty="0" err="1" smtClean="0"/>
              <a:t>гемолитико-уремический</a:t>
            </a:r>
            <a:r>
              <a:rPr lang="ru-RU" dirty="0" smtClean="0"/>
              <a:t> синдром (ГУС) инфекционно-опосредованный, вызываемый бактериями, продуцирующими </a:t>
            </a:r>
            <a:r>
              <a:rPr lang="ru-RU" dirty="0" err="1" smtClean="0"/>
              <a:t>шигатоксин</a:t>
            </a:r>
            <a:r>
              <a:rPr lang="ru-RU" dirty="0" smtClean="0"/>
              <a:t>.</a:t>
            </a:r>
          </a:p>
          <a:p>
            <a:pPr marL="624078" indent="-514350">
              <a:buAutoNum type="arabicPeriod"/>
            </a:pPr>
            <a:r>
              <a:rPr lang="ru-RU" dirty="0" err="1" smtClean="0"/>
              <a:t>Атипичный</a:t>
            </a:r>
            <a:r>
              <a:rPr lang="ru-RU" dirty="0" smtClean="0"/>
              <a:t> ГУС обусловлен генетическими нарушениями регуляторных белков системы комплемента.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Вторичные:</a:t>
            </a:r>
          </a:p>
          <a:p>
            <a:pPr>
              <a:buFontTx/>
              <a:buChar char="-"/>
            </a:pPr>
            <a:r>
              <a:rPr lang="ru-RU" dirty="0" smtClean="0"/>
              <a:t>Беременность и роды: </a:t>
            </a:r>
            <a:r>
              <a:rPr lang="ru-RU" dirty="0" err="1" smtClean="0"/>
              <a:t>преэклампсия</a:t>
            </a:r>
            <a:r>
              <a:rPr lang="ru-RU" dirty="0" smtClean="0"/>
              <a:t>/эклампсия, </a:t>
            </a:r>
            <a:r>
              <a:rPr lang="en-US" dirty="0" smtClean="0"/>
              <a:t>HELLP-</a:t>
            </a:r>
            <a:r>
              <a:rPr lang="ru-RU" dirty="0" smtClean="0"/>
              <a:t>синдром.</a:t>
            </a:r>
          </a:p>
          <a:p>
            <a:pPr>
              <a:buFontTx/>
              <a:buChar char="-"/>
            </a:pPr>
            <a:r>
              <a:rPr lang="ru-RU" dirty="0" smtClean="0"/>
              <a:t>-</a:t>
            </a:r>
            <a:r>
              <a:rPr lang="ru-RU" dirty="0" err="1" smtClean="0"/>
              <a:t>Аутоимунные</a:t>
            </a:r>
            <a:r>
              <a:rPr lang="ru-RU" dirty="0" smtClean="0"/>
              <a:t> заболевания: СКВ, системная склеродермия, </a:t>
            </a:r>
            <a:r>
              <a:rPr lang="ru-RU" dirty="0" err="1" smtClean="0"/>
              <a:t>антифосфолипидный</a:t>
            </a:r>
            <a:r>
              <a:rPr lang="ru-RU" dirty="0" smtClean="0"/>
              <a:t> синдром</a:t>
            </a:r>
          </a:p>
          <a:p>
            <a:pPr>
              <a:buFontTx/>
              <a:buChar char="-"/>
            </a:pPr>
            <a:r>
              <a:rPr lang="ru-RU" dirty="0" smtClean="0"/>
              <a:t>Злокачественные опухоли</a:t>
            </a:r>
          </a:p>
          <a:p>
            <a:pPr>
              <a:buFontTx/>
              <a:buChar char="-"/>
            </a:pPr>
            <a:r>
              <a:rPr lang="ru-RU" dirty="0" smtClean="0"/>
              <a:t>Инфекции, в т.ч. ВИЧ, грипп А (</a:t>
            </a:r>
            <a:r>
              <a:rPr lang="en-US" dirty="0" smtClean="0"/>
              <a:t>H1N1)</a:t>
            </a:r>
            <a:r>
              <a:rPr lang="ru-RU" dirty="0" smtClean="0"/>
              <a:t>сепсис, септический шок.</a:t>
            </a:r>
          </a:p>
          <a:p>
            <a:pPr>
              <a:buFontTx/>
              <a:buChar char="-"/>
            </a:pPr>
            <a:r>
              <a:rPr lang="ru-RU" dirty="0" smtClean="0"/>
              <a:t>Злокачественная артериальная гипертензия</a:t>
            </a:r>
          </a:p>
          <a:p>
            <a:pPr>
              <a:buFontTx/>
              <a:buChar char="-"/>
            </a:pPr>
            <a:r>
              <a:rPr lang="ru-RU" dirty="0" err="1" smtClean="0"/>
              <a:t>Метилмиалоновая</a:t>
            </a:r>
            <a:r>
              <a:rPr lang="ru-RU" dirty="0" smtClean="0"/>
              <a:t> </a:t>
            </a:r>
            <a:r>
              <a:rPr lang="ru-RU" dirty="0" err="1" smtClean="0"/>
              <a:t>ацидурия</a:t>
            </a:r>
            <a:r>
              <a:rPr lang="ru-RU" dirty="0" smtClean="0"/>
              <a:t> с </a:t>
            </a:r>
            <a:r>
              <a:rPr lang="ru-RU" dirty="0" err="1" smtClean="0"/>
              <a:t>гомоцистеинурией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Лекарственная терапия: хинин, интерферон, </a:t>
            </a:r>
            <a:r>
              <a:rPr lang="ru-RU" dirty="0" err="1" smtClean="0"/>
              <a:t>циклоспорин</a:t>
            </a:r>
            <a:r>
              <a:rPr lang="ru-RU" dirty="0" smtClean="0"/>
              <a:t>, противоопухолевые </a:t>
            </a:r>
            <a:r>
              <a:rPr lang="ru-RU" dirty="0" err="1" smtClean="0"/>
              <a:t>препарты</a:t>
            </a:r>
            <a:r>
              <a:rPr lang="ru-RU" dirty="0" smtClean="0"/>
              <a:t>, </a:t>
            </a:r>
            <a:r>
              <a:rPr lang="ru-RU" dirty="0" err="1" smtClean="0"/>
              <a:t>пероральные</a:t>
            </a:r>
            <a:r>
              <a:rPr lang="ru-RU" dirty="0" smtClean="0"/>
              <a:t> </a:t>
            </a:r>
            <a:r>
              <a:rPr lang="ru-RU" dirty="0" err="1" smtClean="0"/>
              <a:t>контрацептивы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Ионизирующее излучение</a:t>
            </a:r>
          </a:p>
          <a:p>
            <a:pPr>
              <a:buFontTx/>
              <a:buChar char="-"/>
            </a:pPr>
            <a:r>
              <a:rPr lang="ru-RU" dirty="0" smtClean="0"/>
              <a:t>Трансплантация солидных органов и костного мозга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1265"/>
          <a:stretch>
            <a:fillRect/>
          </a:stretch>
        </p:blipFill>
        <p:spPr bwMode="auto">
          <a:xfrm>
            <a:off x="251520" y="764704"/>
            <a:ext cx="8562975" cy="56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10254</TotalTime>
  <Words>690</Words>
  <Application>Microsoft Office PowerPoint</Application>
  <PresentationFormat>Экран (4:3)</PresentationFormat>
  <Paragraphs>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Тромботическая микроангиопатия в акушерстве</vt:lpstr>
      <vt:lpstr>Актуальность</vt:lpstr>
      <vt:lpstr>Слайд 3</vt:lpstr>
      <vt:lpstr>Эпидемиология</vt:lpstr>
      <vt:lpstr>Клинико-лабораторные признаки ТМА</vt:lpstr>
      <vt:lpstr>Слайд 6</vt:lpstr>
      <vt:lpstr>Классификация</vt:lpstr>
      <vt:lpstr>Слайд 8</vt:lpstr>
      <vt:lpstr>Слайд 9</vt:lpstr>
      <vt:lpstr>аГУС</vt:lpstr>
      <vt:lpstr>Слайд 11</vt:lpstr>
      <vt:lpstr>Слайд 12</vt:lpstr>
      <vt:lpstr>Слайд 13</vt:lpstr>
      <vt:lpstr>Критерии диагноза аГУС</vt:lpstr>
      <vt:lpstr>Слайд 15</vt:lpstr>
      <vt:lpstr>Слайд 16</vt:lpstr>
      <vt:lpstr>Слайд 17</vt:lpstr>
      <vt:lpstr>Принципы и схемы терапии</vt:lpstr>
      <vt:lpstr>Слайд 19</vt:lpstr>
      <vt:lpstr>Слайд 20</vt:lpstr>
      <vt:lpstr>Слайд 21</vt:lpstr>
      <vt:lpstr>Терапия</vt:lpstr>
      <vt:lpstr>Слайд 23</vt:lpstr>
      <vt:lpstr>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Тромботическая микроангиопатия в акушерстве</dc:title>
  <dc:creator>Zverdvd.org</dc:creator>
  <cp:lastModifiedBy>Zverdvd.org</cp:lastModifiedBy>
  <cp:revision>37</cp:revision>
  <dcterms:created xsi:type="dcterms:W3CDTF">2021-09-20T11:08:41Z</dcterms:created>
  <dcterms:modified xsi:type="dcterms:W3CDTF">2021-10-03T16:27:43Z</dcterms:modified>
</cp:coreProperties>
</file>