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3" r:id="rId7"/>
    <p:sldId id="261" r:id="rId8"/>
    <p:sldId id="262" r:id="rId9"/>
    <p:sldId id="269" r:id="rId10"/>
  </p:sldIdLst>
  <p:sldSz type="screen4x3" cy="6858000" cx="9144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tableStyles" Target="tableStyle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4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4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5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5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5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Титульный слайд">
    <p:bg>
      <p:bgRef idx="1001">
        <a:schemeClr val="bg2"/>
      </p:bgRef>
    </p:bg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91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92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93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94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95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algn="ctr" indent="0" marL="0">
              <a:buNone/>
              <a:defRPr baseline="0" b="1" cap="all" sz="1600" spc="250">
                <a:solidFill>
                  <a:schemeClr val="tx2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48596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4859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98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/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99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600" name="Овал 12"/>
          <p:cNvSpPr/>
          <p:nvPr/>
        </p:nvSpPr>
        <p:spPr>
          <a:xfrm>
            <a:off x="4267200" y="2115312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01" name="Овал 13"/>
          <p:cNvSpPr/>
          <p:nvPr/>
        </p:nvSpPr>
        <p:spPr>
          <a:xfrm>
            <a:off x="4361688" y="2209800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0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48603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bg>
      <p:bgRef idx="1001">
        <a:schemeClr val="bg2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75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7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4867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7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Вертикальный заголовок и текст">
    <p:bg>
      <p:bgRef idx="1001">
        <a:schemeClr val="bg2"/>
      </p:bgRef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44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4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46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47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48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649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/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50" name="Овал 13"/>
          <p:cNvSpPr/>
          <p:nvPr/>
        </p:nvSpPr>
        <p:spPr>
          <a:xfrm>
            <a:off x="6839712" y="2925763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51" name="Овал 14"/>
          <p:cNvSpPr/>
          <p:nvPr/>
        </p:nvSpPr>
        <p:spPr>
          <a:xfrm>
            <a:off x="6934200" y="3020251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5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4865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5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4865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56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bg>
      <p:bgRef idx="1001">
        <a:schemeClr val="bg2"/>
      </p:bgRef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0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486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48612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Заголовок раздела">
    <p:bg>
      <p:bgRef idx="1001">
        <a:schemeClr val="bg1"/>
      </p:bgRef>
    </p:bg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80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81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82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83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84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/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85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algn="ctr" indent="0" marL="0">
              <a:buNone/>
              <a:defRPr baseline="0" b="1" cap="all" sz="1600" spc="25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86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87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68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8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48690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/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91" name="Овал 9"/>
          <p:cNvSpPr/>
          <p:nvPr/>
        </p:nvSpPr>
        <p:spPr>
          <a:xfrm>
            <a:off x="4267200" y="2115312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92" name="Овал 10"/>
          <p:cNvSpPr/>
          <p:nvPr/>
        </p:nvSpPr>
        <p:spPr>
          <a:xfrm>
            <a:off x="4361688" y="2209800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9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48694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baseline="0" b="0" cap="none" sz="420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bg>
      <p:bgRef idx="1001">
        <a:schemeClr val="bg2"/>
      </p:bgRef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9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p>
            <a:fld id="{5B106E36-FD25-4E2D-B0AA-010F637433A0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4869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9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48699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/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0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701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Сравнение">
    <p:bg>
      <p:bgRef idx="1001">
        <a:schemeClr val="bg2"/>
      </p:bgRef>
    </p:bg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/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03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04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05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06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07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/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08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09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indent="0" marL="0">
              <a:buNone/>
              <a:defRPr b="1" dirty="0" sz="2200" lang="en-US" smtClean="0">
                <a:solidFill>
                  <a:srgbClr val="FFFFFF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710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indent="0" marL="0">
              <a:buNone/>
              <a:defRPr b="1" sz="2200"/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711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48712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p>
            <a:endParaRPr lang="ru-RU"/>
          </a:p>
        </p:txBody>
      </p:sp>
      <p:sp>
        <p:nvSpPr>
          <p:cNvPr id="1048713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/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14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715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71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717" name="Овал 24"/>
          <p:cNvSpPr/>
          <p:nvPr/>
        </p:nvSpPr>
        <p:spPr>
          <a:xfrm>
            <a:off x="4267200" y="956036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18" name="Овал 26"/>
          <p:cNvSpPr/>
          <p:nvPr/>
        </p:nvSpPr>
        <p:spPr>
          <a:xfrm>
            <a:off x="4361688" y="1050524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1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/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48720" name="Заголовок 22"/>
          <p:cNvSpPr>
            <a:spLocks noGrp="1"/>
          </p:cNvSpPr>
          <p:nvPr>
            <p:ph type="title"/>
          </p:nvPr>
        </p:nvSpPr>
        <p:spPr/>
        <p:txBody>
          <a:bodyPr anchor="b" anchorCtr="0" rtlCol="0"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40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48641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2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Пустой слайд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1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22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23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24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2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2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727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4872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2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Объект с подписью">
    <p:bg>
      <p:bgRef idx="1001">
        <a:schemeClr val="bg1"/>
      </p:bgRef>
    </p:bg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31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32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33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3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35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/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36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b="1" sz="220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737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indent="0" marL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73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73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/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4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741" name="Овал 9"/>
          <p:cNvSpPr/>
          <p:nvPr/>
        </p:nvSpPr>
        <p:spPr>
          <a:xfrm>
            <a:off x="1295400" y="228600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42" name="Овал 10"/>
          <p:cNvSpPr/>
          <p:nvPr/>
        </p:nvSpPr>
        <p:spPr>
          <a:xfrm>
            <a:off x="1389888" y="323088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43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48744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4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B106E36-FD25-4E2D-B0AA-010F637433A0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4874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p>
            <a:endParaRPr lang="ru-RU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Рисунок с подписью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/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58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59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60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61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662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63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/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64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665" name="Овал 11"/>
          <p:cNvSpPr/>
          <p:nvPr/>
        </p:nvSpPr>
        <p:spPr>
          <a:xfrm>
            <a:off x="1295400" y="228600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66" name="Овал 12"/>
          <p:cNvSpPr/>
          <p:nvPr/>
        </p:nvSpPr>
        <p:spPr>
          <a:xfrm>
            <a:off x="1389888" y="323088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6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48668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b="1" sz="24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69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dirty="0" kumimoji="0" lang="en-US"/>
          </a:p>
        </p:txBody>
      </p:sp>
      <p:sp>
        <p:nvSpPr>
          <p:cNvPr id="1048670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indent="0" marL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71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72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p>
            <a:fld id="{5B106E36-FD25-4E2D-B0AA-010F637433A0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48673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7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7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7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80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81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/>
        </p:spPr>
        <p:txBody>
          <a:bodyPr vert="horz"/>
          <a:lstStyle>
            <a:lvl1pPr algn="r" eaLnBrk="1" hangingPunct="1" latinLnBrk="0">
              <a:defRPr sz="1400" kumimoji="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1048582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/>
        </p:spPr>
        <p:txBody>
          <a:bodyPr vert="horz"/>
          <a:lstStyle>
            <a:lvl1pPr algn="l" eaLnBrk="1" hangingPunct="1" latinLnBrk="0">
              <a:defRPr sz="1200" kumimoji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048583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584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/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85" name="Овал 11"/>
          <p:cNvSpPr/>
          <p:nvPr/>
        </p:nvSpPr>
        <p:spPr>
          <a:xfrm>
            <a:off x="4267200" y="956036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6" name="Овал 14"/>
          <p:cNvSpPr/>
          <p:nvPr/>
        </p:nvSpPr>
        <p:spPr>
          <a:xfrm>
            <a:off x="4361688" y="1050524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7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/>
        </p:spPr>
        <p:txBody>
          <a:bodyPr anchor="ctr" lIns="45720" rIns="45720" vert="horz">
            <a:normAutofit/>
          </a:bodyPr>
          <a:lstStyle>
            <a:lvl1pPr algn="ctr" eaLnBrk="1" hangingPunct="1" latinLnBrk="0">
              <a:defRPr sz="1600" kumimoji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048588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/>
        </p:spPr>
        <p:txBody>
          <a:bodyPr anchor="b" vert="horz">
            <a:normAutofit/>
          </a:bodyPr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589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ru-RU" smtClean="0"/>
              <a:t>Образец текста</a:t>
            </a:r>
          </a:p>
          <a:p>
            <a:pPr eaLnBrk="1" hangingPunct="1" latinLnBrk="0" lvl="1"/>
            <a:r>
              <a:rPr kumimoji="0" lang="ru-RU" smtClean="0"/>
              <a:t>Второй уровень</a:t>
            </a:r>
          </a:p>
          <a:p>
            <a:pPr eaLnBrk="1" hangingPunct="1" latinLnBrk="0" lvl="2"/>
            <a:r>
              <a:rPr kumimoji="0" lang="ru-RU" smtClean="0"/>
              <a:t>Третий уровень</a:t>
            </a:r>
          </a:p>
          <a:p>
            <a:pPr eaLnBrk="1" hangingPunct="1" latinLnBrk="0" lvl="3"/>
            <a:r>
              <a:rPr kumimoji="0" lang="ru-RU" smtClean="0"/>
              <a:t>Четвертый уровень</a:t>
            </a:r>
          </a:p>
          <a:p>
            <a:pPr eaLnBrk="1" hangingPunct="1" latinLnBrk="0" lvl="4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eaLnBrk="1" hangingPunct="1" latinLnBrk="0" rtl="0">
        <a:spcBef>
          <a:spcPct val="0"/>
        </a:spcBef>
        <a:buNone/>
        <a:defRPr sz="3300" kern="1200" kumimoji="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7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74320" latinLnBrk="0" marL="548640" rtl="0">
        <a:spcBef>
          <a:spcPct val="20000"/>
        </a:spcBef>
        <a:buClr>
          <a:schemeClr val="accent2"/>
        </a:buClr>
        <a:buSzPct val="70000"/>
        <a:buFont typeface="Wingdings"/>
        <a:buChar char=""/>
        <a:defRPr sz="2200" kern="1200" kumimoji="0">
          <a:solidFill>
            <a:schemeClr val="tx2"/>
          </a:solidFill>
          <a:latin typeface="+mn-lt"/>
          <a:ea typeface="+mn-ea"/>
          <a:cs typeface="+mn-cs"/>
        </a:defRPr>
      </a:lvl2pPr>
      <a:lvl3pPr algn="l" eaLnBrk="1" hangingPunct="1" indent="-228600" latinLnBrk="0" marL="822960" rtl="0">
        <a:spcBef>
          <a:spcPct val="20000"/>
        </a:spcBef>
        <a:buClr>
          <a:schemeClr val="accent3"/>
        </a:buClr>
        <a:buSzPct val="75000"/>
        <a:buFont typeface="Wingdings 2"/>
        <a:buChar char="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097280" rtl="0">
        <a:spcBef>
          <a:spcPct val="20000"/>
        </a:spcBef>
        <a:buClr>
          <a:schemeClr val="accent4"/>
        </a:buClr>
        <a:buSzPct val="70000"/>
        <a:buFont typeface="Wingdings"/>
        <a:buChar char=""/>
        <a:defRPr sz="2000" kern="1200" kumimoji="0">
          <a:solidFill>
            <a:schemeClr val="tx2"/>
          </a:solidFill>
          <a:latin typeface="+mn-lt"/>
          <a:ea typeface="+mn-ea"/>
          <a:cs typeface="+mn-cs"/>
        </a:defRPr>
      </a:lvl4pPr>
      <a:lvl5pPr algn="l" eaLnBrk="1" hangingPunct="1" indent="-228600" latinLnBrk="0" marL="1371600" rtl="0">
        <a:spcBef>
          <a:spcPct val="20000"/>
        </a:spcBef>
        <a:buClr>
          <a:schemeClr val="accent5"/>
        </a:buClr>
        <a:buFontTx/>
        <a:buChar char="•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645920" rtl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03120" rtl="0">
        <a:spcBef>
          <a:spcPct val="20000"/>
        </a:spcBef>
        <a:buClr>
          <a:schemeClr val="accent4">
            <a:shade val="75000"/>
          </a:schemeClr>
        </a:buClr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377440" rtl="0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baseline="0" cap="all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969640"/>
          </a:xfrm>
        </p:spPr>
        <p:txBody>
          <a:bodyPr>
            <a:normAutofit fontScale="97222" lnSpcReduction="20000"/>
          </a:bodyPr>
          <a:p>
            <a:r>
              <a:rPr b="0" dirty="0" sz="3600" lang="ru" smtClean="0"/>
              <a:t>Г</a:t>
            </a:r>
            <a:r>
              <a:rPr b="0" dirty="0" sz="3600" lang="ru" smtClean="0"/>
              <a:t>е</a:t>
            </a:r>
            <a:r>
              <a:rPr b="0" dirty="0" sz="3600" lang="ru" smtClean="0"/>
              <a:t>н</a:t>
            </a:r>
            <a:r>
              <a:rPr b="0" dirty="0" sz="3600" lang="ru" smtClean="0"/>
              <a:t>о</a:t>
            </a:r>
            <a:r>
              <a:rPr b="0" dirty="0" sz="3600" lang="ru" smtClean="0"/>
              <a:t>м</a:t>
            </a:r>
            <a:r>
              <a:rPr altLang="ru" b="0" dirty="0" sz="3600" lang="en-US" smtClean="0"/>
              <a:t>.</a:t>
            </a:r>
            <a:r>
              <a:rPr altLang="ru" b="0" dirty="0" sz="3600" lang="en-US" smtClean="0"/>
              <a:t> </a:t>
            </a:r>
            <a:r>
              <a:rPr altLang="ru" b="0" dirty="0" sz="3600" lang="ru" smtClean="0"/>
              <a:t>Г</a:t>
            </a:r>
            <a:r>
              <a:rPr altLang="ru" b="0" dirty="0" sz="3600" lang="ru" smtClean="0"/>
              <a:t>е</a:t>
            </a:r>
            <a:r>
              <a:rPr altLang="ru" b="0" dirty="0" sz="3600" lang="ru" smtClean="0"/>
              <a:t>н</a:t>
            </a:r>
            <a:r>
              <a:rPr altLang="ru" b="0" dirty="0" sz="3600" lang="ru" smtClean="0"/>
              <a:t>н</a:t>
            </a:r>
            <a:r>
              <a:rPr altLang="ru" b="0" dirty="0" sz="3600" lang="ru" smtClean="0"/>
              <a:t>а</a:t>
            </a:r>
            <a:r>
              <a:rPr altLang="ru" b="0" dirty="0" sz="3600" lang="ru" smtClean="0"/>
              <a:t>я</a:t>
            </a:r>
            <a:r>
              <a:rPr altLang="ru" b="0" dirty="0" sz="3600" lang="en-US" smtClean="0"/>
              <a:t> </a:t>
            </a:r>
            <a:r>
              <a:rPr altLang="ru" b="0" dirty="0" sz="3600" lang="ru" smtClean="0"/>
              <a:t>т</a:t>
            </a:r>
            <a:r>
              <a:rPr altLang="ru" b="0" dirty="0" sz="3600" lang="ru" smtClean="0"/>
              <a:t>е</a:t>
            </a:r>
            <a:r>
              <a:rPr altLang="ru" b="0" dirty="0" sz="3600" lang="ru" smtClean="0"/>
              <a:t>р</a:t>
            </a:r>
            <a:r>
              <a:rPr altLang="ru" b="0" dirty="0" sz="3600" lang="ru" smtClean="0"/>
              <a:t>а</a:t>
            </a:r>
            <a:r>
              <a:rPr altLang="ru" b="0" dirty="0" sz="3600" lang="ru" smtClean="0"/>
              <a:t>п</a:t>
            </a:r>
            <a:r>
              <a:rPr altLang="ru" b="0" dirty="0" sz="3600" lang="ru" smtClean="0"/>
              <a:t>и</a:t>
            </a:r>
            <a:r>
              <a:rPr altLang="ru" b="0" dirty="0" sz="3600" lang="ru" smtClean="0"/>
              <a:t>я</a:t>
            </a:r>
            <a:r>
              <a:rPr altLang="ru" b="0" dirty="0" sz="3600" lang="en-US" smtClean="0"/>
              <a:t>.</a:t>
            </a:r>
            <a:r>
              <a:rPr altLang="ru" b="0" dirty="0" sz="3600" lang="ru" smtClean="0"/>
              <a:t>М</a:t>
            </a:r>
            <a:r>
              <a:rPr altLang="ru" b="0" dirty="0" sz="3600" lang="ru" smtClean="0"/>
              <a:t>е</a:t>
            </a:r>
            <a:r>
              <a:rPr altLang="ru" b="0" dirty="0" sz="3600" lang="ru" smtClean="0"/>
              <a:t>д</a:t>
            </a:r>
            <a:r>
              <a:rPr altLang="ru" b="0" dirty="0" sz="3600" lang="ru" smtClean="0"/>
              <a:t>и</a:t>
            </a:r>
            <a:r>
              <a:rPr altLang="ru" b="0" dirty="0" sz="3600" lang="ru" smtClean="0"/>
              <a:t>ц</a:t>
            </a:r>
            <a:r>
              <a:rPr altLang="ru" b="0" dirty="0" sz="3600" lang="ru" smtClean="0"/>
              <a:t>и</a:t>
            </a:r>
            <a:r>
              <a:rPr altLang="ru" b="0" dirty="0" sz="3600" lang="ru" smtClean="0"/>
              <a:t>н</a:t>
            </a:r>
            <a:r>
              <a:rPr altLang="ru" b="0" dirty="0" sz="3600" lang="ru" smtClean="0"/>
              <a:t>с</a:t>
            </a:r>
            <a:r>
              <a:rPr altLang="ru" b="0" dirty="0" sz="3600" lang="ru" smtClean="0"/>
              <a:t>к</a:t>
            </a:r>
            <a:r>
              <a:rPr altLang="ru" b="0" dirty="0" sz="3600" lang="ru" smtClean="0"/>
              <a:t>а</a:t>
            </a:r>
            <a:r>
              <a:rPr altLang="ru" b="0" dirty="0" sz="3600" lang="ru" smtClean="0"/>
              <a:t>я</a:t>
            </a:r>
            <a:r>
              <a:rPr altLang="ru" b="0" dirty="0" sz="3600" lang="en-US" smtClean="0"/>
              <a:t> </a:t>
            </a:r>
            <a:r>
              <a:rPr altLang="ru" b="0" dirty="0" sz="3600" lang="ru" smtClean="0"/>
              <a:t>г</a:t>
            </a:r>
            <a:r>
              <a:rPr altLang="ru" b="0" dirty="0" sz="3600" lang="ru" smtClean="0"/>
              <a:t>е</a:t>
            </a:r>
            <a:r>
              <a:rPr altLang="ru" b="0" dirty="0" sz="3600" lang="ru" smtClean="0"/>
              <a:t>н</a:t>
            </a:r>
            <a:r>
              <a:rPr altLang="ru" b="0" dirty="0" sz="3600" lang="ru" smtClean="0"/>
              <a:t>е</a:t>
            </a:r>
            <a:r>
              <a:rPr altLang="ru" b="0" dirty="0" sz="3600" lang="ru" smtClean="0"/>
              <a:t>т</a:t>
            </a:r>
            <a:r>
              <a:rPr altLang="ru" b="0" dirty="0" sz="3600" lang="ru" smtClean="0"/>
              <a:t>и</a:t>
            </a:r>
            <a:r>
              <a:rPr altLang="ru" b="0" dirty="0" sz="3600" lang="ru" smtClean="0"/>
              <a:t>к</a:t>
            </a:r>
            <a:r>
              <a:rPr altLang="ru" b="0" dirty="0" sz="3600" lang="ru" smtClean="0"/>
              <a:t>а</a:t>
            </a:r>
            <a:endParaRPr dirty="0" sz="3600" lang="ru-RU"/>
          </a:p>
        </p:txBody>
      </p:sp>
      <p:sp>
        <p:nvSpPr>
          <p:cNvPr id="1048605" name="Заголовок 1"/>
          <p:cNvSpPr>
            <a:spLocks noGrp="1"/>
          </p:cNvSpPr>
          <p:nvPr>
            <p:ph type="ctrTitle"/>
          </p:nvPr>
        </p:nvSpPr>
        <p:spPr>
          <a:xfrm>
            <a:off x="1619672" y="332656"/>
            <a:ext cx="7772400" cy="1752600"/>
          </a:xfrm>
        </p:spPr>
        <p:txBody>
          <a:bodyPr>
            <a:normAutofit/>
          </a:bodyPr>
          <a:p>
            <a:r>
              <a:rPr dirty="0" sz="1800" lang="ru-RU" smtClean="0"/>
              <a:t>Федеральное государственное бюджетное образовательное учреждение</a:t>
            </a:r>
            <a:br>
              <a:rPr dirty="0" sz="1800" lang="ru-RU" smtClean="0"/>
            </a:br>
            <a:r>
              <a:rPr dirty="0" sz="1800" lang="ru-RU" smtClean="0"/>
              <a:t>высшего образования</a:t>
            </a:r>
            <a:br>
              <a:rPr dirty="0" sz="1800" lang="ru-RU" smtClean="0"/>
            </a:br>
            <a:r>
              <a:rPr dirty="0" sz="1800" lang="ru-RU" smtClean="0"/>
              <a:t>"Красноярский государственный медицинский университет</a:t>
            </a:r>
            <a:br>
              <a:rPr dirty="0" sz="1800" lang="ru-RU" smtClean="0"/>
            </a:br>
            <a:r>
              <a:rPr dirty="0" sz="1800" lang="ru-RU" smtClean="0"/>
              <a:t>имени профессора В.Ф. </a:t>
            </a:r>
            <a:r>
              <a:rPr dirty="0" sz="1800" lang="ru-RU" err="1" smtClean="0"/>
              <a:t>Войно-Ясенецкого</a:t>
            </a:r>
            <a:r>
              <a:rPr dirty="0" sz="1800" lang="ru-RU" smtClean="0"/>
              <a:t>"</a:t>
            </a:r>
            <a:br>
              <a:rPr dirty="0" sz="1800" lang="ru-RU" smtClean="0"/>
            </a:br>
            <a:r>
              <a:rPr dirty="0" sz="1800" lang="ru-RU" smtClean="0"/>
              <a:t>Министерства здравоохранения Российской Федерации</a:t>
            </a:r>
            <a:endParaRPr dirty="0" lang="ru-RU"/>
          </a:p>
        </p:txBody>
      </p:sp>
      <p:pic>
        <p:nvPicPr>
          <p:cNvPr id="2097152" name="Рисунок 3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395536" y="620688"/>
            <a:ext cx="1784500" cy="1152128"/>
          </a:xfrm>
          <a:prstGeom prst="rect"/>
        </p:spPr>
      </p:pic>
      <p:sp>
        <p:nvSpPr>
          <p:cNvPr id="1048606" name="TextBox 4"/>
          <p:cNvSpPr txBox="1"/>
          <p:nvPr/>
        </p:nvSpPr>
        <p:spPr>
          <a:xfrm>
            <a:off x="5796136" y="4437112"/>
            <a:ext cx="2952328" cy="1158240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ru-RU" smtClean="0"/>
              <a:t>Выполнил: студент стоматологического факультета 201 гр.</a:t>
            </a:r>
          </a:p>
          <a:p>
            <a:r>
              <a:rPr dirty="0" lang="ru-RU" smtClean="0"/>
              <a:t>Федоров ДК</a:t>
            </a:r>
            <a:endParaRPr dirty="0" lang="ru-RU"/>
          </a:p>
        </p:txBody>
      </p:sp>
      <p:sp>
        <p:nvSpPr>
          <p:cNvPr id="1048607" name="TextBox 5"/>
          <p:cNvSpPr txBox="1"/>
          <p:nvPr/>
        </p:nvSpPr>
        <p:spPr>
          <a:xfrm>
            <a:off x="3563888" y="5877272"/>
            <a:ext cx="288032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dirty="0" lang="ru-RU" smtClean="0"/>
              <a:t>2022, Красноярск</a:t>
            </a:r>
            <a:endParaRPr dirty="0"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ru" smtClean="0"/>
              <a:t>Г</a:t>
            </a:r>
            <a:r>
              <a:rPr dirty="0" lang="ru" smtClean="0"/>
              <a:t>е</a:t>
            </a:r>
            <a:r>
              <a:rPr dirty="0" lang="ru" smtClean="0"/>
              <a:t>н</a:t>
            </a:r>
            <a:r>
              <a:rPr dirty="0" lang="ru" smtClean="0"/>
              <a:t>о</a:t>
            </a:r>
            <a:r>
              <a:rPr dirty="0" lang="ru" smtClean="0"/>
              <a:t>м</a:t>
            </a:r>
            <a:r>
              <a:rPr altLang="ru" dirty="0" lang="en-US" smtClean="0"/>
              <a:t> </a:t>
            </a:r>
            <a:r>
              <a:rPr altLang="ru" dirty="0" lang="ru" smtClean="0"/>
              <a:t>к</a:t>
            </a:r>
            <a:r>
              <a:rPr altLang="ru" dirty="0" lang="ru" smtClean="0"/>
              <a:t>а</a:t>
            </a:r>
            <a:r>
              <a:rPr altLang="ru" dirty="0" lang="ru" smtClean="0"/>
              <a:t>к</a:t>
            </a:r>
            <a:r>
              <a:rPr altLang="ru" dirty="0" lang="en-US" smtClean="0"/>
              <a:t> </a:t>
            </a:r>
            <a:r>
              <a:rPr altLang="ru" dirty="0" lang="ru" smtClean="0"/>
              <a:t>х</a:t>
            </a:r>
            <a:r>
              <a:rPr altLang="ru" dirty="0" lang="ru" smtClean="0"/>
              <a:t>р</a:t>
            </a:r>
            <a:r>
              <a:rPr altLang="ru" dirty="0" lang="ru" smtClean="0"/>
              <a:t>а</a:t>
            </a:r>
            <a:r>
              <a:rPr altLang="ru" dirty="0" lang="ru" smtClean="0"/>
              <a:t>н</a:t>
            </a:r>
            <a:r>
              <a:rPr altLang="ru" dirty="0" lang="ru" smtClean="0"/>
              <a:t>и</a:t>
            </a:r>
            <a:r>
              <a:rPr altLang="ru" dirty="0" lang="ru" smtClean="0"/>
              <a:t>л</a:t>
            </a:r>
            <a:r>
              <a:rPr altLang="ru" dirty="0" lang="ru" smtClean="0"/>
              <a:t>и</a:t>
            </a:r>
            <a:r>
              <a:rPr altLang="ru" dirty="0" lang="ru" smtClean="0"/>
              <a:t>щ</a:t>
            </a:r>
            <a:r>
              <a:rPr altLang="ru" dirty="0" lang="ru" smtClean="0"/>
              <a:t>е</a:t>
            </a:r>
            <a:r>
              <a:rPr altLang="ru" dirty="0" lang="en-US" smtClean="0"/>
              <a:t> </a:t>
            </a:r>
            <a:endParaRPr dirty="0" lang="ru-RU"/>
          </a:p>
        </p:txBody>
      </p:sp>
      <p:sp>
        <p:nvSpPr>
          <p:cNvPr id="1048614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 algn="ctr"/>
            <a:r>
              <a:rPr dirty="0" lang="ru" smtClean="0"/>
              <a:t>П</a:t>
            </a:r>
            <a:r>
              <a:rPr dirty="0" lang="ru-RU"/>
              <a:t>од геномом понимают совокупность генетического материала гаплоидного набора хромосом данного вида</a:t>
            </a:r>
            <a:endParaRPr dirty="0" lang="ru-RU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39744" y="3142197"/>
            <a:ext cx="4427934" cy="2956851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rmAutofit/>
          </a:bodyPr>
          <a:p>
            <a:r>
              <a:rPr dirty="0" lang="ru"/>
              <a:t>Г</a:t>
            </a:r>
            <a:r>
              <a:rPr dirty="0" lang="ru"/>
              <a:t>е</a:t>
            </a:r>
            <a:r>
              <a:rPr dirty="0" lang="ru"/>
              <a:t>н</a:t>
            </a:r>
            <a:r>
              <a:rPr dirty="0" lang="ru"/>
              <a:t>о</a:t>
            </a:r>
            <a:r>
              <a:rPr dirty="0" lang="ru"/>
              <a:t>м</a:t>
            </a:r>
            <a:r>
              <a:rPr altLang="ru" dirty="0" lang="en-US"/>
              <a:t> </a:t>
            </a:r>
            <a:r>
              <a:rPr altLang="ru" dirty="0" lang="ru"/>
              <a:t>ч</a:t>
            </a:r>
            <a:r>
              <a:rPr altLang="ru" dirty="0" lang="ru"/>
              <a:t>е</a:t>
            </a:r>
            <a:r>
              <a:rPr altLang="ru" dirty="0" lang="ru"/>
              <a:t>ловека</a:t>
            </a:r>
            <a:r>
              <a:rPr altLang="ru" dirty="0" lang="en-US"/>
              <a:t> </a:t>
            </a:r>
            <a:endParaRPr dirty="0" lang="ru-RU"/>
          </a:p>
        </p:txBody>
      </p:sp>
      <p:sp>
        <p:nvSpPr>
          <p:cNvPr id="1048616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761545" cy="4928973"/>
          </a:xfrm>
        </p:spPr>
        <p:txBody>
          <a:bodyPr>
            <a:normAutofit/>
          </a:bodyPr>
          <a:p>
            <a:pPr algn="ctr" indent="0" marL="0">
              <a:buNone/>
            </a:pPr>
            <a:r>
              <a:rPr b="1" dirty="0" lang="ru"/>
              <a:t>У человека (Homo sapiens) геном состоит из 23 пар хромосом, находящихся в ядре, а также митохондриальной ДНК. Двадцать две аутосомные хромосомы, две половые хромосомы Х и Y, а также митохондриальная ДНК человека содержат вместе примерно 3,1 млрд пар оснований</a:t>
            </a:r>
            <a:r>
              <a:rPr altLang="ru" b="1" dirty="0" lang="en-US"/>
              <a:t>.</a:t>
            </a:r>
            <a:endParaRPr b="1" dirty="0" lang="ru-RU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063297" y="1527047"/>
            <a:ext cx="2953602" cy="2701992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p>
            <a:r>
              <a:rPr dirty="0" sz="3200" lang="ru" smtClean="0">
                <a:solidFill>
                  <a:schemeClr val="tx1"/>
                </a:solidFill>
              </a:rPr>
              <a:t>И</a:t>
            </a:r>
            <a:r>
              <a:rPr dirty="0" sz="3200" lang="ru" smtClean="0">
                <a:solidFill>
                  <a:schemeClr val="tx1"/>
                </a:solidFill>
              </a:rPr>
              <a:t>с</a:t>
            </a:r>
            <a:r>
              <a:rPr dirty="0" sz="3200" lang="ru" smtClean="0">
                <a:solidFill>
                  <a:schemeClr val="tx1"/>
                </a:solidFill>
              </a:rPr>
              <a:t>т</a:t>
            </a:r>
            <a:r>
              <a:rPr dirty="0" sz="3200" lang="ru" smtClean="0">
                <a:solidFill>
                  <a:schemeClr val="tx1"/>
                </a:solidFill>
              </a:rPr>
              <a:t>о</a:t>
            </a:r>
            <a:r>
              <a:rPr dirty="0" sz="3200" lang="ru" smtClean="0">
                <a:solidFill>
                  <a:schemeClr val="tx1"/>
                </a:solidFill>
              </a:rPr>
              <a:t>р</a:t>
            </a:r>
            <a:r>
              <a:rPr dirty="0" sz="3200" lang="ru" smtClean="0">
                <a:solidFill>
                  <a:schemeClr val="tx1"/>
                </a:solidFill>
              </a:rPr>
              <a:t>и</a:t>
            </a:r>
            <a:r>
              <a:rPr dirty="0" sz="3200" lang="ru" smtClean="0">
                <a:solidFill>
                  <a:schemeClr val="tx1"/>
                </a:solidFill>
              </a:rPr>
              <a:t>я</a:t>
            </a:r>
            <a:r>
              <a:rPr altLang="ru" dirty="0" sz="3200" lang="en-US" smtClean="0">
                <a:solidFill>
                  <a:schemeClr val="tx1"/>
                </a:solidFill>
              </a:rPr>
              <a:t> </a:t>
            </a:r>
            <a:r>
              <a:rPr altLang="ru" dirty="0" sz="3200" lang="ru" smtClean="0">
                <a:solidFill>
                  <a:schemeClr val="tx1"/>
                </a:solidFill>
              </a:rPr>
              <a:t>в</a:t>
            </a:r>
            <a:r>
              <a:rPr altLang="ru" dirty="0" sz="3200" lang="ru" smtClean="0">
                <a:solidFill>
                  <a:schemeClr val="tx1"/>
                </a:solidFill>
              </a:rPr>
              <a:t>о</a:t>
            </a:r>
            <a:r>
              <a:rPr altLang="ru" dirty="0" sz="3200" lang="ru" smtClean="0">
                <a:solidFill>
                  <a:schemeClr val="tx1"/>
                </a:solidFill>
              </a:rPr>
              <a:t>з</a:t>
            </a:r>
            <a:r>
              <a:rPr altLang="ru" dirty="0" sz="3200" lang="ru" smtClean="0">
                <a:solidFill>
                  <a:schemeClr val="tx1"/>
                </a:solidFill>
              </a:rPr>
              <a:t>н</a:t>
            </a:r>
            <a:r>
              <a:rPr altLang="ru" dirty="0" sz="3200" lang="ru" smtClean="0">
                <a:solidFill>
                  <a:schemeClr val="tx1"/>
                </a:solidFill>
              </a:rPr>
              <a:t>и</a:t>
            </a:r>
            <a:r>
              <a:rPr altLang="ru" dirty="0" sz="3200" lang="ru" smtClean="0">
                <a:solidFill>
                  <a:schemeClr val="tx1"/>
                </a:solidFill>
              </a:rPr>
              <a:t>к</a:t>
            </a:r>
            <a:r>
              <a:rPr altLang="ru" dirty="0" sz="3200" lang="ru" smtClean="0">
                <a:solidFill>
                  <a:schemeClr val="tx1"/>
                </a:solidFill>
              </a:rPr>
              <a:t>н</a:t>
            </a:r>
            <a:r>
              <a:rPr altLang="ru" dirty="0" sz="3200" lang="ru" smtClean="0">
                <a:solidFill>
                  <a:schemeClr val="tx1"/>
                </a:solidFill>
              </a:rPr>
              <a:t>о</a:t>
            </a:r>
            <a:r>
              <a:rPr altLang="ru" dirty="0" sz="3200" lang="ru" smtClean="0">
                <a:solidFill>
                  <a:schemeClr val="tx1"/>
                </a:solidFill>
              </a:rPr>
              <a:t>в</a:t>
            </a:r>
            <a:r>
              <a:rPr altLang="ru" dirty="0" sz="3200" lang="ru" smtClean="0">
                <a:solidFill>
                  <a:schemeClr val="tx1"/>
                </a:solidFill>
              </a:rPr>
              <a:t>е</a:t>
            </a:r>
            <a:r>
              <a:rPr altLang="ru" dirty="0" sz="3200" lang="ru" smtClean="0">
                <a:solidFill>
                  <a:schemeClr val="tx1"/>
                </a:solidFill>
              </a:rPr>
              <a:t>н</a:t>
            </a:r>
            <a:r>
              <a:rPr altLang="ru" dirty="0" sz="3200" lang="ru" smtClean="0">
                <a:solidFill>
                  <a:schemeClr val="tx1"/>
                </a:solidFill>
              </a:rPr>
              <a:t>и</a:t>
            </a:r>
            <a:r>
              <a:rPr altLang="ru" dirty="0" sz="3200" lang="ru" smtClean="0">
                <a:solidFill>
                  <a:schemeClr val="tx1"/>
                </a:solidFill>
              </a:rPr>
              <a:t>я</a:t>
            </a:r>
            <a:endParaRPr dirty="0" sz="3200" lang="ru-RU">
              <a:solidFill>
                <a:schemeClr val="tx1"/>
              </a:solidFill>
            </a:endParaRPr>
          </a:p>
        </p:txBody>
      </p:sp>
      <p:sp>
        <p:nvSpPr>
          <p:cNvPr id="1048618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 algn="ctr"/>
            <a:r>
              <a:rPr dirty="0" lang="ru" smtClean="0"/>
              <a:t>Термин «геном» был предложен Гансом Винклером в 1920 году в работе</a:t>
            </a:r>
            <a:endParaRPr dirty="0" lang="ru-RU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98410" y="2565400"/>
            <a:ext cx="3147179" cy="3680713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2700" lang="ru" smtClean="0"/>
              <a:t>Г</a:t>
            </a:r>
            <a:r>
              <a:rPr dirty="0" sz="2700" lang="ru" smtClean="0"/>
              <a:t>е</a:t>
            </a:r>
            <a:r>
              <a:rPr dirty="0" sz="2700" lang="ru" smtClean="0"/>
              <a:t>н</a:t>
            </a:r>
            <a:r>
              <a:rPr dirty="0" sz="2700" lang="ru" smtClean="0"/>
              <a:t>н</a:t>
            </a:r>
            <a:r>
              <a:rPr dirty="0" sz="2700" lang="ru" smtClean="0"/>
              <a:t>а</a:t>
            </a:r>
            <a:r>
              <a:rPr dirty="0" sz="2700" lang="ru" smtClean="0"/>
              <a:t>я</a:t>
            </a:r>
            <a:r>
              <a:rPr altLang="ru" dirty="0" sz="2700" lang="en-US" smtClean="0"/>
              <a:t> </a:t>
            </a:r>
            <a:r>
              <a:rPr altLang="ru" dirty="0" sz="2700" lang="ru" smtClean="0"/>
              <a:t>т</a:t>
            </a:r>
            <a:r>
              <a:rPr altLang="ru" dirty="0" sz="2700" lang="ru" smtClean="0"/>
              <a:t>е</a:t>
            </a:r>
            <a:r>
              <a:rPr altLang="ru" dirty="0" sz="2700" lang="ru" smtClean="0"/>
              <a:t>р</a:t>
            </a:r>
            <a:r>
              <a:rPr altLang="ru" dirty="0" sz="2700" lang="ru" smtClean="0"/>
              <a:t>а</a:t>
            </a:r>
            <a:r>
              <a:rPr altLang="ru" dirty="0" sz="2700" lang="ru" smtClean="0"/>
              <a:t>п</a:t>
            </a:r>
            <a:r>
              <a:rPr altLang="ru" dirty="0" sz="2700" lang="ru" smtClean="0"/>
              <a:t>и</a:t>
            </a:r>
            <a:r>
              <a:rPr altLang="ru" dirty="0" sz="2700" lang="ru" smtClean="0"/>
              <a:t>я</a:t>
            </a:r>
            <a:endParaRPr dirty="0" lang="ru-RU"/>
          </a:p>
        </p:txBody>
      </p:sp>
      <p:sp>
        <p:nvSpPr>
          <p:cNvPr id="1048626" name="Объект 2"/>
          <p:cNvSpPr>
            <a:spLocks noGrp="1"/>
          </p:cNvSpPr>
          <p:nvPr>
            <p:ph sz="quarter" idx="1"/>
          </p:nvPr>
        </p:nvSpPr>
        <p:spPr>
          <a:xfrm>
            <a:off x="320670" y="1412776"/>
            <a:ext cx="8823330" cy="3342112"/>
          </a:xfrm>
        </p:spPr>
        <p:txBody>
          <a:bodyPr>
            <a:normAutofit fontScale="81481" lnSpcReduction="20000"/>
          </a:bodyPr>
          <a:p>
            <a:r>
              <a:rPr lang="ru"/>
              <a:t>Генная терапия — это лечение наследственных, мультифакториальных и ненаследственных (инфекционных, злокачественных и др.) заболеваний путем введения генов в соматические клетки пациентов с целью направленного изменения генных дефектов или придания клеткам новых свойств</a:t>
            </a:r>
            <a:r>
              <a:rPr altLang="ru" lang="en-US"/>
              <a:t>.</a:t>
            </a:r>
            <a:endParaRPr/>
          </a:p>
          <a:p>
            <a:endParaRPr/>
          </a:p>
          <a:p>
            <a:r>
              <a:rPr lang="ru"/>
              <a:t>История развития генной терапии началась в 1972 г., когда в США, в Стэндфордском университете, Стэнли Коэн и Герберт Бойер обнаружили явление прямого переноса фрагментов ДНК от одной бактерии кишечной палочки к</a:t>
            </a:r>
            <a:r>
              <a:rPr altLang="ru" lang="en-US"/>
              <a:t> </a:t>
            </a:r>
            <a:r>
              <a:rPr altLang="ru" lang="ru"/>
              <a:t>д</a:t>
            </a:r>
            <a:r>
              <a:rPr altLang="ru" lang="ru"/>
              <a:t>р</a:t>
            </a:r>
            <a:r>
              <a:rPr altLang="ru" lang="ru"/>
              <a:t>угой</a:t>
            </a:r>
            <a:r>
              <a:rPr altLang="ru" lang="en-US"/>
              <a:t>.</a:t>
            </a:r>
            <a:r>
              <a:rPr altLang="ru" lang="en-US"/>
              <a:t>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ru" smtClean="0"/>
              <a:t>М</a:t>
            </a:r>
            <a:r>
              <a:rPr dirty="0" lang="ru" smtClean="0"/>
              <a:t>е</a:t>
            </a:r>
            <a:r>
              <a:rPr dirty="0" lang="ru" smtClean="0"/>
              <a:t>д</a:t>
            </a:r>
            <a:r>
              <a:rPr dirty="0" lang="ru" smtClean="0"/>
              <a:t>и</a:t>
            </a:r>
            <a:r>
              <a:rPr dirty="0" lang="ru" smtClean="0"/>
              <a:t>ц</a:t>
            </a:r>
            <a:r>
              <a:rPr dirty="0" lang="ru" smtClean="0"/>
              <a:t>и</a:t>
            </a:r>
            <a:r>
              <a:rPr dirty="0" lang="ru" smtClean="0"/>
              <a:t>н</a:t>
            </a:r>
            <a:r>
              <a:rPr dirty="0" lang="ru" smtClean="0"/>
              <a:t>с</a:t>
            </a:r>
            <a:r>
              <a:rPr dirty="0" lang="ru" smtClean="0"/>
              <a:t>к</a:t>
            </a:r>
            <a:r>
              <a:rPr dirty="0" lang="ru" smtClean="0"/>
              <a:t>а</a:t>
            </a:r>
            <a:r>
              <a:rPr dirty="0" lang="ru" smtClean="0"/>
              <a:t>я</a:t>
            </a:r>
            <a:r>
              <a:rPr altLang="ru" dirty="0" lang="en-US" smtClean="0"/>
              <a:t> </a:t>
            </a:r>
            <a:r>
              <a:rPr altLang="ru" dirty="0" lang="ru" smtClean="0"/>
              <a:t>г</a:t>
            </a:r>
            <a:r>
              <a:rPr altLang="ru" dirty="0" lang="ru" smtClean="0"/>
              <a:t>е</a:t>
            </a:r>
            <a:r>
              <a:rPr altLang="ru" dirty="0" lang="ru" smtClean="0"/>
              <a:t>н</a:t>
            </a:r>
            <a:r>
              <a:rPr altLang="ru" dirty="0" lang="ru" smtClean="0"/>
              <a:t>е</a:t>
            </a:r>
            <a:r>
              <a:rPr altLang="ru" dirty="0" lang="ru" smtClean="0"/>
              <a:t>т</a:t>
            </a:r>
            <a:r>
              <a:rPr altLang="ru" dirty="0" lang="ru" smtClean="0"/>
              <a:t>и</a:t>
            </a:r>
            <a:r>
              <a:rPr altLang="ru" dirty="0" lang="ru" smtClean="0"/>
              <a:t>к</a:t>
            </a:r>
            <a:r>
              <a:rPr altLang="ru" dirty="0" lang="ru" smtClean="0"/>
              <a:t>а</a:t>
            </a:r>
            <a:r>
              <a:rPr altLang="ru" dirty="0" lang="en-US" smtClean="0"/>
              <a:t> </a:t>
            </a:r>
            <a:r>
              <a:rPr altLang="ru" dirty="0" lang="ru" smtClean="0"/>
              <a:t>к</a:t>
            </a:r>
            <a:r>
              <a:rPr altLang="ru" dirty="0" lang="ru" smtClean="0"/>
              <a:t>а</a:t>
            </a:r>
            <a:r>
              <a:rPr altLang="ru" dirty="0" lang="ru" smtClean="0"/>
              <a:t>к</a:t>
            </a:r>
            <a:r>
              <a:rPr altLang="ru" dirty="0" lang="en-US" smtClean="0"/>
              <a:t> </a:t>
            </a:r>
            <a:r>
              <a:rPr altLang="ru" dirty="0" lang="ru" smtClean="0"/>
              <a:t>н</a:t>
            </a:r>
            <a:r>
              <a:rPr altLang="ru" dirty="0" lang="ru" smtClean="0"/>
              <a:t>а</a:t>
            </a:r>
            <a:r>
              <a:rPr altLang="ru" dirty="0" lang="ru" smtClean="0"/>
              <a:t>у</a:t>
            </a:r>
            <a:r>
              <a:rPr altLang="ru" dirty="0" lang="ru" smtClean="0"/>
              <a:t>к</a:t>
            </a:r>
            <a:r>
              <a:rPr altLang="ru" dirty="0" lang="ru" smtClean="0"/>
              <a:t>а</a:t>
            </a:r>
            <a:endParaRPr dirty="0" lang="ru-RU"/>
          </a:p>
        </p:txBody>
      </p:sp>
      <p:sp>
        <p:nvSpPr>
          <p:cNvPr id="1048620" name="Объект 2"/>
          <p:cNvSpPr>
            <a:spLocks noGrp="1"/>
          </p:cNvSpPr>
          <p:nvPr>
            <p:ph sz="quarter" idx="1"/>
          </p:nvPr>
        </p:nvSpPr>
        <p:spPr>
          <a:xfrm>
            <a:off x="0" y="1522686"/>
            <a:ext cx="5067989" cy="4092653"/>
          </a:xfrm>
        </p:spPr>
        <p:txBody>
          <a:bodyPr>
            <a:normAutofit fontScale="85185" lnSpcReduction="20000"/>
          </a:bodyPr>
          <a:p>
            <a:pPr algn="ctr"/>
            <a:r>
              <a:rPr dirty="0" lang="ru-RU"/>
              <a:t>Медицинская генетика (или генетика человека, клиническая генетика, генопатология) — область медицины, наука, которая изучает явления наследственности и изменчивости в различных популяциях людей, особенности проявления и развития нормальных и патологических признаков, зависимость заболеваний от генетической предрасположенности и условий окружающей среды. </a:t>
            </a:r>
            <a:endParaRPr dirty="0" lang="ru-RU"/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067988" y="2118636"/>
            <a:ext cx="3909877" cy="3496703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/>
          </a:bodyPr>
          <a:p>
            <a:r>
              <a:rPr dirty="0" sz="4000" lang="ru" smtClean="0"/>
              <a:t>З</a:t>
            </a:r>
            <a:r>
              <a:rPr dirty="0" sz="4000" lang="ru" smtClean="0"/>
              <a:t>а</a:t>
            </a:r>
            <a:r>
              <a:rPr dirty="0" sz="4000" lang="ru" smtClean="0"/>
              <a:t>д</a:t>
            </a:r>
            <a:r>
              <a:rPr dirty="0" sz="4000" lang="ru" smtClean="0"/>
              <a:t>а</a:t>
            </a:r>
            <a:r>
              <a:rPr dirty="0" sz="4000" lang="ru" smtClean="0"/>
              <a:t>ч</a:t>
            </a:r>
            <a:r>
              <a:rPr dirty="0" sz="4000" lang="ru" smtClean="0"/>
              <a:t>и</a:t>
            </a:r>
            <a:r>
              <a:rPr altLang="ru" dirty="0" sz="4000" lang="en-US" smtClean="0"/>
              <a:t> </a:t>
            </a:r>
            <a:r>
              <a:rPr altLang="ru" dirty="0" sz="4000" lang="ru" smtClean="0"/>
              <a:t>и</a:t>
            </a:r>
            <a:r>
              <a:rPr altLang="ru" dirty="0" sz="4000" lang="en-US" smtClean="0"/>
              <a:t> </a:t>
            </a:r>
            <a:r>
              <a:rPr altLang="ru" dirty="0" sz="4000" lang="ru" smtClean="0"/>
              <a:t>ц</a:t>
            </a:r>
            <a:r>
              <a:rPr altLang="ru" dirty="0" sz="4000" lang="ru" smtClean="0"/>
              <a:t>е</a:t>
            </a:r>
            <a:r>
              <a:rPr altLang="ru" dirty="0" sz="4000" lang="ru" smtClean="0"/>
              <a:t>л</a:t>
            </a:r>
            <a:r>
              <a:rPr altLang="ru" dirty="0" sz="4000" lang="ru" smtClean="0"/>
              <a:t>и</a:t>
            </a:r>
            <a:r>
              <a:rPr altLang="ru" dirty="0" sz="4000" lang="en-US" smtClean="0"/>
              <a:t> </a:t>
            </a:r>
            <a:r>
              <a:rPr altLang="ru" dirty="0" sz="4000" lang="ru" smtClean="0"/>
              <a:t>м</a:t>
            </a:r>
            <a:r>
              <a:rPr altLang="ru" dirty="0" sz="4000" lang="ru" smtClean="0"/>
              <a:t>е</a:t>
            </a:r>
            <a:r>
              <a:rPr altLang="ru" dirty="0" sz="4000" lang="ru" smtClean="0"/>
              <a:t>д</a:t>
            </a:r>
            <a:r>
              <a:rPr altLang="ru" dirty="0" sz="4000" lang="en-US" smtClean="0"/>
              <a:t> </a:t>
            </a:r>
            <a:r>
              <a:rPr altLang="ru" dirty="0" sz="4000" lang="ru" smtClean="0"/>
              <a:t>г</a:t>
            </a:r>
            <a:r>
              <a:rPr altLang="ru" dirty="0" sz="4000" lang="ru" smtClean="0"/>
              <a:t>е</a:t>
            </a:r>
            <a:r>
              <a:rPr altLang="ru" dirty="0" sz="4000" lang="ru" smtClean="0"/>
              <a:t>н</a:t>
            </a:r>
            <a:r>
              <a:rPr altLang="ru" dirty="0" sz="4000" lang="ru" smtClean="0"/>
              <a:t>е</a:t>
            </a:r>
            <a:r>
              <a:rPr altLang="ru" dirty="0" sz="4000" lang="ru" smtClean="0"/>
              <a:t>т</a:t>
            </a:r>
            <a:r>
              <a:rPr altLang="ru" dirty="0" sz="4000" lang="ru" smtClean="0"/>
              <a:t>и</a:t>
            </a:r>
            <a:r>
              <a:rPr altLang="ru" dirty="0" sz="4000" lang="ru" smtClean="0"/>
              <a:t>к</a:t>
            </a:r>
            <a:r>
              <a:rPr altLang="ru" dirty="0" sz="4000" lang="ru" smtClean="0"/>
              <a:t>и</a:t>
            </a:r>
            <a:endParaRPr dirty="0" sz="3100" lang="ru-RU"/>
          </a:p>
        </p:txBody>
      </p:sp>
      <p:sp>
        <p:nvSpPr>
          <p:cNvPr id="1048622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p>
            <a:pPr algn="ctr"/>
            <a:endParaRPr b="1" dirty="0" sz="3600" lang="ru-RU" u="sng" smtClean="0">
              <a:solidFill>
                <a:srgbClr val="FF0000"/>
              </a:solidFill>
            </a:endParaRPr>
          </a:p>
          <a:p>
            <a:pPr algn="ctr"/>
            <a:endParaRPr dirty="0" lang="ru-RU"/>
          </a:p>
        </p:txBody>
      </p:sp>
      <p:sp>
        <p:nvSpPr>
          <p:cNvPr id="1048623" name="TextBox 4"/>
          <p:cNvSpPr txBox="1"/>
          <p:nvPr/>
        </p:nvSpPr>
        <p:spPr>
          <a:xfrm>
            <a:off x="539552" y="1700808"/>
            <a:ext cx="7632848" cy="929640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dirty="0" sz="2800" lang="ru" smtClean="0"/>
              <a:t>В</a:t>
            </a:r>
            <a:r>
              <a:rPr dirty="0" sz="2800" lang="ru" smtClean="0"/>
              <a:t>ы</a:t>
            </a:r>
            <a:r>
              <a:rPr dirty="0" sz="2800" lang="ru" smtClean="0"/>
              <a:t>я</a:t>
            </a:r>
            <a:r>
              <a:rPr dirty="0" sz="2800" lang="ru" smtClean="0"/>
              <a:t>в</a:t>
            </a:r>
            <a:r>
              <a:rPr dirty="0" sz="2800" lang="ru" smtClean="0"/>
              <a:t>л</a:t>
            </a:r>
            <a:r>
              <a:rPr dirty="0" sz="2800" lang="ru" smtClean="0"/>
              <a:t>е</a:t>
            </a:r>
            <a:r>
              <a:rPr dirty="0" sz="2800" lang="ru" smtClean="0"/>
              <a:t>н</a:t>
            </a:r>
            <a:r>
              <a:rPr dirty="0" sz="2800" lang="ru" smtClean="0"/>
              <a:t>и</a:t>
            </a:r>
            <a:r>
              <a:rPr dirty="0" sz="2800" lang="ru" smtClean="0"/>
              <a:t>е</a:t>
            </a:r>
            <a:r>
              <a:rPr altLang="ru" dirty="0" sz="2800" lang="en-US" smtClean="0"/>
              <a:t>,</a:t>
            </a:r>
            <a:r>
              <a:rPr altLang="ru" dirty="0" sz="2800" lang="en-US" smtClean="0"/>
              <a:t> </a:t>
            </a:r>
            <a:r>
              <a:rPr altLang="ru" dirty="0" sz="2800" lang="ru" smtClean="0"/>
              <a:t>и</a:t>
            </a:r>
            <a:r>
              <a:rPr altLang="ru" dirty="0" sz="2800" lang="ru" smtClean="0"/>
              <a:t>з</a:t>
            </a:r>
            <a:r>
              <a:rPr altLang="ru" dirty="0" sz="2800" lang="ru" smtClean="0"/>
              <a:t>у</a:t>
            </a:r>
            <a:r>
              <a:rPr altLang="ru" dirty="0" sz="2800" lang="ru" smtClean="0"/>
              <a:t>ч</a:t>
            </a:r>
            <a:r>
              <a:rPr altLang="ru" dirty="0" sz="2800" lang="ru" smtClean="0"/>
              <a:t>е</a:t>
            </a:r>
            <a:r>
              <a:rPr altLang="ru" dirty="0" sz="2800" lang="ru" smtClean="0"/>
              <a:t>н</a:t>
            </a:r>
            <a:r>
              <a:rPr altLang="ru" dirty="0" sz="2800" lang="ru" smtClean="0"/>
              <a:t>и</a:t>
            </a:r>
            <a:r>
              <a:rPr altLang="ru" dirty="0" sz="2800" lang="ru" smtClean="0"/>
              <a:t>е</a:t>
            </a:r>
            <a:r>
              <a:rPr altLang="ru" dirty="0" sz="2800" lang="en-US" smtClean="0"/>
              <a:t>,</a:t>
            </a:r>
            <a:r>
              <a:rPr altLang="ru" dirty="0" sz="2800" lang="en-US" smtClean="0"/>
              <a:t> </a:t>
            </a:r>
            <a:r>
              <a:rPr altLang="ru" dirty="0" sz="2800" lang="ru" smtClean="0"/>
              <a:t>п</a:t>
            </a:r>
            <a:r>
              <a:rPr altLang="ru" dirty="0" sz="2800" lang="ru" smtClean="0"/>
              <a:t>р</a:t>
            </a:r>
            <a:r>
              <a:rPr altLang="ru" dirty="0" sz="2800" lang="ru" smtClean="0"/>
              <a:t>о</a:t>
            </a:r>
            <a:r>
              <a:rPr altLang="ru" dirty="0" sz="2800" lang="ru" smtClean="0"/>
              <a:t>ф</a:t>
            </a:r>
            <a:r>
              <a:rPr altLang="ru" dirty="0" sz="2800" lang="ru" smtClean="0"/>
              <a:t>и</a:t>
            </a:r>
            <a:r>
              <a:rPr altLang="ru" dirty="0" sz="2800" lang="ru" smtClean="0"/>
              <a:t>л</a:t>
            </a:r>
            <a:r>
              <a:rPr altLang="ru" dirty="0" sz="2800" lang="ru" smtClean="0"/>
              <a:t>а</a:t>
            </a:r>
            <a:r>
              <a:rPr altLang="ru" dirty="0" sz="2800" lang="ru" smtClean="0"/>
              <a:t>к</a:t>
            </a:r>
            <a:r>
              <a:rPr altLang="ru" dirty="0" sz="2800" lang="ru" smtClean="0"/>
              <a:t>т</a:t>
            </a:r>
            <a:r>
              <a:rPr altLang="ru" dirty="0" sz="2800" lang="ru" smtClean="0"/>
              <a:t>и</a:t>
            </a:r>
            <a:r>
              <a:rPr altLang="ru" dirty="0" sz="2800" lang="ru" smtClean="0"/>
              <a:t>к</a:t>
            </a:r>
            <a:r>
              <a:rPr altLang="ru" dirty="0" sz="2800" lang="ru" smtClean="0"/>
              <a:t>а</a:t>
            </a:r>
            <a:r>
              <a:rPr altLang="ru" dirty="0" sz="2800" lang="en-US" smtClean="0"/>
              <a:t> </a:t>
            </a:r>
            <a:r>
              <a:rPr altLang="ru" dirty="0" sz="2800" lang="ru" smtClean="0"/>
              <a:t>и</a:t>
            </a:r>
            <a:r>
              <a:rPr altLang="ru" dirty="0" sz="2800" lang="en-US" smtClean="0"/>
              <a:t> </a:t>
            </a:r>
            <a:r>
              <a:rPr altLang="ru" dirty="0" sz="2800" lang="ru" smtClean="0"/>
              <a:t>л</a:t>
            </a:r>
            <a:r>
              <a:rPr altLang="ru" dirty="0" sz="2800" lang="ru" smtClean="0"/>
              <a:t>е</a:t>
            </a:r>
            <a:r>
              <a:rPr altLang="ru" dirty="0" sz="2800" lang="ru" smtClean="0"/>
              <a:t>ч</a:t>
            </a:r>
            <a:r>
              <a:rPr altLang="ru" dirty="0" sz="2800" lang="ru" smtClean="0"/>
              <a:t>е</a:t>
            </a:r>
            <a:r>
              <a:rPr altLang="ru" dirty="0" sz="2800" lang="ru" smtClean="0"/>
              <a:t>н</a:t>
            </a:r>
            <a:r>
              <a:rPr altLang="ru" dirty="0" sz="2800" lang="ru" smtClean="0"/>
              <a:t>и</a:t>
            </a:r>
            <a:r>
              <a:rPr altLang="ru" dirty="0" sz="2800" lang="ru" smtClean="0"/>
              <a:t>е</a:t>
            </a:r>
            <a:r>
              <a:rPr altLang="ru" dirty="0" sz="2800" lang="en-US" smtClean="0"/>
              <a:t> </a:t>
            </a:r>
            <a:r>
              <a:rPr altLang="ru" dirty="0" sz="2800" lang="ru" smtClean="0"/>
              <a:t>Наследствен</a:t>
            </a:r>
            <a:r>
              <a:rPr altLang="ru" dirty="0" sz="2800" lang="ru" smtClean="0"/>
              <a:t>н</a:t>
            </a:r>
            <a:r>
              <a:rPr altLang="ru" dirty="0" sz="2800" lang="ru" smtClean="0"/>
              <a:t>ы</a:t>
            </a:r>
            <a:r>
              <a:rPr altLang="ru" dirty="0" sz="2800" lang="ru" smtClean="0"/>
              <a:t>х</a:t>
            </a:r>
            <a:r>
              <a:rPr altLang="ru" dirty="0" sz="2800" lang="en-US" smtClean="0"/>
              <a:t> </a:t>
            </a:r>
            <a:r>
              <a:rPr altLang="ru" dirty="0" sz="2800" lang="ru" smtClean="0"/>
              <a:t>заболеваний</a:t>
            </a:r>
            <a:endParaRPr dirty="0" lang="ru-RU"/>
          </a:p>
        </p:txBody>
      </p:sp>
      <p:sp>
        <p:nvSpPr>
          <p:cNvPr id="1048624" name="Прямоугольник 6"/>
          <p:cNvSpPr/>
          <p:nvPr/>
        </p:nvSpPr>
        <p:spPr>
          <a:xfrm>
            <a:off x="539552" y="1700808"/>
            <a:ext cx="7704856" cy="358140"/>
          </a:xfrm>
          <a:prstGeom prst="rect"/>
        </p:spPr>
        <p:txBody>
          <a:bodyPr wrap="square">
            <a:spAutoFit/>
          </a:bodyPr>
          <a:p/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32103" y="3239648"/>
            <a:ext cx="5117249" cy="289019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ru-RU" smtClean="0"/>
              <a:t>Хорошего дня и </a:t>
            </a:r>
            <a:endParaRPr dirty="0" lang="ru-RU"/>
          </a:p>
        </p:txBody>
      </p:sp>
      <p:sp>
        <p:nvSpPr>
          <p:cNvPr id="1048638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p>
            <a:pPr>
              <a:buNone/>
            </a:pPr>
            <a:r>
              <a:rPr dirty="0" lang="ru-RU" smtClean="0"/>
              <a:t> </a:t>
            </a:r>
          </a:p>
          <a:p>
            <a:pPr>
              <a:buNone/>
            </a:pPr>
            <a:endParaRPr dirty="0" lang="ru-RU" smtClean="0"/>
          </a:p>
          <a:p>
            <a:pPr>
              <a:buNone/>
            </a:pPr>
            <a:endParaRPr dirty="0" lang="ru-RU" smtClean="0"/>
          </a:p>
          <a:p>
            <a:pPr algn="ctr">
              <a:buNone/>
            </a:pPr>
            <a:r>
              <a:rPr dirty="0" lang="ru-RU" smtClean="0"/>
              <a:t>Спасибо за внимание!</a:t>
            </a:r>
            <a:endParaRPr dirty="0" lang="ru-RU"/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lastClr="000000" val="windowText"/>
      </a:dk1>
      <a:lt1>
        <a:sysClr lastClr="FFFFFF" val="window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r="5400000" dist="254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r="5400000" dist="254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dir="t" rig="threeP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r="5400000" dist="254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dir="b" rig="soft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algn="tl" flip="none" sx="85000" sy="85000" tx="0" ty="0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algn="tl" flip="none" sx="65000" sy="6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Слайд 1</dc:title>
  <dc:creator>Пользователь</dc:creator>
  <cp:lastModifiedBy>Пользователь Windows</cp:lastModifiedBy>
  <dcterms:created xsi:type="dcterms:W3CDTF">2022-02-26T11:07:02Z</dcterms:created>
  <dcterms:modified xsi:type="dcterms:W3CDTF">2022-04-27T07:34:59Z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0e7ab91ad27a464c9a0e4270ab798905</vt:lpwstr>
  </property>
</Properties>
</file>