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57" r:id="rId2"/>
    <p:sldId id="258" r:id="rId3"/>
    <p:sldId id="259" r:id="rId4"/>
    <p:sldId id="280" r:id="rId5"/>
    <p:sldId id="263" r:id="rId6"/>
    <p:sldId id="264" r:id="rId7"/>
    <p:sldId id="290" r:id="rId8"/>
    <p:sldId id="289" r:id="rId9"/>
    <p:sldId id="292" r:id="rId10"/>
    <p:sldId id="293" r:id="rId11"/>
    <p:sldId id="294" r:id="rId12"/>
    <p:sldId id="296" r:id="rId13"/>
    <p:sldId id="295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83" r:id="rId22"/>
    <p:sldId id="273" r:id="rId23"/>
    <p:sldId id="274" r:id="rId24"/>
    <p:sldId id="275" r:id="rId25"/>
    <p:sldId id="284" r:id="rId26"/>
    <p:sldId id="277" r:id="rId27"/>
    <p:sldId id="279" r:id="rId28"/>
    <p:sldId id="281" r:id="rId29"/>
    <p:sldId id="282" r:id="rId30"/>
    <p:sldId id="286" r:id="rId31"/>
    <p:sldId id="287" r:id="rId32"/>
    <p:sldId id="260" r:id="rId33"/>
    <p:sldId id="261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A4BD5-7C39-4FBE-AB65-8E62766AD2B7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76AA-AC30-4F49-992A-3F391527AD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07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76AA-AC30-4F49-992A-3F391527AD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76AA-AC30-4F49-992A-3F391527AD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76AA-AC30-4F49-992A-3F391527AD4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07167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Современные МАТЕРИАЛЫ ПРИ  лечения пульпитов временных зубов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214818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altLang="ru-RU" b="0" dirty="0">
                <a:solidFill>
                  <a:schemeClr val="tx1"/>
                </a:solidFill>
                <a:latin typeface="Calibri" pitchFamily="34" charset="0"/>
              </a:rPr>
              <a:t>Выполнил ординатор </a:t>
            </a:r>
          </a:p>
          <a:p>
            <a:pPr algn="l"/>
            <a:r>
              <a:rPr lang="ru-RU" altLang="ru-RU" b="0" dirty="0">
                <a:solidFill>
                  <a:schemeClr val="tx1"/>
                </a:solidFill>
                <a:latin typeface="Calibri" pitchFamily="34" charset="0"/>
              </a:rPr>
              <a:t>кафедры стоматологии ИПО</a:t>
            </a:r>
          </a:p>
          <a:p>
            <a:pPr algn="l"/>
            <a:r>
              <a:rPr lang="ru-RU" b="0" dirty="0">
                <a:solidFill>
                  <a:schemeClr val="tx1"/>
                </a:solidFill>
              </a:rPr>
              <a:t>по специальности «Стоматология детская»</a:t>
            </a:r>
          </a:p>
          <a:p>
            <a:pPr algn="l"/>
            <a:r>
              <a:rPr lang="ru-RU" b="0" dirty="0">
                <a:solidFill>
                  <a:schemeClr val="tx1"/>
                </a:solidFill>
              </a:rPr>
              <a:t>Бутова Анастасия Олеговна</a:t>
            </a:r>
          </a:p>
          <a:p>
            <a:pPr algn="l"/>
            <a:r>
              <a:rPr lang="ru-RU" b="0" dirty="0">
                <a:solidFill>
                  <a:schemeClr val="tx1"/>
                </a:solidFill>
              </a:rPr>
              <a:t>рецензент  к.м.н.,  доцент </a:t>
            </a:r>
            <a:r>
              <a:rPr lang="ru-RU" b="0" dirty="0" err="1">
                <a:solidFill>
                  <a:schemeClr val="tx1"/>
                </a:solidFill>
              </a:rPr>
              <a:t>Буянкина</a:t>
            </a:r>
            <a:r>
              <a:rPr lang="ru-RU" b="0" dirty="0">
                <a:solidFill>
                  <a:schemeClr val="tx1"/>
                </a:solidFill>
              </a:rPr>
              <a:t> Римма Геннадьевна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54" y="142852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dirty="0" err="1"/>
              <a:t>Войно-Ясенецкого</a:t>
            </a:r>
            <a:r>
              <a:rPr lang="ru-RU" altLang="ru-RU" dirty="0"/>
              <a:t>» </a:t>
            </a:r>
            <a:br>
              <a:rPr lang="ru-RU" altLang="ru-RU" dirty="0"/>
            </a:br>
            <a:r>
              <a:rPr lang="ru-RU" altLang="ru-RU" dirty="0"/>
              <a:t>Министерства здравоохранения Российской Федерации</a:t>
            </a:r>
            <a:br>
              <a:rPr lang="ru-RU" altLang="ru-RU" dirty="0"/>
            </a:br>
            <a:r>
              <a:rPr lang="ru-RU" altLang="ru-RU" dirty="0"/>
              <a:t>Кафедра стоматологии ИПО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6072206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Красноярск 2024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r>
              <a:rPr lang="ru-RU" dirty="0" smtClean="0"/>
              <a:t>Биологический метод при лечении пульпита временных зубов используется ограниченно. Возможностей для его успешного проведения в постоянных несформированных зубах значительно больше благодаря высокой способности пульпы временных, «незрелых» постоянных зубов к регенерации, обусловленной анатомо- физиологическими и морфологическими особенностями ее строения. Пульпа постоянных зубов с незаконченным формированием корней способна проявлять выраженные </a:t>
            </a:r>
            <a:r>
              <a:rPr lang="ru-RU" dirty="0" err="1" smtClean="0"/>
              <a:t>репаративные</a:t>
            </a:r>
            <a:r>
              <a:rPr lang="ru-RU" dirty="0" smtClean="0"/>
              <a:t> и пластические свойства в зависимости от возраста и общего состояния здоровья ребенка.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первое посещение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препарируют кариозную полость, максимально удаляя патологически измененные ткани. Необходимо также расширить кариозную полость, отдаленные от места наибольшего приближения к пульпе, и тем самым создать максимальный контакт антибактериального препарата с пульпой через здоровую ткань дентина. Сформированную полость промывают теплым раствором лекарственных препаратов (антисептика, протеолитического фермента), высушивают стерильными ватными шариками и вносят в нее на тампоне препарат «</a:t>
            </a:r>
            <a:r>
              <a:rPr lang="ru-RU" dirty="0" err="1" smtClean="0"/>
              <a:t>Пульпомиксин</a:t>
            </a:r>
            <a:r>
              <a:rPr lang="ru-RU" dirty="0" smtClean="0"/>
              <a:t>». </a:t>
            </a:r>
            <a:r>
              <a:rPr lang="ru-RU" dirty="0" smtClean="0"/>
              <a:t>Полость закрывают временной пломбой на срок от 5 до 10 дней.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редство для лечения пульпитов Pulpomixine купить по низкой цене c  доставкой – TOP DEN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662836" cy="5114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второе посещение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при отсутствии самопроизвольных болей, болей от смены температурных раздражителей, при нормальной реакции на перкуссию, а также при нормализации показателей ЭОД можно закончить лечение пульпита пломбированием. На дно полости накладывают </a:t>
            </a:r>
            <a:r>
              <a:rPr lang="ru-RU" dirty="0" err="1" smtClean="0"/>
              <a:t>одонтотропную</a:t>
            </a:r>
            <a:r>
              <a:rPr lang="ru-RU" dirty="0" smtClean="0"/>
              <a:t> пасту на основе гидроокиси кальция или минеральный </a:t>
            </a:r>
            <a:r>
              <a:rPr lang="ru-RU" dirty="0" err="1" smtClean="0"/>
              <a:t>триоксид</a:t>
            </a:r>
            <a:r>
              <a:rPr lang="ru-RU" dirty="0" smtClean="0"/>
              <a:t> агрегат (МТА), изолирующую прокладку и реставрируют зуб. Если во второе посещение ребенок жалуется на сохранившиеся боли от температурных раздражителей и нет положительной динамики в показателях ЭОД, пломбирование зуба откладывают и продолжают лечение пульпита местным наложением средств </a:t>
            </a:r>
            <a:r>
              <a:rPr lang="ru-RU" dirty="0" err="1" smtClean="0"/>
              <a:t>антимикробного</a:t>
            </a:r>
            <a:r>
              <a:rPr lang="ru-RU" dirty="0" smtClean="0"/>
              <a:t>, противовоспалительного и </a:t>
            </a:r>
            <a:r>
              <a:rPr lang="ru-RU" dirty="0" err="1" smtClean="0"/>
              <a:t>гипосенсибилизирующего</a:t>
            </a:r>
            <a:r>
              <a:rPr lang="ru-RU" dirty="0" smtClean="0"/>
              <a:t> действия. Кроме того, целесообразно назначить внутрь нестероидные противовоспалительные и </a:t>
            </a:r>
            <a:r>
              <a:rPr lang="ru-RU" dirty="0" err="1" smtClean="0"/>
              <a:t>гипосенсибилизирующие</a:t>
            </a:r>
            <a:r>
              <a:rPr lang="ru-RU" dirty="0" smtClean="0"/>
              <a:t> препараты. Во время постоянной реставрации рекомендуется проводить ЭОД.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роРут МТА (10 х 0,5 г) - Pro Root MTA - купить в интернет-магазине Мир  стоматоло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571767" cy="2571768"/>
          </a:xfrm>
          <a:prstGeom prst="rect">
            <a:avLst/>
          </a:prstGeom>
          <a:noFill/>
        </p:spPr>
      </p:pic>
      <p:pic>
        <p:nvPicPr>
          <p:cNvPr id="31748" name="Picture 4" descr="Эндодонтический стоматологический адгезив - MTA Plus™ - PREVEST DENPRO  LIMITED - жидк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71480"/>
            <a:ext cx="2643176" cy="2643176"/>
          </a:xfrm>
          <a:prstGeom prst="rect">
            <a:avLst/>
          </a:prstGeom>
          <a:noFill/>
        </p:spPr>
      </p:pic>
      <p:pic>
        <p:nvPicPr>
          <p:cNvPr id="31750" name="Picture 6" descr="Кальцетин порошок 7 гр Гидроокись кальция . Купить в Москве в магазине в  розницу (самовывоз) и заказать с доставкой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-8501146"/>
            <a:ext cx="1828499" cy="2643206"/>
          </a:xfrm>
          <a:prstGeom prst="rect">
            <a:avLst/>
          </a:prstGeom>
          <a:noFill/>
        </p:spPr>
      </p:pic>
      <p:pic>
        <p:nvPicPr>
          <p:cNvPr id="31752" name="Picture 8" descr="Кальцетин порошок 7 гр Гидроокись кальция . Купить в Москве в магазине в  розницу (самовывоз) и заказать с доставко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357562"/>
            <a:ext cx="2571768" cy="2680894"/>
          </a:xfrm>
          <a:prstGeom prst="rect">
            <a:avLst/>
          </a:prstGeom>
          <a:noFill/>
        </p:spPr>
      </p:pic>
      <p:pic>
        <p:nvPicPr>
          <p:cNvPr id="31754" name="Picture 10" descr="Прокладочные: КАЛЬЦИПУЛЬПИН защитная подкладка на основе гидроксида кальц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701914"/>
            <a:ext cx="3071834" cy="2369872"/>
          </a:xfrm>
          <a:prstGeom prst="rect">
            <a:avLst/>
          </a:prstGeom>
          <a:noFill/>
        </p:spPr>
      </p:pic>
      <p:sp>
        <p:nvSpPr>
          <p:cNvPr id="31758" name="AutoShape 14" descr="Dycal - лечебный прокладочный материал на основе гидроксида кальция (цвет  дентина) | Купить стоматологические товары недорого в интернет-магазине  Dental Fir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0" name="AutoShape 16" descr="Dycal - лечебный прокладочный материал на основе гидроксида кальция (цвет  дентина) | Купить стоматологические товары недорого в интернет-магазине  Dental Fir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2" name="AutoShape 18" descr="Dycal - лечебный прокладочный материал на основе гидроксида кальция (цвет  дентина) | Купить стоматологические товары недорого в интернет-магазине  Dental Fir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4" name="AutoShape 20" descr="Dycal - лечебный прокладочный материал на основе гидроксида кальция (цвет  дентина) | Купить стоматологические товары недорого в интернет-магазине  Dental Fir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6" name="AutoShape 22" descr="Dycal - лечебный прокладочный материал на основе гидроксида кальция (цвет  дентина) | Купить стоматологические товары недорого в интернет-магазине  Dental Fir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8" name="Picture 24" descr="Дайкал (Dycal) прокладочный материал на основе гидроокиси кальция ( 13 г +  11 г) No193 (ID#1796697781), цена: 1185 ₴, купить на Prom.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500438"/>
            <a:ext cx="2381250" cy="1809751"/>
          </a:xfrm>
          <a:prstGeom prst="rect">
            <a:avLst/>
          </a:prstGeom>
          <a:noFill/>
        </p:spPr>
      </p:pic>
      <p:pic>
        <p:nvPicPr>
          <p:cNvPr id="24578" name="Picture 2" descr="ТераКал ЭлСи - TheraCal LC - купить в интернет-магазине Мир стоматолог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328612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Девитальная</a:t>
            </a:r>
            <a:r>
              <a:rPr lang="ru-RU" b="1" dirty="0" smtClean="0"/>
              <a:t> ампутация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Показания: (корни не сформированы или находятся в стадии резорбции)</a:t>
            </a:r>
            <a:br>
              <a:rPr lang="ru-RU" dirty="0" smtClean="0"/>
            </a:br>
            <a:r>
              <a:rPr lang="ru-RU" dirty="0" smtClean="0"/>
              <a:t>1.Острый травматический пульпит</a:t>
            </a:r>
            <a:br>
              <a:rPr lang="ru-RU" dirty="0" smtClean="0"/>
            </a:br>
            <a:r>
              <a:rPr lang="ru-RU" dirty="0" smtClean="0"/>
              <a:t>2.Острый серозный диффузный</a:t>
            </a:r>
            <a:br>
              <a:rPr lang="ru-RU" dirty="0" smtClean="0"/>
            </a:br>
            <a:r>
              <a:rPr lang="ru-RU" dirty="0" smtClean="0"/>
              <a:t>пульпит</a:t>
            </a:r>
            <a:br>
              <a:rPr lang="ru-RU" dirty="0" smtClean="0"/>
            </a:br>
            <a:r>
              <a:rPr lang="ru-RU" dirty="0" smtClean="0"/>
              <a:t>3.Хронический фиброзный пульпит</a:t>
            </a:r>
            <a:br>
              <a:rPr lang="ru-RU" dirty="0" smtClean="0"/>
            </a:br>
            <a:r>
              <a:rPr lang="ru-RU" dirty="0" smtClean="0"/>
              <a:t>4.Хронический гипертрофический</a:t>
            </a:r>
            <a:br>
              <a:rPr lang="ru-RU" dirty="0" smtClean="0"/>
            </a:br>
            <a:r>
              <a:rPr lang="ru-RU" dirty="0" smtClean="0"/>
              <a:t>пульпит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Методика лечения: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Девитальную</a:t>
            </a:r>
            <a:r>
              <a:rPr lang="ru-RU" dirty="0" smtClean="0"/>
              <a:t> ампутацию выполняют в 2-3 посещения. </a:t>
            </a:r>
          </a:p>
          <a:p>
            <a:r>
              <a:rPr lang="ru-RU" dirty="0" smtClean="0"/>
              <a:t>1 посещение: наложение </a:t>
            </a:r>
            <a:r>
              <a:rPr lang="ru-RU" dirty="0" err="1" smtClean="0"/>
              <a:t>девитализирующей</a:t>
            </a:r>
            <a:r>
              <a:rPr lang="ru-RU" dirty="0" smtClean="0"/>
              <a:t> пасты. </a:t>
            </a:r>
          </a:p>
          <a:p>
            <a:pPr>
              <a:buNone/>
            </a:pPr>
            <a:r>
              <a:rPr lang="ru-RU" dirty="0" smtClean="0"/>
              <a:t>С этой целью проводят: Анестезию. Частичную </a:t>
            </a:r>
            <a:r>
              <a:rPr lang="ru-RU" dirty="0" err="1" smtClean="0"/>
              <a:t>некротомию</a:t>
            </a:r>
            <a:r>
              <a:rPr lang="ru-RU" dirty="0" smtClean="0"/>
              <a:t> – раскрытие кариозной полости и создание условий для фиксации повязки. Вскрытие рога пульпы для лучшего контакта </a:t>
            </a:r>
            <a:r>
              <a:rPr lang="ru-RU" dirty="0" err="1" smtClean="0"/>
              <a:t>девитализирующей</a:t>
            </a:r>
            <a:r>
              <a:rPr lang="ru-RU" dirty="0" smtClean="0"/>
              <a:t> пасты с тканью пульпы.</a:t>
            </a:r>
            <a:br>
              <a:rPr lang="ru-RU" dirty="0" smtClean="0"/>
            </a:br>
            <a:r>
              <a:rPr lang="ru-RU" dirty="0" smtClean="0"/>
              <a:t>Наложение герметической повязки для фиксации пасты на необходимый для ее действия срок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424766" cy="5973910"/>
          </a:xfrm>
        </p:spPr>
        <p:txBody>
          <a:bodyPr>
            <a:normAutofit/>
          </a:bodyPr>
          <a:lstStyle/>
          <a:p>
            <a:r>
              <a:rPr lang="ru-RU" dirty="0" smtClean="0"/>
              <a:t>Во временных зубах, корни которых не</a:t>
            </a:r>
            <a:br>
              <a:rPr lang="ru-RU" dirty="0" smtClean="0"/>
            </a:br>
            <a:r>
              <a:rPr lang="ru-RU" dirty="0" smtClean="0"/>
              <a:t>сформированы или находятся в стадии</a:t>
            </a:r>
            <a:br>
              <a:rPr lang="ru-RU" dirty="0" smtClean="0"/>
            </a:br>
            <a:r>
              <a:rPr lang="ru-RU" dirty="0" smtClean="0"/>
              <a:t>резорбции, для </a:t>
            </a:r>
            <a:r>
              <a:rPr lang="ru-RU" dirty="0" err="1" smtClean="0"/>
              <a:t>девитализации</a:t>
            </a:r>
            <a:r>
              <a:rPr lang="ru-RU" dirty="0" smtClean="0"/>
              <a:t> пульпы</a:t>
            </a:r>
            <a:br>
              <a:rPr lang="ru-RU" dirty="0" smtClean="0"/>
            </a:br>
            <a:r>
              <a:rPr lang="ru-RU" dirty="0" smtClean="0"/>
              <a:t>следует использовать только </a:t>
            </a:r>
            <a:r>
              <a:rPr lang="ru-RU" dirty="0" err="1" smtClean="0"/>
              <a:t>параформальдегидную</a:t>
            </a:r>
            <a:r>
              <a:rPr lang="ru-RU" dirty="0" smtClean="0"/>
              <a:t> пасту. Это связано с тем, что </a:t>
            </a:r>
            <a:r>
              <a:rPr lang="ru-RU" dirty="0" err="1" smtClean="0"/>
              <a:t>параформальдегид</a:t>
            </a:r>
            <a:r>
              <a:rPr lang="ru-RU" dirty="0" smtClean="0"/>
              <a:t> является малотоксичным веществом как для периодонта временного зуба, так и для организма ребенка в целом. </a:t>
            </a:r>
            <a:r>
              <a:rPr lang="ru-RU" dirty="0" err="1" smtClean="0"/>
              <a:t>Девит-П</a:t>
            </a:r>
            <a:r>
              <a:rPr lang="ru-RU" dirty="0" smtClean="0"/>
              <a:t> (</a:t>
            </a:r>
            <a:r>
              <a:rPr lang="ru-RU" dirty="0" err="1" smtClean="0"/>
              <a:t>параформальдегид</a:t>
            </a:r>
            <a:r>
              <a:rPr lang="ru-RU" dirty="0" smtClean="0"/>
              <a:t>), </a:t>
            </a:r>
            <a:r>
              <a:rPr lang="ru-RU" dirty="0" err="1" smtClean="0"/>
              <a:t>Пульпэкс</a:t>
            </a:r>
            <a:r>
              <a:rPr lang="ru-RU" dirty="0" smtClean="0"/>
              <a:t> – Д (</a:t>
            </a:r>
            <a:r>
              <a:rPr lang="ru-RU" dirty="0" err="1" smtClean="0"/>
              <a:t>параформальдегид</a:t>
            </a:r>
            <a:r>
              <a:rPr lang="ru-RU" dirty="0" smtClean="0"/>
              <a:t>), </a:t>
            </a:r>
            <a:r>
              <a:rPr lang="ru-RU" dirty="0" err="1" smtClean="0"/>
              <a:t>Пульпэкс-С</a:t>
            </a:r>
            <a:r>
              <a:rPr lang="ru-RU" dirty="0" smtClean="0"/>
              <a:t> (</a:t>
            </a:r>
            <a:r>
              <a:rPr lang="ru-RU" dirty="0" err="1" smtClean="0"/>
              <a:t>триоксиметилен</a:t>
            </a:r>
            <a:r>
              <a:rPr lang="ru-RU" dirty="0" smtClean="0"/>
              <a:t>), </a:t>
            </a:r>
            <a:r>
              <a:rPr lang="ru-RU" dirty="0" err="1" smtClean="0"/>
              <a:t>Нон-Арсен</a:t>
            </a:r>
            <a:r>
              <a:rPr lang="ru-RU" dirty="0" smtClean="0"/>
              <a:t> (</a:t>
            </a:r>
            <a:r>
              <a:rPr lang="ru-RU" dirty="0" err="1" smtClean="0"/>
              <a:t>триоксиметилен</a:t>
            </a:r>
            <a:r>
              <a:rPr lang="ru-RU" dirty="0" smtClean="0"/>
              <a:t>), </a:t>
            </a:r>
            <a:r>
              <a:rPr lang="en-US" dirty="0" err="1" smtClean="0"/>
              <a:t>Caustinerf</a:t>
            </a:r>
            <a:r>
              <a:rPr lang="en-US" dirty="0" smtClean="0"/>
              <a:t> forte (</a:t>
            </a:r>
            <a:r>
              <a:rPr lang="ru-RU" dirty="0" err="1" smtClean="0"/>
              <a:t>триоксиметилен</a:t>
            </a:r>
            <a:r>
              <a:rPr lang="ru-RU" dirty="0" smtClean="0"/>
              <a:t>), </a:t>
            </a:r>
            <a:r>
              <a:rPr lang="en-US" dirty="0" err="1" smtClean="0"/>
              <a:t>Caustinerf</a:t>
            </a:r>
            <a:r>
              <a:rPr lang="en-US" dirty="0" smtClean="0"/>
              <a:t> </a:t>
            </a:r>
            <a:r>
              <a:rPr lang="en-US" dirty="0" err="1" smtClean="0"/>
              <a:t>pedodontique</a:t>
            </a:r>
            <a:r>
              <a:rPr lang="en-US" dirty="0" smtClean="0"/>
              <a:t> sans arsenic (</a:t>
            </a:r>
            <a:r>
              <a:rPr lang="ru-RU" dirty="0" err="1" smtClean="0"/>
              <a:t>триоксиметилен</a:t>
            </a:r>
            <a:r>
              <a:rPr lang="ru-RU" dirty="0" smtClean="0"/>
              <a:t>), </a:t>
            </a:r>
            <a:r>
              <a:rPr lang="en-US" dirty="0" err="1" smtClean="0"/>
              <a:t>Depulpin</a:t>
            </a:r>
            <a:r>
              <a:rPr lang="en-US" dirty="0" smtClean="0"/>
              <a:t> (</a:t>
            </a:r>
            <a:r>
              <a:rPr lang="ru-RU" dirty="0" err="1" smtClean="0"/>
              <a:t>параформальдегид</a:t>
            </a:r>
            <a:r>
              <a:rPr lang="ru-RU" dirty="0" smtClean="0"/>
              <a:t>), </a:t>
            </a:r>
            <a:r>
              <a:rPr lang="en-US" dirty="0" err="1" smtClean="0"/>
              <a:t>Devitec</a:t>
            </a:r>
            <a:r>
              <a:rPr lang="en-US" dirty="0" smtClean="0"/>
              <a:t> (</a:t>
            </a:r>
            <a:r>
              <a:rPr lang="ru-RU" dirty="0" err="1" smtClean="0"/>
              <a:t>параформальдегид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pulpin - средство для девитализации пульпы зуба купить в интернет  магазине доставка по Перми и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3429024" cy="3429024"/>
          </a:xfrm>
          <a:prstGeom prst="rect">
            <a:avLst/>
          </a:prstGeom>
          <a:noFill/>
        </p:spPr>
      </p:pic>
      <p:pic>
        <p:nvPicPr>
          <p:cNvPr id="27652" name="Picture 4" descr="Нон арсеник 6,5 г от компании Дезнэ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214578" cy="2214578"/>
          </a:xfrm>
          <a:prstGeom prst="rect">
            <a:avLst/>
          </a:prstGeom>
          <a:noFill/>
        </p:spPr>
      </p:pic>
      <p:pic>
        <p:nvPicPr>
          <p:cNvPr id="27656" name="Picture 8" descr="Стоматологический материал для восстановления зубов - Devit-P - VladMiVa -  пастообразный / антисепт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3143272" cy="3149571"/>
          </a:xfrm>
          <a:prstGeom prst="rect">
            <a:avLst/>
          </a:prstGeom>
          <a:noFill/>
        </p:spPr>
      </p:pic>
      <p:sp>
        <p:nvSpPr>
          <p:cNvPr id="27658" name="AutoShape 10" descr="Паста для безболезненной девитализации пульпы, без мышьяка PD Девитек ( Devitec) - купить по лучшей цене в Черновцах от компании &quot;NewDental&quot; -  14410009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Паста для безболезненной девитализации пульпы, без мышьяка PD Девитек ( Devitec) - купить по лучшей цене в Черновцах от компании &quot;NewDental&quot; -  14410009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2" name="Picture 14" descr="Devitec девитализирующая паста • Produits Dentaires • от 14 350 ₸"/>
          <p:cNvPicPr>
            <a:picLocks noChangeAspect="1" noChangeArrowheads="1"/>
          </p:cNvPicPr>
          <p:nvPr/>
        </p:nvPicPr>
        <p:blipFill>
          <a:blip r:embed="rId5" cstate="print"/>
          <a:srcRect t="28662"/>
          <a:stretch>
            <a:fillRect/>
          </a:stretch>
        </p:blipFill>
        <p:spPr bwMode="auto">
          <a:xfrm>
            <a:off x="4643438" y="3500438"/>
            <a:ext cx="3357586" cy="3200422"/>
          </a:xfrm>
          <a:prstGeom prst="rect">
            <a:avLst/>
          </a:prstGeom>
          <a:noFill/>
        </p:spPr>
      </p:pic>
      <p:pic>
        <p:nvPicPr>
          <p:cNvPr id="27664" name="Picture 16" descr="Каустинерв форте (без мышьяка) -Септодонт- | ООО Торговый Дом Медтехни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00042"/>
            <a:ext cx="237069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8186766" cy="54118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второе посещение проводят ампутацию </a:t>
            </a:r>
            <a:r>
              <a:rPr lang="ru-RU" dirty="0" err="1" smtClean="0"/>
              <a:t>девитализированной</a:t>
            </a:r>
            <a:r>
              <a:rPr lang="ru-RU" dirty="0" smtClean="0"/>
              <a:t> </a:t>
            </a:r>
            <a:r>
              <a:rPr lang="ru-RU" dirty="0" err="1" smtClean="0"/>
              <a:t>коронковой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устьевой пульпы- </a:t>
            </a:r>
            <a:r>
              <a:rPr lang="ru-RU" dirty="0" smtClean="0"/>
              <a:t>на устья каналов накладывают тампон с резорцин-формалиновой смесью (1-2 капли 40% раствора формалина*, резорцин- до насыщения или смесь жидкостей от </a:t>
            </a:r>
            <a:r>
              <a:rPr lang="ru-RU" dirty="0" smtClean="0"/>
              <a:t>препарата </a:t>
            </a:r>
            <a:r>
              <a:rPr lang="ru-RU" dirty="0" err="1" smtClean="0"/>
              <a:t>Forfenan</a:t>
            </a:r>
            <a:r>
              <a:rPr lang="ru-RU" dirty="0" smtClean="0"/>
              <a:t>) под герметичную повязку из водного дентина на 3-5 дней. </a:t>
            </a:r>
          </a:p>
          <a:p>
            <a:r>
              <a:rPr lang="ru-RU" dirty="0" smtClean="0"/>
              <a:t>В третье посещение в асептических условиях удаляют повязку и на устья каналов накладывают </a:t>
            </a:r>
            <a:r>
              <a:rPr lang="ru-RU" dirty="0" err="1" smtClean="0"/>
              <a:t>резорцин-формалиновую</a:t>
            </a:r>
            <a:r>
              <a:rPr lang="ru-RU" dirty="0" smtClean="0"/>
              <a:t> пасту (1-2 капли 40% раствора формалина, резорцин до насыщения, порошок окиси цинка до очень густой консистенции, или </a:t>
            </a:r>
            <a:r>
              <a:rPr lang="ru-RU" dirty="0" err="1" smtClean="0"/>
              <a:t>Резодент</a:t>
            </a:r>
            <a:r>
              <a:rPr lang="ru-RU" dirty="0" smtClean="0"/>
              <a:t>, </a:t>
            </a:r>
            <a:r>
              <a:rPr lang="ru-RU" dirty="0" err="1" smtClean="0"/>
              <a:t>или</a:t>
            </a:r>
            <a:r>
              <a:rPr lang="ru-RU" dirty="0" smtClean="0"/>
              <a:t> пасту </a:t>
            </a:r>
            <a:r>
              <a:rPr lang="ru-RU" dirty="0" err="1" smtClean="0"/>
              <a:t>Forfenan</a:t>
            </a:r>
            <a:r>
              <a:rPr lang="ru-RU" dirty="0" smtClean="0"/>
              <a:t>). Дно полости зуба перекрывают изолирующей прокладкой. Затем накладывают постоянную пломбу с учетом возрастных показаний. </a:t>
            </a:r>
          </a:p>
          <a:p>
            <a:r>
              <a:rPr lang="ru-RU" dirty="0" smtClean="0"/>
              <a:t>На сегодняшний </a:t>
            </a:r>
            <a:r>
              <a:rPr lang="ru-RU" dirty="0" smtClean="0"/>
              <a:t>день, целесообразнее </a:t>
            </a:r>
            <a:r>
              <a:rPr lang="ru-RU" dirty="0" smtClean="0"/>
              <a:t>использовать </a:t>
            </a:r>
            <a:r>
              <a:rPr lang="ru-RU" dirty="0" err="1" smtClean="0"/>
              <a:t>крезолсодержащие</a:t>
            </a:r>
            <a:r>
              <a:rPr lang="ru-RU" dirty="0" smtClean="0"/>
              <a:t> пасты.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Изучить информацию об особенностях лечения пульпитов временных зубов.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езодент (10г, 5мл,5мл), ВладМиВа, купить в Москве все стоматологические  расходные материалы для стоматологии по низкой цене с бесплатной доставкой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2643205" cy="2643206"/>
          </a:xfrm>
          <a:prstGeom prst="rect">
            <a:avLst/>
          </a:prstGeom>
          <a:noFill/>
        </p:spPr>
      </p:pic>
      <p:pic>
        <p:nvPicPr>
          <p:cNvPr id="25604" name="Picture 4" descr="Материал для пломбирования и лечения корневых каналов Forfenan (набор)  купить в Екатеринбурге по цене 9330 руб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0"/>
            <a:ext cx="2714644" cy="2714644"/>
          </a:xfrm>
          <a:prstGeom prst="rect">
            <a:avLst/>
          </a:prstGeom>
          <a:noFill/>
        </p:spPr>
      </p:pic>
      <p:pic>
        <p:nvPicPr>
          <p:cNvPr id="25606" name="Picture 6" descr="Форедент (Foredent) - 40 гр. + 2 по 25 гр. / SPOFA - купить в СПБ и  Ленинградской области с доставкой по России | ZubSh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480"/>
            <a:ext cx="2857520" cy="2857520"/>
          </a:xfrm>
          <a:prstGeom prst="rect">
            <a:avLst/>
          </a:prstGeom>
          <a:noFill/>
        </p:spPr>
      </p:pic>
      <p:pic>
        <p:nvPicPr>
          <p:cNvPr id="25608" name="Picture 8" descr="Резортин для лечения и пломбирования корневых каналов 10г 5мл 5мл ТехноДент  купить в интернет-магазине NORMA.B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285992"/>
            <a:ext cx="2714644" cy="2714644"/>
          </a:xfrm>
          <a:prstGeom prst="rect">
            <a:avLst/>
          </a:prstGeom>
          <a:noFill/>
        </p:spPr>
      </p:pic>
      <p:pic>
        <p:nvPicPr>
          <p:cNvPr id="25610" name="Picture 10" descr="ᐉ Resodont (Резодонт), цемент резорцин-формалиновый, 40 г + 12 мл + 12 мл,  Latus ✔️ Купить по выгодной цене 203 ₴/комплек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928670"/>
            <a:ext cx="2966660" cy="1819276"/>
          </a:xfrm>
          <a:prstGeom prst="rect">
            <a:avLst/>
          </a:prstGeom>
          <a:noFill/>
        </p:spPr>
      </p:pic>
      <p:pic>
        <p:nvPicPr>
          <p:cNvPr id="25614" name="Picture 14" descr="Пульпотек (PULPOTEC) - 15 гр. + 15 мл. - рентгеноконтрасный материал для  лечения витальных моляров / PD - купить в СПБ и Ленинградской области с  доставкой по России | ZubSho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1857364"/>
            <a:ext cx="3000396" cy="3000396"/>
          </a:xfrm>
          <a:prstGeom prst="rect">
            <a:avLst/>
          </a:prstGeom>
          <a:noFill/>
        </p:spPr>
      </p:pic>
      <p:pic>
        <p:nvPicPr>
          <p:cNvPr id="25616" name="Picture 16" descr="Крезодент паста (25гр.), Владмива: купить в интернет-магазине с доставкой."/>
          <p:cNvPicPr>
            <a:picLocks noChangeAspect="1" noChangeArrowheads="1"/>
          </p:cNvPicPr>
          <p:nvPr/>
        </p:nvPicPr>
        <p:blipFill>
          <a:blip r:embed="rId9" cstate="print"/>
          <a:srcRect t="10527"/>
          <a:stretch>
            <a:fillRect/>
          </a:stretch>
        </p:blipFill>
        <p:spPr bwMode="auto">
          <a:xfrm>
            <a:off x="4357686" y="4429132"/>
            <a:ext cx="2714644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Витальная </a:t>
            </a:r>
            <a:r>
              <a:rPr lang="ru-RU" dirty="0" err="1" smtClean="0"/>
              <a:t>эктирпация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Витальную экстирпацию чаще применяют для лечения различных форм пульпита в однокорневых временных зубах.</a:t>
            </a:r>
          </a:p>
          <a:p>
            <a:r>
              <a:rPr lang="ru-RU" i="1" dirty="0" smtClean="0"/>
              <a:t>Противопоказания:</a:t>
            </a:r>
            <a:r>
              <a:rPr lang="ru-RU" dirty="0" smtClean="0"/>
              <a:t> зубы с несформированной верхушкой корня и плохо проходимыми каналами.</a:t>
            </a:r>
          </a:p>
          <a:p>
            <a:r>
              <a:rPr lang="ru-RU" dirty="0" smtClean="0"/>
              <a:t>Методика лечения пульпита </a:t>
            </a:r>
            <a:r>
              <a:rPr lang="ru-RU" dirty="0" err="1" smtClean="0"/>
              <a:t>эксирпационным</a:t>
            </a:r>
            <a:r>
              <a:rPr lang="ru-RU" dirty="0" smtClean="0"/>
              <a:t> методом под анестезией такая же, как методом </a:t>
            </a:r>
            <a:r>
              <a:rPr lang="ru-RU" dirty="0" err="1" smtClean="0"/>
              <a:t>девитальной</a:t>
            </a:r>
            <a:r>
              <a:rPr lang="ru-RU" dirty="0" smtClean="0"/>
              <a:t> экстирпации. Для корневых пломб используются те же пломбировочные материалы. Лечение пульпитов под анестезией ограничено из-за страха маленьких пациентов перед ее проведением.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Девитальная</a:t>
            </a:r>
            <a:r>
              <a:rPr lang="ru-RU" b="1" dirty="0" smtClean="0"/>
              <a:t> экстирпация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Показания:</a:t>
            </a:r>
            <a:br>
              <a:rPr lang="ru-RU" dirty="0" smtClean="0"/>
            </a:br>
            <a:r>
              <a:rPr lang="ru-RU" dirty="0" smtClean="0"/>
              <a:t>1.При сформированном корне все</a:t>
            </a:r>
            <a:br>
              <a:rPr lang="ru-RU" dirty="0" smtClean="0"/>
            </a:br>
            <a:r>
              <a:rPr lang="ru-RU" dirty="0" smtClean="0"/>
              <a:t>формы острых и хронических</a:t>
            </a:r>
            <a:br>
              <a:rPr lang="ru-RU" dirty="0" smtClean="0"/>
            </a:br>
            <a:r>
              <a:rPr lang="ru-RU" dirty="0" smtClean="0"/>
              <a:t>пульпитов</a:t>
            </a:r>
            <a:br>
              <a:rPr lang="ru-RU" dirty="0" smtClean="0"/>
            </a:br>
            <a:r>
              <a:rPr lang="ru-RU" dirty="0" smtClean="0"/>
              <a:t>2.При несформированном корне –</a:t>
            </a:r>
            <a:br>
              <a:rPr lang="ru-RU" dirty="0" smtClean="0"/>
            </a:br>
            <a:r>
              <a:rPr lang="ru-RU" dirty="0" smtClean="0"/>
              <a:t>острый гнойный пульпит,</a:t>
            </a:r>
            <a:br>
              <a:rPr lang="ru-RU" dirty="0" smtClean="0"/>
            </a:br>
            <a:r>
              <a:rPr lang="ru-RU" dirty="0" smtClean="0"/>
              <a:t>хронический гангренозный пульпит;</a:t>
            </a:r>
            <a:br>
              <a:rPr lang="ru-RU" dirty="0" smtClean="0"/>
            </a:br>
            <a:r>
              <a:rPr lang="ru-RU" dirty="0" smtClean="0"/>
              <a:t>пульпит с клиническими или</a:t>
            </a:r>
            <a:br>
              <a:rPr lang="ru-RU" dirty="0" smtClean="0"/>
            </a:br>
            <a:r>
              <a:rPr lang="ru-RU" dirty="0" smtClean="0"/>
              <a:t>рентгенологическими признаками</a:t>
            </a:r>
            <a:br>
              <a:rPr lang="ru-RU" dirty="0" smtClean="0"/>
            </a:br>
            <a:r>
              <a:rPr lang="ru-RU" dirty="0" smtClean="0"/>
              <a:t>поражения периодонта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Методика лечения: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Девитальную</a:t>
            </a:r>
            <a:r>
              <a:rPr lang="ru-RU" dirty="0" smtClean="0"/>
              <a:t> экстирпацию выполняют в 2-3 посещения.</a:t>
            </a:r>
          </a:p>
          <a:p>
            <a:r>
              <a:rPr lang="ru-RU" dirty="0" smtClean="0"/>
              <a:t>1 посещение: частичное препарирование кариозной полости, вскрытие рога пульпы и наложение </a:t>
            </a:r>
            <a:r>
              <a:rPr lang="ru-RU" dirty="0" err="1" smtClean="0"/>
              <a:t>девитализирующей</a:t>
            </a:r>
            <a:r>
              <a:rPr lang="ru-RU" dirty="0" smtClean="0"/>
              <a:t> пасты.</a:t>
            </a:r>
          </a:p>
          <a:p>
            <a:r>
              <a:rPr lang="ru-RU" dirty="0" smtClean="0"/>
              <a:t>2 посещение: удаление повязки,</a:t>
            </a:r>
            <a:br>
              <a:rPr lang="ru-RU" dirty="0" smtClean="0"/>
            </a:br>
            <a:r>
              <a:rPr lang="ru-RU" dirty="0" smtClean="0"/>
              <a:t>раскрытие полости временного зуба с</a:t>
            </a:r>
            <a:br>
              <a:rPr lang="ru-RU" dirty="0" smtClean="0"/>
            </a:br>
            <a:r>
              <a:rPr lang="ru-RU" dirty="0" smtClean="0"/>
              <a:t>учетом ее топографии, экстирпацию</a:t>
            </a:r>
            <a:br>
              <a:rPr lang="ru-RU" dirty="0" smtClean="0"/>
            </a:br>
            <a:r>
              <a:rPr lang="ru-RU" dirty="0" smtClean="0"/>
              <a:t>пульпы из корневых каналов.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 выполнении </a:t>
            </a:r>
            <a:r>
              <a:rPr lang="ru-RU" dirty="0" err="1" smtClean="0"/>
              <a:t>девитальной</a:t>
            </a:r>
            <a:r>
              <a:rPr lang="ru-RU" dirty="0" smtClean="0"/>
              <a:t> экстирпации пульпы во временных зубах с несформированными корнями перед началом лечения необходимо провести рентгенографию зуба для определения степени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корня.</a:t>
            </a:r>
            <a:br>
              <a:rPr lang="ru-RU" dirty="0" smtClean="0"/>
            </a:br>
            <a:r>
              <a:rPr lang="ru-RU" dirty="0" smtClean="0"/>
              <a:t>После удаления пульпы корневые каналы</a:t>
            </a:r>
            <a:br>
              <a:rPr lang="ru-RU" dirty="0" smtClean="0"/>
            </a:br>
            <a:r>
              <a:rPr lang="ru-RU" dirty="0" smtClean="0"/>
              <a:t>временного зуба следует запломбировать до апикального отверстия пастами, не оказывающими раздражающего действия на периодонт.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При лечении методом </a:t>
            </a:r>
            <a:r>
              <a:rPr lang="ru-RU" dirty="0" err="1" smtClean="0"/>
              <a:t>девитальной</a:t>
            </a:r>
            <a:r>
              <a:rPr lang="ru-RU" dirty="0" smtClean="0"/>
              <a:t> экстирпации временного зуба с несформированным корнем для пломбирования корневых каналов целесообразно применять </a:t>
            </a:r>
            <a:r>
              <a:rPr lang="ru-RU" dirty="0" err="1" smtClean="0"/>
              <a:t>цинкэвгеноловую</a:t>
            </a:r>
            <a:r>
              <a:rPr lang="ru-RU" dirty="0" smtClean="0"/>
              <a:t> пасту, приготовленную </a:t>
            </a:r>
            <a:r>
              <a:rPr lang="ru-RU" dirty="0" err="1" smtClean="0"/>
              <a:t>ex</a:t>
            </a:r>
            <a:r>
              <a:rPr lang="ru-RU" dirty="0" smtClean="0"/>
              <a:t> </a:t>
            </a:r>
            <a:r>
              <a:rPr lang="ru-RU" dirty="0" err="1" smtClean="0"/>
              <a:t>tempore</a:t>
            </a:r>
            <a:r>
              <a:rPr lang="ru-RU" dirty="0" smtClean="0"/>
              <a:t>. Она не раздражает </a:t>
            </a:r>
            <a:r>
              <a:rPr lang="ru-RU" dirty="0" err="1" smtClean="0"/>
              <a:t>периапикальные</a:t>
            </a:r>
            <a:r>
              <a:rPr lang="ru-RU" dirty="0" smtClean="0"/>
              <a:t> ткани способствует </a:t>
            </a:r>
            <a:r>
              <a:rPr lang="ru-RU" dirty="0" err="1" smtClean="0"/>
              <a:t>апексификации</a:t>
            </a:r>
            <a:r>
              <a:rPr lang="ru-RU" dirty="0" smtClean="0"/>
              <a:t> корней временного зуба.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etapaste Метапаста паста для временного пломбирования каналов с сульфатом  ба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3761485" cy="2301144"/>
          </a:xfrm>
          <a:prstGeom prst="rect">
            <a:avLst/>
          </a:prstGeom>
          <a:noFill/>
        </p:spPr>
      </p:pic>
      <p:pic>
        <p:nvPicPr>
          <p:cNvPr id="39940" name="Picture 4" descr="Апексдент без йодоформа паста для пломбирования корневых каналов 2.2г  ВладМиВа купить в интернет-магазине NORMA.BIO"/>
          <p:cNvPicPr>
            <a:picLocks noChangeAspect="1" noChangeArrowheads="1"/>
          </p:cNvPicPr>
          <p:nvPr/>
        </p:nvPicPr>
        <p:blipFill>
          <a:blip r:embed="rId3" cstate="print"/>
          <a:srcRect t="22414" b="20690"/>
          <a:stretch>
            <a:fillRect/>
          </a:stretch>
        </p:blipFill>
        <p:spPr bwMode="auto">
          <a:xfrm>
            <a:off x="428596" y="1214422"/>
            <a:ext cx="3714776" cy="1785950"/>
          </a:xfrm>
          <a:prstGeom prst="rect">
            <a:avLst/>
          </a:prstGeom>
          <a:noFill/>
        </p:spPr>
      </p:pic>
      <p:pic>
        <p:nvPicPr>
          <p:cNvPr id="39942" name="Picture 6" descr="Vitapex Витапекс силер паста для пломбирования каналов (2 гр) Япония"/>
          <p:cNvPicPr>
            <a:picLocks noChangeAspect="1" noChangeArrowheads="1"/>
          </p:cNvPicPr>
          <p:nvPr/>
        </p:nvPicPr>
        <p:blipFill>
          <a:blip r:embed="rId4" cstate="print"/>
          <a:srcRect t="18006" b="14469"/>
          <a:stretch>
            <a:fillRect/>
          </a:stretch>
        </p:blipFill>
        <p:spPr bwMode="auto">
          <a:xfrm>
            <a:off x="285720" y="4857736"/>
            <a:ext cx="2962247" cy="2000264"/>
          </a:xfrm>
          <a:prstGeom prst="rect">
            <a:avLst/>
          </a:prstGeom>
          <a:noFill/>
        </p:spPr>
      </p:pic>
      <p:sp>
        <p:nvSpPr>
          <p:cNvPr id="39944" name="AutoShape 8" descr="Кальцетин Эндо (2 шприца по 2гр) паста эндодонтическая, ТехноДент | Купить  стоматологические товары недорого в интернет-магазине Dental Fir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льцетин Эндо (2 шприца по 2гр) паста эндодонтическая, ТехноДент | Купить  стоматологические товары недорого в интернет-магазине Dental Fir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8" name="Picture 12" descr="Купить КАЛЬЦЕТИН материал стомат д/лечения пульпита эндодонтич шприц 2гр в  Казани"/>
          <p:cNvPicPr>
            <a:picLocks noChangeAspect="1" noChangeArrowheads="1"/>
          </p:cNvPicPr>
          <p:nvPr/>
        </p:nvPicPr>
        <p:blipFill>
          <a:blip r:embed="rId5" cstate="print"/>
          <a:srcRect t="23999" b="28001"/>
          <a:stretch>
            <a:fillRect/>
          </a:stretch>
        </p:blipFill>
        <p:spPr bwMode="auto">
          <a:xfrm>
            <a:off x="4429124" y="928670"/>
            <a:ext cx="4167217" cy="2000264"/>
          </a:xfrm>
          <a:prstGeom prst="rect">
            <a:avLst/>
          </a:prstGeom>
          <a:noFill/>
        </p:spPr>
      </p:pic>
      <p:pic>
        <p:nvPicPr>
          <p:cNvPr id="39950" name="Picture 14" descr="ВиоПекс - ViOpex - купить в интернет-магазине Мир стоматолога"/>
          <p:cNvPicPr>
            <a:picLocks noChangeAspect="1" noChangeArrowheads="1"/>
          </p:cNvPicPr>
          <p:nvPr/>
        </p:nvPicPr>
        <p:blipFill>
          <a:blip r:embed="rId6" cstate="print"/>
          <a:srcRect t="19608" b="21568"/>
          <a:stretch>
            <a:fillRect/>
          </a:stretch>
        </p:blipFill>
        <p:spPr bwMode="auto">
          <a:xfrm>
            <a:off x="4143372" y="4714860"/>
            <a:ext cx="3643286" cy="2143140"/>
          </a:xfrm>
          <a:prstGeom prst="rect">
            <a:avLst/>
          </a:prstGeom>
          <a:noFill/>
        </p:spPr>
      </p:pic>
      <p:pic>
        <p:nvPicPr>
          <p:cNvPr id="39952" name="Picture 16" descr="Pasta Hydropast (MAISTO) Dental Curitiba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611884"/>
            <a:ext cx="3714776" cy="23792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42910" y="214290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Пломбировочные материалы для </a:t>
            </a:r>
            <a:r>
              <a:rPr lang="ru-RU" sz="3000" b="1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апексификации</a:t>
            </a: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>
            <a:normAutofit/>
          </a:bodyPr>
          <a:lstStyle/>
          <a:p>
            <a:r>
              <a:rPr lang="ru-RU" dirty="0" smtClean="0"/>
              <a:t>В стадии резорбции временного зуба для пломбирования корневых каналов целесообразно использовать быстро рассасывающиеся нетвердеющие пасты – </a:t>
            </a:r>
            <a:r>
              <a:rPr lang="ru-RU" dirty="0" err="1" smtClean="0"/>
              <a:t>йодоформную</a:t>
            </a:r>
            <a:r>
              <a:rPr lang="ru-RU" dirty="0" smtClean="0"/>
              <a:t>, тимоловую, которые замешиваются </a:t>
            </a:r>
            <a:r>
              <a:rPr lang="ru-RU" dirty="0" err="1" smtClean="0"/>
              <a:t>ex</a:t>
            </a:r>
            <a:r>
              <a:rPr lang="ru-RU" dirty="0" smtClean="0"/>
              <a:t> </a:t>
            </a:r>
            <a:r>
              <a:rPr lang="ru-RU" dirty="0" err="1" smtClean="0"/>
              <a:t>tempore</a:t>
            </a:r>
            <a:r>
              <a:rPr lang="ru-RU" dirty="0" smtClean="0"/>
              <a:t> на вазелиновом, глицериновом или камфорном маслах.</a:t>
            </a:r>
          </a:p>
          <a:p>
            <a:r>
              <a:rPr lang="ru-RU" dirty="0" smtClean="0"/>
              <a:t>Пломбирование корневых каналов временных зубов проводят только нетвердеющими пастами, т.к. резорбция корня и пломбировочного материала должны идти параллельно, чтобы не вызвать повреждение формирующегося постоянного зуба!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Витальная ампутация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применим для проведения </a:t>
            </a:r>
            <a:r>
              <a:rPr lang="ru-RU" dirty="0" err="1" smtClean="0"/>
              <a:t>пульпотомии</a:t>
            </a:r>
            <a:r>
              <a:rPr lang="ru-RU" dirty="0" smtClean="0"/>
              <a:t> во временных зубах: </a:t>
            </a:r>
            <a:r>
              <a:rPr lang="ru-RU" dirty="0" err="1" smtClean="0"/>
              <a:t>многокорневых</a:t>
            </a:r>
            <a:r>
              <a:rPr lang="ru-RU" dirty="0" smtClean="0"/>
              <a:t> зубах при острой травме зуба с повреждением </a:t>
            </a:r>
            <a:r>
              <a:rPr lang="ru-RU" dirty="0" err="1" smtClean="0"/>
              <a:t>коронковой</a:t>
            </a:r>
            <a:r>
              <a:rPr lang="ru-RU" dirty="0" smtClean="0"/>
              <a:t> пульпы, остром серозном пульпите, хроническом фиброзном пульпите, без выраженных изменений в тканях периодонта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258204" cy="526893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Под местной анестезией проводят раскрытие полости временного зуба и удаление </a:t>
            </a:r>
            <a:r>
              <a:rPr lang="ru-RU" dirty="0" err="1" smtClean="0"/>
              <a:t>коронковой</a:t>
            </a:r>
            <a:r>
              <a:rPr lang="ru-RU" dirty="0" smtClean="0"/>
              <a:t> и устьевой пульпы.</a:t>
            </a:r>
          </a:p>
          <a:p>
            <a:pPr>
              <a:buNone/>
            </a:pPr>
            <a:r>
              <a:rPr lang="ru-RU" dirty="0" smtClean="0"/>
              <a:t>  В полость зуба вносится сульфат железа, либо на устья каналов накладывают тампон с </a:t>
            </a:r>
            <a:r>
              <a:rPr lang="ru-RU" dirty="0" err="1" smtClean="0"/>
              <a:t>формокрезолом</a:t>
            </a:r>
            <a:r>
              <a:rPr lang="ru-RU" dirty="0" smtClean="0"/>
              <a:t>, </a:t>
            </a:r>
            <a:r>
              <a:rPr lang="ru-RU" dirty="0" err="1" smtClean="0"/>
              <a:t>глютаральдегидом</a:t>
            </a:r>
            <a:r>
              <a:rPr lang="ru-RU" dirty="0" smtClean="0"/>
              <a:t>, которые оказывают антисептическое и </a:t>
            </a:r>
            <a:r>
              <a:rPr lang="ru-RU" dirty="0" err="1" smtClean="0"/>
              <a:t>гемостатическое</a:t>
            </a:r>
            <a:r>
              <a:rPr lang="ru-RU" dirty="0" smtClean="0"/>
              <a:t> действие. </a:t>
            </a:r>
          </a:p>
          <a:p>
            <a:pPr>
              <a:buNone/>
            </a:pPr>
            <a:r>
              <a:rPr lang="ru-RU" dirty="0" smtClean="0"/>
              <a:t> В настоящее время на стоматологическом рынке России представлены следующие препараты: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Пульпевит</a:t>
            </a:r>
            <a:r>
              <a:rPr lang="ru-RU" dirty="0" smtClean="0"/>
              <a:t> жидкость N» 3 (формальдегид - 19%, крезол - 35%);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Эндо-жи</a:t>
            </a:r>
            <a:r>
              <a:rPr lang="ru-RU" dirty="0" smtClean="0"/>
              <a:t> жидкость № 3 (содержит </a:t>
            </a:r>
            <a:r>
              <a:rPr lang="ru-RU" dirty="0" err="1" smtClean="0"/>
              <a:t>глутаровый</a:t>
            </a:r>
            <a:r>
              <a:rPr lang="ru-RU" dirty="0" smtClean="0"/>
              <a:t> альдегид);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ViscoSiat</a:t>
            </a:r>
            <a:r>
              <a:rPr lang="ru-RU" dirty="0" smtClean="0"/>
              <a:t> (сульфат железа - 20%);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Astringedent</a:t>
            </a:r>
            <a:r>
              <a:rPr lang="ru-RU" dirty="0" smtClean="0"/>
              <a:t> (сульфат железа - 12,7 или 15,5%). </a:t>
            </a:r>
          </a:p>
          <a:p>
            <a:pPr>
              <a:buNone/>
            </a:pPr>
            <a:r>
              <a:rPr lang="ru-RU" dirty="0" smtClean="0"/>
              <a:t> В целях воздействия на </a:t>
            </a:r>
            <a:r>
              <a:rPr lang="ru-RU" dirty="0" err="1" smtClean="0"/>
              <a:t>одонтобласты</a:t>
            </a:r>
            <a:r>
              <a:rPr lang="ru-RU" dirty="0" smtClean="0"/>
              <a:t> и стимуляции образования заместительного дентина используют препараты, содержащие минеральный </a:t>
            </a:r>
            <a:r>
              <a:rPr lang="ru-RU" dirty="0" err="1" smtClean="0"/>
              <a:t>триоксиагрегат</a:t>
            </a:r>
            <a:r>
              <a:rPr lang="ru-RU" dirty="0" smtClean="0"/>
              <a:t> (оксиды кальция, кремния, алюминия): </a:t>
            </a:r>
            <a:r>
              <a:rPr lang="ru-RU" dirty="0" err="1" smtClean="0"/>
              <a:t>Триоксидент</a:t>
            </a:r>
            <a:r>
              <a:rPr lang="ru-RU" dirty="0" smtClean="0"/>
              <a:t>; </a:t>
            </a:r>
            <a:r>
              <a:rPr lang="ru-RU" dirty="0" err="1" smtClean="0"/>
              <a:t>Pro</a:t>
            </a:r>
            <a:r>
              <a:rPr lang="ru-RU" dirty="0" smtClean="0"/>
              <a:t> </a:t>
            </a:r>
            <a:r>
              <a:rPr lang="ru-RU" dirty="0" err="1" smtClean="0"/>
              <a:t>Root</a:t>
            </a:r>
            <a:r>
              <a:rPr lang="ru-RU" dirty="0" smtClean="0"/>
              <a:t> МТА.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применения </a:t>
            </a:r>
            <a:r>
              <a:rPr lang="en-US" dirty="0" err="1" smtClean="0"/>
              <a:t>ViscoStat</a:t>
            </a:r>
            <a:endParaRPr lang="ru-RU" dirty="0"/>
          </a:p>
        </p:txBody>
      </p:sp>
      <p:pic>
        <p:nvPicPr>
          <p:cNvPr id="15362" name="Picture 2" descr="Рис. 1. ViscoStat — вязкий, содержащий 20 % трехвалентного сульфата железа, гемостатик-гель, обладает щадящим коагулирующим действием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4057077" cy="3143272"/>
          </a:xfrm>
          <a:prstGeom prst="rect">
            <a:avLst/>
          </a:prstGeom>
          <a:noFill/>
        </p:spPr>
      </p:pic>
      <p:pic>
        <p:nvPicPr>
          <p:cNvPr id="15364" name="Picture 4" descr="Рис. 2. Проведена пульпотомия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1" y="2214554"/>
            <a:ext cx="3690547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Научиться правильно подбирать материалы для лечения пульпита временных зубов.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геля </a:t>
            </a:r>
            <a:r>
              <a:rPr lang="ru-RU" dirty="0" err="1" smtClean="0"/>
              <a:t>ViscoStat</a:t>
            </a:r>
            <a:r>
              <a:rPr lang="ru-RU" dirty="0" smtClean="0"/>
              <a:t> на устья каналов.</a:t>
            </a:r>
            <a:endParaRPr lang="ru-RU" dirty="0"/>
          </a:p>
        </p:txBody>
      </p:sp>
      <p:pic>
        <p:nvPicPr>
          <p:cNvPr id="44034" name="Picture 2" descr="Рис. 3. Аппликация геля ViscoStat на устья канало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7743431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Рис. 4. Коагулированная устьевая пульп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857652" cy="2169241"/>
          </a:xfrm>
          <a:prstGeom prst="rect">
            <a:avLst/>
          </a:prstGeom>
          <a:noFill/>
        </p:spPr>
      </p:pic>
      <p:pic>
        <p:nvPicPr>
          <p:cNvPr id="46084" name="Picture 4" descr="Рис. 5. Наложение на дно полости зуба цинкоксидэвгенолового цемента и прокладки из стеклоиономерного цемент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428868"/>
            <a:ext cx="3357586" cy="2071702"/>
          </a:xfrm>
          <a:prstGeom prst="rect">
            <a:avLst/>
          </a:prstGeom>
          <a:noFill/>
        </p:spPr>
      </p:pic>
      <p:pic>
        <p:nvPicPr>
          <p:cNvPr id="46086" name="Picture 6" descr="Рис. 7. Окончательный вид реставрации фотополимерным материалом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3684442" cy="2071702"/>
          </a:xfrm>
          <a:prstGeom prst="rect">
            <a:avLst/>
          </a:prstGeom>
          <a:noFill/>
        </p:spPr>
      </p:pic>
      <p:pic>
        <p:nvPicPr>
          <p:cNvPr id="46088" name="Picture 8" descr="Триоксидент (пор.10 пакет 0,5 г) без инструмента, ВладМиВа, купить в Москве  все стоматологические расходные материалы для стоматологии по низкой цене с  бесплатной доставко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8605"/>
            <a:ext cx="2643205" cy="2714644"/>
          </a:xfrm>
          <a:prstGeom prst="rect">
            <a:avLst/>
          </a:prstGeom>
          <a:noFill/>
        </p:spPr>
      </p:pic>
      <p:pic>
        <p:nvPicPr>
          <p:cNvPr id="7" name="Picture 2" descr="ПроРут МТА (10 х 0,5 г) - Pro Root MTA - купить в интернет-магазине Мир  стоматоло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00504"/>
            <a:ext cx="2571767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1789012"/>
            <a:ext cx="79296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 настоящее время  существуют различные методы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лечения пульпита во временных зубах, которые при дифференциальной диагностике позволяют в максимально возможном количестве случаев не только сохранить зуб в зубном ряду до его физиологической смены, но и в ряде случаев обеспечить жизнеспособность пульпы ка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физиологического барьера.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Брусницына Е.В.,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Барабанщикова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Закиров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Т.В.,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Иощенко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Е.С. Современные методы лечения пульпита временных зубов: литературный обзор.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Стоматология детского возраста и профилактика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2020;20(4):275-287.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Детская стоматология : учебник / под ред. О. 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Янушевича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Л.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Кисельниковой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О. З.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Топольницкого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— М.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2020. — 744 с.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Стоматология детского возраста : учебное пособие / под ред. Ад. А. Мамедова, Н.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Геппе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— М.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2020. — 184 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Детская стоматология. Сборник тестовых заданий и клинических ситуационных задач : учебное пособие / под ред. Л.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Кисельниковой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Ю. Страховой, Т. Е. Зуевой. ― 2-е изд.,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― Москва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2023. ― 376 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Детская терапевтическая стоматология. Национальное руководство / под ред. В. К. Леонтьева, Л.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Кисельниковой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— 2-е изд.,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доп. — Москва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2021. — 952 с. — (Серия «Национальные руководства»).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Терапевтическая стоматология детского возраста: Учебник. 2-е изд.,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Терехова Т. Н. /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 П. / Белая Т. Г. 2021.- 551с.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«Спасибо за внимание» для презентаций (145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117" y="-89337"/>
            <a:ext cx="9263117" cy="694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Пульпит — воспаление пульпы зуба, возникающее вследствие воздействия на ткань пульпы микроорганизмов, продуктов их жизнедеятельности и токсинов, а также продуктов распада органического вещества дентина.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Классификации пульпитов Т.Ф.Виноградовой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Острые пульпиты временных зубов</a:t>
            </a:r>
            <a:br>
              <a:rPr lang="ru-RU" dirty="0" smtClean="0"/>
            </a:br>
            <a:r>
              <a:rPr lang="ru-RU" dirty="0" smtClean="0"/>
              <a:t>- Острый серозный пульпит</a:t>
            </a:r>
            <a:br>
              <a:rPr lang="ru-RU" dirty="0" smtClean="0"/>
            </a:br>
            <a:r>
              <a:rPr lang="ru-RU" dirty="0" smtClean="0"/>
              <a:t>- Острый гнойный пульпит</a:t>
            </a:r>
            <a:br>
              <a:rPr lang="ru-RU" dirty="0" smtClean="0"/>
            </a:br>
            <a:r>
              <a:rPr lang="ru-RU" dirty="0" smtClean="0"/>
              <a:t>- Острый пульпит с вовлечением в процесс периодонта или региональных</a:t>
            </a:r>
            <a:br>
              <a:rPr lang="ru-RU" dirty="0" smtClean="0"/>
            </a:br>
            <a:r>
              <a:rPr lang="ru-RU" dirty="0" smtClean="0"/>
              <a:t>лимфатических узлов</a:t>
            </a:r>
          </a:p>
          <a:p>
            <a:endParaRPr lang="ru-RU" dirty="0" smtClean="0"/>
          </a:p>
          <a:p>
            <a:r>
              <a:rPr lang="ru-RU" dirty="0" smtClean="0"/>
              <a:t>Хронические пульпиты временных и постоянных зубов</a:t>
            </a:r>
            <a:br>
              <a:rPr lang="ru-RU" dirty="0" smtClean="0"/>
            </a:br>
            <a:r>
              <a:rPr lang="ru-RU" dirty="0" smtClean="0"/>
              <a:t>- Простой хронический пульпит</a:t>
            </a:r>
            <a:br>
              <a:rPr lang="ru-RU" dirty="0" smtClean="0"/>
            </a:br>
            <a:r>
              <a:rPr lang="ru-RU" dirty="0" smtClean="0"/>
              <a:t>- Хронический пролиферативный пульпит</a:t>
            </a:r>
            <a:br>
              <a:rPr lang="ru-RU" dirty="0" smtClean="0"/>
            </a:br>
            <a:r>
              <a:rPr lang="ru-RU" dirty="0" smtClean="0"/>
              <a:t>- Хронический пролиферативный гипертрофический пульпит</a:t>
            </a:r>
            <a:br>
              <a:rPr lang="ru-RU" dirty="0" smtClean="0"/>
            </a:br>
            <a:r>
              <a:rPr lang="ru-RU" dirty="0" smtClean="0"/>
              <a:t>- Хронический гангренозный пульпит</a:t>
            </a:r>
            <a:br>
              <a:rPr lang="ru-RU" dirty="0" smtClean="0"/>
            </a:br>
            <a:r>
              <a:rPr lang="ru-RU" dirty="0" smtClean="0"/>
              <a:t>- Хронические обострившиеся пульпиты временных и постоянных зубов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Биологический (консервативный метод)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Временный зуб должен быть полностью сформирован, что свидетельствует о том, что его пульпа является морфологически и функционально зрелой.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к лечению биологическим методом: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fontAlgn="t"/>
            <a:r>
              <a:rPr lang="ru-RU" b="1" dirty="0" smtClean="0"/>
              <a:t> Формы воспаления пульпы:</a:t>
            </a:r>
          </a:p>
          <a:p>
            <a:pPr marL="0" indent="0" fontAlgn="t">
              <a:buNone/>
            </a:pPr>
            <a:r>
              <a:rPr lang="ru-RU" dirty="0" smtClean="0"/>
              <a:t>- Начальный (гиперемия пульпы)</a:t>
            </a:r>
          </a:p>
          <a:p>
            <a:pPr marL="0" indent="0" fontAlgn="t">
              <a:buNone/>
            </a:pPr>
            <a:r>
              <a:rPr lang="ru-RU" dirty="0" smtClean="0"/>
              <a:t>- Острый пульпит (инфекционного и травматического происхождения)</a:t>
            </a:r>
          </a:p>
          <a:p>
            <a:pPr marL="0" indent="0" fontAlgn="t">
              <a:buNone/>
            </a:pPr>
            <a:r>
              <a:rPr lang="ru-RU" dirty="0" smtClean="0"/>
              <a:t>- Хронический пульпит</a:t>
            </a:r>
          </a:p>
          <a:p>
            <a:pPr fontAlgn="t"/>
            <a:r>
              <a:rPr lang="ru-RU" b="1" dirty="0" smtClean="0"/>
              <a:t>Групповая принадлежность зубов: </a:t>
            </a:r>
          </a:p>
          <a:p>
            <a:pPr marL="0" indent="0" fontAlgn="t">
              <a:buNone/>
            </a:pPr>
            <a:r>
              <a:rPr lang="ru-RU" dirty="0" smtClean="0"/>
              <a:t>- Только </a:t>
            </a:r>
            <a:r>
              <a:rPr lang="ru-RU" dirty="0" err="1" smtClean="0"/>
              <a:t>многокорневые</a:t>
            </a:r>
            <a:r>
              <a:rPr lang="ru-RU" dirty="0" smtClean="0"/>
              <a:t> зубы </a:t>
            </a:r>
          </a:p>
          <a:p>
            <a:pPr fontAlgn="t"/>
            <a:r>
              <a:rPr lang="ru-RU" b="1" dirty="0" smtClean="0"/>
              <a:t>Локализация кариозной полости: </a:t>
            </a:r>
          </a:p>
          <a:p>
            <a:pPr marL="0" indent="0" fontAlgn="t">
              <a:buNone/>
            </a:pPr>
            <a:r>
              <a:rPr lang="ru-RU" dirty="0" smtClean="0"/>
              <a:t>- 1 класс по </a:t>
            </a:r>
            <a:r>
              <a:rPr lang="ru-RU" dirty="0" err="1" smtClean="0"/>
              <a:t>Блэку</a:t>
            </a:r>
            <a:r>
              <a:rPr lang="ru-RU" dirty="0" smtClean="0"/>
              <a:t>( у детей любой класс)</a:t>
            </a:r>
          </a:p>
          <a:p>
            <a:pPr fontAlgn="t"/>
            <a:r>
              <a:rPr lang="ru-RU" b="1" dirty="0" smtClean="0"/>
              <a:t>Срок обращения </a:t>
            </a:r>
            <a:r>
              <a:rPr lang="ru-RU" dirty="0" smtClean="0"/>
              <a:t>(боль возникла в первые, в течение </a:t>
            </a:r>
            <a:r>
              <a:rPr lang="ru-RU" dirty="0" smtClean="0"/>
              <a:t>12 </a:t>
            </a:r>
            <a:r>
              <a:rPr lang="ru-RU" dirty="0" smtClean="0"/>
              <a:t>часов)</a:t>
            </a:r>
          </a:p>
          <a:p>
            <a:pPr fontAlgn="t"/>
            <a:r>
              <a:rPr lang="ru-RU" b="1" dirty="0" smtClean="0"/>
              <a:t>Отсутствие </a:t>
            </a:r>
            <a:r>
              <a:rPr lang="ru-RU" b="1" dirty="0" err="1" smtClean="0"/>
              <a:t>общесоматических</a:t>
            </a:r>
            <a:r>
              <a:rPr lang="ru-RU" b="1" dirty="0" smtClean="0"/>
              <a:t> и хронических заболеваний у ребенка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противопоказаниям биологического метода лечения можно отнести: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Начало резорбции корней</a:t>
            </a:r>
          </a:p>
          <a:p>
            <a:r>
              <a:rPr lang="ru-RU" dirty="0" smtClean="0"/>
              <a:t>3 степень активности кариеса</a:t>
            </a:r>
          </a:p>
          <a:p>
            <a:r>
              <a:rPr lang="ru-RU" dirty="0" smtClean="0"/>
              <a:t>Кариес в области шейки зуба</a:t>
            </a:r>
          </a:p>
          <a:p>
            <a:r>
              <a:rPr lang="ru-RU" dirty="0" smtClean="0"/>
              <a:t>Хронические заболевания.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Условия, обеспечивающие успешность лечения биологическим методом: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dirty="0" smtClean="0"/>
              <a:t> разница в показаниях ЭОД причинного зуба и симметричного здорового не должна превышать 25 мкА;</a:t>
            </a:r>
          </a:p>
          <a:p>
            <a:pPr fontAlgn="t"/>
            <a:r>
              <a:rPr lang="ru-RU" dirty="0" smtClean="0"/>
              <a:t> компенсированная форма кариеса;</a:t>
            </a:r>
          </a:p>
          <a:p>
            <a:pPr fontAlgn="t"/>
            <a:r>
              <a:rPr lang="ru-RU" dirty="0" smtClean="0"/>
              <a:t> отсутствие </a:t>
            </a:r>
            <a:r>
              <a:rPr lang="ru-RU" dirty="0" err="1" smtClean="0"/>
              <a:t>общесоматических</a:t>
            </a:r>
            <a:r>
              <a:rPr lang="ru-RU" dirty="0" smtClean="0"/>
              <a:t> и хронических заболеваний у ребенка;</a:t>
            </a:r>
          </a:p>
          <a:p>
            <a:pPr fontAlgn="t"/>
            <a:r>
              <a:rPr lang="ru-RU" dirty="0" smtClean="0"/>
              <a:t> наличие возможности создать асептические условия работы (работа с коффердамом, </a:t>
            </a:r>
            <a:r>
              <a:rPr lang="ru-RU" dirty="0" err="1" smtClean="0"/>
              <a:t>слюноотсосом</a:t>
            </a:r>
            <a:r>
              <a:rPr lang="ru-RU" dirty="0" smtClean="0"/>
              <a:t>);</a:t>
            </a:r>
          </a:p>
          <a:p>
            <a:pPr fontAlgn="t"/>
            <a:r>
              <a:rPr lang="ru-RU" dirty="0" smtClean="0"/>
              <a:t> локализация кариозной полости на жевательной поверхности;</a:t>
            </a:r>
          </a:p>
          <a:p>
            <a:pPr fontAlgn="t"/>
            <a:r>
              <a:rPr lang="ru-RU" dirty="0" smtClean="0"/>
              <a:t> хорошая гигиена полости рта.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1731</TotalTime>
  <Words>978</Words>
  <Application>Microsoft Office PowerPoint</Application>
  <PresentationFormat>Экран (4:3)</PresentationFormat>
  <Paragraphs>97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Эркер</vt:lpstr>
      <vt:lpstr>Современные МАТЕРИАЛЫ ПРИ  лечения пульпитов временных зубов</vt:lpstr>
      <vt:lpstr>Цель</vt:lpstr>
      <vt:lpstr>Задачи</vt:lpstr>
      <vt:lpstr>Слайд 4</vt:lpstr>
      <vt:lpstr>Классификации пульпитов Т.Ф.Виноградовой</vt:lpstr>
      <vt:lpstr>Биологический (консервативный метод)</vt:lpstr>
      <vt:lpstr>Показания к лечению биологическим методом:</vt:lpstr>
      <vt:lpstr>К противопоказаниям биологического метода лечения можно отнести:</vt:lpstr>
      <vt:lpstr>Условия, обеспечивающие успешность лечения биологическим методом:</vt:lpstr>
      <vt:lpstr>Слайд 10</vt:lpstr>
      <vt:lpstr>В первое посещение</vt:lpstr>
      <vt:lpstr>Слайд 12</vt:lpstr>
      <vt:lpstr>Во второе посещение</vt:lpstr>
      <vt:lpstr>Слайд 14</vt:lpstr>
      <vt:lpstr>Девитальная ампутация</vt:lpstr>
      <vt:lpstr>Методика лечения:</vt:lpstr>
      <vt:lpstr>Слайд 17</vt:lpstr>
      <vt:lpstr>Слайд 18</vt:lpstr>
      <vt:lpstr>Слайд 19</vt:lpstr>
      <vt:lpstr>Слайд 20</vt:lpstr>
      <vt:lpstr>Витальная эктирпация</vt:lpstr>
      <vt:lpstr>Девитальная экстирпация</vt:lpstr>
      <vt:lpstr>Методика лечения:</vt:lpstr>
      <vt:lpstr>Слайд 24</vt:lpstr>
      <vt:lpstr>Слайд 25</vt:lpstr>
      <vt:lpstr>Слайд 26</vt:lpstr>
      <vt:lpstr>Витальная ампутация</vt:lpstr>
      <vt:lpstr>Слайд 28</vt:lpstr>
      <vt:lpstr>Пример применения ViscoStat</vt:lpstr>
      <vt:lpstr>Аппликация геля ViscoStat на устья каналов.</vt:lpstr>
      <vt:lpstr>Слайд 31</vt:lpstr>
      <vt:lpstr>Заключение</vt:lpstr>
      <vt:lpstr>Список литературы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лечения пульпитов временных зубов.</dc:title>
  <dc:creator>Глеб</dc:creator>
  <cp:lastModifiedBy>Глеб</cp:lastModifiedBy>
  <cp:revision>26</cp:revision>
  <dcterms:created xsi:type="dcterms:W3CDTF">2024-01-09T07:37:35Z</dcterms:created>
  <dcterms:modified xsi:type="dcterms:W3CDTF">2024-03-12T06:34:23Z</dcterms:modified>
</cp:coreProperties>
</file>