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</p:sldIdLst>
  <p:sldSz cx="9144000" cy="5143500" type="screen16x9"/>
  <p:notesSz cx="9144000" cy="5143500"/>
  <p:embeddedFontLst>
    <p:embeddedFont>
      <p:font typeface="Calibri" pitchFamily="34" charset="0"/>
      <p:regular r:id="rId65"/>
      <p:bold r:id="rId66"/>
      <p:italic r:id="rId67"/>
      <p:boldItalic r:id="rId68"/>
    </p:embeddedFont>
    <p:embeddedFont>
      <p:font typeface="Arial Narrow" pitchFamily="34" charset="0"/>
      <p:regular r:id="rId69"/>
      <p:bold r:id="rId70"/>
      <p:italic r:id="rId71"/>
      <p:boldItalic r:id="rId7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2" d="100"/>
          <a:sy n="102" d="100"/>
        </p:scale>
        <p:origin x="-456" y="2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font" Target="fonts/font4.fntdata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2.fntdata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1.fntdata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6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69591" y="1687605"/>
            <a:ext cx="7274408" cy="345589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064" y="4699451"/>
            <a:ext cx="539387" cy="36130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48788" y="704595"/>
            <a:ext cx="8646422" cy="7023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00" b="1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00" b="1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00" b="1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69591" y="1687605"/>
            <a:ext cx="7274408" cy="345589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064" y="4699451"/>
            <a:ext cx="539387" cy="36130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869591" y="1687605"/>
            <a:ext cx="7274408" cy="345589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33600" y="272795"/>
            <a:ext cx="4876800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1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828043" y="1630679"/>
            <a:ext cx="4122420" cy="27457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9.png"/><Relationship Id="rId21" Type="http://schemas.openxmlformats.org/officeDocument/2006/relationships/image" Target="../media/image24.png"/><Relationship Id="rId34" Type="http://schemas.openxmlformats.org/officeDocument/2006/relationships/image" Target="../media/image37.png"/><Relationship Id="rId42" Type="http://schemas.openxmlformats.org/officeDocument/2006/relationships/image" Target="../media/image45.png"/><Relationship Id="rId47" Type="http://schemas.openxmlformats.org/officeDocument/2006/relationships/image" Target="../media/image50.png"/><Relationship Id="rId50" Type="http://schemas.openxmlformats.org/officeDocument/2006/relationships/image" Target="../media/image53.png"/><Relationship Id="rId55" Type="http://schemas.openxmlformats.org/officeDocument/2006/relationships/image" Target="../media/image58.png"/><Relationship Id="rId63" Type="http://schemas.openxmlformats.org/officeDocument/2006/relationships/image" Target="../media/image66.png"/><Relationship Id="rId68" Type="http://schemas.openxmlformats.org/officeDocument/2006/relationships/image" Target="../media/image71.png"/><Relationship Id="rId76" Type="http://schemas.openxmlformats.org/officeDocument/2006/relationships/image" Target="../media/image79.png"/><Relationship Id="rId84" Type="http://schemas.openxmlformats.org/officeDocument/2006/relationships/image" Target="../media/image87.png"/><Relationship Id="rId89" Type="http://schemas.openxmlformats.org/officeDocument/2006/relationships/image" Target="../media/image92.png"/><Relationship Id="rId97" Type="http://schemas.openxmlformats.org/officeDocument/2006/relationships/image" Target="../media/image100.png"/><Relationship Id="rId7" Type="http://schemas.openxmlformats.org/officeDocument/2006/relationships/image" Target="../media/image10.png"/><Relationship Id="rId71" Type="http://schemas.openxmlformats.org/officeDocument/2006/relationships/image" Target="../media/image74.png"/><Relationship Id="rId92" Type="http://schemas.openxmlformats.org/officeDocument/2006/relationships/image" Target="../media/image95.png"/><Relationship Id="rId2" Type="http://schemas.openxmlformats.org/officeDocument/2006/relationships/image" Target="../media/image2.png"/><Relationship Id="rId16" Type="http://schemas.openxmlformats.org/officeDocument/2006/relationships/image" Target="../media/image19.png"/><Relationship Id="rId29" Type="http://schemas.openxmlformats.org/officeDocument/2006/relationships/image" Target="../media/image32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32" Type="http://schemas.openxmlformats.org/officeDocument/2006/relationships/image" Target="../media/image35.png"/><Relationship Id="rId37" Type="http://schemas.openxmlformats.org/officeDocument/2006/relationships/image" Target="../media/image40.png"/><Relationship Id="rId40" Type="http://schemas.openxmlformats.org/officeDocument/2006/relationships/image" Target="../media/image43.png"/><Relationship Id="rId45" Type="http://schemas.openxmlformats.org/officeDocument/2006/relationships/image" Target="../media/image48.png"/><Relationship Id="rId53" Type="http://schemas.openxmlformats.org/officeDocument/2006/relationships/image" Target="../media/image56.png"/><Relationship Id="rId58" Type="http://schemas.openxmlformats.org/officeDocument/2006/relationships/image" Target="../media/image61.png"/><Relationship Id="rId66" Type="http://schemas.openxmlformats.org/officeDocument/2006/relationships/image" Target="../media/image69.png"/><Relationship Id="rId74" Type="http://schemas.openxmlformats.org/officeDocument/2006/relationships/image" Target="../media/image77.png"/><Relationship Id="rId79" Type="http://schemas.openxmlformats.org/officeDocument/2006/relationships/image" Target="../media/image82.png"/><Relationship Id="rId87" Type="http://schemas.openxmlformats.org/officeDocument/2006/relationships/image" Target="../media/image90.png"/><Relationship Id="rId5" Type="http://schemas.openxmlformats.org/officeDocument/2006/relationships/image" Target="../media/image8.png"/><Relationship Id="rId61" Type="http://schemas.openxmlformats.org/officeDocument/2006/relationships/image" Target="../media/image64.png"/><Relationship Id="rId82" Type="http://schemas.openxmlformats.org/officeDocument/2006/relationships/image" Target="../media/image85.png"/><Relationship Id="rId90" Type="http://schemas.openxmlformats.org/officeDocument/2006/relationships/image" Target="../media/image93.png"/><Relationship Id="rId95" Type="http://schemas.openxmlformats.org/officeDocument/2006/relationships/image" Target="../media/image98.png"/><Relationship Id="rId19" Type="http://schemas.openxmlformats.org/officeDocument/2006/relationships/image" Target="../media/image2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3.png"/><Relationship Id="rId35" Type="http://schemas.openxmlformats.org/officeDocument/2006/relationships/image" Target="../media/image38.png"/><Relationship Id="rId43" Type="http://schemas.openxmlformats.org/officeDocument/2006/relationships/image" Target="../media/image46.png"/><Relationship Id="rId48" Type="http://schemas.openxmlformats.org/officeDocument/2006/relationships/image" Target="../media/image51.png"/><Relationship Id="rId56" Type="http://schemas.openxmlformats.org/officeDocument/2006/relationships/image" Target="../media/image59.png"/><Relationship Id="rId64" Type="http://schemas.openxmlformats.org/officeDocument/2006/relationships/image" Target="../media/image67.png"/><Relationship Id="rId69" Type="http://schemas.openxmlformats.org/officeDocument/2006/relationships/image" Target="../media/image72.png"/><Relationship Id="rId77" Type="http://schemas.openxmlformats.org/officeDocument/2006/relationships/image" Target="../media/image80.png"/><Relationship Id="rId8" Type="http://schemas.openxmlformats.org/officeDocument/2006/relationships/image" Target="../media/image11.png"/><Relationship Id="rId51" Type="http://schemas.openxmlformats.org/officeDocument/2006/relationships/image" Target="../media/image54.png"/><Relationship Id="rId72" Type="http://schemas.openxmlformats.org/officeDocument/2006/relationships/image" Target="../media/image75.png"/><Relationship Id="rId80" Type="http://schemas.openxmlformats.org/officeDocument/2006/relationships/image" Target="../media/image83.png"/><Relationship Id="rId85" Type="http://schemas.openxmlformats.org/officeDocument/2006/relationships/image" Target="../media/image88.png"/><Relationship Id="rId93" Type="http://schemas.openxmlformats.org/officeDocument/2006/relationships/image" Target="../media/image96.png"/><Relationship Id="rId3" Type="http://schemas.openxmlformats.org/officeDocument/2006/relationships/image" Target="../media/image6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33" Type="http://schemas.openxmlformats.org/officeDocument/2006/relationships/image" Target="../media/image36.png"/><Relationship Id="rId38" Type="http://schemas.openxmlformats.org/officeDocument/2006/relationships/image" Target="../media/image41.png"/><Relationship Id="rId46" Type="http://schemas.openxmlformats.org/officeDocument/2006/relationships/image" Target="../media/image49.png"/><Relationship Id="rId59" Type="http://schemas.openxmlformats.org/officeDocument/2006/relationships/image" Target="../media/image62.png"/><Relationship Id="rId67" Type="http://schemas.openxmlformats.org/officeDocument/2006/relationships/image" Target="../media/image70.png"/><Relationship Id="rId20" Type="http://schemas.openxmlformats.org/officeDocument/2006/relationships/image" Target="../media/image23.png"/><Relationship Id="rId41" Type="http://schemas.openxmlformats.org/officeDocument/2006/relationships/image" Target="../media/image44.png"/><Relationship Id="rId54" Type="http://schemas.openxmlformats.org/officeDocument/2006/relationships/image" Target="../media/image57.png"/><Relationship Id="rId62" Type="http://schemas.openxmlformats.org/officeDocument/2006/relationships/image" Target="../media/image65.png"/><Relationship Id="rId70" Type="http://schemas.openxmlformats.org/officeDocument/2006/relationships/image" Target="../media/image73.png"/><Relationship Id="rId75" Type="http://schemas.openxmlformats.org/officeDocument/2006/relationships/image" Target="../media/image78.png"/><Relationship Id="rId83" Type="http://schemas.openxmlformats.org/officeDocument/2006/relationships/image" Target="../media/image86.png"/><Relationship Id="rId88" Type="http://schemas.openxmlformats.org/officeDocument/2006/relationships/image" Target="../media/image91.png"/><Relationship Id="rId91" Type="http://schemas.openxmlformats.org/officeDocument/2006/relationships/image" Target="../media/image94.png"/><Relationship Id="rId96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36" Type="http://schemas.openxmlformats.org/officeDocument/2006/relationships/image" Target="../media/image39.png"/><Relationship Id="rId49" Type="http://schemas.openxmlformats.org/officeDocument/2006/relationships/image" Target="../media/image52.png"/><Relationship Id="rId57" Type="http://schemas.openxmlformats.org/officeDocument/2006/relationships/image" Target="../media/image60.png"/><Relationship Id="rId10" Type="http://schemas.openxmlformats.org/officeDocument/2006/relationships/image" Target="../media/image13.png"/><Relationship Id="rId31" Type="http://schemas.openxmlformats.org/officeDocument/2006/relationships/image" Target="../media/image34.png"/><Relationship Id="rId44" Type="http://schemas.openxmlformats.org/officeDocument/2006/relationships/image" Target="../media/image47.png"/><Relationship Id="rId52" Type="http://schemas.openxmlformats.org/officeDocument/2006/relationships/image" Target="../media/image55.png"/><Relationship Id="rId60" Type="http://schemas.openxmlformats.org/officeDocument/2006/relationships/image" Target="../media/image63.png"/><Relationship Id="rId65" Type="http://schemas.openxmlformats.org/officeDocument/2006/relationships/image" Target="../media/image68.png"/><Relationship Id="rId73" Type="http://schemas.openxmlformats.org/officeDocument/2006/relationships/image" Target="../media/image76.png"/><Relationship Id="rId78" Type="http://schemas.openxmlformats.org/officeDocument/2006/relationships/image" Target="../media/image81.png"/><Relationship Id="rId81" Type="http://schemas.openxmlformats.org/officeDocument/2006/relationships/image" Target="../media/image84.png"/><Relationship Id="rId86" Type="http://schemas.openxmlformats.org/officeDocument/2006/relationships/image" Target="../media/image89.png"/><Relationship Id="rId94" Type="http://schemas.openxmlformats.org/officeDocument/2006/relationships/image" Target="../media/image97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jpg"/><Relationship Id="rId9" Type="http://schemas.openxmlformats.org/officeDocument/2006/relationships/image" Target="../media/image10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png"/><Relationship Id="rId18" Type="http://schemas.openxmlformats.org/officeDocument/2006/relationships/image" Target="../media/image125.png"/><Relationship Id="rId26" Type="http://schemas.openxmlformats.org/officeDocument/2006/relationships/image" Target="../media/image133.png"/><Relationship Id="rId3" Type="http://schemas.openxmlformats.org/officeDocument/2006/relationships/image" Target="../media/image110.png"/><Relationship Id="rId21" Type="http://schemas.openxmlformats.org/officeDocument/2006/relationships/image" Target="../media/image128.pn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17" Type="http://schemas.openxmlformats.org/officeDocument/2006/relationships/image" Target="../media/image124.png"/><Relationship Id="rId25" Type="http://schemas.openxmlformats.org/officeDocument/2006/relationships/image" Target="../media/image132.png"/><Relationship Id="rId2" Type="http://schemas.openxmlformats.org/officeDocument/2006/relationships/image" Target="../media/image2.png"/><Relationship Id="rId16" Type="http://schemas.openxmlformats.org/officeDocument/2006/relationships/image" Target="../media/image123.png"/><Relationship Id="rId20" Type="http://schemas.openxmlformats.org/officeDocument/2006/relationships/image" Target="../media/image127.png"/><Relationship Id="rId29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24" Type="http://schemas.openxmlformats.org/officeDocument/2006/relationships/image" Target="../media/image131.png"/><Relationship Id="rId5" Type="http://schemas.openxmlformats.org/officeDocument/2006/relationships/image" Target="../media/image112.png"/><Relationship Id="rId15" Type="http://schemas.openxmlformats.org/officeDocument/2006/relationships/image" Target="../media/image122.png"/><Relationship Id="rId23" Type="http://schemas.openxmlformats.org/officeDocument/2006/relationships/image" Target="../media/image130.png"/><Relationship Id="rId28" Type="http://schemas.openxmlformats.org/officeDocument/2006/relationships/image" Target="../media/image135.png"/><Relationship Id="rId10" Type="http://schemas.openxmlformats.org/officeDocument/2006/relationships/image" Target="../media/image117.png"/><Relationship Id="rId19" Type="http://schemas.openxmlformats.org/officeDocument/2006/relationships/image" Target="../media/image126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Relationship Id="rId14" Type="http://schemas.openxmlformats.org/officeDocument/2006/relationships/image" Target="../media/image121.png"/><Relationship Id="rId22" Type="http://schemas.openxmlformats.org/officeDocument/2006/relationships/image" Target="../media/image129.png"/><Relationship Id="rId27" Type="http://schemas.openxmlformats.org/officeDocument/2006/relationships/image" Target="../media/image1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hyperlink" Target="http://www.researchgate.net/publication/257637236_Functional_Assessment_Scales_in_a_Ge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3.png"/><Relationship Id="rId7" Type="http://schemas.openxmlformats.org/officeDocument/2006/relationships/image" Target="../media/image15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6.jp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4.jpg"/><Relationship Id="rId5" Type="http://schemas.openxmlformats.org/officeDocument/2006/relationships/image" Target="../media/image173.png"/><Relationship Id="rId4" Type="http://schemas.openxmlformats.org/officeDocument/2006/relationships/image" Target="../media/image17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0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2.jpg"/><Relationship Id="rId4" Type="http://schemas.openxmlformats.org/officeDocument/2006/relationships/image" Target="../media/image19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4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7" Type="http://schemas.openxmlformats.org/officeDocument/2006/relationships/image" Target="../media/image201.png"/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0.jpg"/><Relationship Id="rId5" Type="http://schemas.openxmlformats.org/officeDocument/2006/relationships/image" Target="../media/image199.png"/><Relationship Id="rId4" Type="http://schemas.openxmlformats.org/officeDocument/2006/relationships/image" Target="../media/image198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g"/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1.jpg"/><Relationship Id="rId5" Type="http://schemas.openxmlformats.org/officeDocument/2006/relationships/image" Target="../media/image210.jpg"/><Relationship Id="rId4" Type="http://schemas.openxmlformats.org/officeDocument/2006/relationships/image" Target="../media/image20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g"/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9.jpg"/><Relationship Id="rId5" Type="http://schemas.openxmlformats.org/officeDocument/2006/relationships/image" Target="../media/image218.png"/><Relationship Id="rId4" Type="http://schemas.openxmlformats.org/officeDocument/2006/relationships/image" Target="../media/image217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69591" y="1687605"/>
            <a:ext cx="7274408" cy="345589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73605" y="1247140"/>
            <a:ext cx="7037070" cy="183896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065" marR="5080" indent="-635" algn="ctr">
              <a:lnSpc>
                <a:spcPct val="98700"/>
              </a:lnSpc>
              <a:spcBef>
                <a:spcPts val="160"/>
              </a:spcBef>
            </a:pPr>
            <a:r>
              <a:rPr sz="4000" spc="-5" dirty="0">
                <a:latin typeface="Arial Narrow"/>
                <a:cs typeface="Arial Narrow"/>
              </a:rPr>
              <a:t>Оценка пациента </a:t>
            </a:r>
            <a:r>
              <a:rPr sz="4000" dirty="0">
                <a:latin typeface="Arial Narrow"/>
                <a:cs typeface="Arial Narrow"/>
              </a:rPr>
              <a:t>в </a:t>
            </a:r>
            <a:r>
              <a:rPr sz="4000" spc="-5" dirty="0">
                <a:latin typeface="Arial Narrow"/>
                <a:cs typeface="Arial Narrow"/>
              </a:rPr>
              <a:t>отделении  реанимации </a:t>
            </a:r>
            <a:r>
              <a:rPr sz="4000" dirty="0">
                <a:latin typeface="Arial Narrow"/>
                <a:cs typeface="Arial Narrow"/>
              </a:rPr>
              <a:t>и </a:t>
            </a:r>
            <a:r>
              <a:rPr sz="4000" spc="-5" dirty="0">
                <a:latin typeface="Arial Narrow"/>
                <a:cs typeface="Arial Narrow"/>
              </a:rPr>
              <a:t>интенсивной терапии  (ОРИТ)</a:t>
            </a:r>
            <a:endParaRPr sz="4000" dirty="0">
              <a:latin typeface="Arial Narrow"/>
              <a:cs typeface="Arial Narrow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55029" y="0"/>
            <a:ext cx="970732" cy="871773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200066" y="882395"/>
            <a:ext cx="904240" cy="2603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306705" marR="5080" indent="-294640">
              <a:lnSpc>
                <a:spcPts val="890"/>
              </a:lnSpc>
              <a:spcBef>
                <a:spcPts val="185"/>
              </a:spcBef>
            </a:pPr>
            <a:r>
              <a:rPr sz="800" spc="-105" dirty="0">
                <a:latin typeface="Calibri"/>
                <a:cs typeface="Calibri"/>
              </a:rPr>
              <a:t>СОЮЗ </a:t>
            </a:r>
            <a:r>
              <a:rPr sz="800" spc="-100" dirty="0">
                <a:latin typeface="Calibri"/>
                <a:cs typeface="Calibri"/>
              </a:rPr>
              <a:t>РЕАБИЛИТОЛОГОВ  </a:t>
            </a:r>
            <a:r>
              <a:rPr sz="800" spc="-95" dirty="0">
                <a:latin typeface="Calibri"/>
                <a:cs typeface="Calibri"/>
              </a:rPr>
              <a:t>РОССИИ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47958" y="221995"/>
            <a:ext cx="6087110" cy="3701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0020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C00000"/>
                </a:solidFill>
                <a:latin typeface="Arial Narrow"/>
                <a:cs typeface="Arial Narrow"/>
              </a:rPr>
              <a:t>Для чего </a:t>
            </a:r>
            <a:r>
              <a:rPr sz="1800" spc="-5" dirty="0">
                <a:solidFill>
                  <a:srgbClr val="C00000"/>
                </a:solidFill>
                <a:latin typeface="Arial Narrow"/>
                <a:cs typeface="Arial Narrow"/>
              </a:rPr>
              <a:t>нужна оценка тяжести состояния</a:t>
            </a:r>
            <a:r>
              <a:rPr sz="1800" spc="30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1800" spc="-5" dirty="0">
                <a:solidFill>
                  <a:srgbClr val="C00000"/>
                </a:solidFill>
                <a:latin typeface="Arial Narrow"/>
                <a:cs typeface="Arial Narrow"/>
              </a:rPr>
              <a:t>больного</a:t>
            </a:r>
            <a:endParaRPr sz="1800">
              <a:latin typeface="Arial Narrow"/>
              <a:cs typeface="Arial Narrow"/>
            </a:endParaRPr>
          </a:p>
          <a:p>
            <a:pPr marL="354965" marR="501650" indent="-342900">
              <a:lnSpc>
                <a:spcPct val="91100"/>
              </a:lnSpc>
              <a:spcBef>
                <a:spcPts val="16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dirty="0">
                <a:latin typeface="Arial Narrow"/>
                <a:cs typeface="Arial Narrow"/>
              </a:rPr>
              <a:t>Для </a:t>
            </a:r>
            <a:r>
              <a:rPr sz="1800" spc="-5" dirty="0">
                <a:solidFill>
                  <a:srgbClr val="C00000"/>
                </a:solidFill>
                <a:latin typeface="Arial Narrow"/>
                <a:cs typeface="Arial Narrow"/>
              </a:rPr>
              <a:t>принятия решения </a:t>
            </a:r>
            <a:r>
              <a:rPr sz="1800" dirty="0">
                <a:latin typeface="Arial Narrow"/>
                <a:cs typeface="Arial Narrow"/>
              </a:rPr>
              <a:t>о </a:t>
            </a:r>
            <a:r>
              <a:rPr sz="1800" spc="-5" dirty="0">
                <a:latin typeface="Arial Narrow"/>
                <a:cs typeface="Arial Narrow"/>
              </a:rPr>
              <a:t>тактике ведения больного, его  транспортировке, </a:t>
            </a:r>
            <a:r>
              <a:rPr sz="1800" dirty="0">
                <a:latin typeface="Arial Narrow"/>
                <a:cs typeface="Arial Narrow"/>
              </a:rPr>
              <a:t>об </a:t>
            </a:r>
            <a:r>
              <a:rPr sz="1800" spc="-5" dirty="0">
                <a:latin typeface="Arial Narrow"/>
                <a:cs typeface="Arial Narrow"/>
              </a:rPr>
              <a:t>оптимальном месте терапии больного  (приемное отделение, специализированное отделение,  отделение интенсивной терапии </a:t>
            </a:r>
            <a:r>
              <a:rPr sz="1800" dirty="0">
                <a:latin typeface="Arial Narrow"/>
                <a:cs typeface="Arial Narrow"/>
              </a:rPr>
              <a:t>и</a:t>
            </a:r>
            <a:r>
              <a:rPr sz="1800" spc="20" dirty="0">
                <a:latin typeface="Arial Narrow"/>
                <a:cs typeface="Arial Narrow"/>
              </a:rPr>
              <a:t> </a:t>
            </a:r>
            <a:r>
              <a:rPr sz="1800" dirty="0">
                <a:latin typeface="Arial Narrow"/>
                <a:cs typeface="Arial Narrow"/>
              </a:rPr>
              <a:t>др.)</a:t>
            </a:r>
            <a:endParaRPr sz="1800">
              <a:latin typeface="Arial Narrow"/>
              <a:cs typeface="Arial Narrow"/>
            </a:endParaRPr>
          </a:p>
          <a:p>
            <a:pPr marL="354965" marR="5080" indent="-342900">
              <a:lnSpc>
                <a:spcPts val="1900"/>
              </a:lnSpc>
              <a:spcBef>
                <a:spcPts val="5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dirty="0">
                <a:latin typeface="Arial Narrow"/>
                <a:cs typeface="Arial Narrow"/>
              </a:rPr>
              <a:t>Для </a:t>
            </a:r>
            <a:r>
              <a:rPr sz="1800" spc="-5" dirty="0">
                <a:latin typeface="Arial Narrow"/>
                <a:cs typeface="Arial Narrow"/>
              </a:rPr>
              <a:t>своевременной </a:t>
            </a:r>
            <a:r>
              <a:rPr sz="1800" spc="-5" dirty="0">
                <a:solidFill>
                  <a:srgbClr val="C00000"/>
                </a:solidFill>
                <a:latin typeface="Arial Narrow"/>
                <a:cs typeface="Arial Narrow"/>
              </a:rPr>
              <a:t>коррекции терапии</a:t>
            </a:r>
            <a:r>
              <a:rPr sz="1800" spc="-5" dirty="0">
                <a:latin typeface="Arial Narrow"/>
                <a:cs typeface="Arial Narrow"/>
              </a:rPr>
              <a:t>, использования  хирургических методов детоксикации, санации </a:t>
            </a:r>
            <a:r>
              <a:rPr sz="1800" dirty="0">
                <a:latin typeface="Arial Narrow"/>
                <a:cs typeface="Arial Narrow"/>
              </a:rPr>
              <a:t>очагов</a:t>
            </a:r>
            <a:r>
              <a:rPr sz="1800" spc="75" dirty="0">
                <a:latin typeface="Arial Narrow"/>
                <a:cs typeface="Arial Narrow"/>
              </a:rPr>
              <a:t> </a:t>
            </a:r>
            <a:r>
              <a:rPr sz="1800" spc="-5" dirty="0">
                <a:latin typeface="Arial Narrow"/>
                <a:cs typeface="Arial Narrow"/>
              </a:rPr>
              <a:t>инфекции;</a:t>
            </a:r>
            <a:endParaRPr sz="1800">
              <a:latin typeface="Arial Narrow"/>
              <a:cs typeface="Arial Narrow"/>
            </a:endParaRPr>
          </a:p>
          <a:p>
            <a:pPr marL="354965" marR="15240" indent="-342900">
              <a:lnSpc>
                <a:spcPts val="1900"/>
              </a:lnSpc>
              <a:spcBef>
                <a:spcPts val="5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dirty="0">
                <a:latin typeface="Arial Narrow"/>
                <a:cs typeface="Arial Narrow"/>
              </a:rPr>
              <a:t>Для </a:t>
            </a:r>
            <a:r>
              <a:rPr sz="1800" spc="-5" dirty="0">
                <a:solidFill>
                  <a:srgbClr val="C00000"/>
                </a:solidFill>
                <a:latin typeface="Arial Narrow"/>
                <a:cs typeface="Arial Narrow"/>
              </a:rPr>
              <a:t>анализа результатов лечения </a:t>
            </a:r>
            <a:r>
              <a:rPr sz="1800" dirty="0">
                <a:latin typeface="Arial Narrow"/>
                <a:cs typeface="Arial Narrow"/>
              </a:rPr>
              <a:t>больных в </a:t>
            </a:r>
            <a:r>
              <a:rPr sz="1800" spc="-5" dirty="0">
                <a:latin typeface="Arial Narrow"/>
                <a:cs typeface="Arial Narrow"/>
              </a:rPr>
              <a:t>однотипных ОРИТ,  </a:t>
            </a:r>
            <a:r>
              <a:rPr sz="1800" dirty="0">
                <a:latin typeface="Arial Narrow"/>
                <a:cs typeface="Arial Narrow"/>
              </a:rPr>
              <a:t>для </a:t>
            </a:r>
            <a:r>
              <a:rPr sz="1800" spc="-5" dirty="0">
                <a:latin typeface="Arial Narrow"/>
                <a:cs typeface="Arial Narrow"/>
              </a:rPr>
              <a:t>оценки эффективности различных методов</a:t>
            </a:r>
            <a:r>
              <a:rPr sz="1800" spc="20" dirty="0">
                <a:latin typeface="Arial Narrow"/>
                <a:cs typeface="Arial Narrow"/>
              </a:rPr>
              <a:t> </a:t>
            </a:r>
            <a:r>
              <a:rPr sz="1800" spc="-5" dirty="0">
                <a:latin typeface="Arial Narrow"/>
                <a:cs typeface="Arial Narrow"/>
              </a:rPr>
              <a:t>ИТ,</a:t>
            </a:r>
            <a:endParaRPr sz="1800">
              <a:latin typeface="Arial Narrow"/>
              <a:cs typeface="Arial Narrow"/>
            </a:endParaRPr>
          </a:p>
          <a:p>
            <a:pPr marL="354965" marR="127000" indent="-342900">
              <a:lnSpc>
                <a:spcPts val="1900"/>
              </a:lnSpc>
              <a:spcBef>
                <a:spcPts val="4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dirty="0">
                <a:latin typeface="Arial Narrow"/>
                <a:cs typeface="Arial Narrow"/>
              </a:rPr>
              <a:t>Для </a:t>
            </a:r>
            <a:r>
              <a:rPr sz="1800" spc="-5" dirty="0">
                <a:solidFill>
                  <a:srgbClr val="C00000"/>
                </a:solidFill>
                <a:latin typeface="Arial Narrow"/>
                <a:cs typeface="Arial Narrow"/>
              </a:rPr>
              <a:t>оптимизации распределения ресурсов </a:t>
            </a:r>
            <a:r>
              <a:rPr sz="1800" dirty="0">
                <a:latin typeface="Arial Narrow"/>
                <a:cs typeface="Arial Narrow"/>
              </a:rPr>
              <a:t>ОРИТ и </a:t>
            </a:r>
            <a:r>
              <a:rPr sz="1800" spc="-5" dirty="0">
                <a:latin typeface="Arial Narrow"/>
                <a:cs typeface="Arial Narrow"/>
              </a:rPr>
              <a:t>больницы </a:t>
            </a:r>
            <a:r>
              <a:rPr sz="1800" dirty="0">
                <a:latin typeface="Arial Narrow"/>
                <a:cs typeface="Arial Narrow"/>
              </a:rPr>
              <a:t>в  </a:t>
            </a:r>
            <a:r>
              <a:rPr sz="1800" spc="-5" dirty="0">
                <a:latin typeface="Arial Narrow"/>
                <a:cs typeface="Arial Narrow"/>
              </a:rPr>
              <a:t>зависимости </a:t>
            </a:r>
            <a:r>
              <a:rPr sz="1800" dirty="0">
                <a:latin typeface="Arial Narrow"/>
                <a:cs typeface="Arial Narrow"/>
              </a:rPr>
              <a:t>от </a:t>
            </a:r>
            <a:r>
              <a:rPr sz="1800" spc="-5" dirty="0">
                <a:latin typeface="Arial Narrow"/>
                <a:cs typeface="Arial Narrow"/>
              </a:rPr>
              <a:t>тяжести состояния</a:t>
            </a:r>
            <a:r>
              <a:rPr sz="1800" spc="5" dirty="0">
                <a:latin typeface="Arial Narrow"/>
                <a:cs typeface="Arial Narrow"/>
              </a:rPr>
              <a:t> </a:t>
            </a:r>
            <a:r>
              <a:rPr sz="1800" spc="-5" dirty="0">
                <a:latin typeface="Arial Narrow"/>
                <a:cs typeface="Arial Narrow"/>
              </a:rPr>
              <a:t>больного;</a:t>
            </a:r>
            <a:endParaRPr sz="1800">
              <a:latin typeface="Arial Narrow"/>
              <a:cs typeface="Arial Narrow"/>
            </a:endParaRPr>
          </a:p>
          <a:p>
            <a:pPr marL="354965" marR="69215" indent="-342900">
              <a:lnSpc>
                <a:spcPts val="2020"/>
              </a:lnSpc>
              <a:spcBef>
                <a:spcPts val="4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dirty="0">
                <a:latin typeface="Arial Narrow"/>
                <a:cs typeface="Arial Narrow"/>
              </a:rPr>
              <a:t>Для </a:t>
            </a:r>
            <a:r>
              <a:rPr sz="1800" spc="-5" dirty="0">
                <a:solidFill>
                  <a:srgbClr val="C00000"/>
                </a:solidFill>
                <a:latin typeface="Arial Narrow"/>
                <a:cs typeface="Arial Narrow"/>
              </a:rPr>
              <a:t>оценки эффективности </a:t>
            </a:r>
            <a:r>
              <a:rPr sz="1800" dirty="0">
                <a:solidFill>
                  <a:srgbClr val="C00000"/>
                </a:solidFill>
                <a:latin typeface="Arial Narrow"/>
                <a:cs typeface="Arial Narrow"/>
              </a:rPr>
              <a:t>и </a:t>
            </a:r>
            <a:r>
              <a:rPr sz="1800" spc="-5" dirty="0">
                <a:solidFill>
                  <a:srgbClr val="C00000"/>
                </a:solidFill>
                <a:latin typeface="Arial Narrow"/>
                <a:cs typeface="Arial Narrow"/>
              </a:rPr>
              <a:t>качества работы </a:t>
            </a:r>
            <a:r>
              <a:rPr sz="1800" dirty="0">
                <a:latin typeface="Arial Narrow"/>
                <a:cs typeface="Arial Narrow"/>
              </a:rPr>
              <a:t>ОРИТ в </a:t>
            </a:r>
            <a:r>
              <a:rPr sz="1800" spc="-5" dirty="0">
                <a:latin typeface="Arial Narrow"/>
                <a:cs typeface="Arial Narrow"/>
              </a:rPr>
              <a:t>системе  ОМС (медико-страховая экспертиза)</a:t>
            </a:r>
            <a:endParaRPr sz="1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064" y="4699451"/>
            <a:ext cx="539387" cy="36130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0100" y="205978"/>
            <a:ext cx="8376699" cy="85725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04475" y="352044"/>
            <a:ext cx="518731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0" spc="-305" dirty="0">
                <a:latin typeface="Calibri"/>
                <a:cs typeface="Calibri"/>
              </a:rPr>
              <a:t>Преимущества </a:t>
            </a:r>
            <a:r>
              <a:rPr sz="3200" b="0" spc="-290" dirty="0">
                <a:latin typeface="Calibri"/>
                <a:cs typeface="Calibri"/>
              </a:rPr>
              <a:t>использования</a:t>
            </a:r>
            <a:r>
              <a:rPr sz="3200" b="0" spc="-260" dirty="0">
                <a:latin typeface="Calibri"/>
                <a:cs typeface="Calibri"/>
              </a:rPr>
              <a:t> </a:t>
            </a:r>
            <a:r>
              <a:rPr sz="3200" b="0" spc="-320" dirty="0">
                <a:latin typeface="Calibri"/>
                <a:cs typeface="Calibri"/>
              </a:rPr>
              <a:t>шкал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68214" y="1567179"/>
            <a:ext cx="5833745" cy="2604135"/>
          </a:xfrm>
          <a:prstGeom prst="rect">
            <a:avLst/>
          </a:prstGeom>
        </p:spPr>
        <p:txBody>
          <a:bodyPr vert="horz" wrap="square" lIns="0" tIns="10731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845"/>
              </a:spcBef>
              <a:buFont typeface="Arial"/>
              <a:buChar char="–"/>
              <a:tabLst>
                <a:tab pos="298450" algn="l"/>
              </a:tabLst>
            </a:pPr>
            <a:r>
              <a:rPr sz="2800" spc="-250" dirty="0">
                <a:latin typeface="Calibri"/>
                <a:cs typeface="Calibri"/>
              </a:rPr>
              <a:t>уточнение </a:t>
            </a:r>
            <a:r>
              <a:rPr sz="2800" spc="-260" dirty="0">
                <a:latin typeface="Calibri"/>
                <a:cs typeface="Calibri"/>
              </a:rPr>
              <a:t>деталей</a:t>
            </a:r>
            <a:r>
              <a:rPr sz="2800" spc="-229" dirty="0">
                <a:latin typeface="Calibri"/>
                <a:cs typeface="Calibri"/>
              </a:rPr>
              <a:t> </a:t>
            </a:r>
            <a:r>
              <a:rPr sz="2800" spc="-204" dirty="0">
                <a:latin typeface="Calibri"/>
                <a:cs typeface="Calibri"/>
              </a:rPr>
              <a:t>статуса</a:t>
            </a:r>
            <a:endParaRPr sz="28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740"/>
              </a:spcBef>
              <a:buFont typeface="Arial"/>
              <a:buChar char="–"/>
              <a:tabLst>
                <a:tab pos="298450" algn="l"/>
              </a:tabLst>
            </a:pPr>
            <a:r>
              <a:rPr sz="2800" spc="-254" dirty="0">
                <a:latin typeface="Calibri"/>
                <a:cs typeface="Calibri"/>
              </a:rPr>
              <a:t>оценка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295" dirty="0">
                <a:latin typeface="Calibri"/>
                <a:cs typeface="Calibri"/>
              </a:rPr>
              <a:t>динамики</a:t>
            </a:r>
            <a:endParaRPr sz="28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625"/>
              </a:spcBef>
              <a:buFont typeface="Arial"/>
              <a:buChar char="–"/>
              <a:tabLst>
                <a:tab pos="298450" algn="l"/>
              </a:tabLst>
            </a:pPr>
            <a:r>
              <a:rPr sz="2800" spc="-275" dirty="0">
                <a:latin typeface="Calibri"/>
                <a:cs typeface="Calibri"/>
              </a:rPr>
              <a:t>формирование </a:t>
            </a:r>
            <a:r>
              <a:rPr sz="2800" spc="-235" dirty="0">
                <a:latin typeface="Calibri"/>
                <a:cs typeface="Calibri"/>
              </a:rPr>
              <a:t>баз</a:t>
            </a:r>
            <a:r>
              <a:rPr sz="2800" spc="-165" dirty="0">
                <a:latin typeface="Calibri"/>
                <a:cs typeface="Calibri"/>
              </a:rPr>
              <a:t> </a:t>
            </a:r>
            <a:r>
              <a:rPr sz="2800" spc="-260" dirty="0">
                <a:latin typeface="Calibri"/>
                <a:cs typeface="Calibri"/>
              </a:rPr>
              <a:t>данных</a:t>
            </a:r>
            <a:endParaRPr sz="28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650"/>
              </a:spcBef>
              <a:buFont typeface="Arial"/>
              <a:buChar char="–"/>
              <a:tabLst>
                <a:tab pos="298450" algn="l"/>
              </a:tabLst>
            </a:pPr>
            <a:r>
              <a:rPr sz="2800" spc="-254" dirty="0">
                <a:latin typeface="Calibri"/>
                <a:cs typeface="Calibri"/>
              </a:rPr>
              <a:t>прогнозирование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spc="-235" dirty="0">
                <a:latin typeface="Calibri"/>
                <a:cs typeface="Calibri"/>
              </a:rPr>
              <a:t>исходов</a:t>
            </a:r>
            <a:endParaRPr sz="28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745"/>
              </a:spcBef>
              <a:buFont typeface="Arial"/>
              <a:buChar char="–"/>
              <a:tabLst>
                <a:tab pos="298450" algn="l"/>
              </a:tabLst>
            </a:pPr>
            <a:r>
              <a:rPr sz="2800" spc="-260" dirty="0">
                <a:latin typeface="Calibri"/>
                <a:cs typeface="Calibri"/>
              </a:rPr>
              <a:t>алгоритмизация </a:t>
            </a:r>
            <a:r>
              <a:rPr sz="2800" spc="-245" dirty="0">
                <a:latin typeface="Calibri"/>
                <a:cs typeface="Calibri"/>
              </a:rPr>
              <a:t>клинического</a:t>
            </a:r>
            <a:r>
              <a:rPr sz="2800" spc="-195" dirty="0">
                <a:latin typeface="Calibri"/>
                <a:cs typeface="Calibri"/>
              </a:rPr>
              <a:t> </a:t>
            </a:r>
            <a:r>
              <a:rPr sz="2800" spc="-270" dirty="0">
                <a:latin typeface="Calibri"/>
                <a:cs typeface="Calibri"/>
              </a:rPr>
              <a:t>мониторинга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064" y="4699451"/>
            <a:ext cx="539387" cy="36130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800" y="171450"/>
            <a:ext cx="8686800" cy="63594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01043" y="176276"/>
            <a:ext cx="52946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310" dirty="0">
                <a:latin typeface="Calibri"/>
                <a:cs typeface="Calibri"/>
              </a:rPr>
              <a:t>Недостатки </a:t>
            </a:r>
            <a:r>
              <a:rPr sz="3600" b="0" spc="-325" dirty="0">
                <a:latin typeface="Calibri"/>
                <a:cs typeface="Calibri"/>
              </a:rPr>
              <a:t>использования</a:t>
            </a:r>
            <a:r>
              <a:rPr sz="3600" b="0" spc="-385" dirty="0">
                <a:latin typeface="Calibri"/>
                <a:cs typeface="Calibri"/>
              </a:rPr>
              <a:t> </a:t>
            </a:r>
            <a:r>
              <a:rPr sz="3600" b="0" spc="-360" dirty="0">
                <a:latin typeface="Calibri"/>
                <a:cs typeface="Calibri"/>
              </a:rPr>
              <a:t>шкал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8975" y="1256283"/>
            <a:ext cx="7703184" cy="2006600"/>
          </a:xfrm>
          <a:prstGeom prst="rect">
            <a:avLst/>
          </a:prstGeom>
        </p:spPr>
        <p:txBody>
          <a:bodyPr vert="horz" wrap="square" lIns="0" tIns="10731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845"/>
              </a:spcBef>
              <a:buFont typeface="Arial"/>
              <a:buChar char="–"/>
              <a:tabLst>
                <a:tab pos="298450" algn="l"/>
              </a:tabLst>
            </a:pPr>
            <a:r>
              <a:rPr sz="2800" spc="-245" dirty="0">
                <a:latin typeface="Calibri"/>
                <a:cs typeface="Calibri"/>
              </a:rPr>
              <a:t>ограниченность </a:t>
            </a:r>
            <a:r>
              <a:rPr sz="2800" spc="-265" dirty="0">
                <a:latin typeface="Calibri"/>
                <a:cs typeface="Calibri"/>
              </a:rPr>
              <a:t>по </a:t>
            </a:r>
            <a:r>
              <a:rPr sz="2800" spc="-250" dirty="0">
                <a:latin typeface="Calibri"/>
                <a:cs typeface="Calibri"/>
              </a:rPr>
              <a:t>нозологии</a:t>
            </a:r>
            <a:r>
              <a:rPr sz="2800" spc="-250" dirty="0">
                <a:latin typeface="Arial Narrow"/>
                <a:cs typeface="Arial Narrow"/>
              </a:rPr>
              <a:t>, </a:t>
            </a:r>
            <a:r>
              <a:rPr sz="2800" spc="-280" dirty="0">
                <a:latin typeface="Calibri"/>
                <a:cs typeface="Calibri"/>
              </a:rPr>
              <a:t>времени</a:t>
            </a:r>
            <a:r>
              <a:rPr sz="2800" spc="-395" dirty="0">
                <a:latin typeface="Calibri"/>
                <a:cs typeface="Calibri"/>
              </a:rPr>
              <a:t> </a:t>
            </a:r>
            <a:r>
              <a:rPr sz="2800" spc="-254" dirty="0">
                <a:latin typeface="Calibri"/>
                <a:cs typeface="Calibri"/>
              </a:rPr>
              <a:t>использования</a:t>
            </a:r>
            <a:endParaRPr sz="28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740"/>
              </a:spcBef>
              <a:buFont typeface="Arial"/>
              <a:buChar char="–"/>
              <a:tabLst>
                <a:tab pos="298450" algn="l"/>
              </a:tabLst>
            </a:pPr>
            <a:r>
              <a:rPr sz="2800" spc="-265" dirty="0">
                <a:latin typeface="Calibri"/>
                <a:cs typeface="Calibri"/>
              </a:rPr>
              <a:t>низкий </a:t>
            </a:r>
            <a:r>
              <a:rPr sz="2800" spc="-250" dirty="0">
                <a:latin typeface="Calibri"/>
                <a:cs typeface="Calibri"/>
              </a:rPr>
              <a:t>уровень</a:t>
            </a:r>
            <a:r>
              <a:rPr sz="2800" spc="-215" dirty="0">
                <a:latin typeface="Calibri"/>
                <a:cs typeface="Calibri"/>
              </a:rPr>
              <a:t> </a:t>
            </a:r>
            <a:r>
              <a:rPr sz="2800" spc="-265" dirty="0">
                <a:latin typeface="Calibri"/>
                <a:cs typeface="Calibri"/>
              </a:rPr>
              <a:t>воспроизводимости</a:t>
            </a:r>
            <a:endParaRPr sz="2800">
              <a:latin typeface="Calibri"/>
              <a:cs typeface="Calibri"/>
            </a:endParaRPr>
          </a:p>
          <a:p>
            <a:pPr marL="297815" marR="5080" indent="-285750">
              <a:lnSpc>
                <a:spcPct val="100699"/>
              </a:lnSpc>
              <a:spcBef>
                <a:spcPts val="625"/>
              </a:spcBef>
              <a:buFont typeface="Arial"/>
              <a:buChar char="–"/>
              <a:tabLst>
                <a:tab pos="298450" algn="l"/>
              </a:tabLst>
            </a:pPr>
            <a:r>
              <a:rPr sz="2800" spc="-245" dirty="0">
                <a:latin typeface="Calibri"/>
                <a:cs typeface="Calibri"/>
              </a:rPr>
              <a:t>низкая </a:t>
            </a:r>
            <a:r>
              <a:rPr sz="2800" spc="-235" dirty="0">
                <a:latin typeface="Calibri"/>
                <a:cs typeface="Calibri"/>
              </a:rPr>
              <a:t>чувствительность </a:t>
            </a:r>
            <a:r>
              <a:rPr sz="2800" spc="-220" dirty="0">
                <a:latin typeface="Calibri"/>
                <a:cs typeface="Calibri"/>
              </a:rPr>
              <a:t>к </a:t>
            </a:r>
            <a:r>
              <a:rPr sz="2800" spc="-300" dirty="0">
                <a:latin typeface="Calibri"/>
                <a:cs typeface="Calibri"/>
              </a:rPr>
              <a:t>индивидуальным </a:t>
            </a:r>
            <a:r>
              <a:rPr sz="2800" spc="-265" dirty="0">
                <a:latin typeface="Calibri"/>
                <a:cs typeface="Calibri"/>
              </a:rPr>
              <a:t>особенностям  </a:t>
            </a:r>
            <a:r>
              <a:rPr sz="2800" spc="-250" dirty="0">
                <a:latin typeface="Calibri"/>
                <a:cs typeface="Calibri"/>
              </a:rPr>
              <a:t>пациента </a:t>
            </a:r>
            <a:r>
              <a:rPr sz="2800" spc="-225" dirty="0">
                <a:latin typeface="Arial Narrow"/>
                <a:cs typeface="Arial Narrow"/>
              </a:rPr>
              <a:t>(</a:t>
            </a:r>
            <a:r>
              <a:rPr sz="2800" spc="-225" dirty="0">
                <a:latin typeface="Calibri"/>
                <a:cs typeface="Calibri"/>
              </a:rPr>
              <a:t>афазия</a:t>
            </a:r>
            <a:r>
              <a:rPr sz="2800" spc="-225" dirty="0">
                <a:latin typeface="Arial Narrow"/>
                <a:cs typeface="Arial Narrow"/>
              </a:rPr>
              <a:t>-</a:t>
            </a:r>
            <a:r>
              <a:rPr sz="2800" spc="-225" dirty="0">
                <a:latin typeface="Calibri"/>
                <a:cs typeface="Calibri"/>
              </a:rPr>
              <a:t>словесный</a:t>
            </a:r>
            <a:r>
              <a:rPr sz="2800" spc="-229" dirty="0">
                <a:latin typeface="Calibri"/>
                <a:cs typeface="Calibri"/>
              </a:rPr>
              <a:t> </a:t>
            </a:r>
            <a:r>
              <a:rPr sz="2800" spc="-204" dirty="0">
                <a:latin typeface="Calibri"/>
                <a:cs typeface="Calibri"/>
              </a:rPr>
              <a:t>ответ</a:t>
            </a:r>
            <a:r>
              <a:rPr sz="2800" spc="-204" dirty="0">
                <a:latin typeface="Arial Narrow"/>
                <a:cs typeface="Arial Narrow"/>
              </a:rPr>
              <a:t>)</a:t>
            </a:r>
            <a:endParaRPr sz="2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04691" y="283971"/>
            <a:ext cx="3932554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0" spc="-5" dirty="0">
                <a:latin typeface="Arial Narrow"/>
                <a:cs typeface="Arial Narrow"/>
              </a:rPr>
              <a:t>Принципы деления оценочных</a:t>
            </a:r>
            <a:r>
              <a:rPr sz="2200" b="0" spc="-40" dirty="0">
                <a:latin typeface="Arial Narrow"/>
                <a:cs typeface="Arial Narrow"/>
              </a:rPr>
              <a:t> </a:t>
            </a:r>
            <a:r>
              <a:rPr sz="2200" b="0" spc="-5" dirty="0">
                <a:latin typeface="Arial Narrow"/>
                <a:cs typeface="Arial Narrow"/>
              </a:rPr>
              <a:t>шкал</a:t>
            </a:r>
            <a:endParaRPr sz="220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64627" y="1093723"/>
            <a:ext cx="6179185" cy="2017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 Narrow"/>
                <a:cs typeface="Arial Narrow"/>
              </a:rPr>
              <a:t>Физиологические </a:t>
            </a:r>
            <a:r>
              <a:rPr sz="1500" spc="-5" dirty="0">
                <a:latin typeface="Arial Narrow"/>
                <a:cs typeface="Arial Narrow"/>
              </a:rPr>
              <a:t>(первые </a:t>
            </a:r>
            <a:r>
              <a:rPr sz="1500" dirty="0">
                <a:latin typeface="Arial Narrow"/>
                <a:cs typeface="Arial Narrow"/>
              </a:rPr>
              <a:t>- </a:t>
            </a:r>
            <a:r>
              <a:rPr sz="1500" spc="-5" dirty="0">
                <a:latin typeface="Arial Narrow"/>
                <a:cs typeface="Arial Narrow"/>
              </a:rPr>
              <a:t>Апгар </a:t>
            </a:r>
            <a:r>
              <a:rPr sz="1500" dirty="0">
                <a:latin typeface="Arial Narrow"/>
                <a:cs typeface="Arial Narrow"/>
              </a:rPr>
              <a:t>1954, GCS</a:t>
            </a:r>
            <a:r>
              <a:rPr sz="1500" spc="-15" dirty="0">
                <a:latin typeface="Arial Narrow"/>
                <a:cs typeface="Arial Narrow"/>
              </a:rPr>
              <a:t> </a:t>
            </a:r>
            <a:r>
              <a:rPr sz="1500" dirty="0">
                <a:latin typeface="Arial Narrow"/>
                <a:cs typeface="Arial Narrow"/>
              </a:rPr>
              <a:t>1974)</a:t>
            </a:r>
            <a:endParaRPr sz="15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</a:pPr>
            <a:endParaRPr sz="255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Arial Narrow"/>
                <a:cs typeface="Arial Narrow"/>
              </a:rPr>
              <a:t>Aнатомические </a:t>
            </a:r>
            <a:r>
              <a:rPr sz="1500" spc="-5" dirty="0">
                <a:latin typeface="Arial Narrow"/>
                <a:cs typeface="Arial Narrow"/>
              </a:rPr>
              <a:t>(первая </a:t>
            </a:r>
            <a:r>
              <a:rPr sz="1500" dirty="0">
                <a:latin typeface="Arial Narrow"/>
                <a:cs typeface="Arial Narrow"/>
              </a:rPr>
              <a:t>- </a:t>
            </a:r>
            <a:r>
              <a:rPr sz="1500" spc="-5" dirty="0">
                <a:latin typeface="Arial Narrow"/>
                <a:cs typeface="Arial Narrow"/>
              </a:rPr>
              <a:t>Abbreviated Injury Scale </a:t>
            </a:r>
            <a:r>
              <a:rPr sz="1500" dirty="0">
                <a:latin typeface="Arial Narrow"/>
                <a:cs typeface="Arial Narrow"/>
              </a:rPr>
              <a:t>– </a:t>
            </a:r>
            <a:r>
              <a:rPr sz="1500" spc="-5" dirty="0">
                <a:latin typeface="Arial Narrow"/>
                <a:cs typeface="Arial Narrow"/>
              </a:rPr>
              <a:t>AIS </a:t>
            </a:r>
            <a:r>
              <a:rPr sz="1500" dirty="0">
                <a:latin typeface="Arial Narrow"/>
                <a:cs typeface="Arial Narrow"/>
              </a:rPr>
              <a:t>1971, </a:t>
            </a:r>
            <a:r>
              <a:rPr sz="1500" spc="-5" dirty="0">
                <a:latin typeface="Arial Narrow"/>
                <a:cs typeface="Arial Narrow"/>
              </a:rPr>
              <a:t>Injury Severity</a:t>
            </a:r>
            <a:r>
              <a:rPr sz="1500" spc="-35" dirty="0">
                <a:latin typeface="Arial Narrow"/>
                <a:cs typeface="Arial Narrow"/>
              </a:rPr>
              <a:t> </a:t>
            </a:r>
            <a:r>
              <a:rPr sz="1500" spc="-5" dirty="0">
                <a:latin typeface="Arial Narrow"/>
                <a:cs typeface="Arial Narrow"/>
              </a:rPr>
              <a:t>Score</a:t>
            </a:r>
            <a:endParaRPr sz="1500">
              <a:latin typeface="Arial Narrow"/>
              <a:cs typeface="Arial Narrow"/>
            </a:endParaRPr>
          </a:p>
          <a:p>
            <a:pPr marL="354965">
              <a:lnSpc>
                <a:spcPct val="100000"/>
              </a:lnSpc>
              <a:spcBef>
                <a:spcPts val="35"/>
              </a:spcBef>
            </a:pPr>
            <a:r>
              <a:rPr sz="1500" dirty="0">
                <a:latin typeface="Arial Narrow"/>
                <a:cs typeface="Arial Narrow"/>
              </a:rPr>
              <a:t>- </a:t>
            </a:r>
            <a:r>
              <a:rPr sz="1500" spc="-5" dirty="0">
                <a:latin typeface="Arial Narrow"/>
                <a:cs typeface="Arial Narrow"/>
              </a:rPr>
              <a:t>ISS</a:t>
            </a:r>
            <a:r>
              <a:rPr sz="1500" spc="-10" dirty="0">
                <a:latin typeface="Arial Narrow"/>
                <a:cs typeface="Arial Narrow"/>
              </a:rPr>
              <a:t> </a:t>
            </a:r>
            <a:r>
              <a:rPr sz="1500" dirty="0">
                <a:latin typeface="Arial Narrow"/>
                <a:cs typeface="Arial Narrow"/>
              </a:rPr>
              <a:t>1974)</a:t>
            </a:r>
            <a:endParaRPr sz="15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25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Arial Narrow"/>
                <a:cs typeface="Arial Narrow"/>
              </a:rPr>
              <a:t>Исхода (</a:t>
            </a:r>
            <a:r>
              <a:rPr sz="1500" spc="-5" dirty="0">
                <a:latin typeface="Arial Narrow"/>
                <a:cs typeface="Arial Narrow"/>
              </a:rPr>
              <a:t>первые </a:t>
            </a:r>
            <a:r>
              <a:rPr sz="1500" dirty="0">
                <a:latin typeface="Arial Narrow"/>
                <a:cs typeface="Arial Narrow"/>
              </a:rPr>
              <a:t>– 1974 Glasgow </a:t>
            </a:r>
            <a:r>
              <a:rPr sz="1500" spc="-5" dirty="0">
                <a:latin typeface="Arial Narrow"/>
                <a:cs typeface="Arial Narrow"/>
              </a:rPr>
              <a:t>Outcome Scale, </a:t>
            </a:r>
            <a:r>
              <a:rPr sz="1500" dirty="0">
                <a:latin typeface="Arial Narrow"/>
                <a:cs typeface="Arial Narrow"/>
              </a:rPr>
              <a:t>1982 Major </a:t>
            </a:r>
            <a:r>
              <a:rPr sz="1500" spc="-10" dirty="0">
                <a:latin typeface="Arial Narrow"/>
                <a:cs typeface="Arial Narrow"/>
              </a:rPr>
              <a:t>Trauma </a:t>
            </a:r>
            <a:r>
              <a:rPr sz="1500" spc="-5" dirty="0">
                <a:latin typeface="Arial Narrow"/>
                <a:cs typeface="Arial Narrow"/>
              </a:rPr>
              <a:t>Outcome</a:t>
            </a:r>
            <a:r>
              <a:rPr sz="1500" spc="-25" dirty="0">
                <a:latin typeface="Arial Narrow"/>
                <a:cs typeface="Arial Narrow"/>
              </a:rPr>
              <a:t> </a:t>
            </a:r>
            <a:r>
              <a:rPr sz="1500" dirty="0">
                <a:latin typeface="Arial Narrow"/>
                <a:cs typeface="Arial Narrow"/>
              </a:rPr>
              <a:t>Study</a:t>
            </a:r>
            <a:endParaRPr sz="1500">
              <a:latin typeface="Arial Narrow"/>
              <a:cs typeface="Arial Narrow"/>
            </a:endParaRPr>
          </a:p>
          <a:p>
            <a:pPr marL="354965">
              <a:lnSpc>
                <a:spcPct val="100000"/>
              </a:lnSpc>
              <a:spcBef>
                <a:spcPts val="35"/>
              </a:spcBef>
            </a:pPr>
            <a:r>
              <a:rPr sz="1500" dirty="0">
                <a:latin typeface="Arial Narrow"/>
                <a:cs typeface="Arial Narrow"/>
              </a:rPr>
              <a:t>– </a:t>
            </a:r>
            <a:r>
              <a:rPr sz="1500" spc="-5" dirty="0">
                <a:latin typeface="Arial Narrow"/>
                <a:cs typeface="Arial Narrow"/>
              </a:rPr>
              <a:t>MTOS, </a:t>
            </a:r>
            <a:r>
              <a:rPr sz="1500" dirty="0">
                <a:latin typeface="Arial Narrow"/>
                <a:cs typeface="Arial Narrow"/>
              </a:rPr>
              <a:t>1990</a:t>
            </a:r>
            <a:r>
              <a:rPr sz="1500" spc="-85" dirty="0">
                <a:latin typeface="Arial Narrow"/>
                <a:cs typeface="Arial Narrow"/>
              </a:rPr>
              <a:t> </a:t>
            </a:r>
            <a:r>
              <a:rPr sz="1500" dirty="0">
                <a:latin typeface="Arial Narrow"/>
                <a:cs typeface="Arial Narrow"/>
              </a:rPr>
              <a:t>ASCOT)</a:t>
            </a:r>
            <a:endParaRPr sz="15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22612" y="185419"/>
            <a:ext cx="28994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-5" dirty="0">
                <a:latin typeface="Arial Narrow"/>
                <a:cs typeface="Arial Narrow"/>
              </a:rPr>
              <a:t>Виды </a:t>
            </a:r>
            <a:r>
              <a:rPr sz="2400" b="0" dirty="0">
                <a:latin typeface="Arial Narrow"/>
                <a:cs typeface="Arial Narrow"/>
              </a:rPr>
              <a:t>оценочных</a:t>
            </a:r>
            <a:r>
              <a:rPr sz="2400" b="0" spc="-50" dirty="0">
                <a:latin typeface="Arial Narrow"/>
                <a:cs typeface="Arial Narrow"/>
              </a:rPr>
              <a:t> </a:t>
            </a:r>
            <a:r>
              <a:rPr sz="2400" b="0" spc="-5" dirty="0">
                <a:latin typeface="Arial Narrow"/>
                <a:cs typeface="Arial Narrow"/>
              </a:rPr>
              <a:t>систем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7958" y="1168400"/>
            <a:ext cx="5995670" cy="203327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54965" marR="93980" indent="-342900">
              <a:lnSpc>
                <a:spcPts val="1800"/>
              </a:lnSpc>
              <a:spcBef>
                <a:spcPts val="16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500" spc="-5" dirty="0">
                <a:latin typeface="Arial Narrow"/>
                <a:cs typeface="Arial Narrow"/>
              </a:rPr>
              <a:t>универсальные шкалы прогноза </a:t>
            </a:r>
            <a:r>
              <a:rPr sz="1500" dirty="0">
                <a:latin typeface="Arial Narrow"/>
                <a:cs typeface="Arial Narrow"/>
              </a:rPr>
              <a:t>и </a:t>
            </a:r>
            <a:r>
              <a:rPr sz="1500" spc="-5" dirty="0">
                <a:latin typeface="Arial Narrow"/>
                <a:cs typeface="Arial Narrow"/>
              </a:rPr>
              <a:t>риска летального исхода, основанные на  оценке функциональных нарушений </a:t>
            </a:r>
            <a:r>
              <a:rPr sz="1550" i="1" spc="-40" dirty="0">
                <a:latin typeface="Arial Narrow"/>
                <a:cs typeface="Arial Narrow"/>
              </a:rPr>
              <a:t>(APACHE, </a:t>
            </a:r>
            <a:r>
              <a:rPr sz="1550" i="1" spc="-25" dirty="0">
                <a:latin typeface="Arial Narrow"/>
                <a:cs typeface="Arial Narrow"/>
              </a:rPr>
              <a:t>SAPS, </a:t>
            </a:r>
            <a:r>
              <a:rPr sz="1550" i="1" spc="-35" dirty="0">
                <a:latin typeface="Arial Narrow"/>
                <a:cs typeface="Arial Narrow"/>
              </a:rPr>
              <a:t>MPM </a:t>
            </a:r>
            <a:r>
              <a:rPr sz="1500" dirty="0">
                <a:latin typeface="Arial Narrow"/>
                <a:cs typeface="Arial Narrow"/>
              </a:rPr>
              <a:t>и</a:t>
            </a:r>
            <a:r>
              <a:rPr sz="1500" spc="20" dirty="0">
                <a:latin typeface="Arial Narrow"/>
                <a:cs typeface="Arial Narrow"/>
              </a:rPr>
              <a:t> </a:t>
            </a:r>
            <a:r>
              <a:rPr sz="1500" spc="-5" dirty="0">
                <a:latin typeface="Arial Narrow"/>
                <a:cs typeface="Arial Narrow"/>
              </a:rPr>
              <a:t>др.);</a:t>
            </a:r>
            <a:endParaRPr sz="15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2150">
              <a:latin typeface="Arial Narrow"/>
              <a:cs typeface="Arial Narrow"/>
            </a:endParaRPr>
          </a:p>
          <a:p>
            <a:pPr marL="354965" marR="5080" indent="-342900">
              <a:lnSpc>
                <a:spcPts val="18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500" spc="-5" dirty="0">
                <a:latin typeface="Arial Narrow"/>
                <a:cs typeface="Arial Narrow"/>
              </a:rPr>
              <a:t>шкалы оценки дисфункции/недостаточности органных систем </a:t>
            </a:r>
            <a:r>
              <a:rPr sz="1550" i="1" spc="-40" dirty="0">
                <a:latin typeface="Arial Narrow"/>
                <a:cs typeface="Arial Narrow"/>
              </a:rPr>
              <a:t>(SOFA, </a:t>
            </a:r>
            <a:r>
              <a:rPr sz="1550" i="1" spc="-30" dirty="0">
                <a:latin typeface="Arial Narrow"/>
                <a:cs typeface="Arial Narrow"/>
              </a:rPr>
              <a:t>MODS,  LODS </a:t>
            </a:r>
            <a:r>
              <a:rPr sz="1500" dirty="0">
                <a:latin typeface="Arial Narrow"/>
                <a:cs typeface="Arial Narrow"/>
              </a:rPr>
              <a:t>и</a:t>
            </a:r>
            <a:r>
              <a:rPr sz="1500" spc="5" dirty="0">
                <a:latin typeface="Arial Narrow"/>
                <a:cs typeface="Arial Narrow"/>
              </a:rPr>
              <a:t> </a:t>
            </a:r>
            <a:r>
              <a:rPr sz="1500" spc="-5" dirty="0">
                <a:latin typeface="Arial Narrow"/>
                <a:cs typeface="Arial Narrow"/>
              </a:rPr>
              <a:t>др.);</a:t>
            </a:r>
            <a:endParaRPr sz="15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Arial"/>
              <a:buChar char="•"/>
            </a:pPr>
            <a:endParaRPr sz="2150">
              <a:latin typeface="Arial Narrow"/>
              <a:cs typeface="Arial Narrow"/>
            </a:endParaRPr>
          </a:p>
          <a:p>
            <a:pPr marL="354965" marR="267335" indent="-342900">
              <a:lnSpc>
                <a:spcPts val="18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500" spc="-5" dirty="0">
                <a:latin typeface="Arial Narrow"/>
                <a:cs typeface="Arial Narrow"/>
              </a:rPr>
              <a:t>шкалы, ориентированные на оценку тяжести больных при некоторых  заболеваниях </a:t>
            </a:r>
            <a:r>
              <a:rPr sz="1550" i="1" spc="-25" dirty="0">
                <a:latin typeface="Arial Narrow"/>
                <a:cs typeface="Arial Narrow"/>
              </a:rPr>
              <a:t>(GCS, </a:t>
            </a:r>
            <a:r>
              <a:rPr sz="1550" i="1" spc="-20" dirty="0">
                <a:latin typeface="Arial Narrow"/>
                <a:cs typeface="Arial Narrow"/>
              </a:rPr>
              <a:t>LIS, </a:t>
            </a:r>
            <a:r>
              <a:rPr sz="1550" i="1" spc="-25" dirty="0">
                <a:latin typeface="Arial Narrow"/>
                <a:cs typeface="Arial Narrow"/>
              </a:rPr>
              <a:t>CPIS, </a:t>
            </a:r>
            <a:r>
              <a:rPr sz="1550" i="1" spc="-30" dirty="0">
                <a:latin typeface="Arial Narrow"/>
                <a:cs typeface="Arial Narrow"/>
              </a:rPr>
              <a:t>ASCOT </a:t>
            </a:r>
            <a:r>
              <a:rPr sz="1550" i="1" spc="-25" dirty="0">
                <a:latin typeface="Arial Narrow"/>
                <a:cs typeface="Arial Narrow"/>
              </a:rPr>
              <a:t>,RIFLE </a:t>
            </a:r>
            <a:r>
              <a:rPr sz="1500" dirty="0">
                <a:latin typeface="Arial Narrow"/>
                <a:cs typeface="Arial Narrow"/>
              </a:rPr>
              <a:t>и </a:t>
            </a:r>
            <a:r>
              <a:rPr sz="1500" spc="-5" dirty="0">
                <a:latin typeface="Arial Narrow"/>
                <a:cs typeface="Arial Narrow"/>
              </a:rPr>
              <a:t>др.) </a:t>
            </a:r>
            <a:r>
              <a:rPr sz="1500" dirty="0">
                <a:latin typeface="Arial Narrow"/>
                <a:cs typeface="Arial Narrow"/>
              </a:rPr>
              <a:t>-</a:t>
            </a:r>
            <a:r>
              <a:rPr sz="1500" spc="-55" dirty="0">
                <a:latin typeface="Arial Narrow"/>
                <a:cs typeface="Arial Narrow"/>
              </a:rPr>
              <a:t> </a:t>
            </a:r>
            <a:r>
              <a:rPr sz="1500" spc="-5" dirty="0">
                <a:latin typeface="Arial Narrow"/>
                <a:cs typeface="Arial Narrow"/>
              </a:rPr>
              <a:t>профилированные</a:t>
            </a:r>
            <a:endParaRPr sz="15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83843" y="506476"/>
            <a:ext cx="3865879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0" spc="-5" dirty="0">
                <a:latin typeface="Arial Narrow"/>
                <a:cs typeface="Arial Narrow"/>
              </a:rPr>
              <a:t>Классификация интегральных</a:t>
            </a:r>
            <a:r>
              <a:rPr sz="2200" b="0" spc="-35" dirty="0">
                <a:latin typeface="Arial Narrow"/>
                <a:cs typeface="Arial Narrow"/>
              </a:rPr>
              <a:t> </a:t>
            </a:r>
            <a:r>
              <a:rPr sz="2200" b="0" spc="-5" dirty="0">
                <a:latin typeface="Arial Narrow"/>
                <a:cs typeface="Arial Narrow"/>
              </a:rPr>
              <a:t>шкал</a:t>
            </a:r>
            <a:endParaRPr sz="220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7958" y="989076"/>
            <a:ext cx="6240145" cy="309499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354965" marR="100330" indent="-342900">
              <a:lnSpc>
                <a:spcPct val="81100"/>
              </a:lnSpc>
              <a:spcBef>
                <a:spcPts val="415"/>
              </a:spcBef>
            </a:pPr>
            <a:r>
              <a:rPr sz="1400" b="1" spc="-30" dirty="0">
                <a:solidFill>
                  <a:srgbClr val="194431"/>
                </a:solidFill>
                <a:latin typeface="Arial Narrow"/>
                <a:cs typeface="Arial Narrow"/>
              </a:rPr>
              <a:t>Шкалы исходной </a:t>
            </a:r>
            <a:r>
              <a:rPr sz="1400" b="1" spc="-25" dirty="0">
                <a:solidFill>
                  <a:srgbClr val="194431"/>
                </a:solidFill>
                <a:latin typeface="Arial Narrow"/>
                <a:cs typeface="Arial Narrow"/>
              </a:rPr>
              <a:t>оценки тяжести </a:t>
            </a:r>
            <a:r>
              <a:rPr sz="1400" b="1" spc="-30" dirty="0">
                <a:solidFill>
                  <a:srgbClr val="194431"/>
                </a:solidFill>
                <a:latin typeface="Arial Narrow"/>
                <a:cs typeface="Arial Narrow"/>
              </a:rPr>
              <a:t>состояния </a:t>
            </a:r>
            <a:r>
              <a:rPr sz="1200" spc="-5" dirty="0">
                <a:latin typeface="Arial Narrow"/>
                <a:cs typeface="Arial Narrow"/>
              </a:rPr>
              <a:t>(их основа </a:t>
            </a:r>
            <a:r>
              <a:rPr sz="1200" dirty="0">
                <a:latin typeface="Arial Narrow"/>
                <a:cs typeface="Arial Narrow"/>
              </a:rPr>
              <a:t>— </a:t>
            </a:r>
            <a:r>
              <a:rPr sz="1200" spc="-5" dirty="0">
                <a:latin typeface="Arial Narrow"/>
                <a:cs typeface="Arial Narrow"/>
              </a:rPr>
              <a:t>суммарный анализ физиологических  параметров, преморбидного фона </a:t>
            </a:r>
            <a:r>
              <a:rPr sz="1200" dirty="0">
                <a:latin typeface="Arial Narrow"/>
                <a:cs typeface="Arial Narrow"/>
              </a:rPr>
              <a:t>и </a:t>
            </a:r>
            <a:r>
              <a:rPr sz="1200" spc="-5" dirty="0">
                <a:latin typeface="Arial Narrow"/>
                <a:cs typeface="Arial Narrow"/>
              </a:rPr>
              <a:t>возраста</a:t>
            </a:r>
            <a:r>
              <a:rPr sz="1200" spc="15" dirty="0">
                <a:latin typeface="Arial Narrow"/>
                <a:cs typeface="Arial Narrow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больных):</a:t>
            </a:r>
            <a:endParaRPr sz="1200">
              <a:latin typeface="Arial Narrow"/>
              <a:cs typeface="Arial Narrow"/>
            </a:endParaRPr>
          </a:p>
          <a:p>
            <a:pPr marL="354965" marR="5080" indent="-342900">
              <a:lnSpc>
                <a:spcPct val="78100"/>
              </a:lnSpc>
              <a:spcBef>
                <a:spcPts val="2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400" dirty="0">
                <a:latin typeface="Arial Narrow"/>
                <a:cs typeface="Arial Narrow"/>
              </a:rPr>
              <a:t>· </a:t>
            </a:r>
            <a:r>
              <a:rPr sz="1400" spc="-40" dirty="0">
                <a:latin typeface="Arial Narrow"/>
                <a:cs typeface="Arial Narrow"/>
              </a:rPr>
              <a:t>APACHE </a:t>
            </a:r>
            <a:r>
              <a:rPr sz="1400" spc="-10" dirty="0">
                <a:latin typeface="Arial Narrow"/>
                <a:cs typeface="Arial Narrow"/>
              </a:rPr>
              <a:t>II, III </a:t>
            </a:r>
            <a:r>
              <a:rPr sz="1400" spc="-40" dirty="0">
                <a:latin typeface="Arial Narrow"/>
                <a:cs typeface="Arial Narrow"/>
              </a:rPr>
              <a:t>(</a:t>
            </a:r>
            <a:r>
              <a:rPr sz="1450" i="1" spc="-40" dirty="0">
                <a:latin typeface="Arial Narrow"/>
                <a:cs typeface="Arial Narrow"/>
              </a:rPr>
              <a:t>Acute </a:t>
            </a:r>
            <a:r>
              <a:rPr sz="1450" i="1" spc="-45" dirty="0">
                <a:latin typeface="Arial Narrow"/>
                <a:cs typeface="Arial Narrow"/>
              </a:rPr>
              <a:t>Physiology And Chronic </a:t>
            </a:r>
            <a:r>
              <a:rPr sz="1450" i="1" spc="-40" dirty="0">
                <a:latin typeface="Arial Narrow"/>
                <a:cs typeface="Arial Narrow"/>
              </a:rPr>
              <a:t>Health Evaluation</a:t>
            </a:r>
            <a:r>
              <a:rPr sz="1400" spc="-40" dirty="0">
                <a:latin typeface="Arial Narrow"/>
                <a:cs typeface="Arial Narrow"/>
              </a:rPr>
              <a:t>) </a:t>
            </a:r>
            <a:r>
              <a:rPr sz="1400" dirty="0">
                <a:latin typeface="Arial Narrow"/>
                <a:cs typeface="Arial Narrow"/>
              </a:rPr>
              <a:t>— </a:t>
            </a:r>
            <a:r>
              <a:rPr sz="1400" spc="-20" dirty="0">
                <a:latin typeface="Arial Narrow"/>
                <a:cs typeface="Arial Narrow"/>
              </a:rPr>
              <a:t>шкала оценки </a:t>
            </a:r>
            <a:r>
              <a:rPr sz="1400" spc="-25" dirty="0">
                <a:latin typeface="Arial Narrow"/>
                <a:cs typeface="Arial Narrow"/>
              </a:rPr>
              <a:t>острых </a:t>
            </a:r>
            <a:r>
              <a:rPr sz="1400" dirty="0">
                <a:latin typeface="Arial Narrow"/>
                <a:cs typeface="Arial Narrow"/>
              </a:rPr>
              <a:t>и  </a:t>
            </a:r>
            <a:r>
              <a:rPr sz="1400" spc="-25" dirty="0">
                <a:latin typeface="Arial Narrow"/>
                <a:cs typeface="Arial Narrow"/>
              </a:rPr>
              <a:t>хронических функциональных</a:t>
            </a:r>
            <a:r>
              <a:rPr sz="1400" spc="-50" dirty="0">
                <a:latin typeface="Arial Narrow"/>
                <a:cs typeface="Arial Narrow"/>
              </a:rPr>
              <a:t> </a:t>
            </a:r>
            <a:r>
              <a:rPr sz="1400" spc="-25" dirty="0">
                <a:latin typeface="Arial Narrow"/>
                <a:cs typeface="Arial Narrow"/>
              </a:rPr>
              <a:t>изменений;</a:t>
            </a:r>
            <a:endParaRPr sz="1400">
              <a:latin typeface="Arial Narrow"/>
              <a:cs typeface="Arial Narrow"/>
            </a:endParaRPr>
          </a:p>
          <a:p>
            <a:pPr marL="355600" indent="-342900">
              <a:lnSpc>
                <a:spcPts val="153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400" dirty="0">
                <a:latin typeface="Arial Narrow"/>
                <a:cs typeface="Arial Narrow"/>
              </a:rPr>
              <a:t>· </a:t>
            </a:r>
            <a:r>
              <a:rPr sz="1400" spc="-25" dirty="0">
                <a:latin typeface="Arial Narrow"/>
                <a:cs typeface="Arial Narrow"/>
              </a:rPr>
              <a:t>MPM </a:t>
            </a:r>
            <a:r>
              <a:rPr sz="1400" spc="-35" dirty="0">
                <a:latin typeface="Arial Narrow"/>
                <a:cs typeface="Arial Narrow"/>
              </a:rPr>
              <a:t>(</a:t>
            </a:r>
            <a:r>
              <a:rPr sz="1450" i="1" spc="-35" dirty="0">
                <a:latin typeface="Arial Narrow"/>
                <a:cs typeface="Arial Narrow"/>
              </a:rPr>
              <a:t>Mortality </a:t>
            </a:r>
            <a:r>
              <a:rPr sz="1450" i="1" spc="-40" dirty="0">
                <a:latin typeface="Arial Narrow"/>
                <a:cs typeface="Arial Narrow"/>
              </a:rPr>
              <a:t>Probability </a:t>
            </a:r>
            <a:r>
              <a:rPr sz="1450" i="1" spc="-45" dirty="0">
                <a:latin typeface="Arial Narrow"/>
                <a:cs typeface="Arial Narrow"/>
              </a:rPr>
              <a:t>Model</a:t>
            </a:r>
            <a:r>
              <a:rPr sz="1400" spc="-45" dirty="0">
                <a:latin typeface="Arial Narrow"/>
                <a:cs typeface="Arial Narrow"/>
              </a:rPr>
              <a:t>) </a:t>
            </a:r>
            <a:r>
              <a:rPr sz="1400" dirty="0">
                <a:latin typeface="Arial Narrow"/>
                <a:cs typeface="Arial Narrow"/>
              </a:rPr>
              <a:t>— </a:t>
            </a:r>
            <a:r>
              <a:rPr sz="1200" spc="-5" dirty="0">
                <a:latin typeface="Arial Narrow"/>
                <a:cs typeface="Arial Narrow"/>
              </a:rPr>
              <a:t>модель вероятности летального</a:t>
            </a:r>
            <a:r>
              <a:rPr sz="1200" spc="-55" dirty="0">
                <a:latin typeface="Arial Narrow"/>
                <a:cs typeface="Arial Narrow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исхода;</a:t>
            </a:r>
            <a:endParaRPr sz="1200">
              <a:latin typeface="Arial Narrow"/>
              <a:cs typeface="Arial Narrow"/>
            </a:endParaRPr>
          </a:p>
          <a:p>
            <a:pPr marL="355600" indent="-342900">
              <a:lnSpc>
                <a:spcPts val="161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400" dirty="0">
                <a:latin typeface="Arial Narrow"/>
                <a:cs typeface="Arial Narrow"/>
              </a:rPr>
              <a:t>· </a:t>
            </a:r>
            <a:r>
              <a:rPr sz="1400" spc="-20" dirty="0">
                <a:latin typeface="Arial Narrow"/>
                <a:cs typeface="Arial Narrow"/>
              </a:rPr>
              <a:t>PRISM </a:t>
            </a:r>
            <a:r>
              <a:rPr sz="1400" spc="-35" dirty="0">
                <a:latin typeface="Arial Narrow"/>
                <a:cs typeface="Arial Narrow"/>
              </a:rPr>
              <a:t>(</a:t>
            </a:r>
            <a:r>
              <a:rPr sz="1450" i="1" spc="-35" dirty="0">
                <a:latin typeface="Arial Narrow"/>
                <a:cs typeface="Arial Narrow"/>
              </a:rPr>
              <a:t>Pediatric Risk </a:t>
            </a:r>
            <a:r>
              <a:rPr sz="1450" i="1" spc="-40" dirty="0">
                <a:latin typeface="Arial Narrow"/>
                <a:cs typeface="Arial Narrow"/>
              </a:rPr>
              <a:t>Of </a:t>
            </a:r>
            <a:r>
              <a:rPr sz="1450" i="1" spc="-35" dirty="0">
                <a:latin typeface="Arial Narrow"/>
                <a:cs typeface="Arial Narrow"/>
              </a:rPr>
              <a:t>Mortality</a:t>
            </a:r>
            <a:r>
              <a:rPr sz="1400" spc="-35" dirty="0">
                <a:latin typeface="Arial Narrow"/>
                <a:cs typeface="Arial Narrow"/>
              </a:rPr>
              <a:t>) </a:t>
            </a:r>
            <a:r>
              <a:rPr sz="1400" dirty="0">
                <a:latin typeface="Arial Narrow"/>
                <a:cs typeface="Arial Narrow"/>
              </a:rPr>
              <a:t>— </a:t>
            </a:r>
            <a:r>
              <a:rPr sz="1200" spc="-5" dirty="0">
                <a:latin typeface="Arial Narrow"/>
                <a:cs typeface="Arial Narrow"/>
              </a:rPr>
              <a:t>педиатрическая шкала риска</a:t>
            </a:r>
            <a:r>
              <a:rPr sz="1200" spc="-80" dirty="0">
                <a:latin typeface="Arial Narrow"/>
                <a:cs typeface="Arial Narrow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смерти;</a:t>
            </a:r>
            <a:endParaRPr sz="1200">
              <a:latin typeface="Arial Narrow"/>
              <a:cs typeface="Arial Narrow"/>
            </a:endParaRPr>
          </a:p>
          <a:p>
            <a:pPr marL="354965" marR="509905" indent="-342900">
              <a:lnSpc>
                <a:spcPct val="76700"/>
              </a:lnSpc>
              <a:spcBef>
                <a:spcPts val="34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400" dirty="0">
                <a:latin typeface="Arial Narrow"/>
                <a:cs typeface="Arial Narrow"/>
              </a:rPr>
              <a:t>· </a:t>
            </a:r>
            <a:r>
              <a:rPr sz="1400" spc="-25" dirty="0">
                <a:latin typeface="Arial Narrow"/>
                <a:cs typeface="Arial Narrow"/>
              </a:rPr>
              <a:t>SAPS, SAPS </a:t>
            </a:r>
            <a:r>
              <a:rPr sz="1400" spc="-5" dirty="0">
                <a:latin typeface="Arial Narrow"/>
                <a:cs typeface="Arial Narrow"/>
              </a:rPr>
              <a:t>II </a:t>
            </a:r>
            <a:r>
              <a:rPr sz="1400" spc="-40" dirty="0">
                <a:latin typeface="Arial Narrow"/>
                <a:cs typeface="Arial Narrow"/>
              </a:rPr>
              <a:t>(</a:t>
            </a:r>
            <a:r>
              <a:rPr sz="1450" i="1" spc="-40" dirty="0">
                <a:latin typeface="Arial Narrow"/>
                <a:cs typeface="Arial Narrow"/>
              </a:rPr>
              <a:t>SimpliFied Acute </a:t>
            </a:r>
            <a:r>
              <a:rPr sz="1450" i="1" spc="-45" dirty="0">
                <a:latin typeface="Arial Narrow"/>
                <a:cs typeface="Arial Narrow"/>
              </a:rPr>
              <a:t>Physiology Score</a:t>
            </a:r>
            <a:r>
              <a:rPr sz="1400" spc="-45" dirty="0">
                <a:latin typeface="Arial Narrow"/>
                <a:cs typeface="Arial Narrow"/>
              </a:rPr>
              <a:t>) </a:t>
            </a:r>
            <a:r>
              <a:rPr sz="1400" dirty="0">
                <a:latin typeface="Arial Narrow"/>
                <a:cs typeface="Arial Narrow"/>
              </a:rPr>
              <a:t>— </a:t>
            </a:r>
            <a:r>
              <a:rPr sz="1400" spc="-30" dirty="0">
                <a:latin typeface="Arial Narrow"/>
                <a:cs typeface="Arial Narrow"/>
              </a:rPr>
              <a:t>упрощённые </a:t>
            </a:r>
            <a:r>
              <a:rPr sz="1400" spc="-20" dirty="0">
                <a:latin typeface="Arial Narrow"/>
                <a:cs typeface="Arial Narrow"/>
              </a:rPr>
              <a:t>шкалы оценки  </a:t>
            </a:r>
            <a:r>
              <a:rPr sz="1400" spc="-25" dirty="0">
                <a:latin typeface="Arial Narrow"/>
                <a:cs typeface="Arial Narrow"/>
              </a:rPr>
              <a:t>физиологических</a:t>
            </a:r>
            <a:r>
              <a:rPr sz="1400" spc="-40" dirty="0">
                <a:latin typeface="Arial Narrow"/>
                <a:cs typeface="Arial Narrow"/>
              </a:rPr>
              <a:t> </a:t>
            </a:r>
            <a:r>
              <a:rPr sz="1400" spc="-25" dirty="0">
                <a:latin typeface="Arial Narrow"/>
                <a:cs typeface="Arial Narrow"/>
              </a:rPr>
              <a:t>параметров.</a:t>
            </a:r>
            <a:endParaRPr sz="1400">
              <a:latin typeface="Arial Narrow"/>
              <a:cs typeface="Arial Narrow"/>
            </a:endParaRPr>
          </a:p>
          <a:p>
            <a:pPr marL="12700">
              <a:lnSpc>
                <a:spcPts val="1570"/>
              </a:lnSpc>
            </a:pPr>
            <a:r>
              <a:rPr sz="1400" b="1" spc="-30" dirty="0">
                <a:solidFill>
                  <a:srgbClr val="194431"/>
                </a:solidFill>
                <a:latin typeface="Arial Narrow"/>
                <a:cs typeface="Arial Narrow"/>
              </a:rPr>
              <a:t>Шкалы динамической </a:t>
            </a:r>
            <a:r>
              <a:rPr sz="1400" b="1" spc="-25" dirty="0">
                <a:solidFill>
                  <a:srgbClr val="194431"/>
                </a:solidFill>
                <a:latin typeface="Arial Narrow"/>
                <a:cs typeface="Arial Narrow"/>
              </a:rPr>
              <a:t>оценки тяжести </a:t>
            </a:r>
            <a:r>
              <a:rPr sz="1400" b="1" spc="-30" dirty="0">
                <a:solidFill>
                  <a:srgbClr val="194431"/>
                </a:solidFill>
                <a:latin typeface="Arial Narrow"/>
                <a:cs typeface="Arial Narrow"/>
              </a:rPr>
              <a:t>состояния </a:t>
            </a:r>
            <a:r>
              <a:rPr sz="1200" spc="-5" dirty="0">
                <a:latin typeface="Arial Narrow"/>
                <a:cs typeface="Arial Narrow"/>
              </a:rPr>
              <a:t>(органной</a:t>
            </a:r>
            <a:r>
              <a:rPr sz="1200" spc="-60" dirty="0">
                <a:latin typeface="Arial Narrow"/>
                <a:cs typeface="Arial Narrow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дисфункции):</a:t>
            </a:r>
            <a:endParaRPr sz="1200">
              <a:latin typeface="Arial Narrow"/>
              <a:cs typeface="Arial Narrow"/>
            </a:endParaRPr>
          </a:p>
          <a:p>
            <a:pPr marL="355600" indent="-342900">
              <a:lnSpc>
                <a:spcPts val="166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400" dirty="0">
                <a:latin typeface="Arial Narrow"/>
                <a:cs typeface="Arial Narrow"/>
              </a:rPr>
              <a:t>· </a:t>
            </a:r>
            <a:r>
              <a:rPr sz="1400" spc="-25" dirty="0">
                <a:latin typeface="Arial Narrow"/>
                <a:cs typeface="Arial Narrow"/>
              </a:rPr>
              <a:t>LODS </a:t>
            </a:r>
            <a:r>
              <a:rPr sz="1400" spc="-35" dirty="0">
                <a:latin typeface="Arial Narrow"/>
                <a:cs typeface="Arial Narrow"/>
              </a:rPr>
              <a:t>(</a:t>
            </a:r>
            <a:r>
              <a:rPr sz="1450" i="1" spc="-35" dirty="0">
                <a:latin typeface="Arial Narrow"/>
                <a:cs typeface="Arial Narrow"/>
              </a:rPr>
              <a:t>Logistic </a:t>
            </a:r>
            <a:r>
              <a:rPr sz="1450" i="1" spc="-50" dirty="0">
                <a:latin typeface="Arial Narrow"/>
                <a:cs typeface="Arial Narrow"/>
              </a:rPr>
              <a:t>Organ </a:t>
            </a:r>
            <a:r>
              <a:rPr sz="1450" i="1" spc="-40" dirty="0">
                <a:latin typeface="Arial Narrow"/>
                <a:cs typeface="Arial Narrow"/>
              </a:rPr>
              <a:t>Dysfunction </a:t>
            </a:r>
            <a:r>
              <a:rPr sz="1450" i="1" spc="-45" dirty="0">
                <a:latin typeface="Arial Narrow"/>
                <a:cs typeface="Arial Narrow"/>
              </a:rPr>
              <a:t>Score</a:t>
            </a:r>
            <a:r>
              <a:rPr sz="1400" spc="-45" dirty="0">
                <a:latin typeface="Arial Narrow"/>
                <a:cs typeface="Arial Narrow"/>
              </a:rPr>
              <a:t>) </a:t>
            </a:r>
            <a:r>
              <a:rPr sz="1400" dirty="0">
                <a:latin typeface="Arial Narrow"/>
                <a:cs typeface="Arial Narrow"/>
              </a:rPr>
              <a:t>— </a:t>
            </a:r>
            <a:r>
              <a:rPr sz="1200" spc="-5" dirty="0">
                <a:latin typeface="Arial Narrow"/>
                <a:cs typeface="Arial Narrow"/>
              </a:rPr>
              <a:t>логистическая шкала органной</a:t>
            </a:r>
            <a:r>
              <a:rPr sz="1200" spc="-55" dirty="0">
                <a:latin typeface="Arial Narrow"/>
                <a:cs typeface="Arial Narrow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дисфункции;</a:t>
            </a:r>
            <a:endParaRPr sz="1200">
              <a:latin typeface="Arial Narrow"/>
              <a:cs typeface="Arial Narrow"/>
            </a:endParaRPr>
          </a:p>
          <a:p>
            <a:pPr marL="355600" indent="-342900">
              <a:lnSpc>
                <a:spcPts val="161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400" dirty="0">
                <a:latin typeface="Arial Narrow"/>
                <a:cs typeface="Arial Narrow"/>
              </a:rPr>
              <a:t>· </a:t>
            </a:r>
            <a:r>
              <a:rPr sz="1400" spc="-25" dirty="0">
                <a:latin typeface="Arial Narrow"/>
                <a:cs typeface="Arial Narrow"/>
              </a:rPr>
              <a:t>MODS </a:t>
            </a:r>
            <a:r>
              <a:rPr sz="1400" spc="-35" dirty="0">
                <a:latin typeface="Arial Narrow"/>
                <a:cs typeface="Arial Narrow"/>
              </a:rPr>
              <a:t>(</a:t>
            </a:r>
            <a:r>
              <a:rPr sz="1450" i="1" spc="-35" dirty="0">
                <a:latin typeface="Arial Narrow"/>
                <a:cs typeface="Arial Narrow"/>
              </a:rPr>
              <a:t>Multiple </a:t>
            </a:r>
            <a:r>
              <a:rPr sz="1450" i="1" spc="-50" dirty="0">
                <a:latin typeface="Arial Narrow"/>
                <a:cs typeface="Arial Narrow"/>
              </a:rPr>
              <a:t>Organ </a:t>
            </a:r>
            <a:r>
              <a:rPr sz="1450" i="1" spc="-40" dirty="0">
                <a:latin typeface="Arial Narrow"/>
                <a:cs typeface="Arial Narrow"/>
              </a:rPr>
              <a:t>Dysfunction </a:t>
            </a:r>
            <a:r>
              <a:rPr sz="1450" i="1" spc="-45" dirty="0">
                <a:latin typeface="Arial Narrow"/>
                <a:cs typeface="Arial Narrow"/>
              </a:rPr>
              <a:t>Score</a:t>
            </a:r>
            <a:r>
              <a:rPr sz="1400" spc="-45" dirty="0">
                <a:latin typeface="Arial Narrow"/>
                <a:cs typeface="Arial Narrow"/>
              </a:rPr>
              <a:t>) </a:t>
            </a:r>
            <a:r>
              <a:rPr sz="1400" dirty="0">
                <a:latin typeface="Arial Narrow"/>
                <a:cs typeface="Arial Narrow"/>
              </a:rPr>
              <a:t>— </a:t>
            </a:r>
            <a:r>
              <a:rPr sz="1400" spc="-20" dirty="0">
                <a:latin typeface="Arial Narrow"/>
                <a:cs typeface="Arial Narrow"/>
              </a:rPr>
              <a:t>шкала оценки </a:t>
            </a:r>
            <a:r>
              <a:rPr sz="1400" spc="-25" dirty="0">
                <a:latin typeface="Arial Narrow"/>
                <a:cs typeface="Arial Narrow"/>
              </a:rPr>
              <a:t>полиорганной</a:t>
            </a:r>
            <a:r>
              <a:rPr sz="1400" spc="-120" dirty="0">
                <a:latin typeface="Arial Narrow"/>
                <a:cs typeface="Arial Narrow"/>
              </a:rPr>
              <a:t> </a:t>
            </a:r>
            <a:r>
              <a:rPr sz="1400" spc="-25" dirty="0">
                <a:latin typeface="Arial Narrow"/>
                <a:cs typeface="Arial Narrow"/>
              </a:rPr>
              <a:t>дисфункции;</a:t>
            </a:r>
            <a:endParaRPr sz="1400">
              <a:latin typeface="Arial Narrow"/>
              <a:cs typeface="Arial Narrow"/>
            </a:endParaRPr>
          </a:p>
          <a:p>
            <a:pPr marL="354965" marR="1167130" indent="-342900">
              <a:lnSpc>
                <a:spcPct val="76700"/>
              </a:lnSpc>
              <a:spcBef>
                <a:spcPts val="34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400" dirty="0">
                <a:latin typeface="Arial Narrow"/>
                <a:cs typeface="Arial Narrow"/>
              </a:rPr>
              <a:t>· </a:t>
            </a:r>
            <a:r>
              <a:rPr sz="1400" spc="-40" dirty="0">
                <a:latin typeface="Arial Narrow"/>
                <a:cs typeface="Arial Narrow"/>
              </a:rPr>
              <a:t>SOFA (</a:t>
            </a:r>
            <a:r>
              <a:rPr sz="1450" i="1" spc="-40" dirty="0">
                <a:latin typeface="Arial Narrow"/>
                <a:cs typeface="Arial Narrow"/>
              </a:rPr>
              <a:t>Sequential </a:t>
            </a:r>
            <a:r>
              <a:rPr sz="1450" i="1" spc="-50" dirty="0">
                <a:latin typeface="Arial Narrow"/>
                <a:cs typeface="Arial Narrow"/>
              </a:rPr>
              <a:t>Organ </a:t>
            </a:r>
            <a:r>
              <a:rPr sz="1450" i="1" spc="-40" dirty="0">
                <a:latin typeface="Arial Narrow"/>
                <a:cs typeface="Arial Narrow"/>
              </a:rPr>
              <a:t>Failure </a:t>
            </a:r>
            <a:r>
              <a:rPr sz="1450" i="1" spc="-45" dirty="0">
                <a:latin typeface="Arial Narrow"/>
                <a:cs typeface="Arial Narrow"/>
              </a:rPr>
              <a:t>Assessment</a:t>
            </a:r>
            <a:r>
              <a:rPr sz="1400" spc="-45" dirty="0">
                <a:latin typeface="Arial Narrow"/>
                <a:cs typeface="Arial Narrow"/>
              </a:rPr>
              <a:t>) </a:t>
            </a:r>
            <a:r>
              <a:rPr sz="1400" dirty="0">
                <a:latin typeface="Arial Narrow"/>
                <a:cs typeface="Arial Narrow"/>
              </a:rPr>
              <a:t>—</a:t>
            </a:r>
            <a:r>
              <a:rPr sz="1400" spc="-220" dirty="0">
                <a:latin typeface="Arial Narrow"/>
                <a:cs typeface="Arial Narrow"/>
              </a:rPr>
              <a:t> </a:t>
            </a:r>
            <a:r>
              <a:rPr sz="1400" spc="-20" dirty="0">
                <a:latin typeface="Arial Narrow"/>
                <a:cs typeface="Arial Narrow"/>
              </a:rPr>
              <a:t>шкала оценки </a:t>
            </a:r>
            <a:r>
              <a:rPr sz="1400" spc="-25" dirty="0">
                <a:latin typeface="Arial Narrow"/>
                <a:cs typeface="Arial Narrow"/>
              </a:rPr>
              <a:t>органной  недостаточности.</a:t>
            </a:r>
            <a:endParaRPr sz="1400">
              <a:latin typeface="Arial Narrow"/>
              <a:cs typeface="Arial Narrow"/>
            </a:endParaRPr>
          </a:p>
          <a:p>
            <a:pPr marL="12700">
              <a:lnSpc>
                <a:spcPts val="1525"/>
              </a:lnSpc>
            </a:pPr>
            <a:r>
              <a:rPr sz="1400" b="1" spc="-30" dirty="0">
                <a:solidFill>
                  <a:srgbClr val="194431"/>
                </a:solidFill>
                <a:latin typeface="Arial Narrow"/>
                <a:cs typeface="Arial Narrow"/>
              </a:rPr>
              <a:t>Шкалы </a:t>
            </a:r>
            <a:r>
              <a:rPr sz="1400" b="1" spc="-25" dirty="0">
                <a:solidFill>
                  <a:srgbClr val="194431"/>
                </a:solidFill>
                <a:latin typeface="Arial Narrow"/>
                <a:cs typeface="Arial Narrow"/>
              </a:rPr>
              <a:t>оценки тяжести </a:t>
            </a:r>
            <a:r>
              <a:rPr sz="1400" b="1" spc="-30" dirty="0">
                <a:solidFill>
                  <a:srgbClr val="194431"/>
                </a:solidFill>
                <a:latin typeface="Arial Narrow"/>
                <a:cs typeface="Arial Narrow"/>
              </a:rPr>
              <a:t>состояния </a:t>
            </a:r>
            <a:r>
              <a:rPr sz="1400" b="1" dirty="0">
                <a:solidFill>
                  <a:srgbClr val="194431"/>
                </a:solidFill>
                <a:latin typeface="Arial Narrow"/>
                <a:cs typeface="Arial Narrow"/>
              </a:rPr>
              <a:t>в </a:t>
            </a:r>
            <a:r>
              <a:rPr sz="1400" b="1" spc="-30" dirty="0">
                <a:solidFill>
                  <a:srgbClr val="194431"/>
                </a:solidFill>
                <a:latin typeface="Arial Narrow"/>
                <a:cs typeface="Arial Narrow"/>
              </a:rPr>
              <a:t>зависимости </a:t>
            </a:r>
            <a:r>
              <a:rPr sz="1400" b="1" spc="-15" dirty="0">
                <a:solidFill>
                  <a:srgbClr val="194431"/>
                </a:solidFill>
                <a:latin typeface="Arial Narrow"/>
                <a:cs typeface="Arial Narrow"/>
              </a:rPr>
              <a:t>от </a:t>
            </a:r>
            <a:r>
              <a:rPr sz="1400" b="1" spc="-25" dirty="0">
                <a:solidFill>
                  <a:srgbClr val="194431"/>
                </a:solidFill>
                <a:latin typeface="Arial Narrow"/>
                <a:cs typeface="Arial Narrow"/>
              </a:rPr>
              <a:t>объёма </a:t>
            </a:r>
            <a:r>
              <a:rPr sz="1400" b="1" dirty="0">
                <a:solidFill>
                  <a:srgbClr val="194431"/>
                </a:solidFill>
                <a:latin typeface="Arial Narrow"/>
                <a:cs typeface="Arial Narrow"/>
              </a:rPr>
              <a:t>и</a:t>
            </a:r>
            <a:r>
              <a:rPr sz="1400" b="1" spc="-170" dirty="0">
                <a:solidFill>
                  <a:srgbClr val="194431"/>
                </a:solidFill>
                <a:latin typeface="Arial Narrow"/>
                <a:cs typeface="Arial Narrow"/>
              </a:rPr>
              <a:t> </a:t>
            </a:r>
            <a:r>
              <a:rPr sz="1400" b="1" spc="-30" dirty="0">
                <a:solidFill>
                  <a:srgbClr val="194431"/>
                </a:solidFill>
                <a:latin typeface="Arial Narrow"/>
                <a:cs typeface="Arial Narrow"/>
              </a:rPr>
              <a:t>инвазив-</a:t>
            </a:r>
            <a:endParaRPr sz="1400">
              <a:latin typeface="Arial Narrow"/>
              <a:cs typeface="Arial Narrow"/>
            </a:endParaRPr>
          </a:p>
          <a:p>
            <a:pPr marL="354965" marR="31750" indent="-65405">
              <a:lnSpc>
                <a:spcPct val="76700"/>
              </a:lnSpc>
              <a:spcBef>
                <a:spcPts val="345"/>
              </a:spcBef>
            </a:pPr>
            <a:r>
              <a:rPr sz="1400" b="1" spc="-25" dirty="0">
                <a:solidFill>
                  <a:srgbClr val="194431"/>
                </a:solidFill>
                <a:latin typeface="Arial Narrow"/>
                <a:cs typeface="Arial Narrow"/>
              </a:rPr>
              <a:t>ности лечения</a:t>
            </a:r>
            <a:r>
              <a:rPr sz="1400" spc="-25" dirty="0">
                <a:solidFill>
                  <a:srgbClr val="194431"/>
                </a:solidFill>
                <a:latin typeface="Arial Narrow"/>
                <a:cs typeface="Arial Narrow"/>
              </a:rPr>
              <a:t>:· </a:t>
            </a:r>
            <a:r>
              <a:rPr sz="1400" spc="-25" dirty="0">
                <a:latin typeface="Arial Narrow"/>
                <a:cs typeface="Arial Narrow"/>
              </a:rPr>
              <a:t>TISS76, TISS28 </a:t>
            </a:r>
            <a:r>
              <a:rPr sz="1400" spc="-45" dirty="0">
                <a:latin typeface="Arial Narrow"/>
                <a:cs typeface="Arial Narrow"/>
              </a:rPr>
              <a:t>(</a:t>
            </a:r>
            <a:r>
              <a:rPr sz="1450" i="1" spc="-45" dirty="0">
                <a:latin typeface="Arial Narrow"/>
                <a:cs typeface="Arial Narrow"/>
              </a:rPr>
              <a:t>Therapeutic </a:t>
            </a:r>
            <a:r>
              <a:rPr sz="1450" i="1" spc="-40" dirty="0">
                <a:latin typeface="Arial Narrow"/>
                <a:cs typeface="Arial Narrow"/>
              </a:rPr>
              <a:t>Intervention Severity </a:t>
            </a:r>
            <a:r>
              <a:rPr sz="1450" i="1" spc="-45" dirty="0">
                <a:latin typeface="Arial Narrow"/>
                <a:cs typeface="Arial Narrow"/>
              </a:rPr>
              <a:t>Score</a:t>
            </a:r>
            <a:r>
              <a:rPr sz="1400" spc="-45" dirty="0">
                <a:latin typeface="Arial Narrow"/>
                <a:cs typeface="Arial Narrow"/>
              </a:rPr>
              <a:t>) </a:t>
            </a:r>
            <a:r>
              <a:rPr sz="1400" dirty="0">
                <a:latin typeface="Arial Narrow"/>
                <a:cs typeface="Arial Narrow"/>
              </a:rPr>
              <a:t>— </a:t>
            </a:r>
            <a:r>
              <a:rPr sz="1400" spc="-20" dirty="0">
                <a:latin typeface="Arial Narrow"/>
                <a:cs typeface="Arial Narrow"/>
              </a:rPr>
              <a:t>шкалы оценки  </a:t>
            </a:r>
            <a:r>
              <a:rPr sz="1400" spc="-25" dirty="0">
                <a:latin typeface="Arial Narrow"/>
                <a:cs typeface="Arial Narrow"/>
              </a:rPr>
              <a:t>степени лечебных</a:t>
            </a:r>
            <a:r>
              <a:rPr sz="1400" spc="-40" dirty="0">
                <a:latin typeface="Arial Narrow"/>
                <a:cs typeface="Arial Narrow"/>
              </a:rPr>
              <a:t> </a:t>
            </a:r>
            <a:r>
              <a:rPr sz="1400" spc="-25" dirty="0">
                <a:latin typeface="Arial Narrow"/>
                <a:cs typeface="Arial Narrow"/>
              </a:rPr>
              <a:t>вмешательств.</a:t>
            </a:r>
            <a:endParaRPr sz="14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064" y="4699451"/>
            <a:ext cx="539387" cy="36130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2297509" y="412747"/>
            <a:ext cx="12700" cy="4730750"/>
          </a:xfrm>
          <a:custGeom>
            <a:avLst/>
            <a:gdLst/>
            <a:ahLst/>
            <a:cxnLst/>
            <a:rect l="l" t="t" r="r" b="b"/>
            <a:pathLst>
              <a:path w="12700" h="4730750">
                <a:moveTo>
                  <a:pt x="0" y="0"/>
                </a:moveTo>
                <a:lnTo>
                  <a:pt x="12700" y="0"/>
                </a:lnTo>
                <a:lnTo>
                  <a:pt x="12700" y="4730752"/>
                </a:lnTo>
                <a:lnTo>
                  <a:pt x="0" y="47307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707607" y="412747"/>
            <a:ext cx="0" cy="3942715"/>
          </a:xfrm>
          <a:custGeom>
            <a:avLst/>
            <a:gdLst/>
            <a:ahLst/>
            <a:cxnLst/>
            <a:rect l="l" t="t" r="r" b="b"/>
            <a:pathLst>
              <a:path h="3942715">
                <a:moveTo>
                  <a:pt x="0" y="0"/>
                </a:moveTo>
                <a:lnTo>
                  <a:pt x="0" y="394258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38178" y="4746489"/>
            <a:ext cx="12700" cy="397510"/>
          </a:xfrm>
          <a:custGeom>
            <a:avLst/>
            <a:gdLst/>
            <a:ahLst/>
            <a:cxnLst/>
            <a:rect l="l" t="t" r="r" b="b"/>
            <a:pathLst>
              <a:path w="12700" h="397510">
                <a:moveTo>
                  <a:pt x="0" y="0"/>
                </a:moveTo>
                <a:lnTo>
                  <a:pt x="12700" y="0"/>
                </a:lnTo>
                <a:lnTo>
                  <a:pt x="12700" y="397010"/>
                </a:lnTo>
                <a:lnTo>
                  <a:pt x="0" y="3970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1130300" y="0"/>
            <a:ext cx="6883400" cy="5149850"/>
            <a:chOff x="1130300" y="0"/>
            <a:chExt cx="6883400" cy="5149850"/>
          </a:xfrm>
        </p:grpSpPr>
        <p:sp>
          <p:nvSpPr>
            <p:cNvPr id="7" name="object 7"/>
            <p:cNvSpPr/>
            <p:nvPr/>
          </p:nvSpPr>
          <p:spPr>
            <a:xfrm>
              <a:off x="5708651" y="412747"/>
              <a:ext cx="12700" cy="4730750"/>
            </a:xfrm>
            <a:custGeom>
              <a:avLst/>
              <a:gdLst/>
              <a:ahLst/>
              <a:cxnLst/>
              <a:rect l="l" t="t" r="r" b="b"/>
              <a:pathLst>
                <a:path w="12700" h="4730750">
                  <a:moveTo>
                    <a:pt x="0" y="0"/>
                  </a:moveTo>
                  <a:lnTo>
                    <a:pt x="12700" y="0"/>
                  </a:lnTo>
                  <a:lnTo>
                    <a:pt x="12700" y="4730752"/>
                  </a:lnTo>
                  <a:lnTo>
                    <a:pt x="0" y="4730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36650" y="419097"/>
              <a:ext cx="6870700" cy="4333875"/>
            </a:xfrm>
            <a:custGeom>
              <a:avLst/>
              <a:gdLst/>
              <a:ahLst/>
              <a:cxnLst/>
              <a:rect l="l" t="t" r="r" b="b"/>
              <a:pathLst>
                <a:path w="6870700" h="4333875">
                  <a:moveTo>
                    <a:pt x="0" y="0"/>
                  </a:moveTo>
                  <a:lnTo>
                    <a:pt x="6870701" y="0"/>
                  </a:lnTo>
                </a:path>
                <a:path w="6870700" h="4333875">
                  <a:moveTo>
                    <a:pt x="0" y="312416"/>
                  </a:moveTo>
                  <a:lnTo>
                    <a:pt x="6870701" y="312416"/>
                  </a:lnTo>
                </a:path>
                <a:path w="6870700" h="4333875">
                  <a:moveTo>
                    <a:pt x="0" y="518152"/>
                  </a:moveTo>
                  <a:lnTo>
                    <a:pt x="6870701" y="518152"/>
                  </a:lnTo>
                </a:path>
                <a:path w="6870700" h="4333875">
                  <a:moveTo>
                    <a:pt x="0" y="708648"/>
                  </a:moveTo>
                  <a:lnTo>
                    <a:pt x="6870701" y="708648"/>
                  </a:lnTo>
                </a:path>
                <a:path w="6870700" h="4333875">
                  <a:moveTo>
                    <a:pt x="0" y="2146827"/>
                  </a:moveTo>
                  <a:lnTo>
                    <a:pt x="6870701" y="2146827"/>
                  </a:lnTo>
                </a:path>
                <a:path w="6870700" h="4333875">
                  <a:moveTo>
                    <a:pt x="0" y="3221243"/>
                  </a:moveTo>
                  <a:lnTo>
                    <a:pt x="6870701" y="3221243"/>
                  </a:lnTo>
                </a:path>
                <a:path w="6870700" h="4333875">
                  <a:moveTo>
                    <a:pt x="0" y="3929886"/>
                  </a:moveTo>
                  <a:lnTo>
                    <a:pt x="6870701" y="3929886"/>
                  </a:lnTo>
                </a:path>
                <a:path w="6870700" h="4333875">
                  <a:moveTo>
                    <a:pt x="1160860" y="4333742"/>
                  </a:moveTo>
                  <a:lnTo>
                    <a:pt x="4584701" y="4333742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36637" y="0"/>
              <a:ext cx="6871334" cy="5143500"/>
            </a:xfrm>
            <a:custGeom>
              <a:avLst/>
              <a:gdLst/>
              <a:ahLst/>
              <a:cxnLst/>
              <a:rect l="l" t="t" r="r" b="b"/>
              <a:pathLst>
                <a:path w="6871334" h="5143500">
                  <a:moveTo>
                    <a:pt x="12712" y="0"/>
                  </a:moveTo>
                  <a:lnTo>
                    <a:pt x="0" y="0"/>
                  </a:lnTo>
                  <a:lnTo>
                    <a:pt x="0" y="5143500"/>
                  </a:lnTo>
                  <a:lnTo>
                    <a:pt x="12712" y="5143500"/>
                  </a:lnTo>
                  <a:lnTo>
                    <a:pt x="12712" y="0"/>
                  </a:lnTo>
                  <a:close/>
                </a:path>
                <a:path w="6871334" h="5143500">
                  <a:moveTo>
                    <a:pt x="6870713" y="0"/>
                  </a:moveTo>
                  <a:lnTo>
                    <a:pt x="6858013" y="0"/>
                  </a:lnTo>
                  <a:lnTo>
                    <a:pt x="6858013" y="5143500"/>
                  </a:lnTo>
                  <a:lnTo>
                    <a:pt x="6870713" y="5143500"/>
                  </a:lnTo>
                  <a:lnTo>
                    <a:pt x="687071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36650" y="1"/>
              <a:ext cx="6870700" cy="0"/>
            </a:xfrm>
            <a:custGeom>
              <a:avLst/>
              <a:gdLst/>
              <a:ahLst/>
              <a:cxnLst/>
              <a:rect l="l" t="t" r="r" b="b"/>
              <a:pathLst>
                <a:path w="6870700">
                  <a:moveTo>
                    <a:pt x="0" y="0"/>
                  </a:moveTo>
                  <a:lnTo>
                    <a:pt x="6870701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63239" y="0"/>
              <a:ext cx="3038856" cy="338327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144043" y="20827"/>
            <a:ext cx="28562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0" spc="-5" dirty="0">
                <a:latin typeface="Arial Narrow"/>
                <a:cs typeface="Arial Narrow"/>
              </a:rPr>
              <a:t>Оценка тяжести церебральной</a:t>
            </a:r>
            <a:r>
              <a:rPr sz="1200" b="0" spc="-10" dirty="0">
                <a:latin typeface="Arial Narrow"/>
                <a:cs typeface="Arial Narrow"/>
              </a:rPr>
              <a:t> </a:t>
            </a:r>
            <a:r>
              <a:rPr sz="1200" b="0" spc="-5" dirty="0">
                <a:latin typeface="Arial Narrow"/>
                <a:cs typeface="Arial Narrow"/>
              </a:rPr>
              <a:t>недостаточности</a:t>
            </a:r>
            <a:endParaRPr sz="1200">
              <a:latin typeface="Arial Narrow"/>
              <a:cs typeface="Arial Narrow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301496" y="198120"/>
            <a:ext cx="4535805" cy="582295"/>
            <a:chOff x="1301496" y="198120"/>
            <a:chExt cx="4535805" cy="582295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83280" y="198120"/>
              <a:ext cx="2453640" cy="27432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01496" y="417576"/>
              <a:ext cx="883919" cy="24688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56944" y="530352"/>
              <a:ext cx="548640" cy="249936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1358304" y="440435"/>
            <a:ext cx="730885" cy="2635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68275" marR="5080" indent="-155575">
              <a:lnSpc>
                <a:spcPts val="910"/>
              </a:lnSpc>
              <a:spcBef>
                <a:spcPts val="170"/>
              </a:spcBef>
            </a:pPr>
            <a:r>
              <a:rPr sz="800" spc="-5" dirty="0">
                <a:latin typeface="Arial Narrow"/>
                <a:cs typeface="Arial Narrow"/>
              </a:rPr>
              <a:t>Градации</a:t>
            </a:r>
            <a:r>
              <a:rPr sz="800" spc="-45" dirty="0">
                <a:latin typeface="Arial Narrow"/>
                <a:cs typeface="Arial Narrow"/>
              </a:rPr>
              <a:t> </a:t>
            </a:r>
            <a:r>
              <a:rPr sz="800" spc="-10" dirty="0">
                <a:latin typeface="Arial Narrow"/>
                <a:cs typeface="Arial Narrow"/>
              </a:rPr>
              <a:t>тяжести  </a:t>
            </a:r>
            <a:r>
              <a:rPr sz="800" spc="-5" dirty="0">
                <a:latin typeface="Arial Narrow"/>
                <a:cs typeface="Arial Narrow"/>
              </a:rPr>
              <a:t>состояния</a:t>
            </a:r>
            <a:endParaRPr sz="800">
              <a:latin typeface="Arial Narrow"/>
              <a:cs typeface="Arial Narrow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404872" y="402336"/>
            <a:ext cx="5041900" cy="356870"/>
            <a:chOff x="2404872" y="402336"/>
            <a:chExt cx="5041900" cy="356870"/>
          </a:xfrm>
        </p:grpSpPr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04872" y="402336"/>
              <a:ext cx="1222248" cy="35661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61688" y="402336"/>
              <a:ext cx="719327" cy="35661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91072" y="402336"/>
              <a:ext cx="1155192" cy="356615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6371431" y="441451"/>
            <a:ext cx="97281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 Narrow"/>
                <a:cs typeface="Arial Narrow"/>
              </a:rPr>
              <a:t>Крайне</a:t>
            </a:r>
            <a:r>
              <a:rPr sz="1200" spc="-35" dirty="0">
                <a:latin typeface="Arial Narrow"/>
                <a:cs typeface="Arial Narrow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тяжелое</a:t>
            </a:r>
            <a:endParaRPr sz="1200">
              <a:latin typeface="Arial Narrow"/>
              <a:cs typeface="Arial Narrow"/>
            </a:endParaRPr>
          </a:p>
        </p:txBody>
      </p:sp>
      <p:pic>
        <p:nvPicPr>
          <p:cNvPr id="23" name="object 2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249680" y="725423"/>
            <a:ext cx="963168" cy="274320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1313060" y="753871"/>
            <a:ext cx="8210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latin typeface="Arial Narrow"/>
                <a:cs typeface="Arial Narrow"/>
              </a:rPr>
              <a:t>Уровень</a:t>
            </a:r>
            <a:r>
              <a:rPr sz="900" spc="-5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сознания</a:t>
            </a:r>
            <a:endParaRPr sz="900">
              <a:latin typeface="Arial Narrow"/>
              <a:cs typeface="Arial Narrow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2441448" y="725423"/>
            <a:ext cx="5166360" cy="274320"/>
            <a:chOff x="2441448" y="725423"/>
            <a:chExt cx="5166360" cy="274320"/>
          </a:xfrm>
        </p:grpSpPr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441448" y="725423"/>
              <a:ext cx="1146048" cy="27432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959352" y="725423"/>
              <a:ext cx="1520952" cy="27432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126480" y="725423"/>
              <a:ext cx="1481327" cy="274320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6189662" y="753871"/>
            <a:ext cx="13366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Arial Narrow"/>
                <a:cs typeface="Arial Narrow"/>
              </a:rPr>
              <a:t>умеренная </a:t>
            </a:r>
            <a:r>
              <a:rPr sz="900" spc="-5" dirty="0">
                <a:latin typeface="Arial Narrow"/>
                <a:cs typeface="Arial Narrow"/>
              </a:rPr>
              <a:t>или </a:t>
            </a:r>
            <a:r>
              <a:rPr sz="900" dirty="0">
                <a:latin typeface="Arial Narrow"/>
                <a:cs typeface="Arial Narrow"/>
              </a:rPr>
              <a:t>глубокая</a:t>
            </a:r>
            <a:r>
              <a:rPr sz="900" spc="-8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кома</a:t>
            </a:r>
            <a:endParaRPr sz="900">
              <a:latin typeface="Arial Narrow"/>
              <a:cs typeface="Arial Narrow"/>
            </a:endParaRPr>
          </a:p>
        </p:txBody>
      </p:sp>
      <p:pic>
        <p:nvPicPr>
          <p:cNvPr id="30" name="object 3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304288" y="935736"/>
            <a:ext cx="213360" cy="246887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2359740" y="958595"/>
            <a:ext cx="857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И</a:t>
            </a:r>
            <a:endParaRPr sz="800">
              <a:latin typeface="Arial Narrow"/>
              <a:cs typeface="Arial Narrow"/>
            </a:endParaRPr>
          </a:p>
        </p:txBody>
      </p:sp>
      <p:pic>
        <p:nvPicPr>
          <p:cNvPr id="32" name="object 3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501896" y="935736"/>
            <a:ext cx="435863" cy="246887"/>
          </a:xfrm>
          <a:prstGeom prst="rect">
            <a:avLst/>
          </a:prstGeom>
        </p:spPr>
      </p:pic>
      <p:sp>
        <p:nvSpPr>
          <p:cNvPr id="33" name="object 33"/>
          <p:cNvSpPr txBox="1"/>
          <p:nvPr/>
        </p:nvSpPr>
        <p:spPr>
          <a:xfrm>
            <a:off x="2485826" y="162940"/>
            <a:ext cx="3242945" cy="942975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972185">
              <a:lnSpc>
                <a:spcPct val="100000"/>
              </a:lnSpc>
              <a:spcBef>
                <a:spcPts val="575"/>
              </a:spcBef>
            </a:pPr>
            <a:r>
              <a:rPr sz="900" spc="-5" dirty="0">
                <a:latin typeface="Arial Narrow"/>
                <a:cs typeface="Arial Narrow"/>
              </a:rPr>
              <a:t>(Единая междисциплинарная</a:t>
            </a:r>
            <a:r>
              <a:rPr sz="900" spc="20" dirty="0">
                <a:latin typeface="Arial Narrow"/>
                <a:cs typeface="Arial Narrow"/>
              </a:rPr>
              <a:t> </a:t>
            </a:r>
            <a:r>
              <a:rPr sz="900" spc="-5" dirty="0">
                <a:latin typeface="Arial Narrow"/>
                <a:cs typeface="Arial Narrow"/>
              </a:rPr>
              <a:t>классификация,1985)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  <a:tabLst>
                <a:tab pos="1969770" algn="l"/>
              </a:tabLst>
            </a:pPr>
            <a:r>
              <a:rPr sz="1200" spc="-5" dirty="0">
                <a:latin typeface="Arial Narrow"/>
                <a:cs typeface="Arial Narrow"/>
              </a:rPr>
              <a:t>Средней</a:t>
            </a:r>
            <a:r>
              <a:rPr sz="1200" spc="10" dirty="0">
                <a:latin typeface="Arial Narrow"/>
                <a:cs typeface="Arial Narrow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тяжести	Тяжелое</a:t>
            </a:r>
            <a:endParaRPr sz="1200">
              <a:latin typeface="Arial Narrow"/>
              <a:cs typeface="Arial Narrow"/>
            </a:endParaRPr>
          </a:p>
          <a:p>
            <a:pPr marL="30480">
              <a:lnSpc>
                <a:spcPct val="100000"/>
              </a:lnSpc>
              <a:spcBef>
                <a:spcPts val="1019"/>
              </a:spcBef>
              <a:tabLst>
                <a:tab pos="1548765" algn="l"/>
              </a:tabLst>
            </a:pPr>
            <a:r>
              <a:rPr sz="900" dirty="0">
                <a:latin typeface="Arial Narrow"/>
                <a:cs typeface="Arial Narrow"/>
              </a:rPr>
              <a:t>умеренное оглушение	глубокое оглушение </a:t>
            </a:r>
            <a:r>
              <a:rPr sz="900" spc="-5" dirty="0">
                <a:latin typeface="Arial Narrow"/>
                <a:cs typeface="Arial Narrow"/>
              </a:rPr>
              <a:t>или</a:t>
            </a:r>
            <a:r>
              <a:rPr sz="900" spc="-3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сопор</a:t>
            </a:r>
            <a:endParaRPr sz="900">
              <a:latin typeface="Arial Narrow"/>
              <a:cs typeface="Arial Narrow"/>
            </a:endParaRPr>
          </a:p>
          <a:p>
            <a:pPr marL="2084070">
              <a:lnSpc>
                <a:spcPct val="100000"/>
              </a:lnSpc>
              <a:spcBef>
                <a:spcPts val="535"/>
              </a:spcBef>
            </a:pPr>
            <a:r>
              <a:rPr sz="800" dirty="0">
                <a:latin typeface="Arial Narrow"/>
                <a:cs typeface="Arial Narrow"/>
              </a:rPr>
              <a:t>И,</a:t>
            </a:r>
            <a:r>
              <a:rPr sz="800" spc="5" dirty="0">
                <a:latin typeface="Arial Narrow"/>
                <a:cs typeface="Arial Narrow"/>
              </a:rPr>
              <a:t> </a:t>
            </a:r>
            <a:r>
              <a:rPr sz="800" spc="-5" dirty="0">
                <a:latin typeface="Arial Narrow"/>
                <a:cs typeface="Arial Narrow"/>
              </a:rPr>
              <a:t>ИЛИ</a:t>
            </a:r>
            <a:endParaRPr sz="800">
              <a:latin typeface="Arial Narrow"/>
              <a:cs typeface="Arial Narrow"/>
            </a:endParaRPr>
          </a:p>
        </p:txBody>
      </p:sp>
      <p:pic>
        <p:nvPicPr>
          <p:cNvPr id="34" name="object 3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647688" y="935736"/>
            <a:ext cx="435864" cy="246887"/>
          </a:xfrm>
          <a:prstGeom prst="rect">
            <a:avLst/>
          </a:prstGeom>
        </p:spPr>
      </p:pic>
      <p:sp>
        <p:nvSpPr>
          <p:cNvPr id="35" name="object 35"/>
          <p:cNvSpPr txBox="1"/>
          <p:nvPr/>
        </p:nvSpPr>
        <p:spPr>
          <a:xfrm>
            <a:off x="6704012" y="958595"/>
            <a:ext cx="3079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И,</a:t>
            </a:r>
            <a:r>
              <a:rPr sz="800" spc="-50" dirty="0">
                <a:latin typeface="Arial Narrow"/>
                <a:cs typeface="Arial Narrow"/>
              </a:rPr>
              <a:t> </a:t>
            </a:r>
            <a:r>
              <a:rPr sz="800" spc="-5" dirty="0">
                <a:latin typeface="Arial Narrow"/>
                <a:cs typeface="Arial Narrow"/>
              </a:rPr>
              <a:t>ИЛИ</a:t>
            </a:r>
            <a:endParaRPr sz="800">
              <a:latin typeface="Arial Narrow"/>
              <a:cs typeface="Arial Narrow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1136903" y="1121663"/>
            <a:ext cx="1188720" cy="274320"/>
            <a:chOff x="1136903" y="1121663"/>
            <a:chExt cx="1188720" cy="274320"/>
          </a:xfrm>
        </p:grpSpPr>
        <p:pic>
          <p:nvPicPr>
            <p:cNvPr id="37" name="object 3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36903" y="1121663"/>
              <a:ext cx="600456" cy="27432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106167" y="1121663"/>
              <a:ext cx="219456" cy="274320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2168842" y="1150111"/>
            <a:ext cx="7810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Arial Narrow"/>
                <a:cs typeface="Arial Narrow"/>
              </a:rPr>
              <a:t>и</a:t>
            </a:r>
            <a:endParaRPr sz="900">
              <a:latin typeface="Arial Narrow"/>
              <a:cs typeface="Arial Narrow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1136903" y="1261872"/>
            <a:ext cx="859790" cy="399415"/>
            <a:chOff x="1136903" y="1261872"/>
            <a:chExt cx="859790" cy="399415"/>
          </a:xfrm>
        </p:grpSpPr>
        <p:pic>
          <p:nvPicPr>
            <p:cNvPr id="41" name="object 4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36903" y="1261872"/>
              <a:ext cx="859535" cy="271272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36903" y="1389888"/>
              <a:ext cx="612647" cy="271272"/>
            </a:xfrm>
            <a:prstGeom prst="rect">
              <a:avLst/>
            </a:prstGeom>
          </p:spPr>
        </p:pic>
      </p:grpSp>
      <p:sp>
        <p:nvSpPr>
          <p:cNvPr id="43" name="object 43"/>
          <p:cNvSpPr txBox="1"/>
          <p:nvPr/>
        </p:nvSpPr>
        <p:spPr>
          <a:xfrm>
            <a:off x="1198880" y="1150111"/>
            <a:ext cx="718185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>
              <a:lnSpc>
                <a:spcPct val="96700"/>
              </a:lnSpc>
              <a:spcBef>
                <a:spcPts val="135"/>
              </a:spcBef>
            </a:pPr>
            <a:r>
              <a:rPr sz="900" dirty="0">
                <a:latin typeface="Arial Narrow"/>
                <a:cs typeface="Arial Narrow"/>
              </a:rPr>
              <a:t>Очаговые  ме</a:t>
            </a:r>
            <a:r>
              <a:rPr sz="900" spc="5" dirty="0">
                <a:latin typeface="Arial Narrow"/>
                <a:cs typeface="Arial Narrow"/>
              </a:rPr>
              <a:t>н</a:t>
            </a:r>
            <a:r>
              <a:rPr sz="900" dirty="0">
                <a:latin typeface="Arial Narrow"/>
                <a:cs typeface="Arial Narrow"/>
              </a:rPr>
              <a:t>и</a:t>
            </a:r>
            <a:r>
              <a:rPr sz="900" spc="5" dirty="0">
                <a:latin typeface="Arial Narrow"/>
                <a:cs typeface="Arial Narrow"/>
              </a:rPr>
              <a:t>нг</a:t>
            </a:r>
            <a:r>
              <a:rPr sz="900" dirty="0">
                <a:latin typeface="Arial Narrow"/>
                <a:cs typeface="Arial Narrow"/>
              </a:rPr>
              <a:t>еа</a:t>
            </a:r>
            <a:r>
              <a:rPr sz="900" spc="-10" dirty="0">
                <a:latin typeface="Arial Narrow"/>
                <a:cs typeface="Arial Narrow"/>
              </a:rPr>
              <a:t>л</a:t>
            </a:r>
            <a:r>
              <a:rPr sz="900" dirty="0">
                <a:latin typeface="Arial Narrow"/>
                <a:cs typeface="Arial Narrow"/>
              </a:rPr>
              <a:t>ь</a:t>
            </a:r>
            <a:r>
              <a:rPr sz="900" spc="5" dirty="0">
                <a:latin typeface="Arial Narrow"/>
                <a:cs typeface="Arial Narrow"/>
              </a:rPr>
              <a:t>н</a:t>
            </a:r>
            <a:r>
              <a:rPr sz="900" dirty="0">
                <a:latin typeface="Arial Narrow"/>
                <a:cs typeface="Arial Narrow"/>
              </a:rPr>
              <a:t>ые  </a:t>
            </a:r>
            <a:r>
              <a:rPr sz="900" spc="-5" dirty="0">
                <a:latin typeface="Arial Narrow"/>
                <a:cs typeface="Arial Narrow"/>
              </a:rPr>
              <a:t>симптомы</a:t>
            </a:r>
            <a:endParaRPr sz="900">
              <a:latin typeface="Arial Narrow"/>
              <a:cs typeface="Arial Narrow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2282951" y="1115567"/>
            <a:ext cx="1393190" cy="814069"/>
            <a:chOff x="2282951" y="1115567"/>
            <a:chExt cx="1393190" cy="814069"/>
          </a:xfrm>
        </p:grpSpPr>
        <p:pic>
          <p:nvPicPr>
            <p:cNvPr id="45" name="object 4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298191" y="1146047"/>
              <a:ext cx="207263" cy="277367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353055" y="1115567"/>
              <a:ext cx="1322832" cy="320039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368295" y="1371599"/>
              <a:ext cx="106680" cy="121920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372439" y="1377933"/>
              <a:ext cx="76200" cy="8890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404871" y="1280159"/>
              <a:ext cx="1164336" cy="320039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282951" y="1444751"/>
              <a:ext cx="603504" cy="320039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368295" y="1703831"/>
              <a:ext cx="106680" cy="118872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372439" y="1708133"/>
              <a:ext cx="76200" cy="88900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404871" y="1609343"/>
              <a:ext cx="606551" cy="320040"/>
            </a:xfrm>
            <a:prstGeom prst="rect">
              <a:avLst/>
            </a:prstGeom>
          </p:spPr>
        </p:pic>
      </p:grpSp>
      <p:sp>
        <p:nvSpPr>
          <p:cNvPr id="54" name="object 54"/>
          <p:cNvSpPr txBox="1"/>
          <p:nvPr/>
        </p:nvSpPr>
        <p:spPr>
          <a:xfrm>
            <a:off x="2359740" y="1149096"/>
            <a:ext cx="1221105" cy="6902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0645" indent="-68580">
              <a:lnSpc>
                <a:spcPts val="1310"/>
              </a:lnSpc>
              <a:spcBef>
                <a:spcPts val="100"/>
              </a:spcBef>
              <a:buClr>
                <a:srgbClr val="FFFFFF"/>
              </a:buClr>
              <a:buSzPct val="90909"/>
              <a:buChar char="•"/>
              <a:tabLst>
                <a:tab pos="81280" algn="l"/>
              </a:tabLst>
            </a:pPr>
            <a:r>
              <a:rPr sz="1100" spc="-5" dirty="0">
                <a:latin typeface="Arial Narrow"/>
                <a:cs typeface="Arial Narrow"/>
              </a:rPr>
              <a:t>Моно или</a:t>
            </a:r>
            <a:r>
              <a:rPr sz="1100" spc="-70" dirty="0">
                <a:latin typeface="Arial Narrow"/>
                <a:cs typeface="Arial Narrow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гемипарез;</a:t>
            </a:r>
            <a:endParaRPr sz="1100">
              <a:latin typeface="Arial Narrow"/>
              <a:cs typeface="Arial Narrow"/>
            </a:endParaRPr>
          </a:p>
          <a:p>
            <a:pPr marL="12700" marR="143510" indent="119380">
              <a:lnSpc>
                <a:spcPts val="1300"/>
              </a:lnSpc>
              <a:spcBef>
                <a:spcPts val="45"/>
              </a:spcBef>
            </a:pPr>
            <a:r>
              <a:rPr sz="1100" spc="-5" dirty="0">
                <a:latin typeface="Arial Narrow"/>
                <a:cs typeface="Arial Narrow"/>
              </a:rPr>
              <a:t>Парез</a:t>
            </a:r>
            <a:r>
              <a:rPr sz="1100" spc="-65" dirty="0">
                <a:latin typeface="Arial Narrow"/>
                <a:cs typeface="Arial Narrow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отдельных  нервов;</a:t>
            </a:r>
            <a:endParaRPr sz="1100">
              <a:latin typeface="Arial Narrow"/>
              <a:cs typeface="Arial Narrow"/>
            </a:endParaRPr>
          </a:p>
          <a:p>
            <a:pPr marL="132080">
              <a:lnSpc>
                <a:spcPts val="1275"/>
              </a:lnSpc>
            </a:pPr>
            <a:r>
              <a:rPr sz="1100" spc="-5" dirty="0">
                <a:latin typeface="Arial Narrow"/>
                <a:cs typeface="Arial Narrow"/>
              </a:rPr>
              <a:t>Афазия</a:t>
            </a:r>
            <a:endParaRPr sz="1100">
              <a:latin typeface="Arial Narrow"/>
              <a:cs typeface="Arial Narrow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3688079" y="1115567"/>
            <a:ext cx="1981200" cy="1487805"/>
            <a:chOff x="3688079" y="1115567"/>
            <a:chExt cx="1981200" cy="1487805"/>
          </a:xfrm>
        </p:grpSpPr>
        <p:pic>
          <p:nvPicPr>
            <p:cNvPr id="56" name="object 5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694175" y="1130807"/>
              <a:ext cx="240791" cy="298703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745991" y="1115567"/>
              <a:ext cx="1502664" cy="320039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688079" y="1280159"/>
              <a:ext cx="1484376" cy="320039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688079" y="1444751"/>
              <a:ext cx="938784" cy="320039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694175" y="1627631"/>
              <a:ext cx="240791" cy="295656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745991" y="1609343"/>
              <a:ext cx="1853184" cy="320040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688079" y="1789175"/>
              <a:ext cx="1572768" cy="320040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694175" y="1969007"/>
              <a:ext cx="240791" cy="298704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745991" y="1953767"/>
              <a:ext cx="1456943" cy="320039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688079" y="2118359"/>
              <a:ext cx="1981200" cy="320039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688079" y="2282951"/>
              <a:ext cx="1335024" cy="320039"/>
            </a:xfrm>
            <a:prstGeom prst="rect">
              <a:avLst/>
            </a:prstGeom>
          </p:spPr>
        </p:pic>
      </p:grpSp>
      <p:sp>
        <p:nvSpPr>
          <p:cNvPr id="67" name="object 67"/>
          <p:cNvSpPr txBox="1"/>
          <p:nvPr/>
        </p:nvSpPr>
        <p:spPr>
          <a:xfrm>
            <a:off x="3763487" y="1149096"/>
            <a:ext cx="1778000" cy="136080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423545">
              <a:lnSpc>
                <a:spcPts val="1300"/>
              </a:lnSpc>
              <a:spcBef>
                <a:spcPts val="160"/>
              </a:spcBef>
              <a:buClr>
                <a:srgbClr val="FFFFFF"/>
              </a:buClr>
              <a:buSzPct val="81818"/>
              <a:buFont typeface="Symbol"/>
              <a:buChar char=""/>
              <a:tabLst>
                <a:tab pos="71755" algn="l"/>
              </a:tabLst>
            </a:pPr>
            <a:r>
              <a:rPr sz="1100" spc="-5" dirty="0">
                <a:latin typeface="Arial Narrow"/>
                <a:cs typeface="Arial Narrow"/>
              </a:rPr>
              <a:t>симптомы</a:t>
            </a:r>
            <a:r>
              <a:rPr sz="1100" spc="-65" dirty="0">
                <a:latin typeface="Arial Narrow"/>
                <a:cs typeface="Arial Narrow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раздражения  (судорожные припадки,  гиперкинезы);</a:t>
            </a:r>
            <a:endParaRPr sz="1100">
              <a:latin typeface="Arial Narrow"/>
              <a:cs typeface="Arial Narrow"/>
            </a:endParaRPr>
          </a:p>
          <a:p>
            <a:pPr marL="71755" indent="-59055">
              <a:lnSpc>
                <a:spcPts val="1270"/>
              </a:lnSpc>
              <a:buClr>
                <a:srgbClr val="FF621D"/>
              </a:buClr>
              <a:buSzPct val="81818"/>
              <a:buFont typeface="Symbol"/>
              <a:buChar char=""/>
              <a:tabLst>
                <a:tab pos="71755" algn="l"/>
              </a:tabLst>
            </a:pPr>
            <a:r>
              <a:rPr sz="1100" spc="-5" dirty="0">
                <a:latin typeface="Arial Narrow"/>
                <a:cs typeface="Arial Narrow"/>
              </a:rPr>
              <a:t>симптомы выпадения</a:t>
            </a:r>
            <a:r>
              <a:rPr sz="1100" spc="-30" dirty="0">
                <a:latin typeface="Arial Narrow"/>
                <a:cs typeface="Arial Narrow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(парезы</a:t>
            </a:r>
            <a:endParaRPr sz="1100">
              <a:latin typeface="Arial Narrow"/>
              <a:cs typeface="Arial Narrow"/>
            </a:endParaRPr>
          </a:p>
          <a:p>
            <a:pPr marL="12700">
              <a:lnSpc>
                <a:spcPts val="1310"/>
              </a:lnSpc>
              <a:spcBef>
                <a:spcPts val="70"/>
              </a:spcBef>
            </a:pPr>
            <a:r>
              <a:rPr sz="1100" spc="-5" dirty="0">
                <a:latin typeface="Arial Narrow"/>
                <a:cs typeface="Arial Narrow"/>
              </a:rPr>
              <a:t>менее </a:t>
            </a:r>
            <a:r>
              <a:rPr sz="1100" dirty="0">
                <a:latin typeface="Arial Narrow"/>
                <a:cs typeface="Arial Narrow"/>
              </a:rPr>
              <a:t>3 </a:t>
            </a:r>
            <a:r>
              <a:rPr sz="1100" spc="-5" dirty="0">
                <a:latin typeface="Arial Narrow"/>
                <a:cs typeface="Arial Narrow"/>
              </a:rPr>
              <a:t>баллов;</a:t>
            </a:r>
            <a:r>
              <a:rPr sz="1100" spc="-25" dirty="0">
                <a:latin typeface="Arial Narrow"/>
                <a:cs typeface="Arial Narrow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афазия);</a:t>
            </a:r>
            <a:endParaRPr sz="1100">
              <a:latin typeface="Arial Narrow"/>
              <a:cs typeface="Arial Narrow"/>
            </a:endParaRPr>
          </a:p>
          <a:p>
            <a:pPr marL="12700" marR="5080">
              <a:lnSpc>
                <a:spcPts val="1300"/>
              </a:lnSpc>
              <a:spcBef>
                <a:spcPts val="50"/>
              </a:spcBef>
              <a:buClr>
                <a:srgbClr val="FF621D"/>
              </a:buClr>
              <a:buSzPct val="81818"/>
              <a:buFont typeface="Symbol"/>
              <a:buChar char=""/>
              <a:tabLst>
                <a:tab pos="71755" algn="l"/>
              </a:tabLst>
            </a:pPr>
            <a:r>
              <a:rPr sz="1100" spc="-5" dirty="0">
                <a:latin typeface="Arial Narrow"/>
                <a:cs typeface="Arial Narrow"/>
              </a:rPr>
              <a:t>бульбарные симптомы  (угнетение кашлевого рефлекса,  нарушение</a:t>
            </a:r>
            <a:r>
              <a:rPr sz="1100" spc="-10" dirty="0">
                <a:latin typeface="Arial Narrow"/>
                <a:cs typeface="Arial Narrow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глотания)</a:t>
            </a:r>
            <a:endParaRPr sz="1100">
              <a:latin typeface="Arial Narrow"/>
              <a:cs typeface="Arial Narrow"/>
            </a:endParaRPr>
          </a:p>
        </p:txBody>
      </p:sp>
      <p:grpSp>
        <p:nvGrpSpPr>
          <p:cNvPr id="68" name="object 68"/>
          <p:cNvGrpSpPr/>
          <p:nvPr/>
        </p:nvGrpSpPr>
        <p:grpSpPr>
          <a:xfrm>
            <a:off x="5696711" y="1115567"/>
            <a:ext cx="1844039" cy="649605"/>
            <a:chOff x="5696711" y="1115567"/>
            <a:chExt cx="1844039" cy="649605"/>
          </a:xfrm>
        </p:grpSpPr>
        <p:pic>
          <p:nvPicPr>
            <p:cNvPr id="69" name="object 6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708903" y="1146047"/>
              <a:ext cx="207263" cy="277367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733287" y="1115567"/>
              <a:ext cx="1600200" cy="320039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782055" y="1280159"/>
              <a:ext cx="1438655" cy="320039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5779007" y="1371599"/>
              <a:ext cx="106679" cy="121920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783581" y="1377933"/>
              <a:ext cx="76200" cy="88900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5696711" y="1444751"/>
              <a:ext cx="1844039" cy="320039"/>
            </a:xfrm>
            <a:prstGeom prst="rect">
              <a:avLst/>
            </a:prstGeom>
          </p:spPr>
        </p:pic>
      </p:grpSp>
      <p:sp>
        <p:nvSpPr>
          <p:cNvPr id="75" name="object 75"/>
          <p:cNvSpPr txBox="1"/>
          <p:nvPr/>
        </p:nvSpPr>
        <p:spPr>
          <a:xfrm>
            <a:off x="5770881" y="1149096"/>
            <a:ext cx="1674495" cy="52260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50165" marR="212090" indent="-50165">
              <a:lnSpc>
                <a:spcPts val="1300"/>
              </a:lnSpc>
              <a:spcBef>
                <a:spcPts val="160"/>
              </a:spcBef>
              <a:buClr>
                <a:srgbClr val="FFFFFF"/>
              </a:buClr>
              <a:buSzPct val="81818"/>
              <a:buChar char="•"/>
              <a:tabLst>
                <a:tab pos="50165" algn="l"/>
              </a:tabLst>
            </a:pPr>
            <a:r>
              <a:rPr sz="1100" spc="-5" dirty="0">
                <a:latin typeface="Arial Narrow"/>
                <a:cs typeface="Arial Narrow"/>
              </a:rPr>
              <a:t>двусторонняя</a:t>
            </a:r>
            <a:r>
              <a:rPr sz="1100" spc="-65" dirty="0">
                <a:latin typeface="Arial Narrow"/>
                <a:cs typeface="Arial Narrow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гемиплегия;  декортикационная</a:t>
            </a:r>
            <a:r>
              <a:rPr sz="1100" spc="-20" dirty="0">
                <a:latin typeface="Arial Narrow"/>
                <a:cs typeface="Arial Narrow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или</a:t>
            </a:r>
            <a:endParaRPr sz="1100">
              <a:latin typeface="Arial Narrow"/>
              <a:cs typeface="Arial Narrow"/>
            </a:endParaRPr>
          </a:p>
          <a:p>
            <a:pPr marL="12700">
              <a:lnSpc>
                <a:spcPts val="1250"/>
              </a:lnSpc>
            </a:pPr>
            <a:r>
              <a:rPr sz="1100" spc="-5" dirty="0">
                <a:latin typeface="Arial Narrow"/>
                <a:cs typeface="Arial Narrow"/>
              </a:rPr>
              <a:t>децеребрационная</a:t>
            </a:r>
            <a:r>
              <a:rPr sz="1100" spc="-55" dirty="0">
                <a:latin typeface="Arial Narrow"/>
                <a:cs typeface="Arial Narrow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ригидность</a:t>
            </a:r>
            <a:endParaRPr sz="1100">
              <a:latin typeface="Arial Narrow"/>
              <a:cs typeface="Arial Narrow"/>
            </a:endParaRPr>
          </a:p>
        </p:txBody>
      </p:sp>
      <p:grpSp>
        <p:nvGrpSpPr>
          <p:cNvPr id="76" name="object 76"/>
          <p:cNvGrpSpPr/>
          <p:nvPr/>
        </p:nvGrpSpPr>
        <p:grpSpPr>
          <a:xfrm>
            <a:off x="1136903" y="2560320"/>
            <a:ext cx="1125220" cy="411480"/>
            <a:chOff x="1136903" y="2560320"/>
            <a:chExt cx="1125220" cy="411480"/>
          </a:xfrm>
        </p:grpSpPr>
        <p:pic>
          <p:nvPicPr>
            <p:cNvPr id="77" name="object 77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136903" y="2560320"/>
              <a:ext cx="1124711" cy="271271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36903" y="2700528"/>
              <a:ext cx="612647" cy="271272"/>
            </a:xfrm>
            <a:prstGeom prst="rect">
              <a:avLst/>
            </a:prstGeom>
          </p:spPr>
        </p:pic>
      </p:grpSp>
      <p:sp>
        <p:nvSpPr>
          <p:cNvPr id="79" name="object 79"/>
          <p:cNvSpPr txBox="1"/>
          <p:nvPr/>
        </p:nvSpPr>
        <p:spPr>
          <a:xfrm>
            <a:off x="1198880" y="2588767"/>
            <a:ext cx="9810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latin typeface="Arial Narrow"/>
                <a:cs typeface="Arial Narrow"/>
              </a:rPr>
              <a:t>Офтальмологические  симптомы</a:t>
            </a:r>
            <a:endParaRPr sz="900">
              <a:latin typeface="Arial Narrow"/>
              <a:cs typeface="Arial Narrow"/>
            </a:endParaRPr>
          </a:p>
        </p:txBody>
      </p:sp>
      <p:grpSp>
        <p:nvGrpSpPr>
          <p:cNvPr id="80" name="object 80"/>
          <p:cNvGrpSpPr/>
          <p:nvPr/>
        </p:nvGrpSpPr>
        <p:grpSpPr>
          <a:xfrm>
            <a:off x="2282951" y="2554223"/>
            <a:ext cx="1432560" cy="814069"/>
            <a:chOff x="2282951" y="2554223"/>
            <a:chExt cx="1432560" cy="814069"/>
          </a:xfrm>
        </p:grpSpPr>
        <p:pic>
          <p:nvPicPr>
            <p:cNvPr id="81" name="object 8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298191" y="2584703"/>
              <a:ext cx="207263" cy="277368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353055" y="2554223"/>
              <a:ext cx="908304" cy="320039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2282951" y="2718815"/>
              <a:ext cx="1399031" cy="320039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2282951" y="2883407"/>
              <a:ext cx="454151" cy="320039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368295" y="3139439"/>
              <a:ext cx="106680" cy="121919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372439" y="3146311"/>
              <a:ext cx="76200" cy="88900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404871" y="3047999"/>
              <a:ext cx="1310639" cy="320039"/>
            </a:xfrm>
            <a:prstGeom prst="rect">
              <a:avLst/>
            </a:prstGeom>
          </p:spPr>
        </p:pic>
      </p:grpSp>
      <p:sp>
        <p:nvSpPr>
          <p:cNvPr id="88" name="object 88"/>
          <p:cNvSpPr txBox="1"/>
          <p:nvPr/>
        </p:nvSpPr>
        <p:spPr>
          <a:xfrm>
            <a:off x="2359740" y="2587751"/>
            <a:ext cx="1260475" cy="68707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71120">
              <a:lnSpc>
                <a:spcPts val="1300"/>
              </a:lnSpc>
              <a:spcBef>
                <a:spcPts val="160"/>
              </a:spcBef>
              <a:buClr>
                <a:srgbClr val="FFFFFF"/>
              </a:buClr>
              <a:buSzPct val="90909"/>
              <a:buChar char="•"/>
              <a:tabLst>
                <a:tab pos="81280" algn="l"/>
              </a:tabLst>
            </a:pPr>
            <a:r>
              <a:rPr sz="1100" spc="-5" dirty="0">
                <a:latin typeface="Arial Narrow"/>
                <a:cs typeface="Arial Narrow"/>
              </a:rPr>
              <a:t>Слепота или  снижение зрения </a:t>
            </a:r>
            <a:r>
              <a:rPr sz="1100" dirty="0">
                <a:latin typeface="Arial Narrow"/>
                <a:cs typeface="Arial Narrow"/>
              </a:rPr>
              <a:t>на</a:t>
            </a:r>
            <a:r>
              <a:rPr sz="1100" spc="-80" dirty="0">
                <a:latin typeface="Arial Narrow"/>
                <a:cs typeface="Arial Narrow"/>
              </a:rPr>
              <a:t> </a:t>
            </a:r>
            <a:r>
              <a:rPr sz="1100" dirty="0">
                <a:latin typeface="Arial Narrow"/>
                <a:cs typeface="Arial Narrow"/>
              </a:rPr>
              <a:t>1  </a:t>
            </a:r>
            <a:r>
              <a:rPr sz="1100" spc="-5" dirty="0">
                <a:latin typeface="Arial Narrow"/>
                <a:cs typeface="Arial Narrow"/>
              </a:rPr>
              <a:t>глаз;</a:t>
            </a:r>
            <a:endParaRPr sz="1100">
              <a:latin typeface="Arial Narrow"/>
              <a:cs typeface="Arial Narrow"/>
            </a:endParaRPr>
          </a:p>
          <a:p>
            <a:pPr marL="132080">
              <a:lnSpc>
                <a:spcPts val="1250"/>
              </a:lnSpc>
            </a:pPr>
            <a:r>
              <a:rPr sz="1100" spc="-5" dirty="0">
                <a:latin typeface="Arial Narrow"/>
                <a:cs typeface="Arial Narrow"/>
              </a:rPr>
              <a:t>Спонтанный</a:t>
            </a:r>
            <a:r>
              <a:rPr sz="1100" spc="-50" dirty="0">
                <a:latin typeface="Arial Narrow"/>
                <a:cs typeface="Arial Narrow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нистагм</a:t>
            </a:r>
            <a:endParaRPr sz="1100">
              <a:latin typeface="Arial Narrow"/>
              <a:cs typeface="Arial Narrow"/>
            </a:endParaRPr>
          </a:p>
        </p:txBody>
      </p:sp>
      <p:grpSp>
        <p:nvGrpSpPr>
          <p:cNvPr id="89" name="object 89"/>
          <p:cNvGrpSpPr/>
          <p:nvPr/>
        </p:nvGrpSpPr>
        <p:grpSpPr>
          <a:xfrm>
            <a:off x="3694176" y="2554223"/>
            <a:ext cx="2054860" cy="485140"/>
            <a:chOff x="3694176" y="2554223"/>
            <a:chExt cx="2054860" cy="485140"/>
          </a:xfrm>
        </p:grpSpPr>
        <p:pic>
          <p:nvPicPr>
            <p:cNvPr id="90" name="object 9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694176" y="2569463"/>
              <a:ext cx="240791" cy="298704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745992" y="2554223"/>
              <a:ext cx="2002536" cy="320039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694176" y="2734055"/>
              <a:ext cx="240791" cy="298704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745992" y="2718815"/>
              <a:ext cx="804672" cy="320039"/>
            </a:xfrm>
            <a:prstGeom prst="rect">
              <a:avLst/>
            </a:prstGeom>
          </p:spPr>
        </p:pic>
      </p:grpSp>
      <p:sp>
        <p:nvSpPr>
          <p:cNvPr id="94" name="object 94"/>
          <p:cNvSpPr txBox="1"/>
          <p:nvPr/>
        </p:nvSpPr>
        <p:spPr>
          <a:xfrm>
            <a:off x="3763487" y="2587751"/>
            <a:ext cx="1889125" cy="358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1755" indent="-59055">
              <a:lnSpc>
                <a:spcPts val="1310"/>
              </a:lnSpc>
              <a:spcBef>
                <a:spcPts val="100"/>
              </a:spcBef>
              <a:buClr>
                <a:srgbClr val="FFFFFF"/>
              </a:buClr>
              <a:buSzPct val="81818"/>
              <a:buFont typeface="Symbol"/>
              <a:buChar char=""/>
              <a:tabLst>
                <a:tab pos="71755" algn="l"/>
              </a:tabLst>
            </a:pPr>
            <a:r>
              <a:rPr sz="1100" spc="-5" dirty="0">
                <a:latin typeface="Arial Narrow"/>
                <a:cs typeface="Arial Narrow"/>
              </a:rPr>
              <a:t>парез взора вверх или </a:t>
            </a:r>
            <a:r>
              <a:rPr sz="1100" dirty="0">
                <a:latin typeface="Arial Narrow"/>
                <a:cs typeface="Arial Narrow"/>
              </a:rPr>
              <a:t>в</a:t>
            </a:r>
            <a:r>
              <a:rPr sz="1100" spc="-70" dirty="0">
                <a:latin typeface="Arial Narrow"/>
                <a:cs typeface="Arial Narrow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стороны;</a:t>
            </a:r>
            <a:endParaRPr sz="1100">
              <a:latin typeface="Arial Narrow"/>
              <a:cs typeface="Arial Narrow"/>
            </a:endParaRPr>
          </a:p>
          <a:p>
            <a:pPr marL="71755" indent="-59055">
              <a:lnSpc>
                <a:spcPts val="1310"/>
              </a:lnSpc>
              <a:buClr>
                <a:srgbClr val="FF621D"/>
              </a:buClr>
              <a:buSzPct val="81818"/>
              <a:buFont typeface="Symbol"/>
              <a:buChar char=""/>
              <a:tabLst>
                <a:tab pos="71755" algn="l"/>
              </a:tabLst>
            </a:pPr>
            <a:r>
              <a:rPr sz="1100" spc="-5" dirty="0">
                <a:latin typeface="Arial Narrow"/>
                <a:cs typeface="Arial Narrow"/>
              </a:rPr>
              <a:t>анизокория</a:t>
            </a:r>
            <a:endParaRPr sz="1100">
              <a:latin typeface="Arial Narrow"/>
              <a:cs typeface="Arial Narrow"/>
            </a:endParaRPr>
          </a:p>
        </p:txBody>
      </p:sp>
      <p:grpSp>
        <p:nvGrpSpPr>
          <p:cNvPr id="95" name="object 95"/>
          <p:cNvGrpSpPr/>
          <p:nvPr/>
        </p:nvGrpSpPr>
        <p:grpSpPr>
          <a:xfrm>
            <a:off x="5696711" y="2554223"/>
            <a:ext cx="2179320" cy="1158240"/>
            <a:chOff x="5696711" y="2554223"/>
            <a:chExt cx="2179320" cy="1158240"/>
          </a:xfrm>
        </p:grpSpPr>
        <p:pic>
          <p:nvPicPr>
            <p:cNvPr id="96" name="object 9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708903" y="2584703"/>
              <a:ext cx="207263" cy="277368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5733287" y="2554223"/>
              <a:ext cx="1127760" cy="320039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5782055" y="2718815"/>
              <a:ext cx="1283207" cy="320039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5779007" y="2810255"/>
              <a:ext cx="106679" cy="118872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783581" y="2816111"/>
              <a:ext cx="76200" cy="88900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5782055" y="2883407"/>
              <a:ext cx="2093976" cy="320039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5779007" y="2974847"/>
              <a:ext cx="106679" cy="121919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783581" y="2981211"/>
              <a:ext cx="76200" cy="88900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5696711" y="3047999"/>
              <a:ext cx="1962912" cy="320039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5696711" y="3227831"/>
              <a:ext cx="1908047" cy="320040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5696711" y="3392423"/>
              <a:ext cx="932688" cy="320039"/>
            </a:xfrm>
            <a:prstGeom prst="rect">
              <a:avLst/>
            </a:prstGeom>
          </p:spPr>
        </p:pic>
      </p:grpSp>
      <p:sp>
        <p:nvSpPr>
          <p:cNvPr id="107" name="object 107"/>
          <p:cNvSpPr txBox="1"/>
          <p:nvPr/>
        </p:nvSpPr>
        <p:spPr>
          <a:xfrm>
            <a:off x="5770881" y="2587751"/>
            <a:ext cx="1979295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530" indent="-37465">
              <a:lnSpc>
                <a:spcPts val="1310"/>
              </a:lnSpc>
              <a:spcBef>
                <a:spcPts val="100"/>
              </a:spcBef>
              <a:buClr>
                <a:srgbClr val="FFFFFF"/>
              </a:buClr>
              <a:buSzPct val="81818"/>
              <a:buChar char="•"/>
              <a:tabLst>
                <a:tab pos="50165" algn="l"/>
              </a:tabLst>
            </a:pPr>
            <a:r>
              <a:rPr sz="1100" spc="-5" dirty="0">
                <a:latin typeface="Arial Narrow"/>
                <a:cs typeface="Arial Narrow"/>
              </a:rPr>
              <a:t>офтальмоплегия;</a:t>
            </a:r>
            <a:endParaRPr sz="1100">
              <a:latin typeface="Arial Narrow"/>
              <a:cs typeface="Arial Narrow"/>
            </a:endParaRPr>
          </a:p>
          <a:p>
            <a:pPr marL="100330">
              <a:lnSpc>
                <a:spcPts val="1295"/>
              </a:lnSpc>
            </a:pPr>
            <a:r>
              <a:rPr sz="1100" spc="-5" dirty="0">
                <a:latin typeface="Arial Narrow"/>
                <a:cs typeface="Arial Narrow"/>
              </a:rPr>
              <a:t>стойкая</a:t>
            </a:r>
            <a:r>
              <a:rPr sz="1100" spc="-10" dirty="0">
                <a:latin typeface="Arial Narrow"/>
                <a:cs typeface="Arial Narrow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анизокория;</a:t>
            </a:r>
            <a:endParaRPr sz="1100">
              <a:latin typeface="Arial Narrow"/>
              <a:cs typeface="Arial Narrow"/>
            </a:endParaRPr>
          </a:p>
          <a:p>
            <a:pPr marL="12700" marR="5080" indent="87630">
              <a:lnSpc>
                <a:spcPts val="1300"/>
              </a:lnSpc>
              <a:spcBef>
                <a:spcPts val="45"/>
              </a:spcBef>
            </a:pPr>
            <a:r>
              <a:rPr sz="1100" spc="-5" dirty="0">
                <a:latin typeface="Arial Narrow"/>
                <a:cs typeface="Arial Narrow"/>
              </a:rPr>
              <a:t>сужение зрачков </a:t>
            </a:r>
            <a:r>
              <a:rPr sz="1100" dirty="0">
                <a:latin typeface="Arial Narrow"/>
                <a:cs typeface="Arial Narrow"/>
              </a:rPr>
              <a:t>с </a:t>
            </a:r>
            <a:r>
              <a:rPr sz="1100" spc="-5" dirty="0">
                <a:latin typeface="Arial Narrow"/>
                <a:cs typeface="Arial Narrow"/>
              </a:rPr>
              <a:t>сохранением их  реакции </a:t>
            </a:r>
            <a:r>
              <a:rPr sz="1100" dirty="0">
                <a:latin typeface="Arial Narrow"/>
                <a:cs typeface="Arial Narrow"/>
              </a:rPr>
              <a:t>на </a:t>
            </a:r>
            <a:r>
              <a:rPr sz="1100" spc="-5" dirty="0">
                <a:latin typeface="Arial Narrow"/>
                <a:cs typeface="Arial Narrow"/>
              </a:rPr>
              <a:t>свет </a:t>
            </a:r>
            <a:r>
              <a:rPr sz="1100" dirty="0">
                <a:latin typeface="Arial Narrow"/>
                <a:cs typeface="Arial Narrow"/>
              </a:rPr>
              <a:t>с</a:t>
            </a:r>
            <a:r>
              <a:rPr sz="1100" spc="-45" dirty="0">
                <a:latin typeface="Arial Narrow"/>
                <a:cs typeface="Arial Narrow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последующим</a:t>
            </a:r>
            <a:endParaRPr sz="1100">
              <a:latin typeface="Arial Narrow"/>
              <a:cs typeface="Arial Narrow"/>
            </a:endParaRPr>
          </a:p>
          <a:p>
            <a:pPr marL="12700" marR="277495">
              <a:lnSpc>
                <a:spcPts val="1300"/>
              </a:lnSpc>
              <a:spcBef>
                <a:spcPts val="114"/>
              </a:spcBef>
            </a:pPr>
            <a:r>
              <a:rPr sz="1100" spc="-5" dirty="0">
                <a:latin typeface="Arial Narrow"/>
                <a:cs typeface="Arial Narrow"/>
              </a:rPr>
              <a:t>расширением </a:t>
            </a:r>
            <a:r>
              <a:rPr sz="1100" dirty="0">
                <a:latin typeface="Arial Narrow"/>
                <a:cs typeface="Arial Narrow"/>
              </a:rPr>
              <a:t>и </a:t>
            </a:r>
            <a:r>
              <a:rPr sz="1100" spc="-5" dirty="0">
                <a:latin typeface="Arial Narrow"/>
                <a:cs typeface="Arial Narrow"/>
              </a:rPr>
              <a:t>исчезновением  фотореакции;</a:t>
            </a:r>
            <a:endParaRPr sz="1100">
              <a:latin typeface="Arial Narrow"/>
              <a:cs typeface="Arial Narrow"/>
            </a:endParaRPr>
          </a:p>
        </p:txBody>
      </p:sp>
      <p:grpSp>
        <p:nvGrpSpPr>
          <p:cNvPr id="108" name="object 108"/>
          <p:cNvGrpSpPr/>
          <p:nvPr/>
        </p:nvGrpSpPr>
        <p:grpSpPr>
          <a:xfrm>
            <a:off x="1136903" y="3633215"/>
            <a:ext cx="1188720" cy="539750"/>
            <a:chOff x="1136903" y="3633215"/>
            <a:chExt cx="1188720" cy="539750"/>
          </a:xfrm>
        </p:grpSpPr>
        <p:pic>
          <p:nvPicPr>
            <p:cNvPr id="109" name="object 109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136903" y="3633215"/>
              <a:ext cx="795528" cy="274319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136903" y="3773423"/>
              <a:ext cx="612647" cy="274319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645919" y="3773423"/>
              <a:ext cx="679704" cy="274319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136903" y="3901439"/>
              <a:ext cx="633984" cy="271272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627631" y="3901439"/>
              <a:ext cx="542544" cy="271272"/>
            </a:xfrm>
            <a:prstGeom prst="rect">
              <a:avLst/>
            </a:prstGeom>
          </p:spPr>
        </p:pic>
      </p:grpSp>
      <p:sp>
        <p:nvSpPr>
          <p:cNvPr id="114" name="object 114"/>
          <p:cNvSpPr txBox="1"/>
          <p:nvPr/>
        </p:nvSpPr>
        <p:spPr>
          <a:xfrm>
            <a:off x="1198880" y="3661664"/>
            <a:ext cx="1048385" cy="43116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>
              <a:lnSpc>
                <a:spcPct val="97800"/>
              </a:lnSpc>
              <a:spcBef>
                <a:spcPts val="120"/>
              </a:spcBef>
            </a:pPr>
            <a:r>
              <a:rPr sz="900" spc="-5" dirty="0">
                <a:latin typeface="Arial Narrow"/>
                <a:cs typeface="Arial Narrow"/>
              </a:rPr>
              <a:t>Соматические  симптомы дислокации  стволовых</a:t>
            </a:r>
            <a:r>
              <a:rPr sz="900" spc="-1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структур</a:t>
            </a:r>
            <a:endParaRPr sz="900">
              <a:latin typeface="Arial Narrow"/>
              <a:cs typeface="Arial Narrow"/>
            </a:endParaRPr>
          </a:p>
        </p:txBody>
      </p:sp>
      <p:pic>
        <p:nvPicPr>
          <p:cNvPr id="115" name="object 115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2282951" y="3627119"/>
            <a:ext cx="649224" cy="320040"/>
          </a:xfrm>
          <a:prstGeom prst="rect">
            <a:avLst/>
          </a:prstGeom>
        </p:spPr>
      </p:pic>
      <p:sp>
        <p:nvSpPr>
          <p:cNvPr id="116" name="object 116"/>
          <p:cNvSpPr txBox="1"/>
          <p:nvPr/>
        </p:nvSpPr>
        <p:spPr>
          <a:xfrm>
            <a:off x="2359740" y="3660647"/>
            <a:ext cx="476884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Arial Narrow"/>
                <a:cs typeface="Arial Narrow"/>
              </a:rPr>
              <a:t>то</a:t>
            </a:r>
            <a:r>
              <a:rPr sz="1100" dirty="0">
                <a:latin typeface="Arial Narrow"/>
                <a:cs typeface="Arial Narrow"/>
              </a:rPr>
              <a:t>шн</a:t>
            </a:r>
            <a:r>
              <a:rPr sz="1100" spc="-5" dirty="0">
                <a:latin typeface="Arial Narrow"/>
                <a:cs typeface="Arial Narrow"/>
              </a:rPr>
              <a:t>ота</a:t>
            </a:r>
            <a:endParaRPr sz="1100">
              <a:latin typeface="Arial Narrow"/>
              <a:cs typeface="Arial Narrow"/>
            </a:endParaRPr>
          </a:p>
        </p:txBody>
      </p:sp>
      <p:grpSp>
        <p:nvGrpSpPr>
          <p:cNvPr id="117" name="object 117"/>
          <p:cNvGrpSpPr/>
          <p:nvPr/>
        </p:nvGrpSpPr>
        <p:grpSpPr>
          <a:xfrm>
            <a:off x="3688079" y="3627119"/>
            <a:ext cx="2060575" cy="652780"/>
            <a:chOff x="3688079" y="3627119"/>
            <a:chExt cx="2060575" cy="652780"/>
          </a:xfrm>
        </p:grpSpPr>
        <p:pic>
          <p:nvPicPr>
            <p:cNvPr id="118" name="object 118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3694175" y="3642359"/>
              <a:ext cx="240791" cy="298703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3745991" y="3627119"/>
              <a:ext cx="530351" cy="320040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694175" y="3809999"/>
              <a:ext cx="240791" cy="295656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3745991" y="3791711"/>
              <a:ext cx="1795272" cy="320040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3688079" y="3959351"/>
              <a:ext cx="2060448" cy="320040"/>
            </a:xfrm>
            <a:prstGeom prst="rect">
              <a:avLst/>
            </a:prstGeom>
          </p:spPr>
        </p:pic>
      </p:grpSp>
      <p:sp>
        <p:nvSpPr>
          <p:cNvPr id="123" name="object 123"/>
          <p:cNvSpPr txBox="1"/>
          <p:nvPr/>
        </p:nvSpPr>
        <p:spPr>
          <a:xfrm>
            <a:off x="3763487" y="3660647"/>
            <a:ext cx="1891664" cy="525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1755" indent="-59055">
              <a:lnSpc>
                <a:spcPct val="100000"/>
              </a:lnSpc>
              <a:spcBef>
                <a:spcPts val="100"/>
              </a:spcBef>
              <a:buClr>
                <a:srgbClr val="FFFFFF"/>
              </a:buClr>
              <a:buSzPct val="81818"/>
              <a:buFont typeface="Symbol"/>
              <a:buChar char=""/>
              <a:tabLst>
                <a:tab pos="71755" algn="l"/>
              </a:tabLst>
            </a:pPr>
            <a:r>
              <a:rPr sz="1100" spc="-5" dirty="0">
                <a:latin typeface="Arial Narrow"/>
                <a:cs typeface="Arial Narrow"/>
              </a:rPr>
              <a:t>рвота</a:t>
            </a:r>
            <a:endParaRPr sz="1100">
              <a:latin typeface="Arial Narrow"/>
              <a:cs typeface="Arial Narrow"/>
            </a:endParaRPr>
          </a:p>
          <a:p>
            <a:pPr marL="12700" marR="5080">
              <a:lnSpc>
                <a:spcPts val="1300"/>
              </a:lnSpc>
              <a:spcBef>
                <a:spcPts val="60"/>
              </a:spcBef>
              <a:buClr>
                <a:srgbClr val="FF621D"/>
              </a:buClr>
              <a:buSzPct val="81818"/>
              <a:buFont typeface="Symbol"/>
              <a:buChar char=""/>
              <a:tabLst>
                <a:tab pos="71755" algn="l"/>
              </a:tabLst>
            </a:pPr>
            <a:r>
              <a:rPr sz="1100" spc="-5" dirty="0">
                <a:latin typeface="Arial Narrow"/>
                <a:cs typeface="Arial Narrow"/>
              </a:rPr>
              <a:t>повышение АД </a:t>
            </a:r>
            <a:r>
              <a:rPr sz="1100" dirty="0">
                <a:latin typeface="Arial Narrow"/>
                <a:cs typeface="Arial Narrow"/>
              </a:rPr>
              <a:t>в </a:t>
            </a:r>
            <a:r>
              <a:rPr sz="1100" spc="-5" dirty="0">
                <a:latin typeface="Arial Narrow"/>
                <a:cs typeface="Arial Narrow"/>
              </a:rPr>
              <a:t>сочетании </a:t>
            </a:r>
            <a:r>
              <a:rPr sz="1100" dirty="0">
                <a:latin typeface="Arial Narrow"/>
                <a:cs typeface="Arial Narrow"/>
              </a:rPr>
              <a:t>с  </a:t>
            </a:r>
            <a:r>
              <a:rPr sz="1100" spc="-5" dirty="0">
                <a:latin typeface="Arial Narrow"/>
                <a:cs typeface="Arial Narrow"/>
              </a:rPr>
              <a:t>брадикардией (синдром</a:t>
            </a:r>
            <a:r>
              <a:rPr sz="1100" spc="-50" dirty="0">
                <a:latin typeface="Arial Narrow"/>
                <a:cs typeface="Arial Narrow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Кушинга);</a:t>
            </a:r>
            <a:endParaRPr sz="1100">
              <a:latin typeface="Arial Narrow"/>
              <a:cs typeface="Arial Narrow"/>
            </a:endParaRPr>
          </a:p>
        </p:txBody>
      </p:sp>
      <p:grpSp>
        <p:nvGrpSpPr>
          <p:cNvPr id="124" name="object 124"/>
          <p:cNvGrpSpPr/>
          <p:nvPr/>
        </p:nvGrpSpPr>
        <p:grpSpPr>
          <a:xfrm>
            <a:off x="5696711" y="3627119"/>
            <a:ext cx="2368550" cy="652780"/>
            <a:chOff x="5696711" y="3627119"/>
            <a:chExt cx="2368550" cy="652780"/>
          </a:xfrm>
        </p:grpSpPr>
        <p:pic>
          <p:nvPicPr>
            <p:cNvPr id="125" name="object 125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5702807" y="3642359"/>
              <a:ext cx="240791" cy="298703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5751575" y="3627119"/>
              <a:ext cx="2313431" cy="320040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5696711" y="3791711"/>
              <a:ext cx="460248" cy="320040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5961887" y="3791711"/>
              <a:ext cx="234696" cy="320040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6001511" y="3791711"/>
              <a:ext cx="1234439" cy="320040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5702807" y="3974591"/>
              <a:ext cx="240791" cy="295656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5751575" y="3959351"/>
              <a:ext cx="2237231" cy="320040"/>
            </a:xfrm>
            <a:prstGeom prst="rect">
              <a:avLst/>
            </a:prstGeom>
          </p:spPr>
        </p:pic>
      </p:grpSp>
      <p:sp>
        <p:nvSpPr>
          <p:cNvPr id="132" name="object 132"/>
          <p:cNvSpPr txBox="1"/>
          <p:nvPr/>
        </p:nvSpPr>
        <p:spPr>
          <a:xfrm>
            <a:off x="5770881" y="3660647"/>
            <a:ext cx="2167255" cy="525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Clr>
                <a:srgbClr val="FFFFFF"/>
              </a:buClr>
              <a:buSzPct val="81818"/>
              <a:buFont typeface="Symbol"/>
              <a:buChar char=""/>
              <a:tabLst>
                <a:tab pos="71755" algn="l"/>
              </a:tabLst>
            </a:pPr>
            <a:r>
              <a:rPr sz="1100" spc="-5" dirty="0">
                <a:latin typeface="Arial Narrow"/>
                <a:cs typeface="Arial Narrow"/>
              </a:rPr>
              <a:t>нарушениям ритма дыхания (дыхание  Чейн-Стокса) или</a:t>
            </a:r>
            <a:r>
              <a:rPr sz="1100" spc="-15" dirty="0">
                <a:latin typeface="Arial Narrow"/>
                <a:cs typeface="Arial Narrow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апноэ;</a:t>
            </a:r>
            <a:endParaRPr sz="1100">
              <a:latin typeface="Arial Narrow"/>
              <a:cs typeface="Arial Narrow"/>
            </a:endParaRPr>
          </a:p>
          <a:p>
            <a:pPr marL="71755" indent="-59055">
              <a:lnSpc>
                <a:spcPts val="1295"/>
              </a:lnSpc>
              <a:buClr>
                <a:srgbClr val="FF621D"/>
              </a:buClr>
              <a:buSzPct val="81818"/>
              <a:buFont typeface="Symbol"/>
              <a:buChar char=""/>
              <a:tabLst>
                <a:tab pos="71755" algn="l"/>
              </a:tabLst>
            </a:pPr>
            <a:r>
              <a:rPr sz="1100" spc="-5" dirty="0">
                <a:latin typeface="Arial Narrow"/>
                <a:cs typeface="Arial Narrow"/>
              </a:rPr>
              <a:t>критическое угнетение</a:t>
            </a:r>
            <a:r>
              <a:rPr sz="1100" spc="-15" dirty="0">
                <a:latin typeface="Arial Narrow"/>
                <a:cs typeface="Arial Narrow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гемодинамики</a:t>
            </a:r>
            <a:endParaRPr sz="1100">
              <a:latin typeface="Arial Narrow"/>
              <a:cs typeface="Arial Narrow"/>
            </a:endParaRPr>
          </a:p>
        </p:txBody>
      </p:sp>
      <p:grpSp>
        <p:nvGrpSpPr>
          <p:cNvPr id="133" name="object 133"/>
          <p:cNvGrpSpPr/>
          <p:nvPr/>
        </p:nvGrpSpPr>
        <p:grpSpPr>
          <a:xfrm>
            <a:off x="1124711" y="4337303"/>
            <a:ext cx="1051560" cy="485140"/>
            <a:chOff x="1124711" y="4337303"/>
            <a:chExt cx="1051560" cy="485140"/>
          </a:xfrm>
        </p:grpSpPr>
        <p:pic>
          <p:nvPicPr>
            <p:cNvPr id="134" name="object 134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124711" y="4337303"/>
              <a:ext cx="1051560" cy="320039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124711" y="4501895"/>
              <a:ext cx="582168" cy="320040"/>
            </a:xfrm>
            <a:prstGeom prst="rect">
              <a:avLst/>
            </a:prstGeom>
          </p:spPr>
        </p:pic>
      </p:grpSp>
      <p:sp>
        <p:nvSpPr>
          <p:cNvPr id="136" name="object 136"/>
          <p:cNvSpPr txBox="1"/>
          <p:nvPr/>
        </p:nvSpPr>
        <p:spPr>
          <a:xfrm>
            <a:off x="1198880" y="4370832"/>
            <a:ext cx="881380" cy="358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1300"/>
              </a:lnSpc>
              <a:spcBef>
                <a:spcPts val="160"/>
              </a:spcBef>
            </a:pPr>
            <a:r>
              <a:rPr sz="1100" spc="-5" dirty="0">
                <a:latin typeface="Arial Narrow"/>
                <a:cs typeface="Arial Narrow"/>
              </a:rPr>
              <a:t>Нозологи</a:t>
            </a:r>
            <a:r>
              <a:rPr sz="1100" spc="5" dirty="0">
                <a:latin typeface="Arial Narrow"/>
                <a:cs typeface="Arial Narrow"/>
              </a:rPr>
              <a:t>ч</a:t>
            </a:r>
            <a:r>
              <a:rPr sz="1100" spc="-5" dirty="0">
                <a:latin typeface="Arial Narrow"/>
                <a:cs typeface="Arial Narrow"/>
              </a:rPr>
              <a:t>ес</a:t>
            </a:r>
            <a:r>
              <a:rPr sz="1100" spc="5" dirty="0">
                <a:latin typeface="Arial Narrow"/>
                <a:cs typeface="Arial Narrow"/>
              </a:rPr>
              <a:t>к</a:t>
            </a:r>
            <a:r>
              <a:rPr sz="1100" spc="-5" dirty="0">
                <a:latin typeface="Arial Narrow"/>
                <a:cs typeface="Arial Narrow"/>
              </a:rPr>
              <a:t>и</a:t>
            </a:r>
            <a:r>
              <a:rPr sz="1100" dirty="0">
                <a:latin typeface="Arial Narrow"/>
                <a:cs typeface="Arial Narrow"/>
              </a:rPr>
              <a:t>е  </a:t>
            </a:r>
            <a:r>
              <a:rPr sz="1100" spc="-5" dirty="0">
                <a:latin typeface="Arial Narrow"/>
                <a:cs typeface="Arial Narrow"/>
              </a:rPr>
              <a:t>формы</a:t>
            </a:r>
            <a:endParaRPr sz="1100">
              <a:latin typeface="Arial Narrow"/>
              <a:cs typeface="Arial Narrow"/>
            </a:endParaRPr>
          </a:p>
        </p:txBody>
      </p:sp>
      <p:grpSp>
        <p:nvGrpSpPr>
          <p:cNvPr id="137" name="object 137"/>
          <p:cNvGrpSpPr/>
          <p:nvPr/>
        </p:nvGrpSpPr>
        <p:grpSpPr>
          <a:xfrm>
            <a:off x="2282951" y="4337303"/>
            <a:ext cx="3472179" cy="485140"/>
            <a:chOff x="2282951" y="4337303"/>
            <a:chExt cx="3472179" cy="485140"/>
          </a:xfrm>
        </p:grpSpPr>
        <p:pic>
          <p:nvPicPr>
            <p:cNvPr id="138" name="object 138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2282951" y="4337303"/>
              <a:ext cx="1261872" cy="320039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3419855" y="4337303"/>
              <a:ext cx="996696" cy="320039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4288535" y="4337303"/>
              <a:ext cx="234696" cy="320039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4325111" y="4337303"/>
              <a:ext cx="262127" cy="320039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4389119" y="4337303"/>
              <a:ext cx="234696" cy="320039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4428744" y="4337303"/>
              <a:ext cx="289560" cy="320039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4593335" y="4337303"/>
              <a:ext cx="618743" cy="320039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5084063" y="4337303"/>
              <a:ext cx="320039" cy="320039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5279135" y="4337303"/>
              <a:ext cx="435863" cy="320039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5519927" y="4337303"/>
              <a:ext cx="234696" cy="320039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2282951" y="4501895"/>
              <a:ext cx="457200" cy="320040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2557271" y="4532375"/>
              <a:ext cx="201168" cy="277368"/>
            </a:xfrm>
            <a:prstGeom prst="rect">
              <a:avLst/>
            </a:prstGeom>
          </p:spPr>
        </p:pic>
      </p:grpSp>
      <p:sp>
        <p:nvSpPr>
          <p:cNvPr id="150" name="object 150"/>
          <p:cNvSpPr txBox="1"/>
          <p:nvPr/>
        </p:nvSpPr>
        <p:spPr>
          <a:xfrm>
            <a:off x="2359740" y="4370832"/>
            <a:ext cx="3299460" cy="358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1300"/>
              </a:lnSpc>
              <a:spcBef>
                <a:spcPts val="160"/>
              </a:spcBef>
            </a:pPr>
            <a:r>
              <a:rPr sz="1100" spc="-5" dirty="0">
                <a:latin typeface="Arial Narrow"/>
                <a:cs typeface="Arial Narrow"/>
              </a:rPr>
              <a:t>субарахноидальное кровоизлияние (II-III степень по Hunt-  Hess</a:t>
            </a:r>
            <a:r>
              <a:rPr sz="900" spc="-5" dirty="0">
                <a:latin typeface="Arial Narrow"/>
                <a:cs typeface="Arial Narrow"/>
              </a:rPr>
              <a:t>)</a:t>
            </a:r>
            <a:endParaRPr sz="900">
              <a:latin typeface="Arial Narrow"/>
              <a:cs typeface="Arial Narrow"/>
            </a:endParaRPr>
          </a:p>
        </p:txBody>
      </p:sp>
      <p:grpSp>
        <p:nvGrpSpPr>
          <p:cNvPr id="151" name="object 151"/>
          <p:cNvGrpSpPr/>
          <p:nvPr/>
        </p:nvGrpSpPr>
        <p:grpSpPr>
          <a:xfrm>
            <a:off x="5708903" y="4343400"/>
            <a:ext cx="2255520" cy="680085"/>
            <a:chOff x="5708903" y="4343400"/>
            <a:chExt cx="2255520" cy="680085"/>
          </a:xfrm>
        </p:grpSpPr>
        <p:pic>
          <p:nvPicPr>
            <p:cNvPr id="152" name="object 152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5708903" y="4343400"/>
              <a:ext cx="1822703" cy="271272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7388351" y="4343400"/>
              <a:ext cx="393192" cy="271272"/>
            </a:xfrm>
            <a:prstGeom prst="rect">
              <a:avLst/>
            </a:prstGeom>
          </p:spPr>
        </p:pic>
        <p:pic>
          <p:nvPicPr>
            <p:cNvPr id="154" name="object 154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5708903" y="4483607"/>
              <a:ext cx="481584" cy="271271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6019799" y="4483607"/>
              <a:ext cx="201167" cy="271271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6053327" y="4483607"/>
              <a:ext cx="438912" cy="271271"/>
            </a:xfrm>
            <a:prstGeom prst="rect">
              <a:avLst/>
            </a:prstGeom>
          </p:spPr>
        </p:pic>
        <p:pic>
          <p:nvPicPr>
            <p:cNvPr id="157" name="object 157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6348983" y="4483607"/>
              <a:ext cx="1228343" cy="271271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5708903" y="4608575"/>
              <a:ext cx="1146048" cy="274320"/>
            </a:xfrm>
            <a:prstGeom prst="rect">
              <a:avLst/>
            </a:prstGeom>
          </p:spPr>
        </p:pic>
        <p:pic>
          <p:nvPicPr>
            <p:cNvPr id="159" name="object 159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6711695" y="4608575"/>
              <a:ext cx="1252727" cy="274320"/>
            </a:xfrm>
            <a:prstGeom prst="rect">
              <a:avLst/>
            </a:prstGeom>
          </p:spPr>
        </p:pic>
        <p:pic>
          <p:nvPicPr>
            <p:cNvPr id="160" name="object 160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5708903" y="4748784"/>
              <a:ext cx="1856231" cy="274320"/>
            </a:xfrm>
            <a:prstGeom prst="rect">
              <a:avLst/>
            </a:prstGeom>
          </p:spPr>
        </p:pic>
      </p:grpSp>
      <p:sp>
        <p:nvSpPr>
          <p:cNvPr id="161" name="object 161"/>
          <p:cNvSpPr txBox="1"/>
          <p:nvPr/>
        </p:nvSpPr>
        <p:spPr>
          <a:xfrm>
            <a:off x="5770881" y="4371847"/>
            <a:ext cx="2089150" cy="56832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>
              <a:lnSpc>
                <a:spcPct val="98500"/>
              </a:lnSpc>
              <a:spcBef>
                <a:spcPts val="114"/>
              </a:spcBef>
            </a:pPr>
            <a:r>
              <a:rPr sz="900" spc="-5" dirty="0">
                <a:latin typeface="Arial Narrow"/>
                <a:cs typeface="Arial Narrow"/>
              </a:rPr>
              <a:t>Энцефаломиелополирадикулоневрит типа  </a:t>
            </a:r>
            <a:r>
              <a:rPr sz="900" dirty="0">
                <a:latin typeface="Arial Narrow"/>
                <a:cs typeface="Arial Narrow"/>
              </a:rPr>
              <a:t>Гийена-Барре и </a:t>
            </a:r>
            <a:r>
              <a:rPr sz="900" spc="-5" dirty="0">
                <a:latin typeface="Arial Narrow"/>
                <a:cs typeface="Arial Narrow"/>
              </a:rPr>
              <a:t>другие заболевания </a:t>
            </a:r>
            <a:r>
              <a:rPr sz="900" dirty="0">
                <a:latin typeface="Arial Narrow"/>
                <a:cs typeface="Arial Narrow"/>
              </a:rPr>
              <a:t>с  </a:t>
            </a:r>
            <a:r>
              <a:rPr sz="900" spc="-5" dirty="0">
                <a:latin typeface="Arial Narrow"/>
                <a:cs typeface="Arial Narrow"/>
              </a:rPr>
              <a:t>полинейропатическим </a:t>
            </a:r>
            <a:r>
              <a:rPr sz="900" dirty="0">
                <a:latin typeface="Arial Narrow"/>
                <a:cs typeface="Arial Narrow"/>
              </a:rPr>
              <a:t>механизмом нарушения  </a:t>
            </a:r>
            <a:r>
              <a:rPr sz="900" spc="-5" dirty="0">
                <a:latin typeface="Arial Narrow"/>
                <a:cs typeface="Arial Narrow"/>
              </a:rPr>
              <a:t>дыхания, требующие длительной</a:t>
            </a:r>
            <a:r>
              <a:rPr sz="900" spc="-20" dirty="0">
                <a:latin typeface="Arial Narrow"/>
                <a:cs typeface="Arial Narrow"/>
              </a:rPr>
              <a:t> </a:t>
            </a:r>
            <a:r>
              <a:rPr sz="900" spc="-5" dirty="0">
                <a:latin typeface="Arial Narrow"/>
                <a:cs typeface="Arial Narrow"/>
              </a:rPr>
              <a:t>ИВЛ</a:t>
            </a:r>
            <a:endParaRPr sz="900">
              <a:latin typeface="Arial Narrow"/>
              <a:cs typeface="Arial Narrow"/>
            </a:endParaRPr>
          </a:p>
        </p:txBody>
      </p:sp>
      <p:grpSp>
        <p:nvGrpSpPr>
          <p:cNvPr id="162" name="object 162"/>
          <p:cNvGrpSpPr/>
          <p:nvPr/>
        </p:nvGrpSpPr>
        <p:grpSpPr>
          <a:xfrm>
            <a:off x="2298192" y="4745735"/>
            <a:ext cx="1371600" cy="396240"/>
            <a:chOff x="2298192" y="4745735"/>
            <a:chExt cx="1371600" cy="396240"/>
          </a:xfrm>
        </p:grpSpPr>
        <p:pic>
          <p:nvPicPr>
            <p:cNvPr id="163" name="object 163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2298192" y="4745735"/>
              <a:ext cx="957071" cy="274320"/>
            </a:xfrm>
            <a:prstGeom prst="rect">
              <a:avLst/>
            </a:prstGeom>
          </p:spPr>
        </p:pic>
        <p:pic>
          <p:nvPicPr>
            <p:cNvPr id="164" name="object 164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2298192" y="4885943"/>
              <a:ext cx="1371600" cy="256032"/>
            </a:xfrm>
            <a:prstGeom prst="rect">
              <a:avLst/>
            </a:prstGeom>
          </p:spPr>
        </p:pic>
      </p:grpSp>
      <p:sp>
        <p:nvSpPr>
          <p:cNvPr id="165" name="object 165"/>
          <p:cNvSpPr txBox="1"/>
          <p:nvPr/>
        </p:nvSpPr>
        <p:spPr>
          <a:xfrm>
            <a:off x="2359740" y="4774184"/>
            <a:ext cx="1205230" cy="3028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75"/>
              </a:spcBef>
            </a:pPr>
            <a:r>
              <a:rPr sz="900" spc="-5" dirty="0">
                <a:latin typeface="Arial Narrow"/>
                <a:cs typeface="Arial Narrow"/>
              </a:rPr>
              <a:t>ликворологически  подтвержденный</a:t>
            </a:r>
            <a:r>
              <a:rPr sz="900" spc="-5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менингит</a:t>
            </a:r>
            <a:endParaRPr sz="9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33385" y="4800091"/>
            <a:ext cx="15144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98989"/>
                </a:solidFill>
                <a:latin typeface="Arial Narrow"/>
                <a:cs typeface="Arial Narrow"/>
              </a:rPr>
              <a:t>Клиника Института</a:t>
            </a:r>
            <a:r>
              <a:rPr sz="1200" spc="-65" dirty="0">
                <a:solidFill>
                  <a:srgbClr val="898989"/>
                </a:solidFill>
                <a:latin typeface="Arial Narrow"/>
                <a:cs typeface="Arial Narrow"/>
              </a:rPr>
              <a:t> </a:t>
            </a:r>
            <a:r>
              <a:rPr sz="1200" dirty="0">
                <a:solidFill>
                  <a:srgbClr val="898989"/>
                </a:solidFill>
                <a:latin typeface="Arial Narrow"/>
                <a:cs typeface="Arial Narrow"/>
              </a:rPr>
              <a:t>Мозга</a:t>
            </a:r>
            <a:endParaRPr sz="1200">
              <a:latin typeface="Arial Narrow"/>
              <a:cs typeface="Arial Narrow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3565" y="22225"/>
              <a:ext cx="3392963" cy="44449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05839"/>
              <a:ext cx="4157472" cy="413613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200646"/>
              <a:ext cx="3766044" cy="394285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32632" y="0"/>
              <a:ext cx="3675888" cy="514197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27246" y="0"/>
              <a:ext cx="3088933" cy="51434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98919" y="0"/>
              <a:ext cx="2545079" cy="116738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95162" y="87464"/>
              <a:ext cx="2293178" cy="68795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900765" y="2821020"/>
              <a:ext cx="2243234" cy="159952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76376" y="63500"/>
            <a:ext cx="15913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C00000"/>
                </a:solidFill>
              </a:rPr>
              <a:t>Шкала</a:t>
            </a:r>
            <a:r>
              <a:rPr sz="2400" spc="-60" dirty="0">
                <a:solidFill>
                  <a:srgbClr val="C00000"/>
                </a:solidFill>
              </a:rPr>
              <a:t> </a:t>
            </a:r>
            <a:r>
              <a:rPr sz="2400" spc="-30" dirty="0">
                <a:solidFill>
                  <a:srgbClr val="C00000"/>
                </a:solidFill>
              </a:rPr>
              <a:t>SOFA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553192" y="944371"/>
            <a:ext cx="7983855" cy="2942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dirty="0">
                <a:latin typeface="Arial Narrow"/>
                <a:cs typeface="Arial Narrow"/>
              </a:rPr>
              <a:t>Задача – </a:t>
            </a:r>
            <a:r>
              <a:rPr sz="1800" spc="-5" dirty="0">
                <a:latin typeface="Arial Narrow"/>
                <a:cs typeface="Arial Narrow"/>
              </a:rPr>
              <a:t>описание органной</a:t>
            </a:r>
            <a:r>
              <a:rPr sz="1800" spc="25" dirty="0">
                <a:latin typeface="Arial Narrow"/>
                <a:cs typeface="Arial Narrow"/>
              </a:rPr>
              <a:t> </a:t>
            </a:r>
            <a:r>
              <a:rPr sz="1800" spc="-5" dirty="0">
                <a:latin typeface="Arial Narrow"/>
                <a:cs typeface="Arial Narrow"/>
              </a:rPr>
              <a:t>дисфункции/недостаточности</a:t>
            </a:r>
            <a:endParaRPr sz="1800">
              <a:latin typeface="Arial Narrow"/>
              <a:cs typeface="Arial Narrow"/>
            </a:endParaRPr>
          </a:p>
          <a:p>
            <a:pPr marL="354965" marR="461645" indent="-342900">
              <a:lnSpc>
                <a:spcPct val="77800"/>
              </a:lnSpc>
              <a:spcBef>
                <a:spcPts val="5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latin typeface="Arial Narrow"/>
                <a:cs typeface="Arial Narrow"/>
              </a:rPr>
              <a:t>Может быть использоваться </a:t>
            </a:r>
            <a:r>
              <a:rPr sz="1800" dirty="0">
                <a:latin typeface="Arial Narrow"/>
                <a:cs typeface="Arial Narrow"/>
              </a:rPr>
              <a:t>в </a:t>
            </a:r>
            <a:r>
              <a:rPr sz="1800" spc="-5" dirty="0">
                <a:latin typeface="Arial Narrow"/>
                <a:cs typeface="Arial Narrow"/>
              </a:rPr>
              <a:t>оценке эволюции органной дисфункции </a:t>
            </a:r>
            <a:r>
              <a:rPr sz="1800" dirty="0">
                <a:latin typeface="Arial Narrow"/>
                <a:cs typeface="Arial Narrow"/>
              </a:rPr>
              <a:t>в </a:t>
            </a:r>
            <a:r>
              <a:rPr sz="1800" spc="-5" dirty="0">
                <a:latin typeface="Arial Narrow"/>
                <a:cs typeface="Arial Narrow"/>
              </a:rPr>
              <a:t>течение  определенного временного отрезка </a:t>
            </a:r>
            <a:r>
              <a:rPr sz="1800" dirty="0">
                <a:latin typeface="Arial Narrow"/>
                <a:cs typeface="Arial Narrow"/>
              </a:rPr>
              <a:t>у </a:t>
            </a:r>
            <a:r>
              <a:rPr sz="1800" spc="-5" dirty="0">
                <a:latin typeface="Arial Narrow"/>
                <a:cs typeface="Arial Narrow"/>
              </a:rPr>
              <a:t>постели</a:t>
            </a:r>
            <a:r>
              <a:rPr sz="1800" spc="35" dirty="0">
                <a:latin typeface="Arial Narrow"/>
                <a:cs typeface="Arial Narrow"/>
              </a:rPr>
              <a:t> </a:t>
            </a:r>
            <a:r>
              <a:rPr sz="1800" spc="-5" dirty="0">
                <a:latin typeface="Arial Narrow"/>
                <a:cs typeface="Arial Narrow"/>
              </a:rPr>
              <a:t>больного.</a:t>
            </a:r>
            <a:endParaRPr sz="1800">
              <a:latin typeface="Arial Narrow"/>
              <a:cs typeface="Arial Narrow"/>
            </a:endParaRPr>
          </a:p>
          <a:p>
            <a:pPr marL="355600" indent="-342900">
              <a:lnSpc>
                <a:spcPts val="1930"/>
              </a:lnSpc>
              <a:spcBef>
                <a:spcPts val="5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latin typeface="Arial Narrow"/>
                <a:cs typeface="Arial Narrow"/>
              </a:rPr>
              <a:t>Вычисляется на основании оценки дисфункции шести органных систем </a:t>
            </a:r>
            <a:r>
              <a:rPr sz="1800" dirty="0">
                <a:latin typeface="Arial Narrow"/>
                <a:cs typeface="Arial Narrow"/>
              </a:rPr>
              <a:t>от 0 до</a:t>
            </a:r>
            <a:r>
              <a:rPr sz="1800" spc="80" dirty="0">
                <a:latin typeface="Arial Narrow"/>
                <a:cs typeface="Arial Narrow"/>
              </a:rPr>
              <a:t> </a:t>
            </a:r>
            <a:r>
              <a:rPr sz="1800" dirty="0">
                <a:latin typeface="Arial Narrow"/>
                <a:cs typeface="Arial Narrow"/>
              </a:rPr>
              <a:t>4</a:t>
            </a:r>
            <a:endParaRPr sz="1800">
              <a:latin typeface="Arial Narrow"/>
              <a:cs typeface="Arial Narrow"/>
            </a:endParaRPr>
          </a:p>
          <a:p>
            <a:pPr marL="354965">
              <a:lnSpc>
                <a:spcPts val="1905"/>
              </a:lnSpc>
            </a:pPr>
            <a:r>
              <a:rPr sz="1800" dirty="0">
                <a:latin typeface="Arial Narrow"/>
                <a:cs typeface="Arial Narrow"/>
              </a:rPr>
              <a:t>баллов </a:t>
            </a:r>
            <a:r>
              <a:rPr sz="1800" spc="-5" dirty="0">
                <a:latin typeface="Arial Narrow"/>
                <a:cs typeface="Arial Narrow"/>
              </a:rPr>
              <a:t>соответственно степени дисфункции/недостаточности</a:t>
            </a:r>
            <a:r>
              <a:rPr sz="1800" spc="20" dirty="0">
                <a:latin typeface="Arial Narrow"/>
                <a:cs typeface="Arial Narrow"/>
              </a:rPr>
              <a:t> </a:t>
            </a:r>
            <a:r>
              <a:rPr sz="1800" spc="-5" dirty="0">
                <a:latin typeface="Arial Narrow"/>
                <a:cs typeface="Arial Narrow"/>
              </a:rPr>
              <a:t>системы.</a:t>
            </a:r>
            <a:endParaRPr sz="1800">
              <a:latin typeface="Arial Narrow"/>
              <a:cs typeface="Arial Narrow"/>
            </a:endParaRPr>
          </a:p>
          <a:p>
            <a:pPr marL="354965" marR="297815" indent="-342900" algn="just">
              <a:lnSpc>
                <a:spcPct val="78000"/>
              </a:lnSpc>
              <a:spcBef>
                <a:spcPts val="475"/>
              </a:spcBef>
              <a:buFont typeface="Arial"/>
              <a:buChar char="•"/>
              <a:tabLst>
                <a:tab pos="355600" algn="l"/>
              </a:tabLst>
            </a:pPr>
            <a:r>
              <a:rPr sz="1800" spc="-5" dirty="0">
                <a:latin typeface="Arial Narrow"/>
                <a:cs typeface="Arial Narrow"/>
              </a:rPr>
              <a:t>Несмотря на то, </a:t>
            </a:r>
            <a:r>
              <a:rPr sz="1800" dirty="0">
                <a:latin typeface="Arial Narrow"/>
                <a:cs typeface="Arial Narrow"/>
              </a:rPr>
              <a:t>что </a:t>
            </a:r>
            <a:r>
              <a:rPr sz="1800" spc="-5" dirty="0">
                <a:latin typeface="Arial Narrow"/>
                <a:cs typeface="Arial Narrow"/>
              </a:rPr>
              <a:t>первичной </a:t>
            </a:r>
            <a:r>
              <a:rPr sz="1800" dirty="0">
                <a:latin typeface="Arial Narrow"/>
                <a:cs typeface="Arial Narrow"/>
              </a:rPr>
              <a:t>задачей шкалы </a:t>
            </a:r>
            <a:r>
              <a:rPr sz="1900" i="1" spc="-85" dirty="0">
                <a:latin typeface="Arial Narrow"/>
                <a:cs typeface="Arial Narrow"/>
              </a:rPr>
              <a:t>SOFA </a:t>
            </a:r>
            <a:r>
              <a:rPr sz="1800" spc="-5" dirty="0">
                <a:latin typeface="Arial Narrow"/>
                <a:cs typeface="Arial Narrow"/>
              </a:rPr>
              <a:t>не являлось предсказывание  летальности, существует тесная взаимосвязь между органной недостаточностью </a:t>
            </a:r>
            <a:r>
              <a:rPr sz="1800" dirty="0">
                <a:latin typeface="Arial Narrow"/>
                <a:cs typeface="Arial Narrow"/>
              </a:rPr>
              <a:t>и  </a:t>
            </a:r>
            <a:r>
              <a:rPr sz="1800" spc="-5" dirty="0">
                <a:latin typeface="Arial Narrow"/>
                <a:cs typeface="Arial Narrow"/>
              </a:rPr>
              <a:t>летальностью.</a:t>
            </a:r>
            <a:endParaRPr sz="1800">
              <a:latin typeface="Arial Narrow"/>
              <a:cs typeface="Arial Narrow"/>
            </a:endParaRPr>
          </a:p>
          <a:p>
            <a:pPr marL="354965" marR="5080" indent="-342900">
              <a:lnSpc>
                <a:spcPct val="78900"/>
              </a:lnSpc>
              <a:spcBef>
                <a:spcPts val="5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dirty="0">
                <a:latin typeface="Arial Narrow"/>
                <a:cs typeface="Arial Narrow"/>
              </a:rPr>
              <a:t>В </a:t>
            </a:r>
            <a:r>
              <a:rPr sz="1800" spc="-5" dirty="0">
                <a:latin typeface="Arial Narrow"/>
                <a:cs typeface="Arial Narrow"/>
              </a:rPr>
              <a:t>недавно проведенном исследовании </a:t>
            </a:r>
            <a:r>
              <a:rPr sz="1800" dirty="0">
                <a:latin typeface="Arial Narrow"/>
                <a:cs typeface="Arial Narrow"/>
              </a:rPr>
              <a:t>было </a:t>
            </a:r>
            <a:r>
              <a:rPr sz="1800" spc="-5" dirty="0">
                <a:latin typeface="Arial Narrow"/>
                <a:cs typeface="Arial Narrow"/>
              </a:rPr>
              <a:t>показано, </a:t>
            </a:r>
            <a:r>
              <a:rPr sz="1800" dirty="0">
                <a:latin typeface="Arial Narrow"/>
                <a:cs typeface="Arial Narrow"/>
              </a:rPr>
              <a:t>что </a:t>
            </a:r>
            <a:r>
              <a:rPr sz="1800" spc="-5" dirty="0">
                <a:latin typeface="Arial Narrow"/>
                <a:cs typeface="Arial Narrow"/>
              </a:rPr>
              <a:t>максимальное число  </a:t>
            </a:r>
            <a:r>
              <a:rPr sz="1800" dirty="0">
                <a:latin typeface="Arial Narrow"/>
                <a:cs typeface="Arial Narrow"/>
              </a:rPr>
              <a:t>баллов </a:t>
            </a:r>
            <a:r>
              <a:rPr sz="1800" spc="-5" dirty="0">
                <a:latin typeface="Arial Narrow"/>
                <a:cs typeface="Arial Narrow"/>
              </a:rPr>
              <a:t>по </a:t>
            </a:r>
            <a:r>
              <a:rPr sz="1800" dirty="0">
                <a:latin typeface="Arial Narrow"/>
                <a:cs typeface="Arial Narrow"/>
              </a:rPr>
              <a:t>шкале </a:t>
            </a:r>
            <a:r>
              <a:rPr sz="1900" i="1" spc="-85" dirty="0">
                <a:latin typeface="Arial Narrow"/>
                <a:cs typeface="Arial Narrow"/>
              </a:rPr>
              <a:t>SOFA </a:t>
            </a:r>
            <a:r>
              <a:rPr sz="1800" spc="-5" dirty="0">
                <a:latin typeface="Arial Narrow"/>
                <a:cs typeface="Arial Narrow"/>
              </a:rPr>
              <a:t>имеет </a:t>
            </a:r>
            <a:r>
              <a:rPr sz="1800" dirty="0">
                <a:latin typeface="Arial Narrow"/>
                <a:cs typeface="Arial Narrow"/>
              </a:rPr>
              <a:t>очень </a:t>
            </a:r>
            <a:r>
              <a:rPr sz="1800" spc="-5" dirty="0">
                <a:latin typeface="Arial Narrow"/>
                <a:cs typeface="Arial Narrow"/>
              </a:rPr>
              <a:t>хорошую корреляцию </a:t>
            </a:r>
            <a:r>
              <a:rPr sz="1800" dirty="0">
                <a:latin typeface="Arial Narrow"/>
                <a:cs typeface="Arial Narrow"/>
              </a:rPr>
              <a:t>с </a:t>
            </a:r>
            <a:r>
              <a:rPr sz="1800" spc="-5" dirty="0">
                <a:latin typeface="Arial Narrow"/>
                <a:cs typeface="Arial Narrow"/>
              </a:rPr>
              <a:t>летальностью </a:t>
            </a:r>
            <a:r>
              <a:rPr sz="1800" dirty="0">
                <a:latin typeface="Arial Narrow"/>
                <a:cs typeface="Arial Narrow"/>
              </a:rPr>
              <a:t>в </a:t>
            </a:r>
            <a:r>
              <a:rPr sz="1800" b="1" dirty="0">
                <a:latin typeface="Arial Narrow"/>
                <a:cs typeface="Arial Narrow"/>
              </a:rPr>
              <a:t>ОРИТ </a:t>
            </a:r>
            <a:r>
              <a:rPr sz="1800" spc="-5" dirty="0">
                <a:latin typeface="Arial Narrow"/>
                <a:cs typeface="Arial Narrow"/>
              </a:rPr>
              <a:t>(от  </a:t>
            </a:r>
            <a:r>
              <a:rPr sz="1800" dirty="0">
                <a:latin typeface="Arial Narrow"/>
                <a:cs typeface="Arial Narrow"/>
              </a:rPr>
              <a:t>3,2% при </a:t>
            </a:r>
            <a:r>
              <a:rPr sz="1800" spc="-5" dirty="0">
                <a:latin typeface="Arial Narrow"/>
                <a:cs typeface="Arial Narrow"/>
              </a:rPr>
              <a:t>отсутствии органной недостаточности </a:t>
            </a:r>
            <a:r>
              <a:rPr sz="1800" dirty="0">
                <a:latin typeface="Arial Narrow"/>
                <a:cs typeface="Arial Narrow"/>
              </a:rPr>
              <a:t>до 91,3% при </a:t>
            </a:r>
            <a:r>
              <a:rPr sz="1800" spc="-5" dirty="0">
                <a:latin typeface="Arial Narrow"/>
                <a:cs typeface="Arial Narrow"/>
              </a:rPr>
              <a:t>недостаточности шести  органных систем).</a:t>
            </a:r>
            <a:endParaRPr sz="1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7749" y="215900"/>
            <a:ext cx="7387590" cy="52832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15"/>
              </a:spcBef>
            </a:pPr>
            <a:r>
              <a:rPr sz="1800" spc="-5" dirty="0">
                <a:solidFill>
                  <a:srgbClr val="C00000"/>
                </a:solidFill>
              </a:rPr>
              <a:t>Sepsis-Related Organ Failure Assessment </a:t>
            </a:r>
            <a:r>
              <a:rPr sz="1800" dirty="0">
                <a:solidFill>
                  <a:srgbClr val="C00000"/>
                </a:solidFill>
              </a:rPr>
              <a:t>= </a:t>
            </a:r>
            <a:r>
              <a:rPr sz="1800" spc="-5" dirty="0">
                <a:solidFill>
                  <a:srgbClr val="C00000"/>
                </a:solidFill>
              </a:rPr>
              <a:t>Sequential Organ Failure</a:t>
            </a:r>
            <a:r>
              <a:rPr sz="1800" spc="55" dirty="0">
                <a:solidFill>
                  <a:srgbClr val="C00000"/>
                </a:solidFill>
              </a:rPr>
              <a:t> </a:t>
            </a:r>
            <a:r>
              <a:rPr sz="1800" spc="-5" dirty="0">
                <a:solidFill>
                  <a:srgbClr val="C00000"/>
                </a:solidFill>
              </a:rPr>
              <a:t>Assessment</a:t>
            </a:r>
            <a:endParaRPr sz="1800"/>
          </a:p>
          <a:p>
            <a:pPr algn="ctr">
              <a:lnSpc>
                <a:spcPct val="100000"/>
              </a:lnSpc>
              <a:spcBef>
                <a:spcPts val="145"/>
              </a:spcBef>
            </a:pPr>
            <a:r>
              <a:rPr sz="1200" spc="-5" dirty="0">
                <a:solidFill>
                  <a:srgbClr val="C00000"/>
                </a:solidFill>
              </a:rPr>
              <a:t>(J.Vincent, </a:t>
            </a:r>
            <a:r>
              <a:rPr sz="1200" dirty="0">
                <a:solidFill>
                  <a:srgbClr val="C00000"/>
                </a:solidFill>
              </a:rPr>
              <a:t>1996)</a:t>
            </a:r>
            <a:endParaRPr sz="12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7917" y="807457"/>
            <a:ext cx="7177176" cy="429386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064" y="4699451"/>
            <a:ext cx="539387" cy="36130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spc="-5" dirty="0">
                <a:solidFill>
                  <a:srgbClr val="C00000"/>
                </a:solidFill>
                <a:latin typeface="Arial Narrow"/>
                <a:cs typeface="Arial Narrow"/>
              </a:rPr>
              <a:t>Ключевые вопросы</a:t>
            </a:r>
            <a:r>
              <a:rPr sz="4400" b="0" spc="-45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4400" b="0" dirty="0">
                <a:solidFill>
                  <a:srgbClr val="C00000"/>
                </a:solidFill>
                <a:latin typeface="Arial Narrow"/>
                <a:cs typeface="Arial Narrow"/>
              </a:rPr>
              <a:t>(1)</a:t>
            </a:r>
            <a:endParaRPr sz="440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86343" y="1165352"/>
            <a:ext cx="6821170" cy="225361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55600" marR="5080" indent="-342900">
              <a:lnSpc>
                <a:spcPct val="102200"/>
              </a:lnSpc>
              <a:spcBef>
                <a:spcPts val="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dirty="0">
                <a:latin typeface="Arial Narrow"/>
                <a:cs typeface="Arial Narrow"/>
              </a:rPr>
              <a:t>Состояние </a:t>
            </a:r>
            <a:r>
              <a:rPr sz="2700" spc="-5" dirty="0">
                <a:latin typeface="Arial Narrow"/>
                <a:cs typeface="Arial Narrow"/>
              </a:rPr>
              <a:t>больного </a:t>
            </a:r>
            <a:r>
              <a:rPr sz="2700" spc="-35" dirty="0">
                <a:latin typeface="Arial Narrow"/>
                <a:cs typeface="Arial Narrow"/>
              </a:rPr>
              <a:t>–</a:t>
            </a:r>
            <a:r>
              <a:rPr sz="2200" i="1" spc="-35" dirty="0">
                <a:latin typeface="Arial Narrow"/>
                <a:cs typeface="Arial Narrow"/>
              </a:rPr>
              <a:t>средней </a:t>
            </a:r>
            <a:r>
              <a:rPr sz="2200" i="1" spc="-215" dirty="0">
                <a:latin typeface="Arial Narrow"/>
                <a:cs typeface="Arial Narrow"/>
              </a:rPr>
              <a:t>тяжести, </a:t>
            </a:r>
            <a:r>
              <a:rPr sz="2200" i="1" spc="-130" dirty="0">
                <a:latin typeface="Arial Narrow"/>
                <a:cs typeface="Arial Narrow"/>
              </a:rPr>
              <a:t>тяжелое, </a:t>
            </a:r>
            <a:r>
              <a:rPr sz="2200" i="1" spc="-60" dirty="0">
                <a:latin typeface="Arial Narrow"/>
                <a:cs typeface="Arial Narrow"/>
              </a:rPr>
              <a:t>крайне  </a:t>
            </a:r>
            <a:r>
              <a:rPr sz="2200" i="1" spc="-145" dirty="0">
                <a:latin typeface="Arial Narrow"/>
                <a:cs typeface="Arial Narrow"/>
              </a:rPr>
              <a:t>тяжелое</a:t>
            </a:r>
            <a:r>
              <a:rPr sz="2200" i="1" spc="-30" dirty="0">
                <a:latin typeface="Arial Narrow"/>
                <a:cs typeface="Arial Narrow"/>
              </a:rPr>
              <a:t> </a:t>
            </a:r>
            <a:r>
              <a:rPr sz="2700" dirty="0">
                <a:latin typeface="Arial Narrow"/>
                <a:cs typeface="Arial Narrow"/>
              </a:rPr>
              <a:t>?</a:t>
            </a:r>
            <a:endParaRPr sz="2700">
              <a:latin typeface="Arial Narrow"/>
              <a:cs typeface="Arial Narrow"/>
            </a:endParaRPr>
          </a:p>
          <a:p>
            <a:pPr marL="355600" marR="463550" indent="-342900">
              <a:lnSpc>
                <a:spcPts val="3220"/>
              </a:lnSpc>
              <a:spcBef>
                <a:spcPts val="7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dirty="0">
                <a:latin typeface="Arial Narrow"/>
                <a:cs typeface="Arial Narrow"/>
              </a:rPr>
              <a:t>Чем обусловлена </a:t>
            </a:r>
            <a:r>
              <a:rPr sz="2700" spc="-5" dirty="0">
                <a:latin typeface="Arial Narrow"/>
                <a:cs typeface="Arial Narrow"/>
              </a:rPr>
              <a:t>тяжесть </a:t>
            </a:r>
            <a:r>
              <a:rPr sz="2700" dirty="0">
                <a:latin typeface="Arial Narrow"/>
                <a:cs typeface="Arial Narrow"/>
              </a:rPr>
              <a:t>состояния: </a:t>
            </a:r>
            <a:r>
              <a:rPr sz="2200" i="1" spc="-50" dirty="0">
                <a:latin typeface="Arial Narrow"/>
                <a:cs typeface="Arial Narrow"/>
              </a:rPr>
              <a:t>ключевая  дисфункция </a:t>
            </a:r>
            <a:r>
              <a:rPr sz="2200" i="1" spc="-40" dirty="0">
                <a:latin typeface="Arial Narrow"/>
                <a:cs typeface="Arial Narrow"/>
              </a:rPr>
              <a:t>или </a:t>
            </a:r>
            <a:r>
              <a:rPr sz="2200" i="1" spc="-114" dirty="0">
                <a:latin typeface="Arial Narrow"/>
                <a:cs typeface="Arial Narrow"/>
              </a:rPr>
              <a:t>патологический</a:t>
            </a:r>
            <a:r>
              <a:rPr sz="2200" i="1" spc="5" dirty="0">
                <a:latin typeface="Arial Narrow"/>
                <a:cs typeface="Arial Narrow"/>
              </a:rPr>
              <a:t> </a:t>
            </a:r>
            <a:r>
              <a:rPr sz="2200" i="1" spc="-35" dirty="0">
                <a:latin typeface="Arial Narrow"/>
                <a:cs typeface="Arial Narrow"/>
              </a:rPr>
              <a:t>синдром</a:t>
            </a:r>
            <a:r>
              <a:rPr sz="2700" spc="-35" dirty="0">
                <a:latin typeface="Arial Narrow"/>
                <a:cs typeface="Arial Narrow"/>
              </a:rPr>
              <a:t>?</a:t>
            </a:r>
            <a:endParaRPr sz="2700">
              <a:latin typeface="Arial Narrow"/>
              <a:cs typeface="Arial Narrow"/>
            </a:endParaRPr>
          </a:p>
          <a:p>
            <a:pPr marL="355600" indent="-342900">
              <a:lnSpc>
                <a:spcPct val="100000"/>
              </a:lnSpc>
              <a:spcBef>
                <a:spcPts val="54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5" dirty="0">
                <a:latin typeface="Arial Narrow"/>
                <a:cs typeface="Arial Narrow"/>
              </a:rPr>
              <a:t>Динамика </a:t>
            </a:r>
            <a:r>
              <a:rPr sz="2700" dirty="0">
                <a:latin typeface="Arial Narrow"/>
                <a:cs typeface="Arial Narrow"/>
              </a:rPr>
              <a:t>состояния </a:t>
            </a:r>
            <a:r>
              <a:rPr sz="2700" spc="-5" dirty="0">
                <a:latin typeface="Arial Narrow"/>
                <a:cs typeface="Arial Narrow"/>
              </a:rPr>
              <a:t>за </a:t>
            </a:r>
            <a:r>
              <a:rPr sz="2700" dirty="0">
                <a:latin typeface="Arial Narrow"/>
                <a:cs typeface="Arial Narrow"/>
              </a:rPr>
              <a:t>последние 12-24</a:t>
            </a:r>
            <a:r>
              <a:rPr sz="2700" spc="-20" dirty="0">
                <a:latin typeface="Arial Narrow"/>
                <a:cs typeface="Arial Narrow"/>
              </a:rPr>
              <a:t> </a:t>
            </a:r>
            <a:r>
              <a:rPr sz="2700" dirty="0">
                <a:latin typeface="Arial Narrow"/>
                <a:cs typeface="Arial Narrow"/>
              </a:rPr>
              <a:t>часа?</a:t>
            </a:r>
            <a:endParaRPr sz="27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064" y="4699451"/>
            <a:ext cx="539387" cy="36130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70309" y="426211"/>
            <a:ext cx="52038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dirty="0">
                <a:solidFill>
                  <a:srgbClr val="C00000"/>
                </a:solidFill>
                <a:latin typeface="Arial Narrow"/>
                <a:cs typeface="Arial Narrow"/>
              </a:rPr>
              <a:t>Балл </a:t>
            </a:r>
            <a:r>
              <a:rPr sz="2400" b="0" spc="-5" dirty="0">
                <a:solidFill>
                  <a:srgbClr val="C00000"/>
                </a:solidFill>
                <a:latin typeface="Arial Narrow"/>
                <a:cs typeface="Arial Narrow"/>
              </a:rPr>
              <a:t>по </a:t>
            </a:r>
            <a:r>
              <a:rPr sz="2400" b="0" dirty="0">
                <a:solidFill>
                  <a:srgbClr val="C00000"/>
                </a:solidFill>
                <a:latin typeface="Arial Narrow"/>
                <a:cs typeface="Arial Narrow"/>
              </a:rPr>
              <a:t>шкале </a:t>
            </a:r>
            <a:r>
              <a:rPr sz="2400" b="0" spc="-30" dirty="0">
                <a:solidFill>
                  <a:srgbClr val="C00000"/>
                </a:solidFill>
                <a:latin typeface="Arial Narrow"/>
                <a:cs typeface="Arial Narrow"/>
              </a:rPr>
              <a:t>SOFA </a:t>
            </a:r>
            <a:r>
              <a:rPr sz="2400" b="0" dirty="0">
                <a:solidFill>
                  <a:srgbClr val="C00000"/>
                </a:solidFill>
                <a:latin typeface="Arial Narrow"/>
                <a:cs typeface="Arial Narrow"/>
              </a:rPr>
              <a:t>и </a:t>
            </a:r>
            <a:r>
              <a:rPr sz="2400" b="0" spc="-5" dirty="0">
                <a:solidFill>
                  <a:srgbClr val="C00000"/>
                </a:solidFill>
                <a:latin typeface="Arial Narrow"/>
                <a:cs typeface="Arial Narrow"/>
              </a:rPr>
              <a:t>летальность </a:t>
            </a:r>
            <a:r>
              <a:rPr sz="2400" b="0" dirty="0">
                <a:solidFill>
                  <a:srgbClr val="C00000"/>
                </a:solidFill>
                <a:latin typeface="Arial Narrow"/>
                <a:cs typeface="Arial Narrow"/>
              </a:rPr>
              <a:t>в</a:t>
            </a:r>
            <a:r>
              <a:rPr sz="2400" b="0" spc="-90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2400" b="0" dirty="0">
                <a:solidFill>
                  <a:srgbClr val="C00000"/>
                </a:solidFill>
                <a:latin typeface="Arial Narrow"/>
                <a:cs typeface="Arial Narrow"/>
              </a:rPr>
              <a:t>ОРИТ</a:t>
            </a:r>
            <a:endParaRPr sz="2400">
              <a:latin typeface="Arial Narrow"/>
              <a:cs typeface="Arial Narrow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773679" y="1082039"/>
            <a:ext cx="1295400" cy="3645535"/>
            <a:chOff x="2773679" y="1082039"/>
            <a:chExt cx="1295400" cy="364553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50463" y="1082039"/>
              <a:ext cx="993648" cy="5242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73679" y="1411223"/>
              <a:ext cx="822959" cy="52730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28415" y="1411223"/>
              <a:ext cx="740663" cy="52730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85159" y="1798319"/>
              <a:ext cx="478536" cy="59740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84575" y="2188463"/>
              <a:ext cx="478536" cy="59436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206495" y="2188463"/>
              <a:ext cx="435864" cy="59436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82695" y="2188463"/>
              <a:ext cx="478536" cy="59436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084575" y="2575559"/>
              <a:ext cx="478536" cy="59740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06495" y="2575559"/>
              <a:ext cx="435864" cy="59740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282695" y="2575559"/>
              <a:ext cx="478536" cy="59740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084575" y="2965704"/>
              <a:ext cx="478536" cy="59436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206495" y="2965704"/>
              <a:ext cx="435864" cy="59436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282695" y="2965704"/>
              <a:ext cx="478536" cy="59436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090671" y="3352799"/>
              <a:ext cx="466344" cy="59740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00399" y="3352799"/>
              <a:ext cx="435863" cy="59740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276599" y="3352799"/>
              <a:ext cx="478536" cy="59740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023615" y="3742943"/>
              <a:ext cx="478535" cy="59436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45535" y="3742943"/>
              <a:ext cx="435863" cy="59436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224783" y="3742943"/>
              <a:ext cx="597407" cy="59436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965703" y="4130039"/>
              <a:ext cx="597407" cy="59740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06495" y="4130039"/>
              <a:ext cx="435864" cy="59740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282695" y="4130039"/>
              <a:ext cx="600455" cy="597408"/>
            </a:xfrm>
            <a:prstGeom prst="rect">
              <a:avLst/>
            </a:prstGeom>
          </p:spPr>
        </p:pic>
      </p:grpSp>
      <p:grpSp>
        <p:nvGrpSpPr>
          <p:cNvPr id="27" name="object 27"/>
          <p:cNvGrpSpPr/>
          <p:nvPr/>
        </p:nvGrpSpPr>
        <p:grpSpPr>
          <a:xfrm>
            <a:off x="5199888" y="1082039"/>
            <a:ext cx="1356360" cy="3645535"/>
            <a:chOff x="5199888" y="1082039"/>
            <a:chExt cx="1356360" cy="3645535"/>
          </a:xfrm>
        </p:grpSpPr>
        <p:pic>
          <p:nvPicPr>
            <p:cNvPr id="28" name="object 2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199888" y="1082039"/>
              <a:ext cx="1356360" cy="52425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245608" y="1411223"/>
              <a:ext cx="1216152" cy="52730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532120" y="1798319"/>
              <a:ext cx="643127" cy="59740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474208" y="2188463"/>
              <a:ext cx="762000" cy="59436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474208" y="2575559"/>
              <a:ext cx="762000" cy="59740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474208" y="2965704"/>
              <a:ext cx="762000" cy="59436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553456" y="3352799"/>
              <a:ext cx="600455" cy="59740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553456" y="3742943"/>
              <a:ext cx="600455" cy="59436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495544" y="4130039"/>
              <a:ext cx="719327" cy="597408"/>
            </a:xfrm>
            <a:prstGeom prst="rect">
              <a:avLst/>
            </a:prstGeom>
          </p:spPr>
        </p:pic>
      </p:grpSp>
      <p:graphicFrame>
        <p:nvGraphicFramePr>
          <p:cNvPr id="37" name="object 37"/>
          <p:cNvGraphicFramePr>
            <a:graphicFrameLocks noGrp="1"/>
          </p:cNvGraphicFramePr>
          <p:nvPr/>
        </p:nvGraphicFramePr>
        <p:xfrm>
          <a:off x="2181225" y="1108906"/>
          <a:ext cx="4904740" cy="34766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30145"/>
                <a:gridCol w="2431414"/>
              </a:tblGrid>
              <a:tr h="72752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800" spc="-175" dirty="0">
                          <a:latin typeface="Calibri"/>
                          <a:cs typeface="Calibri"/>
                        </a:rPr>
                        <a:t>Балл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70" dirty="0">
                          <a:latin typeface="Calibri"/>
                          <a:cs typeface="Calibri"/>
                        </a:rPr>
                        <a:t>по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800" spc="-175" dirty="0">
                          <a:latin typeface="Calibri"/>
                          <a:cs typeface="Calibri"/>
                        </a:rPr>
                        <a:t>шкале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75" dirty="0">
                          <a:latin typeface="Arial Narrow"/>
                          <a:cs typeface="Arial Narrow"/>
                        </a:rPr>
                        <a:t>SOFA</a:t>
                      </a:r>
                      <a:endParaRPr sz="1800">
                        <a:latin typeface="Arial Narrow"/>
                        <a:cs typeface="Arial Narrow"/>
                      </a:endParaRPr>
                    </a:p>
                  </a:txBody>
                  <a:tcPr marL="0" marR="0" marT="2286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072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800" spc="-165" dirty="0">
                          <a:latin typeface="Calibri"/>
                          <a:cs typeface="Calibri"/>
                        </a:rPr>
                        <a:t>Летальность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76581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800" spc="-14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800" spc="-145" dirty="0">
                          <a:latin typeface="Calibri"/>
                          <a:cs typeface="Calibri"/>
                        </a:rPr>
                        <a:t>ОРИТ</a:t>
                      </a:r>
                      <a:r>
                        <a:rPr sz="1800" spc="-1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5" dirty="0">
                          <a:latin typeface="Arial Narrow"/>
                          <a:cs typeface="Arial Narrow"/>
                        </a:rPr>
                        <a:t>(%)</a:t>
                      </a:r>
                      <a:endParaRPr sz="1800">
                        <a:latin typeface="Arial Narrow"/>
                        <a:cs typeface="Arial Narrow"/>
                      </a:endParaRPr>
                    </a:p>
                  </a:txBody>
                  <a:tcPr marL="0" marR="0" marT="2286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8864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2100" dirty="0">
                          <a:latin typeface="Arial Narrow"/>
                          <a:cs typeface="Arial Narrow"/>
                        </a:rPr>
                        <a:t>0</a:t>
                      </a:r>
                      <a:endParaRPr sz="2100">
                        <a:latin typeface="Arial Narrow"/>
                        <a:cs typeface="Arial Narrow"/>
                      </a:endParaRPr>
                    </a:p>
                  </a:txBody>
                  <a:tcPr marL="0" marR="0" marT="2222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2100" spc="-55" dirty="0">
                          <a:latin typeface="Arial Narrow"/>
                          <a:cs typeface="Arial Narrow"/>
                        </a:rPr>
                        <a:t>6,3</a:t>
                      </a:r>
                      <a:endParaRPr sz="2100">
                        <a:latin typeface="Arial Narrow"/>
                        <a:cs typeface="Arial Narrow"/>
                      </a:endParaRPr>
                    </a:p>
                  </a:txBody>
                  <a:tcPr marL="0" marR="0" marT="2222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8864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2100" spc="5" dirty="0">
                          <a:latin typeface="Arial Narrow"/>
                          <a:cs typeface="Arial Narrow"/>
                        </a:rPr>
                        <a:t>1-2</a:t>
                      </a:r>
                      <a:endParaRPr sz="2100">
                        <a:latin typeface="Arial Narrow"/>
                        <a:cs typeface="Arial Narrow"/>
                      </a:endParaRPr>
                    </a:p>
                  </a:txBody>
                  <a:tcPr marL="0" marR="0" marT="2032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2100" spc="-45" dirty="0">
                          <a:latin typeface="Arial Narrow"/>
                          <a:cs typeface="Arial Narrow"/>
                        </a:rPr>
                        <a:t>13,1</a:t>
                      </a:r>
                      <a:endParaRPr sz="2100">
                        <a:latin typeface="Arial Narrow"/>
                        <a:cs typeface="Arial Narrow"/>
                      </a:endParaRPr>
                    </a:p>
                  </a:txBody>
                  <a:tcPr marL="0" marR="0" marT="2032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8864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2100" spc="5" dirty="0">
                          <a:latin typeface="Arial Narrow"/>
                          <a:cs typeface="Arial Narrow"/>
                        </a:rPr>
                        <a:t>3-4</a:t>
                      </a:r>
                      <a:endParaRPr sz="2100">
                        <a:latin typeface="Arial Narrow"/>
                        <a:cs typeface="Arial Narrow"/>
                      </a:endParaRPr>
                    </a:p>
                  </a:txBody>
                  <a:tcPr marL="0" marR="0" marT="2222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2100" spc="-45" dirty="0">
                          <a:latin typeface="Arial Narrow"/>
                          <a:cs typeface="Arial Narrow"/>
                        </a:rPr>
                        <a:t>25,6</a:t>
                      </a:r>
                      <a:endParaRPr sz="2100">
                        <a:latin typeface="Arial Narrow"/>
                        <a:cs typeface="Arial Narrow"/>
                      </a:endParaRPr>
                    </a:p>
                  </a:txBody>
                  <a:tcPr marL="0" marR="0" marT="2222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8864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2100" spc="5" dirty="0">
                          <a:latin typeface="Arial Narrow"/>
                          <a:cs typeface="Arial Narrow"/>
                        </a:rPr>
                        <a:t>5-6</a:t>
                      </a:r>
                      <a:endParaRPr sz="2100">
                        <a:latin typeface="Arial Narrow"/>
                        <a:cs typeface="Arial Narrow"/>
                      </a:endParaRPr>
                    </a:p>
                  </a:txBody>
                  <a:tcPr marL="0" marR="0" marT="2032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2100" spc="-45" dirty="0">
                          <a:latin typeface="Arial Narrow"/>
                          <a:cs typeface="Arial Narrow"/>
                        </a:rPr>
                        <a:t>30,8</a:t>
                      </a:r>
                      <a:endParaRPr sz="2100">
                        <a:latin typeface="Arial Narrow"/>
                        <a:cs typeface="Arial Narrow"/>
                      </a:endParaRPr>
                    </a:p>
                  </a:txBody>
                  <a:tcPr marL="0" marR="0" marT="2032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8864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2100" spc="-35" dirty="0">
                          <a:latin typeface="Arial Narrow"/>
                          <a:cs typeface="Arial Narrow"/>
                        </a:rPr>
                        <a:t>7-8</a:t>
                      </a:r>
                      <a:endParaRPr sz="2100">
                        <a:latin typeface="Arial Narrow"/>
                        <a:cs typeface="Arial Narrow"/>
                      </a:endParaRPr>
                    </a:p>
                  </a:txBody>
                  <a:tcPr marL="0" marR="0" marT="2222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2100" spc="-10" dirty="0">
                          <a:latin typeface="Arial Narrow"/>
                          <a:cs typeface="Arial Narrow"/>
                        </a:rPr>
                        <a:t>50</a:t>
                      </a:r>
                      <a:endParaRPr sz="2100">
                        <a:latin typeface="Arial Narrow"/>
                        <a:cs typeface="Arial Narrow"/>
                      </a:endParaRPr>
                    </a:p>
                  </a:txBody>
                  <a:tcPr marL="0" marR="0" marT="2222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8864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2100" dirty="0">
                          <a:latin typeface="Arial Narrow"/>
                          <a:cs typeface="Arial Narrow"/>
                        </a:rPr>
                        <a:t>9-10</a:t>
                      </a:r>
                      <a:endParaRPr sz="2100">
                        <a:latin typeface="Arial Narrow"/>
                        <a:cs typeface="Arial Narrow"/>
                      </a:endParaRPr>
                    </a:p>
                  </a:txBody>
                  <a:tcPr marL="0" marR="0" marT="2032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2100" spc="-10" dirty="0">
                          <a:latin typeface="Arial Narrow"/>
                          <a:cs typeface="Arial Narrow"/>
                        </a:rPr>
                        <a:t>75</a:t>
                      </a:r>
                      <a:endParaRPr sz="2100">
                        <a:latin typeface="Arial Narrow"/>
                        <a:cs typeface="Arial Narrow"/>
                      </a:endParaRPr>
                    </a:p>
                  </a:txBody>
                  <a:tcPr marL="0" marR="0" marT="2032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8864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2100" dirty="0">
                          <a:latin typeface="Arial Narrow"/>
                          <a:cs typeface="Arial Narrow"/>
                        </a:rPr>
                        <a:t>11-12</a:t>
                      </a:r>
                      <a:endParaRPr sz="2100">
                        <a:latin typeface="Arial Narrow"/>
                        <a:cs typeface="Arial Narrow"/>
                      </a:endParaRPr>
                    </a:p>
                  </a:txBody>
                  <a:tcPr marL="0" marR="0" marT="2222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2100" spc="-10" dirty="0">
                          <a:latin typeface="Arial Narrow"/>
                          <a:cs typeface="Arial Narrow"/>
                        </a:rPr>
                        <a:t>100</a:t>
                      </a:r>
                      <a:endParaRPr sz="2100">
                        <a:latin typeface="Arial Narrow"/>
                        <a:cs typeface="Arial Narrow"/>
                      </a:endParaRPr>
                    </a:p>
                  </a:txBody>
                  <a:tcPr marL="0" marR="0" marT="2222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35907" y="264159"/>
            <a:ext cx="270700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5" dirty="0">
                <a:solidFill>
                  <a:srgbClr val="C00000"/>
                </a:solidFill>
              </a:rPr>
              <a:t>Шкала </a:t>
            </a:r>
            <a:r>
              <a:rPr sz="1900" dirty="0">
                <a:solidFill>
                  <a:srgbClr val="C00000"/>
                </a:solidFill>
              </a:rPr>
              <a:t>MODS </a:t>
            </a:r>
            <a:r>
              <a:rPr sz="1400" spc="-5" dirty="0">
                <a:solidFill>
                  <a:srgbClr val="C00000"/>
                </a:solidFill>
              </a:rPr>
              <a:t>Marshall et</a:t>
            </a:r>
            <a:r>
              <a:rPr sz="1400" dirty="0">
                <a:solidFill>
                  <a:srgbClr val="C00000"/>
                </a:solidFill>
              </a:rPr>
              <a:t> </a:t>
            </a:r>
            <a:r>
              <a:rPr sz="1400" spc="-5" dirty="0">
                <a:solidFill>
                  <a:srgbClr val="C00000"/>
                </a:solidFill>
              </a:rPr>
              <a:t>al.,1995</a:t>
            </a:r>
            <a:endParaRPr sz="1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5222" y="645215"/>
            <a:ext cx="7405776" cy="449828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73685" marR="5080" indent="40005">
              <a:lnSpc>
                <a:spcPts val="2500"/>
              </a:lnSpc>
              <a:spcBef>
                <a:spcPts val="200"/>
              </a:spcBef>
            </a:pPr>
            <a:r>
              <a:rPr spc="-5" dirty="0"/>
              <a:t>Госпитальная </a:t>
            </a:r>
            <a:r>
              <a:rPr dirty="0"/>
              <a:t>летальность </a:t>
            </a:r>
            <a:r>
              <a:rPr spc="-5" dirty="0"/>
              <a:t>больных </a:t>
            </a:r>
            <a:r>
              <a:rPr dirty="0"/>
              <a:t>в  зависимости </a:t>
            </a:r>
            <a:r>
              <a:rPr spc="-5" dirty="0"/>
              <a:t>от оценки по </a:t>
            </a:r>
            <a:r>
              <a:rPr dirty="0"/>
              <a:t>шкале</a:t>
            </a:r>
            <a:r>
              <a:rPr spc="-25" dirty="0"/>
              <a:t> </a:t>
            </a:r>
            <a:r>
              <a:rPr spc="-5" dirty="0"/>
              <a:t>MODS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85887" y="1059656"/>
            <a:ext cx="6615112" cy="388858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064" y="4699451"/>
            <a:ext cx="539387" cy="36130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58260" y="256539"/>
            <a:ext cx="445960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0" spc="-195" dirty="0">
                <a:solidFill>
                  <a:srgbClr val="C00000"/>
                </a:solidFill>
                <a:latin typeface="Calibri"/>
                <a:cs typeface="Calibri"/>
              </a:rPr>
              <a:t>Как </a:t>
            </a:r>
            <a:r>
              <a:rPr sz="2800" b="0" spc="-260" dirty="0">
                <a:solidFill>
                  <a:srgbClr val="C00000"/>
                </a:solidFill>
                <a:latin typeface="Calibri"/>
                <a:cs typeface="Calibri"/>
              </a:rPr>
              <a:t>оценить </a:t>
            </a:r>
            <a:r>
              <a:rPr sz="2800" b="0" spc="-235" dirty="0">
                <a:solidFill>
                  <a:srgbClr val="C00000"/>
                </a:solidFill>
                <a:latin typeface="Calibri"/>
                <a:cs typeface="Calibri"/>
              </a:rPr>
              <a:t>степень </a:t>
            </a:r>
            <a:r>
              <a:rPr sz="2800" b="0" spc="-254" dirty="0">
                <a:solidFill>
                  <a:srgbClr val="C00000"/>
                </a:solidFill>
                <a:latin typeface="Calibri"/>
                <a:cs typeface="Calibri"/>
              </a:rPr>
              <a:t>тяжести</a:t>
            </a:r>
            <a:r>
              <a:rPr sz="2800" b="0" spc="-3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800" b="0" spc="-280" dirty="0">
                <a:solidFill>
                  <a:srgbClr val="C00000"/>
                </a:solidFill>
                <a:latin typeface="Calibri"/>
                <a:cs typeface="Calibri"/>
              </a:rPr>
              <a:t>ПОН</a:t>
            </a:r>
            <a:r>
              <a:rPr sz="2800" b="0" spc="-280" dirty="0">
                <a:solidFill>
                  <a:srgbClr val="C00000"/>
                </a:solidFill>
                <a:latin typeface="Arial Narrow"/>
                <a:cs typeface="Arial Narrow"/>
              </a:rPr>
              <a:t>?</a:t>
            </a:r>
            <a:endParaRPr sz="280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9285" y="1214628"/>
            <a:ext cx="6755765" cy="2705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170" dirty="0">
                <a:latin typeface="Calibri"/>
                <a:cs typeface="Calibri"/>
              </a:rPr>
              <a:t>Прогностические </a:t>
            </a:r>
            <a:r>
              <a:rPr sz="2000" spc="-215" dirty="0">
                <a:latin typeface="Calibri"/>
                <a:cs typeface="Calibri"/>
              </a:rPr>
              <a:t>шкалы </a:t>
            </a:r>
            <a:r>
              <a:rPr sz="2000" spc="-195" dirty="0">
                <a:latin typeface="Calibri"/>
                <a:cs typeface="Calibri"/>
              </a:rPr>
              <a:t>не </a:t>
            </a:r>
            <a:r>
              <a:rPr sz="2000" spc="-180" dirty="0">
                <a:latin typeface="Calibri"/>
                <a:cs typeface="Calibri"/>
              </a:rPr>
              <a:t>могут </a:t>
            </a:r>
            <a:r>
              <a:rPr sz="2000" spc="-200" dirty="0">
                <a:latin typeface="Calibri"/>
                <a:cs typeface="Calibri"/>
              </a:rPr>
              <a:t>быть </a:t>
            </a:r>
            <a:r>
              <a:rPr sz="2000" spc="-204" dirty="0">
                <a:latin typeface="Calibri"/>
                <a:cs typeface="Calibri"/>
              </a:rPr>
              <a:t>рекомендованы </a:t>
            </a:r>
            <a:r>
              <a:rPr sz="2000" spc="-210" dirty="0">
                <a:latin typeface="Calibri"/>
                <a:cs typeface="Calibri"/>
              </a:rPr>
              <a:t>для </a:t>
            </a:r>
            <a:r>
              <a:rPr sz="2000" spc="-190" dirty="0">
                <a:latin typeface="Calibri"/>
                <a:cs typeface="Calibri"/>
              </a:rPr>
              <a:t>оценки  </a:t>
            </a:r>
            <a:r>
              <a:rPr sz="2000" spc="-175" dirty="0">
                <a:latin typeface="Calibri"/>
                <a:cs typeface="Calibri"/>
              </a:rPr>
              <a:t>конкретного </a:t>
            </a:r>
            <a:r>
              <a:rPr sz="2000" spc="-190" dirty="0">
                <a:latin typeface="Calibri"/>
                <a:cs typeface="Calibri"/>
              </a:rPr>
              <a:t>больного </a:t>
            </a:r>
            <a:r>
              <a:rPr sz="2000" spc="-204" dirty="0">
                <a:latin typeface="Calibri"/>
                <a:cs typeface="Calibri"/>
              </a:rPr>
              <a:t>и </a:t>
            </a:r>
            <a:r>
              <a:rPr sz="2000" spc="-190" dirty="0">
                <a:latin typeface="Calibri"/>
                <a:cs typeface="Calibri"/>
              </a:rPr>
              <a:t>не </a:t>
            </a:r>
            <a:r>
              <a:rPr sz="2000" spc="-180" dirty="0">
                <a:latin typeface="Calibri"/>
                <a:cs typeface="Calibri"/>
              </a:rPr>
              <a:t>могут </a:t>
            </a:r>
            <a:r>
              <a:rPr sz="2000" spc="-200" dirty="0">
                <a:latin typeface="Calibri"/>
                <a:cs typeface="Calibri"/>
              </a:rPr>
              <a:t>быть </a:t>
            </a:r>
            <a:r>
              <a:rPr sz="2000" spc="-190" dirty="0">
                <a:latin typeface="Calibri"/>
                <a:cs typeface="Calibri"/>
              </a:rPr>
              <a:t>рутинной </a:t>
            </a:r>
            <a:r>
              <a:rPr sz="2000" spc="-185" dirty="0">
                <a:latin typeface="Calibri"/>
                <a:cs typeface="Calibri"/>
              </a:rPr>
              <a:t>основой </a:t>
            </a:r>
            <a:r>
              <a:rPr sz="2000" spc="-210" dirty="0">
                <a:latin typeface="Calibri"/>
                <a:cs typeface="Calibri"/>
              </a:rPr>
              <a:t>для </a:t>
            </a:r>
            <a:r>
              <a:rPr sz="2000" spc="-185" dirty="0">
                <a:latin typeface="Calibri"/>
                <a:cs typeface="Calibri"/>
              </a:rPr>
              <a:t>принятия  </a:t>
            </a:r>
            <a:r>
              <a:rPr sz="2000" spc="-200" dirty="0">
                <a:latin typeface="Calibri"/>
                <a:cs typeface="Calibri"/>
              </a:rPr>
              <a:t>решения </a:t>
            </a:r>
            <a:r>
              <a:rPr sz="2000" spc="-155" dirty="0">
                <a:latin typeface="Calibri"/>
                <a:cs typeface="Calibri"/>
              </a:rPr>
              <a:t>в </a:t>
            </a:r>
            <a:r>
              <a:rPr sz="2000" spc="-185" dirty="0">
                <a:latin typeface="Calibri"/>
                <a:cs typeface="Calibri"/>
              </a:rPr>
              <a:t>клинической</a:t>
            </a:r>
            <a:r>
              <a:rPr sz="2000" spc="-300" dirty="0">
                <a:latin typeface="Calibri"/>
                <a:cs typeface="Calibri"/>
              </a:rPr>
              <a:t> </a:t>
            </a:r>
            <a:r>
              <a:rPr sz="2000" spc="-170" dirty="0">
                <a:latin typeface="Calibri"/>
                <a:cs typeface="Calibri"/>
              </a:rPr>
              <a:t>практике</a:t>
            </a:r>
            <a:r>
              <a:rPr sz="2000" spc="-170" dirty="0">
                <a:latin typeface="Arial Narrow"/>
                <a:cs typeface="Arial Narrow"/>
              </a:rPr>
              <a:t>.</a:t>
            </a:r>
            <a:endParaRPr sz="20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Arial"/>
              <a:buChar char="•"/>
            </a:pPr>
            <a:endParaRPr sz="2850">
              <a:latin typeface="Arial Narrow"/>
              <a:cs typeface="Arial Narrow"/>
            </a:endParaRPr>
          </a:p>
          <a:p>
            <a:pPr marL="354965" marR="282575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204" dirty="0">
                <a:latin typeface="Calibri"/>
                <a:cs typeface="Calibri"/>
              </a:rPr>
              <a:t>Нужна </a:t>
            </a:r>
            <a:r>
              <a:rPr sz="2000" spc="-190" dirty="0">
                <a:latin typeface="Calibri"/>
                <a:cs typeface="Calibri"/>
              </a:rPr>
              <a:t>объективная </a:t>
            </a:r>
            <a:r>
              <a:rPr sz="2000" spc="-180" dirty="0">
                <a:latin typeface="Calibri"/>
                <a:cs typeface="Calibri"/>
              </a:rPr>
              <a:t>интегральная </a:t>
            </a:r>
            <a:r>
              <a:rPr sz="2000" spc="-204" dirty="0">
                <a:latin typeface="Calibri"/>
                <a:cs typeface="Calibri"/>
              </a:rPr>
              <a:t>и </a:t>
            </a:r>
            <a:r>
              <a:rPr sz="2000" spc="-180" dirty="0">
                <a:latin typeface="Calibri"/>
                <a:cs typeface="Calibri"/>
              </a:rPr>
              <a:t>количественная </a:t>
            </a:r>
            <a:r>
              <a:rPr sz="2000" spc="-185" dirty="0">
                <a:latin typeface="Calibri"/>
                <a:cs typeface="Calibri"/>
              </a:rPr>
              <a:t>оценка тяжести  </a:t>
            </a:r>
            <a:r>
              <a:rPr sz="2000" spc="-175" dirty="0">
                <a:latin typeface="Calibri"/>
                <a:cs typeface="Calibri"/>
              </a:rPr>
              <a:t>состояния</a:t>
            </a:r>
            <a:r>
              <a:rPr sz="2000" spc="-175" dirty="0">
                <a:latin typeface="Arial Narrow"/>
                <a:cs typeface="Arial Narrow"/>
              </a:rPr>
              <a:t>.</a:t>
            </a:r>
            <a:endParaRPr sz="20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950">
              <a:latin typeface="Arial Narrow"/>
              <a:cs typeface="Arial Narrow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195" dirty="0">
                <a:latin typeface="Calibri"/>
                <a:cs typeface="Calibri"/>
              </a:rPr>
              <a:t>По </a:t>
            </a:r>
            <a:r>
              <a:rPr sz="2000" spc="-170" dirty="0">
                <a:latin typeface="Calibri"/>
                <a:cs typeface="Calibri"/>
              </a:rPr>
              <a:t>количеству </a:t>
            </a:r>
            <a:r>
              <a:rPr sz="2000" spc="-180" dirty="0">
                <a:latin typeface="Calibri"/>
                <a:cs typeface="Calibri"/>
              </a:rPr>
              <a:t>вовлеченных </a:t>
            </a:r>
            <a:r>
              <a:rPr sz="2000" spc="-155" dirty="0">
                <a:latin typeface="Calibri"/>
                <a:cs typeface="Calibri"/>
              </a:rPr>
              <a:t>в </a:t>
            </a:r>
            <a:r>
              <a:rPr sz="2000" spc="-175" dirty="0">
                <a:latin typeface="Calibri"/>
                <a:cs typeface="Calibri"/>
              </a:rPr>
              <a:t>патологический процесс</a:t>
            </a:r>
            <a:r>
              <a:rPr sz="2000" spc="-114" dirty="0">
                <a:latin typeface="Calibri"/>
                <a:cs typeface="Calibri"/>
              </a:rPr>
              <a:t> </a:t>
            </a:r>
            <a:r>
              <a:rPr sz="2000" spc="-180" dirty="0">
                <a:latin typeface="Calibri"/>
                <a:cs typeface="Calibri"/>
              </a:rPr>
              <a:t>систем</a:t>
            </a:r>
            <a:r>
              <a:rPr sz="2000" spc="-180" dirty="0">
                <a:latin typeface="Arial Narrow"/>
                <a:cs typeface="Arial Narrow"/>
              </a:rPr>
              <a:t>.</a:t>
            </a:r>
            <a:endParaRPr sz="2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09088" y="0"/>
            <a:ext cx="3962400" cy="579120"/>
            <a:chOff x="2609088" y="0"/>
            <a:chExt cx="3962400" cy="5791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09088" y="0"/>
              <a:ext cx="618744" cy="57912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40736" y="0"/>
              <a:ext cx="3374136" cy="5791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30823" y="0"/>
              <a:ext cx="740664" cy="57912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771775" y="12700"/>
            <a:ext cx="360108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5" dirty="0"/>
              <a:t>Шкала повреждения легких</a:t>
            </a:r>
            <a:r>
              <a:rPr sz="2200" spc="-55" dirty="0"/>
              <a:t> </a:t>
            </a:r>
            <a:r>
              <a:rPr sz="2200" spc="-5" dirty="0"/>
              <a:t>LIS</a:t>
            </a:r>
            <a:endParaRPr sz="2200"/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1871662" y="328612"/>
          <a:ext cx="5758180" cy="47663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29250"/>
                <a:gridCol w="285750"/>
              </a:tblGrid>
              <a:tr h="182880">
                <a:tc gridSpan="2">
                  <a:txBody>
                    <a:bodyPr/>
                    <a:lstStyle/>
                    <a:p>
                      <a:pPr marR="3175" algn="ctr">
                        <a:lnSpc>
                          <a:spcPts val="1340"/>
                        </a:lnSpc>
                      </a:pPr>
                      <a:r>
                        <a:rPr sz="1200" b="1" spc="-10" dirty="0">
                          <a:latin typeface="Arial"/>
                          <a:cs typeface="Arial"/>
                        </a:rPr>
                        <a:t>Изменения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рентгенограмме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легких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00025">
                <a:tc>
                  <a:txBody>
                    <a:bodyPr/>
                    <a:lstStyle/>
                    <a:p>
                      <a:pPr marL="57150">
                        <a:lnSpc>
                          <a:spcPts val="1310"/>
                        </a:lnSpc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Нет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альвеолярных</a:t>
                      </a:r>
                      <a:r>
                        <a:rPr sz="11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инфильтратов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397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Альвеолярная инфильтрация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в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пределах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11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квадранта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1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Альвеолярная инфильтрация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в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пределах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1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квадрантов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2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57150">
                        <a:lnSpc>
                          <a:spcPts val="1315"/>
                        </a:lnSpc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Альвеолярная инфильтрация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в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пределах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3</a:t>
                      </a:r>
                      <a:r>
                        <a:rPr sz="11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квадрантов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5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3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460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Тотальная альвеолярная инфильтрация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4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587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88119">
                <a:tc gridSpan="2">
                  <a:txBody>
                    <a:bodyPr/>
                    <a:lstStyle/>
                    <a:p>
                      <a:pPr marR="6350" algn="ctr">
                        <a:lnSpc>
                          <a:spcPts val="131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PaO</a:t>
                      </a:r>
                      <a:r>
                        <a:rPr sz="1050" b="1" spc="-7" baseline="-15873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/FiO</a:t>
                      </a:r>
                      <a:r>
                        <a:rPr sz="1050" b="1" spc="-7" baseline="-15873" dirty="0">
                          <a:latin typeface="Arial"/>
                          <a:cs typeface="Arial"/>
                        </a:rPr>
                        <a:t>2</a:t>
                      </a:r>
                      <a:endParaRPr sz="1050" baseline="-15873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00025">
                <a:tc>
                  <a:txBody>
                    <a:bodyPr/>
                    <a:lstStyle/>
                    <a:p>
                      <a:pPr marL="57150">
                        <a:lnSpc>
                          <a:spcPts val="1315"/>
                        </a:lnSpc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Более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300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mm</a:t>
                      </a:r>
                      <a:r>
                        <a:rPr sz="11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5" dirty="0">
                          <a:latin typeface="Arial"/>
                          <a:cs typeface="Arial"/>
                        </a:rPr>
                        <a:t>Hg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225-229 mm</a:t>
                      </a:r>
                      <a:r>
                        <a:rPr sz="11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5" dirty="0">
                          <a:latin typeface="Arial"/>
                          <a:cs typeface="Arial"/>
                        </a:rPr>
                        <a:t>Hg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1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27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57150">
                        <a:lnSpc>
                          <a:spcPts val="1310"/>
                        </a:lnSpc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175-224 mm</a:t>
                      </a:r>
                      <a:r>
                        <a:rPr sz="11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5" dirty="0">
                          <a:latin typeface="Arial"/>
                          <a:cs typeface="Arial"/>
                        </a:rPr>
                        <a:t>Hg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2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397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57150">
                        <a:lnSpc>
                          <a:spcPts val="1320"/>
                        </a:lnSpc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100-174 mm</a:t>
                      </a:r>
                      <a:r>
                        <a:rPr sz="11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5" dirty="0">
                          <a:latin typeface="Arial"/>
                          <a:cs typeface="Arial"/>
                        </a:rPr>
                        <a:t>Hg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3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Менее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100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mm</a:t>
                      </a:r>
                      <a:r>
                        <a:rPr sz="11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5" dirty="0">
                          <a:latin typeface="Arial"/>
                          <a:cs typeface="Arial"/>
                        </a:rPr>
                        <a:t>Hg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4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27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82880">
                <a:tc gridSpan="2">
                  <a:txBody>
                    <a:bodyPr/>
                    <a:lstStyle/>
                    <a:p>
                      <a:pPr marR="2540" algn="ctr">
                        <a:lnSpc>
                          <a:spcPts val="1340"/>
                        </a:lnSpc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Комплайнс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00025">
                <a:tc>
                  <a:txBody>
                    <a:bodyPr/>
                    <a:lstStyle/>
                    <a:p>
                      <a:pPr marL="57150">
                        <a:lnSpc>
                          <a:spcPts val="1315"/>
                        </a:lnSpc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Более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80</a:t>
                      </a:r>
                      <a:r>
                        <a:rPr sz="11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мл/см.вод.ст.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397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60-79</a:t>
                      </a:r>
                      <a:r>
                        <a:rPr sz="11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мл/см.вод.ст.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1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40-59</a:t>
                      </a:r>
                      <a:r>
                        <a:rPr sz="11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мл/см.вод.ст.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2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57150">
                        <a:lnSpc>
                          <a:spcPts val="1315"/>
                        </a:lnSpc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20-39</a:t>
                      </a:r>
                      <a:r>
                        <a:rPr sz="11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мл/см.вод.ст.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3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Менее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19</a:t>
                      </a:r>
                      <a:r>
                        <a:rPr sz="11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мл/см.вод.ст.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4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27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82880">
                <a:tc gridSpan="2">
                  <a:txBody>
                    <a:bodyPr/>
                    <a:lstStyle/>
                    <a:p>
                      <a:pPr marR="2540" algn="ctr">
                        <a:lnSpc>
                          <a:spcPts val="1330"/>
                        </a:lnSpc>
                        <a:spcBef>
                          <a:spcPts val="10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ПДКВ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при </a:t>
                      </a:r>
                      <a:r>
                        <a:rPr sz="1200" b="1" spc="-15" dirty="0">
                          <a:latin typeface="Arial"/>
                          <a:cs typeface="Arial"/>
                        </a:rPr>
                        <a:t>ИВЛ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00025">
                <a:tc>
                  <a:txBody>
                    <a:bodyPr/>
                    <a:lstStyle/>
                    <a:p>
                      <a:pPr marL="57150">
                        <a:lnSpc>
                          <a:spcPts val="1310"/>
                        </a:lnSpc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ПДКВ </a:t>
                      </a:r>
                      <a:r>
                        <a:rPr sz="1100" dirty="0">
                          <a:latin typeface="Symbol"/>
                          <a:cs typeface="Symbol"/>
                        </a:rPr>
                        <a:t>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5</a:t>
                      </a:r>
                      <a:r>
                        <a:rPr sz="11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см.вод.ст.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397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57150">
                        <a:lnSpc>
                          <a:spcPts val="1320"/>
                        </a:lnSpc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ПДКВ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6 – 8</a:t>
                      </a:r>
                      <a:r>
                        <a:rPr sz="11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см.вод.ст.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1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ПДКВ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9 – 11</a:t>
                      </a:r>
                      <a:r>
                        <a:rPr sz="11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см.вод.ст.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2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27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57150">
                        <a:lnSpc>
                          <a:spcPts val="1315"/>
                        </a:lnSpc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ПДКВ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12 – 14</a:t>
                      </a:r>
                      <a:r>
                        <a:rPr sz="11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см.вод.ст.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3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397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ПДКВ </a:t>
                      </a:r>
                      <a:r>
                        <a:rPr sz="1100" dirty="0">
                          <a:latin typeface="Symbol"/>
                          <a:cs typeface="Symbol"/>
                        </a:rPr>
                        <a:t>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15</a:t>
                      </a:r>
                      <a:r>
                        <a:rPr sz="11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см.вод.ст.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4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82894" y="573532"/>
            <a:ext cx="397764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/>
              <a:t>Шкала </a:t>
            </a:r>
            <a:r>
              <a:rPr sz="1600" spc="-5" dirty="0"/>
              <a:t>гастроинтестинальной</a:t>
            </a:r>
            <a:r>
              <a:rPr sz="1600" spc="-70" dirty="0"/>
              <a:t> </a:t>
            </a:r>
            <a:r>
              <a:rPr sz="1600" spc="-5" dirty="0"/>
              <a:t>недостаточности</a:t>
            </a:r>
            <a:endParaRPr sz="1600"/>
          </a:p>
        </p:txBody>
      </p:sp>
      <p:sp>
        <p:nvSpPr>
          <p:cNvPr id="3" name="object 3"/>
          <p:cNvSpPr txBox="1"/>
          <p:nvPr/>
        </p:nvSpPr>
        <p:spPr>
          <a:xfrm>
            <a:off x="2521743" y="880871"/>
            <a:ext cx="414718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latin typeface="Arial Narrow"/>
                <a:cs typeface="Arial Narrow"/>
              </a:rPr>
              <a:t>A. Reintam, P. Parm, R. Kitus, J.Starkopf, H.Kern. Crit Care. 2008; 12(4):</a:t>
            </a:r>
            <a:r>
              <a:rPr sz="1100" b="1" spc="-35" dirty="0">
                <a:latin typeface="Arial Narrow"/>
                <a:cs typeface="Arial Narrow"/>
              </a:rPr>
              <a:t> </a:t>
            </a:r>
            <a:r>
              <a:rPr sz="1100" b="1" spc="-5" dirty="0">
                <a:latin typeface="Arial Narrow"/>
                <a:cs typeface="Arial Narrow"/>
              </a:rPr>
              <a:t>R90</a:t>
            </a:r>
            <a:endParaRPr sz="1100">
              <a:latin typeface="Arial Narrow"/>
              <a:cs typeface="Arial Narrow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432568" y="1341137"/>
          <a:ext cx="6448425" cy="34029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54735"/>
                <a:gridCol w="5350510"/>
              </a:tblGrid>
              <a:tr h="563166">
                <a:tc>
                  <a:txBody>
                    <a:bodyPr/>
                    <a:lstStyle/>
                    <a:p>
                      <a:pPr marL="29210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600" b="1" spc="-160" dirty="0">
                          <a:latin typeface="Calibri"/>
                          <a:cs typeface="Calibri"/>
                        </a:rPr>
                        <a:t>баллы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600" b="1" spc="-140" dirty="0">
                          <a:latin typeface="Calibri"/>
                          <a:cs typeface="Calibri"/>
                        </a:rPr>
                        <a:t>Клинические</a:t>
                      </a:r>
                      <a:r>
                        <a:rPr sz="16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75" dirty="0">
                          <a:latin typeface="Calibri"/>
                          <a:cs typeface="Calibri"/>
                        </a:rPr>
                        <a:t>симптомы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6078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600" dirty="0">
                          <a:latin typeface="Arial Narrow"/>
                          <a:cs typeface="Arial Narrow"/>
                        </a:rPr>
                        <a:t>0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2095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600" spc="-160" dirty="0">
                          <a:latin typeface="Calibri"/>
                          <a:cs typeface="Calibri"/>
                        </a:rPr>
                        <a:t>Нормальная </a:t>
                      </a:r>
                      <a:r>
                        <a:rPr sz="1600" spc="-145" dirty="0">
                          <a:latin typeface="Calibri"/>
                          <a:cs typeface="Calibri"/>
                        </a:rPr>
                        <a:t>функция</a:t>
                      </a:r>
                      <a:r>
                        <a:rPr sz="16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30" dirty="0">
                          <a:latin typeface="Calibri"/>
                          <a:cs typeface="Calibri"/>
                        </a:rPr>
                        <a:t>ЖКТ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63166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600" dirty="0">
                          <a:latin typeface="Arial Narrow"/>
                          <a:cs typeface="Arial Narrow"/>
                        </a:rPr>
                        <a:t>1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2095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 marR="709295">
                        <a:lnSpc>
                          <a:spcPts val="1900"/>
                        </a:lnSpc>
                        <a:spcBef>
                          <a:spcPts val="245"/>
                        </a:spcBef>
                      </a:pPr>
                      <a:r>
                        <a:rPr sz="1600" spc="-140" dirty="0">
                          <a:latin typeface="Calibri"/>
                          <a:cs typeface="Calibri"/>
                        </a:rPr>
                        <a:t>Усваивает </a:t>
                      </a:r>
                      <a:r>
                        <a:rPr sz="1600" spc="-55" dirty="0">
                          <a:latin typeface="Arial Narrow"/>
                          <a:cs typeface="Arial Narrow"/>
                        </a:rPr>
                        <a:t>50% </a:t>
                      </a:r>
                      <a:r>
                        <a:rPr sz="1600" spc="-135" dirty="0">
                          <a:latin typeface="Calibri"/>
                          <a:cs typeface="Calibri"/>
                        </a:rPr>
                        <a:t>расчетной </a:t>
                      </a:r>
                      <a:r>
                        <a:rPr sz="1600" spc="-170" dirty="0">
                          <a:latin typeface="Calibri"/>
                          <a:cs typeface="Calibri"/>
                        </a:rPr>
                        <a:t>дозы или 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3 </a:t>
                      </a:r>
                      <a:r>
                        <a:rPr sz="1600" spc="-165" dirty="0">
                          <a:latin typeface="Calibri"/>
                          <a:cs typeface="Calibri"/>
                        </a:rPr>
                        <a:t>дня </a:t>
                      </a:r>
                      <a:r>
                        <a:rPr sz="1600" spc="-140" dirty="0">
                          <a:latin typeface="Calibri"/>
                          <a:cs typeface="Calibri"/>
                        </a:rPr>
                        <a:t>без </a:t>
                      </a:r>
                      <a:r>
                        <a:rPr sz="1600" spc="-160" dirty="0">
                          <a:latin typeface="Calibri"/>
                          <a:cs typeface="Calibri"/>
                        </a:rPr>
                        <a:t>кормления </a:t>
                      </a:r>
                      <a:r>
                        <a:rPr sz="1600" spc="-145" dirty="0">
                          <a:latin typeface="Calibri"/>
                          <a:cs typeface="Calibri"/>
                        </a:rPr>
                        <a:t>после  </a:t>
                      </a:r>
                      <a:r>
                        <a:rPr sz="1600" spc="-170" dirty="0">
                          <a:latin typeface="Calibri"/>
                          <a:cs typeface="Calibri"/>
                        </a:rPr>
                        <a:t>абдоминальной</a:t>
                      </a:r>
                      <a:r>
                        <a:rPr sz="16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5" dirty="0">
                          <a:latin typeface="Calibri"/>
                          <a:cs typeface="Calibri"/>
                        </a:rPr>
                        <a:t>операции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63166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600" dirty="0">
                          <a:latin typeface="Arial Narrow"/>
                          <a:cs typeface="Arial Narrow"/>
                        </a:rPr>
                        <a:t>2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2159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 marR="226695">
                        <a:lnSpc>
                          <a:spcPts val="1900"/>
                        </a:lnSpc>
                        <a:spcBef>
                          <a:spcPts val="250"/>
                        </a:spcBef>
                      </a:pPr>
                      <a:r>
                        <a:rPr sz="1600" spc="-145" dirty="0">
                          <a:latin typeface="Calibri"/>
                          <a:cs typeface="Calibri"/>
                        </a:rPr>
                        <a:t>Непереносимость питания </a:t>
                      </a:r>
                      <a:r>
                        <a:rPr sz="1600" spc="-160" dirty="0">
                          <a:latin typeface="Arial Narrow"/>
                          <a:cs typeface="Arial Narrow"/>
                        </a:rPr>
                        <a:t>(</a:t>
                      </a:r>
                      <a:r>
                        <a:rPr sz="1600" spc="-160" dirty="0">
                          <a:latin typeface="Calibri"/>
                          <a:cs typeface="Calibri"/>
                        </a:rPr>
                        <a:t>большой </a:t>
                      </a:r>
                      <a:r>
                        <a:rPr sz="1600" spc="-140" dirty="0">
                          <a:latin typeface="Calibri"/>
                          <a:cs typeface="Calibri"/>
                        </a:rPr>
                        <a:t>сброс </a:t>
                      </a:r>
                      <a:r>
                        <a:rPr sz="1600" spc="-145" dirty="0">
                          <a:latin typeface="Calibri"/>
                          <a:cs typeface="Calibri"/>
                        </a:rPr>
                        <a:t>из </a:t>
                      </a:r>
                      <a:r>
                        <a:rPr sz="1600" spc="-155" dirty="0">
                          <a:latin typeface="Calibri"/>
                          <a:cs typeface="Calibri"/>
                        </a:rPr>
                        <a:t>желудка</a:t>
                      </a:r>
                      <a:r>
                        <a:rPr sz="1600" spc="-155" dirty="0">
                          <a:latin typeface="Arial Narrow"/>
                          <a:cs typeface="Arial Narrow"/>
                        </a:rPr>
                        <a:t>, </a:t>
                      </a:r>
                      <a:r>
                        <a:rPr sz="1600" spc="-130" dirty="0">
                          <a:latin typeface="Calibri"/>
                          <a:cs typeface="Calibri"/>
                        </a:rPr>
                        <a:t>рвота</a:t>
                      </a:r>
                      <a:r>
                        <a:rPr sz="1600" spc="-130" dirty="0">
                          <a:latin typeface="Arial Narrow"/>
                          <a:cs typeface="Arial Narrow"/>
                        </a:rPr>
                        <a:t>, </a:t>
                      </a:r>
                      <a:r>
                        <a:rPr sz="1600" spc="-135" dirty="0">
                          <a:latin typeface="Calibri"/>
                          <a:cs typeface="Calibri"/>
                        </a:rPr>
                        <a:t>вздутие</a:t>
                      </a:r>
                      <a:r>
                        <a:rPr sz="1600" spc="-135" dirty="0">
                          <a:latin typeface="Arial Narrow"/>
                          <a:cs typeface="Arial Narrow"/>
                        </a:rPr>
                        <a:t>,  </a:t>
                      </a:r>
                      <a:r>
                        <a:rPr sz="1600" spc="-150" dirty="0">
                          <a:latin typeface="Calibri"/>
                          <a:cs typeface="Calibri"/>
                        </a:rPr>
                        <a:t>сильная </a:t>
                      </a:r>
                      <a:r>
                        <a:rPr sz="1600" spc="-140" dirty="0">
                          <a:latin typeface="Calibri"/>
                          <a:cs typeface="Calibri"/>
                        </a:rPr>
                        <a:t>диарея</a:t>
                      </a:r>
                      <a:r>
                        <a:rPr sz="1600" spc="-140" dirty="0">
                          <a:latin typeface="Arial Narrow"/>
                          <a:cs typeface="Arial Narrow"/>
                        </a:rPr>
                        <a:t>) </a:t>
                      </a:r>
                      <a:r>
                        <a:rPr sz="1600" spc="-170" dirty="0">
                          <a:latin typeface="Calibri"/>
                          <a:cs typeface="Calibri"/>
                        </a:rPr>
                        <a:t>или </a:t>
                      </a:r>
                      <a:r>
                        <a:rPr sz="1600" spc="-11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600" spc="-110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600" spc="-110" dirty="0">
                          <a:latin typeface="Calibri"/>
                          <a:cs typeface="Calibri"/>
                        </a:rPr>
                        <a:t>м</a:t>
                      </a:r>
                      <a:r>
                        <a:rPr sz="16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0" dirty="0">
                          <a:latin typeface="Calibri"/>
                          <a:cs typeface="Calibri"/>
                        </a:rPr>
                        <a:t>АбГ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6078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600" dirty="0">
                          <a:latin typeface="Arial Narrow"/>
                          <a:cs typeface="Arial Narrow"/>
                        </a:rPr>
                        <a:t>3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2222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600" spc="-145" dirty="0">
                          <a:latin typeface="Calibri"/>
                          <a:cs typeface="Calibri"/>
                        </a:rPr>
                        <a:t>Непереносимость питания </a:t>
                      </a:r>
                      <a:r>
                        <a:rPr sz="1600" spc="-165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600" spc="-11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600" spc="-110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600" spc="-110" dirty="0">
                          <a:latin typeface="Calibri"/>
                          <a:cs typeface="Calibri"/>
                        </a:rPr>
                        <a:t>м</a:t>
                      </a:r>
                      <a:r>
                        <a:rPr sz="16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0" dirty="0">
                          <a:latin typeface="Calibri"/>
                          <a:cs typeface="Calibri"/>
                        </a:rPr>
                        <a:t>АбГ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63166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600" dirty="0">
                          <a:latin typeface="Arial Narrow"/>
                          <a:cs typeface="Arial Narrow"/>
                        </a:rPr>
                        <a:t>4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2222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600" spc="-35" dirty="0">
                          <a:latin typeface="Arial Narrow"/>
                          <a:cs typeface="Arial Narrow"/>
                        </a:rPr>
                        <a:t>Abdominal </a:t>
                      </a:r>
                      <a:r>
                        <a:rPr sz="1600" spc="-30" dirty="0">
                          <a:latin typeface="Arial Narrow"/>
                          <a:cs typeface="Arial Narrow"/>
                        </a:rPr>
                        <a:t>compartment </a:t>
                      </a:r>
                      <a:r>
                        <a:rPr sz="1600" spc="-55" dirty="0">
                          <a:latin typeface="Arial Narrow"/>
                          <a:cs typeface="Arial Narrow"/>
                        </a:rPr>
                        <a:t>syndrome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064" y="4699451"/>
            <a:ext cx="539387" cy="36130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056248" y="259587"/>
            <a:ext cx="3675379" cy="8851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indent="508000">
              <a:lnSpc>
                <a:spcPct val="101400"/>
              </a:lnSpc>
              <a:spcBef>
                <a:spcPts val="50"/>
              </a:spcBef>
            </a:pPr>
            <a:r>
              <a:rPr sz="2800" b="0" spc="-5" dirty="0">
                <a:latin typeface="Arial Narrow"/>
                <a:cs typeface="Arial Narrow"/>
              </a:rPr>
              <a:t>Квази валидизация  реабилитационных</a:t>
            </a:r>
            <a:r>
              <a:rPr sz="2800" b="0" spc="-60" dirty="0">
                <a:latin typeface="Arial Narrow"/>
                <a:cs typeface="Arial Narrow"/>
              </a:rPr>
              <a:t> </a:t>
            </a:r>
            <a:r>
              <a:rPr sz="2800" b="0" spc="-5" dirty="0">
                <a:latin typeface="Arial Narrow"/>
                <a:cs typeface="Arial Narrow"/>
              </a:rPr>
              <a:t>метрик</a:t>
            </a:r>
            <a:endParaRPr sz="280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37455" y="4708652"/>
            <a:ext cx="7298055" cy="3854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60325" marR="5080" indent="-48260">
              <a:lnSpc>
                <a:spcPts val="1390"/>
              </a:lnSpc>
              <a:spcBef>
                <a:spcPts val="185"/>
              </a:spcBef>
            </a:pPr>
            <a:r>
              <a:rPr sz="1200" spc="-5" dirty="0">
                <a:solidFill>
                  <a:srgbClr val="898989"/>
                </a:solidFill>
                <a:latin typeface="Arial Narrow"/>
                <a:cs typeface="Arial Narrow"/>
              </a:rPr>
              <a:t>Kwakkel G. Standardised </a:t>
            </a:r>
            <a:r>
              <a:rPr sz="1200" dirty="0">
                <a:solidFill>
                  <a:srgbClr val="898989"/>
                </a:solidFill>
                <a:latin typeface="Arial Narrow"/>
                <a:cs typeface="Arial Narrow"/>
              </a:rPr>
              <a:t>measurement of </a:t>
            </a:r>
            <a:r>
              <a:rPr sz="1200" spc="-5" dirty="0">
                <a:solidFill>
                  <a:srgbClr val="898989"/>
                </a:solidFill>
                <a:latin typeface="Arial Narrow"/>
                <a:cs typeface="Arial Narrow"/>
              </a:rPr>
              <a:t>sensorimotor recovery in stroke trials: consensus-based core recommendations from </a:t>
            </a:r>
            <a:r>
              <a:rPr sz="1200" dirty="0">
                <a:solidFill>
                  <a:srgbClr val="898989"/>
                </a:solidFill>
                <a:latin typeface="Arial Narrow"/>
                <a:cs typeface="Arial Narrow"/>
              </a:rPr>
              <a:t>the  </a:t>
            </a:r>
            <a:r>
              <a:rPr sz="1200" spc="-5" dirty="0">
                <a:solidFill>
                  <a:srgbClr val="898989"/>
                </a:solidFill>
                <a:latin typeface="Arial Narrow"/>
                <a:cs typeface="Arial Narrow"/>
              </a:rPr>
              <a:t>Stroke Recovery </a:t>
            </a:r>
            <a:r>
              <a:rPr sz="1200" dirty="0">
                <a:solidFill>
                  <a:srgbClr val="898989"/>
                </a:solidFill>
                <a:latin typeface="Arial Narrow"/>
                <a:cs typeface="Arial Narrow"/>
              </a:rPr>
              <a:t>and </a:t>
            </a:r>
            <a:r>
              <a:rPr sz="1200" spc="-5" dirty="0">
                <a:solidFill>
                  <a:srgbClr val="898989"/>
                </a:solidFill>
                <a:latin typeface="Arial Narrow"/>
                <a:cs typeface="Arial Narrow"/>
              </a:rPr>
              <a:t>Rehabilitation Roundtable (SRRR). </a:t>
            </a:r>
            <a:r>
              <a:rPr sz="1200" i="1" dirty="0">
                <a:solidFill>
                  <a:srgbClr val="898989"/>
                </a:solidFill>
                <a:latin typeface="Arial Narrow"/>
                <a:cs typeface="Arial Narrow"/>
              </a:rPr>
              <a:t>Int J </a:t>
            </a:r>
            <a:r>
              <a:rPr sz="1200" i="1" spc="-5" dirty="0">
                <a:solidFill>
                  <a:srgbClr val="898989"/>
                </a:solidFill>
                <a:latin typeface="Arial Narrow"/>
                <a:cs typeface="Arial Narrow"/>
              </a:rPr>
              <a:t>Stroke</a:t>
            </a:r>
            <a:r>
              <a:rPr sz="1200" spc="-5" dirty="0">
                <a:solidFill>
                  <a:srgbClr val="898989"/>
                </a:solidFill>
                <a:latin typeface="Arial Narrow"/>
                <a:cs typeface="Arial Narrow"/>
              </a:rPr>
              <a:t>. 2017;in press(5):451-461.</a:t>
            </a:r>
            <a:r>
              <a:rPr sz="1200" spc="5" dirty="0">
                <a:solidFill>
                  <a:srgbClr val="898989"/>
                </a:solidFill>
                <a:latin typeface="Arial Narrow"/>
                <a:cs typeface="Arial Narrow"/>
              </a:rPr>
              <a:t> </a:t>
            </a:r>
            <a:r>
              <a:rPr sz="1200" spc="-10" dirty="0">
                <a:solidFill>
                  <a:srgbClr val="898989"/>
                </a:solidFill>
                <a:latin typeface="Arial Narrow"/>
                <a:cs typeface="Arial Narrow"/>
              </a:rPr>
              <a:t>doi:10.1177/1747493017711813.</a:t>
            </a:r>
            <a:endParaRPr sz="1200">
              <a:latin typeface="Arial Narrow"/>
              <a:cs typeface="Arial Narrow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361" y="70219"/>
            <a:ext cx="4313515" cy="133167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1558454"/>
            <a:ext cx="4552980" cy="2865700"/>
          </a:xfrm>
          <a:prstGeom prst="rect">
            <a:avLst/>
          </a:prstGeom>
        </p:spPr>
      </p:pic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4828043" y="1630679"/>
          <a:ext cx="4122420" cy="27457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5605"/>
                <a:gridCol w="3166110"/>
                <a:gridCol w="540385"/>
              </a:tblGrid>
              <a:tr h="37084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№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586215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00" spc="-1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Этапы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квазивалидизации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586215"/>
                    </a:solidFill>
                  </a:tcPr>
                </a:tc>
                <a:tc>
                  <a:txBody>
                    <a:bodyPr/>
                    <a:lstStyle/>
                    <a:p>
                      <a:pPr marL="12890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N</a:t>
                      </a:r>
                      <a:endParaRPr sz="1400">
                        <a:latin typeface="Arial Narrow"/>
                        <a:cs typeface="Arial Narrow"/>
                      </a:endParaRPr>
                    </a:p>
                  </a:txBody>
                  <a:tcPr marL="0" marR="0" marT="3238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586215"/>
                    </a:solidFill>
                  </a:tcPr>
                </a:tc>
              </a:tr>
              <a:tr h="73152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spc="-65" dirty="0">
                          <a:latin typeface="Arial Narrow"/>
                          <a:cs typeface="Arial Narrow"/>
                        </a:rPr>
                        <a:t>1.</a:t>
                      </a:r>
                      <a:endParaRPr sz="1400">
                        <a:latin typeface="Arial Narrow"/>
                        <a:cs typeface="Arial Narrow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1D3CC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401955">
                        <a:lnSpc>
                          <a:spcPct val="101400"/>
                        </a:lnSpc>
                        <a:spcBef>
                          <a:spcPts val="235"/>
                        </a:spcBef>
                      </a:pPr>
                      <a:r>
                        <a:rPr sz="1400" spc="-135" dirty="0">
                          <a:latin typeface="Calibri"/>
                          <a:cs typeface="Calibri"/>
                        </a:rPr>
                        <a:t>Анализ </a:t>
                      </a:r>
                      <a:r>
                        <a:rPr sz="1400" spc="-130" dirty="0">
                          <a:latin typeface="Calibri"/>
                          <a:cs typeface="Calibri"/>
                        </a:rPr>
                        <a:t>литературы </a:t>
                      </a:r>
                      <a:r>
                        <a:rPr sz="1400" spc="-145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400" spc="-140" dirty="0">
                          <a:latin typeface="Calibri"/>
                          <a:cs typeface="Calibri"/>
                        </a:rPr>
                        <a:t>формирование  </a:t>
                      </a:r>
                      <a:r>
                        <a:rPr sz="1400" spc="-114" dirty="0">
                          <a:latin typeface="Calibri"/>
                          <a:cs typeface="Calibri"/>
                        </a:rPr>
                        <a:t>специфических </a:t>
                      </a:r>
                      <a:r>
                        <a:rPr sz="1400" spc="-140" dirty="0">
                          <a:latin typeface="Calibri"/>
                          <a:cs typeface="Calibri"/>
                        </a:rPr>
                        <a:t>метрик </a:t>
                      </a:r>
                      <a:r>
                        <a:rPr sz="1400" spc="-145" dirty="0">
                          <a:latin typeface="Calibri"/>
                          <a:cs typeface="Calibri"/>
                        </a:rPr>
                        <a:t>для </a:t>
                      </a:r>
                      <a:r>
                        <a:rPr sz="1400" spc="-120" dirty="0">
                          <a:latin typeface="Calibri"/>
                          <a:cs typeface="Calibri"/>
                        </a:rPr>
                        <a:t>разных </a:t>
                      </a:r>
                      <a:r>
                        <a:rPr sz="1400" spc="-114" dirty="0">
                          <a:latin typeface="Calibri"/>
                          <a:cs typeface="Calibri"/>
                        </a:rPr>
                        <a:t>этапов  </a:t>
                      </a:r>
                      <a:r>
                        <a:rPr sz="1400" spc="-135" dirty="0">
                          <a:latin typeface="Calibri"/>
                          <a:cs typeface="Calibri"/>
                        </a:rPr>
                        <a:t>реабилитации по </a:t>
                      </a:r>
                      <a:r>
                        <a:rPr sz="1400" spc="-145" dirty="0">
                          <a:latin typeface="Calibri"/>
                          <a:cs typeface="Calibri"/>
                        </a:rPr>
                        <a:t>профилям </a:t>
                      </a:r>
                      <a:r>
                        <a:rPr sz="1400" spc="-130" dirty="0">
                          <a:latin typeface="Calibri"/>
                          <a:cs typeface="Calibri"/>
                        </a:rPr>
                        <a:t>членов</a:t>
                      </a:r>
                      <a:r>
                        <a:rPr sz="1400" spc="-2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95" dirty="0">
                          <a:latin typeface="Calibri"/>
                          <a:cs typeface="Calibri"/>
                        </a:rPr>
                        <a:t>МДБ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1D3CC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spc="-15" dirty="0">
                          <a:latin typeface="Arial Narrow"/>
                          <a:cs typeface="Arial Narrow"/>
                        </a:rPr>
                        <a:t>28</a:t>
                      </a:r>
                      <a:endParaRPr sz="1400">
                        <a:latin typeface="Arial Narrow"/>
                        <a:cs typeface="Arial Narrow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1D3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spc="-65" dirty="0">
                          <a:latin typeface="Arial Narrow"/>
                          <a:cs typeface="Arial Narrow"/>
                        </a:rPr>
                        <a:t>2.</a:t>
                      </a:r>
                      <a:endParaRPr sz="1400">
                        <a:latin typeface="Arial Narrow"/>
                        <a:cs typeface="Arial Narrow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AE7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spc="-130" dirty="0">
                          <a:latin typeface="Calibri"/>
                          <a:cs typeface="Calibri"/>
                        </a:rPr>
                        <a:t>Тестирование </a:t>
                      </a:r>
                      <a:r>
                        <a:rPr sz="1400" spc="-135" dirty="0">
                          <a:latin typeface="Calibri"/>
                          <a:cs typeface="Calibri"/>
                        </a:rPr>
                        <a:t>воспроизводимости </a:t>
                      </a:r>
                      <a:r>
                        <a:rPr sz="1400" spc="-120" dirty="0">
                          <a:latin typeface="Arial Narrow"/>
                          <a:cs typeface="Arial Narrow"/>
                        </a:rPr>
                        <a:t>(</a:t>
                      </a:r>
                      <a:r>
                        <a:rPr sz="1400" spc="-120" dirty="0">
                          <a:latin typeface="Calibri"/>
                          <a:cs typeface="Calibri"/>
                        </a:rPr>
                        <a:t>Пилот</a:t>
                      </a:r>
                      <a:r>
                        <a:rPr sz="1400" spc="-1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85" dirty="0">
                          <a:latin typeface="Calibri"/>
                          <a:cs typeface="Calibri"/>
                        </a:rPr>
                        <a:t>СРР</a:t>
                      </a:r>
                      <a:r>
                        <a:rPr sz="1400" spc="-85" dirty="0">
                          <a:latin typeface="Arial Narrow"/>
                          <a:cs typeface="Arial Narrow"/>
                        </a:rPr>
                        <a:t>)</a:t>
                      </a:r>
                      <a:endParaRPr sz="1400">
                        <a:latin typeface="Arial Narrow"/>
                        <a:cs typeface="Arial Narrow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AE7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spc="-15" dirty="0">
                          <a:latin typeface="Arial Narrow"/>
                          <a:cs typeface="Arial Narrow"/>
                        </a:rPr>
                        <a:t>3500</a:t>
                      </a:r>
                      <a:endParaRPr sz="1400">
                        <a:latin typeface="Arial Narrow"/>
                        <a:cs typeface="Arial Narrow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AE7"/>
                    </a:solidFill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spc="-65" dirty="0">
                          <a:latin typeface="Arial Narrow"/>
                          <a:cs typeface="Arial Narrow"/>
                        </a:rPr>
                        <a:t>3.</a:t>
                      </a:r>
                      <a:endParaRPr sz="1400">
                        <a:latin typeface="Arial Narrow"/>
                        <a:cs typeface="Arial Narrow"/>
                      </a:endParaRPr>
                    </a:p>
                  </a:txBody>
                  <a:tcPr marL="0" marR="0" marT="3429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1D3CC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33591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spc="-135" dirty="0">
                          <a:latin typeface="Calibri"/>
                          <a:cs typeface="Calibri"/>
                        </a:rPr>
                        <a:t>Оценка </a:t>
                      </a:r>
                      <a:r>
                        <a:rPr sz="1400" spc="-120" dirty="0">
                          <a:latin typeface="Calibri"/>
                          <a:cs typeface="Calibri"/>
                        </a:rPr>
                        <a:t>чувствительности </a:t>
                      </a:r>
                      <a:r>
                        <a:rPr sz="1400" spc="-125" dirty="0">
                          <a:latin typeface="Calibri"/>
                          <a:cs typeface="Calibri"/>
                        </a:rPr>
                        <a:t>на </a:t>
                      </a:r>
                      <a:r>
                        <a:rPr sz="1400" spc="-135" dirty="0">
                          <a:latin typeface="Calibri"/>
                          <a:cs typeface="Calibri"/>
                        </a:rPr>
                        <a:t>ограниченном  </a:t>
                      </a:r>
                      <a:r>
                        <a:rPr sz="1400" spc="-145" dirty="0">
                          <a:latin typeface="Calibri"/>
                          <a:cs typeface="Calibri"/>
                        </a:rPr>
                        <a:t>промежутке времени 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10-14</a:t>
                      </a:r>
                      <a:r>
                        <a:rPr sz="1400" spc="-12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400" spc="-145" dirty="0">
                          <a:latin typeface="Calibri"/>
                          <a:cs typeface="Calibri"/>
                        </a:rPr>
                        <a:t>дней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1D3CC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spc="-15" dirty="0">
                          <a:latin typeface="Arial Narrow"/>
                          <a:cs typeface="Arial Narrow"/>
                        </a:rPr>
                        <a:t>1500</a:t>
                      </a:r>
                      <a:endParaRPr sz="1400">
                        <a:latin typeface="Arial Narrow"/>
                        <a:cs typeface="Arial Narrow"/>
                      </a:endParaRPr>
                    </a:p>
                  </a:txBody>
                  <a:tcPr marL="0" marR="0" marT="3429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1D3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spc="-65" dirty="0">
                          <a:latin typeface="Arial Narrow"/>
                          <a:cs typeface="Arial Narrow"/>
                        </a:rPr>
                        <a:t>4.</a:t>
                      </a:r>
                      <a:endParaRPr sz="1400">
                        <a:latin typeface="Arial Narrow"/>
                        <a:cs typeface="Arial Narrow"/>
                      </a:endParaRPr>
                    </a:p>
                  </a:txBody>
                  <a:tcPr marL="0" marR="0" marT="3429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AE7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spc="-130" dirty="0">
                          <a:latin typeface="Calibri"/>
                          <a:cs typeface="Calibri"/>
                        </a:rPr>
                        <a:t>Попытка </a:t>
                      </a:r>
                      <a:r>
                        <a:rPr sz="1400" spc="-135" dirty="0">
                          <a:latin typeface="Calibri"/>
                          <a:cs typeface="Calibri"/>
                        </a:rPr>
                        <a:t>межэтапного</a:t>
                      </a:r>
                      <a:r>
                        <a:rPr sz="1400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35" dirty="0">
                          <a:latin typeface="Calibri"/>
                          <a:cs typeface="Calibri"/>
                        </a:rPr>
                        <a:t>взаимодействия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AE7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spc="-15" dirty="0">
                          <a:latin typeface="Arial Narrow"/>
                          <a:cs typeface="Arial Narrow"/>
                        </a:rPr>
                        <a:t>4000</a:t>
                      </a:r>
                      <a:endParaRPr sz="1400">
                        <a:latin typeface="Arial Narrow"/>
                        <a:cs typeface="Arial Narrow"/>
                      </a:endParaRPr>
                    </a:p>
                  </a:txBody>
                  <a:tcPr marL="0" marR="0" marT="3429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AE7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400" spc="-65" dirty="0">
                          <a:latin typeface="Arial Narrow"/>
                          <a:cs typeface="Arial Narrow"/>
                        </a:rPr>
                        <a:t>5.</a:t>
                      </a:r>
                      <a:endParaRPr sz="1400">
                        <a:latin typeface="Arial Narrow"/>
                        <a:cs typeface="Arial Narrow"/>
                      </a:endParaRPr>
                    </a:p>
                  </a:txBody>
                  <a:tcPr marL="0" marR="0" marT="317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1D3CC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400" spc="-125" dirty="0">
                          <a:latin typeface="Calibri"/>
                          <a:cs typeface="Calibri"/>
                        </a:rPr>
                        <a:t>Истинная </a:t>
                      </a:r>
                      <a:r>
                        <a:rPr sz="1400" spc="-135" dirty="0">
                          <a:latin typeface="Calibri"/>
                          <a:cs typeface="Calibri"/>
                        </a:rPr>
                        <a:t>валидизация</a:t>
                      </a:r>
                      <a:r>
                        <a:rPr sz="1400" spc="-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10" dirty="0">
                          <a:latin typeface="Arial Narrow"/>
                          <a:cs typeface="Arial Narrow"/>
                        </a:rPr>
                        <a:t>(</a:t>
                      </a:r>
                      <a:r>
                        <a:rPr sz="1400" spc="-110" dirty="0">
                          <a:latin typeface="Calibri"/>
                          <a:cs typeface="Calibri"/>
                        </a:rPr>
                        <a:t>план</a:t>
                      </a:r>
                      <a:r>
                        <a:rPr sz="1400" spc="-110" dirty="0">
                          <a:latin typeface="Arial Narrow"/>
                          <a:cs typeface="Arial Narrow"/>
                        </a:rPr>
                        <a:t>)</a:t>
                      </a:r>
                      <a:endParaRPr sz="1400">
                        <a:latin typeface="Arial Narrow"/>
                        <a:cs typeface="Arial Narrow"/>
                      </a:endParaRPr>
                    </a:p>
                  </a:txBody>
                  <a:tcPr marL="0" marR="0" marT="317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1D3CC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400" spc="-15" dirty="0">
                          <a:latin typeface="Arial Narrow"/>
                          <a:cs typeface="Arial Narrow"/>
                        </a:rPr>
                        <a:t>1000</a:t>
                      </a:r>
                      <a:endParaRPr sz="1400">
                        <a:latin typeface="Arial Narrow"/>
                        <a:cs typeface="Arial Narrow"/>
                      </a:endParaRPr>
                    </a:p>
                  </a:txBody>
                  <a:tcPr marL="0" marR="0" marT="317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1D3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04910" y="4750308"/>
            <a:ext cx="3333115" cy="3886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ctr">
              <a:lnSpc>
                <a:spcPct val="98700"/>
              </a:lnSpc>
              <a:spcBef>
                <a:spcPts val="110"/>
              </a:spcBef>
            </a:pPr>
            <a:r>
              <a:rPr sz="800" spc="-5" dirty="0">
                <a:solidFill>
                  <a:srgbClr val="898989"/>
                </a:solidFill>
                <a:latin typeface="Arial Narrow"/>
                <a:cs typeface="Arial Narrow"/>
              </a:rPr>
              <a:t>Hankemeier </a:t>
            </a:r>
            <a:r>
              <a:rPr sz="800" dirty="0">
                <a:solidFill>
                  <a:srgbClr val="898989"/>
                </a:solidFill>
                <a:latin typeface="Arial Narrow"/>
                <a:cs typeface="Arial Narrow"/>
              </a:rPr>
              <a:t>A, </a:t>
            </a:r>
            <a:r>
              <a:rPr sz="800" spc="-5" dirty="0">
                <a:solidFill>
                  <a:srgbClr val="898989"/>
                </a:solidFill>
                <a:latin typeface="Arial Narrow"/>
                <a:cs typeface="Arial Narrow"/>
              </a:rPr>
              <a:t>Rollnik JD. The Early Functional Abilities (EFA) scale </a:t>
            </a:r>
            <a:r>
              <a:rPr sz="800" dirty="0">
                <a:solidFill>
                  <a:srgbClr val="898989"/>
                </a:solidFill>
                <a:latin typeface="Arial Narrow"/>
                <a:cs typeface="Arial Narrow"/>
              </a:rPr>
              <a:t>to </a:t>
            </a:r>
            <a:r>
              <a:rPr sz="800" spc="-5" dirty="0">
                <a:solidFill>
                  <a:srgbClr val="898989"/>
                </a:solidFill>
                <a:latin typeface="Arial Narrow"/>
                <a:cs typeface="Arial Narrow"/>
              </a:rPr>
              <a:t>assess  neurological and neurosurgical early rehabilitation patients. </a:t>
            </a:r>
            <a:r>
              <a:rPr sz="800" i="1" dirty="0">
                <a:solidFill>
                  <a:srgbClr val="898989"/>
                </a:solidFill>
                <a:latin typeface="Arial Narrow"/>
                <a:cs typeface="Arial Narrow"/>
              </a:rPr>
              <a:t>BMC </a:t>
            </a:r>
            <a:r>
              <a:rPr sz="800" i="1" spc="-5" dirty="0">
                <a:solidFill>
                  <a:srgbClr val="898989"/>
                </a:solidFill>
                <a:latin typeface="Arial Narrow"/>
                <a:cs typeface="Arial Narrow"/>
              </a:rPr>
              <a:t>Neurol</a:t>
            </a:r>
            <a:r>
              <a:rPr sz="800" spc="-5" dirty="0">
                <a:solidFill>
                  <a:srgbClr val="898989"/>
                </a:solidFill>
                <a:latin typeface="Arial Narrow"/>
                <a:cs typeface="Arial Narrow"/>
              </a:rPr>
              <a:t>. 2015;15(1):1-10.  doi:10.1186/s12883-015-0469-z.</a:t>
            </a:r>
            <a:endParaRPr sz="800">
              <a:latin typeface="Arial Narrow"/>
              <a:cs typeface="Arial Narrow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741" y="63936"/>
            <a:ext cx="4170639" cy="141152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58211" y="0"/>
            <a:ext cx="383942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35086" y="4718303"/>
            <a:ext cx="7371080" cy="358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310"/>
              </a:lnSpc>
              <a:spcBef>
                <a:spcPts val="100"/>
              </a:spcBef>
            </a:pPr>
            <a:r>
              <a:rPr sz="1100" spc="-20" dirty="0">
                <a:solidFill>
                  <a:srgbClr val="898989"/>
                </a:solidFill>
                <a:latin typeface="Arial Narrow"/>
                <a:cs typeface="Arial Narrow"/>
              </a:rPr>
              <a:t>Elliott</a:t>
            </a:r>
            <a:r>
              <a:rPr sz="1100" spc="-30" dirty="0">
                <a:solidFill>
                  <a:srgbClr val="898989"/>
                </a:solidFill>
                <a:latin typeface="Arial Narrow"/>
                <a:cs typeface="Arial Narrow"/>
              </a:rPr>
              <a:t> </a:t>
            </a:r>
            <a:r>
              <a:rPr sz="1100" spc="-15" dirty="0">
                <a:solidFill>
                  <a:srgbClr val="898989"/>
                </a:solidFill>
                <a:latin typeface="Arial Narrow"/>
                <a:cs typeface="Arial Narrow"/>
              </a:rPr>
              <a:t>D,</a:t>
            </a:r>
            <a:r>
              <a:rPr sz="1100" spc="-25" dirty="0">
                <a:solidFill>
                  <a:srgbClr val="898989"/>
                </a:solidFill>
                <a:latin typeface="Arial Narrow"/>
                <a:cs typeface="Arial Narrow"/>
              </a:rPr>
              <a:t> Denehy</a:t>
            </a:r>
            <a:r>
              <a:rPr sz="1100" spc="-40" dirty="0">
                <a:solidFill>
                  <a:srgbClr val="898989"/>
                </a:solidFill>
                <a:latin typeface="Arial Narrow"/>
                <a:cs typeface="Arial Narrow"/>
              </a:rPr>
              <a:t> </a:t>
            </a:r>
            <a:r>
              <a:rPr sz="1100" spc="-15" dirty="0">
                <a:solidFill>
                  <a:srgbClr val="898989"/>
                </a:solidFill>
                <a:latin typeface="Arial Narrow"/>
                <a:cs typeface="Arial Narrow"/>
              </a:rPr>
              <a:t>L,</a:t>
            </a:r>
            <a:r>
              <a:rPr sz="1100" spc="-25" dirty="0">
                <a:solidFill>
                  <a:srgbClr val="898989"/>
                </a:solidFill>
                <a:latin typeface="Arial Narrow"/>
                <a:cs typeface="Arial Narrow"/>
              </a:rPr>
              <a:t> Berney</a:t>
            </a:r>
            <a:r>
              <a:rPr sz="1100" spc="-40" dirty="0">
                <a:solidFill>
                  <a:srgbClr val="898989"/>
                </a:solidFill>
                <a:latin typeface="Arial Narrow"/>
                <a:cs typeface="Arial Narrow"/>
              </a:rPr>
              <a:t> </a:t>
            </a:r>
            <a:r>
              <a:rPr sz="1100" spc="-15" dirty="0">
                <a:solidFill>
                  <a:srgbClr val="898989"/>
                </a:solidFill>
                <a:latin typeface="Arial Narrow"/>
                <a:cs typeface="Arial Narrow"/>
              </a:rPr>
              <a:t>S,</a:t>
            </a:r>
            <a:r>
              <a:rPr sz="1100" spc="-25" dirty="0">
                <a:solidFill>
                  <a:srgbClr val="898989"/>
                </a:solidFill>
                <a:latin typeface="Arial Narrow"/>
                <a:cs typeface="Arial Narrow"/>
              </a:rPr>
              <a:t> </a:t>
            </a:r>
            <a:r>
              <a:rPr sz="1100" spc="-20" dirty="0">
                <a:solidFill>
                  <a:srgbClr val="898989"/>
                </a:solidFill>
                <a:latin typeface="Arial Narrow"/>
                <a:cs typeface="Arial Narrow"/>
              </a:rPr>
              <a:t>Alison</a:t>
            </a:r>
            <a:r>
              <a:rPr sz="1100" spc="-40" dirty="0">
                <a:solidFill>
                  <a:srgbClr val="898989"/>
                </a:solidFill>
                <a:latin typeface="Arial Narrow"/>
                <a:cs typeface="Arial Narrow"/>
              </a:rPr>
              <a:t> </a:t>
            </a:r>
            <a:r>
              <a:rPr sz="1100" dirty="0">
                <a:solidFill>
                  <a:srgbClr val="898989"/>
                </a:solidFill>
                <a:latin typeface="Arial Narrow"/>
                <a:cs typeface="Arial Narrow"/>
              </a:rPr>
              <a:t>J</a:t>
            </a:r>
            <a:r>
              <a:rPr sz="1100" spc="-35" dirty="0">
                <a:solidFill>
                  <a:srgbClr val="898989"/>
                </a:solidFill>
                <a:latin typeface="Arial Narrow"/>
                <a:cs typeface="Arial Narrow"/>
              </a:rPr>
              <a:t> </a:t>
            </a:r>
            <a:r>
              <a:rPr sz="1100" spc="-15" dirty="0">
                <a:solidFill>
                  <a:srgbClr val="898989"/>
                </a:solidFill>
                <a:latin typeface="Arial Narrow"/>
                <a:cs typeface="Arial Narrow"/>
              </a:rPr>
              <a:t>a.</a:t>
            </a:r>
            <a:r>
              <a:rPr sz="1100" spc="-30" dirty="0">
                <a:solidFill>
                  <a:srgbClr val="898989"/>
                </a:solidFill>
                <a:latin typeface="Arial Narrow"/>
                <a:cs typeface="Arial Narrow"/>
              </a:rPr>
              <a:t> </a:t>
            </a:r>
            <a:r>
              <a:rPr sz="1100" spc="-25" dirty="0">
                <a:solidFill>
                  <a:srgbClr val="898989"/>
                </a:solidFill>
                <a:latin typeface="Arial Narrow"/>
                <a:cs typeface="Arial Narrow"/>
              </a:rPr>
              <a:t>Assessing</a:t>
            </a:r>
            <a:r>
              <a:rPr sz="1100" spc="-40" dirty="0">
                <a:solidFill>
                  <a:srgbClr val="898989"/>
                </a:solidFill>
                <a:latin typeface="Arial Narrow"/>
                <a:cs typeface="Arial Narrow"/>
              </a:rPr>
              <a:t> </a:t>
            </a:r>
            <a:r>
              <a:rPr sz="1100" spc="-25" dirty="0">
                <a:solidFill>
                  <a:srgbClr val="898989"/>
                </a:solidFill>
                <a:latin typeface="Arial Narrow"/>
                <a:cs typeface="Arial Narrow"/>
              </a:rPr>
              <a:t>physical function</a:t>
            </a:r>
            <a:r>
              <a:rPr sz="1100" spc="-40" dirty="0">
                <a:solidFill>
                  <a:srgbClr val="898989"/>
                </a:solidFill>
                <a:latin typeface="Arial Narrow"/>
                <a:cs typeface="Arial Narrow"/>
              </a:rPr>
              <a:t> </a:t>
            </a:r>
            <a:r>
              <a:rPr sz="1100" spc="-20" dirty="0">
                <a:solidFill>
                  <a:srgbClr val="898989"/>
                </a:solidFill>
                <a:latin typeface="Arial Narrow"/>
                <a:cs typeface="Arial Narrow"/>
              </a:rPr>
              <a:t>and</a:t>
            </a:r>
            <a:r>
              <a:rPr sz="1100" spc="-45" dirty="0">
                <a:solidFill>
                  <a:srgbClr val="898989"/>
                </a:solidFill>
                <a:latin typeface="Arial Narrow"/>
                <a:cs typeface="Arial Narrow"/>
              </a:rPr>
              <a:t> </a:t>
            </a:r>
            <a:r>
              <a:rPr sz="1100" spc="-20" dirty="0">
                <a:solidFill>
                  <a:srgbClr val="898989"/>
                </a:solidFill>
                <a:latin typeface="Arial Narrow"/>
                <a:cs typeface="Arial Narrow"/>
              </a:rPr>
              <a:t>activity</a:t>
            </a:r>
            <a:r>
              <a:rPr sz="1100" spc="-35" dirty="0">
                <a:solidFill>
                  <a:srgbClr val="898989"/>
                </a:solidFill>
                <a:latin typeface="Arial Narrow"/>
                <a:cs typeface="Arial Narrow"/>
              </a:rPr>
              <a:t> </a:t>
            </a:r>
            <a:r>
              <a:rPr sz="1100" spc="-15" dirty="0">
                <a:solidFill>
                  <a:srgbClr val="898989"/>
                </a:solidFill>
                <a:latin typeface="Arial Narrow"/>
                <a:cs typeface="Arial Narrow"/>
              </a:rPr>
              <a:t>for</a:t>
            </a:r>
            <a:r>
              <a:rPr sz="1100" spc="-25" dirty="0">
                <a:solidFill>
                  <a:srgbClr val="898989"/>
                </a:solidFill>
                <a:latin typeface="Arial Narrow"/>
                <a:cs typeface="Arial Narrow"/>
              </a:rPr>
              <a:t> survivors</a:t>
            </a:r>
            <a:r>
              <a:rPr sz="1100" spc="-35" dirty="0">
                <a:solidFill>
                  <a:srgbClr val="898989"/>
                </a:solidFill>
                <a:latin typeface="Arial Narrow"/>
                <a:cs typeface="Arial Narrow"/>
              </a:rPr>
              <a:t> </a:t>
            </a:r>
            <a:r>
              <a:rPr sz="1100" spc="-15" dirty="0">
                <a:solidFill>
                  <a:srgbClr val="898989"/>
                </a:solidFill>
                <a:latin typeface="Arial Narrow"/>
                <a:cs typeface="Arial Narrow"/>
              </a:rPr>
              <a:t>of</a:t>
            </a:r>
            <a:r>
              <a:rPr sz="1100" spc="-30" dirty="0">
                <a:solidFill>
                  <a:srgbClr val="898989"/>
                </a:solidFill>
                <a:latin typeface="Arial Narrow"/>
                <a:cs typeface="Arial Narrow"/>
              </a:rPr>
              <a:t> </a:t>
            </a:r>
            <a:r>
              <a:rPr sz="1100" dirty="0">
                <a:solidFill>
                  <a:srgbClr val="898989"/>
                </a:solidFill>
                <a:latin typeface="Arial Narrow"/>
                <a:cs typeface="Arial Narrow"/>
              </a:rPr>
              <a:t>a</a:t>
            </a:r>
            <a:r>
              <a:rPr sz="1100" spc="-40" dirty="0">
                <a:solidFill>
                  <a:srgbClr val="898989"/>
                </a:solidFill>
                <a:latin typeface="Arial Narrow"/>
                <a:cs typeface="Arial Narrow"/>
              </a:rPr>
              <a:t> </a:t>
            </a:r>
            <a:r>
              <a:rPr sz="1100" spc="-20" dirty="0">
                <a:solidFill>
                  <a:srgbClr val="898989"/>
                </a:solidFill>
                <a:latin typeface="Arial Narrow"/>
                <a:cs typeface="Arial Narrow"/>
              </a:rPr>
              <a:t>critical</a:t>
            </a:r>
            <a:r>
              <a:rPr sz="1100" spc="-25" dirty="0">
                <a:solidFill>
                  <a:srgbClr val="898989"/>
                </a:solidFill>
                <a:latin typeface="Arial Narrow"/>
                <a:cs typeface="Arial Narrow"/>
              </a:rPr>
              <a:t> illness: </a:t>
            </a:r>
            <a:r>
              <a:rPr sz="1100" dirty="0">
                <a:solidFill>
                  <a:srgbClr val="898989"/>
                </a:solidFill>
                <a:latin typeface="Arial Narrow"/>
                <a:cs typeface="Arial Narrow"/>
              </a:rPr>
              <a:t>a</a:t>
            </a:r>
            <a:r>
              <a:rPr sz="1100" spc="-45" dirty="0">
                <a:solidFill>
                  <a:srgbClr val="898989"/>
                </a:solidFill>
                <a:latin typeface="Arial Narrow"/>
                <a:cs typeface="Arial Narrow"/>
              </a:rPr>
              <a:t> </a:t>
            </a:r>
            <a:r>
              <a:rPr sz="1100" spc="-20" dirty="0">
                <a:solidFill>
                  <a:srgbClr val="898989"/>
                </a:solidFill>
                <a:latin typeface="Arial Narrow"/>
                <a:cs typeface="Arial Narrow"/>
              </a:rPr>
              <a:t>review</a:t>
            </a:r>
            <a:r>
              <a:rPr sz="1100" spc="-35" dirty="0">
                <a:solidFill>
                  <a:srgbClr val="898989"/>
                </a:solidFill>
                <a:latin typeface="Arial Narrow"/>
                <a:cs typeface="Arial Narrow"/>
              </a:rPr>
              <a:t> </a:t>
            </a:r>
            <a:r>
              <a:rPr sz="1100" spc="-15" dirty="0">
                <a:solidFill>
                  <a:srgbClr val="898989"/>
                </a:solidFill>
                <a:latin typeface="Arial Narrow"/>
                <a:cs typeface="Arial Narrow"/>
              </a:rPr>
              <a:t>of</a:t>
            </a:r>
            <a:r>
              <a:rPr sz="1100" spc="-25" dirty="0">
                <a:solidFill>
                  <a:srgbClr val="898989"/>
                </a:solidFill>
                <a:latin typeface="Arial Narrow"/>
                <a:cs typeface="Arial Narrow"/>
              </a:rPr>
              <a:t> instruments.</a:t>
            </a:r>
            <a:r>
              <a:rPr sz="1100" spc="-30" dirty="0">
                <a:solidFill>
                  <a:srgbClr val="898989"/>
                </a:solidFill>
                <a:latin typeface="Arial Narrow"/>
                <a:cs typeface="Arial Narrow"/>
              </a:rPr>
              <a:t> </a:t>
            </a:r>
            <a:r>
              <a:rPr sz="1100" i="1" spc="-25" dirty="0">
                <a:solidFill>
                  <a:srgbClr val="898989"/>
                </a:solidFill>
                <a:latin typeface="Arial Narrow"/>
                <a:cs typeface="Arial Narrow"/>
              </a:rPr>
              <a:t>Aust </a:t>
            </a:r>
            <a:r>
              <a:rPr sz="1100" i="1" spc="-15" dirty="0">
                <a:solidFill>
                  <a:srgbClr val="898989"/>
                </a:solidFill>
                <a:latin typeface="Arial Narrow"/>
                <a:cs typeface="Arial Narrow"/>
              </a:rPr>
              <a:t>Crit</a:t>
            </a:r>
            <a:r>
              <a:rPr sz="1100" i="1" spc="-30" dirty="0">
                <a:solidFill>
                  <a:srgbClr val="898989"/>
                </a:solidFill>
                <a:latin typeface="Arial Narrow"/>
                <a:cs typeface="Arial Narrow"/>
              </a:rPr>
              <a:t> </a:t>
            </a:r>
            <a:r>
              <a:rPr sz="1100" i="1" spc="-25" dirty="0">
                <a:solidFill>
                  <a:srgbClr val="898989"/>
                </a:solidFill>
                <a:latin typeface="Arial Narrow"/>
                <a:cs typeface="Arial Narrow"/>
              </a:rPr>
              <a:t>Care</a:t>
            </a:r>
            <a:r>
              <a:rPr sz="1100" spc="-25" dirty="0">
                <a:solidFill>
                  <a:srgbClr val="898989"/>
                </a:solidFill>
                <a:latin typeface="Arial Narrow"/>
                <a:cs typeface="Arial Narrow"/>
              </a:rPr>
              <a:t>.</a:t>
            </a:r>
            <a:endParaRPr sz="1100">
              <a:latin typeface="Arial Narrow"/>
              <a:cs typeface="Arial Narrow"/>
            </a:endParaRPr>
          </a:p>
          <a:p>
            <a:pPr algn="ctr">
              <a:lnSpc>
                <a:spcPts val="1310"/>
              </a:lnSpc>
            </a:pPr>
            <a:r>
              <a:rPr sz="1100" spc="-25" dirty="0">
                <a:solidFill>
                  <a:srgbClr val="898989"/>
                </a:solidFill>
                <a:latin typeface="Arial Narrow"/>
                <a:cs typeface="Arial Narrow"/>
              </a:rPr>
              <a:t>2011;24(3):155-166.</a:t>
            </a:r>
            <a:r>
              <a:rPr sz="1100" spc="-30" dirty="0">
                <a:solidFill>
                  <a:srgbClr val="898989"/>
                </a:solidFill>
                <a:latin typeface="Arial Narrow"/>
                <a:cs typeface="Arial Narrow"/>
              </a:rPr>
              <a:t> doi:10.1016/j.aucc.2011.05.002.</a:t>
            </a:r>
            <a:endParaRPr sz="1100">
              <a:latin typeface="Arial Narrow"/>
              <a:cs typeface="Arial Narrow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6676" y="1"/>
            <a:ext cx="9077325" cy="4707255"/>
            <a:chOff x="66676" y="1"/>
            <a:chExt cx="9077325" cy="470725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3629" y="359971"/>
              <a:ext cx="8350369" cy="43471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676" y="1"/>
              <a:ext cx="1600246" cy="62972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50289" y="4570476"/>
            <a:ext cx="3509645" cy="5162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90"/>
              </a:spcBef>
            </a:pPr>
            <a:r>
              <a:rPr sz="800" spc="-5" dirty="0">
                <a:solidFill>
                  <a:srgbClr val="898989"/>
                </a:solidFill>
                <a:latin typeface="Arial Narrow"/>
                <a:cs typeface="Arial Narrow"/>
              </a:rPr>
              <a:t>Christakou </a:t>
            </a:r>
            <a:r>
              <a:rPr sz="800" dirty="0">
                <a:solidFill>
                  <a:srgbClr val="898989"/>
                </a:solidFill>
                <a:latin typeface="Arial Narrow"/>
                <a:cs typeface="Arial Narrow"/>
              </a:rPr>
              <a:t>A, </a:t>
            </a:r>
            <a:r>
              <a:rPr sz="800" spc="-5" dirty="0">
                <a:solidFill>
                  <a:srgbClr val="898989"/>
                </a:solidFill>
                <a:latin typeface="Arial Narrow"/>
                <a:cs typeface="Arial Narrow"/>
              </a:rPr>
              <a:t>Papadopoulos </a:t>
            </a:r>
            <a:r>
              <a:rPr sz="800" dirty="0">
                <a:solidFill>
                  <a:srgbClr val="898989"/>
                </a:solidFill>
                <a:latin typeface="Arial Narrow"/>
                <a:cs typeface="Arial Narrow"/>
              </a:rPr>
              <a:t>E, </a:t>
            </a:r>
            <a:r>
              <a:rPr sz="800" spc="-5" dirty="0">
                <a:solidFill>
                  <a:srgbClr val="898989"/>
                </a:solidFill>
                <a:latin typeface="Arial Narrow"/>
                <a:cs typeface="Arial Narrow"/>
              </a:rPr>
              <a:t>Patsaki </a:t>
            </a:r>
            <a:r>
              <a:rPr sz="800" dirty="0">
                <a:solidFill>
                  <a:srgbClr val="898989"/>
                </a:solidFill>
                <a:latin typeface="Arial Narrow"/>
                <a:cs typeface="Arial Narrow"/>
              </a:rPr>
              <a:t>E. </a:t>
            </a:r>
            <a:r>
              <a:rPr sz="800" spc="-5" dirty="0">
                <a:solidFill>
                  <a:srgbClr val="898989"/>
                </a:solidFill>
                <a:latin typeface="Arial Narrow"/>
                <a:cs typeface="Arial Narrow"/>
              </a:rPr>
              <a:t>Functional Assessment Scales </a:t>
            </a:r>
            <a:r>
              <a:rPr sz="800" dirty="0">
                <a:solidFill>
                  <a:srgbClr val="898989"/>
                </a:solidFill>
                <a:latin typeface="Arial Narrow"/>
                <a:cs typeface="Arial Narrow"/>
              </a:rPr>
              <a:t>in a </a:t>
            </a:r>
            <a:r>
              <a:rPr sz="800" spc="-5" dirty="0">
                <a:solidFill>
                  <a:srgbClr val="898989"/>
                </a:solidFill>
                <a:latin typeface="Arial Narrow"/>
                <a:cs typeface="Arial Narrow"/>
              </a:rPr>
              <a:t>General  Intensive Care </a:t>
            </a:r>
            <a:r>
              <a:rPr sz="800" dirty="0">
                <a:solidFill>
                  <a:srgbClr val="898989"/>
                </a:solidFill>
                <a:latin typeface="Arial Narrow"/>
                <a:cs typeface="Arial Narrow"/>
              </a:rPr>
              <a:t>Unit. A </a:t>
            </a:r>
            <a:r>
              <a:rPr sz="800" spc="-5" dirty="0">
                <a:solidFill>
                  <a:srgbClr val="898989"/>
                </a:solidFill>
                <a:latin typeface="Arial Narrow"/>
                <a:cs typeface="Arial Narrow"/>
              </a:rPr>
              <a:t>Review. </a:t>
            </a:r>
            <a:r>
              <a:rPr sz="800" i="1" spc="-5" dirty="0">
                <a:solidFill>
                  <a:srgbClr val="898989"/>
                </a:solidFill>
                <a:latin typeface="Arial Narrow"/>
                <a:cs typeface="Arial Narrow"/>
              </a:rPr>
              <a:t>ResearchgateNet</a:t>
            </a:r>
            <a:r>
              <a:rPr sz="800" spc="-5" dirty="0">
                <a:solidFill>
                  <a:srgbClr val="898989"/>
                </a:solidFill>
                <a:latin typeface="Arial Narrow"/>
                <a:cs typeface="Arial Narrow"/>
              </a:rPr>
              <a:t>. 2013;8(4):164-170.  </a:t>
            </a:r>
            <a:r>
              <a:rPr sz="800" spc="-5" dirty="0">
                <a:solidFill>
                  <a:srgbClr val="898989"/>
                </a:solidFill>
                <a:latin typeface="Arial Narrow"/>
                <a:cs typeface="Arial Narrow"/>
                <a:hlinkClick r:id="rId2"/>
              </a:rPr>
              <a:t>http://www.researchgate.net/publication/257637236_Functional_Assessment_Scales_in_a_Ge </a:t>
            </a:r>
            <a:r>
              <a:rPr sz="800" spc="-5" dirty="0">
                <a:solidFill>
                  <a:srgbClr val="898989"/>
                </a:solidFill>
                <a:latin typeface="Arial Narrow"/>
                <a:cs typeface="Arial Narrow"/>
              </a:rPr>
              <a:t> neral_Intensive_Care_Unit._A_Review/file/e0b4952b3c2c7c5111.pdf.</a:t>
            </a:r>
            <a:endParaRPr sz="800">
              <a:latin typeface="Arial Narrow"/>
              <a:cs typeface="Arial Narrow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53215" y="0"/>
            <a:ext cx="4590784" cy="51434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9568" y="170526"/>
            <a:ext cx="3519863" cy="140045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064" y="4699451"/>
            <a:ext cx="539387" cy="36130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68637" y="220471"/>
            <a:ext cx="300609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0" spc="-5" dirty="0">
                <a:solidFill>
                  <a:srgbClr val="C00000"/>
                </a:solidFill>
                <a:latin typeface="Arial Narrow"/>
                <a:cs typeface="Arial Narrow"/>
              </a:rPr>
              <a:t>Ключевые </a:t>
            </a:r>
            <a:r>
              <a:rPr sz="2700" b="0" dirty="0">
                <a:solidFill>
                  <a:srgbClr val="C00000"/>
                </a:solidFill>
                <a:latin typeface="Arial Narrow"/>
                <a:cs typeface="Arial Narrow"/>
              </a:rPr>
              <a:t>вопросы</a:t>
            </a:r>
            <a:r>
              <a:rPr sz="2700" b="0" spc="-60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2700" b="0" dirty="0">
                <a:solidFill>
                  <a:srgbClr val="C00000"/>
                </a:solidFill>
                <a:latin typeface="Arial Narrow"/>
                <a:cs typeface="Arial Narrow"/>
              </a:rPr>
              <a:t>(2)</a:t>
            </a:r>
            <a:endParaRPr sz="270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639571"/>
            <a:ext cx="7943215" cy="3064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8905" algn="ctr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C00000"/>
                </a:solidFill>
                <a:latin typeface="Arial Narrow"/>
                <a:cs typeface="Arial Narrow"/>
              </a:rPr>
              <a:t>Органные</a:t>
            </a:r>
            <a:r>
              <a:rPr sz="2400" b="1" spc="5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2400" b="1" dirty="0">
                <a:solidFill>
                  <a:srgbClr val="C00000"/>
                </a:solidFill>
                <a:latin typeface="Arial Narrow"/>
                <a:cs typeface="Arial Narrow"/>
              </a:rPr>
              <a:t>дисфункции</a:t>
            </a:r>
            <a:endParaRPr sz="2400">
              <a:latin typeface="Arial Narrow"/>
              <a:cs typeface="Arial Narrow"/>
            </a:endParaRPr>
          </a:p>
          <a:p>
            <a:pPr marL="355600" indent="-342900">
              <a:lnSpc>
                <a:spcPct val="100000"/>
              </a:lnSpc>
              <a:spcBef>
                <a:spcPts val="18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latin typeface="Arial Narrow"/>
                <a:cs typeface="Arial Narrow"/>
              </a:rPr>
              <a:t>Сердечно-сосудистая недостаточность </a:t>
            </a:r>
            <a:r>
              <a:rPr sz="1800" dirty="0">
                <a:latin typeface="Arial Narrow"/>
                <a:cs typeface="Arial Narrow"/>
              </a:rPr>
              <a:t>\ шоковый</a:t>
            </a:r>
            <a:r>
              <a:rPr sz="1800" spc="25" dirty="0">
                <a:latin typeface="Arial Narrow"/>
                <a:cs typeface="Arial Narrow"/>
              </a:rPr>
              <a:t> </a:t>
            </a:r>
            <a:r>
              <a:rPr sz="1800" spc="-5" dirty="0">
                <a:latin typeface="Arial Narrow"/>
                <a:cs typeface="Arial Narrow"/>
              </a:rPr>
              <a:t>синдром</a:t>
            </a:r>
            <a:endParaRPr sz="1800">
              <a:latin typeface="Arial Narrow"/>
              <a:cs typeface="Arial Narrow"/>
            </a:endParaRPr>
          </a:p>
          <a:p>
            <a:pPr marL="355600" indent="-342900">
              <a:lnSpc>
                <a:spcPct val="100000"/>
              </a:lnSpc>
              <a:spcBef>
                <a:spcPts val="43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latin typeface="Arial Narrow"/>
                <a:cs typeface="Arial Narrow"/>
              </a:rPr>
              <a:t>Цербральная недостаточность</a:t>
            </a:r>
            <a:endParaRPr sz="1800">
              <a:latin typeface="Arial Narrow"/>
              <a:cs typeface="Arial Narrow"/>
            </a:endParaRPr>
          </a:p>
          <a:p>
            <a:pPr marL="355600" marR="5080" indent="-342900">
              <a:lnSpc>
                <a:spcPct val="101899"/>
              </a:lnSpc>
              <a:spcBef>
                <a:spcPts val="2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latin typeface="Arial Narrow"/>
                <a:cs typeface="Arial Narrow"/>
              </a:rPr>
              <a:t>Респираторные показатели: </a:t>
            </a:r>
            <a:r>
              <a:rPr sz="1400" spc="-25" dirty="0">
                <a:latin typeface="Arial Narrow"/>
                <a:cs typeface="Arial Narrow"/>
              </a:rPr>
              <a:t>спонтанное дыхание </a:t>
            </a:r>
            <a:r>
              <a:rPr sz="1400" spc="-15" dirty="0">
                <a:latin typeface="Arial Narrow"/>
                <a:cs typeface="Arial Narrow"/>
              </a:rPr>
              <a:t>или </a:t>
            </a:r>
            <a:r>
              <a:rPr sz="1400" spc="-25" dirty="0">
                <a:latin typeface="Arial Narrow"/>
                <a:cs typeface="Arial Narrow"/>
              </a:rPr>
              <a:t>ИВЛ, режим, артериальная оксигенация, </a:t>
            </a:r>
            <a:r>
              <a:rPr sz="1400" spc="-20" dirty="0">
                <a:latin typeface="Arial Narrow"/>
                <a:cs typeface="Arial Narrow"/>
              </a:rPr>
              <a:t>динамика  </a:t>
            </a:r>
            <a:r>
              <a:rPr sz="1400" spc="-25" dirty="0">
                <a:latin typeface="Arial Narrow"/>
                <a:cs typeface="Arial Narrow"/>
              </a:rPr>
              <a:t>респираторного</a:t>
            </a:r>
            <a:r>
              <a:rPr sz="1400" spc="-40" dirty="0">
                <a:latin typeface="Arial Narrow"/>
                <a:cs typeface="Arial Narrow"/>
              </a:rPr>
              <a:t> </a:t>
            </a:r>
            <a:r>
              <a:rPr sz="1400" spc="-25" dirty="0">
                <a:latin typeface="Arial Narrow"/>
                <a:cs typeface="Arial Narrow"/>
              </a:rPr>
              <a:t>драйва</a:t>
            </a:r>
            <a:endParaRPr sz="1400">
              <a:latin typeface="Arial Narrow"/>
              <a:cs typeface="Arial Narrow"/>
            </a:endParaRPr>
          </a:p>
          <a:p>
            <a:pPr marL="355600" indent="-342900">
              <a:lnSpc>
                <a:spcPct val="100000"/>
              </a:lnSpc>
              <a:spcBef>
                <a:spcPts val="41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dirty="0">
                <a:latin typeface="Arial Narrow"/>
                <a:cs typeface="Arial Narrow"/>
              </a:rPr>
              <a:t>Маркеры почечного </a:t>
            </a:r>
            <a:r>
              <a:rPr sz="1800" spc="-5" dirty="0">
                <a:latin typeface="Arial Narrow"/>
                <a:cs typeface="Arial Narrow"/>
              </a:rPr>
              <a:t>повреждения </a:t>
            </a:r>
            <a:r>
              <a:rPr sz="1400" spc="-20" dirty="0">
                <a:latin typeface="Arial Narrow"/>
                <a:cs typeface="Arial Narrow"/>
              </a:rPr>
              <a:t>-диурез, динамика </a:t>
            </a:r>
            <a:r>
              <a:rPr sz="1400" spc="-25" dirty="0">
                <a:latin typeface="Arial Narrow"/>
                <a:cs typeface="Arial Narrow"/>
              </a:rPr>
              <a:t>шлаков</a:t>
            </a:r>
            <a:r>
              <a:rPr sz="1400" spc="-40" dirty="0">
                <a:latin typeface="Arial Narrow"/>
                <a:cs typeface="Arial Narrow"/>
              </a:rPr>
              <a:t> </a:t>
            </a:r>
            <a:r>
              <a:rPr sz="1400" spc="-20" dirty="0">
                <a:latin typeface="Arial Narrow"/>
                <a:cs typeface="Arial Narrow"/>
              </a:rPr>
              <a:t>крови</a:t>
            </a:r>
            <a:endParaRPr sz="1400">
              <a:latin typeface="Arial Narrow"/>
              <a:cs typeface="Arial Narrow"/>
            </a:endParaRPr>
          </a:p>
          <a:p>
            <a:pPr marL="355600" indent="-342900">
              <a:lnSpc>
                <a:spcPct val="100000"/>
              </a:lnSpc>
              <a:spcBef>
                <a:spcPts val="36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latin typeface="Arial Narrow"/>
                <a:cs typeface="Arial Narrow"/>
              </a:rPr>
              <a:t>Печеночная дисфункция</a:t>
            </a:r>
            <a:endParaRPr sz="1800">
              <a:latin typeface="Arial Narrow"/>
              <a:cs typeface="Arial Narrow"/>
            </a:endParaRPr>
          </a:p>
          <a:p>
            <a:pPr marL="355600" indent="-342900">
              <a:lnSpc>
                <a:spcPct val="100000"/>
              </a:lnSpc>
              <a:spcBef>
                <a:spcPts val="434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latin typeface="Arial Narrow"/>
                <a:cs typeface="Arial Narrow"/>
              </a:rPr>
              <a:t>Функция ЖКТ- </a:t>
            </a:r>
            <a:r>
              <a:rPr sz="1400" spc="-25" dirty="0">
                <a:latin typeface="Arial Narrow"/>
                <a:cs typeface="Arial Narrow"/>
              </a:rPr>
              <a:t>парез желудка, кишечника, усвоение энтерального </a:t>
            </a:r>
            <a:r>
              <a:rPr sz="1400" spc="-20" dirty="0">
                <a:latin typeface="Arial Narrow"/>
                <a:cs typeface="Arial Narrow"/>
              </a:rPr>
              <a:t>питания, </a:t>
            </a:r>
            <a:r>
              <a:rPr sz="1400" spc="-25" dirty="0">
                <a:latin typeface="Arial Narrow"/>
                <a:cs typeface="Arial Narrow"/>
              </a:rPr>
              <a:t>характер </a:t>
            </a:r>
            <a:r>
              <a:rPr sz="1400" dirty="0">
                <a:latin typeface="Arial Narrow"/>
                <a:cs typeface="Arial Narrow"/>
              </a:rPr>
              <a:t>и </a:t>
            </a:r>
            <a:r>
              <a:rPr sz="1400" spc="-20" dirty="0">
                <a:latin typeface="Arial Narrow"/>
                <a:cs typeface="Arial Narrow"/>
              </a:rPr>
              <a:t>частота стула</a:t>
            </a:r>
            <a:endParaRPr sz="1400">
              <a:latin typeface="Arial Narrow"/>
              <a:cs typeface="Arial Narrow"/>
            </a:endParaRPr>
          </a:p>
          <a:p>
            <a:pPr marL="355600" indent="-342900">
              <a:lnSpc>
                <a:spcPct val="100000"/>
              </a:lnSpc>
              <a:spcBef>
                <a:spcPts val="43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latin typeface="Arial Narrow"/>
                <a:cs typeface="Arial Narrow"/>
              </a:rPr>
              <a:t>Кожный </a:t>
            </a:r>
            <a:r>
              <a:rPr sz="1800" dirty="0">
                <a:latin typeface="Arial Narrow"/>
                <a:cs typeface="Arial Narrow"/>
              </a:rPr>
              <a:t>покров- </a:t>
            </a:r>
            <a:r>
              <a:rPr sz="1500" spc="-5" dirty="0">
                <a:latin typeface="Arial Narrow"/>
                <a:cs typeface="Arial Narrow"/>
              </a:rPr>
              <a:t>цвет, температура, влажность, пролежни </a:t>
            </a:r>
            <a:r>
              <a:rPr sz="1500" dirty="0">
                <a:latin typeface="Arial Narrow"/>
                <a:cs typeface="Arial Narrow"/>
              </a:rPr>
              <a:t>и </a:t>
            </a:r>
            <a:r>
              <a:rPr sz="1500" spc="-5" dirty="0">
                <a:latin typeface="Arial Narrow"/>
                <a:cs typeface="Arial Narrow"/>
              </a:rPr>
              <a:t>трофические</a:t>
            </a:r>
            <a:r>
              <a:rPr sz="1500" dirty="0">
                <a:latin typeface="Arial Narrow"/>
                <a:cs typeface="Arial Narrow"/>
              </a:rPr>
              <a:t> </a:t>
            </a:r>
            <a:r>
              <a:rPr sz="1500" spc="-5" dirty="0">
                <a:latin typeface="Arial Narrow"/>
                <a:cs typeface="Arial Narrow"/>
              </a:rPr>
              <a:t>расстройства</a:t>
            </a:r>
            <a:endParaRPr sz="15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064" y="4699451"/>
            <a:ext cx="539387" cy="36130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91706" y="272795"/>
            <a:ext cx="216090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spc="-5" dirty="0">
                <a:latin typeface="Arial Narrow"/>
                <a:cs typeface="Arial Narrow"/>
              </a:rPr>
              <a:t>Материал</a:t>
            </a:r>
            <a:endParaRPr sz="4400"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33385" y="4809914"/>
            <a:ext cx="1514475" cy="20066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200" spc="-5" dirty="0">
                <a:solidFill>
                  <a:srgbClr val="898989"/>
                </a:solidFill>
                <a:latin typeface="Arial Narrow"/>
                <a:cs typeface="Arial Narrow"/>
              </a:rPr>
              <a:t>Клиника Института</a:t>
            </a:r>
            <a:r>
              <a:rPr sz="1200" spc="-65" dirty="0">
                <a:solidFill>
                  <a:srgbClr val="898989"/>
                </a:solidFill>
                <a:latin typeface="Arial Narrow"/>
                <a:cs typeface="Arial Narrow"/>
              </a:rPr>
              <a:t> </a:t>
            </a:r>
            <a:r>
              <a:rPr sz="1200" dirty="0">
                <a:solidFill>
                  <a:srgbClr val="898989"/>
                </a:solidFill>
                <a:latin typeface="Arial Narrow"/>
                <a:cs typeface="Arial Narrow"/>
              </a:rPr>
              <a:t>Мозга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1123187"/>
            <a:ext cx="8071484" cy="177800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Arial Narrow"/>
                <a:cs typeface="Arial Narrow"/>
              </a:rPr>
              <a:t>5243 </a:t>
            </a:r>
            <a:r>
              <a:rPr sz="3200" spc="-5" dirty="0">
                <a:latin typeface="Arial Narrow"/>
                <a:cs typeface="Arial Narrow"/>
              </a:rPr>
              <a:t>пациентов </a:t>
            </a:r>
            <a:r>
              <a:rPr sz="3200" dirty="0">
                <a:latin typeface="Arial Narrow"/>
                <a:cs typeface="Arial Narrow"/>
              </a:rPr>
              <a:t>по </a:t>
            </a:r>
            <a:r>
              <a:rPr sz="3200" spc="-5" dirty="0">
                <a:latin typeface="Arial Narrow"/>
                <a:cs typeface="Arial Narrow"/>
              </a:rPr>
              <a:t>профилю</a:t>
            </a:r>
            <a:r>
              <a:rPr sz="3200" spc="-15" dirty="0">
                <a:latin typeface="Arial Narrow"/>
                <a:cs typeface="Arial Narrow"/>
              </a:rPr>
              <a:t> </a:t>
            </a:r>
            <a:r>
              <a:rPr sz="3200" spc="-5" dirty="0">
                <a:latin typeface="Arial Narrow"/>
                <a:cs typeface="Arial Narrow"/>
              </a:rPr>
              <a:t>нейрореабилитации</a:t>
            </a:r>
            <a:endParaRPr sz="3200">
              <a:latin typeface="Arial Narrow"/>
              <a:cs typeface="Arial Narrow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Arial Narrow"/>
                <a:cs typeface="Arial Narrow"/>
              </a:rPr>
              <a:t>2 </a:t>
            </a:r>
            <a:r>
              <a:rPr sz="3200" spc="-5" dirty="0">
                <a:latin typeface="Arial Narrow"/>
                <a:cs typeface="Arial Narrow"/>
              </a:rPr>
              <a:t>тестирования </a:t>
            </a:r>
            <a:r>
              <a:rPr sz="3200" dirty="0">
                <a:latin typeface="Arial Narrow"/>
                <a:cs typeface="Arial Narrow"/>
              </a:rPr>
              <a:t>в </a:t>
            </a:r>
            <a:r>
              <a:rPr sz="3200" spc="-5" dirty="0">
                <a:latin typeface="Arial Narrow"/>
                <a:cs typeface="Arial Narrow"/>
              </a:rPr>
              <a:t>течение </a:t>
            </a:r>
            <a:r>
              <a:rPr sz="3200" dirty="0">
                <a:latin typeface="Arial Narrow"/>
                <a:cs typeface="Arial Narrow"/>
              </a:rPr>
              <a:t>14</a:t>
            </a:r>
            <a:r>
              <a:rPr sz="3200" spc="-15" dirty="0">
                <a:latin typeface="Arial Narrow"/>
                <a:cs typeface="Arial Narrow"/>
              </a:rPr>
              <a:t> </a:t>
            </a:r>
            <a:r>
              <a:rPr sz="3200" spc="-5" dirty="0">
                <a:latin typeface="Arial Narrow"/>
                <a:cs typeface="Arial Narrow"/>
              </a:rPr>
              <a:t>дней</a:t>
            </a:r>
            <a:endParaRPr sz="3200">
              <a:latin typeface="Arial Narrow"/>
              <a:cs typeface="Arial Narrow"/>
            </a:endParaRPr>
          </a:p>
          <a:p>
            <a:pPr marL="355600" indent="-342900">
              <a:lnSpc>
                <a:spcPct val="100000"/>
              </a:lnSpc>
              <a:spcBef>
                <a:spcPts val="74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Arial Narrow"/>
                <a:cs typeface="Arial Narrow"/>
              </a:rPr>
              <a:t>Критерии отбора </a:t>
            </a:r>
            <a:r>
              <a:rPr sz="3200" dirty="0">
                <a:latin typeface="Arial Narrow"/>
                <a:cs typeface="Arial Narrow"/>
              </a:rPr>
              <a:t>: </a:t>
            </a:r>
            <a:r>
              <a:rPr sz="3200" spc="-5" dirty="0">
                <a:latin typeface="Arial Narrow"/>
                <a:cs typeface="Arial Narrow"/>
              </a:rPr>
              <a:t>динамика более </a:t>
            </a:r>
            <a:r>
              <a:rPr sz="3200" dirty="0">
                <a:latin typeface="Arial Narrow"/>
                <a:cs typeface="Arial Narrow"/>
              </a:rPr>
              <a:t>1</a:t>
            </a:r>
            <a:r>
              <a:rPr sz="3200" spc="-30" dirty="0">
                <a:latin typeface="Arial Narrow"/>
                <a:cs typeface="Arial Narrow"/>
              </a:rPr>
              <a:t> </a:t>
            </a:r>
            <a:r>
              <a:rPr sz="3200" spc="-5" dirty="0">
                <a:latin typeface="Arial Narrow"/>
                <a:cs typeface="Arial Narrow"/>
              </a:rPr>
              <a:t>балла</a:t>
            </a:r>
            <a:endParaRPr sz="32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4440" y="875635"/>
            <a:ext cx="3934330" cy="258218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02188" y="0"/>
            <a:ext cx="3756248" cy="51434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933385" y="4809914"/>
            <a:ext cx="1514475" cy="20066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200" spc="-5" dirty="0">
                <a:solidFill>
                  <a:srgbClr val="898989"/>
                </a:solidFill>
                <a:latin typeface="Arial Narrow"/>
                <a:cs typeface="Arial Narrow"/>
              </a:rPr>
              <a:t>Клиника Института</a:t>
            </a:r>
            <a:r>
              <a:rPr sz="1200" spc="-65" dirty="0">
                <a:solidFill>
                  <a:srgbClr val="898989"/>
                </a:solidFill>
                <a:latin typeface="Arial Narrow"/>
                <a:cs typeface="Arial Narrow"/>
              </a:rPr>
              <a:t> </a:t>
            </a:r>
            <a:r>
              <a:rPr sz="1200" dirty="0">
                <a:solidFill>
                  <a:srgbClr val="898989"/>
                </a:solidFill>
                <a:latin typeface="Arial Narrow"/>
                <a:cs typeface="Arial Narrow"/>
              </a:rPr>
              <a:t>Мозга</a:t>
            </a:r>
            <a:endParaRPr sz="12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4440" y="875635"/>
            <a:ext cx="3934330" cy="258218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602188" y="0"/>
            <a:ext cx="3841115" cy="5148580"/>
            <a:chOff x="4602188" y="0"/>
            <a:chExt cx="3841115" cy="514858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02188" y="0"/>
              <a:ext cx="3756248" cy="51434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20768" y="0"/>
              <a:ext cx="3822191" cy="77723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667416" y="0"/>
              <a:ext cx="3729354" cy="708025"/>
            </a:xfrm>
            <a:custGeom>
              <a:avLst/>
              <a:gdLst/>
              <a:ahLst/>
              <a:cxnLst/>
              <a:rect l="l" t="t" r="r" b="b"/>
              <a:pathLst>
                <a:path w="3729354" h="708025">
                  <a:moveTo>
                    <a:pt x="3611213" y="0"/>
                  </a:moveTo>
                  <a:lnTo>
                    <a:pt x="117947" y="0"/>
                  </a:lnTo>
                  <a:lnTo>
                    <a:pt x="72036" y="9268"/>
                  </a:lnTo>
                  <a:lnTo>
                    <a:pt x="34545" y="34545"/>
                  </a:lnTo>
                  <a:lnTo>
                    <a:pt x="9268" y="72036"/>
                  </a:lnTo>
                  <a:lnTo>
                    <a:pt x="0" y="117947"/>
                  </a:lnTo>
                  <a:lnTo>
                    <a:pt x="0" y="589718"/>
                  </a:lnTo>
                  <a:lnTo>
                    <a:pt x="9268" y="635628"/>
                  </a:lnTo>
                  <a:lnTo>
                    <a:pt x="34545" y="673119"/>
                  </a:lnTo>
                  <a:lnTo>
                    <a:pt x="72036" y="698396"/>
                  </a:lnTo>
                  <a:lnTo>
                    <a:pt x="117947" y="707665"/>
                  </a:lnTo>
                  <a:lnTo>
                    <a:pt x="3611213" y="707665"/>
                  </a:lnTo>
                  <a:lnTo>
                    <a:pt x="3657123" y="698396"/>
                  </a:lnTo>
                  <a:lnTo>
                    <a:pt x="3694614" y="673119"/>
                  </a:lnTo>
                  <a:lnTo>
                    <a:pt x="3719891" y="635628"/>
                  </a:lnTo>
                  <a:lnTo>
                    <a:pt x="3729160" y="589718"/>
                  </a:lnTo>
                  <a:lnTo>
                    <a:pt x="3729160" y="117947"/>
                  </a:lnTo>
                  <a:lnTo>
                    <a:pt x="3719891" y="72036"/>
                  </a:lnTo>
                  <a:lnTo>
                    <a:pt x="3694614" y="34545"/>
                  </a:lnTo>
                  <a:lnTo>
                    <a:pt x="3657123" y="9268"/>
                  </a:lnTo>
                  <a:lnTo>
                    <a:pt x="3611213" y="0"/>
                  </a:lnTo>
                  <a:close/>
                </a:path>
              </a:pathLst>
            </a:custGeom>
            <a:solidFill>
              <a:srgbClr val="C00000">
                <a:alpha val="168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667416" y="0"/>
              <a:ext cx="3729354" cy="708025"/>
            </a:xfrm>
            <a:custGeom>
              <a:avLst/>
              <a:gdLst/>
              <a:ahLst/>
              <a:cxnLst/>
              <a:rect l="l" t="t" r="r" b="b"/>
              <a:pathLst>
                <a:path w="3729354" h="708025">
                  <a:moveTo>
                    <a:pt x="0" y="117947"/>
                  </a:moveTo>
                  <a:lnTo>
                    <a:pt x="9268" y="72037"/>
                  </a:lnTo>
                  <a:lnTo>
                    <a:pt x="34545" y="34546"/>
                  </a:lnTo>
                  <a:lnTo>
                    <a:pt x="72036" y="9268"/>
                  </a:lnTo>
                  <a:lnTo>
                    <a:pt x="117947" y="0"/>
                  </a:lnTo>
                  <a:lnTo>
                    <a:pt x="3611214" y="0"/>
                  </a:lnTo>
                  <a:lnTo>
                    <a:pt x="3657124" y="9268"/>
                  </a:lnTo>
                  <a:lnTo>
                    <a:pt x="3694615" y="34546"/>
                  </a:lnTo>
                  <a:lnTo>
                    <a:pt x="3719892" y="72037"/>
                  </a:lnTo>
                  <a:lnTo>
                    <a:pt x="3729161" y="117947"/>
                  </a:lnTo>
                  <a:lnTo>
                    <a:pt x="3729161" y="589718"/>
                  </a:lnTo>
                  <a:lnTo>
                    <a:pt x="3719892" y="635628"/>
                  </a:lnTo>
                  <a:lnTo>
                    <a:pt x="3694615" y="673119"/>
                  </a:lnTo>
                  <a:lnTo>
                    <a:pt x="3657124" y="698397"/>
                  </a:lnTo>
                  <a:lnTo>
                    <a:pt x="3611214" y="707666"/>
                  </a:lnTo>
                  <a:lnTo>
                    <a:pt x="117947" y="707666"/>
                  </a:lnTo>
                  <a:lnTo>
                    <a:pt x="72036" y="698397"/>
                  </a:lnTo>
                  <a:lnTo>
                    <a:pt x="34545" y="673119"/>
                  </a:lnTo>
                  <a:lnTo>
                    <a:pt x="9268" y="635628"/>
                  </a:lnTo>
                  <a:lnTo>
                    <a:pt x="0" y="589718"/>
                  </a:lnTo>
                  <a:lnTo>
                    <a:pt x="0" y="117947"/>
                  </a:lnTo>
                  <a:close/>
                </a:path>
              </a:pathLst>
            </a:custGeom>
            <a:ln w="9525">
              <a:solidFill>
                <a:srgbClr val="F9B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933385" y="4809914"/>
            <a:ext cx="1514475" cy="20066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200" spc="-5" dirty="0">
                <a:solidFill>
                  <a:srgbClr val="898989"/>
                </a:solidFill>
                <a:latin typeface="Arial Narrow"/>
                <a:cs typeface="Arial Narrow"/>
              </a:rPr>
              <a:t>Клиника Института</a:t>
            </a:r>
            <a:r>
              <a:rPr sz="1200" spc="-65" dirty="0">
                <a:solidFill>
                  <a:srgbClr val="898989"/>
                </a:solidFill>
                <a:latin typeface="Arial Narrow"/>
                <a:cs typeface="Arial Narrow"/>
              </a:rPr>
              <a:t> </a:t>
            </a:r>
            <a:r>
              <a:rPr sz="1200" dirty="0">
                <a:solidFill>
                  <a:srgbClr val="898989"/>
                </a:solidFill>
                <a:latin typeface="Arial Narrow"/>
                <a:cs typeface="Arial Narrow"/>
              </a:rPr>
              <a:t>Мозга</a:t>
            </a:r>
            <a:endParaRPr sz="12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064" y="4699451"/>
            <a:ext cx="539387" cy="36130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946085" y="4822614"/>
            <a:ext cx="1373505" cy="1752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65"/>
              </a:lnSpc>
            </a:pPr>
            <a:r>
              <a:rPr sz="1200" spc="-5" dirty="0">
                <a:solidFill>
                  <a:srgbClr val="898989"/>
                </a:solidFill>
                <a:latin typeface="Arial Narrow"/>
                <a:cs typeface="Arial Narrow"/>
              </a:rPr>
              <a:t>Клиника Института</a:t>
            </a:r>
            <a:r>
              <a:rPr sz="1200" spc="-75" dirty="0">
                <a:solidFill>
                  <a:srgbClr val="898989"/>
                </a:solidFill>
                <a:latin typeface="Arial Narrow"/>
                <a:cs typeface="Arial Narrow"/>
              </a:rPr>
              <a:t> </a:t>
            </a:r>
            <a:r>
              <a:rPr sz="1200" dirty="0">
                <a:solidFill>
                  <a:srgbClr val="898989"/>
                </a:solidFill>
                <a:latin typeface="Arial Narrow"/>
                <a:cs typeface="Arial Narrow"/>
              </a:rPr>
              <a:t>Моз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06439" y="4800091"/>
            <a:ext cx="1409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98989"/>
                </a:solidFill>
                <a:latin typeface="Arial Narrow"/>
                <a:cs typeface="Arial Narrow"/>
              </a:rPr>
              <a:t>га</a:t>
            </a:r>
            <a:endParaRPr sz="1200">
              <a:latin typeface="Arial Narrow"/>
              <a:cs typeface="Arial Narrow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81500" y="749520"/>
            <a:ext cx="3905250" cy="1241202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65783" y="0"/>
            <a:ext cx="8902065" cy="5143500"/>
            <a:chOff x="165783" y="0"/>
            <a:chExt cx="8902065" cy="514350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5783" y="0"/>
              <a:ext cx="4145183" cy="51434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86656" y="2063495"/>
              <a:ext cx="4553711" cy="307848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81183" y="2257423"/>
              <a:ext cx="3967858" cy="258127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49577" y="2232813"/>
              <a:ext cx="4718223" cy="186219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00800" y="3489959"/>
              <a:ext cx="1045463" cy="23774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448425" y="3514725"/>
              <a:ext cx="952500" cy="142875"/>
            </a:xfrm>
            <a:custGeom>
              <a:avLst/>
              <a:gdLst/>
              <a:ahLst/>
              <a:cxnLst/>
              <a:rect l="l" t="t" r="r" b="b"/>
              <a:pathLst>
                <a:path w="952500" h="142875">
                  <a:moveTo>
                    <a:pt x="928687" y="0"/>
                  </a:moveTo>
                  <a:lnTo>
                    <a:pt x="23812" y="0"/>
                  </a:lnTo>
                  <a:lnTo>
                    <a:pt x="14543" y="1871"/>
                  </a:lnTo>
                  <a:lnTo>
                    <a:pt x="6974" y="6974"/>
                  </a:lnTo>
                  <a:lnTo>
                    <a:pt x="1871" y="14543"/>
                  </a:lnTo>
                  <a:lnTo>
                    <a:pt x="0" y="23812"/>
                  </a:lnTo>
                  <a:lnTo>
                    <a:pt x="0" y="119062"/>
                  </a:lnTo>
                  <a:lnTo>
                    <a:pt x="1871" y="128331"/>
                  </a:lnTo>
                  <a:lnTo>
                    <a:pt x="6974" y="135900"/>
                  </a:lnTo>
                  <a:lnTo>
                    <a:pt x="14543" y="141003"/>
                  </a:lnTo>
                  <a:lnTo>
                    <a:pt x="23812" y="142875"/>
                  </a:lnTo>
                  <a:lnTo>
                    <a:pt x="928687" y="142875"/>
                  </a:lnTo>
                  <a:lnTo>
                    <a:pt x="937956" y="141003"/>
                  </a:lnTo>
                  <a:lnTo>
                    <a:pt x="945525" y="135900"/>
                  </a:lnTo>
                  <a:lnTo>
                    <a:pt x="950628" y="128331"/>
                  </a:lnTo>
                  <a:lnTo>
                    <a:pt x="952500" y="119062"/>
                  </a:lnTo>
                  <a:lnTo>
                    <a:pt x="952500" y="23812"/>
                  </a:lnTo>
                  <a:lnTo>
                    <a:pt x="950628" y="14543"/>
                  </a:lnTo>
                  <a:lnTo>
                    <a:pt x="945525" y="6974"/>
                  </a:lnTo>
                  <a:lnTo>
                    <a:pt x="937956" y="1871"/>
                  </a:lnTo>
                  <a:lnTo>
                    <a:pt x="928687" y="0"/>
                  </a:lnTo>
                  <a:close/>
                </a:path>
              </a:pathLst>
            </a:custGeom>
            <a:solidFill>
              <a:srgbClr val="C00000">
                <a:alpha val="2901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448425" y="3514725"/>
              <a:ext cx="952500" cy="142875"/>
            </a:xfrm>
            <a:custGeom>
              <a:avLst/>
              <a:gdLst/>
              <a:ahLst/>
              <a:cxnLst/>
              <a:rect l="l" t="t" r="r" b="b"/>
              <a:pathLst>
                <a:path w="952500" h="142875">
                  <a:moveTo>
                    <a:pt x="0" y="23812"/>
                  </a:moveTo>
                  <a:lnTo>
                    <a:pt x="1871" y="14543"/>
                  </a:lnTo>
                  <a:lnTo>
                    <a:pt x="6974" y="6974"/>
                  </a:lnTo>
                  <a:lnTo>
                    <a:pt x="14543" y="1871"/>
                  </a:lnTo>
                  <a:lnTo>
                    <a:pt x="23812" y="0"/>
                  </a:lnTo>
                  <a:lnTo>
                    <a:pt x="928687" y="0"/>
                  </a:lnTo>
                  <a:lnTo>
                    <a:pt x="937956" y="1871"/>
                  </a:lnTo>
                  <a:lnTo>
                    <a:pt x="945525" y="6974"/>
                  </a:lnTo>
                  <a:lnTo>
                    <a:pt x="950628" y="14543"/>
                  </a:lnTo>
                  <a:lnTo>
                    <a:pt x="952500" y="23812"/>
                  </a:lnTo>
                  <a:lnTo>
                    <a:pt x="952500" y="119062"/>
                  </a:lnTo>
                  <a:lnTo>
                    <a:pt x="950628" y="128331"/>
                  </a:lnTo>
                  <a:lnTo>
                    <a:pt x="945525" y="135900"/>
                  </a:lnTo>
                  <a:lnTo>
                    <a:pt x="937956" y="141003"/>
                  </a:lnTo>
                  <a:lnTo>
                    <a:pt x="928687" y="142875"/>
                  </a:lnTo>
                  <a:lnTo>
                    <a:pt x="23812" y="142875"/>
                  </a:lnTo>
                  <a:lnTo>
                    <a:pt x="14543" y="141003"/>
                  </a:lnTo>
                  <a:lnTo>
                    <a:pt x="6974" y="135900"/>
                  </a:lnTo>
                  <a:lnTo>
                    <a:pt x="1871" y="128331"/>
                  </a:lnTo>
                  <a:lnTo>
                    <a:pt x="0" y="119062"/>
                  </a:lnTo>
                  <a:lnTo>
                    <a:pt x="0" y="23812"/>
                  </a:lnTo>
                  <a:close/>
                </a:path>
              </a:pathLst>
            </a:custGeom>
            <a:ln w="9525">
              <a:solidFill>
                <a:srgbClr val="F9B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4709795" y="115315"/>
            <a:ext cx="3379470" cy="5683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2110"/>
              </a:lnSpc>
              <a:spcBef>
                <a:spcPts val="210"/>
              </a:spcBef>
            </a:pPr>
            <a:r>
              <a:rPr sz="1800" spc="-150" dirty="0">
                <a:solidFill>
                  <a:srgbClr val="345A8A"/>
                </a:solidFill>
                <a:latin typeface="Calibri"/>
                <a:cs typeface="Calibri"/>
              </a:rPr>
              <a:t>ИНТЕГРАЛЬНАЯ </a:t>
            </a:r>
            <a:r>
              <a:rPr sz="1800" spc="-160" dirty="0">
                <a:solidFill>
                  <a:srgbClr val="345A8A"/>
                </a:solidFill>
                <a:latin typeface="Calibri"/>
                <a:cs typeface="Calibri"/>
              </a:rPr>
              <a:t>ОЦЕНКА </a:t>
            </a:r>
            <a:r>
              <a:rPr sz="1800" spc="-130" dirty="0">
                <a:solidFill>
                  <a:srgbClr val="345A8A"/>
                </a:solidFill>
                <a:latin typeface="Calibri"/>
                <a:cs typeface="Calibri"/>
              </a:rPr>
              <a:t>РЕЗУЛЬТАТОВ  </a:t>
            </a:r>
            <a:r>
              <a:rPr sz="1800" spc="-160" dirty="0">
                <a:solidFill>
                  <a:srgbClr val="345A8A"/>
                </a:solidFill>
                <a:latin typeface="Calibri"/>
                <a:cs typeface="Calibri"/>
              </a:rPr>
              <a:t>РЕАБИЛИТАЦИИ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202120" cy="223837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675" y="2371725"/>
            <a:ext cx="9077325" cy="267032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933385" y="4809914"/>
            <a:ext cx="1514475" cy="20066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200" spc="-5" dirty="0">
                <a:solidFill>
                  <a:srgbClr val="898989"/>
                </a:solidFill>
                <a:latin typeface="Arial Narrow"/>
                <a:cs typeface="Arial Narrow"/>
              </a:rPr>
              <a:t>Клиника Института</a:t>
            </a:r>
            <a:r>
              <a:rPr sz="1200" spc="-65" dirty="0">
                <a:solidFill>
                  <a:srgbClr val="898989"/>
                </a:solidFill>
                <a:latin typeface="Arial Narrow"/>
                <a:cs typeface="Arial Narrow"/>
              </a:rPr>
              <a:t> </a:t>
            </a:r>
            <a:r>
              <a:rPr sz="1200" dirty="0">
                <a:solidFill>
                  <a:srgbClr val="898989"/>
                </a:solidFill>
                <a:latin typeface="Arial Narrow"/>
                <a:cs typeface="Arial Narrow"/>
              </a:rPr>
              <a:t>Мозга</a:t>
            </a:r>
            <a:endParaRPr sz="12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0668" y="0"/>
            <a:ext cx="7242662" cy="51434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933385" y="4809914"/>
            <a:ext cx="1514475" cy="20066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200" spc="-5" dirty="0">
                <a:solidFill>
                  <a:srgbClr val="898989"/>
                </a:solidFill>
                <a:latin typeface="Arial Narrow"/>
                <a:cs typeface="Arial Narrow"/>
              </a:rPr>
              <a:t>Клиника Института</a:t>
            </a:r>
            <a:r>
              <a:rPr sz="1200" spc="-65" dirty="0">
                <a:solidFill>
                  <a:srgbClr val="898989"/>
                </a:solidFill>
                <a:latin typeface="Arial Narrow"/>
                <a:cs typeface="Arial Narrow"/>
              </a:rPr>
              <a:t> </a:t>
            </a:r>
            <a:r>
              <a:rPr sz="1200" dirty="0">
                <a:solidFill>
                  <a:srgbClr val="898989"/>
                </a:solidFill>
                <a:latin typeface="Arial Narrow"/>
                <a:cs typeface="Arial Narrow"/>
              </a:rPr>
              <a:t>Мозга</a:t>
            </a:r>
            <a:endParaRPr sz="12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6927" y="0"/>
            <a:ext cx="8860790" cy="5143500"/>
            <a:chOff x="126927" y="0"/>
            <a:chExt cx="886079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6927" y="0"/>
              <a:ext cx="3727593" cy="51434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97424" y="309578"/>
              <a:ext cx="5089943" cy="306531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933385" y="4809914"/>
            <a:ext cx="1514475" cy="20066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200" spc="-5" dirty="0">
                <a:solidFill>
                  <a:srgbClr val="898989"/>
                </a:solidFill>
                <a:latin typeface="Arial Narrow"/>
                <a:cs typeface="Arial Narrow"/>
              </a:rPr>
              <a:t>Клиника Института</a:t>
            </a:r>
            <a:r>
              <a:rPr sz="1200" spc="-65" dirty="0">
                <a:solidFill>
                  <a:srgbClr val="898989"/>
                </a:solidFill>
                <a:latin typeface="Arial Narrow"/>
                <a:cs typeface="Arial Narrow"/>
              </a:rPr>
              <a:t> </a:t>
            </a:r>
            <a:r>
              <a:rPr sz="1200" dirty="0">
                <a:solidFill>
                  <a:srgbClr val="898989"/>
                </a:solidFill>
                <a:latin typeface="Arial Narrow"/>
                <a:cs typeface="Arial Narrow"/>
              </a:rPr>
              <a:t>Мозга</a:t>
            </a:r>
            <a:endParaRPr sz="12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4440" y="875635"/>
            <a:ext cx="3934330" cy="258218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602188" y="0"/>
            <a:ext cx="3877945" cy="5143500"/>
            <a:chOff x="4602188" y="0"/>
            <a:chExt cx="3877945" cy="51435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02188" y="0"/>
              <a:ext cx="3756248" cy="51434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60392" y="661416"/>
              <a:ext cx="3819144" cy="113995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705516" y="685800"/>
              <a:ext cx="3729354" cy="1047750"/>
            </a:xfrm>
            <a:custGeom>
              <a:avLst/>
              <a:gdLst/>
              <a:ahLst/>
              <a:cxnLst/>
              <a:rect l="l" t="t" r="r" b="b"/>
              <a:pathLst>
                <a:path w="3729354" h="1047750">
                  <a:moveTo>
                    <a:pt x="3554533" y="0"/>
                  </a:moveTo>
                  <a:lnTo>
                    <a:pt x="174626" y="0"/>
                  </a:lnTo>
                  <a:lnTo>
                    <a:pt x="128203" y="6237"/>
                  </a:lnTo>
                  <a:lnTo>
                    <a:pt x="86488" y="23841"/>
                  </a:lnTo>
                  <a:lnTo>
                    <a:pt x="51146" y="51147"/>
                  </a:lnTo>
                  <a:lnTo>
                    <a:pt x="23841" y="86489"/>
                  </a:lnTo>
                  <a:lnTo>
                    <a:pt x="6237" y="128204"/>
                  </a:lnTo>
                  <a:lnTo>
                    <a:pt x="0" y="174627"/>
                  </a:lnTo>
                  <a:lnTo>
                    <a:pt x="0" y="873122"/>
                  </a:lnTo>
                  <a:lnTo>
                    <a:pt x="6237" y="919545"/>
                  </a:lnTo>
                  <a:lnTo>
                    <a:pt x="23841" y="961260"/>
                  </a:lnTo>
                  <a:lnTo>
                    <a:pt x="51146" y="996602"/>
                  </a:lnTo>
                  <a:lnTo>
                    <a:pt x="86488" y="1023908"/>
                  </a:lnTo>
                  <a:lnTo>
                    <a:pt x="128203" y="1041512"/>
                  </a:lnTo>
                  <a:lnTo>
                    <a:pt x="174626" y="1047750"/>
                  </a:lnTo>
                  <a:lnTo>
                    <a:pt x="3554533" y="1047750"/>
                  </a:lnTo>
                  <a:lnTo>
                    <a:pt x="3600955" y="1041512"/>
                  </a:lnTo>
                  <a:lnTo>
                    <a:pt x="3642670" y="1023908"/>
                  </a:lnTo>
                  <a:lnTo>
                    <a:pt x="3678013" y="996602"/>
                  </a:lnTo>
                  <a:lnTo>
                    <a:pt x="3705318" y="961260"/>
                  </a:lnTo>
                  <a:lnTo>
                    <a:pt x="3722922" y="919545"/>
                  </a:lnTo>
                  <a:lnTo>
                    <a:pt x="3729160" y="873122"/>
                  </a:lnTo>
                  <a:lnTo>
                    <a:pt x="3729160" y="174627"/>
                  </a:lnTo>
                  <a:lnTo>
                    <a:pt x="3722922" y="128204"/>
                  </a:lnTo>
                  <a:lnTo>
                    <a:pt x="3705318" y="86489"/>
                  </a:lnTo>
                  <a:lnTo>
                    <a:pt x="3678013" y="51147"/>
                  </a:lnTo>
                  <a:lnTo>
                    <a:pt x="3642670" y="23841"/>
                  </a:lnTo>
                  <a:lnTo>
                    <a:pt x="3600955" y="6237"/>
                  </a:lnTo>
                  <a:lnTo>
                    <a:pt x="3554533" y="0"/>
                  </a:lnTo>
                  <a:close/>
                </a:path>
              </a:pathLst>
            </a:custGeom>
            <a:solidFill>
              <a:srgbClr val="C00000">
                <a:alpha val="168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705516" y="685800"/>
              <a:ext cx="3729354" cy="1047750"/>
            </a:xfrm>
            <a:custGeom>
              <a:avLst/>
              <a:gdLst/>
              <a:ahLst/>
              <a:cxnLst/>
              <a:rect l="l" t="t" r="r" b="b"/>
              <a:pathLst>
                <a:path w="3729354" h="1047750">
                  <a:moveTo>
                    <a:pt x="0" y="174627"/>
                  </a:moveTo>
                  <a:lnTo>
                    <a:pt x="6237" y="128204"/>
                  </a:lnTo>
                  <a:lnTo>
                    <a:pt x="23841" y="86489"/>
                  </a:lnTo>
                  <a:lnTo>
                    <a:pt x="51147" y="51147"/>
                  </a:lnTo>
                  <a:lnTo>
                    <a:pt x="86489" y="23841"/>
                  </a:lnTo>
                  <a:lnTo>
                    <a:pt x="128204" y="6237"/>
                  </a:lnTo>
                  <a:lnTo>
                    <a:pt x="174627" y="0"/>
                  </a:lnTo>
                  <a:lnTo>
                    <a:pt x="3554534" y="0"/>
                  </a:lnTo>
                  <a:lnTo>
                    <a:pt x="3600956" y="6237"/>
                  </a:lnTo>
                  <a:lnTo>
                    <a:pt x="3642671" y="23841"/>
                  </a:lnTo>
                  <a:lnTo>
                    <a:pt x="3678014" y="51147"/>
                  </a:lnTo>
                  <a:lnTo>
                    <a:pt x="3705319" y="86489"/>
                  </a:lnTo>
                  <a:lnTo>
                    <a:pt x="3722923" y="128204"/>
                  </a:lnTo>
                  <a:lnTo>
                    <a:pt x="3729161" y="174627"/>
                  </a:lnTo>
                  <a:lnTo>
                    <a:pt x="3729161" y="873122"/>
                  </a:lnTo>
                  <a:lnTo>
                    <a:pt x="3722923" y="919545"/>
                  </a:lnTo>
                  <a:lnTo>
                    <a:pt x="3705319" y="961260"/>
                  </a:lnTo>
                  <a:lnTo>
                    <a:pt x="3678014" y="996602"/>
                  </a:lnTo>
                  <a:lnTo>
                    <a:pt x="3642671" y="1023908"/>
                  </a:lnTo>
                  <a:lnTo>
                    <a:pt x="3600956" y="1041512"/>
                  </a:lnTo>
                  <a:lnTo>
                    <a:pt x="3554534" y="1047750"/>
                  </a:lnTo>
                  <a:lnTo>
                    <a:pt x="174627" y="1047750"/>
                  </a:lnTo>
                  <a:lnTo>
                    <a:pt x="128204" y="1041512"/>
                  </a:lnTo>
                  <a:lnTo>
                    <a:pt x="86489" y="1023908"/>
                  </a:lnTo>
                  <a:lnTo>
                    <a:pt x="51147" y="996602"/>
                  </a:lnTo>
                  <a:lnTo>
                    <a:pt x="23841" y="961260"/>
                  </a:lnTo>
                  <a:lnTo>
                    <a:pt x="6237" y="919545"/>
                  </a:lnTo>
                  <a:lnTo>
                    <a:pt x="0" y="873122"/>
                  </a:lnTo>
                  <a:lnTo>
                    <a:pt x="0" y="174627"/>
                  </a:lnTo>
                  <a:close/>
                </a:path>
              </a:pathLst>
            </a:custGeom>
            <a:ln w="9525">
              <a:solidFill>
                <a:srgbClr val="F9B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933385" y="4809914"/>
            <a:ext cx="1514475" cy="20066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200" spc="-5" dirty="0">
                <a:solidFill>
                  <a:srgbClr val="898989"/>
                </a:solidFill>
                <a:latin typeface="Arial Narrow"/>
                <a:cs typeface="Arial Narrow"/>
              </a:rPr>
              <a:t>Клиника Института</a:t>
            </a:r>
            <a:r>
              <a:rPr sz="1200" spc="-65" dirty="0">
                <a:solidFill>
                  <a:srgbClr val="898989"/>
                </a:solidFill>
                <a:latin typeface="Arial Narrow"/>
                <a:cs typeface="Arial Narrow"/>
              </a:rPr>
              <a:t> </a:t>
            </a:r>
            <a:r>
              <a:rPr sz="1200" dirty="0">
                <a:solidFill>
                  <a:srgbClr val="898989"/>
                </a:solidFill>
                <a:latin typeface="Arial Narrow"/>
                <a:cs typeface="Arial Narrow"/>
              </a:rPr>
              <a:t>Мозга</a:t>
            </a:r>
            <a:endParaRPr sz="12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064" y="4699451"/>
            <a:ext cx="539387" cy="36130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59793" y="12023"/>
            <a:ext cx="4824730" cy="86677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90"/>
              </a:spcBef>
            </a:pPr>
            <a:r>
              <a:rPr sz="4000" b="0" spc="-5" dirty="0">
                <a:solidFill>
                  <a:srgbClr val="C00000"/>
                </a:solidFill>
                <a:latin typeface="Arial Narrow"/>
                <a:cs typeface="Arial Narrow"/>
              </a:rPr>
              <a:t>Оценка уровня</a:t>
            </a:r>
            <a:r>
              <a:rPr sz="4000" b="0" spc="-35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4000" b="0" spc="-5" dirty="0">
                <a:solidFill>
                  <a:srgbClr val="C00000"/>
                </a:solidFill>
                <a:latin typeface="Arial Narrow"/>
                <a:cs typeface="Arial Narrow"/>
              </a:rPr>
              <a:t>сознания</a:t>
            </a:r>
            <a:endParaRPr sz="4000">
              <a:latin typeface="Arial Narrow"/>
              <a:cs typeface="Arial Narrow"/>
            </a:endParaRPr>
          </a:p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1200" b="0" spc="-5" dirty="0">
                <a:solidFill>
                  <a:srgbClr val="C00000"/>
                </a:solidFill>
                <a:latin typeface="Arial Narrow"/>
                <a:cs typeface="Arial Narrow"/>
              </a:rPr>
              <a:t>Единая междисциплинарная классификация градаций сознания,</a:t>
            </a:r>
            <a:r>
              <a:rPr sz="1200" b="0" spc="35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1200" b="0" dirty="0">
                <a:solidFill>
                  <a:srgbClr val="C00000"/>
                </a:solidFill>
                <a:latin typeface="Arial Narrow"/>
                <a:cs typeface="Arial Narrow"/>
              </a:rPr>
              <a:t>1985</a:t>
            </a:r>
            <a:endParaRPr sz="1200">
              <a:latin typeface="Arial Narrow"/>
              <a:cs typeface="Arial Narrow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379296" y="945220"/>
          <a:ext cx="6499860" cy="39560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9465"/>
                <a:gridCol w="924560"/>
                <a:gridCol w="1092200"/>
                <a:gridCol w="795654"/>
                <a:gridCol w="1102360"/>
                <a:gridCol w="1766569"/>
              </a:tblGrid>
              <a:tr h="3769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5016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Arial Narrow"/>
                          <a:cs typeface="Arial Narrow"/>
                        </a:rPr>
                        <a:t>Сознание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254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130810" marR="123825" indent="14732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900" spc="-5" dirty="0">
                          <a:latin typeface="Arial Narrow"/>
                          <a:cs typeface="Arial Narrow"/>
                        </a:rPr>
                        <a:t>Уровень 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бо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д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р</a:t>
                      </a:r>
                      <a:r>
                        <a:rPr sz="900" spc="5" dirty="0">
                          <a:latin typeface="Arial Narrow"/>
                          <a:cs typeface="Arial Narrow"/>
                        </a:rPr>
                        <a:t>с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т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в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о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в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а</a:t>
                      </a:r>
                      <a:r>
                        <a:rPr sz="900" spc="5" dirty="0">
                          <a:latin typeface="Arial Narrow"/>
                          <a:cs typeface="Arial Narrow"/>
                        </a:rPr>
                        <a:t>н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и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я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5270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Arial Narrow"/>
                          <a:cs typeface="Arial Narrow"/>
                        </a:rPr>
                        <a:t>Речь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254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305435" marR="121285" indent="-177165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О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т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кры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в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а</a:t>
                      </a:r>
                      <a:r>
                        <a:rPr sz="900" spc="5" dirty="0">
                          <a:latin typeface="Arial Narrow"/>
                          <a:cs typeface="Arial Narrow"/>
                        </a:rPr>
                        <a:t>н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и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е  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глаз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5270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302895" marR="267970" indent="-2794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900" spc="-5" dirty="0">
                          <a:latin typeface="Arial Narrow"/>
                          <a:cs typeface="Arial Narrow"/>
                        </a:rPr>
                        <a:t>В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ыпо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л</a:t>
                      </a:r>
                      <a:r>
                        <a:rPr sz="900" spc="5" dirty="0">
                          <a:latin typeface="Arial Narrow"/>
                          <a:cs typeface="Arial Narrow"/>
                        </a:rPr>
                        <a:t>н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е</a:t>
                      </a:r>
                      <a:r>
                        <a:rPr sz="900" spc="5" dirty="0">
                          <a:latin typeface="Arial Narrow"/>
                          <a:cs typeface="Arial Narrow"/>
                        </a:rPr>
                        <a:t>н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ие  инструкций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5270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7526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Arial Narrow"/>
                          <a:cs typeface="Arial Narrow"/>
                        </a:rPr>
                        <a:t>Характер двигательной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реакции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254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</a:tr>
              <a:tr h="41148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50165">
                        <a:lnSpc>
                          <a:spcPct val="100000"/>
                        </a:lnSpc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Ясное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444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ts val="1070"/>
                        </a:lnSpc>
                      </a:pPr>
                      <a:r>
                        <a:rPr sz="900" spc="-5" dirty="0">
                          <a:latin typeface="Arial Narrow"/>
                          <a:cs typeface="Arial Narrow"/>
                        </a:rPr>
                        <a:t>Адекватный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50165" marR="199390">
                        <a:lnSpc>
                          <a:spcPct val="97800"/>
                        </a:lnSpc>
                        <a:spcBef>
                          <a:spcPts val="15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Быстрые,  ра</a:t>
                      </a:r>
                      <a:r>
                        <a:rPr sz="900" spc="5" dirty="0">
                          <a:latin typeface="Arial Narrow"/>
                          <a:cs typeface="Arial Narrow"/>
                        </a:rPr>
                        <a:t>с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про</a:t>
                      </a:r>
                      <a:r>
                        <a:rPr sz="900" spc="5" dirty="0">
                          <a:latin typeface="Arial Narrow"/>
                          <a:cs typeface="Arial Narrow"/>
                        </a:rPr>
                        <a:t>с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т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ра</a:t>
                      </a:r>
                      <a:r>
                        <a:rPr sz="900" spc="5" dirty="0">
                          <a:latin typeface="Arial Narrow"/>
                          <a:cs typeface="Arial Narrow"/>
                        </a:rPr>
                        <a:t>н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е</a:t>
                      </a:r>
                      <a:r>
                        <a:rPr sz="900" spc="5" dirty="0">
                          <a:latin typeface="Arial Narrow"/>
                          <a:cs typeface="Arial Narrow"/>
                        </a:rPr>
                        <a:t>нн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ые  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ответы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190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ts val="1070"/>
                        </a:lnSpc>
                      </a:pPr>
                      <a:r>
                        <a:rPr sz="900" spc="-5" dirty="0">
                          <a:latin typeface="Arial Narrow"/>
                          <a:cs typeface="Arial Narrow"/>
                        </a:rPr>
                        <a:t>Произвольное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50165" marR="43180">
                        <a:lnSpc>
                          <a:spcPts val="1100"/>
                        </a:lnSpc>
                        <a:spcBef>
                          <a:spcPts val="1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В 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полном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объеме, без  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задержки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12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50165" marR="43180">
                        <a:lnSpc>
                          <a:spcPts val="1100"/>
                        </a:lnSpc>
                        <a:spcBef>
                          <a:spcPts val="10"/>
                        </a:spcBef>
                        <a:tabLst>
                          <a:tab pos="1085215" algn="l"/>
                        </a:tabLst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Нео</a:t>
                      </a:r>
                      <a:r>
                        <a:rPr sz="900" spc="5" dirty="0">
                          <a:latin typeface="Arial Narrow"/>
                          <a:cs typeface="Arial Narrow"/>
                        </a:rPr>
                        <a:t>г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ра</a:t>
                      </a:r>
                      <a:r>
                        <a:rPr sz="900" spc="5" dirty="0">
                          <a:latin typeface="Arial Narrow"/>
                          <a:cs typeface="Arial Narrow"/>
                        </a:rPr>
                        <a:t>н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иче</a:t>
                      </a:r>
                      <a:r>
                        <a:rPr sz="900" spc="5" dirty="0">
                          <a:latin typeface="Arial Narrow"/>
                          <a:cs typeface="Arial Narrow"/>
                        </a:rPr>
                        <a:t>нн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ые	про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из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в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о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л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ь</a:t>
                      </a:r>
                      <a:r>
                        <a:rPr sz="900" spc="5" dirty="0">
                          <a:latin typeface="Arial Narrow"/>
                          <a:cs typeface="Arial Narrow"/>
                        </a:rPr>
                        <a:t>н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ые  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движения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12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</a:tr>
              <a:tr h="54864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5016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Arial Narrow"/>
                          <a:cs typeface="Arial Narrow"/>
                        </a:rPr>
                        <a:t>Возбуждение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  <a:p>
                      <a:pPr marL="5016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spc="-5" dirty="0">
                          <a:latin typeface="Arial Narrow"/>
                          <a:cs typeface="Arial Narrow"/>
                        </a:rPr>
                        <a:t>(делирий)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444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50165" marR="292100">
                        <a:lnSpc>
                          <a:spcPts val="1100"/>
                        </a:lnSpc>
                        <a:spcBef>
                          <a:spcPts val="1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По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в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ы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ш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е</a:t>
                      </a:r>
                      <a:r>
                        <a:rPr sz="900" spc="5" dirty="0">
                          <a:latin typeface="Arial Narrow"/>
                          <a:cs typeface="Arial Narrow"/>
                        </a:rPr>
                        <a:t>нн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ая  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активность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12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50165" marR="43180">
                        <a:lnSpc>
                          <a:spcPct val="97800"/>
                        </a:lnSpc>
                        <a:spcBef>
                          <a:spcPts val="15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Многословная  бессвязная; бред 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или  галлюцинации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190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ts val="1070"/>
                        </a:lnSpc>
                      </a:pPr>
                      <a:r>
                        <a:rPr sz="900" spc="-5" dirty="0">
                          <a:latin typeface="Arial Narrow"/>
                          <a:cs typeface="Arial Narrow"/>
                        </a:rPr>
                        <a:t>Произвольное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50165" marR="44450">
                        <a:lnSpc>
                          <a:spcPts val="1100"/>
                        </a:lnSpc>
                        <a:spcBef>
                          <a:spcPts val="1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В 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полном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объеме, с  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задержкой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12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50165" marR="42545" algn="just">
                        <a:lnSpc>
                          <a:spcPct val="97800"/>
                        </a:lnSpc>
                        <a:spcBef>
                          <a:spcPts val="15"/>
                        </a:spcBef>
                        <a:tabLst>
                          <a:tab pos="1292860" algn="l"/>
                        </a:tabLst>
                      </a:pPr>
                      <a:r>
                        <a:rPr sz="900" spc="-5" dirty="0">
                          <a:latin typeface="Arial Narrow"/>
                          <a:cs typeface="Arial Narrow"/>
                        </a:rPr>
                        <a:t>Избыточная нецеленаправленная 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про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из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в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о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л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ь</a:t>
                      </a:r>
                      <a:r>
                        <a:rPr sz="900" spc="5" dirty="0">
                          <a:latin typeface="Arial Narrow"/>
                          <a:cs typeface="Arial Narrow"/>
                        </a:rPr>
                        <a:t>н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ая;	мо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т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ор</a:t>
                      </a:r>
                      <a:r>
                        <a:rPr sz="900" spc="5" dirty="0">
                          <a:latin typeface="Arial Narrow"/>
                          <a:cs typeface="Arial Narrow"/>
                        </a:rPr>
                        <a:t>н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ое  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беспокойство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190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</a:tr>
              <a:tr h="54864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5016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Arial Narrow"/>
                          <a:cs typeface="Arial Narrow"/>
                        </a:rPr>
                        <a:t>Оглушение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12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ts val="1070"/>
                        </a:lnSpc>
                      </a:pPr>
                      <a:r>
                        <a:rPr sz="900" spc="-5" dirty="0">
                          <a:latin typeface="Arial Narrow"/>
                          <a:cs typeface="Arial Narrow"/>
                        </a:rPr>
                        <a:t>Заторможенность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ts val="1070"/>
                        </a:lnSpc>
                      </a:pPr>
                      <a:r>
                        <a:rPr sz="900" spc="-5" dirty="0">
                          <a:latin typeface="Arial Narrow"/>
                          <a:cs typeface="Arial Narrow"/>
                        </a:rPr>
                        <a:t>Односложные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ответы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ts val="1070"/>
                        </a:lnSpc>
                      </a:pPr>
                      <a:r>
                        <a:rPr sz="900" spc="-5" dirty="0">
                          <a:latin typeface="Arial Narrow"/>
                          <a:cs typeface="Arial Narrow"/>
                        </a:rPr>
                        <a:t>Произвольное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50165" marR="43815">
                        <a:lnSpc>
                          <a:spcPct val="97800"/>
                        </a:lnSpc>
                        <a:spcBef>
                          <a:spcPts val="15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Ограниченно,  требуется 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повторение 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инструкций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190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50165" marR="42545">
                        <a:lnSpc>
                          <a:spcPts val="1100"/>
                        </a:lnSpc>
                        <a:spcBef>
                          <a:spcPts val="10"/>
                        </a:spcBef>
                        <a:tabLst>
                          <a:tab pos="878840" algn="l"/>
                        </a:tabLst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Сни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ж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е</a:t>
                      </a:r>
                      <a:r>
                        <a:rPr sz="900" spc="5" dirty="0">
                          <a:latin typeface="Arial Narrow"/>
                          <a:cs typeface="Arial Narrow"/>
                        </a:rPr>
                        <a:t>нн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ая	це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л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енапра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вл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ен</a:t>
                      </a:r>
                      <a:r>
                        <a:rPr sz="900" spc="5" dirty="0">
                          <a:latin typeface="Arial Narrow"/>
                          <a:cs typeface="Arial Narrow"/>
                        </a:rPr>
                        <a:t>н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ая  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произвольная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12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</a:tr>
              <a:tr h="7539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01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5" dirty="0">
                          <a:latin typeface="Arial Narrow"/>
                          <a:cs typeface="Arial Narrow"/>
                        </a:rPr>
                        <a:t>Сопор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50165" marR="217170">
                        <a:lnSpc>
                          <a:spcPts val="1100"/>
                        </a:lnSpc>
                        <a:spcBef>
                          <a:spcPts val="1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Преоб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л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а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д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а</a:t>
                      </a:r>
                      <a:r>
                        <a:rPr sz="900" spc="5" dirty="0">
                          <a:latin typeface="Arial Narrow"/>
                          <a:cs typeface="Arial Narrow"/>
                        </a:rPr>
                        <a:t>н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ие  сна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12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50165" marR="271145">
                        <a:lnSpc>
                          <a:spcPts val="1100"/>
                        </a:lnSpc>
                        <a:spcBef>
                          <a:spcPts val="1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Бессловесные  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выкрики или</a:t>
                      </a:r>
                      <a:r>
                        <a:rPr sz="900" spc="-7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стон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12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50165" marR="300355" algn="just">
                        <a:lnSpc>
                          <a:spcPct val="97800"/>
                        </a:lnSpc>
                        <a:spcBef>
                          <a:spcPts val="15"/>
                        </a:spcBef>
                      </a:pPr>
                      <a:r>
                        <a:rPr sz="900" spc="-5" dirty="0">
                          <a:latin typeface="Arial Narrow"/>
                          <a:cs typeface="Arial Narrow"/>
                        </a:rPr>
                        <a:t>Только</a:t>
                      </a:r>
                      <a:r>
                        <a:rPr sz="900" spc="-8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5" dirty="0">
                          <a:latin typeface="Arial Narrow"/>
                          <a:cs typeface="Arial Narrow"/>
                        </a:rPr>
                        <a:t>на 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окрик 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или  боль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190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ts val="1070"/>
                        </a:lnSpc>
                      </a:pPr>
                      <a:r>
                        <a:rPr sz="900" spc="-5" dirty="0">
                          <a:latin typeface="Arial Narrow"/>
                          <a:cs typeface="Arial Narrow"/>
                        </a:rPr>
                        <a:t>Отсутствует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50165" marR="41910" algn="just">
                        <a:lnSpc>
                          <a:spcPct val="97800"/>
                        </a:lnSpc>
                        <a:spcBef>
                          <a:spcPts val="15"/>
                        </a:spcBef>
                        <a:tabLst>
                          <a:tab pos="1078865" algn="l"/>
                        </a:tabLst>
                      </a:pPr>
                      <a:r>
                        <a:rPr sz="900" spc="-5" dirty="0">
                          <a:latin typeface="Arial Narrow"/>
                          <a:cs typeface="Arial Narrow"/>
                        </a:rPr>
                        <a:t>М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и</a:t>
                      </a:r>
                      <a:r>
                        <a:rPr sz="900" spc="5" dirty="0">
                          <a:latin typeface="Arial Narrow"/>
                          <a:cs typeface="Arial Narrow"/>
                        </a:rPr>
                        <a:t>н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и</a:t>
                      </a:r>
                      <a:r>
                        <a:rPr sz="900" spc="5" dirty="0">
                          <a:latin typeface="Arial Narrow"/>
                          <a:cs typeface="Arial Narrow"/>
                        </a:rPr>
                        <a:t>м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а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л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ь</a:t>
                      </a:r>
                      <a:r>
                        <a:rPr sz="900" spc="5" dirty="0">
                          <a:latin typeface="Arial Narrow"/>
                          <a:cs typeface="Arial Narrow"/>
                        </a:rPr>
                        <a:t>н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ая	про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из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в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о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л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ь</a:t>
                      </a:r>
                      <a:r>
                        <a:rPr sz="900" spc="5" dirty="0">
                          <a:latin typeface="Arial Narrow"/>
                          <a:cs typeface="Arial Narrow"/>
                        </a:rPr>
                        <a:t>н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ая,  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целенаправленная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при нанесении  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боли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с 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локализацией</a:t>
                      </a:r>
                      <a:r>
                        <a:rPr sz="900" spc="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болевого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  <a:p>
                      <a:pPr marL="5016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900" spc="-5" dirty="0">
                          <a:latin typeface="Arial Narrow"/>
                          <a:cs typeface="Arial Narrow"/>
                        </a:rPr>
                        <a:t>стимула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190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</a:tr>
              <a:tr h="100524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0165" marR="252729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У</a:t>
                      </a:r>
                      <a:r>
                        <a:rPr sz="900" spc="5" dirty="0">
                          <a:latin typeface="Arial Narrow"/>
                          <a:cs typeface="Arial Narrow"/>
                        </a:rPr>
                        <a:t>м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еренная  кома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Постоянный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сон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3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5" dirty="0">
                          <a:latin typeface="Arial Narrow"/>
                          <a:cs typeface="Arial Narrow"/>
                        </a:rPr>
                        <a:t>Отсутствует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3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5" dirty="0">
                          <a:latin typeface="Arial Narrow"/>
                          <a:cs typeface="Arial Narrow"/>
                        </a:rPr>
                        <a:t>Отсутствует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3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5" dirty="0">
                          <a:latin typeface="Arial Narrow"/>
                          <a:cs typeface="Arial Narrow"/>
                        </a:rPr>
                        <a:t>Отсутствует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3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50165" marR="43180" algn="just">
                        <a:lnSpc>
                          <a:spcPct val="99400"/>
                        </a:lnSpc>
                        <a:spcBef>
                          <a:spcPts val="10"/>
                        </a:spcBef>
                        <a:tabLst>
                          <a:tab pos="1040765" algn="l"/>
                          <a:tab pos="1094740" algn="l"/>
                        </a:tabLst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Непро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из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в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о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л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ь</a:t>
                      </a:r>
                      <a:r>
                        <a:rPr sz="900" spc="5" dirty="0">
                          <a:latin typeface="Arial Narrow"/>
                          <a:cs typeface="Arial Narrow"/>
                        </a:rPr>
                        <a:t>н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ые		</a:t>
                      </a:r>
                      <a:r>
                        <a:rPr sz="900" spc="5" dirty="0">
                          <a:latin typeface="Arial Narrow"/>
                          <a:cs typeface="Arial Narrow"/>
                        </a:rPr>
                        <a:t>с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т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ерео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ти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п</a:t>
                      </a:r>
                      <a:r>
                        <a:rPr sz="900" spc="5" dirty="0">
                          <a:latin typeface="Arial Narrow"/>
                          <a:cs typeface="Arial Narrow"/>
                        </a:rPr>
                        <a:t>н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ые 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дв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и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ж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е</a:t>
                      </a:r>
                      <a:r>
                        <a:rPr sz="900" spc="5" dirty="0">
                          <a:latin typeface="Arial Narrow"/>
                          <a:cs typeface="Arial Narrow"/>
                        </a:rPr>
                        <a:t>н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и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я	(по</a:t>
                      </a:r>
                      <a:r>
                        <a:rPr sz="900" spc="5" dirty="0">
                          <a:latin typeface="Arial Narrow"/>
                          <a:cs typeface="Arial Narrow"/>
                        </a:rPr>
                        <a:t>г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л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а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ж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ив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а</a:t>
                      </a:r>
                      <a:r>
                        <a:rPr sz="900" spc="5" dirty="0">
                          <a:latin typeface="Arial Narrow"/>
                          <a:cs typeface="Arial Narrow"/>
                        </a:rPr>
                        <a:t>н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и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е,  почесывание); 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нецеленаправленная 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реакция при нанесении 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боли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без  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локализации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стимула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12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</a:tr>
              <a:tr h="298433"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Глубокая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кома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8064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Постоянный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сон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12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5" dirty="0">
                          <a:latin typeface="Arial Narrow"/>
                          <a:cs typeface="Arial Narrow"/>
                        </a:rPr>
                        <a:t>Отсутствует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12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5" dirty="0">
                          <a:latin typeface="Arial Narrow"/>
                          <a:cs typeface="Arial Narrow"/>
                        </a:rPr>
                        <a:t>Отсутствует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12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5" dirty="0">
                          <a:latin typeface="Arial Narrow"/>
                          <a:cs typeface="Arial Narrow"/>
                        </a:rPr>
                        <a:t>Отсутствует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12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spc="-5" dirty="0">
                          <a:latin typeface="Arial Narrow"/>
                          <a:cs typeface="Arial Narrow"/>
                        </a:rPr>
                        <a:t>Отсутствие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12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71700" y="249570"/>
            <a:ext cx="5732393" cy="458340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064" y="4699451"/>
            <a:ext cx="539387" cy="36130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70086" y="199135"/>
            <a:ext cx="5203825" cy="854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700" b="0" spc="-5" dirty="0">
                <a:solidFill>
                  <a:srgbClr val="C00000"/>
                </a:solidFill>
                <a:latin typeface="Arial Narrow"/>
                <a:cs typeface="Arial Narrow"/>
              </a:rPr>
              <a:t>Ключевые </a:t>
            </a:r>
            <a:r>
              <a:rPr sz="2700" b="0" dirty="0">
                <a:solidFill>
                  <a:srgbClr val="C00000"/>
                </a:solidFill>
                <a:latin typeface="Arial Narrow"/>
                <a:cs typeface="Arial Narrow"/>
              </a:rPr>
              <a:t>вопросы</a:t>
            </a:r>
            <a:r>
              <a:rPr sz="2700" b="0" spc="-5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2700" b="0" dirty="0">
                <a:solidFill>
                  <a:srgbClr val="C00000"/>
                </a:solidFill>
                <a:latin typeface="Arial Narrow"/>
                <a:cs typeface="Arial Narrow"/>
              </a:rPr>
              <a:t>(3)</a:t>
            </a:r>
            <a:endParaRPr sz="2700">
              <a:latin typeface="Arial Narrow"/>
              <a:cs typeface="Arial Narrow"/>
            </a:endParaRPr>
          </a:p>
          <a:p>
            <a:pPr algn="ctr">
              <a:lnSpc>
                <a:spcPct val="100000"/>
              </a:lnSpc>
              <a:spcBef>
                <a:spcPts val="45"/>
              </a:spcBef>
            </a:pPr>
            <a:r>
              <a:rPr sz="2700" b="0" dirty="0">
                <a:solidFill>
                  <a:srgbClr val="C00000"/>
                </a:solidFill>
                <a:latin typeface="Arial Narrow"/>
                <a:cs typeface="Arial Narrow"/>
              </a:rPr>
              <a:t>Основные </a:t>
            </a:r>
            <a:r>
              <a:rPr sz="2700" b="0" spc="-5" dirty="0">
                <a:solidFill>
                  <a:srgbClr val="C00000"/>
                </a:solidFill>
                <a:latin typeface="Arial Narrow"/>
                <a:cs typeface="Arial Narrow"/>
              </a:rPr>
              <a:t>пататологические</a:t>
            </a:r>
            <a:r>
              <a:rPr sz="2700" b="0" spc="-25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2700" b="0" dirty="0">
                <a:solidFill>
                  <a:srgbClr val="C00000"/>
                </a:solidFill>
                <a:latin typeface="Arial Narrow"/>
                <a:cs typeface="Arial Narrow"/>
              </a:rPr>
              <a:t>синдромы</a:t>
            </a:r>
            <a:endParaRPr sz="270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1162304"/>
            <a:ext cx="5088255" cy="3198495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36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100" dirty="0">
                <a:latin typeface="Arial Narrow"/>
                <a:cs typeface="Arial Narrow"/>
              </a:rPr>
              <a:t>Гиповолемия</a:t>
            </a:r>
            <a:r>
              <a:rPr sz="2100" spc="-10" dirty="0">
                <a:latin typeface="Arial Narrow"/>
                <a:cs typeface="Arial Narrow"/>
              </a:rPr>
              <a:t> </a:t>
            </a:r>
            <a:r>
              <a:rPr sz="2100" spc="-5" dirty="0">
                <a:latin typeface="Arial Narrow"/>
                <a:cs typeface="Arial Narrow"/>
              </a:rPr>
              <a:t>\гипергидратация</a:t>
            </a:r>
            <a:endParaRPr sz="2100">
              <a:latin typeface="Arial Narrow"/>
              <a:cs typeface="Arial Narrow"/>
            </a:endParaRPr>
          </a:p>
          <a:p>
            <a:pPr marL="355600" indent="-342900">
              <a:lnSpc>
                <a:spcPct val="100000"/>
              </a:lnSpc>
              <a:spcBef>
                <a:spcPts val="2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100" spc="-5" dirty="0">
                <a:latin typeface="Arial Narrow"/>
                <a:cs typeface="Arial Narrow"/>
              </a:rPr>
              <a:t>Водно-электролитные расстройства</a:t>
            </a:r>
            <a:endParaRPr sz="2100">
              <a:latin typeface="Arial Narrow"/>
              <a:cs typeface="Arial Narrow"/>
            </a:endParaRPr>
          </a:p>
          <a:p>
            <a:pPr marL="355600" indent="-342900">
              <a:lnSpc>
                <a:spcPct val="100000"/>
              </a:lnSpc>
              <a:spcBef>
                <a:spcPts val="1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100" spc="-5" dirty="0">
                <a:latin typeface="Arial Narrow"/>
                <a:cs typeface="Arial Narrow"/>
              </a:rPr>
              <a:t>Расстройства КЩС</a:t>
            </a:r>
            <a:endParaRPr sz="2100">
              <a:latin typeface="Arial Narrow"/>
              <a:cs typeface="Arial Narrow"/>
            </a:endParaRPr>
          </a:p>
          <a:p>
            <a:pPr marL="355600" indent="-342900">
              <a:lnSpc>
                <a:spcPct val="100000"/>
              </a:lnSpc>
              <a:spcBef>
                <a:spcPts val="28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100" dirty="0">
                <a:latin typeface="Arial Narrow"/>
                <a:cs typeface="Arial Narrow"/>
              </a:rPr>
              <a:t>Болевой</a:t>
            </a:r>
            <a:r>
              <a:rPr sz="2100" spc="-5" dirty="0">
                <a:latin typeface="Arial Narrow"/>
                <a:cs typeface="Arial Narrow"/>
              </a:rPr>
              <a:t> </a:t>
            </a:r>
            <a:r>
              <a:rPr sz="2100" dirty="0">
                <a:latin typeface="Arial Narrow"/>
                <a:cs typeface="Arial Narrow"/>
              </a:rPr>
              <a:t>синдром</a:t>
            </a:r>
            <a:endParaRPr sz="2100">
              <a:latin typeface="Arial Narrow"/>
              <a:cs typeface="Arial Narrow"/>
            </a:endParaRPr>
          </a:p>
          <a:p>
            <a:pPr marL="355600" indent="-342900">
              <a:lnSpc>
                <a:spcPct val="100000"/>
              </a:lnSpc>
              <a:spcBef>
                <a:spcPts val="2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100" dirty="0">
                <a:latin typeface="Arial Narrow"/>
                <a:cs typeface="Arial Narrow"/>
              </a:rPr>
              <a:t>ВЧГ</a:t>
            </a:r>
            <a:endParaRPr sz="2100">
              <a:latin typeface="Arial Narrow"/>
              <a:cs typeface="Arial Narrow"/>
            </a:endParaRPr>
          </a:p>
          <a:p>
            <a:pPr marL="355600" indent="-342900">
              <a:lnSpc>
                <a:spcPct val="100000"/>
              </a:lnSpc>
              <a:spcBef>
                <a:spcPts val="29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100" spc="-5" dirty="0">
                <a:latin typeface="Arial Narrow"/>
                <a:cs typeface="Arial Narrow"/>
              </a:rPr>
              <a:t>Инфекционно-воспалительный</a:t>
            </a:r>
            <a:endParaRPr sz="2100">
              <a:latin typeface="Arial Narrow"/>
              <a:cs typeface="Arial Narrow"/>
            </a:endParaRPr>
          </a:p>
          <a:p>
            <a:pPr marL="355600" indent="-342900">
              <a:lnSpc>
                <a:spcPct val="100000"/>
              </a:lnSpc>
              <a:spcBef>
                <a:spcPts val="1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100" spc="-5" dirty="0">
                <a:latin typeface="Arial Narrow"/>
                <a:cs typeface="Arial Narrow"/>
              </a:rPr>
              <a:t>Расстройства сверывания </a:t>
            </a:r>
            <a:r>
              <a:rPr sz="2100" dirty="0">
                <a:latin typeface="Arial Narrow"/>
                <a:cs typeface="Arial Narrow"/>
              </a:rPr>
              <a:t>и </a:t>
            </a:r>
            <a:r>
              <a:rPr sz="2100" spc="-5" dirty="0">
                <a:latin typeface="Arial Narrow"/>
                <a:cs typeface="Arial Narrow"/>
              </a:rPr>
              <a:t>коагуляции</a:t>
            </a:r>
            <a:r>
              <a:rPr sz="2100" spc="30" dirty="0">
                <a:latin typeface="Arial Narrow"/>
                <a:cs typeface="Arial Narrow"/>
              </a:rPr>
              <a:t> </a:t>
            </a:r>
            <a:r>
              <a:rPr sz="2100" spc="-5" dirty="0">
                <a:latin typeface="Arial Narrow"/>
                <a:cs typeface="Arial Narrow"/>
              </a:rPr>
              <a:t>крови</a:t>
            </a:r>
            <a:endParaRPr sz="2100">
              <a:latin typeface="Arial Narrow"/>
              <a:cs typeface="Arial Narrow"/>
            </a:endParaRPr>
          </a:p>
          <a:p>
            <a:pPr marL="355600" indent="-342900">
              <a:lnSpc>
                <a:spcPct val="100000"/>
              </a:lnSpc>
              <a:spcBef>
                <a:spcPts val="29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100" spc="-5" dirty="0">
                <a:latin typeface="Arial Narrow"/>
                <a:cs typeface="Arial Narrow"/>
              </a:rPr>
              <a:t>Острая дисавтономия</a:t>
            </a:r>
            <a:endParaRPr sz="2100">
              <a:latin typeface="Arial Narrow"/>
              <a:cs typeface="Arial Narrow"/>
            </a:endParaRPr>
          </a:p>
          <a:p>
            <a:pPr marL="355600" indent="-342900">
              <a:lnSpc>
                <a:spcPct val="100000"/>
              </a:lnSpc>
              <a:spcBef>
                <a:spcPts val="28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100" spc="-5" dirty="0">
                <a:latin typeface="Arial Narrow"/>
                <a:cs typeface="Arial Narrow"/>
              </a:rPr>
              <a:t>Иммобилизационный</a:t>
            </a:r>
            <a:endParaRPr sz="21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69591" y="1687605"/>
            <a:ext cx="7274408" cy="345589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831181" y="366776"/>
            <a:ext cx="548132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latin typeface="Arial Narrow"/>
                <a:cs typeface="Arial Narrow"/>
              </a:rPr>
              <a:t>Сопоставление бальной оценки баллов по шкале комы- </a:t>
            </a:r>
            <a:r>
              <a:rPr sz="1500" dirty="0">
                <a:latin typeface="Arial Narrow"/>
                <a:cs typeface="Arial Narrow"/>
              </a:rPr>
              <a:t>Glasgow и </a:t>
            </a:r>
            <a:r>
              <a:rPr sz="1500" spc="-5" dirty="0">
                <a:latin typeface="Arial Narrow"/>
                <a:cs typeface="Arial Narrow"/>
              </a:rPr>
              <a:t>Единой  междисциплинарная классификации градаций сознания </a:t>
            </a:r>
            <a:r>
              <a:rPr sz="1500" dirty="0">
                <a:latin typeface="Arial Narrow"/>
                <a:cs typeface="Arial Narrow"/>
              </a:rPr>
              <a:t>(А. </a:t>
            </a:r>
            <a:r>
              <a:rPr sz="1500" spc="-5" dirty="0">
                <a:latin typeface="Arial Narrow"/>
                <a:cs typeface="Arial Narrow"/>
              </a:rPr>
              <a:t>Н. Коновалов,  Л.М.Попова </a:t>
            </a:r>
            <a:r>
              <a:rPr sz="1500" dirty="0">
                <a:latin typeface="Arial Narrow"/>
                <a:cs typeface="Arial Narrow"/>
              </a:rPr>
              <a:t>с </a:t>
            </a:r>
            <a:r>
              <a:rPr sz="1500" spc="-5" dirty="0">
                <a:latin typeface="Arial Narrow"/>
                <a:cs typeface="Arial Narrow"/>
              </a:rPr>
              <a:t>соавторами) </a:t>
            </a:r>
            <a:r>
              <a:rPr sz="1500" dirty="0">
                <a:latin typeface="Arial Narrow"/>
                <a:cs typeface="Arial Narrow"/>
              </a:rPr>
              <a:t>в</a:t>
            </a:r>
            <a:r>
              <a:rPr sz="1500" spc="-25" dirty="0">
                <a:latin typeface="Arial Narrow"/>
                <a:cs typeface="Arial Narrow"/>
              </a:rPr>
              <a:t> </a:t>
            </a:r>
            <a:r>
              <a:rPr sz="1500" spc="-5" dirty="0">
                <a:latin typeface="Arial Narrow"/>
                <a:cs typeface="Arial Narrow"/>
              </a:rPr>
              <a:t>модификации</a:t>
            </a:r>
            <a:endParaRPr sz="1500">
              <a:latin typeface="Arial Narrow"/>
              <a:cs typeface="Arial Narrow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85900" y="1337104"/>
            <a:ext cx="6168106" cy="2124712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6250" y="208772"/>
            <a:ext cx="7886700" cy="446800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933385" y="4809914"/>
            <a:ext cx="1514475" cy="20066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200" spc="-5" dirty="0">
                <a:solidFill>
                  <a:srgbClr val="898989"/>
                </a:solidFill>
                <a:latin typeface="Arial Narrow"/>
                <a:cs typeface="Arial Narrow"/>
              </a:rPr>
              <a:t>Клиника Института</a:t>
            </a:r>
            <a:r>
              <a:rPr sz="1200" spc="-65" dirty="0">
                <a:solidFill>
                  <a:srgbClr val="898989"/>
                </a:solidFill>
                <a:latin typeface="Arial Narrow"/>
                <a:cs typeface="Arial Narrow"/>
              </a:rPr>
              <a:t> </a:t>
            </a:r>
            <a:r>
              <a:rPr sz="1200" dirty="0">
                <a:solidFill>
                  <a:srgbClr val="898989"/>
                </a:solidFill>
                <a:latin typeface="Arial Narrow"/>
                <a:cs typeface="Arial Narrow"/>
              </a:rPr>
              <a:t>Мозга</a:t>
            </a:r>
            <a:endParaRPr sz="12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332" y="0"/>
            <a:ext cx="6043834" cy="507682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933385" y="4809914"/>
            <a:ext cx="1514475" cy="20066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200" spc="-5" dirty="0">
                <a:solidFill>
                  <a:srgbClr val="898989"/>
                </a:solidFill>
                <a:latin typeface="Arial Narrow"/>
                <a:cs typeface="Arial Narrow"/>
              </a:rPr>
              <a:t>Клиника Института</a:t>
            </a:r>
            <a:r>
              <a:rPr sz="1200" spc="-65" dirty="0">
                <a:solidFill>
                  <a:srgbClr val="898989"/>
                </a:solidFill>
                <a:latin typeface="Arial Narrow"/>
                <a:cs typeface="Arial Narrow"/>
              </a:rPr>
              <a:t> </a:t>
            </a:r>
            <a:r>
              <a:rPr sz="1200" dirty="0">
                <a:solidFill>
                  <a:srgbClr val="898989"/>
                </a:solidFill>
                <a:latin typeface="Arial Narrow"/>
                <a:cs typeface="Arial Narrow"/>
              </a:rPr>
              <a:t>Мозга</a:t>
            </a:r>
            <a:endParaRPr sz="12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5250" y="0"/>
            <a:ext cx="9048750" cy="4962525"/>
            <a:chOff x="95250" y="0"/>
            <a:chExt cx="9048750" cy="49625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250" y="0"/>
              <a:ext cx="5943600" cy="301688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77699" y="1514475"/>
              <a:ext cx="3066300" cy="344805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933385" y="4809914"/>
            <a:ext cx="1514475" cy="20066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200" spc="-5" dirty="0">
                <a:solidFill>
                  <a:srgbClr val="898989"/>
                </a:solidFill>
                <a:latin typeface="Arial Narrow"/>
                <a:cs typeface="Arial Narrow"/>
              </a:rPr>
              <a:t>Клиника Института</a:t>
            </a:r>
            <a:r>
              <a:rPr sz="1200" spc="-65" dirty="0">
                <a:solidFill>
                  <a:srgbClr val="898989"/>
                </a:solidFill>
                <a:latin typeface="Arial Narrow"/>
                <a:cs typeface="Arial Narrow"/>
              </a:rPr>
              <a:t> </a:t>
            </a:r>
            <a:r>
              <a:rPr sz="1200" dirty="0">
                <a:solidFill>
                  <a:srgbClr val="898989"/>
                </a:solidFill>
                <a:latin typeface="Arial Narrow"/>
                <a:cs typeface="Arial Narrow"/>
              </a:rPr>
              <a:t>Мозга</a:t>
            </a:r>
            <a:endParaRPr sz="12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064" y="4699451"/>
            <a:ext cx="539387" cy="36130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81075" y="0"/>
            <a:ext cx="723900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0" spc="-5" dirty="0">
                <a:latin typeface="Arial Narrow"/>
                <a:cs typeface="Arial Narrow"/>
              </a:rPr>
              <a:t>Метрики оценки госпитального</a:t>
            </a:r>
            <a:r>
              <a:rPr sz="4000" b="0" spc="25" dirty="0">
                <a:latin typeface="Arial Narrow"/>
                <a:cs typeface="Arial Narrow"/>
              </a:rPr>
              <a:t> </a:t>
            </a:r>
            <a:r>
              <a:rPr sz="4000" b="0" spc="-5" dirty="0">
                <a:latin typeface="Arial Narrow"/>
                <a:cs typeface="Arial Narrow"/>
              </a:rPr>
              <a:t>риска</a:t>
            </a:r>
            <a:endParaRPr sz="4000">
              <a:latin typeface="Arial Narrow"/>
              <a:cs typeface="Arial Narrow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411480"/>
            <a:ext cx="9144000" cy="4730750"/>
            <a:chOff x="0" y="411480"/>
            <a:chExt cx="9144000" cy="473075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11480"/>
              <a:ext cx="4639056" cy="28102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250" y="607604"/>
              <a:ext cx="4152900" cy="222131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66032" y="2420111"/>
              <a:ext cx="5077968" cy="272186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61709" y="2614558"/>
              <a:ext cx="4882290" cy="2178251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2933385" y="4809914"/>
            <a:ext cx="1514475" cy="20066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200" spc="-5" dirty="0">
                <a:solidFill>
                  <a:srgbClr val="898989"/>
                </a:solidFill>
                <a:latin typeface="Arial Narrow"/>
                <a:cs typeface="Arial Narrow"/>
              </a:rPr>
              <a:t>Клиника Института</a:t>
            </a:r>
            <a:r>
              <a:rPr sz="1200" spc="-65" dirty="0">
                <a:solidFill>
                  <a:srgbClr val="898989"/>
                </a:solidFill>
                <a:latin typeface="Arial Narrow"/>
                <a:cs typeface="Arial Narrow"/>
              </a:rPr>
              <a:t> </a:t>
            </a:r>
            <a:r>
              <a:rPr sz="1200" dirty="0">
                <a:solidFill>
                  <a:srgbClr val="898989"/>
                </a:solidFill>
                <a:latin typeface="Arial Narrow"/>
                <a:cs typeface="Arial Narrow"/>
              </a:rPr>
              <a:t>Мозга</a:t>
            </a:r>
            <a:endParaRPr sz="12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064" y="4699451"/>
            <a:ext cx="539387" cy="36130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81075" y="0"/>
            <a:ext cx="723900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0" spc="-5" dirty="0">
                <a:latin typeface="Arial Narrow"/>
                <a:cs typeface="Arial Narrow"/>
              </a:rPr>
              <a:t>Метрики оценки госпитального</a:t>
            </a:r>
            <a:r>
              <a:rPr sz="4000" b="0" spc="25" dirty="0">
                <a:latin typeface="Arial Narrow"/>
                <a:cs typeface="Arial Narrow"/>
              </a:rPr>
              <a:t> </a:t>
            </a:r>
            <a:r>
              <a:rPr sz="4000" b="0" spc="-5" dirty="0">
                <a:latin typeface="Arial Narrow"/>
                <a:cs typeface="Arial Narrow"/>
              </a:rPr>
              <a:t>риска</a:t>
            </a:r>
            <a:endParaRPr sz="4000">
              <a:latin typeface="Arial Narrow"/>
              <a:cs typeface="Arial Narrow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469391"/>
            <a:ext cx="9144000" cy="4672965"/>
            <a:chOff x="0" y="469391"/>
            <a:chExt cx="9144000" cy="467296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69391"/>
              <a:ext cx="5196840" cy="235000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6761" y="664114"/>
              <a:ext cx="4668701" cy="176212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11623" y="2353055"/>
              <a:ext cx="4532376" cy="278892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05540" y="2548646"/>
              <a:ext cx="4338459" cy="2401944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2933385" y="4809914"/>
            <a:ext cx="1514475" cy="20066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200" spc="-5" dirty="0">
                <a:solidFill>
                  <a:srgbClr val="898989"/>
                </a:solidFill>
                <a:latin typeface="Arial Narrow"/>
                <a:cs typeface="Arial Narrow"/>
              </a:rPr>
              <a:t>Клиника Института</a:t>
            </a:r>
            <a:r>
              <a:rPr sz="1200" spc="-65" dirty="0">
                <a:solidFill>
                  <a:srgbClr val="898989"/>
                </a:solidFill>
                <a:latin typeface="Arial Narrow"/>
                <a:cs typeface="Arial Narrow"/>
              </a:rPr>
              <a:t> </a:t>
            </a:r>
            <a:r>
              <a:rPr sz="1200" dirty="0">
                <a:solidFill>
                  <a:srgbClr val="898989"/>
                </a:solidFill>
                <a:latin typeface="Arial Narrow"/>
                <a:cs typeface="Arial Narrow"/>
              </a:rPr>
              <a:t>Мозга</a:t>
            </a:r>
            <a:endParaRPr sz="12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064" y="4699451"/>
            <a:ext cx="539387" cy="36130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14134" y="68580"/>
            <a:ext cx="220472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spc="-5" dirty="0">
                <a:latin typeface="Arial Narrow"/>
                <a:cs typeface="Arial Narrow"/>
              </a:rPr>
              <a:t>Пролежни</a:t>
            </a:r>
            <a:endParaRPr sz="4400">
              <a:latin typeface="Arial Narrow"/>
              <a:cs typeface="Arial Narrow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146648"/>
            <a:ext cx="9144000" cy="4997450"/>
            <a:chOff x="0" y="146648"/>
            <a:chExt cx="9144000" cy="499745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819509"/>
              <a:ext cx="4424549" cy="432399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79567" y="146648"/>
              <a:ext cx="4764432" cy="467551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3385" y="4809914"/>
            <a:ext cx="1514475" cy="20066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200" spc="-5" dirty="0">
                <a:solidFill>
                  <a:srgbClr val="898989"/>
                </a:solidFill>
                <a:latin typeface="Arial Narrow"/>
                <a:cs typeface="Arial Narrow"/>
              </a:rPr>
              <a:t>Клиника Института</a:t>
            </a:r>
            <a:r>
              <a:rPr sz="1200" spc="-65" dirty="0">
                <a:solidFill>
                  <a:srgbClr val="898989"/>
                </a:solidFill>
                <a:latin typeface="Arial Narrow"/>
                <a:cs typeface="Arial Narrow"/>
              </a:rPr>
              <a:t> </a:t>
            </a:r>
            <a:r>
              <a:rPr sz="1200" dirty="0">
                <a:solidFill>
                  <a:srgbClr val="898989"/>
                </a:solidFill>
                <a:latin typeface="Arial Narrow"/>
                <a:cs typeface="Arial Narrow"/>
              </a:rPr>
              <a:t>Мозга</a:t>
            </a:r>
            <a:endParaRPr sz="12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6142" y="0"/>
            <a:ext cx="8778875" cy="5143500"/>
            <a:chOff x="146142" y="0"/>
            <a:chExt cx="8778875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6142" y="0"/>
              <a:ext cx="4146363" cy="51434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32069" y="121582"/>
              <a:ext cx="4592854" cy="2097742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933385" y="4809914"/>
            <a:ext cx="1514475" cy="20066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200" spc="-5" dirty="0">
                <a:solidFill>
                  <a:srgbClr val="898989"/>
                </a:solidFill>
                <a:latin typeface="Arial Narrow"/>
                <a:cs typeface="Arial Narrow"/>
              </a:rPr>
              <a:t>Клиника Института</a:t>
            </a:r>
            <a:r>
              <a:rPr sz="1200" spc="-65" dirty="0">
                <a:solidFill>
                  <a:srgbClr val="898989"/>
                </a:solidFill>
                <a:latin typeface="Arial Narrow"/>
                <a:cs typeface="Arial Narrow"/>
              </a:rPr>
              <a:t> </a:t>
            </a:r>
            <a:r>
              <a:rPr sz="1200" dirty="0">
                <a:solidFill>
                  <a:srgbClr val="898989"/>
                </a:solidFill>
                <a:latin typeface="Arial Narrow"/>
                <a:cs typeface="Arial Narrow"/>
              </a:rPr>
              <a:t>Мозга</a:t>
            </a:r>
            <a:endParaRPr sz="12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4440" y="875635"/>
            <a:ext cx="3934330" cy="258218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602188" y="0"/>
            <a:ext cx="3966210" cy="5143500"/>
            <a:chOff x="4602188" y="0"/>
            <a:chExt cx="3966210" cy="51435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02188" y="0"/>
              <a:ext cx="3756248" cy="51434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11624" y="1728216"/>
              <a:ext cx="3956304" cy="135940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657725" y="1752600"/>
              <a:ext cx="3862704" cy="1266825"/>
            </a:xfrm>
            <a:custGeom>
              <a:avLst/>
              <a:gdLst/>
              <a:ahLst/>
              <a:cxnLst/>
              <a:rect l="l" t="t" r="r" b="b"/>
              <a:pathLst>
                <a:path w="3862704" h="1266825">
                  <a:moveTo>
                    <a:pt x="3651534" y="0"/>
                  </a:moveTo>
                  <a:lnTo>
                    <a:pt x="211141" y="0"/>
                  </a:lnTo>
                  <a:lnTo>
                    <a:pt x="162728" y="5576"/>
                  </a:lnTo>
                  <a:lnTo>
                    <a:pt x="118286" y="21460"/>
                  </a:lnTo>
                  <a:lnTo>
                    <a:pt x="79083" y="46385"/>
                  </a:lnTo>
                  <a:lnTo>
                    <a:pt x="46385" y="79083"/>
                  </a:lnTo>
                  <a:lnTo>
                    <a:pt x="21460" y="118287"/>
                  </a:lnTo>
                  <a:lnTo>
                    <a:pt x="5576" y="162729"/>
                  </a:lnTo>
                  <a:lnTo>
                    <a:pt x="0" y="211142"/>
                  </a:lnTo>
                  <a:lnTo>
                    <a:pt x="0" y="1055682"/>
                  </a:lnTo>
                  <a:lnTo>
                    <a:pt x="5576" y="1104095"/>
                  </a:lnTo>
                  <a:lnTo>
                    <a:pt x="21460" y="1148537"/>
                  </a:lnTo>
                  <a:lnTo>
                    <a:pt x="46385" y="1187741"/>
                  </a:lnTo>
                  <a:lnTo>
                    <a:pt x="79083" y="1220439"/>
                  </a:lnTo>
                  <a:lnTo>
                    <a:pt x="118286" y="1245364"/>
                  </a:lnTo>
                  <a:lnTo>
                    <a:pt x="162728" y="1261248"/>
                  </a:lnTo>
                  <a:lnTo>
                    <a:pt x="211141" y="1266825"/>
                  </a:lnTo>
                  <a:lnTo>
                    <a:pt x="3651534" y="1266825"/>
                  </a:lnTo>
                  <a:lnTo>
                    <a:pt x="3699947" y="1261248"/>
                  </a:lnTo>
                  <a:lnTo>
                    <a:pt x="3744389" y="1245364"/>
                  </a:lnTo>
                  <a:lnTo>
                    <a:pt x="3783593" y="1220439"/>
                  </a:lnTo>
                  <a:lnTo>
                    <a:pt x="3816291" y="1187741"/>
                  </a:lnTo>
                  <a:lnTo>
                    <a:pt x="3841216" y="1148537"/>
                  </a:lnTo>
                  <a:lnTo>
                    <a:pt x="3857100" y="1104095"/>
                  </a:lnTo>
                  <a:lnTo>
                    <a:pt x="3862677" y="1055682"/>
                  </a:lnTo>
                  <a:lnTo>
                    <a:pt x="3862677" y="211142"/>
                  </a:lnTo>
                  <a:lnTo>
                    <a:pt x="3857100" y="162729"/>
                  </a:lnTo>
                  <a:lnTo>
                    <a:pt x="3841216" y="118287"/>
                  </a:lnTo>
                  <a:lnTo>
                    <a:pt x="3816291" y="79083"/>
                  </a:lnTo>
                  <a:lnTo>
                    <a:pt x="3783593" y="46385"/>
                  </a:lnTo>
                  <a:lnTo>
                    <a:pt x="3744389" y="21460"/>
                  </a:lnTo>
                  <a:lnTo>
                    <a:pt x="3699947" y="5576"/>
                  </a:lnTo>
                  <a:lnTo>
                    <a:pt x="3651534" y="0"/>
                  </a:lnTo>
                  <a:close/>
                </a:path>
              </a:pathLst>
            </a:custGeom>
            <a:solidFill>
              <a:srgbClr val="C00000">
                <a:alpha val="168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657725" y="1752600"/>
              <a:ext cx="3862704" cy="1266825"/>
            </a:xfrm>
            <a:custGeom>
              <a:avLst/>
              <a:gdLst/>
              <a:ahLst/>
              <a:cxnLst/>
              <a:rect l="l" t="t" r="r" b="b"/>
              <a:pathLst>
                <a:path w="3862704" h="1266825">
                  <a:moveTo>
                    <a:pt x="0" y="211142"/>
                  </a:moveTo>
                  <a:lnTo>
                    <a:pt x="5576" y="162729"/>
                  </a:lnTo>
                  <a:lnTo>
                    <a:pt x="21460" y="118287"/>
                  </a:lnTo>
                  <a:lnTo>
                    <a:pt x="46385" y="79083"/>
                  </a:lnTo>
                  <a:lnTo>
                    <a:pt x="79083" y="46385"/>
                  </a:lnTo>
                  <a:lnTo>
                    <a:pt x="118287" y="21460"/>
                  </a:lnTo>
                  <a:lnTo>
                    <a:pt x="162729" y="5576"/>
                  </a:lnTo>
                  <a:lnTo>
                    <a:pt x="211141" y="0"/>
                  </a:lnTo>
                  <a:lnTo>
                    <a:pt x="3651535" y="0"/>
                  </a:lnTo>
                  <a:lnTo>
                    <a:pt x="3699948" y="5576"/>
                  </a:lnTo>
                  <a:lnTo>
                    <a:pt x="3744390" y="21460"/>
                  </a:lnTo>
                  <a:lnTo>
                    <a:pt x="3783593" y="46385"/>
                  </a:lnTo>
                  <a:lnTo>
                    <a:pt x="3816291" y="79083"/>
                  </a:lnTo>
                  <a:lnTo>
                    <a:pt x="3841216" y="118287"/>
                  </a:lnTo>
                  <a:lnTo>
                    <a:pt x="3857100" y="162729"/>
                  </a:lnTo>
                  <a:lnTo>
                    <a:pt x="3862677" y="211142"/>
                  </a:lnTo>
                  <a:lnTo>
                    <a:pt x="3862677" y="1055683"/>
                  </a:lnTo>
                  <a:lnTo>
                    <a:pt x="3857100" y="1104095"/>
                  </a:lnTo>
                  <a:lnTo>
                    <a:pt x="3841216" y="1148537"/>
                  </a:lnTo>
                  <a:lnTo>
                    <a:pt x="3816291" y="1187741"/>
                  </a:lnTo>
                  <a:lnTo>
                    <a:pt x="3783593" y="1220439"/>
                  </a:lnTo>
                  <a:lnTo>
                    <a:pt x="3744390" y="1245364"/>
                  </a:lnTo>
                  <a:lnTo>
                    <a:pt x="3699948" y="1261248"/>
                  </a:lnTo>
                  <a:lnTo>
                    <a:pt x="3651535" y="1266825"/>
                  </a:lnTo>
                  <a:lnTo>
                    <a:pt x="211141" y="1266825"/>
                  </a:lnTo>
                  <a:lnTo>
                    <a:pt x="162729" y="1261248"/>
                  </a:lnTo>
                  <a:lnTo>
                    <a:pt x="118287" y="1245364"/>
                  </a:lnTo>
                  <a:lnTo>
                    <a:pt x="79083" y="1220439"/>
                  </a:lnTo>
                  <a:lnTo>
                    <a:pt x="46385" y="1187741"/>
                  </a:lnTo>
                  <a:lnTo>
                    <a:pt x="21460" y="1148537"/>
                  </a:lnTo>
                  <a:lnTo>
                    <a:pt x="5576" y="1104095"/>
                  </a:lnTo>
                  <a:lnTo>
                    <a:pt x="0" y="1055683"/>
                  </a:lnTo>
                  <a:lnTo>
                    <a:pt x="0" y="211142"/>
                  </a:lnTo>
                  <a:close/>
                </a:path>
              </a:pathLst>
            </a:custGeom>
            <a:ln w="9525">
              <a:solidFill>
                <a:srgbClr val="F9B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933385" y="4809914"/>
            <a:ext cx="1514475" cy="20066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200" spc="-5" dirty="0">
                <a:solidFill>
                  <a:srgbClr val="898989"/>
                </a:solidFill>
                <a:latin typeface="Arial Narrow"/>
                <a:cs typeface="Arial Narrow"/>
              </a:rPr>
              <a:t>Клиника Института</a:t>
            </a:r>
            <a:r>
              <a:rPr sz="1200" spc="-65" dirty="0">
                <a:solidFill>
                  <a:srgbClr val="898989"/>
                </a:solidFill>
                <a:latin typeface="Arial Narrow"/>
                <a:cs typeface="Arial Narrow"/>
              </a:rPr>
              <a:t> </a:t>
            </a:r>
            <a:r>
              <a:rPr sz="1200" dirty="0">
                <a:solidFill>
                  <a:srgbClr val="898989"/>
                </a:solidFill>
                <a:latin typeface="Arial Narrow"/>
                <a:cs typeface="Arial Narrow"/>
              </a:rPr>
              <a:t>Мозга</a:t>
            </a:r>
            <a:endParaRPr sz="12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10712"/>
            <a:ext cx="9144000" cy="4547235"/>
            <a:chOff x="0" y="210712"/>
            <a:chExt cx="9144000" cy="45472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10712"/>
              <a:ext cx="5331983" cy="363738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34967" y="2359151"/>
              <a:ext cx="5209032" cy="239877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30675" y="2552847"/>
              <a:ext cx="5013325" cy="1812776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2933385" y="4809914"/>
            <a:ext cx="1514475" cy="20066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200" spc="-5" dirty="0">
                <a:solidFill>
                  <a:srgbClr val="898989"/>
                </a:solidFill>
                <a:latin typeface="Arial Narrow"/>
                <a:cs typeface="Arial Narrow"/>
              </a:rPr>
              <a:t>Клиника Института</a:t>
            </a:r>
            <a:r>
              <a:rPr sz="1200" spc="-65" dirty="0">
                <a:solidFill>
                  <a:srgbClr val="898989"/>
                </a:solidFill>
                <a:latin typeface="Arial Narrow"/>
                <a:cs typeface="Arial Narrow"/>
              </a:rPr>
              <a:t> </a:t>
            </a:r>
            <a:r>
              <a:rPr sz="1200" dirty="0">
                <a:solidFill>
                  <a:srgbClr val="898989"/>
                </a:solidFill>
                <a:latin typeface="Arial Narrow"/>
                <a:cs typeface="Arial Narrow"/>
              </a:rPr>
              <a:t>Мозга</a:t>
            </a:r>
            <a:endParaRPr sz="12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064" y="4699451"/>
            <a:ext cx="539387" cy="36130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spc="-5" dirty="0">
                <a:solidFill>
                  <a:srgbClr val="C00000"/>
                </a:solidFill>
                <a:latin typeface="Arial Narrow"/>
                <a:cs typeface="Arial Narrow"/>
              </a:rPr>
              <a:t>Ключевые вопросы</a:t>
            </a:r>
            <a:r>
              <a:rPr sz="4400" b="0" spc="-45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4400" b="0" dirty="0">
                <a:solidFill>
                  <a:srgbClr val="C00000"/>
                </a:solidFill>
                <a:latin typeface="Arial Narrow"/>
                <a:cs typeface="Arial Narrow"/>
              </a:rPr>
              <a:t>(4)</a:t>
            </a:r>
            <a:endParaRPr sz="440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1170940"/>
            <a:ext cx="8004809" cy="147320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600" spc="-15" dirty="0">
                <a:latin typeface="Arial Narrow"/>
                <a:cs typeface="Arial Narrow"/>
              </a:rPr>
              <a:t>Данные лучевой диагностики (КТ, МРТ, ангиография, рентген) </a:t>
            </a:r>
            <a:r>
              <a:rPr sz="1600" dirty="0">
                <a:latin typeface="Arial Narrow"/>
                <a:cs typeface="Arial Narrow"/>
              </a:rPr>
              <a:t>в</a:t>
            </a:r>
            <a:r>
              <a:rPr sz="1600" spc="20" dirty="0">
                <a:latin typeface="Arial Narrow"/>
                <a:cs typeface="Arial Narrow"/>
              </a:rPr>
              <a:t> </a:t>
            </a:r>
            <a:r>
              <a:rPr sz="1600" spc="-15" dirty="0">
                <a:latin typeface="Arial Narrow"/>
                <a:cs typeface="Arial Narrow"/>
              </a:rPr>
              <a:t>динамике</a:t>
            </a:r>
            <a:endParaRPr sz="1600">
              <a:latin typeface="Arial Narrow"/>
              <a:cs typeface="Arial Narrow"/>
            </a:endParaRPr>
          </a:p>
          <a:p>
            <a:pPr marL="355600" indent="-342900">
              <a:lnSpc>
                <a:spcPct val="100000"/>
              </a:lnSpc>
              <a:spcBef>
                <a:spcPts val="38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600" spc="-15" dirty="0">
                <a:latin typeface="Arial Narrow"/>
                <a:cs typeface="Arial Narrow"/>
              </a:rPr>
              <a:t>Данные </a:t>
            </a:r>
            <a:r>
              <a:rPr sz="1600" spc="-20" dirty="0">
                <a:latin typeface="Arial Narrow"/>
                <a:cs typeface="Arial Narrow"/>
              </a:rPr>
              <a:t>лабораторных </a:t>
            </a:r>
            <a:r>
              <a:rPr sz="1600" spc="-15" dirty="0">
                <a:latin typeface="Arial Narrow"/>
                <a:cs typeface="Arial Narrow"/>
              </a:rPr>
              <a:t>методов исследования (ОАК, ОАМ, биохимия, КЩС, </a:t>
            </a:r>
            <a:r>
              <a:rPr sz="1600" spc="-10" dirty="0">
                <a:latin typeface="Arial Narrow"/>
                <a:cs typeface="Arial Narrow"/>
              </a:rPr>
              <a:t>газы </a:t>
            </a:r>
            <a:r>
              <a:rPr sz="1600" spc="-15" dirty="0">
                <a:latin typeface="Arial Narrow"/>
                <a:cs typeface="Arial Narrow"/>
              </a:rPr>
              <a:t>крови) </a:t>
            </a:r>
            <a:r>
              <a:rPr sz="1600" dirty="0">
                <a:latin typeface="Arial Narrow"/>
                <a:cs typeface="Arial Narrow"/>
              </a:rPr>
              <a:t>в</a:t>
            </a:r>
            <a:r>
              <a:rPr sz="1600" spc="80" dirty="0">
                <a:latin typeface="Arial Narrow"/>
                <a:cs typeface="Arial Narrow"/>
              </a:rPr>
              <a:t> </a:t>
            </a:r>
            <a:r>
              <a:rPr sz="1600" spc="-15" dirty="0">
                <a:latin typeface="Arial Narrow"/>
                <a:cs typeface="Arial Narrow"/>
              </a:rPr>
              <a:t>динамике</a:t>
            </a:r>
            <a:endParaRPr sz="1600">
              <a:latin typeface="Arial Narrow"/>
              <a:cs typeface="Arial Narrow"/>
            </a:endParaRPr>
          </a:p>
          <a:p>
            <a:pPr marL="355600" indent="-342900">
              <a:lnSpc>
                <a:spcPct val="100000"/>
              </a:lnSpc>
              <a:spcBef>
                <a:spcPts val="38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600" spc="-15" dirty="0">
                <a:latin typeface="Arial Narrow"/>
                <a:cs typeface="Arial Narrow"/>
              </a:rPr>
              <a:t>Инфекционный контроль (кровь, трахея,</a:t>
            </a:r>
            <a:r>
              <a:rPr sz="1600" dirty="0">
                <a:latin typeface="Arial Narrow"/>
                <a:cs typeface="Arial Narrow"/>
              </a:rPr>
              <a:t> </a:t>
            </a:r>
            <a:r>
              <a:rPr sz="1600" spc="-15" dirty="0">
                <a:latin typeface="Arial Narrow"/>
                <a:cs typeface="Arial Narrow"/>
              </a:rPr>
              <a:t>моча)</a:t>
            </a:r>
            <a:endParaRPr sz="1600">
              <a:latin typeface="Arial Narrow"/>
              <a:cs typeface="Arial Narrow"/>
            </a:endParaRPr>
          </a:p>
          <a:p>
            <a:pPr marL="355600" indent="-342900">
              <a:lnSpc>
                <a:spcPct val="100000"/>
              </a:lnSpc>
              <a:spcBef>
                <a:spcPts val="29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600" spc="-15" dirty="0">
                <a:latin typeface="Arial Narrow"/>
                <a:cs typeface="Arial Narrow"/>
              </a:rPr>
              <a:t>Нутритивный статус (МТ, лимфоциты, альбумин, азот</a:t>
            </a:r>
            <a:r>
              <a:rPr sz="1600" spc="10" dirty="0">
                <a:latin typeface="Arial Narrow"/>
                <a:cs typeface="Arial Narrow"/>
              </a:rPr>
              <a:t> </a:t>
            </a:r>
            <a:r>
              <a:rPr sz="1600" spc="-15" dirty="0">
                <a:latin typeface="Arial Narrow"/>
                <a:cs typeface="Arial Narrow"/>
              </a:rPr>
              <a:t>мочи)</a:t>
            </a:r>
            <a:endParaRPr sz="1600">
              <a:latin typeface="Arial Narrow"/>
              <a:cs typeface="Arial Narrow"/>
            </a:endParaRPr>
          </a:p>
          <a:p>
            <a:pPr marL="355600" indent="-342900">
              <a:lnSpc>
                <a:spcPct val="100000"/>
              </a:lnSpc>
              <a:spcBef>
                <a:spcPts val="359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600" spc="-10" dirty="0">
                <a:latin typeface="Arial Narrow"/>
                <a:cs typeface="Arial Narrow"/>
              </a:rPr>
              <a:t>Лист</a:t>
            </a:r>
            <a:r>
              <a:rPr sz="1600" spc="-25" dirty="0">
                <a:latin typeface="Arial Narrow"/>
                <a:cs typeface="Arial Narrow"/>
              </a:rPr>
              <a:t> </a:t>
            </a:r>
            <a:r>
              <a:rPr sz="1600" spc="-15" dirty="0">
                <a:latin typeface="Arial Narrow"/>
                <a:cs typeface="Arial Narrow"/>
              </a:rPr>
              <a:t>назначений</a:t>
            </a:r>
            <a:endParaRPr sz="16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7475" y="0"/>
            <a:ext cx="8914130" cy="4362450"/>
            <a:chOff x="117475" y="0"/>
            <a:chExt cx="8914130" cy="43624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475" y="0"/>
              <a:ext cx="4606925" cy="229955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88048" y="161923"/>
              <a:ext cx="4343400" cy="420052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933385" y="4809914"/>
            <a:ext cx="1514475" cy="20066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200" spc="-5" dirty="0">
                <a:solidFill>
                  <a:srgbClr val="898989"/>
                </a:solidFill>
                <a:latin typeface="Arial Narrow"/>
                <a:cs typeface="Arial Narrow"/>
              </a:rPr>
              <a:t>Клиника Института</a:t>
            </a:r>
            <a:r>
              <a:rPr sz="1200" spc="-65" dirty="0">
                <a:solidFill>
                  <a:srgbClr val="898989"/>
                </a:solidFill>
                <a:latin typeface="Arial Narrow"/>
                <a:cs typeface="Arial Narrow"/>
              </a:rPr>
              <a:t> </a:t>
            </a:r>
            <a:r>
              <a:rPr sz="1200" dirty="0">
                <a:solidFill>
                  <a:srgbClr val="898989"/>
                </a:solidFill>
                <a:latin typeface="Arial Narrow"/>
                <a:cs typeface="Arial Narrow"/>
              </a:rPr>
              <a:t>Мозга</a:t>
            </a:r>
            <a:endParaRPr sz="12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052560" cy="5142230"/>
            <a:chOff x="0" y="0"/>
            <a:chExt cx="9052560" cy="51422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854952" cy="267004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770" y="95251"/>
              <a:ext cx="6323547" cy="21812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76272" y="2255519"/>
              <a:ext cx="6876288" cy="28864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71723" y="2450581"/>
              <a:ext cx="6289675" cy="2588143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3385" y="4809914"/>
            <a:ext cx="1514475" cy="20066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200" spc="-5" dirty="0">
                <a:solidFill>
                  <a:srgbClr val="898989"/>
                </a:solidFill>
                <a:latin typeface="Arial Narrow"/>
                <a:cs typeface="Arial Narrow"/>
              </a:rPr>
              <a:t>Клиника Института</a:t>
            </a:r>
            <a:r>
              <a:rPr sz="1200" spc="-65" dirty="0">
                <a:solidFill>
                  <a:srgbClr val="898989"/>
                </a:solidFill>
                <a:latin typeface="Arial Narrow"/>
                <a:cs typeface="Arial Narrow"/>
              </a:rPr>
              <a:t> </a:t>
            </a:r>
            <a:r>
              <a:rPr sz="1200" dirty="0">
                <a:solidFill>
                  <a:srgbClr val="898989"/>
                </a:solidFill>
                <a:latin typeface="Arial Narrow"/>
                <a:cs typeface="Arial Narrow"/>
              </a:rPr>
              <a:t>Мозга</a:t>
            </a:r>
            <a:endParaRPr sz="12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064" y="4699451"/>
            <a:ext cx="539387" cy="36130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26" y="257175"/>
            <a:ext cx="4025798" cy="413836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95825" y="0"/>
            <a:ext cx="4065214" cy="409869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32724" y="0"/>
            <a:ext cx="164083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0" dirty="0">
                <a:solidFill>
                  <a:srgbClr val="4F81BD"/>
                </a:solidFill>
                <a:latin typeface="Calibri"/>
                <a:cs typeface="Calibri"/>
              </a:rPr>
              <a:t>Тест </a:t>
            </a:r>
            <a:r>
              <a:rPr sz="1800" spc="-160" dirty="0">
                <a:solidFill>
                  <a:srgbClr val="4F81BD"/>
                </a:solidFill>
                <a:latin typeface="Calibri"/>
                <a:cs typeface="Calibri"/>
              </a:rPr>
              <a:t>баланса</a:t>
            </a:r>
            <a:r>
              <a:rPr sz="1800" spc="-204" dirty="0">
                <a:solidFill>
                  <a:srgbClr val="4F81BD"/>
                </a:solidFill>
                <a:latin typeface="Calibri"/>
                <a:cs typeface="Calibri"/>
              </a:rPr>
              <a:t> </a:t>
            </a:r>
            <a:r>
              <a:rPr sz="1800" spc="-140" dirty="0">
                <a:solidFill>
                  <a:srgbClr val="4F81BD"/>
                </a:solidFill>
                <a:latin typeface="Calibri"/>
                <a:cs typeface="Calibri"/>
              </a:rPr>
              <a:t>Берга.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17390" y="4172711"/>
            <a:ext cx="2420620" cy="827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310"/>
              </a:lnSpc>
              <a:spcBef>
                <a:spcPts val="100"/>
              </a:spcBef>
            </a:pPr>
            <a:r>
              <a:rPr sz="1100" b="1" u="sng" spc="-9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Результат </a:t>
            </a:r>
            <a:r>
              <a:rPr sz="1100" b="1" u="sng" spc="-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:</a:t>
            </a:r>
            <a:r>
              <a:rPr sz="1100" b="1" spc="-30" dirty="0">
                <a:latin typeface="Calibri"/>
                <a:cs typeface="Calibri"/>
              </a:rPr>
              <a:t> </a:t>
            </a:r>
            <a:r>
              <a:rPr sz="1100" b="1" spc="-145" dirty="0">
                <a:latin typeface="Calibri"/>
                <a:cs typeface="Calibri"/>
              </a:rPr>
              <a:t>максимум </a:t>
            </a:r>
            <a:r>
              <a:rPr sz="1100" b="1" spc="-50" dirty="0">
                <a:latin typeface="Calibri"/>
                <a:cs typeface="Calibri"/>
              </a:rPr>
              <a:t>56</a:t>
            </a:r>
            <a:r>
              <a:rPr sz="1100" b="1" spc="-80" dirty="0">
                <a:latin typeface="Calibri"/>
                <a:cs typeface="Calibri"/>
              </a:rPr>
              <a:t> </a:t>
            </a:r>
            <a:r>
              <a:rPr sz="1100" b="1" spc="-120" dirty="0">
                <a:latin typeface="Calibri"/>
                <a:cs typeface="Calibri"/>
              </a:rPr>
              <a:t>баллов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ts val="1250"/>
              </a:lnSpc>
            </a:pPr>
            <a:r>
              <a:rPr sz="1100" b="1" spc="-65" dirty="0">
                <a:latin typeface="Calibri"/>
                <a:cs typeface="Calibri"/>
              </a:rPr>
              <a:t>≤20 </a:t>
            </a:r>
            <a:r>
              <a:rPr sz="1100" b="1" spc="-120" dirty="0">
                <a:latin typeface="Calibri"/>
                <a:cs typeface="Calibri"/>
              </a:rPr>
              <a:t>баллов </a:t>
            </a:r>
            <a:r>
              <a:rPr sz="1100" b="1" spc="45" dirty="0">
                <a:latin typeface="Calibri"/>
                <a:cs typeface="Calibri"/>
              </a:rPr>
              <a:t>– </a:t>
            </a:r>
            <a:r>
              <a:rPr sz="1100" b="1" spc="-125" dirty="0">
                <a:latin typeface="Calibri"/>
                <a:cs typeface="Calibri"/>
              </a:rPr>
              <a:t>пребывание </a:t>
            </a:r>
            <a:r>
              <a:rPr sz="1100" b="1" spc="-85" dirty="0">
                <a:latin typeface="Calibri"/>
                <a:cs typeface="Calibri"/>
              </a:rPr>
              <a:t>в </a:t>
            </a:r>
            <a:r>
              <a:rPr sz="1100" b="1" spc="-135" dirty="0">
                <a:latin typeface="Calibri"/>
                <a:cs typeface="Calibri"/>
              </a:rPr>
              <a:t>инвалидной</a:t>
            </a:r>
            <a:r>
              <a:rPr sz="1100" b="1" spc="-145" dirty="0">
                <a:latin typeface="Calibri"/>
                <a:cs typeface="Calibri"/>
              </a:rPr>
              <a:t> </a:t>
            </a:r>
            <a:r>
              <a:rPr sz="1100" b="1" spc="-114" dirty="0">
                <a:latin typeface="Calibri"/>
                <a:cs typeface="Calibri"/>
              </a:rPr>
              <a:t>коляске</a:t>
            </a:r>
            <a:endParaRPr sz="1100">
              <a:latin typeface="Calibri"/>
              <a:cs typeface="Calibri"/>
            </a:endParaRPr>
          </a:p>
          <a:p>
            <a:pPr marL="98425" indent="-86360">
              <a:lnSpc>
                <a:spcPts val="1250"/>
              </a:lnSpc>
              <a:buChar char="&gt;"/>
              <a:tabLst>
                <a:tab pos="99060" algn="l"/>
              </a:tabLst>
            </a:pPr>
            <a:r>
              <a:rPr sz="1100" b="1" spc="-65" dirty="0">
                <a:latin typeface="Calibri"/>
                <a:cs typeface="Calibri"/>
              </a:rPr>
              <a:t>20≤40 </a:t>
            </a:r>
            <a:r>
              <a:rPr sz="1100" b="1" spc="45" dirty="0">
                <a:latin typeface="Calibri"/>
                <a:cs typeface="Calibri"/>
              </a:rPr>
              <a:t>– </a:t>
            </a:r>
            <a:r>
              <a:rPr sz="1100" b="1" spc="-125" dirty="0">
                <a:latin typeface="Calibri"/>
                <a:cs typeface="Calibri"/>
              </a:rPr>
              <a:t>хождение </a:t>
            </a:r>
            <a:r>
              <a:rPr sz="1100" b="1" spc="-80" dirty="0">
                <a:latin typeface="Calibri"/>
                <a:cs typeface="Calibri"/>
              </a:rPr>
              <a:t>с </a:t>
            </a:r>
            <a:r>
              <a:rPr sz="1100" b="1" spc="-125" dirty="0">
                <a:latin typeface="Calibri"/>
                <a:cs typeface="Calibri"/>
              </a:rPr>
              <a:t>посторонней</a:t>
            </a:r>
            <a:r>
              <a:rPr sz="1100" b="1" spc="-85" dirty="0">
                <a:latin typeface="Calibri"/>
                <a:cs typeface="Calibri"/>
              </a:rPr>
              <a:t> </a:t>
            </a:r>
            <a:r>
              <a:rPr sz="1100" b="1" spc="-150" dirty="0">
                <a:latin typeface="Calibri"/>
                <a:cs typeface="Calibri"/>
              </a:rPr>
              <a:t>помощью</a:t>
            </a:r>
            <a:endParaRPr sz="1100">
              <a:latin typeface="Calibri"/>
              <a:cs typeface="Calibri"/>
            </a:endParaRPr>
          </a:p>
          <a:p>
            <a:pPr marL="98425" indent="-86360">
              <a:lnSpc>
                <a:spcPts val="1250"/>
              </a:lnSpc>
              <a:buChar char="&gt;"/>
              <a:tabLst>
                <a:tab pos="99060" algn="l"/>
              </a:tabLst>
            </a:pPr>
            <a:r>
              <a:rPr sz="1100" b="1" spc="-65" dirty="0">
                <a:latin typeface="Calibri"/>
                <a:cs typeface="Calibri"/>
              </a:rPr>
              <a:t>40≤56 </a:t>
            </a:r>
            <a:r>
              <a:rPr sz="1100" b="1" spc="45" dirty="0">
                <a:latin typeface="Calibri"/>
                <a:cs typeface="Calibri"/>
              </a:rPr>
              <a:t>–</a:t>
            </a:r>
            <a:r>
              <a:rPr sz="1100" b="1" spc="-65" dirty="0">
                <a:latin typeface="Calibri"/>
                <a:cs typeface="Calibri"/>
              </a:rPr>
              <a:t> </a:t>
            </a:r>
            <a:r>
              <a:rPr sz="1100" b="1" spc="-125" dirty="0">
                <a:latin typeface="Calibri"/>
                <a:cs typeface="Calibri"/>
              </a:rPr>
              <a:t>независим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ts val="1260"/>
              </a:lnSpc>
            </a:pPr>
            <a:r>
              <a:rPr sz="1100" b="1" spc="-60" dirty="0">
                <a:latin typeface="Calibri"/>
                <a:cs typeface="Calibri"/>
              </a:rPr>
              <a:t>&lt; </a:t>
            </a:r>
            <a:r>
              <a:rPr sz="1100" b="1" spc="-70" dirty="0">
                <a:latin typeface="Calibri"/>
                <a:cs typeface="Calibri"/>
              </a:rPr>
              <a:t>43/56 </a:t>
            </a:r>
            <a:r>
              <a:rPr sz="1100" b="1" spc="-120" dirty="0">
                <a:latin typeface="Calibri"/>
                <a:cs typeface="Calibri"/>
              </a:rPr>
              <a:t>баллов </a:t>
            </a:r>
            <a:r>
              <a:rPr sz="1100" b="1" spc="45" dirty="0">
                <a:latin typeface="Calibri"/>
                <a:cs typeface="Calibri"/>
              </a:rPr>
              <a:t>– </a:t>
            </a:r>
            <a:r>
              <a:rPr sz="1100" b="1" spc="-130" dirty="0">
                <a:latin typeface="Calibri"/>
                <a:cs typeface="Calibri"/>
              </a:rPr>
              <a:t>высокий </a:t>
            </a:r>
            <a:r>
              <a:rPr sz="1100" b="1" spc="-114" dirty="0">
                <a:latin typeface="Calibri"/>
                <a:cs typeface="Calibri"/>
              </a:rPr>
              <a:t>риск</a:t>
            </a:r>
            <a:r>
              <a:rPr sz="1100" b="1" spc="-165" dirty="0">
                <a:latin typeface="Calibri"/>
                <a:cs typeface="Calibri"/>
              </a:rPr>
              <a:t> </a:t>
            </a:r>
            <a:r>
              <a:rPr sz="1100" b="1" spc="-125" dirty="0">
                <a:latin typeface="Calibri"/>
                <a:cs typeface="Calibri"/>
              </a:rPr>
              <a:t>падения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21714" y="4694428"/>
            <a:ext cx="32518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0" marR="5080" indent="-40640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solidFill>
                  <a:srgbClr val="7F7F7F"/>
                </a:solidFill>
                <a:latin typeface="Arial Narrow"/>
                <a:cs typeface="Arial Narrow"/>
              </a:rPr>
              <a:t>Berg T, Scale </a:t>
            </a:r>
            <a:r>
              <a:rPr sz="1000" dirty="0">
                <a:solidFill>
                  <a:srgbClr val="7F7F7F"/>
                </a:solidFill>
                <a:latin typeface="Arial Narrow"/>
                <a:cs typeface="Arial Narrow"/>
              </a:rPr>
              <a:t>B, </a:t>
            </a:r>
            <a:r>
              <a:rPr sz="1000" spc="-5" dirty="0">
                <a:solidFill>
                  <a:srgbClr val="7F7F7F"/>
                </a:solidFill>
                <a:latin typeface="Arial Narrow"/>
                <a:cs typeface="Arial Narrow"/>
              </a:rPr>
              <a:t>Bbs T, Score T. Berg Balance Scale. </a:t>
            </a:r>
            <a:r>
              <a:rPr sz="1000" i="1" dirty="0">
                <a:solidFill>
                  <a:srgbClr val="7F7F7F"/>
                </a:solidFill>
                <a:latin typeface="Arial Narrow"/>
                <a:cs typeface="Arial Narrow"/>
              </a:rPr>
              <a:t>Arch </a:t>
            </a:r>
            <a:r>
              <a:rPr sz="1000" i="1" spc="-5" dirty="0">
                <a:solidFill>
                  <a:srgbClr val="7F7F7F"/>
                </a:solidFill>
                <a:latin typeface="Arial Narrow"/>
                <a:cs typeface="Arial Narrow"/>
              </a:rPr>
              <a:t>Phys Med  Rehabil</a:t>
            </a:r>
            <a:r>
              <a:rPr sz="1000" spc="-5" dirty="0">
                <a:solidFill>
                  <a:srgbClr val="7F7F7F"/>
                </a:solidFill>
                <a:latin typeface="Arial Narrow"/>
                <a:cs typeface="Arial Narrow"/>
              </a:rPr>
              <a:t>. </a:t>
            </a:r>
            <a:r>
              <a:rPr sz="1000" spc="-10" dirty="0">
                <a:solidFill>
                  <a:srgbClr val="7F7F7F"/>
                </a:solidFill>
                <a:latin typeface="Arial Narrow"/>
                <a:cs typeface="Arial Narrow"/>
              </a:rPr>
              <a:t>2009;73:2-5.</a:t>
            </a:r>
            <a:r>
              <a:rPr sz="1000" spc="10" dirty="0">
                <a:solidFill>
                  <a:srgbClr val="7F7F7F"/>
                </a:solidFill>
                <a:latin typeface="Arial Narrow"/>
                <a:cs typeface="Arial Narrow"/>
              </a:rPr>
              <a:t> </a:t>
            </a:r>
            <a:r>
              <a:rPr sz="1000" spc="-10" dirty="0">
                <a:solidFill>
                  <a:srgbClr val="7F7F7F"/>
                </a:solidFill>
                <a:latin typeface="Arial Narrow"/>
                <a:cs typeface="Arial Narrow"/>
              </a:rPr>
              <a:t>doi:10.1111/j.1532-950X.2008.00478.x.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4440" y="875635"/>
            <a:ext cx="3934330" cy="258218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584191" y="0"/>
            <a:ext cx="3953510" cy="5143500"/>
            <a:chOff x="4584191" y="0"/>
            <a:chExt cx="3953510" cy="51435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02187" y="0"/>
              <a:ext cx="3756248" cy="51434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84191" y="3005327"/>
              <a:ext cx="3953256" cy="114909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629149" y="3028950"/>
              <a:ext cx="3862704" cy="1057275"/>
            </a:xfrm>
            <a:custGeom>
              <a:avLst/>
              <a:gdLst/>
              <a:ahLst/>
              <a:cxnLst/>
              <a:rect l="l" t="t" r="r" b="b"/>
              <a:pathLst>
                <a:path w="3862704" h="1057275">
                  <a:moveTo>
                    <a:pt x="3686460" y="0"/>
                  </a:moveTo>
                  <a:lnTo>
                    <a:pt x="176215" y="0"/>
                  </a:lnTo>
                  <a:lnTo>
                    <a:pt x="129370" y="6294"/>
                  </a:lnTo>
                  <a:lnTo>
                    <a:pt x="87276" y="24058"/>
                  </a:lnTo>
                  <a:lnTo>
                    <a:pt x="51612" y="51612"/>
                  </a:lnTo>
                  <a:lnTo>
                    <a:pt x="24058" y="87276"/>
                  </a:lnTo>
                  <a:lnTo>
                    <a:pt x="6294" y="129371"/>
                  </a:lnTo>
                  <a:lnTo>
                    <a:pt x="0" y="176216"/>
                  </a:lnTo>
                  <a:lnTo>
                    <a:pt x="0" y="881058"/>
                  </a:lnTo>
                  <a:lnTo>
                    <a:pt x="6294" y="927904"/>
                  </a:lnTo>
                  <a:lnTo>
                    <a:pt x="24058" y="969998"/>
                  </a:lnTo>
                  <a:lnTo>
                    <a:pt x="51612" y="1005662"/>
                  </a:lnTo>
                  <a:lnTo>
                    <a:pt x="87276" y="1033216"/>
                  </a:lnTo>
                  <a:lnTo>
                    <a:pt x="129370" y="1050980"/>
                  </a:lnTo>
                  <a:lnTo>
                    <a:pt x="176215" y="1057274"/>
                  </a:lnTo>
                  <a:lnTo>
                    <a:pt x="3686460" y="1057274"/>
                  </a:lnTo>
                  <a:lnTo>
                    <a:pt x="3733305" y="1050980"/>
                  </a:lnTo>
                  <a:lnTo>
                    <a:pt x="3775400" y="1033216"/>
                  </a:lnTo>
                  <a:lnTo>
                    <a:pt x="3811064" y="1005662"/>
                  </a:lnTo>
                  <a:lnTo>
                    <a:pt x="3838618" y="969998"/>
                  </a:lnTo>
                  <a:lnTo>
                    <a:pt x="3856382" y="927904"/>
                  </a:lnTo>
                  <a:lnTo>
                    <a:pt x="3862677" y="881058"/>
                  </a:lnTo>
                  <a:lnTo>
                    <a:pt x="3862677" y="176216"/>
                  </a:lnTo>
                  <a:lnTo>
                    <a:pt x="3856382" y="129371"/>
                  </a:lnTo>
                  <a:lnTo>
                    <a:pt x="3838618" y="87276"/>
                  </a:lnTo>
                  <a:lnTo>
                    <a:pt x="3811064" y="51612"/>
                  </a:lnTo>
                  <a:lnTo>
                    <a:pt x="3775400" y="24058"/>
                  </a:lnTo>
                  <a:lnTo>
                    <a:pt x="3733305" y="6294"/>
                  </a:lnTo>
                  <a:lnTo>
                    <a:pt x="3686460" y="0"/>
                  </a:lnTo>
                  <a:close/>
                </a:path>
              </a:pathLst>
            </a:custGeom>
            <a:solidFill>
              <a:srgbClr val="C00000">
                <a:alpha val="168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629149" y="3028950"/>
              <a:ext cx="3862704" cy="1057275"/>
            </a:xfrm>
            <a:custGeom>
              <a:avLst/>
              <a:gdLst/>
              <a:ahLst/>
              <a:cxnLst/>
              <a:rect l="l" t="t" r="r" b="b"/>
              <a:pathLst>
                <a:path w="3862704" h="1057275">
                  <a:moveTo>
                    <a:pt x="0" y="176216"/>
                  </a:moveTo>
                  <a:lnTo>
                    <a:pt x="6294" y="129370"/>
                  </a:lnTo>
                  <a:lnTo>
                    <a:pt x="24058" y="87276"/>
                  </a:lnTo>
                  <a:lnTo>
                    <a:pt x="51612" y="51612"/>
                  </a:lnTo>
                  <a:lnTo>
                    <a:pt x="87276" y="24058"/>
                  </a:lnTo>
                  <a:lnTo>
                    <a:pt x="129370" y="6294"/>
                  </a:lnTo>
                  <a:lnTo>
                    <a:pt x="176215" y="0"/>
                  </a:lnTo>
                  <a:lnTo>
                    <a:pt x="3686462" y="0"/>
                  </a:lnTo>
                  <a:lnTo>
                    <a:pt x="3733307" y="6294"/>
                  </a:lnTo>
                  <a:lnTo>
                    <a:pt x="3775401" y="24058"/>
                  </a:lnTo>
                  <a:lnTo>
                    <a:pt x="3811064" y="51612"/>
                  </a:lnTo>
                  <a:lnTo>
                    <a:pt x="3838618" y="87276"/>
                  </a:lnTo>
                  <a:lnTo>
                    <a:pt x="3856382" y="129370"/>
                  </a:lnTo>
                  <a:lnTo>
                    <a:pt x="3862677" y="176216"/>
                  </a:lnTo>
                  <a:lnTo>
                    <a:pt x="3862677" y="881058"/>
                  </a:lnTo>
                  <a:lnTo>
                    <a:pt x="3856382" y="927904"/>
                  </a:lnTo>
                  <a:lnTo>
                    <a:pt x="3838618" y="969998"/>
                  </a:lnTo>
                  <a:lnTo>
                    <a:pt x="3811064" y="1005662"/>
                  </a:lnTo>
                  <a:lnTo>
                    <a:pt x="3775401" y="1033216"/>
                  </a:lnTo>
                  <a:lnTo>
                    <a:pt x="3733307" y="1050980"/>
                  </a:lnTo>
                  <a:lnTo>
                    <a:pt x="3686462" y="1057275"/>
                  </a:lnTo>
                  <a:lnTo>
                    <a:pt x="176215" y="1057275"/>
                  </a:lnTo>
                  <a:lnTo>
                    <a:pt x="129370" y="1050980"/>
                  </a:lnTo>
                  <a:lnTo>
                    <a:pt x="87276" y="1033216"/>
                  </a:lnTo>
                  <a:lnTo>
                    <a:pt x="51612" y="1005662"/>
                  </a:lnTo>
                  <a:lnTo>
                    <a:pt x="24058" y="969998"/>
                  </a:lnTo>
                  <a:lnTo>
                    <a:pt x="6294" y="927904"/>
                  </a:lnTo>
                  <a:lnTo>
                    <a:pt x="0" y="881058"/>
                  </a:lnTo>
                  <a:lnTo>
                    <a:pt x="0" y="176216"/>
                  </a:lnTo>
                  <a:close/>
                </a:path>
              </a:pathLst>
            </a:custGeom>
            <a:ln w="9525">
              <a:solidFill>
                <a:srgbClr val="F9B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933385" y="4809914"/>
            <a:ext cx="1514475" cy="20066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200" spc="-5" dirty="0">
                <a:solidFill>
                  <a:srgbClr val="898989"/>
                </a:solidFill>
                <a:latin typeface="Arial Narrow"/>
                <a:cs typeface="Arial Narrow"/>
              </a:rPr>
              <a:t>Клиника Института</a:t>
            </a:r>
            <a:r>
              <a:rPr sz="1200" spc="-65" dirty="0">
                <a:solidFill>
                  <a:srgbClr val="898989"/>
                </a:solidFill>
                <a:latin typeface="Arial Narrow"/>
                <a:cs typeface="Arial Narrow"/>
              </a:rPr>
              <a:t> </a:t>
            </a:r>
            <a:r>
              <a:rPr sz="1200" dirty="0">
                <a:solidFill>
                  <a:srgbClr val="898989"/>
                </a:solidFill>
                <a:latin typeface="Arial Narrow"/>
                <a:cs typeface="Arial Narrow"/>
              </a:rPr>
              <a:t>Мозга</a:t>
            </a:r>
            <a:endParaRPr sz="12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060950"/>
            <a:chOff x="0" y="0"/>
            <a:chExt cx="9144000" cy="50609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6525" y="0"/>
              <a:ext cx="4708780" cy="20447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033015"/>
              <a:ext cx="5077968" cy="22555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228849"/>
              <a:ext cx="4684227" cy="16668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37888" y="1908047"/>
              <a:ext cx="4706112" cy="231038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32326" y="2101477"/>
              <a:ext cx="4511673" cy="172439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95475" y="4216310"/>
              <a:ext cx="5251450" cy="84463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2933385" y="4809914"/>
            <a:ext cx="1514475" cy="20066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200" spc="-5" dirty="0">
                <a:solidFill>
                  <a:srgbClr val="898989"/>
                </a:solidFill>
                <a:latin typeface="Arial Narrow"/>
                <a:cs typeface="Arial Narrow"/>
              </a:rPr>
              <a:t>Клиника Института</a:t>
            </a:r>
            <a:r>
              <a:rPr sz="1200" spc="-65" dirty="0">
                <a:solidFill>
                  <a:srgbClr val="898989"/>
                </a:solidFill>
                <a:latin typeface="Arial Narrow"/>
                <a:cs typeface="Arial Narrow"/>
              </a:rPr>
              <a:t> </a:t>
            </a:r>
            <a:r>
              <a:rPr sz="1200" dirty="0">
                <a:solidFill>
                  <a:srgbClr val="898989"/>
                </a:solidFill>
                <a:latin typeface="Arial Narrow"/>
                <a:cs typeface="Arial Narrow"/>
              </a:rPr>
              <a:t>Мозга</a:t>
            </a:r>
            <a:endParaRPr sz="12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045575" cy="5143500"/>
            <a:chOff x="0" y="0"/>
            <a:chExt cx="9045575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646776" cy="51434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11875" y="180975"/>
              <a:ext cx="4433698" cy="1504948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933385" y="4809914"/>
            <a:ext cx="1514475" cy="20066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200" spc="-5" dirty="0">
                <a:solidFill>
                  <a:srgbClr val="898989"/>
                </a:solidFill>
                <a:latin typeface="Arial Narrow"/>
                <a:cs typeface="Arial Narrow"/>
              </a:rPr>
              <a:t>Клиника Института</a:t>
            </a:r>
            <a:r>
              <a:rPr sz="1200" spc="-65" dirty="0">
                <a:solidFill>
                  <a:srgbClr val="898989"/>
                </a:solidFill>
                <a:latin typeface="Arial Narrow"/>
                <a:cs typeface="Arial Narrow"/>
              </a:rPr>
              <a:t> </a:t>
            </a:r>
            <a:r>
              <a:rPr sz="1200" dirty="0">
                <a:solidFill>
                  <a:srgbClr val="898989"/>
                </a:solidFill>
                <a:latin typeface="Arial Narrow"/>
                <a:cs typeface="Arial Narrow"/>
              </a:rPr>
              <a:t>Мозга</a:t>
            </a:r>
            <a:endParaRPr sz="12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7603" y="0"/>
            <a:ext cx="9076690" cy="5143500"/>
            <a:chOff x="67603" y="0"/>
            <a:chExt cx="907669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603" y="0"/>
              <a:ext cx="4665393" cy="51434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62500" y="142874"/>
              <a:ext cx="4381500" cy="3882616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933385" y="4809914"/>
            <a:ext cx="1514475" cy="20066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200" spc="-5" dirty="0">
                <a:solidFill>
                  <a:srgbClr val="898989"/>
                </a:solidFill>
                <a:latin typeface="Arial Narrow"/>
                <a:cs typeface="Arial Narrow"/>
              </a:rPr>
              <a:t>Клиника Института</a:t>
            </a:r>
            <a:r>
              <a:rPr sz="1200" spc="-65" dirty="0">
                <a:solidFill>
                  <a:srgbClr val="898989"/>
                </a:solidFill>
                <a:latin typeface="Arial Narrow"/>
                <a:cs typeface="Arial Narrow"/>
              </a:rPr>
              <a:t> </a:t>
            </a:r>
            <a:r>
              <a:rPr sz="1200" dirty="0">
                <a:solidFill>
                  <a:srgbClr val="898989"/>
                </a:solidFill>
                <a:latin typeface="Arial Narrow"/>
                <a:cs typeface="Arial Narrow"/>
              </a:rPr>
              <a:t>Мозга</a:t>
            </a:r>
            <a:endParaRPr sz="12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4440" y="875635"/>
            <a:ext cx="3934330" cy="258218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562855" y="0"/>
            <a:ext cx="3956685" cy="5148580"/>
            <a:chOff x="4562855" y="0"/>
            <a:chExt cx="3956685" cy="514858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02187" y="0"/>
              <a:ext cx="3756248" cy="51434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62855" y="4062983"/>
              <a:ext cx="3956304" cy="107899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610099" y="4086225"/>
              <a:ext cx="3862704" cy="1057275"/>
            </a:xfrm>
            <a:custGeom>
              <a:avLst/>
              <a:gdLst/>
              <a:ahLst/>
              <a:cxnLst/>
              <a:rect l="l" t="t" r="r" b="b"/>
              <a:pathLst>
                <a:path w="3862704" h="1057275">
                  <a:moveTo>
                    <a:pt x="3686460" y="0"/>
                  </a:moveTo>
                  <a:lnTo>
                    <a:pt x="176215" y="0"/>
                  </a:lnTo>
                  <a:lnTo>
                    <a:pt x="129370" y="6294"/>
                  </a:lnTo>
                  <a:lnTo>
                    <a:pt x="87276" y="24058"/>
                  </a:lnTo>
                  <a:lnTo>
                    <a:pt x="51612" y="51612"/>
                  </a:lnTo>
                  <a:lnTo>
                    <a:pt x="24058" y="87276"/>
                  </a:lnTo>
                  <a:lnTo>
                    <a:pt x="6294" y="129370"/>
                  </a:lnTo>
                  <a:lnTo>
                    <a:pt x="0" y="176216"/>
                  </a:lnTo>
                  <a:lnTo>
                    <a:pt x="0" y="881058"/>
                  </a:lnTo>
                  <a:lnTo>
                    <a:pt x="6294" y="927904"/>
                  </a:lnTo>
                  <a:lnTo>
                    <a:pt x="24058" y="969998"/>
                  </a:lnTo>
                  <a:lnTo>
                    <a:pt x="51612" y="1005662"/>
                  </a:lnTo>
                  <a:lnTo>
                    <a:pt x="87276" y="1033216"/>
                  </a:lnTo>
                  <a:lnTo>
                    <a:pt x="129370" y="1050980"/>
                  </a:lnTo>
                  <a:lnTo>
                    <a:pt x="176215" y="1057274"/>
                  </a:lnTo>
                  <a:lnTo>
                    <a:pt x="3686460" y="1057274"/>
                  </a:lnTo>
                  <a:lnTo>
                    <a:pt x="3733305" y="1050980"/>
                  </a:lnTo>
                  <a:lnTo>
                    <a:pt x="3775400" y="1033216"/>
                  </a:lnTo>
                  <a:lnTo>
                    <a:pt x="3811064" y="1005662"/>
                  </a:lnTo>
                  <a:lnTo>
                    <a:pt x="3838618" y="969998"/>
                  </a:lnTo>
                  <a:lnTo>
                    <a:pt x="3856382" y="927904"/>
                  </a:lnTo>
                  <a:lnTo>
                    <a:pt x="3862677" y="881058"/>
                  </a:lnTo>
                  <a:lnTo>
                    <a:pt x="3862677" y="176216"/>
                  </a:lnTo>
                  <a:lnTo>
                    <a:pt x="3856382" y="129370"/>
                  </a:lnTo>
                  <a:lnTo>
                    <a:pt x="3838618" y="87276"/>
                  </a:lnTo>
                  <a:lnTo>
                    <a:pt x="3811064" y="51612"/>
                  </a:lnTo>
                  <a:lnTo>
                    <a:pt x="3775400" y="24058"/>
                  </a:lnTo>
                  <a:lnTo>
                    <a:pt x="3733305" y="6294"/>
                  </a:lnTo>
                  <a:lnTo>
                    <a:pt x="3686460" y="0"/>
                  </a:lnTo>
                  <a:close/>
                </a:path>
              </a:pathLst>
            </a:custGeom>
            <a:solidFill>
              <a:srgbClr val="C00000">
                <a:alpha val="168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610099" y="4086225"/>
              <a:ext cx="3862704" cy="1057275"/>
            </a:xfrm>
            <a:custGeom>
              <a:avLst/>
              <a:gdLst/>
              <a:ahLst/>
              <a:cxnLst/>
              <a:rect l="l" t="t" r="r" b="b"/>
              <a:pathLst>
                <a:path w="3862704" h="1057275">
                  <a:moveTo>
                    <a:pt x="0" y="176216"/>
                  </a:moveTo>
                  <a:lnTo>
                    <a:pt x="6294" y="129370"/>
                  </a:lnTo>
                  <a:lnTo>
                    <a:pt x="24058" y="87276"/>
                  </a:lnTo>
                  <a:lnTo>
                    <a:pt x="51612" y="51612"/>
                  </a:lnTo>
                  <a:lnTo>
                    <a:pt x="87276" y="24058"/>
                  </a:lnTo>
                  <a:lnTo>
                    <a:pt x="129370" y="6294"/>
                  </a:lnTo>
                  <a:lnTo>
                    <a:pt x="176215" y="0"/>
                  </a:lnTo>
                  <a:lnTo>
                    <a:pt x="3686462" y="0"/>
                  </a:lnTo>
                  <a:lnTo>
                    <a:pt x="3733307" y="6294"/>
                  </a:lnTo>
                  <a:lnTo>
                    <a:pt x="3775401" y="24058"/>
                  </a:lnTo>
                  <a:lnTo>
                    <a:pt x="3811064" y="51612"/>
                  </a:lnTo>
                  <a:lnTo>
                    <a:pt x="3838618" y="87276"/>
                  </a:lnTo>
                  <a:lnTo>
                    <a:pt x="3856382" y="129370"/>
                  </a:lnTo>
                  <a:lnTo>
                    <a:pt x="3862677" y="176216"/>
                  </a:lnTo>
                  <a:lnTo>
                    <a:pt x="3862677" y="881058"/>
                  </a:lnTo>
                  <a:lnTo>
                    <a:pt x="3856382" y="927904"/>
                  </a:lnTo>
                  <a:lnTo>
                    <a:pt x="3838618" y="969998"/>
                  </a:lnTo>
                  <a:lnTo>
                    <a:pt x="3811064" y="1005662"/>
                  </a:lnTo>
                  <a:lnTo>
                    <a:pt x="3775401" y="1033216"/>
                  </a:lnTo>
                  <a:lnTo>
                    <a:pt x="3733307" y="1050980"/>
                  </a:lnTo>
                  <a:lnTo>
                    <a:pt x="3686462" y="1057275"/>
                  </a:lnTo>
                  <a:lnTo>
                    <a:pt x="176215" y="1057275"/>
                  </a:lnTo>
                  <a:lnTo>
                    <a:pt x="129370" y="1050980"/>
                  </a:lnTo>
                  <a:lnTo>
                    <a:pt x="87276" y="1033216"/>
                  </a:lnTo>
                  <a:lnTo>
                    <a:pt x="51612" y="1005662"/>
                  </a:lnTo>
                  <a:lnTo>
                    <a:pt x="24058" y="969998"/>
                  </a:lnTo>
                  <a:lnTo>
                    <a:pt x="6294" y="927904"/>
                  </a:lnTo>
                  <a:lnTo>
                    <a:pt x="0" y="881058"/>
                  </a:lnTo>
                  <a:lnTo>
                    <a:pt x="0" y="176216"/>
                  </a:lnTo>
                  <a:close/>
                </a:path>
              </a:pathLst>
            </a:custGeom>
            <a:ln w="9525">
              <a:solidFill>
                <a:srgbClr val="F9B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933385" y="4809914"/>
            <a:ext cx="1514475" cy="20066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200" spc="-5" dirty="0">
                <a:solidFill>
                  <a:srgbClr val="898989"/>
                </a:solidFill>
                <a:latin typeface="Arial Narrow"/>
                <a:cs typeface="Arial Narrow"/>
              </a:rPr>
              <a:t>Клиника Института</a:t>
            </a:r>
            <a:r>
              <a:rPr sz="1200" spc="-65" dirty="0">
                <a:solidFill>
                  <a:srgbClr val="898989"/>
                </a:solidFill>
                <a:latin typeface="Arial Narrow"/>
                <a:cs typeface="Arial Narrow"/>
              </a:rPr>
              <a:t> </a:t>
            </a:r>
            <a:r>
              <a:rPr sz="1200" dirty="0">
                <a:solidFill>
                  <a:srgbClr val="898989"/>
                </a:solidFill>
                <a:latin typeface="Arial Narrow"/>
                <a:cs typeface="Arial Narrow"/>
              </a:rPr>
              <a:t>Мозга</a:t>
            </a:r>
            <a:endParaRPr sz="12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0500" y="328946"/>
            <a:ext cx="8848725" cy="3934460"/>
            <a:chOff x="190500" y="328946"/>
            <a:chExt cx="8848725" cy="39344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0825" y="328946"/>
              <a:ext cx="4140200" cy="225232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8735" y="676275"/>
              <a:ext cx="4710488" cy="29400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6725" y="3092449"/>
              <a:ext cx="3048000" cy="6350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0500" y="3644899"/>
              <a:ext cx="4762500" cy="4064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48275" y="3670299"/>
              <a:ext cx="3670300" cy="592973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933385" y="4809914"/>
            <a:ext cx="1514475" cy="20066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200" spc="-5" dirty="0">
                <a:solidFill>
                  <a:srgbClr val="898989"/>
                </a:solidFill>
                <a:latin typeface="Arial Narrow"/>
                <a:cs typeface="Arial Narrow"/>
              </a:rPr>
              <a:t>Клиника Института</a:t>
            </a:r>
            <a:r>
              <a:rPr sz="1200" spc="-65" dirty="0">
                <a:solidFill>
                  <a:srgbClr val="898989"/>
                </a:solidFill>
                <a:latin typeface="Arial Narrow"/>
                <a:cs typeface="Arial Narrow"/>
              </a:rPr>
              <a:t> </a:t>
            </a:r>
            <a:r>
              <a:rPr sz="1200" dirty="0">
                <a:solidFill>
                  <a:srgbClr val="898989"/>
                </a:solidFill>
                <a:latin typeface="Arial Narrow"/>
                <a:cs typeface="Arial Narrow"/>
              </a:rPr>
              <a:t>Мозга</a:t>
            </a:r>
            <a:endParaRPr sz="12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5440" y="0"/>
            <a:ext cx="8756015" cy="5143500"/>
            <a:chOff x="95440" y="0"/>
            <a:chExt cx="8756015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440" y="163180"/>
              <a:ext cx="4876609" cy="382779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41282" y="0"/>
              <a:ext cx="3909634" cy="51434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064" y="4699451"/>
            <a:ext cx="539387" cy="36130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73087" y="183895"/>
            <a:ext cx="7999730" cy="812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454400" marR="5080" indent="-3441700">
              <a:lnSpc>
                <a:spcPct val="122900"/>
              </a:lnSpc>
              <a:spcBef>
                <a:spcPts val="95"/>
              </a:spcBef>
            </a:pPr>
            <a:r>
              <a:rPr b="0" spc="-5" dirty="0">
                <a:solidFill>
                  <a:srgbClr val="C00000"/>
                </a:solidFill>
                <a:latin typeface="Arial Narrow"/>
                <a:cs typeface="Arial Narrow"/>
              </a:rPr>
              <a:t>Минимальный </a:t>
            </a:r>
            <a:r>
              <a:rPr b="0" dirty="0">
                <a:solidFill>
                  <a:srgbClr val="C00000"/>
                </a:solidFill>
                <a:latin typeface="Arial Narrow"/>
                <a:cs typeface="Arial Narrow"/>
              </a:rPr>
              <a:t>объём обследования </a:t>
            </a:r>
            <a:r>
              <a:rPr b="0" spc="-5" dirty="0">
                <a:solidFill>
                  <a:srgbClr val="C00000"/>
                </a:solidFill>
                <a:latin typeface="Arial Narrow"/>
                <a:cs typeface="Arial Narrow"/>
              </a:rPr>
              <a:t>больного </a:t>
            </a:r>
            <a:r>
              <a:rPr b="0" dirty="0">
                <a:solidFill>
                  <a:srgbClr val="C00000"/>
                </a:solidFill>
                <a:latin typeface="Arial Narrow"/>
                <a:cs typeface="Arial Narrow"/>
              </a:rPr>
              <a:t>с </a:t>
            </a:r>
            <a:r>
              <a:rPr b="0" spc="-5" dirty="0">
                <a:solidFill>
                  <a:srgbClr val="C00000"/>
                </a:solidFill>
                <a:latin typeface="Arial Narrow"/>
                <a:cs typeface="Arial Narrow"/>
              </a:rPr>
              <a:t>шоковым </a:t>
            </a:r>
            <a:r>
              <a:rPr b="0" dirty="0">
                <a:solidFill>
                  <a:srgbClr val="C00000"/>
                </a:solidFill>
                <a:latin typeface="Arial Narrow"/>
                <a:cs typeface="Arial Narrow"/>
              </a:rPr>
              <a:t>синдромом неясной  </a:t>
            </a:r>
            <a:r>
              <a:rPr b="0" spc="-5" dirty="0">
                <a:solidFill>
                  <a:srgbClr val="C00000"/>
                </a:solidFill>
                <a:latin typeface="Arial Narrow"/>
                <a:cs typeface="Arial Narrow"/>
              </a:rPr>
              <a:t>этиологии.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35940" y="1194308"/>
            <a:ext cx="7886065" cy="3107055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355600" marR="5080" indent="-342900">
              <a:lnSpc>
                <a:spcPct val="90600"/>
              </a:lnSpc>
              <a:spcBef>
                <a:spcPts val="3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latin typeface="Arial Narrow"/>
                <a:cs typeface="Arial Narrow"/>
              </a:rPr>
              <a:t>Оценка клинических признаков </a:t>
            </a:r>
            <a:r>
              <a:rPr sz="1800" dirty="0">
                <a:latin typeface="Arial Narrow"/>
                <a:cs typeface="Arial Narrow"/>
              </a:rPr>
              <a:t>шока: </a:t>
            </a:r>
            <a:r>
              <a:rPr sz="1800" spc="-5" dirty="0">
                <a:latin typeface="Arial Narrow"/>
                <a:cs typeface="Arial Narrow"/>
              </a:rPr>
              <a:t>артериальное давление, частота сердечных  сокращений, уровень сознания </a:t>
            </a:r>
            <a:r>
              <a:rPr sz="1800" dirty="0">
                <a:latin typeface="Arial Narrow"/>
                <a:cs typeface="Arial Narrow"/>
              </a:rPr>
              <a:t>по шкале ком </a:t>
            </a:r>
            <a:r>
              <a:rPr sz="1800" spc="-5" dirty="0">
                <a:latin typeface="Arial Narrow"/>
                <a:cs typeface="Arial Narrow"/>
              </a:rPr>
              <a:t>Глазго, частота дыхания, темп диуреза,  </a:t>
            </a:r>
            <a:r>
              <a:rPr sz="1800" dirty="0">
                <a:latin typeface="Arial Narrow"/>
                <a:cs typeface="Arial Narrow"/>
              </a:rPr>
              <a:t>цвет и </a:t>
            </a:r>
            <a:r>
              <a:rPr sz="1800" spc="-5" dirty="0">
                <a:latin typeface="Arial Narrow"/>
                <a:cs typeface="Arial Narrow"/>
              </a:rPr>
              <a:t>температура кожного</a:t>
            </a:r>
            <a:r>
              <a:rPr sz="1800" spc="10" dirty="0">
                <a:latin typeface="Arial Narrow"/>
                <a:cs typeface="Arial Narrow"/>
              </a:rPr>
              <a:t> </a:t>
            </a:r>
            <a:r>
              <a:rPr sz="1800" dirty="0">
                <a:latin typeface="Arial Narrow"/>
                <a:cs typeface="Arial Narrow"/>
              </a:rPr>
              <a:t>покрова.</a:t>
            </a:r>
            <a:endParaRPr sz="1800">
              <a:latin typeface="Arial Narrow"/>
              <a:cs typeface="Arial Narrow"/>
            </a:endParaRPr>
          </a:p>
          <a:p>
            <a:pPr marL="355600" indent="-342900">
              <a:lnSpc>
                <a:spcPts val="2075"/>
              </a:lnSpc>
              <a:spcBef>
                <a:spcPts val="24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latin typeface="Arial Narrow"/>
                <a:cs typeface="Arial Narrow"/>
              </a:rPr>
              <a:t>Общий анализ крови: гемоглобин, эритроциты, гематокрит, лейкоциты,</a:t>
            </a:r>
            <a:r>
              <a:rPr sz="1800" spc="80" dirty="0">
                <a:latin typeface="Arial Narrow"/>
                <a:cs typeface="Arial Narrow"/>
              </a:rPr>
              <a:t> </a:t>
            </a:r>
            <a:r>
              <a:rPr sz="1800" spc="-5" dirty="0">
                <a:latin typeface="Arial Narrow"/>
                <a:cs typeface="Arial Narrow"/>
              </a:rPr>
              <a:t>формула</a:t>
            </a:r>
            <a:endParaRPr sz="1800">
              <a:latin typeface="Arial Narrow"/>
              <a:cs typeface="Arial Narrow"/>
            </a:endParaRPr>
          </a:p>
          <a:p>
            <a:pPr marL="355600">
              <a:lnSpc>
                <a:spcPts val="2075"/>
              </a:lnSpc>
            </a:pPr>
            <a:r>
              <a:rPr sz="1800" dirty="0">
                <a:latin typeface="Arial Narrow"/>
                <a:cs typeface="Arial Narrow"/>
              </a:rPr>
              <a:t>«белой крови»</a:t>
            </a:r>
            <a:endParaRPr sz="1800">
              <a:latin typeface="Arial Narrow"/>
              <a:cs typeface="Arial Narrow"/>
            </a:endParaRPr>
          </a:p>
          <a:p>
            <a:pPr marL="355600" marR="102870" indent="-342900">
              <a:lnSpc>
                <a:spcPts val="1989"/>
              </a:lnSpc>
              <a:spcBef>
                <a:spcPts val="35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latin typeface="Arial Narrow"/>
                <a:cs typeface="Arial Narrow"/>
              </a:rPr>
              <a:t>Биохимическое исследование крови: глюкоза, креатинин, билирубин, калий, натрий,  хлор.</a:t>
            </a:r>
            <a:endParaRPr sz="1800">
              <a:latin typeface="Arial Narrow"/>
              <a:cs typeface="Arial Narrow"/>
            </a:endParaRPr>
          </a:p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latin typeface="Arial Narrow"/>
                <a:cs typeface="Arial Narrow"/>
              </a:rPr>
              <a:t>Общий анализ</a:t>
            </a:r>
            <a:r>
              <a:rPr sz="1800" spc="5" dirty="0">
                <a:latin typeface="Arial Narrow"/>
                <a:cs typeface="Arial Narrow"/>
              </a:rPr>
              <a:t> </a:t>
            </a:r>
            <a:r>
              <a:rPr sz="1800" dirty="0">
                <a:latin typeface="Arial Narrow"/>
                <a:cs typeface="Arial Narrow"/>
              </a:rPr>
              <a:t>мочи</a:t>
            </a:r>
            <a:endParaRPr sz="1800">
              <a:latin typeface="Arial Narrow"/>
              <a:cs typeface="Arial Narrow"/>
            </a:endParaRPr>
          </a:p>
          <a:p>
            <a:pPr marL="355600" indent="-342900">
              <a:lnSpc>
                <a:spcPct val="100000"/>
              </a:lnSpc>
              <a:spcBef>
                <a:spcPts val="24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latin typeface="Arial Narrow"/>
                <a:cs typeface="Arial Narrow"/>
              </a:rPr>
              <a:t>Токсикологическое исследование сыворотки</a:t>
            </a:r>
            <a:r>
              <a:rPr sz="1800" spc="20" dirty="0">
                <a:latin typeface="Arial Narrow"/>
                <a:cs typeface="Arial Narrow"/>
              </a:rPr>
              <a:t> </a:t>
            </a:r>
            <a:r>
              <a:rPr sz="1800" spc="-5" dirty="0">
                <a:latin typeface="Arial Narrow"/>
                <a:cs typeface="Arial Narrow"/>
              </a:rPr>
              <a:t>крови.</a:t>
            </a:r>
            <a:endParaRPr sz="1800">
              <a:latin typeface="Arial Narrow"/>
              <a:cs typeface="Arial Narrow"/>
            </a:endParaRPr>
          </a:p>
          <a:p>
            <a:pPr marL="355600" indent="-342900">
              <a:lnSpc>
                <a:spcPct val="100000"/>
              </a:lnSpc>
              <a:spcBef>
                <a:spcPts val="24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latin typeface="Arial Narrow"/>
                <a:cs typeface="Arial Narrow"/>
              </a:rPr>
              <a:t>Электрокардиография</a:t>
            </a:r>
            <a:endParaRPr sz="1800">
              <a:latin typeface="Arial Narrow"/>
              <a:cs typeface="Arial Narrow"/>
            </a:endParaRPr>
          </a:p>
          <a:p>
            <a:pPr marL="355600" indent="-342900">
              <a:lnSpc>
                <a:spcPct val="100000"/>
              </a:lnSpc>
              <a:spcBef>
                <a:spcPts val="24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latin typeface="Arial Narrow"/>
                <a:cs typeface="Arial Narrow"/>
              </a:rPr>
              <a:t>Рентгенография органов грудной</a:t>
            </a:r>
            <a:r>
              <a:rPr sz="1800" spc="20" dirty="0">
                <a:latin typeface="Arial Narrow"/>
                <a:cs typeface="Arial Narrow"/>
              </a:rPr>
              <a:t> </a:t>
            </a:r>
            <a:r>
              <a:rPr sz="1800" spc="-5" dirty="0">
                <a:latin typeface="Arial Narrow"/>
                <a:cs typeface="Arial Narrow"/>
              </a:rPr>
              <a:t>клетки</a:t>
            </a:r>
            <a:endParaRPr sz="1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8788" y="704595"/>
            <a:ext cx="3034665" cy="7023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indent="562610">
              <a:lnSpc>
                <a:spcPct val="101800"/>
              </a:lnSpc>
              <a:spcBef>
                <a:spcPts val="50"/>
              </a:spcBef>
            </a:pPr>
            <a:r>
              <a:rPr sz="2200" spc="-5" dirty="0">
                <a:latin typeface="Arial Narrow"/>
                <a:cs typeface="Arial Narrow"/>
              </a:rPr>
              <a:t>Реанимационные  реабилитационные</a:t>
            </a:r>
            <a:r>
              <a:rPr sz="2200" spc="-55" dirty="0">
                <a:latin typeface="Arial Narrow"/>
                <a:cs typeface="Arial Narrow"/>
              </a:rPr>
              <a:t> </a:t>
            </a:r>
            <a:r>
              <a:rPr sz="2200" spc="-5" dirty="0">
                <a:latin typeface="Arial Narrow"/>
                <a:cs typeface="Arial Narrow"/>
              </a:rPr>
              <a:t>метрики</a:t>
            </a:r>
            <a:endParaRPr sz="220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2813" y="1719579"/>
            <a:ext cx="212788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Arial Narrow"/>
                <a:cs typeface="Arial Narrow"/>
              </a:rPr>
              <a:t>© </a:t>
            </a:r>
            <a:r>
              <a:rPr sz="1600" spc="-5" dirty="0">
                <a:latin typeface="Arial Narrow"/>
                <a:cs typeface="Arial Narrow"/>
              </a:rPr>
              <a:t>Клиника института</a:t>
            </a:r>
            <a:r>
              <a:rPr sz="1600" spc="-55" dirty="0">
                <a:latin typeface="Arial Narrow"/>
                <a:cs typeface="Arial Narrow"/>
              </a:rPr>
              <a:t> </a:t>
            </a:r>
            <a:r>
              <a:rPr sz="1600" spc="-5" dirty="0">
                <a:latin typeface="Arial Narrow"/>
                <a:cs typeface="Arial Narrow"/>
              </a:rPr>
              <a:t>мозга</a:t>
            </a:r>
            <a:endParaRPr sz="1600">
              <a:latin typeface="Arial Narrow"/>
              <a:cs typeface="Arial Narrow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98921" y="0"/>
            <a:ext cx="3070207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064" y="4699451"/>
            <a:ext cx="539387" cy="36130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14748" y="0"/>
            <a:ext cx="2056764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0" spc="-430" dirty="0">
                <a:latin typeface="Calibri"/>
                <a:cs typeface="Calibri"/>
              </a:rPr>
              <a:t>П</a:t>
            </a:r>
            <a:r>
              <a:rPr sz="4000" b="0" spc="-380" dirty="0">
                <a:latin typeface="Calibri"/>
                <a:cs typeface="Calibri"/>
              </a:rPr>
              <a:t>и</a:t>
            </a:r>
            <a:r>
              <a:rPr sz="4000" b="0" spc="-430" dirty="0">
                <a:latin typeface="Calibri"/>
                <a:cs typeface="Calibri"/>
              </a:rPr>
              <a:t>т</a:t>
            </a:r>
            <a:r>
              <a:rPr sz="4000" b="0" spc="65" dirty="0">
                <a:latin typeface="Arial Narrow"/>
                <a:cs typeface="Arial Narrow"/>
              </a:rPr>
              <a:t>-</a:t>
            </a:r>
            <a:r>
              <a:rPr sz="4000" b="0" spc="-420" dirty="0">
                <a:latin typeface="Calibri"/>
                <a:cs typeface="Calibri"/>
              </a:rPr>
              <a:t>и</a:t>
            </a:r>
            <a:r>
              <a:rPr sz="4000" b="0" spc="-405" dirty="0">
                <a:latin typeface="Calibri"/>
                <a:cs typeface="Calibri"/>
              </a:rPr>
              <a:t>н</a:t>
            </a:r>
            <a:r>
              <a:rPr sz="4000" b="0" spc="-445" dirty="0">
                <a:latin typeface="Calibri"/>
                <a:cs typeface="Calibri"/>
              </a:rPr>
              <a:t>д</a:t>
            </a:r>
            <a:r>
              <a:rPr sz="4000" b="0" spc="-390" dirty="0">
                <a:latin typeface="Calibri"/>
                <a:cs typeface="Calibri"/>
              </a:rPr>
              <a:t>е</a:t>
            </a:r>
            <a:r>
              <a:rPr sz="4000" b="0" spc="-310" dirty="0">
                <a:latin typeface="Calibri"/>
                <a:cs typeface="Calibri"/>
              </a:rPr>
              <a:t>к</a:t>
            </a:r>
            <a:r>
              <a:rPr sz="4000" b="0" spc="-270" dirty="0">
                <a:latin typeface="Calibri"/>
                <a:cs typeface="Calibri"/>
              </a:rPr>
              <a:t>с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00047" y="4822614"/>
            <a:ext cx="146050" cy="1752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65"/>
              </a:lnSpc>
            </a:pPr>
            <a:r>
              <a:rPr sz="1200" dirty="0">
                <a:solidFill>
                  <a:srgbClr val="898989"/>
                </a:solidFill>
                <a:latin typeface="Arial Narrow"/>
                <a:cs typeface="Arial Narrow"/>
              </a:rPr>
              <a:t>Кл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46107" y="4822614"/>
            <a:ext cx="1435100" cy="1752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65"/>
              </a:lnSpc>
            </a:pPr>
            <a:r>
              <a:rPr sz="1200" spc="-5" dirty="0">
                <a:solidFill>
                  <a:srgbClr val="898989"/>
                </a:solidFill>
                <a:latin typeface="Arial Narrow"/>
                <a:cs typeface="Arial Narrow"/>
              </a:rPr>
              <a:t>иника Института</a:t>
            </a:r>
            <a:r>
              <a:rPr sz="1200" spc="-85" dirty="0">
                <a:solidFill>
                  <a:srgbClr val="898989"/>
                </a:solidFill>
                <a:latin typeface="Arial Narrow"/>
                <a:cs typeface="Arial Narrow"/>
              </a:rPr>
              <a:t> </a:t>
            </a:r>
            <a:r>
              <a:rPr sz="1200" dirty="0">
                <a:solidFill>
                  <a:srgbClr val="898989"/>
                </a:solidFill>
                <a:latin typeface="Arial Narrow"/>
                <a:cs typeface="Arial Narrow"/>
              </a:rPr>
              <a:t>Мозга©</a:t>
            </a:r>
            <a:endParaRPr sz="1200">
              <a:latin typeface="Arial Narrow"/>
              <a:cs typeface="Arial Narrow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2328288" y="-6350"/>
          <a:ext cx="6737980" cy="49718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150"/>
                <a:gridCol w="509905"/>
                <a:gridCol w="1570355"/>
                <a:gridCol w="1981835"/>
                <a:gridCol w="300354"/>
                <a:gridCol w="770254"/>
                <a:gridCol w="377189"/>
                <a:gridCol w="377189"/>
                <a:gridCol w="245745"/>
                <a:gridCol w="421004"/>
              </a:tblGrid>
              <a:tr h="2820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№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200" spc="-100" dirty="0">
                          <a:latin typeface="Calibri"/>
                          <a:cs typeface="Calibri"/>
                        </a:rPr>
                        <a:t>Рейтинг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 marL="146685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100" spc="-120" dirty="0">
                          <a:latin typeface="Calibri"/>
                          <a:cs typeface="Calibri"/>
                        </a:rPr>
                        <a:t>Модальность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14" dirty="0">
                          <a:latin typeface="Calibri"/>
                          <a:cs typeface="Calibri"/>
                        </a:rPr>
                        <a:t>осложнений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6096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100" spc="-114" dirty="0">
                          <a:latin typeface="Calibri"/>
                          <a:cs typeface="Calibri"/>
                        </a:rPr>
                        <a:t>Вид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6096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0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3937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1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3937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2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3937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 marL="17589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3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3937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</a:tr>
              <a:tr h="21552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1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rowSpan="20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900">
                        <a:latin typeface="Times New Roman"/>
                        <a:cs typeface="Times New Roman"/>
                      </a:endParaRPr>
                    </a:p>
                    <a:p>
                      <a:pPr marL="73660">
                        <a:lnSpc>
                          <a:spcPct val="100000"/>
                        </a:lnSpc>
                      </a:pPr>
                      <a:r>
                        <a:rPr sz="8000" dirty="0">
                          <a:solidFill>
                            <a:srgbClr val="C00000"/>
                          </a:solidFill>
                          <a:latin typeface="Arial Narrow"/>
                          <a:cs typeface="Arial Narrow"/>
                        </a:rPr>
                        <a:t>?</a:t>
                      </a:r>
                      <a:endParaRPr sz="8000">
                        <a:latin typeface="Arial Narrow"/>
                        <a:cs typeface="Arial Narrow"/>
                      </a:endParaRPr>
                    </a:p>
                  </a:txBody>
                  <a:tcPr marL="0" marR="0" marT="57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200" spc="-100" dirty="0">
                          <a:latin typeface="Calibri"/>
                          <a:cs typeface="Calibri"/>
                        </a:rPr>
                        <a:t>Возраст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100" spc="-30" dirty="0">
                          <a:latin typeface="Arial Narrow"/>
                          <a:cs typeface="Arial Narrow"/>
                        </a:rPr>
                        <a:t>&gt;40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26034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1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 marL="17589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3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</a:tr>
              <a:tr h="215524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52069">
                        <a:lnSpc>
                          <a:spcPct val="100000"/>
                        </a:lnSpc>
                      </a:pPr>
                      <a:r>
                        <a:rPr sz="1400" dirty="0">
                          <a:latin typeface="Arial Narrow"/>
                          <a:cs typeface="Arial Narrow"/>
                        </a:rPr>
                        <a:t>2</a:t>
                      </a:r>
                      <a:endParaRPr sz="1400">
                        <a:latin typeface="Arial Narrow"/>
                        <a:cs typeface="Arial Narrow"/>
                      </a:endParaRPr>
                    </a:p>
                  </a:txBody>
                  <a:tcPr marL="0" marR="0" marT="381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1200" spc="-120" dirty="0">
                          <a:latin typeface="Calibri"/>
                          <a:cs typeface="Calibri"/>
                        </a:rPr>
                        <a:t>Инфекционно</a:t>
                      </a:r>
                      <a:r>
                        <a:rPr sz="12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85" dirty="0">
                          <a:latin typeface="Arial Narrow"/>
                          <a:cs typeface="Arial Narrow"/>
                        </a:rPr>
                        <a:t>–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  <a:p>
                      <a:pPr marL="698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200" spc="-105" dirty="0">
                          <a:latin typeface="Calibri"/>
                          <a:cs typeface="Calibri"/>
                        </a:rPr>
                        <a:t>трофические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25" dirty="0">
                          <a:latin typeface="Calibri"/>
                          <a:cs typeface="Calibri"/>
                        </a:rPr>
                        <a:t>осложнения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3017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100" spc="-120" dirty="0">
                          <a:latin typeface="Calibri"/>
                          <a:cs typeface="Calibri"/>
                        </a:rPr>
                        <a:t>Пролежни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730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1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82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 marL="17589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3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82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</a:tr>
              <a:tr h="21552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1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3017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100" spc="-105" dirty="0">
                          <a:latin typeface="Calibri"/>
                          <a:cs typeface="Calibri"/>
                        </a:rPr>
                        <a:t>Инфекции </a:t>
                      </a:r>
                      <a:r>
                        <a:rPr sz="1100" spc="-100" dirty="0">
                          <a:latin typeface="Calibri"/>
                          <a:cs typeface="Calibri"/>
                        </a:rPr>
                        <a:t>дыхательных</a:t>
                      </a:r>
                      <a:r>
                        <a:rPr sz="11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0" dirty="0">
                          <a:latin typeface="Calibri"/>
                          <a:cs typeface="Calibri"/>
                        </a:rPr>
                        <a:t>путей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1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63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 marL="17589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3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63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</a:tr>
              <a:tr h="21552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1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3017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100" spc="-105" dirty="0">
                          <a:latin typeface="Calibri"/>
                          <a:cs typeface="Calibri"/>
                        </a:rPr>
                        <a:t>Уроинфекция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1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698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 marL="17589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3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698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</a:tr>
              <a:tr h="215524">
                <a:tc rowSpan="2">
                  <a:txBody>
                    <a:bodyPr/>
                    <a:lstStyle/>
                    <a:p>
                      <a:pPr marL="57785"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3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1143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sz="1200" spc="-114" dirty="0">
                          <a:latin typeface="Calibri"/>
                          <a:cs typeface="Calibri"/>
                        </a:rPr>
                        <a:t>Когнитивные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143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100" spc="-110" dirty="0">
                          <a:latin typeface="Calibri"/>
                          <a:cs typeface="Calibri"/>
                        </a:rPr>
                        <a:t>Нарушение </a:t>
                      </a:r>
                      <a:r>
                        <a:rPr sz="1100" spc="-105" dirty="0">
                          <a:latin typeface="Calibri"/>
                          <a:cs typeface="Calibri"/>
                        </a:rPr>
                        <a:t>памяти</a:t>
                      </a:r>
                      <a:r>
                        <a:rPr sz="1100" spc="-105" dirty="0">
                          <a:latin typeface="Arial Narrow"/>
                          <a:cs typeface="Arial Narrow"/>
                        </a:rPr>
                        <a:t>, </a:t>
                      </a:r>
                      <a:r>
                        <a:rPr sz="1100" spc="-110" dirty="0">
                          <a:latin typeface="Calibri"/>
                          <a:cs typeface="Calibri"/>
                        </a:rPr>
                        <a:t>внимания</a:t>
                      </a:r>
                      <a:r>
                        <a:rPr sz="1100" spc="-110" dirty="0">
                          <a:latin typeface="Arial Narrow"/>
                          <a:cs typeface="Arial Narrow"/>
                        </a:rPr>
                        <a:t>, </a:t>
                      </a:r>
                      <a:r>
                        <a:rPr sz="1100" spc="-105" dirty="0">
                          <a:latin typeface="Calibri"/>
                          <a:cs typeface="Calibri"/>
                        </a:rPr>
                        <a:t>исполнительных</a:t>
                      </a:r>
                      <a:r>
                        <a:rPr sz="1100" spc="-1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5" dirty="0">
                          <a:latin typeface="Calibri"/>
                          <a:cs typeface="Calibri"/>
                        </a:rPr>
                        <a:t>функций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1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 marL="17589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3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</a:tr>
              <a:tr h="21552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143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143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100" spc="-114" dirty="0">
                          <a:latin typeface="Calibri"/>
                          <a:cs typeface="Calibri"/>
                        </a:rPr>
                        <a:t>Снижение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14" dirty="0">
                          <a:latin typeface="Calibri"/>
                          <a:cs typeface="Calibri"/>
                        </a:rPr>
                        <a:t>нейродинамики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730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1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57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 marL="17589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3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57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</a:tr>
              <a:tr h="215524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57785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4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381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6985">
                        <a:lnSpc>
                          <a:spcPct val="100000"/>
                        </a:lnSpc>
                      </a:pPr>
                      <a:r>
                        <a:rPr sz="1200" spc="-105" dirty="0">
                          <a:latin typeface="Calibri"/>
                          <a:cs typeface="Calibri"/>
                        </a:rPr>
                        <a:t>Психиатрические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100" spc="-100" dirty="0">
                          <a:latin typeface="Calibri"/>
                          <a:cs typeface="Calibri"/>
                        </a:rPr>
                        <a:t>Депрессия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1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63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 marL="17589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3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63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</a:tr>
              <a:tr h="21552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1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1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100" spc="-95" dirty="0">
                          <a:latin typeface="Calibri"/>
                          <a:cs typeface="Calibri"/>
                        </a:rPr>
                        <a:t>Тревожность</a:t>
                      </a:r>
                      <a:r>
                        <a:rPr sz="1100" spc="-95" dirty="0">
                          <a:latin typeface="Arial Narrow"/>
                          <a:cs typeface="Arial Narrow"/>
                        </a:rPr>
                        <a:t>/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ажитация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6034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1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 marL="17589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3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</a:tr>
              <a:tr h="21552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1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1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100" spc="-114" dirty="0">
                          <a:latin typeface="Calibri"/>
                          <a:cs typeface="Calibri"/>
                        </a:rPr>
                        <a:t>Галлюцинации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730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1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82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 marL="17589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3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82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</a:tr>
              <a:tr h="215524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5778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5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317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698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105" dirty="0">
                          <a:latin typeface="Calibri"/>
                          <a:cs typeface="Calibri"/>
                        </a:rPr>
                        <a:t>Вегетативные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100" spc="-110" dirty="0">
                          <a:latin typeface="Calibri"/>
                          <a:cs typeface="Calibri"/>
                        </a:rPr>
                        <a:t>Нарушение </a:t>
                      </a:r>
                      <a:r>
                        <a:rPr sz="1100" spc="-105" dirty="0">
                          <a:latin typeface="Calibri"/>
                          <a:cs typeface="Calibri"/>
                        </a:rPr>
                        <a:t>циркадных</a:t>
                      </a:r>
                      <a:r>
                        <a:rPr sz="11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5" dirty="0">
                          <a:latin typeface="Calibri"/>
                          <a:cs typeface="Calibri"/>
                        </a:rPr>
                        <a:t>ритмов</a:t>
                      </a:r>
                      <a:r>
                        <a:rPr sz="1100" spc="-105" dirty="0">
                          <a:latin typeface="Arial Narrow"/>
                          <a:cs typeface="Arial Narrow"/>
                        </a:rPr>
                        <a:t>: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2794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100" spc="-114" dirty="0">
                          <a:latin typeface="Calibri"/>
                          <a:cs typeface="Calibri"/>
                        </a:rPr>
                        <a:t>диссомния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1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63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 marL="17589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3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63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</a:tr>
              <a:tr h="21552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17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17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100" spc="-105" dirty="0">
                          <a:latin typeface="Calibri"/>
                          <a:cs typeface="Calibri"/>
                        </a:rPr>
                        <a:t>Пароксизмальная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10" dirty="0">
                          <a:latin typeface="Calibri"/>
                          <a:cs typeface="Calibri"/>
                        </a:rPr>
                        <a:t>дисавтономия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6034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1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698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 marL="17589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3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698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</a:tr>
              <a:tr h="21552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17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17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100" spc="-110" dirty="0">
                          <a:latin typeface="Calibri"/>
                          <a:cs typeface="Calibri"/>
                        </a:rPr>
                        <a:t>Нарушение </a:t>
                      </a:r>
                      <a:r>
                        <a:rPr sz="1100" spc="-100" dirty="0">
                          <a:latin typeface="Calibri"/>
                          <a:cs typeface="Calibri"/>
                        </a:rPr>
                        <a:t>гравитационного</a:t>
                      </a:r>
                      <a:r>
                        <a:rPr sz="11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0" dirty="0">
                          <a:latin typeface="Calibri"/>
                          <a:cs typeface="Calibri"/>
                        </a:rPr>
                        <a:t>градиента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1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 marL="17589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3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</a:tr>
              <a:tr h="215524"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57785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6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6985" marR="302895">
                        <a:lnSpc>
                          <a:spcPct val="100000"/>
                        </a:lnSpc>
                      </a:pPr>
                      <a:r>
                        <a:rPr sz="1200" spc="-125" dirty="0">
                          <a:latin typeface="Calibri"/>
                          <a:cs typeface="Calibri"/>
                        </a:rPr>
                        <a:t>Полимионейропатия  </a:t>
                      </a:r>
                      <a:r>
                        <a:rPr sz="1200" spc="-100" dirty="0">
                          <a:latin typeface="Calibri"/>
                          <a:cs typeface="Calibri"/>
                        </a:rPr>
                        <a:t>критических </a:t>
                      </a:r>
                      <a:r>
                        <a:rPr sz="1200" spc="-110" dirty="0">
                          <a:latin typeface="Calibri"/>
                          <a:cs typeface="Calibri"/>
                        </a:rPr>
                        <a:t>состояний  </a:t>
                      </a:r>
                      <a:r>
                        <a:rPr sz="1200" spc="-110" dirty="0">
                          <a:latin typeface="Arial Narrow"/>
                          <a:cs typeface="Arial Narrow"/>
                        </a:rPr>
                        <a:t>(</a:t>
                      </a:r>
                      <a:r>
                        <a:rPr sz="1200" spc="-110" dirty="0">
                          <a:latin typeface="Calibri"/>
                          <a:cs typeface="Calibri"/>
                        </a:rPr>
                        <a:t>ПМНКС</a:t>
                      </a:r>
                      <a:r>
                        <a:rPr sz="1200" spc="-110" dirty="0">
                          <a:latin typeface="Arial Narrow"/>
                          <a:cs typeface="Arial Narrow"/>
                        </a:rPr>
                        <a:t>)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1100" spc="-114" dirty="0">
                          <a:latin typeface="Calibri"/>
                          <a:cs typeface="Calibri"/>
                        </a:rPr>
                        <a:t>Пирамидная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0" dirty="0">
                          <a:latin typeface="Calibri"/>
                          <a:cs typeface="Calibri"/>
                        </a:rPr>
                        <a:t>недостаточность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3398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100" spc="-100" dirty="0">
                          <a:latin typeface="Calibri"/>
                          <a:cs typeface="Calibri"/>
                        </a:rPr>
                        <a:t>Парез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730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1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57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 marL="17589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3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57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</a:tr>
              <a:tr h="21552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3398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100" spc="-95" dirty="0">
                          <a:latin typeface="Calibri"/>
                          <a:cs typeface="Calibri"/>
                        </a:rPr>
                        <a:t>Спастичность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333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1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63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 marL="17589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3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63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</a:tr>
              <a:tr h="21552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100" spc="-95" dirty="0">
                          <a:latin typeface="Calibri"/>
                          <a:cs typeface="Calibri"/>
                        </a:rPr>
                        <a:t>Дисфагия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0" dirty="0">
                          <a:latin typeface="Calibri"/>
                          <a:cs typeface="Calibri"/>
                        </a:rPr>
                        <a:t>бездействия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6034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1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 marL="17589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3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</a:tr>
              <a:tr h="21552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100" spc="-105" dirty="0">
                          <a:latin typeface="Calibri"/>
                          <a:cs typeface="Calibri"/>
                        </a:rPr>
                        <a:t>Дефицит </a:t>
                      </a:r>
                      <a:r>
                        <a:rPr sz="1100" spc="-114" dirty="0">
                          <a:latin typeface="Calibri"/>
                          <a:cs typeface="Calibri"/>
                        </a:rPr>
                        <a:t>массы</a:t>
                      </a:r>
                      <a:r>
                        <a:rPr sz="11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тела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730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1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82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 marL="17589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3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82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</a:tr>
              <a:tr h="21552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100" spc="-100" dirty="0">
                          <a:latin typeface="Calibri"/>
                          <a:cs typeface="Calibri"/>
                        </a:rPr>
                        <a:t>Респираторная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5" dirty="0">
                          <a:latin typeface="Calibri"/>
                          <a:cs typeface="Calibri"/>
                        </a:rPr>
                        <a:t>нейропатия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1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63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 marL="17589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3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63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</a:tr>
              <a:tr h="36448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6985" marR="33718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-114" dirty="0">
                          <a:latin typeface="Calibri"/>
                          <a:cs typeface="Calibri"/>
                        </a:rPr>
                        <a:t>Снижение </a:t>
                      </a:r>
                      <a:r>
                        <a:rPr sz="1100" spc="-100" dirty="0">
                          <a:latin typeface="Calibri"/>
                          <a:cs typeface="Calibri"/>
                        </a:rPr>
                        <a:t>дыхательного </a:t>
                      </a:r>
                      <a:r>
                        <a:rPr sz="1100" spc="-125" dirty="0">
                          <a:latin typeface="Calibri"/>
                          <a:cs typeface="Calibri"/>
                        </a:rPr>
                        <a:t>объема </a:t>
                      </a:r>
                      <a:r>
                        <a:rPr sz="1100" spc="-114" dirty="0">
                          <a:latin typeface="Calibri"/>
                          <a:cs typeface="Calibri"/>
                        </a:rPr>
                        <a:t>и жизненной </a:t>
                      </a:r>
                      <a:r>
                        <a:rPr sz="1100" spc="-110" dirty="0">
                          <a:latin typeface="Calibri"/>
                          <a:cs typeface="Calibri"/>
                        </a:rPr>
                        <a:t>емкости  </a:t>
                      </a:r>
                      <a:r>
                        <a:rPr sz="1100" spc="-85" dirty="0">
                          <a:latin typeface="Calibri"/>
                          <a:cs typeface="Calibri"/>
                        </a:rPr>
                        <a:t>легких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651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1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8001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 marL="175895"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3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8001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</a:tr>
              <a:tr h="215524">
                <a:tc rowSpan="2"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400" dirty="0">
                          <a:latin typeface="Arial Narrow"/>
                          <a:cs typeface="Arial Narrow"/>
                        </a:rPr>
                        <a:t>7</a:t>
                      </a:r>
                      <a:endParaRPr sz="1400">
                        <a:latin typeface="Arial Narrow"/>
                        <a:cs typeface="Arial Narrow"/>
                      </a:endParaRPr>
                    </a:p>
                  </a:txBody>
                  <a:tcPr marL="0" marR="0" marT="9906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6985" marR="104139">
                        <a:lnSpc>
                          <a:spcPct val="103299"/>
                        </a:lnSpc>
                        <a:spcBef>
                          <a:spcPts val="140"/>
                        </a:spcBef>
                      </a:pPr>
                      <a:r>
                        <a:rPr sz="1200" spc="-125" dirty="0">
                          <a:latin typeface="Calibri"/>
                          <a:cs typeface="Calibri"/>
                        </a:rPr>
                        <a:t>Снижение </a:t>
                      </a:r>
                      <a:r>
                        <a:rPr sz="1200" spc="-110" dirty="0">
                          <a:latin typeface="Calibri"/>
                          <a:cs typeface="Calibri"/>
                        </a:rPr>
                        <a:t>толерантности </a:t>
                      </a:r>
                      <a:r>
                        <a:rPr sz="1200" spc="-95" dirty="0">
                          <a:latin typeface="Calibri"/>
                          <a:cs typeface="Calibri"/>
                        </a:rPr>
                        <a:t>к  </a:t>
                      </a:r>
                      <a:r>
                        <a:rPr sz="1200" spc="-110" dirty="0">
                          <a:latin typeface="Calibri"/>
                          <a:cs typeface="Calibri"/>
                        </a:rPr>
                        <a:t>нагрузкам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77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100" spc="-114" dirty="0">
                          <a:latin typeface="Calibri"/>
                          <a:cs typeface="Calibri"/>
                        </a:rPr>
                        <a:t>Снижение </a:t>
                      </a:r>
                      <a:r>
                        <a:rPr sz="1100" spc="-100" dirty="0">
                          <a:latin typeface="Calibri"/>
                          <a:cs typeface="Calibri"/>
                        </a:rPr>
                        <a:t>сократительной способности</a:t>
                      </a:r>
                      <a:r>
                        <a:rPr sz="1100" spc="-114" dirty="0">
                          <a:latin typeface="Calibri"/>
                          <a:cs typeface="Calibri"/>
                        </a:rPr>
                        <a:t> миокарда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730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1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82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 marL="17589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3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82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</a:tr>
              <a:tr h="21552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9906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77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100" spc="-114" dirty="0">
                          <a:latin typeface="Calibri"/>
                          <a:cs typeface="Calibri"/>
                        </a:rPr>
                        <a:t>Повышение 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энергозатрат физиологических</a:t>
                      </a:r>
                      <a:r>
                        <a:rPr sz="1100" spc="-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нагрузок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1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63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 marL="17589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3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63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</a:tr>
              <a:tr h="2304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6985">
                        <a:lnSpc>
                          <a:spcPts val="1315"/>
                        </a:lnSpc>
                        <a:spcBef>
                          <a:spcPts val="395"/>
                        </a:spcBef>
                      </a:pPr>
                      <a:r>
                        <a:rPr sz="1100" spc="-100" dirty="0">
                          <a:latin typeface="Calibri"/>
                          <a:cs typeface="Calibri"/>
                        </a:rPr>
                        <a:t>ИТОГО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200" spc="-15" dirty="0">
                          <a:latin typeface="Arial Narrow"/>
                          <a:cs typeface="Arial Narrow"/>
                        </a:rPr>
                        <a:t>20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1333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  <a:tc>
                  <a:txBody>
                    <a:bodyPr/>
                    <a:lstStyle/>
                    <a:p>
                      <a:pPr marL="14224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200" spc="-15" dirty="0">
                          <a:latin typeface="Arial Narrow"/>
                          <a:cs typeface="Arial Narrow"/>
                        </a:rPr>
                        <a:t>60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1333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DEEE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6830" y="223332"/>
            <a:ext cx="7988300" cy="4918710"/>
            <a:chOff x="396830" y="223332"/>
            <a:chExt cx="7988300" cy="49187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6830" y="223332"/>
              <a:ext cx="5346612" cy="69444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28343" y="771143"/>
              <a:ext cx="3733800" cy="43708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4425" y="967430"/>
              <a:ext cx="3144160" cy="398056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08576" y="734567"/>
              <a:ext cx="3776472" cy="440740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03294" y="928519"/>
              <a:ext cx="3190728" cy="389396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064" y="4699451"/>
            <a:ext cx="539387" cy="36130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95562" y="139700"/>
            <a:ext cx="39503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325" dirty="0">
                <a:latin typeface="Calibri"/>
                <a:cs typeface="Calibri"/>
              </a:rPr>
              <a:t>Для </a:t>
            </a:r>
            <a:r>
              <a:rPr sz="3600" spc="-260" dirty="0">
                <a:latin typeface="Calibri"/>
                <a:cs typeface="Calibri"/>
              </a:rPr>
              <a:t>чего </a:t>
            </a:r>
            <a:r>
              <a:rPr sz="3600" spc="-400" dirty="0">
                <a:latin typeface="Calibri"/>
                <a:cs typeface="Calibri"/>
              </a:rPr>
              <a:t>нужны</a:t>
            </a:r>
            <a:r>
              <a:rPr sz="3600" spc="-185" dirty="0">
                <a:latin typeface="Calibri"/>
                <a:cs typeface="Calibri"/>
              </a:rPr>
              <a:t> </a:t>
            </a:r>
            <a:r>
              <a:rPr sz="3600" spc="-375" dirty="0">
                <a:latin typeface="Calibri"/>
                <a:cs typeface="Calibri"/>
              </a:rPr>
              <a:t>шкалы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70578" y="1060196"/>
            <a:ext cx="5883910" cy="332359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5600" marR="716280" indent="-342900">
              <a:lnSpc>
                <a:spcPct val="80000"/>
              </a:lnSpc>
              <a:spcBef>
                <a:spcPts val="6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240" dirty="0">
                <a:latin typeface="Calibri"/>
                <a:cs typeface="Calibri"/>
              </a:rPr>
              <a:t>Для </a:t>
            </a:r>
            <a:r>
              <a:rPr sz="2400" spc="-215" dirty="0">
                <a:latin typeface="Calibri"/>
                <a:cs typeface="Calibri"/>
              </a:rPr>
              <a:t>анализа </a:t>
            </a:r>
            <a:r>
              <a:rPr sz="2400" spc="-204" dirty="0">
                <a:latin typeface="Calibri"/>
                <a:cs typeface="Calibri"/>
              </a:rPr>
              <a:t>результатов </a:t>
            </a:r>
            <a:r>
              <a:rPr sz="2400" spc="-225" dirty="0">
                <a:latin typeface="Calibri"/>
                <a:cs typeface="Calibri"/>
              </a:rPr>
              <a:t>лечения больных </a:t>
            </a:r>
            <a:r>
              <a:rPr sz="2400" spc="-185" dirty="0">
                <a:latin typeface="Calibri"/>
                <a:cs typeface="Calibri"/>
              </a:rPr>
              <a:t>в  </a:t>
            </a:r>
            <a:r>
              <a:rPr sz="2400" spc="-225" dirty="0">
                <a:latin typeface="Calibri"/>
                <a:cs typeface="Calibri"/>
              </a:rPr>
              <a:t>однотипных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200" dirty="0">
                <a:latin typeface="Calibri"/>
                <a:cs typeface="Calibri"/>
              </a:rPr>
              <a:t>отделениях</a:t>
            </a:r>
            <a:r>
              <a:rPr sz="2400" spc="-200" dirty="0">
                <a:latin typeface="Arial Narrow"/>
                <a:cs typeface="Arial Narrow"/>
              </a:rPr>
              <a:t>;</a:t>
            </a:r>
            <a:endParaRPr sz="2400">
              <a:latin typeface="Arial Narrow"/>
              <a:cs typeface="Arial Narrow"/>
            </a:endParaRPr>
          </a:p>
          <a:p>
            <a:pPr marL="355600" marR="5080" indent="-342900">
              <a:lnSpc>
                <a:spcPct val="80000"/>
              </a:lnSpc>
              <a:spcBef>
                <a:spcPts val="5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240" dirty="0">
                <a:latin typeface="Calibri"/>
                <a:cs typeface="Calibri"/>
              </a:rPr>
              <a:t>Для </a:t>
            </a:r>
            <a:r>
              <a:rPr sz="2400" spc="-229" dirty="0">
                <a:latin typeface="Calibri"/>
                <a:cs typeface="Calibri"/>
              </a:rPr>
              <a:t>оценки </a:t>
            </a:r>
            <a:r>
              <a:rPr sz="2400" spc="-204" dirty="0">
                <a:latin typeface="Calibri"/>
                <a:cs typeface="Calibri"/>
              </a:rPr>
              <a:t>эффективности </a:t>
            </a:r>
            <a:r>
              <a:rPr sz="2400" spc="-210" dirty="0">
                <a:latin typeface="Calibri"/>
                <a:cs typeface="Calibri"/>
              </a:rPr>
              <a:t>различных </a:t>
            </a:r>
            <a:r>
              <a:rPr sz="2400" spc="-245" dirty="0">
                <a:latin typeface="Calibri"/>
                <a:cs typeface="Calibri"/>
              </a:rPr>
              <a:t>методов </a:t>
            </a:r>
            <a:r>
              <a:rPr sz="2400" spc="-175" dirty="0">
                <a:latin typeface="Calibri"/>
                <a:cs typeface="Calibri"/>
              </a:rPr>
              <a:t>ИТ  </a:t>
            </a:r>
            <a:r>
              <a:rPr sz="2400" spc="-245" dirty="0">
                <a:latin typeface="Calibri"/>
                <a:cs typeface="Calibri"/>
              </a:rPr>
              <a:t>и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210" dirty="0">
                <a:latin typeface="Calibri"/>
                <a:cs typeface="Calibri"/>
              </a:rPr>
              <a:t>реабилитации</a:t>
            </a:r>
            <a:r>
              <a:rPr sz="2400" spc="-210" dirty="0">
                <a:latin typeface="Arial Narrow"/>
                <a:cs typeface="Arial Narrow"/>
              </a:rPr>
              <a:t>;</a:t>
            </a:r>
            <a:endParaRPr sz="2400">
              <a:latin typeface="Arial Narrow"/>
              <a:cs typeface="Arial Narrow"/>
            </a:endParaRPr>
          </a:p>
          <a:p>
            <a:pPr marL="355600" marR="556260" indent="-342900">
              <a:lnSpc>
                <a:spcPts val="2300"/>
              </a:lnSpc>
              <a:spcBef>
                <a:spcPts val="58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240" dirty="0">
                <a:latin typeface="Calibri"/>
                <a:cs typeface="Calibri"/>
              </a:rPr>
              <a:t>Для оптимизации </a:t>
            </a:r>
            <a:r>
              <a:rPr sz="2400" spc="-225" dirty="0">
                <a:latin typeface="Calibri"/>
                <a:cs typeface="Calibri"/>
              </a:rPr>
              <a:t>распределения </a:t>
            </a:r>
            <a:r>
              <a:rPr sz="2400" spc="-200" dirty="0">
                <a:latin typeface="Calibri"/>
                <a:cs typeface="Calibri"/>
              </a:rPr>
              <a:t>ресурсов </a:t>
            </a:r>
            <a:r>
              <a:rPr sz="2400" spc="-185" dirty="0">
                <a:latin typeface="Calibri"/>
                <a:cs typeface="Calibri"/>
              </a:rPr>
              <a:t>в  </a:t>
            </a:r>
            <a:r>
              <a:rPr sz="2400" spc="-220" dirty="0">
                <a:latin typeface="Calibri"/>
                <a:cs typeface="Calibri"/>
              </a:rPr>
              <a:t>зависимости </a:t>
            </a:r>
            <a:r>
              <a:rPr sz="2400" spc="-200" dirty="0">
                <a:latin typeface="Calibri"/>
                <a:cs typeface="Calibri"/>
              </a:rPr>
              <a:t>от </a:t>
            </a:r>
            <a:r>
              <a:rPr sz="2400" spc="-225" dirty="0">
                <a:latin typeface="Calibri"/>
                <a:cs typeface="Calibri"/>
              </a:rPr>
              <a:t>реабилитационного</a:t>
            </a:r>
            <a:r>
              <a:rPr sz="2400" spc="-320" dirty="0">
                <a:latin typeface="Calibri"/>
                <a:cs typeface="Calibri"/>
              </a:rPr>
              <a:t> </a:t>
            </a:r>
            <a:r>
              <a:rPr sz="2400" spc="-185" dirty="0">
                <a:latin typeface="Calibri"/>
                <a:cs typeface="Calibri"/>
              </a:rPr>
              <a:t>прогноза</a:t>
            </a:r>
            <a:r>
              <a:rPr sz="2400" spc="-185" dirty="0">
                <a:latin typeface="Arial Narrow"/>
                <a:cs typeface="Arial Narrow"/>
              </a:rPr>
              <a:t>;</a:t>
            </a:r>
            <a:endParaRPr sz="2400">
              <a:latin typeface="Arial Narrow"/>
              <a:cs typeface="Arial Narrow"/>
            </a:endParaRPr>
          </a:p>
          <a:p>
            <a:pPr marL="355600" marR="518795" indent="-342900">
              <a:lnSpc>
                <a:spcPts val="2300"/>
              </a:lnSpc>
              <a:spcBef>
                <a:spcPts val="61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240" dirty="0">
                <a:latin typeface="Calibri"/>
                <a:cs typeface="Calibri"/>
              </a:rPr>
              <a:t>Для </a:t>
            </a:r>
            <a:r>
              <a:rPr sz="2400" spc="-229" dirty="0">
                <a:latin typeface="Calibri"/>
                <a:cs typeface="Calibri"/>
              </a:rPr>
              <a:t>оценки </a:t>
            </a:r>
            <a:r>
              <a:rPr sz="2400" spc="-204" dirty="0">
                <a:latin typeface="Calibri"/>
                <a:cs typeface="Calibri"/>
              </a:rPr>
              <a:t>эффективности </a:t>
            </a:r>
            <a:r>
              <a:rPr sz="2400" spc="-245" dirty="0">
                <a:latin typeface="Calibri"/>
                <a:cs typeface="Calibri"/>
              </a:rPr>
              <a:t>и </a:t>
            </a:r>
            <a:r>
              <a:rPr sz="2400" spc="-190" dirty="0">
                <a:latin typeface="Calibri"/>
                <a:cs typeface="Calibri"/>
              </a:rPr>
              <a:t>качества </a:t>
            </a:r>
            <a:r>
              <a:rPr sz="2400" spc="-229" dirty="0">
                <a:latin typeface="Calibri"/>
                <a:cs typeface="Calibri"/>
              </a:rPr>
              <a:t>работы  </a:t>
            </a:r>
            <a:r>
              <a:rPr sz="2400" spc="-210" dirty="0">
                <a:latin typeface="Calibri"/>
                <a:cs typeface="Calibri"/>
              </a:rPr>
              <a:t>отделения</a:t>
            </a:r>
            <a:r>
              <a:rPr sz="2400" spc="-210" dirty="0">
                <a:latin typeface="Arial Narrow"/>
                <a:cs typeface="Arial Narrow"/>
              </a:rPr>
              <a:t>;</a:t>
            </a:r>
            <a:endParaRPr sz="2400">
              <a:latin typeface="Arial Narrow"/>
              <a:cs typeface="Arial Narrow"/>
            </a:endParaRPr>
          </a:p>
          <a:p>
            <a:pPr marL="355600" marR="528955" indent="-342900">
              <a:lnSpc>
                <a:spcPts val="2300"/>
              </a:lnSpc>
              <a:spcBef>
                <a:spcPts val="5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240" dirty="0">
                <a:latin typeface="Calibri"/>
                <a:cs typeface="Calibri"/>
              </a:rPr>
              <a:t>Для </a:t>
            </a:r>
            <a:r>
              <a:rPr sz="2400" spc="-225" dirty="0">
                <a:latin typeface="Calibri"/>
                <a:cs typeface="Calibri"/>
              </a:rPr>
              <a:t>преемственной </a:t>
            </a:r>
            <a:r>
              <a:rPr sz="2400" spc="-235" dirty="0">
                <a:latin typeface="Calibri"/>
                <a:cs typeface="Calibri"/>
              </a:rPr>
              <a:t>маршрутизации </a:t>
            </a:r>
            <a:r>
              <a:rPr sz="2400" spc="-220" dirty="0">
                <a:latin typeface="Calibri"/>
                <a:cs typeface="Calibri"/>
              </a:rPr>
              <a:t>на </a:t>
            </a:r>
            <a:r>
              <a:rPr sz="2400" spc="-170" dirty="0">
                <a:latin typeface="Calibri"/>
                <a:cs typeface="Calibri"/>
              </a:rPr>
              <a:t>этапах  </a:t>
            </a:r>
            <a:r>
              <a:rPr sz="2400" spc="-210" dirty="0">
                <a:latin typeface="Calibri"/>
                <a:cs typeface="Calibri"/>
              </a:rPr>
              <a:t>оказания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275" dirty="0">
                <a:latin typeface="Calibri"/>
                <a:cs typeface="Calibri"/>
              </a:rPr>
              <a:t>помощи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8204" y="386292"/>
            <a:ext cx="2303562" cy="298920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064" y="4699451"/>
            <a:ext cx="539387" cy="36130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90650" y="225044"/>
            <a:ext cx="6361430" cy="744855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662430" marR="5080" indent="-1650364">
              <a:lnSpc>
                <a:spcPts val="2780"/>
              </a:lnSpc>
              <a:spcBef>
                <a:spcPts val="275"/>
              </a:spcBef>
            </a:pPr>
            <a:r>
              <a:rPr sz="2400" spc="-5" dirty="0">
                <a:solidFill>
                  <a:srgbClr val="C00000"/>
                </a:solidFill>
              </a:rPr>
              <a:t>Проведение мониторинга органных </a:t>
            </a:r>
            <a:r>
              <a:rPr sz="2400" dirty="0">
                <a:solidFill>
                  <a:srgbClr val="C00000"/>
                </a:solidFill>
              </a:rPr>
              <a:t>дисфункций и  </a:t>
            </a:r>
            <a:r>
              <a:rPr sz="2400" spc="-5" dirty="0">
                <a:solidFill>
                  <a:srgbClr val="C00000"/>
                </a:solidFill>
              </a:rPr>
              <a:t>расстройств</a:t>
            </a:r>
            <a:r>
              <a:rPr sz="2400" dirty="0">
                <a:solidFill>
                  <a:srgbClr val="C00000"/>
                </a:solidFill>
              </a:rPr>
              <a:t> </a:t>
            </a:r>
            <a:r>
              <a:rPr sz="2400" spc="-5" dirty="0">
                <a:solidFill>
                  <a:srgbClr val="C00000"/>
                </a:solidFill>
              </a:rPr>
              <a:t>гомеостаза</a:t>
            </a:r>
            <a:endParaRPr sz="2400"/>
          </a:p>
        </p:txBody>
      </p:sp>
      <p:sp>
        <p:nvSpPr>
          <p:cNvPr id="4" name="object 4"/>
          <p:cNvSpPr txBox="1"/>
          <p:nvPr/>
        </p:nvSpPr>
        <p:spPr>
          <a:xfrm>
            <a:off x="1064701" y="1579879"/>
            <a:ext cx="6503670" cy="219900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>
              <a:lnSpc>
                <a:spcPts val="2500"/>
              </a:lnSpc>
              <a:spcBef>
                <a:spcPts val="200"/>
              </a:spcBef>
            </a:pPr>
            <a:r>
              <a:rPr sz="2100" spc="-5" dirty="0">
                <a:latin typeface="Arial Narrow"/>
                <a:cs typeface="Arial Narrow"/>
              </a:rPr>
              <a:t>Сразу после поступления пациента </a:t>
            </a:r>
            <a:r>
              <a:rPr sz="2100" dirty="0">
                <a:latin typeface="Arial Narrow"/>
                <a:cs typeface="Arial Narrow"/>
              </a:rPr>
              <a:t>в </a:t>
            </a:r>
            <a:r>
              <a:rPr sz="2100" spc="-5" dirty="0">
                <a:latin typeface="Arial Narrow"/>
                <a:cs typeface="Arial Narrow"/>
              </a:rPr>
              <a:t>отделение интенсивной  терапии</a:t>
            </a:r>
            <a:r>
              <a:rPr sz="2100" spc="-10" dirty="0">
                <a:latin typeface="Arial Narrow"/>
                <a:cs typeface="Arial Narrow"/>
              </a:rPr>
              <a:t> </a:t>
            </a:r>
            <a:r>
              <a:rPr sz="2100" spc="-5" dirty="0">
                <a:latin typeface="Arial Narrow"/>
                <a:cs typeface="Arial Narrow"/>
              </a:rPr>
              <a:t>начинается:</a:t>
            </a:r>
            <a:endParaRPr sz="2100">
              <a:latin typeface="Arial Narrow"/>
              <a:cs typeface="Arial Narrow"/>
            </a:endParaRPr>
          </a:p>
          <a:p>
            <a:pPr marL="415925" indent="-403225">
              <a:lnSpc>
                <a:spcPct val="100000"/>
              </a:lnSpc>
              <a:spcBef>
                <a:spcPts val="395"/>
              </a:spcBef>
              <a:buFont typeface="Arial"/>
              <a:buChar char="•"/>
              <a:tabLst>
                <a:tab pos="415290" algn="l"/>
                <a:tab pos="415925" algn="l"/>
              </a:tabLst>
            </a:pPr>
            <a:r>
              <a:rPr sz="2100" spc="-5" dirty="0">
                <a:latin typeface="Arial Narrow"/>
                <a:cs typeface="Arial Narrow"/>
              </a:rPr>
              <a:t>определение степени повреждения органных функций</a:t>
            </a:r>
            <a:r>
              <a:rPr sz="2100" spc="15" dirty="0">
                <a:latin typeface="Arial Narrow"/>
                <a:cs typeface="Arial Narrow"/>
              </a:rPr>
              <a:t> </a:t>
            </a:r>
            <a:r>
              <a:rPr sz="2100" dirty="0">
                <a:latin typeface="Arial Narrow"/>
                <a:cs typeface="Arial Narrow"/>
              </a:rPr>
              <a:t>и</a:t>
            </a:r>
            <a:endParaRPr sz="2100">
              <a:latin typeface="Arial Narrow"/>
              <a:cs typeface="Arial Narrow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100" spc="-5" dirty="0">
                <a:latin typeface="Arial Narrow"/>
                <a:cs typeface="Arial Narrow"/>
              </a:rPr>
              <a:t>расстройств</a:t>
            </a:r>
            <a:r>
              <a:rPr sz="2100" spc="-10" dirty="0">
                <a:latin typeface="Arial Narrow"/>
                <a:cs typeface="Arial Narrow"/>
              </a:rPr>
              <a:t> </a:t>
            </a:r>
            <a:r>
              <a:rPr sz="2100" spc="-5" dirty="0">
                <a:latin typeface="Arial Narrow"/>
                <a:cs typeface="Arial Narrow"/>
              </a:rPr>
              <a:t>водно-электролитного,</a:t>
            </a:r>
            <a:endParaRPr sz="2100">
              <a:latin typeface="Arial Narrow"/>
              <a:cs typeface="Arial Narrow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100" spc="-5" dirty="0">
                <a:latin typeface="Arial Narrow"/>
                <a:cs typeface="Arial Narrow"/>
              </a:rPr>
              <a:t>кислотно-щелочного,</a:t>
            </a:r>
            <a:endParaRPr sz="2100">
              <a:latin typeface="Arial Narrow"/>
              <a:cs typeface="Arial Narrow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100" spc="-5" dirty="0">
                <a:latin typeface="Arial Narrow"/>
                <a:cs typeface="Arial Narrow"/>
              </a:rPr>
              <a:t>белково-энергетического </a:t>
            </a:r>
            <a:r>
              <a:rPr sz="2100" dirty="0">
                <a:latin typeface="Arial Narrow"/>
                <a:cs typeface="Arial Narrow"/>
              </a:rPr>
              <a:t>обмена.</a:t>
            </a:r>
            <a:endParaRPr sz="21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064" y="4699451"/>
            <a:ext cx="539387" cy="36130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55093" y="199135"/>
            <a:ext cx="3832860" cy="8547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413510" marR="5080" indent="-1401445">
              <a:lnSpc>
                <a:spcPct val="101499"/>
              </a:lnSpc>
              <a:spcBef>
                <a:spcPts val="50"/>
              </a:spcBef>
            </a:pPr>
            <a:r>
              <a:rPr sz="2700" b="0" spc="-5" dirty="0">
                <a:solidFill>
                  <a:srgbClr val="C00000"/>
                </a:solidFill>
                <a:latin typeface="Arial Narrow"/>
                <a:cs typeface="Arial Narrow"/>
              </a:rPr>
              <a:t>Тяжесть </a:t>
            </a:r>
            <a:r>
              <a:rPr sz="2700" b="0" dirty="0">
                <a:solidFill>
                  <a:srgbClr val="C00000"/>
                </a:solidFill>
                <a:latin typeface="Arial Narrow"/>
                <a:cs typeface="Arial Narrow"/>
              </a:rPr>
              <a:t>состояния </a:t>
            </a:r>
            <a:r>
              <a:rPr sz="2700" b="0" spc="-5" dirty="0">
                <a:solidFill>
                  <a:srgbClr val="C00000"/>
                </a:solidFill>
                <a:latin typeface="Arial Narrow"/>
                <a:cs typeface="Arial Narrow"/>
              </a:rPr>
              <a:t>пациента  </a:t>
            </a:r>
            <a:r>
              <a:rPr sz="2700" b="0" dirty="0">
                <a:solidFill>
                  <a:srgbClr val="C00000"/>
                </a:solidFill>
                <a:latin typeface="Arial Narrow"/>
                <a:cs typeface="Arial Narrow"/>
              </a:rPr>
              <a:t>в</a:t>
            </a:r>
            <a:r>
              <a:rPr sz="2700" b="0" spc="-10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2700" b="0" spc="-5" dirty="0">
                <a:solidFill>
                  <a:srgbClr val="C00000"/>
                </a:solidFill>
                <a:latin typeface="Arial Narrow"/>
                <a:cs typeface="Arial Narrow"/>
              </a:rPr>
              <a:t>ОРИТ</a:t>
            </a:r>
            <a:endParaRPr sz="270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5381" y="1450340"/>
            <a:ext cx="7548880" cy="163830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5600" marR="259079" indent="-342900">
              <a:lnSpc>
                <a:spcPct val="80000"/>
              </a:lnSpc>
              <a:spcBef>
                <a:spcPts val="6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C00000"/>
                </a:solidFill>
                <a:latin typeface="Arial Narrow"/>
                <a:cs typeface="Arial Narrow"/>
              </a:rPr>
              <a:t>Субъективная </a:t>
            </a:r>
            <a:r>
              <a:rPr sz="2400" dirty="0">
                <a:solidFill>
                  <a:srgbClr val="C00000"/>
                </a:solidFill>
                <a:latin typeface="Arial Narrow"/>
                <a:cs typeface="Arial Narrow"/>
              </a:rPr>
              <a:t>оценка: </a:t>
            </a:r>
            <a:r>
              <a:rPr sz="2400" spc="-5" dirty="0">
                <a:latin typeface="Arial Narrow"/>
                <a:cs typeface="Arial Narrow"/>
              </a:rPr>
              <a:t>критерии тяжести состояния, опыт </a:t>
            </a:r>
            <a:r>
              <a:rPr sz="2400" dirty="0">
                <a:latin typeface="Arial Narrow"/>
                <a:cs typeface="Arial Narrow"/>
              </a:rPr>
              <a:t>и  </a:t>
            </a:r>
            <a:r>
              <a:rPr sz="2400" spc="-5" dirty="0">
                <a:latin typeface="Arial Narrow"/>
                <a:cs typeface="Arial Narrow"/>
              </a:rPr>
              <a:t>интуиция</a:t>
            </a:r>
            <a:r>
              <a:rPr sz="2400" spc="-10" dirty="0">
                <a:latin typeface="Arial Narrow"/>
                <a:cs typeface="Arial Narrow"/>
              </a:rPr>
              <a:t> </a:t>
            </a:r>
            <a:r>
              <a:rPr sz="2400" dirty="0">
                <a:latin typeface="Arial Narrow"/>
                <a:cs typeface="Arial Narrow"/>
              </a:rPr>
              <a:t>врача</a:t>
            </a:r>
            <a:endParaRPr sz="2400">
              <a:latin typeface="Arial Narrow"/>
              <a:cs typeface="Arial Narrow"/>
            </a:endParaRPr>
          </a:p>
          <a:p>
            <a:pPr marL="355600" marR="5080" indent="-342900">
              <a:lnSpc>
                <a:spcPts val="2300"/>
              </a:lnSpc>
              <a:spcBef>
                <a:spcPts val="585"/>
              </a:spcBef>
              <a:buFont typeface="Arial"/>
              <a:buChar char="•"/>
              <a:tabLst>
                <a:tab pos="354965" algn="l"/>
                <a:tab pos="355600" algn="l"/>
                <a:tab pos="2436495" algn="l"/>
              </a:tabLst>
            </a:pPr>
            <a:r>
              <a:rPr sz="2400" spc="-5" dirty="0">
                <a:solidFill>
                  <a:srgbClr val="C00000"/>
                </a:solidFill>
                <a:latin typeface="Arial Narrow"/>
                <a:cs typeface="Arial Narrow"/>
              </a:rPr>
              <a:t>Объективизация	</a:t>
            </a:r>
            <a:r>
              <a:rPr sz="2400" dirty="0">
                <a:latin typeface="Arial Narrow"/>
                <a:cs typeface="Arial Narrow"/>
              </a:rPr>
              <a:t>оценки </a:t>
            </a:r>
            <a:r>
              <a:rPr sz="2400" spc="-5" dirty="0">
                <a:latin typeface="Arial Narrow"/>
                <a:cs typeface="Arial Narrow"/>
              </a:rPr>
              <a:t>тяжести состояния пациента-шкалы  инегральной </a:t>
            </a:r>
            <a:r>
              <a:rPr sz="2400" dirty="0">
                <a:latin typeface="Arial Narrow"/>
                <a:cs typeface="Arial Narrow"/>
              </a:rPr>
              <a:t>оценки </a:t>
            </a:r>
            <a:r>
              <a:rPr sz="2400" spc="-5" dirty="0">
                <a:latin typeface="Arial Narrow"/>
                <a:cs typeface="Arial Narrow"/>
              </a:rPr>
              <a:t>тяжести состояния пациента </a:t>
            </a:r>
            <a:r>
              <a:rPr sz="2400" dirty="0">
                <a:latin typeface="Arial Narrow"/>
                <a:cs typeface="Arial Narrow"/>
              </a:rPr>
              <a:t>в </a:t>
            </a:r>
            <a:r>
              <a:rPr sz="2400" spc="-5" dirty="0">
                <a:latin typeface="Arial Narrow"/>
                <a:cs typeface="Arial Narrow"/>
              </a:rPr>
              <a:t>ОРИТ:  АРАСНЕ-II </a:t>
            </a:r>
            <a:r>
              <a:rPr sz="2400" dirty="0">
                <a:latin typeface="Arial Narrow"/>
                <a:cs typeface="Arial Narrow"/>
              </a:rPr>
              <a:t>и III, </a:t>
            </a:r>
            <a:r>
              <a:rPr sz="2400" spc="-5" dirty="0">
                <a:latin typeface="Arial Narrow"/>
                <a:cs typeface="Arial Narrow"/>
              </a:rPr>
              <a:t>SAPS, </a:t>
            </a:r>
            <a:r>
              <a:rPr sz="2400" dirty="0">
                <a:latin typeface="Arial Narrow"/>
                <a:cs typeface="Arial Narrow"/>
              </a:rPr>
              <a:t>LOD и</a:t>
            </a:r>
            <a:r>
              <a:rPr sz="2400" spc="25" dirty="0">
                <a:latin typeface="Arial Narrow"/>
                <a:cs typeface="Arial Narrow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другие</a:t>
            </a:r>
            <a:endParaRPr sz="24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064" y="4699451"/>
            <a:ext cx="539387" cy="36130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86100" y="293115"/>
            <a:ext cx="297243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0" spc="-310" dirty="0">
                <a:solidFill>
                  <a:srgbClr val="C00000"/>
                </a:solidFill>
                <a:latin typeface="Calibri"/>
                <a:cs typeface="Calibri"/>
              </a:rPr>
              <a:t>Что </a:t>
            </a:r>
            <a:r>
              <a:rPr sz="4000" b="0" spc="-325" dirty="0">
                <a:solidFill>
                  <a:srgbClr val="C00000"/>
                </a:solidFill>
                <a:latin typeface="Calibri"/>
                <a:cs typeface="Calibri"/>
              </a:rPr>
              <a:t>такое</a:t>
            </a:r>
            <a:r>
              <a:rPr sz="4000" b="0" spc="-47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4000" b="0" spc="-385" dirty="0">
                <a:solidFill>
                  <a:srgbClr val="C00000"/>
                </a:solidFill>
                <a:latin typeface="Calibri"/>
                <a:cs typeface="Calibri"/>
              </a:rPr>
              <a:t>шкала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38" y="1221740"/>
            <a:ext cx="8148955" cy="386587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55600" marR="5080" indent="-342900">
              <a:lnSpc>
                <a:spcPct val="98700"/>
              </a:lnSpc>
              <a:spcBef>
                <a:spcPts val="13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265" dirty="0">
                <a:latin typeface="Calibri"/>
                <a:cs typeface="Calibri"/>
              </a:rPr>
              <a:t>ШКАЛА </a:t>
            </a:r>
            <a:r>
              <a:rPr sz="2400" spc="-200" dirty="0">
                <a:latin typeface="Arial Narrow"/>
                <a:cs typeface="Arial Narrow"/>
              </a:rPr>
              <a:t>(SCALE) </a:t>
            </a:r>
            <a:r>
              <a:rPr sz="2400" spc="-215" dirty="0">
                <a:latin typeface="Calibri"/>
                <a:cs typeface="Calibri"/>
              </a:rPr>
              <a:t>из </a:t>
            </a:r>
            <a:r>
              <a:rPr sz="2400" spc="-200" dirty="0">
                <a:latin typeface="Calibri"/>
                <a:cs typeface="Calibri"/>
              </a:rPr>
              <a:t>французского </a:t>
            </a:r>
            <a:r>
              <a:rPr sz="2400" spc="-245" dirty="0">
                <a:latin typeface="Calibri"/>
                <a:cs typeface="Calibri"/>
              </a:rPr>
              <a:t>и </a:t>
            </a:r>
            <a:r>
              <a:rPr sz="2400" spc="-215" dirty="0">
                <a:latin typeface="Calibri"/>
                <a:cs typeface="Calibri"/>
              </a:rPr>
              <a:t>среднеанглийского </a:t>
            </a:r>
            <a:r>
              <a:rPr sz="2400" spc="-85" dirty="0">
                <a:latin typeface="Arial Narrow"/>
                <a:cs typeface="Arial Narrow"/>
              </a:rPr>
              <a:t>scale </a:t>
            </a:r>
            <a:r>
              <a:rPr sz="2400" spc="-380" dirty="0">
                <a:latin typeface="Arial Narrow"/>
                <a:cs typeface="Arial Narrow"/>
              </a:rPr>
              <a:t>—  </a:t>
            </a:r>
            <a:r>
              <a:rPr sz="2400" spc="-200" dirty="0">
                <a:latin typeface="Calibri"/>
                <a:cs typeface="Calibri"/>
              </a:rPr>
              <a:t>лестница</a:t>
            </a:r>
            <a:r>
              <a:rPr sz="2400" spc="-200" dirty="0">
                <a:latin typeface="Arial Narrow"/>
                <a:cs typeface="Arial Narrow"/>
              </a:rPr>
              <a:t>.) </a:t>
            </a:r>
            <a:r>
              <a:rPr sz="2400" spc="-380" dirty="0">
                <a:latin typeface="Arial Narrow"/>
                <a:cs typeface="Arial Narrow"/>
              </a:rPr>
              <a:t>— </a:t>
            </a:r>
            <a:r>
              <a:rPr sz="2400" spc="-200" dirty="0">
                <a:latin typeface="Calibri"/>
                <a:cs typeface="Calibri"/>
              </a:rPr>
              <a:t>устройство </a:t>
            </a:r>
            <a:r>
              <a:rPr sz="2400" spc="-250" dirty="0">
                <a:latin typeface="Calibri"/>
                <a:cs typeface="Calibri"/>
              </a:rPr>
              <a:t>или </a:t>
            </a:r>
            <a:r>
              <a:rPr sz="2400" spc="-220" dirty="0">
                <a:latin typeface="Calibri"/>
                <a:cs typeface="Calibri"/>
              </a:rPr>
              <a:t>система</a:t>
            </a:r>
            <a:r>
              <a:rPr sz="2400" spc="-220" dirty="0">
                <a:solidFill>
                  <a:srgbClr val="FF621D"/>
                </a:solidFill>
                <a:latin typeface="Calibri"/>
                <a:cs typeface="Calibri"/>
              </a:rPr>
              <a:t> </a:t>
            </a:r>
            <a:r>
              <a:rPr sz="2400" u="sng" spc="-240" dirty="0">
                <a:solidFill>
                  <a:srgbClr val="FF621D"/>
                </a:solidFill>
                <a:uFill>
                  <a:solidFill>
                    <a:srgbClr val="FF621D"/>
                  </a:solidFill>
                </a:uFill>
                <a:latin typeface="Calibri"/>
                <a:cs typeface="Calibri"/>
              </a:rPr>
              <a:t>измерений</a:t>
            </a:r>
            <a:r>
              <a:rPr sz="2400" spc="-240" dirty="0">
                <a:latin typeface="Arial Narrow"/>
                <a:cs typeface="Arial Narrow"/>
              </a:rPr>
              <a:t>. </a:t>
            </a:r>
            <a:r>
              <a:rPr sz="2400" spc="-235" dirty="0">
                <a:latin typeface="Calibri"/>
                <a:cs typeface="Calibri"/>
              </a:rPr>
              <a:t>Линейная </a:t>
            </a:r>
            <a:r>
              <a:rPr sz="2400" spc="-229" dirty="0">
                <a:latin typeface="Calibri"/>
                <a:cs typeface="Calibri"/>
              </a:rPr>
              <a:t>шкала </a:t>
            </a:r>
            <a:r>
              <a:rPr sz="2400" spc="-245" dirty="0">
                <a:latin typeface="Calibri"/>
                <a:cs typeface="Calibri"/>
              </a:rPr>
              <a:t>имеет  </a:t>
            </a:r>
            <a:r>
              <a:rPr sz="2400" spc="-229" dirty="0">
                <a:latin typeface="Calibri"/>
                <a:cs typeface="Calibri"/>
              </a:rPr>
              <a:t>равные </a:t>
            </a:r>
            <a:r>
              <a:rPr sz="2400" spc="-190" dirty="0">
                <a:latin typeface="Calibri"/>
                <a:cs typeface="Calibri"/>
              </a:rPr>
              <a:t>части </a:t>
            </a:r>
            <a:r>
              <a:rPr sz="2400" spc="-215" dirty="0">
                <a:latin typeface="Arial Narrow"/>
                <a:cs typeface="Arial Narrow"/>
              </a:rPr>
              <a:t>(</a:t>
            </a:r>
            <a:r>
              <a:rPr sz="2400" spc="-215" dirty="0">
                <a:latin typeface="Calibri"/>
                <a:cs typeface="Calibri"/>
              </a:rPr>
              <a:t>интервалы</a:t>
            </a:r>
            <a:r>
              <a:rPr sz="2400" spc="-355" dirty="0">
                <a:latin typeface="Calibri"/>
                <a:cs typeface="Calibri"/>
              </a:rPr>
              <a:t> </a:t>
            </a:r>
            <a:r>
              <a:rPr sz="2400" spc="-220" dirty="0">
                <a:latin typeface="Calibri"/>
                <a:cs typeface="Calibri"/>
              </a:rPr>
              <a:t>деления</a:t>
            </a:r>
            <a:r>
              <a:rPr sz="2400" spc="-220" dirty="0">
                <a:latin typeface="Arial Narrow"/>
                <a:cs typeface="Arial Narrow"/>
              </a:rPr>
              <a:t>).</a:t>
            </a:r>
            <a:endParaRPr sz="2400">
              <a:latin typeface="Arial Narrow"/>
              <a:cs typeface="Arial Narrow"/>
            </a:endParaRPr>
          </a:p>
          <a:p>
            <a:pPr marL="355600" marR="254000" indent="-342900">
              <a:lnSpc>
                <a:spcPct val="99400"/>
              </a:lnSpc>
              <a:spcBef>
                <a:spcPts val="64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229" dirty="0">
                <a:latin typeface="Calibri"/>
                <a:cs typeface="Calibri"/>
              </a:rPr>
              <a:t>Метрическая шкала </a:t>
            </a:r>
            <a:r>
              <a:rPr sz="2400" spc="-215" dirty="0">
                <a:latin typeface="Calibri"/>
                <a:cs typeface="Calibri"/>
              </a:rPr>
              <a:t>включает </a:t>
            </a:r>
            <a:r>
              <a:rPr sz="2400" spc="-185" dirty="0">
                <a:latin typeface="Calibri"/>
                <a:cs typeface="Calibri"/>
              </a:rPr>
              <a:t>в </a:t>
            </a:r>
            <a:r>
              <a:rPr sz="2400" spc="-210" dirty="0">
                <a:latin typeface="Calibri"/>
                <a:cs typeface="Calibri"/>
              </a:rPr>
              <a:t>себя </a:t>
            </a:r>
            <a:r>
              <a:rPr sz="2400" spc="-195" dirty="0">
                <a:latin typeface="Calibri"/>
                <a:cs typeface="Calibri"/>
              </a:rPr>
              <a:t>класс </a:t>
            </a:r>
            <a:r>
              <a:rPr sz="2400" spc="-225" dirty="0">
                <a:latin typeface="Calibri"/>
                <a:cs typeface="Calibri"/>
              </a:rPr>
              <a:t>переменных</a:t>
            </a:r>
            <a:r>
              <a:rPr sz="2400" spc="-225" dirty="0">
                <a:latin typeface="Arial Narrow"/>
                <a:cs typeface="Arial Narrow"/>
              </a:rPr>
              <a:t>, </a:t>
            </a:r>
            <a:r>
              <a:rPr sz="2400" spc="-215" dirty="0">
                <a:latin typeface="Calibri"/>
                <a:cs typeface="Calibri"/>
              </a:rPr>
              <a:t>значения  </a:t>
            </a:r>
            <a:r>
              <a:rPr sz="2400" spc="-200" dirty="0">
                <a:latin typeface="Calibri"/>
                <a:cs typeface="Calibri"/>
              </a:rPr>
              <a:t>которых </a:t>
            </a:r>
            <a:r>
              <a:rPr sz="2400" spc="-290" dirty="0">
                <a:latin typeface="Calibri"/>
                <a:cs typeface="Calibri"/>
              </a:rPr>
              <a:t>можно </a:t>
            </a:r>
            <a:r>
              <a:rPr sz="2400" spc="-190" dirty="0">
                <a:latin typeface="Calibri"/>
                <a:cs typeface="Calibri"/>
              </a:rPr>
              <a:t>как </a:t>
            </a:r>
            <a:r>
              <a:rPr sz="2400" spc="-220" dirty="0">
                <a:latin typeface="Calibri"/>
                <a:cs typeface="Calibri"/>
              </a:rPr>
              <a:t>разделить на </a:t>
            </a:r>
            <a:r>
              <a:rPr sz="2400" spc="-210" dirty="0">
                <a:latin typeface="Calibri"/>
                <a:cs typeface="Calibri"/>
              </a:rPr>
              <a:t>группы </a:t>
            </a:r>
            <a:r>
              <a:rPr sz="2400" spc="-245" dirty="0">
                <a:latin typeface="Calibri"/>
                <a:cs typeface="Calibri"/>
              </a:rPr>
              <a:t>и </a:t>
            </a:r>
            <a:r>
              <a:rPr sz="2400" spc="-220" dirty="0">
                <a:latin typeface="Calibri"/>
                <a:cs typeface="Calibri"/>
              </a:rPr>
              <a:t>проранжировать</a:t>
            </a:r>
            <a:r>
              <a:rPr sz="2400" spc="-220" dirty="0">
                <a:latin typeface="Arial Narrow"/>
                <a:cs typeface="Arial Narrow"/>
              </a:rPr>
              <a:t>, </a:t>
            </a:r>
            <a:r>
              <a:rPr sz="2400" spc="-185" dirty="0">
                <a:latin typeface="Calibri"/>
                <a:cs typeface="Calibri"/>
              </a:rPr>
              <a:t>так </a:t>
            </a:r>
            <a:r>
              <a:rPr sz="2400" spc="-245" dirty="0">
                <a:latin typeface="Calibri"/>
                <a:cs typeface="Calibri"/>
              </a:rPr>
              <a:t>и  </a:t>
            </a:r>
            <a:r>
              <a:rPr sz="2400" spc="-229" dirty="0">
                <a:latin typeface="Calibri"/>
                <a:cs typeface="Calibri"/>
              </a:rPr>
              <a:t>определить </a:t>
            </a:r>
            <a:r>
              <a:rPr sz="2400" spc="-150" dirty="0">
                <a:latin typeface="Calibri"/>
                <a:cs typeface="Calibri"/>
              </a:rPr>
              <a:t>их </a:t>
            </a:r>
            <a:r>
              <a:rPr sz="2400" spc="-220" dirty="0">
                <a:latin typeface="Calibri"/>
                <a:cs typeface="Calibri"/>
              </a:rPr>
              <a:t>величину </a:t>
            </a:r>
            <a:r>
              <a:rPr sz="2400" spc="-185" dirty="0">
                <a:latin typeface="Calibri"/>
                <a:cs typeface="Calibri"/>
              </a:rPr>
              <a:t>в </a:t>
            </a:r>
            <a:r>
              <a:rPr sz="2400" spc="-200" dirty="0">
                <a:latin typeface="Calibri"/>
                <a:cs typeface="Calibri"/>
              </a:rPr>
              <a:t>точных </a:t>
            </a:r>
            <a:r>
              <a:rPr sz="2400" spc="-215" dirty="0">
                <a:latin typeface="Calibri"/>
                <a:cs typeface="Calibri"/>
              </a:rPr>
              <a:t>терминах </a:t>
            </a:r>
            <a:r>
              <a:rPr sz="2400" spc="-160" dirty="0">
                <a:latin typeface="Arial Narrow"/>
                <a:cs typeface="Arial Narrow"/>
              </a:rPr>
              <a:t>(</a:t>
            </a:r>
            <a:r>
              <a:rPr sz="2400" spc="-160" dirty="0">
                <a:latin typeface="Calibri"/>
                <a:cs typeface="Calibri"/>
              </a:rPr>
              <a:t>те </a:t>
            </a:r>
            <a:r>
              <a:rPr sz="2400" spc="-250" dirty="0">
                <a:latin typeface="Calibri"/>
                <a:cs typeface="Calibri"/>
              </a:rPr>
              <a:t>самые </a:t>
            </a:r>
            <a:r>
              <a:rPr sz="2400" spc="-150" dirty="0">
                <a:latin typeface="Arial Narrow"/>
                <a:cs typeface="Arial Narrow"/>
              </a:rPr>
              <a:t>"</a:t>
            </a:r>
            <a:r>
              <a:rPr sz="2400" spc="-150" dirty="0">
                <a:latin typeface="Calibri"/>
                <a:cs typeface="Calibri"/>
              </a:rPr>
              <a:t>на </a:t>
            </a:r>
            <a:r>
              <a:rPr sz="2400" spc="-195" dirty="0">
                <a:latin typeface="Calibri"/>
                <a:cs typeface="Calibri"/>
              </a:rPr>
              <a:t>сколько</a:t>
            </a:r>
            <a:r>
              <a:rPr sz="2400" spc="-195" dirty="0">
                <a:latin typeface="Arial Narrow"/>
                <a:cs typeface="Arial Narrow"/>
              </a:rPr>
              <a:t>?" </a:t>
            </a:r>
            <a:r>
              <a:rPr sz="2400" spc="-245" dirty="0">
                <a:latin typeface="Calibri"/>
                <a:cs typeface="Calibri"/>
              </a:rPr>
              <a:t>и  </a:t>
            </a:r>
            <a:r>
              <a:rPr sz="2400" spc="-145" dirty="0">
                <a:latin typeface="Arial Narrow"/>
                <a:cs typeface="Arial Narrow"/>
              </a:rPr>
              <a:t>"</a:t>
            </a:r>
            <a:r>
              <a:rPr sz="2400" spc="-145" dirty="0">
                <a:latin typeface="Calibri"/>
                <a:cs typeface="Calibri"/>
              </a:rPr>
              <a:t>во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200" dirty="0">
                <a:latin typeface="Calibri"/>
                <a:cs typeface="Calibri"/>
              </a:rPr>
              <a:t>сколько</a:t>
            </a:r>
            <a:r>
              <a:rPr sz="2400" spc="-200" dirty="0">
                <a:latin typeface="Arial Narrow"/>
                <a:cs typeface="Arial Narrow"/>
              </a:rPr>
              <a:t>?»)</a:t>
            </a:r>
            <a:endParaRPr sz="24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</a:pPr>
            <a:endParaRPr sz="28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000">
              <a:latin typeface="Arial Narrow"/>
              <a:cs typeface="Arial Narrow"/>
            </a:endParaRPr>
          </a:p>
          <a:p>
            <a:pPr marL="1778000">
              <a:lnSpc>
                <a:spcPct val="100000"/>
              </a:lnSpc>
              <a:spcBef>
                <a:spcPts val="5"/>
              </a:spcBef>
            </a:pPr>
            <a:r>
              <a:rPr sz="2400" spc="-215" dirty="0">
                <a:solidFill>
                  <a:srgbClr val="898989"/>
                </a:solidFill>
                <a:latin typeface="Calibri"/>
                <a:cs typeface="Calibri"/>
              </a:rPr>
              <a:t>Клиника </a:t>
            </a:r>
            <a:r>
              <a:rPr sz="2400" spc="-204" dirty="0">
                <a:solidFill>
                  <a:srgbClr val="898989"/>
                </a:solidFill>
                <a:latin typeface="Calibri"/>
                <a:cs typeface="Calibri"/>
              </a:rPr>
              <a:t>Института</a:t>
            </a:r>
            <a:r>
              <a:rPr sz="2400" spc="-17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2400" spc="-254" dirty="0">
                <a:solidFill>
                  <a:srgbClr val="898989"/>
                </a:solidFill>
                <a:latin typeface="Calibri"/>
                <a:cs typeface="Calibri"/>
              </a:rPr>
              <a:t>Мозга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9898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2101</Words>
  <Application>Microsoft Office PowerPoint</Application>
  <PresentationFormat>Экран (16:9)</PresentationFormat>
  <Paragraphs>468</Paragraphs>
  <Slides>63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9" baseType="lpstr">
      <vt:lpstr>Arial</vt:lpstr>
      <vt:lpstr>Times New Roman</vt:lpstr>
      <vt:lpstr>Symbol</vt:lpstr>
      <vt:lpstr>Calibri</vt:lpstr>
      <vt:lpstr>Arial Narrow</vt:lpstr>
      <vt:lpstr>Office Theme</vt:lpstr>
      <vt:lpstr>Презентация PowerPoint</vt:lpstr>
      <vt:lpstr>Ключевые вопросы (1)</vt:lpstr>
      <vt:lpstr>Ключевые вопросы (2)</vt:lpstr>
      <vt:lpstr>Ключевые вопросы (3) Основные пататологические синдромы</vt:lpstr>
      <vt:lpstr>Ключевые вопросы (4)</vt:lpstr>
      <vt:lpstr>Минимальный объём обследования больного с шоковым синдромом неясной  этиологии.</vt:lpstr>
      <vt:lpstr>Проведение мониторинга органных дисфункций и  расстройств гомеостаза</vt:lpstr>
      <vt:lpstr>Тяжесть состояния пациента  в ОРИТ</vt:lpstr>
      <vt:lpstr>Что такое шкала</vt:lpstr>
      <vt:lpstr>Презентация PowerPoint</vt:lpstr>
      <vt:lpstr>Преимущества использования шкал</vt:lpstr>
      <vt:lpstr>Недостатки использования шкал</vt:lpstr>
      <vt:lpstr>Принципы деления оценочных шкал</vt:lpstr>
      <vt:lpstr>Виды оценочных систем</vt:lpstr>
      <vt:lpstr>Классификация интегральных шкал</vt:lpstr>
      <vt:lpstr>Оценка тяжести церебральной недостаточности</vt:lpstr>
      <vt:lpstr>Презентация PowerPoint</vt:lpstr>
      <vt:lpstr>Шкала SOFA</vt:lpstr>
      <vt:lpstr>Sepsis-Related Organ Failure Assessment = Sequential Organ Failure Assessment (J.Vincent, 1996)</vt:lpstr>
      <vt:lpstr>Балл по шкале SOFA и летальность в ОРИТ</vt:lpstr>
      <vt:lpstr>Шкала MODS Marshall et al.,1995</vt:lpstr>
      <vt:lpstr>Госпитальная летальность больных в  зависимости от оценки по шкале MODS</vt:lpstr>
      <vt:lpstr>Как оценить степень тяжести ПОН?</vt:lpstr>
      <vt:lpstr>Шкала повреждения легких LIS</vt:lpstr>
      <vt:lpstr>Шкала гастроинтестинальной недостаточности</vt:lpstr>
      <vt:lpstr>Квази валидизация  реабилитационных метрик</vt:lpstr>
      <vt:lpstr>Презентация PowerPoint</vt:lpstr>
      <vt:lpstr>Презентация PowerPoint</vt:lpstr>
      <vt:lpstr>Презентация PowerPoint</vt:lpstr>
      <vt:lpstr>Материал</vt:lpstr>
      <vt:lpstr>Презентация PowerPoint</vt:lpstr>
      <vt:lpstr>Презентация PowerPoint</vt:lpstr>
      <vt:lpstr>ИНТЕГРАЛЬНАЯ ОЦЕНКА РЕЗУЛЬТАТОВ  РЕАБИЛИТАЦИИ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Оценка уровня сознания Единая междисциплинарная классификация градаций сознания, 1985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Метрики оценки госпитального риска</vt:lpstr>
      <vt:lpstr>Метрики оценки госпитального риска</vt:lpstr>
      <vt:lpstr>Пролежни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Тест баланса Берга.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Пит-индекс</vt:lpstr>
      <vt:lpstr>Презентация PowerPoint</vt:lpstr>
      <vt:lpstr>Для чего нужны шкалы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Екатерина Быкова</cp:lastModifiedBy>
  <cp:revision>1</cp:revision>
  <dcterms:created xsi:type="dcterms:W3CDTF">2020-10-05T07:40:20Z</dcterms:created>
  <dcterms:modified xsi:type="dcterms:W3CDTF">2020-11-15T14:31:13Z</dcterms:modified>
</cp:coreProperties>
</file>