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60" r:id="rId4"/>
    <p:sldId id="261" r:id="rId5"/>
    <p:sldId id="290" r:id="rId6"/>
    <p:sldId id="296" r:id="rId7"/>
    <p:sldId id="265" r:id="rId8"/>
    <p:sldId id="295" r:id="rId9"/>
    <p:sldId id="298" r:id="rId10"/>
    <p:sldId id="270" r:id="rId11"/>
    <p:sldId id="278" r:id="rId12"/>
    <p:sldId id="279" r:id="rId13"/>
    <p:sldId id="282" r:id="rId14"/>
    <p:sldId id="292" r:id="rId15"/>
    <p:sldId id="299" r:id="rId1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8" d="100"/>
          <a:sy n="88" d="100"/>
        </p:scale>
        <p:origin x="-1282" y="2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7A1F03-2859-4045-A9F3-B105DBF5DA82}" type="doc">
      <dgm:prSet loTypeId="urn:microsoft.com/office/officeart/2005/8/layout/vList4#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E584E89-9F0E-4FC9-9683-EF1BE1BF17B2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dirty="0" smtClean="0"/>
            <a:t>Составляют 60-70% общего холестерина сыворотки крови </a:t>
          </a:r>
          <a:endParaRPr lang="ru-RU" sz="2400" b="1" dirty="0"/>
        </a:p>
      </dgm:t>
    </dgm:pt>
    <dgm:pt modelId="{E83EC2A4-320F-4C89-9996-CEEA68CCE983}" type="parTrans" cxnId="{92E923E5-37D4-4A4B-B38C-E92A662BB73F}">
      <dgm:prSet/>
      <dgm:spPr/>
      <dgm:t>
        <a:bodyPr/>
        <a:lstStyle/>
        <a:p>
          <a:endParaRPr lang="ru-RU" sz="2000"/>
        </a:p>
      </dgm:t>
    </dgm:pt>
    <dgm:pt modelId="{4A95B649-3FC7-4F1A-858E-E3DD2D464633}" type="sibTrans" cxnId="{92E923E5-37D4-4A4B-B38C-E92A662BB73F}">
      <dgm:prSet/>
      <dgm:spPr/>
      <dgm:t>
        <a:bodyPr/>
        <a:lstStyle/>
        <a:p>
          <a:endParaRPr lang="ru-RU" sz="2000"/>
        </a:p>
      </dgm:t>
    </dgm:pt>
    <dgm:pt modelId="{02C59617-0F68-4FCF-848B-27CAD21A150F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dirty="0" smtClean="0"/>
            <a:t>Основной переносчик холестерина к тканям</a:t>
          </a:r>
          <a:endParaRPr lang="ru-RU" sz="2400" b="1" dirty="0"/>
        </a:p>
      </dgm:t>
    </dgm:pt>
    <dgm:pt modelId="{CA25DE92-1893-43E1-BE8E-90A8F49D8A92}" type="parTrans" cxnId="{280F1D04-5945-4FBF-8168-FA38048414D4}">
      <dgm:prSet/>
      <dgm:spPr/>
      <dgm:t>
        <a:bodyPr/>
        <a:lstStyle/>
        <a:p>
          <a:endParaRPr lang="ru-RU" sz="2000"/>
        </a:p>
      </dgm:t>
    </dgm:pt>
    <dgm:pt modelId="{9CD07602-9DA4-45C3-8686-59AD006CBDE8}" type="sibTrans" cxnId="{280F1D04-5945-4FBF-8168-FA38048414D4}">
      <dgm:prSet/>
      <dgm:spPr/>
      <dgm:t>
        <a:bodyPr/>
        <a:lstStyle/>
        <a:p>
          <a:endParaRPr lang="ru-RU" sz="2000"/>
        </a:p>
      </dgm:t>
    </dgm:pt>
    <dgm:pt modelId="{8EB68DA0-90D6-47AB-9C6B-AF839D52D348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dirty="0" smtClean="0"/>
            <a:t>Основной фактор развития атеросклероза</a:t>
          </a:r>
          <a:endParaRPr lang="ru-RU" sz="2400" b="1" dirty="0"/>
        </a:p>
      </dgm:t>
    </dgm:pt>
    <dgm:pt modelId="{2F2FAABD-1684-4A6E-9F5F-BA0FF95C5F3A}" type="parTrans" cxnId="{079DAE64-3250-4E2D-845D-A3A4650A9E15}">
      <dgm:prSet/>
      <dgm:spPr/>
      <dgm:t>
        <a:bodyPr/>
        <a:lstStyle/>
        <a:p>
          <a:endParaRPr lang="ru-RU" sz="2000"/>
        </a:p>
      </dgm:t>
    </dgm:pt>
    <dgm:pt modelId="{F2F13D62-F4FC-4DCF-AED1-6574D0356B61}" type="sibTrans" cxnId="{079DAE64-3250-4E2D-845D-A3A4650A9E15}">
      <dgm:prSet/>
      <dgm:spPr/>
      <dgm:t>
        <a:bodyPr/>
        <a:lstStyle/>
        <a:p>
          <a:endParaRPr lang="ru-RU" sz="2000"/>
        </a:p>
      </dgm:t>
    </dgm:pt>
    <dgm:pt modelId="{8C7D3F44-6E06-40C9-82CD-4E326D8EEBC6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000" b="1" dirty="0" smtClean="0"/>
            <a:t>Именно ХС ЛПНП является главной мишенью немедикаментозных и медикаментозных воздействий</a:t>
          </a:r>
          <a:endParaRPr lang="ru-RU" sz="2000" b="1" dirty="0"/>
        </a:p>
      </dgm:t>
    </dgm:pt>
    <dgm:pt modelId="{2B803231-E810-4AF3-AFE3-E9BE0881F31B}" type="parTrans" cxnId="{6A1994EB-941C-4877-AA77-0FDB3CD76DF8}">
      <dgm:prSet/>
      <dgm:spPr/>
      <dgm:t>
        <a:bodyPr/>
        <a:lstStyle/>
        <a:p>
          <a:endParaRPr lang="ru-RU" sz="2000"/>
        </a:p>
      </dgm:t>
    </dgm:pt>
    <dgm:pt modelId="{968F5B4D-2CC5-4D8D-A1BD-03E0E25E0CDF}" type="sibTrans" cxnId="{6A1994EB-941C-4877-AA77-0FDB3CD76DF8}">
      <dgm:prSet/>
      <dgm:spPr/>
      <dgm:t>
        <a:bodyPr/>
        <a:lstStyle/>
        <a:p>
          <a:endParaRPr lang="ru-RU" sz="2000"/>
        </a:p>
      </dgm:t>
    </dgm:pt>
    <dgm:pt modelId="{6FB87624-7D2B-49BA-ADDD-84976E6064FB}" type="pres">
      <dgm:prSet presAssocID="{907A1F03-2859-4045-A9F3-B105DBF5DA8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916779-319A-4F3E-A890-2EAD4F06F093}" type="pres">
      <dgm:prSet presAssocID="{6E584E89-9F0E-4FC9-9683-EF1BE1BF17B2}" presName="comp" presStyleCnt="0"/>
      <dgm:spPr/>
    </dgm:pt>
    <dgm:pt modelId="{E0825EF6-7DD0-4B6F-A608-BC08166AA212}" type="pres">
      <dgm:prSet presAssocID="{6E584E89-9F0E-4FC9-9683-EF1BE1BF17B2}" presName="box" presStyleLbl="node1" presStyleIdx="0" presStyleCnt="4"/>
      <dgm:spPr/>
      <dgm:t>
        <a:bodyPr/>
        <a:lstStyle/>
        <a:p>
          <a:endParaRPr lang="ru-RU"/>
        </a:p>
      </dgm:t>
    </dgm:pt>
    <dgm:pt modelId="{3EA7D20D-938F-4FD2-9140-4F40ADCD2DD6}" type="pres">
      <dgm:prSet presAssocID="{6E584E89-9F0E-4FC9-9683-EF1BE1BF17B2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EF5FF63-8864-45B5-AE8A-383AE77E4BE8}" type="pres">
      <dgm:prSet presAssocID="{6E584E89-9F0E-4FC9-9683-EF1BE1BF17B2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7030D-41EA-4BDA-8067-3FD46CAD0925}" type="pres">
      <dgm:prSet presAssocID="{4A95B649-3FC7-4F1A-858E-E3DD2D464633}" presName="spacer" presStyleCnt="0"/>
      <dgm:spPr/>
    </dgm:pt>
    <dgm:pt modelId="{2035ACFF-49F7-47B0-9E4D-0680CFC34396}" type="pres">
      <dgm:prSet presAssocID="{02C59617-0F68-4FCF-848B-27CAD21A150F}" presName="comp" presStyleCnt="0"/>
      <dgm:spPr/>
    </dgm:pt>
    <dgm:pt modelId="{6D330965-42DB-4C55-BBA7-05B6584CB469}" type="pres">
      <dgm:prSet presAssocID="{02C59617-0F68-4FCF-848B-27CAD21A150F}" presName="box" presStyleLbl="node1" presStyleIdx="1" presStyleCnt="4"/>
      <dgm:spPr/>
      <dgm:t>
        <a:bodyPr/>
        <a:lstStyle/>
        <a:p>
          <a:endParaRPr lang="ru-RU"/>
        </a:p>
      </dgm:t>
    </dgm:pt>
    <dgm:pt modelId="{4ABB4E26-24DB-4FBC-9845-B2EB3FE6B153}" type="pres">
      <dgm:prSet presAssocID="{02C59617-0F68-4FCF-848B-27CAD21A150F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C942760-765D-4293-AA47-0DFAFBCF42B4}" type="pres">
      <dgm:prSet presAssocID="{02C59617-0F68-4FCF-848B-27CAD21A150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9ADFB-E8E4-48EF-9D3A-39CE0B3D8291}" type="pres">
      <dgm:prSet presAssocID="{9CD07602-9DA4-45C3-8686-59AD006CBDE8}" presName="spacer" presStyleCnt="0"/>
      <dgm:spPr/>
    </dgm:pt>
    <dgm:pt modelId="{490F4289-8E89-428C-90B0-1904A98A9F12}" type="pres">
      <dgm:prSet presAssocID="{8EB68DA0-90D6-47AB-9C6B-AF839D52D348}" presName="comp" presStyleCnt="0"/>
      <dgm:spPr/>
    </dgm:pt>
    <dgm:pt modelId="{B7D0B08B-3F0F-4638-8F1C-1DE69690B74B}" type="pres">
      <dgm:prSet presAssocID="{8EB68DA0-90D6-47AB-9C6B-AF839D52D348}" presName="box" presStyleLbl="node1" presStyleIdx="2" presStyleCnt="4"/>
      <dgm:spPr/>
      <dgm:t>
        <a:bodyPr/>
        <a:lstStyle/>
        <a:p>
          <a:endParaRPr lang="ru-RU"/>
        </a:p>
      </dgm:t>
    </dgm:pt>
    <dgm:pt modelId="{8885FBFF-046C-4DD0-8BF4-8B2B48085038}" type="pres">
      <dgm:prSet presAssocID="{8EB68DA0-90D6-47AB-9C6B-AF839D52D348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B20D0AE-7EEA-4532-91F8-CE63CD76357E}" type="pres">
      <dgm:prSet presAssocID="{8EB68DA0-90D6-47AB-9C6B-AF839D52D348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C8164-3499-4F1B-86F6-A20AD58859C5}" type="pres">
      <dgm:prSet presAssocID="{F2F13D62-F4FC-4DCF-AED1-6574D0356B61}" presName="spacer" presStyleCnt="0"/>
      <dgm:spPr/>
    </dgm:pt>
    <dgm:pt modelId="{8A15B82E-9BD8-4A9A-A7D7-E93A6913E559}" type="pres">
      <dgm:prSet presAssocID="{8C7D3F44-6E06-40C9-82CD-4E326D8EEBC6}" presName="comp" presStyleCnt="0"/>
      <dgm:spPr/>
    </dgm:pt>
    <dgm:pt modelId="{CB8ACF30-F34A-4F52-9A03-000CB452BD18}" type="pres">
      <dgm:prSet presAssocID="{8C7D3F44-6E06-40C9-82CD-4E326D8EEBC6}" presName="box" presStyleLbl="node1" presStyleIdx="3" presStyleCnt="4"/>
      <dgm:spPr/>
      <dgm:t>
        <a:bodyPr/>
        <a:lstStyle/>
        <a:p>
          <a:endParaRPr lang="ru-RU"/>
        </a:p>
      </dgm:t>
    </dgm:pt>
    <dgm:pt modelId="{7FCA0B44-E533-4C64-95D9-47F0DD159A95}" type="pres">
      <dgm:prSet presAssocID="{8C7D3F44-6E06-40C9-82CD-4E326D8EEBC6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02D89CE-98DC-4212-BF73-F45AEE8D6A25}" type="pres">
      <dgm:prSet presAssocID="{8C7D3F44-6E06-40C9-82CD-4E326D8EEBC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A003BE-860B-4643-9A36-2A0B1A6950F3}" type="presOf" srcId="{8EB68DA0-90D6-47AB-9C6B-AF839D52D348}" destId="{5B20D0AE-7EEA-4532-91F8-CE63CD76357E}" srcOrd="1" destOrd="0" presId="urn:microsoft.com/office/officeart/2005/8/layout/vList4#2"/>
    <dgm:cxn modelId="{931BF610-094D-43B3-BCA8-1E2855D29170}" type="presOf" srcId="{907A1F03-2859-4045-A9F3-B105DBF5DA82}" destId="{6FB87624-7D2B-49BA-ADDD-84976E6064FB}" srcOrd="0" destOrd="0" presId="urn:microsoft.com/office/officeart/2005/8/layout/vList4#2"/>
    <dgm:cxn modelId="{FD216EB6-8B02-4DD8-AD05-1AD280E1857D}" type="presOf" srcId="{8C7D3F44-6E06-40C9-82CD-4E326D8EEBC6}" destId="{CB8ACF30-F34A-4F52-9A03-000CB452BD18}" srcOrd="0" destOrd="0" presId="urn:microsoft.com/office/officeart/2005/8/layout/vList4#2"/>
    <dgm:cxn modelId="{6A1994EB-941C-4877-AA77-0FDB3CD76DF8}" srcId="{907A1F03-2859-4045-A9F3-B105DBF5DA82}" destId="{8C7D3F44-6E06-40C9-82CD-4E326D8EEBC6}" srcOrd="3" destOrd="0" parTransId="{2B803231-E810-4AF3-AFE3-E9BE0881F31B}" sibTransId="{968F5B4D-2CC5-4D8D-A1BD-03E0E25E0CDF}"/>
    <dgm:cxn modelId="{151CD0B3-F3FE-4600-A69D-BF22AA1CBF1E}" type="presOf" srcId="{8C7D3F44-6E06-40C9-82CD-4E326D8EEBC6}" destId="{A02D89CE-98DC-4212-BF73-F45AEE8D6A25}" srcOrd="1" destOrd="0" presId="urn:microsoft.com/office/officeart/2005/8/layout/vList4#2"/>
    <dgm:cxn modelId="{92E923E5-37D4-4A4B-B38C-E92A662BB73F}" srcId="{907A1F03-2859-4045-A9F3-B105DBF5DA82}" destId="{6E584E89-9F0E-4FC9-9683-EF1BE1BF17B2}" srcOrd="0" destOrd="0" parTransId="{E83EC2A4-320F-4C89-9996-CEEA68CCE983}" sibTransId="{4A95B649-3FC7-4F1A-858E-E3DD2D464633}"/>
    <dgm:cxn modelId="{6169BF69-3973-4B3B-AB24-D8711B5BDB07}" type="presOf" srcId="{02C59617-0F68-4FCF-848B-27CAD21A150F}" destId="{6D330965-42DB-4C55-BBA7-05B6584CB469}" srcOrd="0" destOrd="0" presId="urn:microsoft.com/office/officeart/2005/8/layout/vList4#2"/>
    <dgm:cxn modelId="{D4E1D1ED-D609-4EE8-B3D0-4A0299E0FE3C}" type="presOf" srcId="{6E584E89-9F0E-4FC9-9683-EF1BE1BF17B2}" destId="{BEF5FF63-8864-45B5-AE8A-383AE77E4BE8}" srcOrd="1" destOrd="0" presId="urn:microsoft.com/office/officeart/2005/8/layout/vList4#2"/>
    <dgm:cxn modelId="{4B9CE062-5BFA-418D-8166-7746907B6F68}" type="presOf" srcId="{02C59617-0F68-4FCF-848B-27CAD21A150F}" destId="{FC942760-765D-4293-AA47-0DFAFBCF42B4}" srcOrd="1" destOrd="0" presId="urn:microsoft.com/office/officeart/2005/8/layout/vList4#2"/>
    <dgm:cxn modelId="{95930AD6-DAD3-4B0F-901B-2D55EA02185D}" type="presOf" srcId="{6E584E89-9F0E-4FC9-9683-EF1BE1BF17B2}" destId="{E0825EF6-7DD0-4B6F-A608-BC08166AA212}" srcOrd="0" destOrd="0" presId="urn:microsoft.com/office/officeart/2005/8/layout/vList4#2"/>
    <dgm:cxn modelId="{079DAE64-3250-4E2D-845D-A3A4650A9E15}" srcId="{907A1F03-2859-4045-A9F3-B105DBF5DA82}" destId="{8EB68DA0-90D6-47AB-9C6B-AF839D52D348}" srcOrd="2" destOrd="0" parTransId="{2F2FAABD-1684-4A6E-9F5F-BA0FF95C5F3A}" sibTransId="{F2F13D62-F4FC-4DCF-AED1-6574D0356B61}"/>
    <dgm:cxn modelId="{280F1D04-5945-4FBF-8168-FA38048414D4}" srcId="{907A1F03-2859-4045-A9F3-B105DBF5DA82}" destId="{02C59617-0F68-4FCF-848B-27CAD21A150F}" srcOrd="1" destOrd="0" parTransId="{CA25DE92-1893-43E1-BE8E-90A8F49D8A92}" sibTransId="{9CD07602-9DA4-45C3-8686-59AD006CBDE8}"/>
    <dgm:cxn modelId="{C20FF8AB-2498-4D16-871F-84F1EA904227}" type="presOf" srcId="{8EB68DA0-90D6-47AB-9C6B-AF839D52D348}" destId="{B7D0B08B-3F0F-4638-8F1C-1DE69690B74B}" srcOrd="0" destOrd="0" presId="urn:microsoft.com/office/officeart/2005/8/layout/vList4#2"/>
    <dgm:cxn modelId="{BAE2FB43-4DF1-48FD-8BF1-BAE9074B406C}" type="presParOf" srcId="{6FB87624-7D2B-49BA-ADDD-84976E6064FB}" destId="{11916779-319A-4F3E-A890-2EAD4F06F093}" srcOrd="0" destOrd="0" presId="urn:microsoft.com/office/officeart/2005/8/layout/vList4#2"/>
    <dgm:cxn modelId="{364C94B7-D9E8-4BA7-A7BB-C6F1D58841E0}" type="presParOf" srcId="{11916779-319A-4F3E-A890-2EAD4F06F093}" destId="{E0825EF6-7DD0-4B6F-A608-BC08166AA212}" srcOrd="0" destOrd="0" presId="urn:microsoft.com/office/officeart/2005/8/layout/vList4#2"/>
    <dgm:cxn modelId="{B85F7F18-3DFD-47A3-B78B-169D3CBB78D0}" type="presParOf" srcId="{11916779-319A-4F3E-A890-2EAD4F06F093}" destId="{3EA7D20D-938F-4FD2-9140-4F40ADCD2DD6}" srcOrd="1" destOrd="0" presId="urn:microsoft.com/office/officeart/2005/8/layout/vList4#2"/>
    <dgm:cxn modelId="{3C385A51-86CC-495D-8CC8-C918E1485CC0}" type="presParOf" srcId="{11916779-319A-4F3E-A890-2EAD4F06F093}" destId="{BEF5FF63-8864-45B5-AE8A-383AE77E4BE8}" srcOrd="2" destOrd="0" presId="urn:microsoft.com/office/officeart/2005/8/layout/vList4#2"/>
    <dgm:cxn modelId="{48B15913-6375-4BF6-BD66-4062FEAC9952}" type="presParOf" srcId="{6FB87624-7D2B-49BA-ADDD-84976E6064FB}" destId="{2C57030D-41EA-4BDA-8067-3FD46CAD0925}" srcOrd="1" destOrd="0" presId="urn:microsoft.com/office/officeart/2005/8/layout/vList4#2"/>
    <dgm:cxn modelId="{83A9FEAD-B8D0-455A-8E26-E8A4896F51CF}" type="presParOf" srcId="{6FB87624-7D2B-49BA-ADDD-84976E6064FB}" destId="{2035ACFF-49F7-47B0-9E4D-0680CFC34396}" srcOrd="2" destOrd="0" presId="urn:microsoft.com/office/officeart/2005/8/layout/vList4#2"/>
    <dgm:cxn modelId="{FA4A665A-A0CA-483D-970E-DFF23835B41F}" type="presParOf" srcId="{2035ACFF-49F7-47B0-9E4D-0680CFC34396}" destId="{6D330965-42DB-4C55-BBA7-05B6584CB469}" srcOrd="0" destOrd="0" presId="urn:microsoft.com/office/officeart/2005/8/layout/vList4#2"/>
    <dgm:cxn modelId="{3840753B-091B-4261-813F-49269D4AC291}" type="presParOf" srcId="{2035ACFF-49F7-47B0-9E4D-0680CFC34396}" destId="{4ABB4E26-24DB-4FBC-9845-B2EB3FE6B153}" srcOrd="1" destOrd="0" presId="urn:microsoft.com/office/officeart/2005/8/layout/vList4#2"/>
    <dgm:cxn modelId="{882B4FF7-F934-4442-9D2C-9B2C39996357}" type="presParOf" srcId="{2035ACFF-49F7-47B0-9E4D-0680CFC34396}" destId="{FC942760-765D-4293-AA47-0DFAFBCF42B4}" srcOrd="2" destOrd="0" presId="urn:microsoft.com/office/officeart/2005/8/layout/vList4#2"/>
    <dgm:cxn modelId="{18040AF1-3028-41BE-80A3-A902CFC500E4}" type="presParOf" srcId="{6FB87624-7D2B-49BA-ADDD-84976E6064FB}" destId="{9459ADFB-E8E4-48EF-9D3A-39CE0B3D8291}" srcOrd="3" destOrd="0" presId="urn:microsoft.com/office/officeart/2005/8/layout/vList4#2"/>
    <dgm:cxn modelId="{14A7FE97-6330-425B-8974-733432A69B31}" type="presParOf" srcId="{6FB87624-7D2B-49BA-ADDD-84976E6064FB}" destId="{490F4289-8E89-428C-90B0-1904A98A9F12}" srcOrd="4" destOrd="0" presId="urn:microsoft.com/office/officeart/2005/8/layout/vList4#2"/>
    <dgm:cxn modelId="{942913A0-BA22-4E6E-B40E-1C09AA79B253}" type="presParOf" srcId="{490F4289-8E89-428C-90B0-1904A98A9F12}" destId="{B7D0B08B-3F0F-4638-8F1C-1DE69690B74B}" srcOrd="0" destOrd="0" presId="urn:microsoft.com/office/officeart/2005/8/layout/vList4#2"/>
    <dgm:cxn modelId="{9F997E91-EA4F-46A5-B0D1-0EA321A4B5EE}" type="presParOf" srcId="{490F4289-8E89-428C-90B0-1904A98A9F12}" destId="{8885FBFF-046C-4DD0-8BF4-8B2B48085038}" srcOrd="1" destOrd="0" presId="urn:microsoft.com/office/officeart/2005/8/layout/vList4#2"/>
    <dgm:cxn modelId="{D854D9EB-D9F5-4638-8330-B0CAC345C0E3}" type="presParOf" srcId="{490F4289-8E89-428C-90B0-1904A98A9F12}" destId="{5B20D0AE-7EEA-4532-91F8-CE63CD76357E}" srcOrd="2" destOrd="0" presId="urn:microsoft.com/office/officeart/2005/8/layout/vList4#2"/>
    <dgm:cxn modelId="{DFCB6B5E-06C4-4F8B-BFA3-4599EE8936EE}" type="presParOf" srcId="{6FB87624-7D2B-49BA-ADDD-84976E6064FB}" destId="{25FC8164-3499-4F1B-86F6-A20AD58859C5}" srcOrd="5" destOrd="0" presId="urn:microsoft.com/office/officeart/2005/8/layout/vList4#2"/>
    <dgm:cxn modelId="{266D4891-7BDC-4551-900A-B26EA2BA3D81}" type="presParOf" srcId="{6FB87624-7D2B-49BA-ADDD-84976E6064FB}" destId="{8A15B82E-9BD8-4A9A-A7D7-E93A6913E559}" srcOrd="6" destOrd="0" presId="urn:microsoft.com/office/officeart/2005/8/layout/vList4#2"/>
    <dgm:cxn modelId="{2B6B62F0-8053-4881-ABE5-D8489E68E893}" type="presParOf" srcId="{8A15B82E-9BD8-4A9A-A7D7-E93A6913E559}" destId="{CB8ACF30-F34A-4F52-9A03-000CB452BD18}" srcOrd="0" destOrd="0" presId="urn:microsoft.com/office/officeart/2005/8/layout/vList4#2"/>
    <dgm:cxn modelId="{5F19C5AB-6BA9-45A6-84B6-225D1F23C85A}" type="presParOf" srcId="{8A15B82E-9BD8-4A9A-A7D7-E93A6913E559}" destId="{7FCA0B44-E533-4C64-95D9-47F0DD159A95}" srcOrd="1" destOrd="0" presId="urn:microsoft.com/office/officeart/2005/8/layout/vList4#2"/>
    <dgm:cxn modelId="{CC76533E-EE72-46C3-B02E-0AF3105EAE43}" type="presParOf" srcId="{8A15B82E-9BD8-4A9A-A7D7-E93A6913E559}" destId="{A02D89CE-98DC-4212-BF73-F45AEE8D6A25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25EF6-7DD0-4B6F-A608-BC08166AA212}">
      <dsp:nvSpPr>
        <dsp:cNvPr id="0" name=""/>
        <dsp:cNvSpPr/>
      </dsp:nvSpPr>
      <dsp:spPr>
        <a:xfrm>
          <a:off x="0" y="0"/>
          <a:ext cx="8712968" cy="82007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Составляют 60-70% общего холестерина сыворотки крови </a:t>
          </a:r>
          <a:endParaRPr lang="ru-RU" sz="2400" b="1" kern="1200" dirty="0"/>
        </a:p>
      </dsp:txBody>
      <dsp:txXfrm>
        <a:off x="1824601" y="0"/>
        <a:ext cx="6888366" cy="820075"/>
      </dsp:txXfrm>
    </dsp:sp>
    <dsp:sp modelId="{3EA7D20D-938F-4FD2-9140-4F40ADCD2DD6}">
      <dsp:nvSpPr>
        <dsp:cNvPr id="0" name=""/>
        <dsp:cNvSpPr/>
      </dsp:nvSpPr>
      <dsp:spPr>
        <a:xfrm>
          <a:off x="82007" y="82007"/>
          <a:ext cx="1742593" cy="6560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D330965-42DB-4C55-BBA7-05B6584CB469}">
      <dsp:nvSpPr>
        <dsp:cNvPr id="0" name=""/>
        <dsp:cNvSpPr/>
      </dsp:nvSpPr>
      <dsp:spPr>
        <a:xfrm>
          <a:off x="0" y="902083"/>
          <a:ext cx="8712968" cy="82007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Основной переносчик холестерина к тканям</a:t>
          </a:r>
          <a:endParaRPr lang="ru-RU" sz="2400" b="1" kern="1200" dirty="0"/>
        </a:p>
      </dsp:txBody>
      <dsp:txXfrm>
        <a:off x="1824601" y="902083"/>
        <a:ext cx="6888366" cy="820075"/>
      </dsp:txXfrm>
    </dsp:sp>
    <dsp:sp modelId="{4ABB4E26-24DB-4FBC-9845-B2EB3FE6B153}">
      <dsp:nvSpPr>
        <dsp:cNvPr id="0" name=""/>
        <dsp:cNvSpPr/>
      </dsp:nvSpPr>
      <dsp:spPr>
        <a:xfrm>
          <a:off x="82007" y="984090"/>
          <a:ext cx="1742593" cy="6560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7D0B08B-3F0F-4638-8F1C-1DE69690B74B}">
      <dsp:nvSpPr>
        <dsp:cNvPr id="0" name=""/>
        <dsp:cNvSpPr/>
      </dsp:nvSpPr>
      <dsp:spPr>
        <a:xfrm>
          <a:off x="0" y="1804166"/>
          <a:ext cx="8712968" cy="82007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Основной фактор развития атеросклероза</a:t>
          </a:r>
          <a:endParaRPr lang="ru-RU" sz="2400" b="1" kern="1200" dirty="0"/>
        </a:p>
      </dsp:txBody>
      <dsp:txXfrm>
        <a:off x="1824601" y="1804166"/>
        <a:ext cx="6888366" cy="820075"/>
      </dsp:txXfrm>
    </dsp:sp>
    <dsp:sp modelId="{8885FBFF-046C-4DD0-8BF4-8B2B48085038}">
      <dsp:nvSpPr>
        <dsp:cNvPr id="0" name=""/>
        <dsp:cNvSpPr/>
      </dsp:nvSpPr>
      <dsp:spPr>
        <a:xfrm>
          <a:off x="82007" y="1886173"/>
          <a:ext cx="1742593" cy="6560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B8ACF30-F34A-4F52-9A03-000CB452BD18}">
      <dsp:nvSpPr>
        <dsp:cNvPr id="0" name=""/>
        <dsp:cNvSpPr/>
      </dsp:nvSpPr>
      <dsp:spPr>
        <a:xfrm>
          <a:off x="0" y="2706249"/>
          <a:ext cx="8712968" cy="820075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Именно ХС ЛПНП является главной мишенью немедикаментозных и медикаментозных воздействий</a:t>
          </a:r>
          <a:endParaRPr lang="ru-RU" sz="2000" b="1" kern="1200" dirty="0"/>
        </a:p>
      </dsp:txBody>
      <dsp:txXfrm>
        <a:off x="1824601" y="2706249"/>
        <a:ext cx="6888366" cy="820075"/>
      </dsp:txXfrm>
    </dsp:sp>
    <dsp:sp modelId="{7FCA0B44-E533-4C64-95D9-47F0DD159A95}">
      <dsp:nvSpPr>
        <dsp:cNvPr id="0" name=""/>
        <dsp:cNvSpPr/>
      </dsp:nvSpPr>
      <dsp:spPr>
        <a:xfrm>
          <a:off x="82007" y="2788256"/>
          <a:ext cx="1742593" cy="6560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74887-2A17-4087-A645-40592B41E77E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56026-C978-4639-8B64-43678EFC9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7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BCF34EEE-E3A2-4086-8927-E07925BBE391}" type="slidenum">
              <a:rPr lang="ru-RU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38781-634E-4485-9B4D-948DDBDD831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861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latin typeface="Arial" charset="0"/>
              </a:rPr>
              <a:t>Характеризуются:</a:t>
            </a:r>
          </a:p>
          <a:p>
            <a:r>
              <a:rPr lang="ru-RU" sz="1400" b="1" i="1" dirty="0" smtClean="0">
                <a:solidFill>
                  <a:srgbClr val="800000"/>
                </a:solidFill>
                <a:latin typeface="Arial" charset="0"/>
              </a:rPr>
              <a:t>- большим количеством белка</a:t>
            </a:r>
          </a:p>
          <a:p>
            <a:r>
              <a:rPr lang="ru-RU" sz="1400" b="1" i="1" dirty="0" smtClean="0">
                <a:solidFill>
                  <a:srgbClr val="800000"/>
                </a:solidFill>
                <a:latin typeface="Arial" charset="0"/>
              </a:rPr>
              <a:t>- низким содержанием жиров</a:t>
            </a:r>
          </a:p>
          <a:p>
            <a:r>
              <a:rPr lang="ru-RU" sz="1200" i="1" dirty="0" smtClean="0">
                <a:latin typeface="Arial" charset="0"/>
              </a:rPr>
              <a:t>(за счет этого ЛПВП могут присоединять к себе холестерин</a:t>
            </a:r>
          </a:p>
          <a:p>
            <a:pPr algn="l"/>
            <a:r>
              <a:rPr lang="ru-RU" sz="1200" b="1" i="1" dirty="0" smtClean="0"/>
              <a:t>При выходе из печени ЛПВП имеют вид диска (незрелые), </a:t>
            </a:r>
          </a:p>
          <a:p>
            <a:pPr algn="l"/>
            <a:r>
              <a:rPr lang="ru-RU" sz="1200" b="1" i="1" dirty="0" smtClean="0"/>
              <a:t>в процессе своего движения с током крови попадают к клеткам, испытывающим холестериновую нагрузку, кратковременно с ними контактирует, забирая из них избытки жиров.</a:t>
            </a:r>
          </a:p>
          <a:p>
            <a:pPr algn="l"/>
            <a:r>
              <a:rPr lang="ru-RU" sz="1200" b="1" i="1" dirty="0" smtClean="0"/>
              <a:t>Приняв сферическую форму, движутся в печень, где освобождаются от холестерина, который превращается в желчные кислоты, выделяемые с желчью в кишечник.</a:t>
            </a:r>
          </a:p>
          <a:p>
            <a:pPr algn="l"/>
            <a:r>
              <a:rPr lang="ru-RU" sz="1200" b="1" i="1" dirty="0" smtClean="0"/>
              <a:t>Свободные ЛПВП снова включаются в новый цикл. </a:t>
            </a:r>
          </a:p>
          <a:p>
            <a:pPr algn="l"/>
            <a:r>
              <a:rPr lang="ru-RU" sz="1200" b="1" i="1" dirty="0" smtClean="0"/>
              <a:t>После нескольких таких «заходов» белки, входящие в состав, повреждаются, структура ЛПВП нарушается, и они утилизируются в печени, а на смену им приходят новые липопротеиновые частицы.</a:t>
            </a:r>
          </a:p>
          <a:p>
            <a:pPr algn="l">
              <a:buFont typeface="Wingdings" pitchFamily="2" charset="2"/>
              <a:buNone/>
            </a:pPr>
            <a:endParaRPr lang="ru-RU" sz="1200" b="1" i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DE6F0-86BE-45FB-A388-9296B6D97B5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266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600" b="1" dirty="0" smtClean="0"/>
              <a:t>Ограничение животного жира</a:t>
            </a:r>
            <a:r>
              <a:rPr lang="ru-RU" sz="1200" b="1" dirty="0" smtClean="0"/>
              <a:t>                                                      (65-70гр в сутки)</a:t>
            </a:r>
          </a:p>
          <a:p>
            <a:endParaRPr lang="ru-RU" sz="1200" b="1" dirty="0" smtClean="0"/>
          </a:p>
          <a:p>
            <a:r>
              <a:rPr lang="ru-RU" sz="1200" b="1" i="1" dirty="0" smtClean="0">
                <a:solidFill>
                  <a:srgbClr val="800000"/>
                </a:solidFill>
              </a:rPr>
              <a:t>пищевого холестерина должно быть &lt; 300 мг/день, </a:t>
            </a:r>
          </a:p>
          <a:p>
            <a:r>
              <a:rPr lang="ru-RU" sz="1200" b="1" i="1" dirty="0" smtClean="0">
                <a:solidFill>
                  <a:srgbClr val="800000"/>
                </a:solidFill>
              </a:rPr>
              <a:t>при ИБС и ее эквивалентах &lt; 200 мг/день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DE6F0-86BE-45FB-A388-9296B6D97B5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665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Самыми важными антиоксидантами, имеющими свойство омолаживать наш организм, являются </a:t>
            </a:r>
            <a:b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витамины А, Е, С и селен.</a:t>
            </a: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Витамин Е </a:t>
            </a:r>
            <a:r>
              <a:rPr lang="ru-RU" sz="1200" b="1" dirty="0" smtClean="0">
                <a:latin typeface="Arial" charset="0"/>
              </a:rPr>
              <a:t>замедляет окисление жиров  и подавляет образование свободных радикалов, нейтрализует  их внутри мембраны, препятствует образованию тромбов. </a:t>
            </a:r>
            <a:r>
              <a:rPr lang="ru-RU" sz="1200" b="1" i="1" dirty="0" smtClean="0">
                <a:solidFill>
                  <a:srgbClr val="006666"/>
                </a:solidFill>
                <a:latin typeface="Arial" charset="0"/>
              </a:rPr>
              <a:t>При дефиците витамина Е происходит нарушение обмена жиров (старческие пятна на руках  являются признаками разрушения жирных кислот). Дефицит витамин Е приводит к снижению уровня магния в тканях.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latin typeface="Arial" charset="0"/>
              </a:rPr>
              <a:t>Витамин</a:t>
            </a:r>
            <a:r>
              <a:rPr lang="ru-RU" sz="1200" b="1" baseline="0" dirty="0" smtClean="0">
                <a:latin typeface="Arial" charset="0"/>
              </a:rPr>
              <a:t> С </a:t>
            </a:r>
            <a:r>
              <a:rPr lang="ru-RU" sz="1200" b="1" dirty="0" smtClean="0">
                <a:latin typeface="Arial" charset="0"/>
              </a:rPr>
              <a:t>нейтрализует свободные радикалы между клетками, в водном пространстве, нормализует уровень холестерина. </a:t>
            </a:r>
            <a:r>
              <a:rPr lang="ru-RU" b="1" i="1" dirty="0" smtClean="0">
                <a:latin typeface="Arial" charset="0"/>
              </a:rPr>
              <a:t>в свежих фруктах, овощах или ягодах: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latin typeface="Arial" charset="0"/>
              </a:rPr>
              <a:t>Витамин А </a:t>
            </a:r>
            <a:r>
              <a:rPr lang="ru-RU" sz="1200" b="1" dirty="0" smtClean="0">
                <a:latin typeface="Arial" charset="0"/>
              </a:rPr>
              <a:t>сохраняет эластичность сосудов</a:t>
            </a:r>
            <a:r>
              <a:rPr lang="ru-RU" sz="1200" b="1" baseline="0" dirty="0" smtClean="0">
                <a:latin typeface="Arial" charset="0"/>
              </a:rPr>
              <a:t> </a:t>
            </a:r>
            <a:r>
              <a:rPr lang="ru-RU" sz="1200" b="1" dirty="0" smtClean="0">
                <a:latin typeface="Arial" charset="0"/>
              </a:rPr>
              <a:t>и замедляет возникновение</a:t>
            </a:r>
            <a:r>
              <a:rPr lang="en-US" sz="1200" b="1" dirty="0" smtClean="0">
                <a:latin typeface="Arial" charset="0"/>
              </a:rPr>
              <a:t/>
            </a:r>
            <a:br>
              <a:rPr lang="en-US" sz="1200" b="1" dirty="0" smtClean="0">
                <a:latin typeface="Arial" charset="0"/>
              </a:rPr>
            </a:br>
            <a:r>
              <a:rPr lang="ru-RU" sz="1200" b="1" dirty="0" smtClean="0">
                <a:latin typeface="Arial" charset="0"/>
              </a:rPr>
              <a:t>бляшек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i="1" dirty="0" smtClean="0"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Селен </a:t>
            </a:r>
            <a:r>
              <a:rPr lang="ru-RU" sz="1200" b="1" dirty="0" smtClean="0">
                <a:latin typeface="Arial" charset="0"/>
              </a:rPr>
              <a:t>выполняет антиоксидантную защиту, отодвигая процесс старения </a:t>
            </a:r>
            <a:r>
              <a:rPr lang="ru-RU" sz="1200" b="1" dirty="0" smtClean="0">
                <a:solidFill>
                  <a:srgbClr val="800000"/>
                </a:solidFill>
                <a:latin typeface="Arial" charset="0"/>
              </a:rPr>
              <a:t>Богатые селеном продукты:</a:t>
            </a:r>
            <a:r>
              <a:rPr lang="ru-RU" sz="1200" b="1" dirty="0" smtClean="0">
                <a:latin typeface="Arial" charset="0"/>
              </a:rPr>
              <a:t> </a:t>
            </a:r>
            <a:r>
              <a:rPr lang="ru-RU" sz="1200" b="1" i="1" dirty="0" smtClean="0">
                <a:latin typeface="Arial" charset="0"/>
              </a:rPr>
              <a:t>кокос, тунец, сардины, печень (свиная, говяжья), яйца, свиное мясо, говядина, молоко.</a:t>
            </a:r>
            <a:endParaRPr lang="ru-RU" sz="1200" dirty="0" smtClean="0"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 smtClean="0">
              <a:latin typeface="Arial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1EDF3-6DF4-4623-9A12-CCCF4E7FE18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957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u="sng" dirty="0" smtClean="0"/>
              <a:t>Принципы здорового питания</a:t>
            </a:r>
            <a:r>
              <a:rPr lang="ru-RU" dirty="0" smtClean="0"/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1.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Питание должно состоять из разнообразных пищевых продуктов, большинство которых – продукты растительного, а не животного происхождения. </a:t>
            </a:r>
            <a:r>
              <a:rPr lang="ru-RU" dirty="0" smtClean="0"/>
              <a:t>Нет абсолютно вредных и абсолютно полезных продуктов, нет продукта, который содержит все необходимые вещества.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2. Частота приемов пищи. Для здоровых людей рекомендовано 3-4 разовое питание, допустимо 5-6 разовое. Между небольшими приемами пищи интервалы могут составлять 2-3 часа. В режим питания допустимо вносить изменения с учетом характера труда, климата, индивидуальных особенностей человека. С учетом последних данных допускается основной прием пищи в вечерние часы – 18-19ч (но не менее, чем за 2,5-3 ч. до сна).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3. Уменьшение потребления животных жиров. Ограничение маргарина, кулинарных жиров. Замена жирного мяса на бобовые, рыбу, птицу или постное мясо. Удаление видимого жира и кожи с птицы. Использование растительного масла для жарки.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4. Употребление  молока и молочных продуктов (кефир, простокваша, йогурт, сыр) с низким содержанием жира или обезжиренных.</a:t>
            </a:r>
          </a:p>
          <a:p>
            <a:pPr>
              <a:lnSpc>
                <a:spcPct val="90000"/>
              </a:lnSpc>
              <a:defRPr/>
            </a:pPr>
            <a:r>
              <a:rPr lang="ru-RU" dirty="0" smtClean="0"/>
              <a:t>5. Ограничение сладкого. Сахар относится к источникам пустых калорий, кроме сахарозы там ничего нет. У человеческого организма потребности в рафинированном сахаре нет! Кроме того, сахар содержится в большинстве продуктов питания и напитках, которые сейчас потребляют жители почти всего мира. Норма потребления простых углеводов в день – 30-40 г. (что должно составлять не более 10% от суточной калорийности),  20г. простых углеводов – это 4 кусочка сахара или 500г. фруктов! 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 6. Регулярное употребление рыбы (2-3 раза в неделю). Омега-3 ПНЖК, содержащиеся в жирной морской рыбе, расширяют сосуды, повышают выносливость, уменьшают боль и отёчность тканей, расширяют бронхи, уменьшают воспаление, уменьшают свертываемость крови, усиливают приток кислорода к тканям.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chemeClr val="bg2">
                  <a:lumMod val="1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F8F27DE-2072-48D6-8BCF-7D55CAF7733E}" type="slidenum">
              <a:rPr lang="ru-RU">
                <a:solidFill>
                  <a:srgbClr val="000000"/>
                </a:solidFill>
              </a:rPr>
              <a:pPr/>
              <a:t>13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32E3-609A-4DE4-ACD5-1F69D4FDF10B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F557-C1E0-47F6-98BD-62FBED603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32E3-609A-4DE4-ACD5-1F69D4FDF10B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F557-C1E0-47F6-98BD-62FBED603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32E3-609A-4DE4-ACD5-1F69D4FDF10B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F557-C1E0-47F6-98BD-62FBED603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32E3-609A-4DE4-ACD5-1F69D4FDF10B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F557-C1E0-47F6-98BD-62FBED603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32E3-609A-4DE4-ACD5-1F69D4FDF10B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F557-C1E0-47F6-98BD-62FBED603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32E3-609A-4DE4-ACD5-1F69D4FDF10B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F557-C1E0-47F6-98BD-62FBED603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32E3-609A-4DE4-ACD5-1F69D4FDF10B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F557-C1E0-47F6-98BD-62FBED603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32E3-609A-4DE4-ACD5-1F69D4FDF10B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F557-C1E0-47F6-98BD-62FBED603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32E3-609A-4DE4-ACD5-1F69D4FDF10B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F557-C1E0-47F6-98BD-62FBED603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32E3-609A-4DE4-ACD5-1F69D4FDF10B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F557-C1E0-47F6-98BD-62FBED603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C32E3-609A-4DE4-ACD5-1F69D4FDF10B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EF557-C1E0-47F6-98BD-62FBED603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C32E3-609A-4DE4-ACD5-1F69D4FDF10B}" type="datetimeFigureOut">
              <a:rPr lang="ru-RU" smtClean="0"/>
              <a:pPr/>
              <a:t>24.12.2020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EF557-C1E0-47F6-98BD-62FBED603B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56.png"/><Relationship Id="rId10" Type="http://schemas.openxmlformats.org/officeDocument/2006/relationships/image" Target="../media/image58.png"/><Relationship Id="rId4" Type="http://schemas.openxmlformats.org/officeDocument/2006/relationships/image" Target="../media/image55.jpe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6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62.jpeg"/><Relationship Id="rId5" Type="http://schemas.openxmlformats.org/officeDocument/2006/relationships/image" Target="../media/image60.png"/><Relationship Id="rId10" Type="http://schemas.microsoft.com/office/2007/relationships/hdphoto" Target="../media/hdphoto1.wdp"/><Relationship Id="rId4" Type="http://schemas.microsoft.com/office/2007/relationships/hdphoto" Target="../media/hdphoto15.wdp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jpeg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6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5" Type="http://schemas.openxmlformats.org/officeDocument/2006/relationships/image" Target="../media/image73.png"/><Relationship Id="rId10" Type="http://schemas.openxmlformats.org/officeDocument/2006/relationships/image" Target="../media/image68.jpeg"/><Relationship Id="rId4" Type="http://schemas.openxmlformats.org/officeDocument/2006/relationships/image" Target="../media/image13.png"/><Relationship Id="rId9" Type="http://schemas.microsoft.com/office/2007/relationships/hdphoto" Target="../media/hdphoto19.wdp"/><Relationship Id="rId1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diagramDrawing" Target="../diagrams/drawing1.xml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3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5.png"/><Relationship Id="rId9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3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openxmlformats.org/officeDocument/2006/relationships/image" Target="../media/image14.jpeg"/><Relationship Id="rId10" Type="http://schemas.openxmlformats.org/officeDocument/2006/relationships/image" Target="../media/image25.png"/><Relationship Id="rId4" Type="http://schemas.microsoft.com/office/2007/relationships/hdphoto" Target="../media/hdphoto6.wdp"/><Relationship Id="rId9" Type="http://schemas.openxmlformats.org/officeDocument/2006/relationships/image" Target="../media/image13.png"/><Relationship Id="rId1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1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10.wdp"/><Relationship Id="rId4" Type="http://schemas.microsoft.com/office/2007/relationships/hdphoto" Target="../media/hdphoto8.wdp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3.png"/><Relationship Id="rId7" Type="http://schemas.openxmlformats.org/officeDocument/2006/relationships/image" Target="../media/image4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лилиния 17"/>
          <p:cNvSpPr/>
          <p:nvPr/>
        </p:nvSpPr>
        <p:spPr>
          <a:xfrm>
            <a:off x="2808" y="1628800"/>
            <a:ext cx="9144000" cy="2960687"/>
          </a:xfrm>
          <a:custGeom>
            <a:avLst/>
            <a:gdLst>
              <a:gd name="connsiteX0" fmla="*/ 0 w 9144000"/>
              <a:gd name="connsiteY0" fmla="*/ 0 h 2173184"/>
              <a:gd name="connsiteX1" fmla="*/ 9144000 w 9144000"/>
              <a:gd name="connsiteY1" fmla="*/ 0 h 2173184"/>
              <a:gd name="connsiteX2" fmla="*/ 9144000 w 9144000"/>
              <a:gd name="connsiteY2" fmla="*/ 2173184 h 2173184"/>
              <a:gd name="connsiteX3" fmla="*/ 0 w 9144000"/>
              <a:gd name="connsiteY3" fmla="*/ 2173184 h 2173184"/>
              <a:gd name="connsiteX4" fmla="*/ 0 w 9144000"/>
              <a:gd name="connsiteY4" fmla="*/ 0 h 2173184"/>
              <a:gd name="connsiteX0" fmla="*/ 0 w 9144000"/>
              <a:gd name="connsiteY0" fmla="*/ 0 h 2173184"/>
              <a:gd name="connsiteX1" fmla="*/ 1496291 w 9144000"/>
              <a:gd name="connsiteY1" fmla="*/ 0 h 2173184"/>
              <a:gd name="connsiteX2" fmla="*/ 9144000 w 9144000"/>
              <a:gd name="connsiteY2" fmla="*/ 0 h 2173184"/>
              <a:gd name="connsiteX3" fmla="*/ 9144000 w 9144000"/>
              <a:gd name="connsiteY3" fmla="*/ 2173184 h 2173184"/>
              <a:gd name="connsiteX4" fmla="*/ 0 w 9144000"/>
              <a:gd name="connsiteY4" fmla="*/ 2173184 h 2173184"/>
              <a:gd name="connsiteX5" fmla="*/ 0 w 9144000"/>
              <a:gd name="connsiteY5" fmla="*/ 0 h 2173184"/>
              <a:gd name="connsiteX0" fmla="*/ 0 w 9144000"/>
              <a:gd name="connsiteY0" fmla="*/ 11876 h 2185060"/>
              <a:gd name="connsiteX1" fmla="*/ 1496291 w 9144000"/>
              <a:gd name="connsiteY1" fmla="*/ 11876 h 2185060"/>
              <a:gd name="connsiteX2" fmla="*/ 2588821 w 9144000"/>
              <a:gd name="connsiteY2" fmla="*/ 0 h 2185060"/>
              <a:gd name="connsiteX3" fmla="*/ 9144000 w 9144000"/>
              <a:gd name="connsiteY3" fmla="*/ 11876 h 2185060"/>
              <a:gd name="connsiteX4" fmla="*/ 9144000 w 9144000"/>
              <a:gd name="connsiteY4" fmla="*/ 2185060 h 2185060"/>
              <a:gd name="connsiteX5" fmla="*/ 0 w 9144000"/>
              <a:gd name="connsiteY5" fmla="*/ 2185060 h 2185060"/>
              <a:gd name="connsiteX6" fmla="*/ 0 w 9144000"/>
              <a:gd name="connsiteY6" fmla="*/ 11876 h 2185060"/>
              <a:gd name="connsiteX0" fmla="*/ 0 w 9144000"/>
              <a:gd name="connsiteY0" fmla="*/ 771897 h 2945081"/>
              <a:gd name="connsiteX1" fmla="*/ 1496291 w 9144000"/>
              <a:gd name="connsiteY1" fmla="*/ 771897 h 2945081"/>
              <a:gd name="connsiteX2" fmla="*/ 2517569 w 9144000"/>
              <a:gd name="connsiteY2" fmla="*/ 0 h 2945081"/>
              <a:gd name="connsiteX3" fmla="*/ 9144000 w 9144000"/>
              <a:gd name="connsiteY3" fmla="*/ 771897 h 2945081"/>
              <a:gd name="connsiteX4" fmla="*/ 9144000 w 9144000"/>
              <a:gd name="connsiteY4" fmla="*/ 2945081 h 2945081"/>
              <a:gd name="connsiteX5" fmla="*/ 0 w 9144000"/>
              <a:gd name="connsiteY5" fmla="*/ 2945081 h 2945081"/>
              <a:gd name="connsiteX6" fmla="*/ 0 w 9144000"/>
              <a:gd name="connsiteY6" fmla="*/ 771897 h 2945081"/>
              <a:gd name="connsiteX0" fmla="*/ 0 w 9144000"/>
              <a:gd name="connsiteY0" fmla="*/ 771897 h 2945081"/>
              <a:gd name="connsiteX1" fmla="*/ 1496291 w 9144000"/>
              <a:gd name="connsiteY1" fmla="*/ 771897 h 2945081"/>
              <a:gd name="connsiteX2" fmla="*/ 2517569 w 9144000"/>
              <a:gd name="connsiteY2" fmla="*/ 0 h 2945081"/>
              <a:gd name="connsiteX3" fmla="*/ 9144000 w 9144000"/>
              <a:gd name="connsiteY3" fmla="*/ 771897 h 2945081"/>
              <a:gd name="connsiteX4" fmla="*/ 9144000 w 9144000"/>
              <a:gd name="connsiteY4" fmla="*/ 2945081 h 2945081"/>
              <a:gd name="connsiteX5" fmla="*/ 0 w 9144000"/>
              <a:gd name="connsiteY5" fmla="*/ 2945081 h 2945081"/>
              <a:gd name="connsiteX6" fmla="*/ 0 w 9144000"/>
              <a:gd name="connsiteY6" fmla="*/ 771897 h 2945081"/>
              <a:gd name="connsiteX0" fmla="*/ 0 w 9144000"/>
              <a:gd name="connsiteY0" fmla="*/ 771897 h 2945081"/>
              <a:gd name="connsiteX1" fmla="*/ 1496291 w 9144000"/>
              <a:gd name="connsiteY1" fmla="*/ 771897 h 2945081"/>
              <a:gd name="connsiteX2" fmla="*/ 2517569 w 9144000"/>
              <a:gd name="connsiteY2" fmla="*/ 0 h 2945081"/>
              <a:gd name="connsiteX3" fmla="*/ 9144000 w 9144000"/>
              <a:gd name="connsiteY3" fmla="*/ 771897 h 2945081"/>
              <a:gd name="connsiteX4" fmla="*/ 9144000 w 9144000"/>
              <a:gd name="connsiteY4" fmla="*/ 2945081 h 2945081"/>
              <a:gd name="connsiteX5" fmla="*/ 0 w 9144000"/>
              <a:gd name="connsiteY5" fmla="*/ 2945081 h 2945081"/>
              <a:gd name="connsiteX6" fmla="*/ 0 w 9144000"/>
              <a:gd name="connsiteY6" fmla="*/ 771897 h 2945081"/>
              <a:gd name="connsiteX0" fmla="*/ 0 w 9144000"/>
              <a:gd name="connsiteY0" fmla="*/ 771897 h 2945081"/>
              <a:gd name="connsiteX1" fmla="*/ 1496291 w 9144000"/>
              <a:gd name="connsiteY1" fmla="*/ 771897 h 2945081"/>
              <a:gd name="connsiteX2" fmla="*/ 2517569 w 9144000"/>
              <a:gd name="connsiteY2" fmla="*/ 0 h 2945081"/>
              <a:gd name="connsiteX3" fmla="*/ 9144000 w 9144000"/>
              <a:gd name="connsiteY3" fmla="*/ 771897 h 2945081"/>
              <a:gd name="connsiteX4" fmla="*/ 9144000 w 9144000"/>
              <a:gd name="connsiteY4" fmla="*/ 2945081 h 2945081"/>
              <a:gd name="connsiteX5" fmla="*/ 0 w 9144000"/>
              <a:gd name="connsiteY5" fmla="*/ 2945081 h 2945081"/>
              <a:gd name="connsiteX6" fmla="*/ 0 w 9144000"/>
              <a:gd name="connsiteY6" fmla="*/ 771897 h 2945081"/>
              <a:gd name="connsiteX0" fmla="*/ 0 w 9144000"/>
              <a:gd name="connsiteY0" fmla="*/ 787731 h 2960915"/>
              <a:gd name="connsiteX1" fmla="*/ 1496291 w 9144000"/>
              <a:gd name="connsiteY1" fmla="*/ 787731 h 2960915"/>
              <a:gd name="connsiteX2" fmla="*/ 2517569 w 9144000"/>
              <a:gd name="connsiteY2" fmla="*/ 15834 h 2960915"/>
              <a:gd name="connsiteX3" fmla="*/ 9144000 w 9144000"/>
              <a:gd name="connsiteY3" fmla="*/ 787731 h 2960915"/>
              <a:gd name="connsiteX4" fmla="*/ 9144000 w 9144000"/>
              <a:gd name="connsiteY4" fmla="*/ 2960915 h 2960915"/>
              <a:gd name="connsiteX5" fmla="*/ 0 w 9144000"/>
              <a:gd name="connsiteY5" fmla="*/ 2960915 h 2960915"/>
              <a:gd name="connsiteX6" fmla="*/ 0 w 9144000"/>
              <a:gd name="connsiteY6" fmla="*/ 787731 h 2960915"/>
              <a:gd name="connsiteX0" fmla="*/ 0 w 9144000"/>
              <a:gd name="connsiteY0" fmla="*/ 787731 h 2960915"/>
              <a:gd name="connsiteX1" fmla="*/ 1496291 w 9144000"/>
              <a:gd name="connsiteY1" fmla="*/ 787731 h 2960915"/>
              <a:gd name="connsiteX2" fmla="*/ 2517569 w 9144000"/>
              <a:gd name="connsiteY2" fmla="*/ 15834 h 2960915"/>
              <a:gd name="connsiteX3" fmla="*/ 9144000 w 9144000"/>
              <a:gd name="connsiteY3" fmla="*/ 39586 h 2960915"/>
              <a:gd name="connsiteX4" fmla="*/ 9144000 w 9144000"/>
              <a:gd name="connsiteY4" fmla="*/ 2960915 h 2960915"/>
              <a:gd name="connsiteX5" fmla="*/ 0 w 9144000"/>
              <a:gd name="connsiteY5" fmla="*/ 2960915 h 2960915"/>
              <a:gd name="connsiteX6" fmla="*/ 0 w 9144000"/>
              <a:gd name="connsiteY6" fmla="*/ 787731 h 2960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960915">
                <a:moveTo>
                  <a:pt x="0" y="787731"/>
                </a:moveTo>
                <a:lnTo>
                  <a:pt x="1496291" y="787731"/>
                </a:lnTo>
                <a:cubicBezTo>
                  <a:pt x="2002972" y="601684"/>
                  <a:pt x="2129642" y="0"/>
                  <a:pt x="2517569" y="15834"/>
                </a:cubicBezTo>
                <a:lnTo>
                  <a:pt x="9144000" y="39586"/>
                </a:lnTo>
                <a:lnTo>
                  <a:pt x="9144000" y="2960915"/>
                </a:lnTo>
                <a:lnTo>
                  <a:pt x="0" y="2960915"/>
                </a:lnTo>
                <a:lnTo>
                  <a:pt x="0" y="787731"/>
                </a:lnTo>
                <a:close/>
              </a:path>
            </a:pathLst>
          </a:custGeom>
          <a:gradFill>
            <a:gsLst>
              <a:gs pos="13000">
                <a:srgbClr val="D4ECBA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8225" y="2060848"/>
            <a:ext cx="8105775" cy="218883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ГИПЕРХОЛЕСТЕРИНЕМИЯ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Цели </a:t>
            </a: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лечения. </a:t>
            </a: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Медикаментозные и </a:t>
            </a:r>
            <a:r>
              <a:rPr lang="ru-RU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емедикаментозные методы </a:t>
            </a:r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лечения.</a:t>
            </a:r>
            <a:endParaRPr lang="ru-RU" sz="36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4" name="Picture 7" descr="F:\Презентации ВОП\стресс\images_879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243" y="4941168"/>
            <a:ext cx="2449513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Рисунок 16" descr="линия.png"/>
          <p:cNvPicPr>
            <a:picLocks noChangeAspect="1"/>
          </p:cNvPicPr>
          <p:nvPr/>
        </p:nvPicPr>
        <p:blipFill>
          <a:blip r:embed="rId3" cstate="print"/>
          <a:srcRect l="6567" r="6544"/>
          <a:stretch>
            <a:fillRect/>
          </a:stretch>
        </p:blipFill>
        <p:spPr bwMode="auto">
          <a:xfrm>
            <a:off x="0" y="1556792"/>
            <a:ext cx="91440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P:\Поскребышева Светлана\Презентации\ОБУЧЕНИЕ ВОПов\Школа по ИБС\ИБС\heart-attack_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733" y="4365104"/>
            <a:ext cx="1983433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efd300530d6ee9fe5ad6741b24d41b0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4725144"/>
            <a:ext cx="19018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7" descr="лосось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622466" y="5072520"/>
            <a:ext cx="1368152" cy="102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F:\Называй меня папочкой\Для моей папки\Атеросклероз\Картинки\горький шоколад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41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868" y="5395404"/>
            <a:ext cx="2537132" cy="140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608261"/>
            <a:ext cx="9229726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/>
        </p:nvSpPr>
        <p:spPr>
          <a:xfrm>
            <a:off x="0" y="356404"/>
            <a:ext cx="9144000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3564" name="Рисунок 16" descr="Линия2-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2802"/>
          <a:stretch>
            <a:fillRect/>
          </a:stretch>
        </p:blipFill>
        <p:spPr bwMode="auto">
          <a:xfrm>
            <a:off x="0" y="1224767"/>
            <a:ext cx="9144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TextBox 17"/>
          <p:cNvSpPr txBox="1">
            <a:spLocks noChangeArrowheads="1"/>
          </p:cNvSpPr>
          <p:nvPr/>
        </p:nvSpPr>
        <p:spPr bwMode="auto">
          <a:xfrm>
            <a:off x="1211263" y="329648"/>
            <a:ext cx="78851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Необходимо </a:t>
            </a: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ограничивать</a:t>
            </a:r>
            <a:b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потребления соли (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NaCl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23528" y="1726677"/>
            <a:ext cx="2258991" cy="1558307"/>
          </a:xfrm>
          <a:prstGeom prst="roundRect">
            <a:avLst>
              <a:gd name="adj" fmla="val 10000"/>
            </a:avLst>
          </a:prstGeom>
          <a:blipFill rotWithShape="1">
            <a:blip r:embed="rId3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Скругленный прямоугольник 31"/>
          <p:cNvSpPr/>
          <p:nvPr/>
        </p:nvSpPr>
        <p:spPr>
          <a:xfrm>
            <a:off x="323527" y="3444198"/>
            <a:ext cx="2258991" cy="1568978"/>
          </a:xfrm>
          <a:prstGeom prst="roundRect">
            <a:avLst>
              <a:gd name="adj" fmla="val 10000"/>
            </a:avLst>
          </a:prstGeom>
          <a:blipFill rotWithShape="1">
            <a:blip r:embed="rId4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6">
              <a:tint val="50000"/>
              <a:hueOff val="-46240"/>
              <a:satOff val="-621"/>
              <a:lumOff val="416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Скругленный прямоугольник 32"/>
          <p:cNvSpPr/>
          <p:nvPr/>
        </p:nvSpPr>
        <p:spPr>
          <a:xfrm>
            <a:off x="323527" y="5210208"/>
            <a:ext cx="2258991" cy="1459152"/>
          </a:xfrm>
          <a:prstGeom prst="roundRect">
            <a:avLst>
              <a:gd name="adj" fmla="val 10000"/>
            </a:avLst>
          </a:prstGeom>
          <a:blipFill rotWithShape="1">
            <a:blip r:embed="rId5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6">
              <a:tint val="50000"/>
              <a:hueOff val="-92479"/>
              <a:satOff val="-1242"/>
              <a:lumOff val="833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Скругленный прямоугольник 10"/>
          <p:cNvSpPr/>
          <p:nvPr/>
        </p:nvSpPr>
        <p:spPr>
          <a:xfrm>
            <a:off x="2740994" y="5815849"/>
            <a:ext cx="6281923" cy="96853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lvl="0" algn="ctr" rtl="0"/>
            <a:r>
              <a:rPr lang="ru-RU" sz="2400" dirty="0" smtClean="0">
                <a:latin typeface="Arial" pitchFamily="34" charset="0"/>
                <a:cs typeface="Arial" pitchFamily="34" charset="0"/>
              </a:rPr>
              <a:t>задерживает жидкость в организме</a:t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(1гр натрия задерживает 200мл воды)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83822" y="2509599"/>
            <a:ext cx="6221031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снижает активность ферментов, расщепляющих жиры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08004" y="4033480"/>
            <a:ext cx="6281923" cy="1123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нарушает состояние внутренней поверхности сосудов, делая её более рыхлой и восприимчивой к отложению холестерина</a:t>
            </a:r>
          </a:p>
        </p:txBody>
      </p:sp>
      <p:sp>
        <p:nvSpPr>
          <p:cNvPr id="15" name="Овал 14"/>
          <p:cNvSpPr/>
          <p:nvPr/>
        </p:nvSpPr>
        <p:spPr>
          <a:xfrm>
            <a:off x="2683822" y="2189811"/>
            <a:ext cx="762227" cy="72218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1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2642997" y="3516802"/>
            <a:ext cx="762227" cy="72218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2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2740204" y="5330910"/>
            <a:ext cx="762227" cy="72218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3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27616" y="1442254"/>
            <a:ext cx="4677236" cy="51077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Норма – не более 2 г в сутки!!!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5778" name="Picture 2" descr="C:\Users\Малышева\AppData\Local\Microsoft\Windows\Temporary Internet Files\Content.IE5\QJ51GPWD\MC900432526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31" y="1319767"/>
            <a:ext cx="798473" cy="9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62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/>
          <p:cNvSpPr/>
          <p:nvPr/>
        </p:nvSpPr>
        <p:spPr>
          <a:xfrm>
            <a:off x="5537200" y="4115782"/>
            <a:ext cx="3449638" cy="2625586"/>
          </a:xfrm>
          <a:prstGeom prst="roundRect">
            <a:avLst>
              <a:gd name="adj" fmla="val 595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50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07505" y="3862468"/>
            <a:ext cx="5313336" cy="2878900"/>
          </a:xfrm>
          <a:prstGeom prst="roundRect">
            <a:avLst>
              <a:gd name="adj" fmla="val 595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50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8311" name="Text Box 24"/>
          <p:cNvSpPr txBox="1">
            <a:spLocks noChangeArrowheads="1"/>
          </p:cNvSpPr>
          <p:nvPr/>
        </p:nvSpPr>
        <p:spPr bwMode="auto">
          <a:xfrm>
            <a:off x="6223000" y="20793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50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98312" name="Text Box 30"/>
          <p:cNvSpPr txBox="1">
            <a:spLocks noChangeArrowheads="1"/>
          </p:cNvSpPr>
          <p:nvPr/>
        </p:nvSpPr>
        <p:spPr bwMode="auto">
          <a:xfrm>
            <a:off x="5602288" y="4668232"/>
            <a:ext cx="30130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500"/>
              </a:spcBef>
            </a:pPr>
            <a:r>
              <a:rPr lang="ru-RU" sz="2200" b="1" i="1" dirty="0" smtClean="0">
                <a:latin typeface="Arial" charset="0"/>
              </a:rPr>
              <a:t>кокос</a:t>
            </a:r>
            <a:r>
              <a:rPr lang="ru-RU" sz="2200" b="1" i="1" dirty="0">
                <a:latin typeface="Arial" charset="0"/>
              </a:rPr>
              <a:t>, тунец, сардины, печень (свиная, говяжья), яйца, свиное мясо, говядина, молоко.</a:t>
            </a:r>
            <a:endParaRPr lang="ru-RU" sz="2200" dirty="0">
              <a:latin typeface="Arial" charset="0"/>
            </a:endParaRPr>
          </a:p>
        </p:txBody>
      </p:sp>
      <p:sp>
        <p:nvSpPr>
          <p:cNvPr id="98313" name="Text Box 40"/>
          <p:cNvSpPr txBox="1">
            <a:spLocks noChangeArrowheads="1"/>
          </p:cNvSpPr>
          <p:nvPr/>
        </p:nvSpPr>
        <p:spPr bwMode="auto">
          <a:xfrm>
            <a:off x="6007100" y="35922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50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1520" y="1596404"/>
            <a:ext cx="5169320" cy="2217441"/>
          </a:xfrm>
          <a:prstGeom prst="roundRect">
            <a:avLst>
              <a:gd name="adj" fmla="val 595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50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8317" name="Text Box 39"/>
          <p:cNvSpPr txBox="1">
            <a:spLocks noChangeArrowheads="1"/>
          </p:cNvSpPr>
          <p:nvPr/>
        </p:nvSpPr>
        <p:spPr bwMode="auto">
          <a:xfrm>
            <a:off x="467544" y="1793815"/>
            <a:ext cx="4752528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50"/>
              </a:spcBef>
            </a:pPr>
            <a:r>
              <a:rPr lang="ru-RU" sz="2000" b="1" dirty="0" smtClean="0">
                <a:latin typeface="Arial" charset="0"/>
              </a:rPr>
              <a:t>растительные масла, </a:t>
            </a:r>
            <a:endParaRPr lang="ru-RU" sz="2000" b="1" dirty="0">
              <a:latin typeface="Arial" charset="0"/>
            </a:endParaRPr>
          </a:p>
          <a:p>
            <a:pPr>
              <a:spcBef>
                <a:spcPts val="250"/>
              </a:spcBef>
            </a:pPr>
            <a:r>
              <a:rPr lang="ru-RU" sz="2000" b="1" dirty="0" smtClean="0">
                <a:latin typeface="Arial" charset="0"/>
              </a:rPr>
              <a:t>печень </a:t>
            </a:r>
            <a:r>
              <a:rPr lang="ru-RU" sz="2000" b="1" dirty="0">
                <a:latin typeface="Arial" charset="0"/>
              </a:rPr>
              <a:t>животных, </a:t>
            </a:r>
            <a:r>
              <a:rPr lang="ru-RU" sz="2000" b="1" dirty="0" smtClean="0">
                <a:latin typeface="Arial" charset="0"/>
              </a:rPr>
              <a:t>яйца, злаковые, бобовые, брюссельская капуста, </a:t>
            </a:r>
            <a:r>
              <a:rPr lang="ru-RU" sz="2000" b="1" dirty="0">
                <a:latin typeface="Arial" charset="0"/>
              </a:rPr>
              <a:t>брокколи, </a:t>
            </a:r>
            <a:r>
              <a:rPr lang="ru-RU" sz="2000" b="1" dirty="0" smtClean="0">
                <a:latin typeface="Arial" charset="0"/>
              </a:rPr>
              <a:t>ягоды шиповника, </a:t>
            </a:r>
            <a:endParaRPr lang="ru-RU" sz="2000" b="1" dirty="0">
              <a:latin typeface="Arial" charset="0"/>
            </a:endParaRPr>
          </a:p>
          <a:p>
            <a:pPr>
              <a:spcBef>
                <a:spcPts val="250"/>
              </a:spcBef>
            </a:pPr>
            <a:r>
              <a:rPr lang="ru-RU" sz="2000" b="1" dirty="0" smtClean="0">
                <a:latin typeface="Arial" charset="0"/>
              </a:rPr>
              <a:t>семена </a:t>
            </a:r>
            <a:r>
              <a:rPr lang="ru-RU" sz="2000" b="1" dirty="0">
                <a:latin typeface="Arial" charset="0"/>
              </a:rPr>
              <a:t>подсолнечника, </a:t>
            </a:r>
            <a:r>
              <a:rPr lang="ru-RU" sz="2000" b="1" dirty="0" smtClean="0">
                <a:latin typeface="Arial" charset="0"/>
              </a:rPr>
              <a:t>арахис, миндаль </a:t>
            </a:r>
            <a:endParaRPr lang="ru-RU" sz="2000" b="1" dirty="0">
              <a:latin typeface="Arial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23528" y="1596405"/>
            <a:ext cx="2244437" cy="30875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Витамин Е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545138" y="1489242"/>
            <a:ext cx="3441700" cy="2631658"/>
          </a:xfrm>
          <a:prstGeom prst="roundRect">
            <a:avLst>
              <a:gd name="adj" fmla="val 595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602288" y="1495147"/>
            <a:ext cx="1846613" cy="30875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Витамин С</a:t>
            </a:r>
          </a:p>
        </p:txBody>
      </p:sp>
      <p:sp>
        <p:nvSpPr>
          <p:cNvPr id="98328" name="Text Box 28"/>
          <p:cNvSpPr txBox="1">
            <a:spLocks noChangeArrowheads="1"/>
          </p:cNvSpPr>
          <p:nvPr/>
        </p:nvSpPr>
        <p:spPr bwMode="auto">
          <a:xfrm>
            <a:off x="5580112" y="1776636"/>
            <a:ext cx="3406726" cy="237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ru-RU" b="1" i="1" dirty="0" smtClean="0">
                <a:latin typeface="Arial" charset="0"/>
              </a:rPr>
              <a:t>шиповник, зеленый горошек, черная смородина, красный перец, ягоды </a:t>
            </a:r>
            <a:r>
              <a:rPr lang="ru-RU" b="1" i="1" dirty="0">
                <a:latin typeface="Arial" charset="0"/>
              </a:rPr>
              <a:t>облепихи, </a:t>
            </a:r>
            <a:r>
              <a:rPr lang="ru-RU" b="1" i="1" dirty="0" smtClean="0">
                <a:latin typeface="Arial" charset="0"/>
              </a:rPr>
              <a:t>брюссельская капуста, </a:t>
            </a:r>
            <a:endParaRPr lang="ru-RU" b="1" i="1" dirty="0">
              <a:latin typeface="Arial" charset="0"/>
            </a:endParaRPr>
          </a:p>
          <a:p>
            <a:pPr>
              <a:spcBef>
                <a:spcPts val="500"/>
              </a:spcBef>
            </a:pPr>
            <a:r>
              <a:rPr lang="ru-RU" b="1" i="1" dirty="0">
                <a:latin typeface="Arial" charset="0"/>
              </a:rPr>
              <a:t>красная и цветная капуста, клубника, ягоды </a:t>
            </a:r>
            <a:r>
              <a:rPr lang="ru-RU" b="1" i="1" dirty="0" smtClean="0">
                <a:latin typeface="Arial" charset="0"/>
              </a:rPr>
              <a:t>рябины </a:t>
            </a:r>
            <a:endParaRPr lang="ru-RU" dirty="0">
              <a:latin typeface="Arial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00862" y="3852275"/>
            <a:ext cx="2244437" cy="308759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Витамин А</a:t>
            </a:r>
          </a:p>
        </p:txBody>
      </p:sp>
      <p:sp>
        <p:nvSpPr>
          <p:cNvPr id="98333" name="Text Box 32"/>
          <p:cNvSpPr txBox="1">
            <a:spLocks noChangeArrowheads="1"/>
          </p:cNvSpPr>
          <p:nvPr/>
        </p:nvSpPr>
        <p:spPr bwMode="auto">
          <a:xfrm>
            <a:off x="81989" y="4162711"/>
            <a:ext cx="268218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250"/>
              </a:spcBef>
            </a:pPr>
            <a:r>
              <a:rPr lang="ru-RU" sz="2200" b="1" i="1" dirty="0" smtClean="0">
                <a:latin typeface="Arial" charset="0"/>
              </a:rPr>
              <a:t>печень, </a:t>
            </a:r>
            <a:r>
              <a:rPr lang="ru-RU" sz="2200" b="1" i="1" dirty="0">
                <a:latin typeface="Arial" charset="0"/>
              </a:rPr>
              <a:t>особенно морских животных и рыб, </a:t>
            </a:r>
            <a:r>
              <a:rPr lang="ru-RU" sz="2200" b="1" i="1" dirty="0" smtClean="0">
                <a:latin typeface="Arial" charset="0"/>
              </a:rPr>
              <a:t>сливочное масло, яичный желток, рыбий жир</a:t>
            </a:r>
            <a:endParaRPr lang="ru-RU" sz="2200" b="1" i="1" dirty="0">
              <a:latin typeface="Arial" charset="0"/>
            </a:endParaRPr>
          </a:p>
        </p:txBody>
      </p:sp>
      <p:pic>
        <p:nvPicPr>
          <p:cNvPr id="98335" name="Picture 4" descr="http://e-da.tv/static/receipts/ingredients/Carrots.png"/>
          <p:cNvPicPr>
            <a:picLocks noChangeAspect="1" noChangeArrowheads="1"/>
          </p:cNvPicPr>
          <p:nvPr/>
        </p:nvPicPr>
        <p:blipFill>
          <a:blip r:embed="rId3" cstate="print"/>
          <a:srcRect l="3075" t="33672" r="2357" b="33731"/>
          <a:stretch>
            <a:fillRect/>
          </a:stretch>
        </p:blipFill>
        <p:spPr bwMode="auto">
          <a:xfrm rot="21398985" flipH="1">
            <a:off x="2962531" y="3749193"/>
            <a:ext cx="17748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36" name="Picture 2" descr="http://www.nutriciologia.ru/wp-content/uploads/2010/05/citru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0238" y="3563332"/>
            <a:ext cx="11049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34" name="Text Box 33"/>
          <p:cNvSpPr txBox="1">
            <a:spLocks noChangeArrowheads="1"/>
          </p:cNvSpPr>
          <p:nvPr/>
        </p:nvSpPr>
        <p:spPr bwMode="auto">
          <a:xfrm>
            <a:off x="2693255" y="4293096"/>
            <a:ext cx="284162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500"/>
              </a:spcBef>
            </a:pPr>
            <a:r>
              <a:rPr lang="ru-RU" sz="2200" b="1" dirty="0" err="1">
                <a:solidFill>
                  <a:srgbClr val="800000"/>
                </a:solidFill>
                <a:latin typeface="Arial" charset="0"/>
              </a:rPr>
              <a:t>Каротиноиды</a:t>
            </a:r>
            <a:r>
              <a:rPr lang="ru-RU" sz="2200" b="1" dirty="0">
                <a:solidFill>
                  <a:srgbClr val="800000"/>
                </a:solidFill>
                <a:latin typeface="Arial" charset="0"/>
              </a:rPr>
              <a:t>:</a:t>
            </a:r>
            <a:r>
              <a:rPr lang="ru-RU" sz="2200" b="1" dirty="0">
                <a:latin typeface="Arial" charset="0"/>
              </a:rPr>
              <a:t> </a:t>
            </a:r>
            <a:r>
              <a:rPr lang="ru-RU" sz="2200" b="1" i="1" dirty="0">
                <a:latin typeface="Arial" charset="0"/>
              </a:rPr>
              <a:t> томаты, цитрусовые, морковь, абрикосы, листья петрушки и шпината, тыква.</a:t>
            </a:r>
            <a:endParaRPr lang="ru-RU" sz="2200" dirty="0">
              <a:latin typeface="Arial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5524489" y="4293096"/>
            <a:ext cx="1331366" cy="28837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Селен</a:t>
            </a:r>
          </a:p>
        </p:txBody>
      </p:sp>
      <p:pic>
        <p:nvPicPr>
          <p:cNvPr id="32" name="Picture 4" descr="C:\Users\Ольга\Documents\Документы\Моя\Срочнячок\Онкопост Подосиновец, Луза\презентации\Питание как профилактика рака\Картинки питание онко\скумбр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9" b="8811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495" y="4162857"/>
            <a:ext cx="2006381" cy="7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C:\Users\Ольга\Documents\Документы\Моя\Срочнячок\Онкопост Подосиновец, Луза\презентации\Питание как профилактика рака\Картинки питание онко\шиповник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"/>
          <a:stretch/>
        </p:blipFill>
        <p:spPr bwMode="auto">
          <a:xfrm>
            <a:off x="7960705" y="1272580"/>
            <a:ext cx="1183295" cy="9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олилиния 23"/>
          <p:cNvSpPr/>
          <p:nvPr/>
        </p:nvSpPr>
        <p:spPr>
          <a:xfrm>
            <a:off x="0" y="376833"/>
            <a:ext cx="9144000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8" name="Рисунок 34" descr="Линия2-3.png"/>
          <p:cNvPicPr>
            <a:picLocks noChangeAspect="1"/>
          </p:cNvPicPr>
          <p:nvPr/>
        </p:nvPicPr>
        <p:blipFill>
          <a:blip r:embed="rId9" cstate="print"/>
          <a:srcRect l="3387" r="2802"/>
          <a:stretch>
            <a:fillRect/>
          </a:stretch>
        </p:blipFill>
        <p:spPr bwMode="auto">
          <a:xfrm>
            <a:off x="0" y="1213545"/>
            <a:ext cx="9144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7624" y="711796"/>
            <a:ext cx="6696743" cy="838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АНТИОКСИДАНТЫ</a:t>
            </a:r>
            <a:br>
              <a:rPr lang="ru-RU" sz="40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</a:br>
            <a:endParaRPr lang="ru-RU" sz="2400" b="1" i="1" dirty="0" smtClean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7170" name="Picture 2" descr="C:\Users\Ольга\Documents\Документы\Моя\Срочнячок\Онкопост Подосиновец, Луза\презентации\Питание как профилактика рака\Картинки питание онко\брокколи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42" b="95417" l="6250" r="9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447" y="1111894"/>
            <a:ext cx="1516393" cy="113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5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14375" y="777727"/>
            <a:ext cx="8178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100"/>
              </a:lnSpc>
            </a:pPr>
            <a:endParaRPr lang="ru-RU" sz="2500" b="1" i="1">
              <a:solidFill>
                <a:srgbClr val="E46C0A"/>
              </a:solidFill>
              <a:latin typeface="Constantia" pitchFamily="18" charset="0"/>
            </a:endParaRP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808038" y="1328589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404664"/>
            <a:ext cx="9144000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" name="Рисунок 34" descr="Линия2-3.png"/>
          <p:cNvPicPr>
            <a:picLocks noChangeAspect="1"/>
          </p:cNvPicPr>
          <p:nvPr/>
        </p:nvPicPr>
        <p:blipFill>
          <a:blip r:embed="rId2" cstate="print"/>
          <a:srcRect l="3387" r="2802"/>
          <a:stretch>
            <a:fillRect/>
          </a:stretch>
        </p:blipFill>
        <p:spPr bwMode="auto">
          <a:xfrm>
            <a:off x="0" y="1273027"/>
            <a:ext cx="9144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5"/>
          <p:cNvSpPr txBox="1">
            <a:spLocks noChangeArrowheads="1"/>
          </p:cNvSpPr>
          <p:nvPr/>
        </p:nvSpPr>
        <p:spPr bwMode="auto">
          <a:xfrm>
            <a:off x="1104360" y="515790"/>
            <a:ext cx="78851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charset="0"/>
              </a:rPr>
              <a:t>АНТИОКСИДАНТЫ</a:t>
            </a:r>
            <a:endParaRPr lang="ru-RU" sz="32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122" name="Picture 2" descr="F:\Называй меня папочкой\Для моей папки\Атеросклероз\Картинки\какао порошо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" y="1345976"/>
            <a:ext cx="3095327" cy="23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Называй меня папочкой\Для моей папки\Атеросклероз\Картинки\чашка какао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5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5" r="13681" b="9569"/>
          <a:stretch/>
        </p:blipFill>
        <p:spPr bwMode="auto">
          <a:xfrm rot="959442">
            <a:off x="2032396" y="1334319"/>
            <a:ext cx="3103188" cy="24525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Называй меня папочкой\Для моей папки\Атеросклероз\Картинки\кофе чаш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75" b="96172" l="2496" r="98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09041"/>
            <a:ext cx="2316055" cy="172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:\Называй меня папочкой\Для моей папки\Атеросклероз\Картинки\горький шоколад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41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158" y="2095006"/>
            <a:ext cx="2683396" cy="148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15201" y="3329608"/>
            <a:ext cx="2401311" cy="5107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Не менее 75%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F:\Называй меня папочкой\Для моей папки\Атеросклероз\Картинки\поврежденный эндотелий 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4"/>
          <a:stretch/>
        </p:blipFill>
        <p:spPr bwMode="auto">
          <a:xfrm rot="16200000">
            <a:off x="5969185" y="3530855"/>
            <a:ext cx="2360329" cy="359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Называй меня папочкой\Для моей папки\Атеросклероз\Картинки\сосуд здоровый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3582144" cy="2388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5133614" y="2836901"/>
            <a:ext cx="3071812" cy="106641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Ограничьте сладкое </a:t>
            </a: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(легко </a:t>
            </a:r>
            <a:r>
              <a:rPr lang="ru-RU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усвояемые углеводы)</a:t>
            </a:r>
            <a:endParaRPr lang="ru-RU" dirty="0">
              <a:solidFill>
                <a:srgbClr val="EEECE1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32197" y="1971065"/>
            <a:ext cx="3071812" cy="15414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ru-RU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Достаточно </a:t>
            </a:r>
          </a:p>
          <a:p>
            <a:pPr algn="l">
              <a:defRPr/>
            </a:pPr>
            <a:r>
              <a:rPr lang="ru-RU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потребляйте </a:t>
            </a:r>
          </a:p>
          <a:p>
            <a:pPr algn="l">
              <a:defRPr/>
            </a:pPr>
            <a:r>
              <a:rPr lang="ru-RU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Омега-3 ПНЖК</a:t>
            </a:r>
            <a:endParaRPr lang="ru-RU" dirty="0">
              <a:solidFill>
                <a:srgbClr val="EEECE1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319" y="3013498"/>
            <a:ext cx="1432155" cy="83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Овал 31"/>
          <p:cNvSpPr/>
          <p:nvPr/>
        </p:nvSpPr>
        <p:spPr>
          <a:xfrm>
            <a:off x="22233" y="1915290"/>
            <a:ext cx="566737" cy="54292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841081" y="2599574"/>
            <a:ext cx="566738" cy="569617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0" y="376833"/>
            <a:ext cx="9144000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3" name="Рисунок 16" descr="Линия2-3.png"/>
          <p:cNvPicPr>
            <a:picLocks noChangeAspect="1"/>
          </p:cNvPicPr>
          <p:nvPr/>
        </p:nvPicPr>
        <p:blipFill>
          <a:blip r:embed="rId4" cstate="print"/>
          <a:srcRect l="3387" r="2802"/>
          <a:stretch>
            <a:fillRect/>
          </a:stretch>
        </p:blipFill>
        <p:spPr bwMode="auto">
          <a:xfrm>
            <a:off x="0" y="1245196"/>
            <a:ext cx="9144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17"/>
          <p:cNvSpPr txBox="1">
            <a:spLocks noChangeArrowheads="1"/>
          </p:cNvSpPr>
          <p:nvPr/>
        </p:nvSpPr>
        <p:spPr bwMode="auto">
          <a:xfrm>
            <a:off x="898525" y="492863"/>
            <a:ext cx="78851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Arial" charset="0"/>
              </a:rPr>
              <a:t>Алиментарная профилактика атеросклероза</a:t>
            </a:r>
            <a:endParaRPr lang="ru-RU" sz="24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5" name="Picture 4" descr="F:\Называй меня папочкой\Для моей папки\Атеросклероз\Картинки\льняное масл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524" r="89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08635"/>
            <a:ext cx="827288" cy="183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7F9"/>
              </a:clrFrom>
              <a:clrTo>
                <a:srgbClr val="F6F7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833" y="2725850"/>
            <a:ext cx="1392869" cy="991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Скругленный прямоугольник 45"/>
          <p:cNvSpPr/>
          <p:nvPr/>
        </p:nvSpPr>
        <p:spPr>
          <a:xfrm>
            <a:off x="524567" y="5631636"/>
            <a:ext cx="3071812" cy="11097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ru-RU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Регулярно занимайтесь физической активностью</a:t>
            </a:r>
            <a:endParaRPr lang="ru-RU" dirty="0">
              <a:solidFill>
                <a:srgbClr val="EEECE1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113935" y="5415346"/>
            <a:ext cx="566737" cy="54292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  <a:endParaRPr lang="ru-RU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203031" y="4061296"/>
            <a:ext cx="3070225" cy="11293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ru-RU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Избегайте чрезмерного </a:t>
            </a: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употребления </a:t>
            </a:r>
            <a:r>
              <a:rPr lang="ru-RU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соли</a:t>
            </a:r>
            <a:endParaRPr lang="ru-RU" dirty="0">
              <a:solidFill>
                <a:srgbClr val="EEECE1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4841081" y="3876897"/>
            <a:ext cx="566738" cy="54292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4" name="Picture 3" descr="F:\Называй меня папочкой\Для моей папки\Атеросклероз\Картинки\соль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500" l="0" r="97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9705" y="3903320"/>
            <a:ext cx="1550540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/>
          <p:cNvSpPr/>
          <p:nvPr/>
        </p:nvSpPr>
        <p:spPr>
          <a:xfrm>
            <a:off x="501204" y="3817615"/>
            <a:ext cx="3070225" cy="15398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Употребляйте </a:t>
            </a: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не менее </a:t>
            </a:r>
            <a:r>
              <a:rPr lang="ru-RU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500 </a:t>
            </a: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граммов</a:t>
            </a:r>
            <a: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фруктов </a:t>
            </a:r>
          </a:p>
          <a:p>
            <a:pPr algn="l"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и овощей</a:t>
            </a:r>
            <a: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в день</a:t>
            </a:r>
          </a:p>
        </p:txBody>
      </p:sp>
      <p:sp>
        <p:nvSpPr>
          <p:cNvPr id="56" name="Овал 55"/>
          <p:cNvSpPr/>
          <p:nvPr/>
        </p:nvSpPr>
        <p:spPr>
          <a:xfrm>
            <a:off x="107504" y="3789040"/>
            <a:ext cx="566738" cy="54451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  <a:endParaRPr lang="ru-RU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4" descr="фрукты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04" y="4222427"/>
            <a:ext cx="22320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Скругленный прямоугольник 57"/>
          <p:cNvSpPr/>
          <p:nvPr/>
        </p:nvSpPr>
        <p:spPr>
          <a:xfrm>
            <a:off x="5242620" y="5275659"/>
            <a:ext cx="3071812" cy="15398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Старайтесь</a:t>
            </a:r>
            <a:b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не употреблять </a:t>
            </a:r>
          </a:p>
          <a:p>
            <a:pPr algn="l">
              <a:defRPr/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алкоголь </a:t>
            </a:r>
            <a:b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табака</a:t>
            </a: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4871145" y="5226447"/>
            <a:ext cx="566737" cy="542925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64"/>
          <p:cNvSpPr txBox="1">
            <a:spLocks noChangeArrowheads="1"/>
          </p:cNvSpPr>
          <p:nvPr/>
        </p:nvSpPr>
        <p:spPr bwMode="auto">
          <a:xfrm>
            <a:off x="4860032" y="5267722"/>
            <a:ext cx="590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dirty="0" smtClean="0">
                <a:solidFill>
                  <a:srgbClr val="FFFFFF"/>
                </a:solidFill>
                <a:latin typeface="Arial" charset="0"/>
              </a:rPr>
              <a:t>7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18582" y="1086381"/>
            <a:ext cx="3070225" cy="15414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l">
              <a:defRPr/>
            </a:pPr>
            <a:r>
              <a:rPr lang="ru-RU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Уменьшите </a:t>
            </a:r>
            <a:r>
              <a:rPr lang="ru-RU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потребление </a:t>
            </a:r>
            <a:r>
              <a:rPr lang="ru-RU" sz="1600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НЖК за </a:t>
            </a:r>
            <a:r>
              <a:rPr lang="ru-RU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счет жирных</a:t>
            </a:r>
            <a: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сортов мясных</a:t>
            </a:r>
            <a: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молочных</a:t>
            </a:r>
            <a: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EEECE1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продуктов</a:t>
            </a:r>
          </a:p>
        </p:txBody>
      </p:sp>
      <p:sp>
        <p:nvSpPr>
          <p:cNvPr id="35" name="Овал 34"/>
          <p:cNvSpPr/>
          <p:nvPr/>
        </p:nvSpPr>
        <p:spPr>
          <a:xfrm>
            <a:off x="4675882" y="954825"/>
            <a:ext cx="566738" cy="54451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214" name="Рисунок 42" descr="жирное мясо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95" y="1529347"/>
            <a:ext cx="1765300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Рисунок 43" descr="творог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49" y="1856433"/>
            <a:ext cx="11525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F:\Называй меня папочкой\Для моей папки\Атеросклероз\Картинки\знак не курить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49" y="5514004"/>
            <a:ext cx="1347329" cy="134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6" descr="не употреблять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225" y="5226447"/>
            <a:ext cx="130175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Малышева О.Г\В работе\Срочнячок\До 23.09.2016День главного врача сентябрь 2016 ВД\Гантели.jpe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1" b="89844" l="98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963" y="5953516"/>
            <a:ext cx="907817" cy="90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80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C:\АД\high-blood-press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5683186"/>
            <a:ext cx="161669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8" name="TextBox 11"/>
          <p:cNvSpPr txBox="1">
            <a:spLocks noChangeArrowheads="1"/>
          </p:cNvSpPr>
          <p:nvPr/>
        </p:nvSpPr>
        <p:spPr bwMode="auto">
          <a:xfrm>
            <a:off x="5292080" y="1917357"/>
            <a:ext cx="3851920" cy="646331"/>
          </a:xfrm>
          <a:prstGeom prst="homePlate">
            <a:avLst>
              <a:gd name="adj" fmla="val 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Необходимость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назначения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статинов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:  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0" y="429121"/>
            <a:ext cx="9144000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1221" name="Рисунок 20" descr="Линия2-3.png"/>
          <p:cNvPicPr>
            <a:picLocks noChangeAspect="1"/>
          </p:cNvPicPr>
          <p:nvPr/>
        </p:nvPicPr>
        <p:blipFill>
          <a:blip r:embed="rId3" cstate="print"/>
          <a:srcRect l="3387" r="2802"/>
          <a:stretch>
            <a:fillRect/>
          </a:stretch>
        </p:blipFill>
        <p:spPr bwMode="auto">
          <a:xfrm>
            <a:off x="0" y="1337841"/>
            <a:ext cx="9144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3" name="Прямоугольник 24"/>
          <p:cNvSpPr>
            <a:spLocks noChangeArrowheads="1"/>
          </p:cNvSpPr>
          <p:nvPr/>
        </p:nvSpPr>
        <p:spPr bwMode="auto">
          <a:xfrm>
            <a:off x="755576" y="446036"/>
            <a:ext cx="798036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Arial" charset="0"/>
              </a:rPr>
              <a:t>МЕДИКАМЕНТОЗНОЕ ЛЕЧЕНИЕ </a:t>
            </a:r>
            <a:r>
              <a:rPr lang="ru-RU" sz="2600" b="1" dirty="0" smtClean="0">
                <a:solidFill>
                  <a:schemeClr val="bg1"/>
                </a:solidFill>
                <a:latin typeface="Arial" charset="0"/>
              </a:rPr>
              <a:t>ГИПЕРХОЛЕСТЕРИНЕМИИ</a:t>
            </a:r>
            <a:endParaRPr lang="ru-RU" sz="2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8959" y="2723844"/>
            <a:ext cx="3563888" cy="2820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44600">
              <a:lnSpc>
                <a:spcPct val="90000"/>
              </a:lnSpc>
              <a:spcAft>
                <a:spcPct val="3500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С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ердечно-сосудистые заболевания</a:t>
            </a:r>
          </a:p>
          <a:p>
            <a:pPr marL="342900" indent="-342900" defTabSz="1244600" fontAlgn="auto">
              <a:lnSpc>
                <a:spcPct val="90000"/>
              </a:lnSpc>
              <a:spcAft>
                <a:spcPct val="3500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М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етаболический синдром</a:t>
            </a:r>
          </a:p>
          <a:p>
            <a:pPr marL="342900" indent="-342900" defTabSz="1244600">
              <a:lnSpc>
                <a:spcPct val="90000"/>
              </a:lnSpc>
              <a:spcAft>
                <a:spcPct val="3500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С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ахарный диабет</a:t>
            </a:r>
          </a:p>
          <a:p>
            <a:pPr marL="342900" indent="-342900" defTabSz="1244600">
              <a:lnSpc>
                <a:spcPct val="90000"/>
              </a:lnSpc>
              <a:spcAft>
                <a:spcPct val="35000"/>
              </a:spcAft>
              <a:buFont typeface="+mj-lt"/>
              <a:buAutoNum type="arabicPeriod"/>
              <a:defRPr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В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ысокий и очень высокий риск ССЗ</a:t>
            </a:r>
          </a:p>
          <a:p>
            <a:pPr defTabSz="1244600">
              <a:lnSpc>
                <a:spcPct val="90000"/>
              </a:lnSpc>
              <a:spcAft>
                <a:spcPct val="35000"/>
              </a:spcAft>
              <a:defRPr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defTabSz="12446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0" y="1915616"/>
            <a:ext cx="5183187" cy="649288"/>
          </a:xfrm>
          <a:custGeom>
            <a:avLst/>
            <a:gdLst>
              <a:gd name="connsiteX0" fmla="*/ 0 w 5328591"/>
              <a:gd name="connsiteY0" fmla="*/ 213968 h 1283782"/>
              <a:gd name="connsiteX1" fmla="*/ 62670 w 5328591"/>
              <a:gd name="connsiteY1" fmla="*/ 62670 h 1283782"/>
              <a:gd name="connsiteX2" fmla="*/ 213968 w 5328591"/>
              <a:gd name="connsiteY2" fmla="*/ 0 h 1283782"/>
              <a:gd name="connsiteX3" fmla="*/ 5114623 w 5328591"/>
              <a:gd name="connsiteY3" fmla="*/ 0 h 1283782"/>
              <a:gd name="connsiteX4" fmla="*/ 5265921 w 5328591"/>
              <a:gd name="connsiteY4" fmla="*/ 62670 h 1283782"/>
              <a:gd name="connsiteX5" fmla="*/ 5328591 w 5328591"/>
              <a:gd name="connsiteY5" fmla="*/ 213968 h 1283782"/>
              <a:gd name="connsiteX6" fmla="*/ 5328591 w 5328591"/>
              <a:gd name="connsiteY6" fmla="*/ 1069814 h 1283782"/>
              <a:gd name="connsiteX7" fmla="*/ 5265921 w 5328591"/>
              <a:gd name="connsiteY7" fmla="*/ 1221112 h 1283782"/>
              <a:gd name="connsiteX8" fmla="*/ 5114623 w 5328591"/>
              <a:gd name="connsiteY8" fmla="*/ 1283782 h 1283782"/>
              <a:gd name="connsiteX9" fmla="*/ 213968 w 5328591"/>
              <a:gd name="connsiteY9" fmla="*/ 1283782 h 1283782"/>
              <a:gd name="connsiteX10" fmla="*/ 62670 w 5328591"/>
              <a:gd name="connsiteY10" fmla="*/ 1221112 h 1283782"/>
              <a:gd name="connsiteX11" fmla="*/ 0 w 5328591"/>
              <a:gd name="connsiteY11" fmla="*/ 1069814 h 1283782"/>
              <a:gd name="connsiteX12" fmla="*/ 0 w 5328591"/>
              <a:gd name="connsiteY12" fmla="*/ 213968 h 128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28591" h="1283782">
                <a:moveTo>
                  <a:pt x="0" y="213968"/>
                </a:moveTo>
                <a:cubicBezTo>
                  <a:pt x="0" y="157220"/>
                  <a:pt x="22543" y="102797"/>
                  <a:pt x="62670" y="62670"/>
                </a:cubicBezTo>
                <a:cubicBezTo>
                  <a:pt x="102797" y="22543"/>
                  <a:pt x="157221" y="0"/>
                  <a:pt x="213968" y="0"/>
                </a:cubicBezTo>
                <a:lnTo>
                  <a:pt x="5114623" y="0"/>
                </a:lnTo>
                <a:cubicBezTo>
                  <a:pt x="5171371" y="0"/>
                  <a:pt x="5225794" y="22543"/>
                  <a:pt x="5265921" y="62670"/>
                </a:cubicBezTo>
                <a:cubicBezTo>
                  <a:pt x="5306048" y="102797"/>
                  <a:pt x="5328591" y="157221"/>
                  <a:pt x="5328591" y="213968"/>
                </a:cubicBezTo>
                <a:lnTo>
                  <a:pt x="5328591" y="1069814"/>
                </a:lnTo>
                <a:cubicBezTo>
                  <a:pt x="5328591" y="1126562"/>
                  <a:pt x="5306048" y="1180985"/>
                  <a:pt x="5265921" y="1221112"/>
                </a:cubicBezTo>
                <a:cubicBezTo>
                  <a:pt x="5225794" y="1261239"/>
                  <a:pt x="5171371" y="1283782"/>
                  <a:pt x="5114623" y="1283782"/>
                </a:cubicBezTo>
                <a:lnTo>
                  <a:pt x="213968" y="1283782"/>
                </a:lnTo>
                <a:cubicBezTo>
                  <a:pt x="157220" y="1283782"/>
                  <a:pt x="102797" y="1261239"/>
                  <a:pt x="62670" y="1221112"/>
                </a:cubicBezTo>
                <a:cubicBezTo>
                  <a:pt x="22543" y="1180985"/>
                  <a:pt x="0" y="1126562"/>
                  <a:pt x="0" y="1069814"/>
                </a:cubicBezTo>
                <a:lnTo>
                  <a:pt x="0" y="213968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35059" tIns="135059" rIns="135059" bIns="135059" spcCol="1270" anchor="ctr"/>
          <a:lstStyle/>
          <a:p>
            <a:pPr defTabSz="8445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Лечение </a:t>
            </a:r>
            <a:r>
              <a:rPr lang="ru-RU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статинами</a:t>
            </a: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необходимо проводить </a:t>
            </a:r>
            <a:r>
              <a:rPr 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постоянно</a:t>
            </a:r>
            <a:endParaRPr lang="ru-RU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0" y="2664296"/>
            <a:ext cx="5183187" cy="1189038"/>
          </a:xfrm>
          <a:custGeom>
            <a:avLst/>
            <a:gdLst>
              <a:gd name="connsiteX0" fmla="*/ 0 w 5328591"/>
              <a:gd name="connsiteY0" fmla="*/ 213968 h 1283782"/>
              <a:gd name="connsiteX1" fmla="*/ 62670 w 5328591"/>
              <a:gd name="connsiteY1" fmla="*/ 62670 h 1283782"/>
              <a:gd name="connsiteX2" fmla="*/ 213968 w 5328591"/>
              <a:gd name="connsiteY2" fmla="*/ 0 h 1283782"/>
              <a:gd name="connsiteX3" fmla="*/ 5114623 w 5328591"/>
              <a:gd name="connsiteY3" fmla="*/ 0 h 1283782"/>
              <a:gd name="connsiteX4" fmla="*/ 5265921 w 5328591"/>
              <a:gd name="connsiteY4" fmla="*/ 62670 h 1283782"/>
              <a:gd name="connsiteX5" fmla="*/ 5328591 w 5328591"/>
              <a:gd name="connsiteY5" fmla="*/ 213968 h 1283782"/>
              <a:gd name="connsiteX6" fmla="*/ 5328591 w 5328591"/>
              <a:gd name="connsiteY6" fmla="*/ 1069814 h 1283782"/>
              <a:gd name="connsiteX7" fmla="*/ 5265921 w 5328591"/>
              <a:gd name="connsiteY7" fmla="*/ 1221112 h 1283782"/>
              <a:gd name="connsiteX8" fmla="*/ 5114623 w 5328591"/>
              <a:gd name="connsiteY8" fmla="*/ 1283782 h 1283782"/>
              <a:gd name="connsiteX9" fmla="*/ 213968 w 5328591"/>
              <a:gd name="connsiteY9" fmla="*/ 1283782 h 1283782"/>
              <a:gd name="connsiteX10" fmla="*/ 62670 w 5328591"/>
              <a:gd name="connsiteY10" fmla="*/ 1221112 h 1283782"/>
              <a:gd name="connsiteX11" fmla="*/ 0 w 5328591"/>
              <a:gd name="connsiteY11" fmla="*/ 1069814 h 1283782"/>
              <a:gd name="connsiteX12" fmla="*/ 0 w 5328591"/>
              <a:gd name="connsiteY12" fmla="*/ 213968 h 128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28591" h="1283782">
                <a:moveTo>
                  <a:pt x="0" y="213968"/>
                </a:moveTo>
                <a:cubicBezTo>
                  <a:pt x="0" y="157220"/>
                  <a:pt x="22543" y="102797"/>
                  <a:pt x="62670" y="62670"/>
                </a:cubicBezTo>
                <a:cubicBezTo>
                  <a:pt x="102797" y="22543"/>
                  <a:pt x="157221" y="0"/>
                  <a:pt x="213968" y="0"/>
                </a:cubicBezTo>
                <a:lnTo>
                  <a:pt x="5114623" y="0"/>
                </a:lnTo>
                <a:cubicBezTo>
                  <a:pt x="5171371" y="0"/>
                  <a:pt x="5225794" y="22543"/>
                  <a:pt x="5265921" y="62670"/>
                </a:cubicBezTo>
                <a:cubicBezTo>
                  <a:pt x="5306048" y="102797"/>
                  <a:pt x="5328591" y="157221"/>
                  <a:pt x="5328591" y="213968"/>
                </a:cubicBezTo>
                <a:lnTo>
                  <a:pt x="5328591" y="1069814"/>
                </a:lnTo>
                <a:cubicBezTo>
                  <a:pt x="5328591" y="1126562"/>
                  <a:pt x="5306048" y="1180985"/>
                  <a:pt x="5265921" y="1221112"/>
                </a:cubicBezTo>
                <a:cubicBezTo>
                  <a:pt x="5225794" y="1261239"/>
                  <a:pt x="5171371" y="1283782"/>
                  <a:pt x="5114623" y="1283782"/>
                </a:cubicBezTo>
                <a:lnTo>
                  <a:pt x="213968" y="1283782"/>
                </a:lnTo>
                <a:cubicBezTo>
                  <a:pt x="157220" y="1283782"/>
                  <a:pt x="102797" y="1261239"/>
                  <a:pt x="62670" y="1221112"/>
                </a:cubicBezTo>
                <a:cubicBezTo>
                  <a:pt x="22543" y="1180985"/>
                  <a:pt x="0" y="1126562"/>
                  <a:pt x="0" y="1069814"/>
                </a:cubicBezTo>
                <a:lnTo>
                  <a:pt x="0" y="213968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35059" tIns="135059" rIns="135059" bIns="135059" spcCol="1270" anchor="ctr"/>
          <a:lstStyle/>
          <a:p>
            <a:pPr defTabSz="8445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Безопасность </a:t>
            </a: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длительного применения </a:t>
            </a:r>
            <a:r>
              <a:rPr lang="ru-RU" sz="2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статинов</a:t>
            </a: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доказана</a:t>
            </a:r>
            <a:endParaRPr lang="ru-RU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0" y="3960440"/>
            <a:ext cx="5183187" cy="1169988"/>
          </a:xfrm>
          <a:custGeom>
            <a:avLst/>
            <a:gdLst>
              <a:gd name="connsiteX0" fmla="*/ 0 w 5328591"/>
              <a:gd name="connsiteY0" fmla="*/ 213968 h 1283782"/>
              <a:gd name="connsiteX1" fmla="*/ 62670 w 5328591"/>
              <a:gd name="connsiteY1" fmla="*/ 62670 h 1283782"/>
              <a:gd name="connsiteX2" fmla="*/ 213968 w 5328591"/>
              <a:gd name="connsiteY2" fmla="*/ 0 h 1283782"/>
              <a:gd name="connsiteX3" fmla="*/ 5114623 w 5328591"/>
              <a:gd name="connsiteY3" fmla="*/ 0 h 1283782"/>
              <a:gd name="connsiteX4" fmla="*/ 5265921 w 5328591"/>
              <a:gd name="connsiteY4" fmla="*/ 62670 h 1283782"/>
              <a:gd name="connsiteX5" fmla="*/ 5328591 w 5328591"/>
              <a:gd name="connsiteY5" fmla="*/ 213968 h 1283782"/>
              <a:gd name="connsiteX6" fmla="*/ 5328591 w 5328591"/>
              <a:gd name="connsiteY6" fmla="*/ 1069814 h 1283782"/>
              <a:gd name="connsiteX7" fmla="*/ 5265921 w 5328591"/>
              <a:gd name="connsiteY7" fmla="*/ 1221112 h 1283782"/>
              <a:gd name="connsiteX8" fmla="*/ 5114623 w 5328591"/>
              <a:gd name="connsiteY8" fmla="*/ 1283782 h 1283782"/>
              <a:gd name="connsiteX9" fmla="*/ 213968 w 5328591"/>
              <a:gd name="connsiteY9" fmla="*/ 1283782 h 1283782"/>
              <a:gd name="connsiteX10" fmla="*/ 62670 w 5328591"/>
              <a:gd name="connsiteY10" fmla="*/ 1221112 h 1283782"/>
              <a:gd name="connsiteX11" fmla="*/ 0 w 5328591"/>
              <a:gd name="connsiteY11" fmla="*/ 1069814 h 1283782"/>
              <a:gd name="connsiteX12" fmla="*/ 0 w 5328591"/>
              <a:gd name="connsiteY12" fmla="*/ 213968 h 128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28591" h="1283782">
                <a:moveTo>
                  <a:pt x="0" y="213968"/>
                </a:moveTo>
                <a:cubicBezTo>
                  <a:pt x="0" y="157220"/>
                  <a:pt x="22543" y="102797"/>
                  <a:pt x="62670" y="62670"/>
                </a:cubicBezTo>
                <a:cubicBezTo>
                  <a:pt x="102797" y="22543"/>
                  <a:pt x="157221" y="0"/>
                  <a:pt x="213968" y="0"/>
                </a:cubicBezTo>
                <a:lnTo>
                  <a:pt x="5114623" y="0"/>
                </a:lnTo>
                <a:cubicBezTo>
                  <a:pt x="5171371" y="0"/>
                  <a:pt x="5225794" y="22543"/>
                  <a:pt x="5265921" y="62670"/>
                </a:cubicBezTo>
                <a:cubicBezTo>
                  <a:pt x="5306048" y="102797"/>
                  <a:pt x="5328591" y="157221"/>
                  <a:pt x="5328591" y="213968"/>
                </a:cubicBezTo>
                <a:lnTo>
                  <a:pt x="5328591" y="1069814"/>
                </a:lnTo>
                <a:cubicBezTo>
                  <a:pt x="5328591" y="1126562"/>
                  <a:pt x="5306048" y="1180985"/>
                  <a:pt x="5265921" y="1221112"/>
                </a:cubicBezTo>
                <a:cubicBezTo>
                  <a:pt x="5225794" y="1261239"/>
                  <a:pt x="5171371" y="1283782"/>
                  <a:pt x="5114623" y="1283782"/>
                </a:cubicBezTo>
                <a:lnTo>
                  <a:pt x="213968" y="1283782"/>
                </a:lnTo>
                <a:cubicBezTo>
                  <a:pt x="157220" y="1283782"/>
                  <a:pt x="102797" y="1261239"/>
                  <a:pt x="62670" y="1221112"/>
                </a:cubicBezTo>
                <a:cubicBezTo>
                  <a:pt x="22543" y="1180985"/>
                  <a:pt x="0" y="1126562"/>
                  <a:pt x="0" y="1069814"/>
                </a:cubicBezTo>
                <a:lnTo>
                  <a:pt x="0" y="213968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35059" tIns="135059" rIns="135059" bIns="135059" spcCol="1270" anchor="ctr"/>
          <a:lstStyle/>
          <a:p>
            <a:pPr defTabSz="8445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достижении целевых значений ХС 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риск инфарктов и инсультов снижается на 40%</a:t>
            </a:r>
            <a:endParaRPr lang="ru-RU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0" y="5228208"/>
            <a:ext cx="5183187" cy="1369144"/>
          </a:xfrm>
          <a:custGeom>
            <a:avLst/>
            <a:gdLst>
              <a:gd name="connsiteX0" fmla="*/ 0 w 5328591"/>
              <a:gd name="connsiteY0" fmla="*/ 213968 h 1283782"/>
              <a:gd name="connsiteX1" fmla="*/ 62670 w 5328591"/>
              <a:gd name="connsiteY1" fmla="*/ 62670 h 1283782"/>
              <a:gd name="connsiteX2" fmla="*/ 213968 w 5328591"/>
              <a:gd name="connsiteY2" fmla="*/ 0 h 1283782"/>
              <a:gd name="connsiteX3" fmla="*/ 5114623 w 5328591"/>
              <a:gd name="connsiteY3" fmla="*/ 0 h 1283782"/>
              <a:gd name="connsiteX4" fmla="*/ 5265921 w 5328591"/>
              <a:gd name="connsiteY4" fmla="*/ 62670 h 1283782"/>
              <a:gd name="connsiteX5" fmla="*/ 5328591 w 5328591"/>
              <a:gd name="connsiteY5" fmla="*/ 213968 h 1283782"/>
              <a:gd name="connsiteX6" fmla="*/ 5328591 w 5328591"/>
              <a:gd name="connsiteY6" fmla="*/ 1069814 h 1283782"/>
              <a:gd name="connsiteX7" fmla="*/ 5265921 w 5328591"/>
              <a:gd name="connsiteY7" fmla="*/ 1221112 h 1283782"/>
              <a:gd name="connsiteX8" fmla="*/ 5114623 w 5328591"/>
              <a:gd name="connsiteY8" fmla="*/ 1283782 h 1283782"/>
              <a:gd name="connsiteX9" fmla="*/ 213968 w 5328591"/>
              <a:gd name="connsiteY9" fmla="*/ 1283782 h 1283782"/>
              <a:gd name="connsiteX10" fmla="*/ 62670 w 5328591"/>
              <a:gd name="connsiteY10" fmla="*/ 1221112 h 1283782"/>
              <a:gd name="connsiteX11" fmla="*/ 0 w 5328591"/>
              <a:gd name="connsiteY11" fmla="*/ 1069814 h 1283782"/>
              <a:gd name="connsiteX12" fmla="*/ 0 w 5328591"/>
              <a:gd name="connsiteY12" fmla="*/ 213968 h 128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28591" h="1283782">
                <a:moveTo>
                  <a:pt x="0" y="213968"/>
                </a:moveTo>
                <a:cubicBezTo>
                  <a:pt x="0" y="157220"/>
                  <a:pt x="22543" y="102797"/>
                  <a:pt x="62670" y="62670"/>
                </a:cubicBezTo>
                <a:cubicBezTo>
                  <a:pt x="102797" y="22543"/>
                  <a:pt x="157221" y="0"/>
                  <a:pt x="213968" y="0"/>
                </a:cubicBezTo>
                <a:lnTo>
                  <a:pt x="5114623" y="0"/>
                </a:lnTo>
                <a:cubicBezTo>
                  <a:pt x="5171371" y="0"/>
                  <a:pt x="5225794" y="22543"/>
                  <a:pt x="5265921" y="62670"/>
                </a:cubicBezTo>
                <a:cubicBezTo>
                  <a:pt x="5306048" y="102797"/>
                  <a:pt x="5328591" y="157221"/>
                  <a:pt x="5328591" y="213968"/>
                </a:cubicBezTo>
                <a:lnTo>
                  <a:pt x="5328591" y="1069814"/>
                </a:lnTo>
                <a:cubicBezTo>
                  <a:pt x="5328591" y="1126562"/>
                  <a:pt x="5306048" y="1180985"/>
                  <a:pt x="5265921" y="1221112"/>
                </a:cubicBezTo>
                <a:cubicBezTo>
                  <a:pt x="5225794" y="1261239"/>
                  <a:pt x="5171371" y="1283782"/>
                  <a:pt x="5114623" y="1283782"/>
                </a:cubicBezTo>
                <a:lnTo>
                  <a:pt x="213968" y="1283782"/>
                </a:lnTo>
                <a:cubicBezTo>
                  <a:pt x="157220" y="1283782"/>
                  <a:pt x="102797" y="1261239"/>
                  <a:pt x="62670" y="1221112"/>
                </a:cubicBezTo>
                <a:cubicBezTo>
                  <a:pt x="22543" y="1180985"/>
                  <a:pt x="0" y="1126562"/>
                  <a:pt x="0" y="1069814"/>
                </a:cubicBezTo>
                <a:lnTo>
                  <a:pt x="0" y="213968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35059" tIns="135059" rIns="135059" bIns="135059" spcCol="1270" anchor="ctr"/>
          <a:lstStyle/>
          <a:p>
            <a:pPr defTabSz="8445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Лечение</a:t>
            </a: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быстрее </a:t>
            </a:r>
            <a:r>
              <a:rPr lang="ru-RU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достигает 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цели </a:t>
            </a:r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 соблюдении принципов </a:t>
            </a:r>
            <a:r>
              <a:rPr lang="ru-RU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рационального  питания. </a:t>
            </a:r>
            <a:endParaRPr lang="ru-RU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97806" y="4981326"/>
            <a:ext cx="39461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ВАЖНО!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Необходимо достичь целевых значений!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F:\Презентации ВОП\стресс\images_879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833594"/>
            <a:ext cx="2699792" cy="202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олилиния 16"/>
          <p:cNvSpPr/>
          <p:nvPr/>
        </p:nvSpPr>
        <p:spPr>
          <a:xfrm>
            <a:off x="0" y="448841"/>
            <a:ext cx="9144000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1221" name="Рисунок 20" descr="Линия2-3.png"/>
          <p:cNvPicPr>
            <a:picLocks noChangeAspect="1"/>
          </p:cNvPicPr>
          <p:nvPr/>
        </p:nvPicPr>
        <p:blipFill>
          <a:blip r:embed="rId3" cstate="print"/>
          <a:srcRect l="3387" r="2802"/>
          <a:stretch>
            <a:fillRect/>
          </a:stretch>
        </p:blipFill>
        <p:spPr bwMode="auto">
          <a:xfrm>
            <a:off x="0" y="1317204"/>
            <a:ext cx="9144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55576" y="637481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ЕСЛИ ВРАЧ НАЗНАЧИЛ СТАТИНЫ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7201"/>
            <a:ext cx="4211960" cy="245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04048" y="1693185"/>
            <a:ext cx="3960440" cy="228147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Симвастатины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Аторвастатины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Розувостатины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4437112"/>
            <a:ext cx="8100392" cy="57888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Эффективность равна, разница в дозировке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7544" y="6021288"/>
            <a:ext cx="5544616" cy="408623"/>
          </a:xfrm>
          <a:prstGeom prst="roundRect">
            <a:avLst/>
          </a:prstGeom>
          <a:ln w="571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СЛЕДИТЕ ЗА УРОВНЕМ ХОЛЕСТЕРИНА!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/>
          <p:nvPr/>
        </p:nvSpPr>
        <p:spPr>
          <a:xfrm>
            <a:off x="0" y="332656"/>
            <a:ext cx="9144000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3029" name="Рисунок 19" descr="Линия2-3.png"/>
          <p:cNvPicPr>
            <a:picLocks noChangeAspect="1"/>
          </p:cNvPicPr>
          <p:nvPr/>
        </p:nvPicPr>
        <p:blipFill>
          <a:blip r:embed="rId3" cstate="print"/>
          <a:srcRect l="3387" r="2802"/>
          <a:stretch>
            <a:fillRect/>
          </a:stretch>
        </p:blipFill>
        <p:spPr bwMode="auto">
          <a:xfrm>
            <a:off x="0" y="1201019"/>
            <a:ext cx="9144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0" name="TextBox 20"/>
          <p:cNvSpPr txBox="1">
            <a:spLocks noChangeArrowheads="1"/>
          </p:cNvSpPr>
          <p:nvPr/>
        </p:nvSpPr>
        <p:spPr bwMode="auto">
          <a:xfrm>
            <a:off x="2771800" y="486427"/>
            <a:ext cx="4321224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prstClr val="white"/>
                </a:solidFill>
                <a:latin typeface="Arial" charset="0"/>
              </a:rPr>
              <a:t>АТЕРОСКЛЕРОЗ</a:t>
            </a:r>
            <a:endParaRPr lang="ru-RU" sz="3600" b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5" y="2725008"/>
            <a:ext cx="3048363" cy="149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6" name="Picture 2" descr="F:\Называй меня папочкой\Для моей папки\Атеросклероз\Картинки\артериальная систем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31" b="99209" l="48047" r="971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39" t="6766"/>
          <a:stretch/>
        </p:blipFill>
        <p:spPr bwMode="auto">
          <a:xfrm>
            <a:off x="0" y="2764467"/>
            <a:ext cx="2457485" cy="409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гнутая вправо стрелка 3"/>
          <p:cNvSpPr/>
          <p:nvPr/>
        </p:nvSpPr>
        <p:spPr>
          <a:xfrm rot="1737578">
            <a:off x="3501411" y="2336655"/>
            <a:ext cx="953064" cy="1582584"/>
          </a:xfrm>
          <a:prstGeom prst="curvedLeftArrow">
            <a:avLst>
              <a:gd name="adj1" fmla="val 25000"/>
              <a:gd name="adj2" fmla="val 50000"/>
              <a:gd name="adj3" fmla="val 6623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635896" y="1628799"/>
            <a:ext cx="936104" cy="93610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9912" y="1844823"/>
            <a:ext cx="648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75%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5776" y="40050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51512" y="2285767"/>
            <a:ext cx="4392488" cy="78319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Общий холестерин </a:t>
            </a:r>
          </a:p>
          <a:p>
            <a:pPr algn="ctr" eaLnBrk="1" hangingPunct="1"/>
            <a:r>
              <a:rPr lang="ru-RU" sz="20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менее 5,0</a:t>
            </a:r>
            <a:endParaRPr lang="ru-RU" sz="2000" b="1" i="1" u="sng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79504" y="3313400"/>
            <a:ext cx="4464496" cy="112371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ХС ЛПВП (хороший холестерин)</a:t>
            </a:r>
          </a:p>
          <a:p>
            <a:pPr algn="ctr" eaLnBrk="1" hangingPunct="1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более 1,0 у мужчин</a:t>
            </a:r>
          </a:p>
          <a:p>
            <a:pPr algn="ctr" eaLnBrk="1" hangingPunct="1"/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более 1,2 у женщин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44008" y="4734039"/>
            <a:ext cx="4499992" cy="78319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ХС ЛПНП (плохой холестерин)</a:t>
            </a:r>
            <a:r>
              <a:rPr lang="ru-RU" sz="20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20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менее 3,0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16016" y="5805264"/>
            <a:ext cx="4427984" cy="78319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Триглицериды</a:t>
            </a:r>
          </a:p>
          <a:p>
            <a:pPr algn="ctr"/>
            <a:r>
              <a:rPr lang="ru-RU" sz="20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менее 1,7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580112" y="1622078"/>
            <a:ext cx="2664296" cy="5107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charset="0"/>
              </a:rPr>
              <a:t>ХОЛЕСТЕРИН</a:t>
            </a:r>
            <a:endParaRPr lang="ru-RU" sz="2400" b="1" dirty="0">
              <a:solidFill>
                <a:srgbClr val="C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5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  <p:bldP spid="15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-17462" y="1411649"/>
            <a:ext cx="9144000" cy="439361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216280" y="3190761"/>
            <a:ext cx="25638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ru-RU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Холестерин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2"/>
          <p:cNvGrpSpPr/>
          <p:nvPr/>
        </p:nvGrpSpPr>
        <p:grpSpPr>
          <a:xfrm>
            <a:off x="5608092" y="1491055"/>
            <a:ext cx="3245905" cy="3813527"/>
            <a:chOff x="5608092" y="1323975"/>
            <a:chExt cx="3245905" cy="3813527"/>
          </a:xfrm>
        </p:grpSpPr>
        <p:sp>
          <p:nvSpPr>
            <p:cNvPr id="9221" name="Text Box 5"/>
            <p:cNvSpPr txBox="1">
              <a:spLocks noChangeArrowheads="1"/>
            </p:cNvSpPr>
            <p:nvPr/>
          </p:nvSpPr>
          <p:spPr bwMode="auto">
            <a:xfrm>
              <a:off x="5608092" y="1323975"/>
              <a:ext cx="3223715" cy="578882"/>
            </a:xfrm>
            <a:prstGeom prst="roundRect">
              <a:avLst/>
            </a:pr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eaLnBrk="0" hangingPunct="0"/>
              <a:r>
                <a:rPr lang="ru-RU" sz="2800" b="1" dirty="0">
                  <a:latin typeface="Arial" pitchFamily="34" charset="0"/>
                  <a:cs typeface="Arial" pitchFamily="34" charset="0"/>
                </a:rPr>
                <a:t>Синтез в печени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22" name="AutoShape 6"/>
            <p:cNvSpPr>
              <a:spLocks noChangeArrowheads="1"/>
            </p:cNvSpPr>
            <p:nvPr/>
          </p:nvSpPr>
          <p:spPr bwMode="auto">
            <a:xfrm>
              <a:off x="6354762" y="1982425"/>
              <a:ext cx="1447800" cy="838200"/>
            </a:xfrm>
            <a:prstGeom prst="curvedLeftArrow">
              <a:avLst>
                <a:gd name="adj1" fmla="val 20000"/>
                <a:gd name="adj2" fmla="val 40000"/>
                <a:gd name="adj3" fmla="val 57576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9225" name="Text Box 9"/>
            <p:cNvSpPr txBox="1">
              <a:spLocks noChangeArrowheads="1"/>
            </p:cNvSpPr>
            <p:nvPr/>
          </p:nvSpPr>
          <p:spPr bwMode="auto">
            <a:xfrm>
              <a:off x="7271259" y="4558064"/>
              <a:ext cx="1582738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ru-RU" sz="3200" b="1" dirty="0">
                  <a:latin typeface="Arial" pitchFamily="34" charset="0"/>
                  <a:cs typeface="Arial" pitchFamily="34" charset="0"/>
                </a:rPr>
                <a:t>80-8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5%</a:t>
              </a:r>
            </a:p>
          </p:txBody>
        </p:sp>
        <p:pic>
          <p:nvPicPr>
            <p:cNvPr id="9226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8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088" y="2835580"/>
              <a:ext cx="2879725" cy="1897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Группа 1"/>
          <p:cNvGrpSpPr/>
          <p:nvPr/>
        </p:nvGrpSpPr>
        <p:grpSpPr>
          <a:xfrm>
            <a:off x="541703" y="1545890"/>
            <a:ext cx="2776833" cy="3561128"/>
            <a:chOff x="541703" y="1378810"/>
            <a:chExt cx="2776833" cy="3561128"/>
          </a:xfrm>
        </p:grpSpPr>
        <p:sp>
          <p:nvSpPr>
            <p:cNvPr id="9220" name="Text Box 4"/>
            <p:cNvSpPr txBox="1">
              <a:spLocks noChangeArrowheads="1"/>
            </p:cNvSpPr>
            <p:nvPr/>
          </p:nvSpPr>
          <p:spPr bwMode="auto">
            <a:xfrm>
              <a:off x="1591167" y="1378810"/>
              <a:ext cx="1727369" cy="578882"/>
            </a:xfrm>
            <a:prstGeom prst="roundRect">
              <a:avLst/>
            </a:pr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eaLnBrk="0" hangingPunct="0"/>
              <a:r>
                <a:rPr lang="ru-RU" sz="2800" b="1" dirty="0" smtClean="0">
                  <a:latin typeface="Arial" pitchFamily="34" charset="0"/>
                  <a:cs typeface="Arial" pitchFamily="34" charset="0"/>
                </a:rPr>
                <a:t>Питание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227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03" y="2820625"/>
              <a:ext cx="2592388" cy="2119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8" name="AutoShape 12"/>
            <p:cNvSpPr>
              <a:spLocks noChangeArrowheads="1"/>
            </p:cNvSpPr>
            <p:nvPr/>
          </p:nvSpPr>
          <p:spPr bwMode="auto">
            <a:xfrm>
              <a:off x="930852" y="1982425"/>
              <a:ext cx="1524000" cy="990600"/>
            </a:xfrm>
            <a:prstGeom prst="curvedRightArrow">
              <a:avLst>
                <a:gd name="adj1" fmla="val 20000"/>
                <a:gd name="adj2" fmla="val 40000"/>
                <a:gd name="adj3" fmla="val 51282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4" name="Полилиния 13"/>
          <p:cNvSpPr/>
          <p:nvPr/>
        </p:nvSpPr>
        <p:spPr>
          <a:xfrm>
            <a:off x="-17462" y="404664"/>
            <a:ext cx="9161462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8" name="Рисунок 22" descr="Линия2-3.png"/>
          <p:cNvPicPr>
            <a:picLocks noChangeAspect="1"/>
          </p:cNvPicPr>
          <p:nvPr/>
        </p:nvPicPr>
        <p:blipFill>
          <a:blip r:embed="rId5" cstate="print"/>
          <a:srcRect l="3387" r="2802"/>
          <a:stretch>
            <a:fillRect/>
          </a:stretch>
        </p:blipFill>
        <p:spPr bwMode="auto">
          <a:xfrm>
            <a:off x="0" y="1273027"/>
            <a:ext cx="9144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918751" y="620742"/>
            <a:ext cx="6519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chemeClr val="bg1"/>
                </a:solidFill>
                <a:latin typeface="Arial" charset="0"/>
                <a:cs typeface="Arial" charset="0"/>
              </a:rPr>
              <a:t>Холестерин: откуда он берется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46050" y="5422160"/>
            <a:ext cx="8861374" cy="12462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800" b="1" i="1" dirty="0" smtClean="0">
                <a:latin typeface="Arial" charset="0"/>
              </a:rPr>
              <a:t>резкое ограничение</a:t>
            </a:r>
            <a:r>
              <a:rPr lang="ru-RU" sz="2400" b="1" i="1" dirty="0" smtClean="0">
                <a:latin typeface="Arial" charset="0"/>
              </a:rPr>
              <a:t> </a:t>
            </a:r>
            <a:br>
              <a:rPr lang="ru-RU" sz="2400" b="1" i="1" dirty="0" smtClean="0">
                <a:latin typeface="Arial" charset="0"/>
              </a:rPr>
            </a:br>
            <a:r>
              <a:rPr lang="ru-RU" sz="2400" dirty="0" smtClean="0">
                <a:latin typeface="Arial" charset="0"/>
              </a:rPr>
              <a:t>в питании приводит к </a:t>
            </a:r>
            <a:r>
              <a:rPr lang="ru-RU" sz="2800" b="1" dirty="0" smtClean="0">
                <a:latin typeface="Arial" charset="0"/>
              </a:rPr>
              <a:t>увеличению синтеза </a:t>
            </a:r>
            <a:r>
              <a:rPr lang="ru-RU" sz="2400" dirty="0" smtClean="0">
                <a:latin typeface="Arial" charset="0"/>
              </a:rPr>
              <a:t>собственного </a:t>
            </a:r>
            <a:r>
              <a:rPr lang="ru-RU" sz="2800" b="1" dirty="0" smtClean="0">
                <a:latin typeface="Arial" charset="0"/>
              </a:rPr>
              <a:t>холестерина</a:t>
            </a:r>
            <a:r>
              <a:rPr lang="ru-RU" sz="2400" dirty="0" smtClean="0">
                <a:latin typeface="Arial" charset="0"/>
              </a:rPr>
              <a:t> </a:t>
            </a:r>
            <a:r>
              <a:rPr lang="ru-RU" sz="2800" b="1" i="1" dirty="0" smtClean="0">
                <a:latin typeface="Arial" charset="0"/>
              </a:rPr>
              <a:t>до 2,0 </a:t>
            </a:r>
            <a:r>
              <a:rPr lang="ru-RU" sz="2800" b="1" i="1" dirty="0" err="1" smtClean="0">
                <a:latin typeface="Arial" charset="0"/>
              </a:rPr>
              <a:t>гр</a:t>
            </a:r>
            <a:r>
              <a:rPr lang="ru-RU" sz="2800" b="1" i="1" dirty="0" smtClean="0">
                <a:latin typeface="Arial" charset="0"/>
              </a:rPr>
              <a:t>/</a:t>
            </a:r>
            <a:r>
              <a:rPr lang="ru-RU" sz="2800" b="1" i="1" dirty="0" err="1" smtClean="0">
                <a:latin typeface="Arial" charset="0"/>
              </a:rPr>
              <a:t>сут</a:t>
            </a:r>
            <a:r>
              <a:rPr lang="ru-RU" sz="2800" b="1" i="1" dirty="0" smtClean="0">
                <a:latin typeface="Arial" charset="0"/>
              </a:rPr>
              <a:t> </a:t>
            </a:r>
            <a:endParaRPr lang="ru-RU" sz="2800" dirty="0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55159" y="4797152"/>
            <a:ext cx="15827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latin typeface="Arial" pitchFamily="34" charset="0"/>
                <a:cs typeface="Arial" pitchFamily="34" charset="0"/>
              </a:rPr>
              <a:t>15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-20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1031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2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803723" y="352008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pic>
        <p:nvPicPr>
          <p:cNvPr id="25605" name="Picture 5" descr="bou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1512094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347864" y="270892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CC0066"/>
                </a:solidFill>
              </a:rPr>
              <a:t>кровь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540573" y="359311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pic>
        <p:nvPicPr>
          <p:cNvPr id="25610" name="Picture 10" descr="klet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12239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7701160" y="352008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8420298" y="3664549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6477198" y="54385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5328977" y="2852936"/>
            <a:ext cx="11882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 smtClean="0"/>
              <a:t>ткань</a:t>
            </a:r>
            <a:endParaRPr lang="ru-RU" sz="2400" b="1" dirty="0"/>
          </a:p>
        </p:txBody>
      </p:sp>
      <p:sp>
        <p:nvSpPr>
          <p:cNvPr id="2" name="Стрелка вправо 1"/>
          <p:cNvSpPr/>
          <p:nvPr/>
        </p:nvSpPr>
        <p:spPr>
          <a:xfrm>
            <a:off x="2411760" y="1844824"/>
            <a:ext cx="684969" cy="50323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4644008" y="1844824"/>
            <a:ext cx="684969" cy="50323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>
            <a:off x="6588224" y="1988840"/>
            <a:ext cx="684969" cy="50323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0" y="376833"/>
            <a:ext cx="9144000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2" name="Рисунок 19" descr="Линия2-3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2802"/>
          <a:stretch>
            <a:fillRect/>
          </a:stretch>
        </p:blipFill>
        <p:spPr bwMode="auto">
          <a:xfrm>
            <a:off x="0" y="1245196"/>
            <a:ext cx="9144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2" y="194270"/>
            <a:ext cx="9908653" cy="126841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«Плохой холестерин»</a:t>
            </a: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ЛПНП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58805" r="4116"/>
          <a:stretch/>
        </p:blipFill>
        <p:spPr bwMode="auto">
          <a:xfrm>
            <a:off x="7474586" y="1484785"/>
            <a:ext cx="152999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7" y="1792714"/>
            <a:ext cx="2181732" cy="137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8309"/>
              </p:ext>
            </p:extLst>
          </p:nvPr>
        </p:nvGraphicFramePr>
        <p:xfrm>
          <a:off x="251520" y="3284984"/>
          <a:ext cx="8712968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48568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221088"/>
            <a:ext cx="1185990" cy="74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35238" y="187937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pic>
        <p:nvPicPr>
          <p:cNvPr id="25605" name="Picture 5" descr="bou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802" y="1598447"/>
            <a:ext cx="720080" cy="100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 flipH="1">
            <a:off x="6516216" y="5229200"/>
            <a:ext cx="10801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 dirty="0">
                <a:solidFill>
                  <a:srgbClr val="CC0066"/>
                </a:solidFill>
              </a:rPr>
              <a:t>кровь</a:t>
            </a:r>
            <a:endParaRPr lang="ru-RU" b="1" dirty="0">
              <a:solidFill>
                <a:srgbClr val="CC0066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272088" y="195239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pic>
        <p:nvPicPr>
          <p:cNvPr id="25610" name="Picture 10" descr="klet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689" y="2645749"/>
            <a:ext cx="936427" cy="88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3" descr="bou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2" y="3745156"/>
            <a:ext cx="1158125" cy="9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8151813" y="168539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7291770" y="2025369"/>
            <a:ext cx="10081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 dirty="0">
                <a:solidFill>
                  <a:srgbClr val="CC0066"/>
                </a:solidFill>
              </a:rPr>
              <a:t>кровь</a:t>
            </a:r>
            <a:endParaRPr lang="ru-RU" b="1" dirty="0">
              <a:solidFill>
                <a:srgbClr val="CC0066"/>
              </a:solidFill>
            </a:endParaRPr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auto">
          <a:xfrm>
            <a:off x="8028384" y="4797152"/>
            <a:ext cx="971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 dirty="0"/>
              <a:t>желчь</a:t>
            </a:r>
            <a:endParaRPr lang="ru-RU" sz="2400" b="1" dirty="0"/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6325189" y="3782367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/>
          </a:p>
        </p:txBody>
      </p:sp>
      <p:pic>
        <p:nvPicPr>
          <p:cNvPr id="25621" name="Picture 21" descr="0014-010-Kishechn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170" y="5301208"/>
            <a:ext cx="1672830" cy="137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25" name="Text Box 25"/>
          <p:cNvSpPr txBox="1">
            <a:spLocks noChangeArrowheads="1"/>
          </p:cNvSpPr>
          <p:nvPr/>
        </p:nvSpPr>
        <p:spPr bwMode="auto">
          <a:xfrm>
            <a:off x="6444208" y="2852936"/>
            <a:ext cx="7920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b="1" dirty="0"/>
              <a:t>ткани</a:t>
            </a:r>
          </a:p>
        </p:txBody>
      </p:sp>
      <p:sp>
        <p:nvSpPr>
          <p:cNvPr id="25627" name="Text Box 27"/>
          <p:cNvSpPr txBox="1">
            <a:spLocks noChangeArrowheads="1"/>
          </p:cNvSpPr>
          <p:nvPr/>
        </p:nvSpPr>
        <p:spPr bwMode="auto">
          <a:xfrm>
            <a:off x="7992021" y="6273225"/>
            <a:ext cx="11519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/>
              <a:t>каловые</a:t>
            </a:r>
            <a:r>
              <a:rPr lang="ru-RU" b="1" dirty="0"/>
              <a:t> </a:t>
            </a:r>
            <a:r>
              <a:rPr lang="ru-RU" sz="1400" b="1" dirty="0"/>
              <a:t>массы</a:t>
            </a:r>
          </a:p>
        </p:txBody>
      </p:sp>
      <p:sp>
        <p:nvSpPr>
          <p:cNvPr id="30" name="Стрелка вправо 29"/>
          <p:cNvSpPr/>
          <p:nvPr/>
        </p:nvSpPr>
        <p:spPr>
          <a:xfrm>
            <a:off x="7577887" y="1702686"/>
            <a:ext cx="468945" cy="36004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0" y="448841"/>
            <a:ext cx="9144000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2" name="Рисунок 19" descr="Линия2-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2802"/>
          <a:stretch>
            <a:fillRect/>
          </a:stretch>
        </p:blipFill>
        <p:spPr bwMode="auto">
          <a:xfrm>
            <a:off x="0" y="1285553"/>
            <a:ext cx="9144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2" y="266278"/>
            <a:ext cx="9908653" cy="126841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«Хороший холестерин»</a:t>
            </a: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ЛПВП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1622300"/>
            <a:ext cx="1365553" cy="859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Называй меня папочкой\Для моей папки\Атеросклероз\Картинки\сосуд кровеносный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733256"/>
            <a:ext cx="929562" cy="9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Стрелка вправо 50"/>
          <p:cNvSpPr/>
          <p:nvPr/>
        </p:nvSpPr>
        <p:spPr>
          <a:xfrm rot="10800000">
            <a:off x="6876256" y="5805264"/>
            <a:ext cx="684969" cy="50323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199108" y="4067343"/>
            <a:ext cx="5040560" cy="40862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Частицы ЛПВП синтезируются в печени</a:t>
            </a:r>
            <a:endParaRPr lang="ru-RU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51520" y="4581128"/>
            <a:ext cx="2088232" cy="36004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Белок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6" name="Picture 11" descr="ANd9GcT8z9SlD2sWYnoCaTzlsuT9FTpq3Vze4VqSEArrs4ERGxky8ramwFh9kJ0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73216"/>
            <a:ext cx="1702048" cy="118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 descr="image0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30" y="4653137"/>
            <a:ext cx="2480906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Скругленный прямоугольник 48"/>
          <p:cNvSpPr/>
          <p:nvPr/>
        </p:nvSpPr>
        <p:spPr>
          <a:xfrm>
            <a:off x="3277988" y="5706026"/>
            <a:ext cx="1296144" cy="4929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Жирные кислоты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2627784" y="5877272"/>
            <a:ext cx="623888" cy="980728"/>
          </a:xfrm>
          <a:prstGeom prst="ellipse">
            <a:avLst/>
          </a:prstGeom>
          <a:noFill/>
          <a:ln w="571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699792" y="4581128"/>
            <a:ext cx="2304256" cy="37286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Фосфолипид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851920" y="5013176"/>
            <a:ext cx="100811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ятиугольник 54"/>
          <p:cNvSpPr/>
          <p:nvPr/>
        </p:nvSpPr>
        <p:spPr>
          <a:xfrm>
            <a:off x="179512" y="1751211"/>
            <a:ext cx="5976664" cy="2185214"/>
          </a:xfrm>
          <a:prstGeom prst="homePlate">
            <a:avLst>
              <a:gd name="adj" fmla="val 26603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2000" b="1" dirty="0" smtClean="0"/>
              <a:t>Составляют 20-30% общего холестерина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/>
              <a:t>Самые важные транспортировщики холестерина из тканей в печень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b="1" dirty="0" smtClean="0"/>
              <a:t>Защищают артерии от атеросклероза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b="1" dirty="0" smtClean="0"/>
              <a:t>Снижают агрегацию тромбоцитов</a:t>
            </a:r>
          </a:p>
          <a:p>
            <a:endParaRPr lang="ru-RU" b="1" dirty="0" smtClean="0"/>
          </a:p>
          <a:p>
            <a:pPr lvl="0"/>
            <a:endParaRPr lang="ru-RU" b="1" dirty="0"/>
          </a:p>
        </p:txBody>
      </p:sp>
      <p:sp>
        <p:nvSpPr>
          <p:cNvPr id="56" name="Стрелка вправо 55"/>
          <p:cNvSpPr/>
          <p:nvPr/>
        </p:nvSpPr>
        <p:spPr>
          <a:xfrm rot="7608097">
            <a:off x="8033731" y="2467499"/>
            <a:ext cx="414914" cy="31194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право 56"/>
          <p:cNvSpPr/>
          <p:nvPr/>
        </p:nvSpPr>
        <p:spPr>
          <a:xfrm rot="5164821">
            <a:off x="8713901" y="4935370"/>
            <a:ext cx="468945" cy="36004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право 57"/>
          <p:cNvSpPr/>
          <p:nvPr/>
        </p:nvSpPr>
        <p:spPr>
          <a:xfrm rot="7598459">
            <a:off x="6873322" y="3501021"/>
            <a:ext cx="365909" cy="34667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право 58"/>
          <p:cNvSpPr/>
          <p:nvPr/>
        </p:nvSpPr>
        <p:spPr>
          <a:xfrm rot="843095">
            <a:off x="7134977" y="4390728"/>
            <a:ext cx="468945" cy="36004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99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3212976"/>
            <a:ext cx="9144000" cy="36450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682" name="Text Box 9"/>
          <p:cNvSpPr txBox="1">
            <a:spLocks noChangeArrowheads="1"/>
          </p:cNvSpPr>
          <p:nvPr/>
        </p:nvSpPr>
        <p:spPr bwMode="auto">
          <a:xfrm>
            <a:off x="808038" y="1311672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71683" name="Text Box 11"/>
          <p:cNvSpPr txBox="1">
            <a:spLocks noChangeArrowheads="1"/>
          </p:cNvSpPr>
          <p:nvPr/>
        </p:nvSpPr>
        <p:spPr bwMode="auto">
          <a:xfrm>
            <a:off x="1530350" y="1322785"/>
            <a:ext cx="73802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E46C0A"/>
                </a:solidFill>
                <a:latin typeface="Arial" charset="0"/>
              </a:rPr>
              <a:t>Присутствие в рационе питания продуктов, богатых </a:t>
            </a:r>
            <a:r>
              <a:rPr lang="ru-RU" sz="2800" b="1" i="1">
                <a:solidFill>
                  <a:srgbClr val="E46C0A"/>
                </a:solidFill>
                <a:latin typeface="Arial Black" pitchFamily="34" charset="0"/>
              </a:rPr>
              <a:t>омега-3 ПНЖК</a:t>
            </a:r>
          </a:p>
        </p:txBody>
      </p:sp>
      <p:sp>
        <p:nvSpPr>
          <p:cNvPr id="71684" name="Text Box 14"/>
          <p:cNvSpPr txBox="1">
            <a:spLocks noChangeArrowheads="1"/>
          </p:cNvSpPr>
          <p:nvPr/>
        </p:nvSpPr>
        <p:spPr bwMode="auto">
          <a:xfrm>
            <a:off x="7845425" y="47307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71685" name="Text Box 17"/>
          <p:cNvSpPr txBox="1">
            <a:spLocks noChangeArrowheads="1"/>
          </p:cNvSpPr>
          <p:nvPr/>
        </p:nvSpPr>
        <p:spPr bwMode="auto">
          <a:xfrm>
            <a:off x="5095875" y="3627438"/>
            <a:ext cx="3697288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lnSpc>
                <a:spcPct val="110000"/>
              </a:lnSpc>
              <a:buClr>
                <a:srgbClr val="5A8A26"/>
              </a:buClr>
              <a:buFont typeface="Arial" charset="0"/>
              <a:buChar char="●"/>
              <a:tabLst>
                <a:tab pos="2605088" algn="ctr"/>
              </a:tabLst>
            </a:pPr>
            <a:r>
              <a:rPr lang="ru-RU" sz="2000" b="1" i="1">
                <a:latin typeface="Arial" charset="0"/>
              </a:rPr>
              <a:t>скумбрия	</a:t>
            </a:r>
            <a:r>
              <a:rPr lang="ru-RU" sz="2000" b="1" i="1">
                <a:solidFill>
                  <a:srgbClr val="C00000"/>
                </a:solidFill>
                <a:latin typeface="Arial" charset="0"/>
              </a:rPr>
              <a:t>2,5 г</a:t>
            </a:r>
          </a:p>
          <a:p>
            <a:pPr marL="265113" indent="-265113">
              <a:lnSpc>
                <a:spcPct val="110000"/>
              </a:lnSpc>
              <a:buClr>
                <a:srgbClr val="5A8A26"/>
              </a:buClr>
              <a:buFont typeface="Arial" charset="0"/>
              <a:buChar char="●"/>
              <a:tabLst>
                <a:tab pos="2605088" algn="ctr"/>
              </a:tabLst>
            </a:pPr>
            <a:r>
              <a:rPr lang="ru-RU" sz="2000" b="1" i="1">
                <a:latin typeface="Arial" charset="0"/>
              </a:rPr>
              <a:t>сельдь 	</a:t>
            </a:r>
            <a:r>
              <a:rPr lang="ru-RU" sz="2000" b="1" i="1">
                <a:solidFill>
                  <a:srgbClr val="C00000"/>
                </a:solidFill>
                <a:latin typeface="Arial" charset="0"/>
              </a:rPr>
              <a:t>1,2-3,1 г</a:t>
            </a:r>
          </a:p>
          <a:p>
            <a:pPr marL="265113" indent="-265113">
              <a:lnSpc>
                <a:spcPct val="110000"/>
              </a:lnSpc>
              <a:buClr>
                <a:srgbClr val="5A8A26"/>
              </a:buClr>
              <a:buFont typeface="Arial" charset="0"/>
              <a:buChar char="●"/>
              <a:tabLst>
                <a:tab pos="2605088" algn="ctr"/>
              </a:tabLst>
            </a:pPr>
            <a:r>
              <a:rPr lang="ru-RU" sz="2000" b="1" i="1">
                <a:latin typeface="Arial" charset="0"/>
              </a:rPr>
              <a:t>лосось 	</a:t>
            </a:r>
            <a:r>
              <a:rPr lang="ru-RU" sz="2000" b="1" i="1">
                <a:solidFill>
                  <a:srgbClr val="C00000"/>
                </a:solidFill>
                <a:latin typeface="Arial" charset="0"/>
              </a:rPr>
              <a:t>1,0-1,4 г</a:t>
            </a:r>
          </a:p>
          <a:p>
            <a:pPr marL="265113" indent="-265113">
              <a:lnSpc>
                <a:spcPct val="110000"/>
              </a:lnSpc>
              <a:buClr>
                <a:srgbClr val="5A8A26"/>
              </a:buClr>
              <a:buFont typeface="Arial" charset="0"/>
              <a:buChar char="●"/>
              <a:tabLst>
                <a:tab pos="2605088" algn="ctr"/>
              </a:tabLst>
            </a:pPr>
            <a:r>
              <a:rPr lang="ru-RU" sz="2000" b="1" i="1">
                <a:latin typeface="Arial" charset="0"/>
              </a:rPr>
              <a:t>тунец 	</a:t>
            </a:r>
            <a:r>
              <a:rPr lang="ru-RU" sz="2000" b="1" i="1">
                <a:solidFill>
                  <a:srgbClr val="C00000"/>
                </a:solidFill>
                <a:latin typeface="Arial" charset="0"/>
              </a:rPr>
              <a:t>0,5-1,6 г</a:t>
            </a:r>
          </a:p>
          <a:p>
            <a:pPr marL="265113" indent="-265113">
              <a:lnSpc>
                <a:spcPct val="110000"/>
              </a:lnSpc>
              <a:buClr>
                <a:srgbClr val="5A8A26"/>
              </a:buClr>
              <a:buFont typeface="Arial" charset="0"/>
              <a:buChar char="●"/>
              <a:tabLst>
                <a:tab pos="2605088" algn="ctr"/>
              </a:tabLst>
            </a:pPr>
            <a:r>
              <a:rPr lang="ru-RU" sz="2000" b="1" i="1">
                <a:latin typeface="Arial" charset="0"/>
              </a:rPr>
              <a:t>форель	</a:t>
            </a:r>
            <a:r>
              <a:rPr lang="ru-RU" sz="2000" b="1" i="1">
                <a:solidFill>
                  <a:srgbClr val="C00000"/>
                </a:solidFill>
                <a:latin typeface="Arial" charset="0"/>
              </a:rPr>
              <a:t>0,5-1,6 г</a:t>
            </a:r>
          </a:p>
          <a:p>
            <a:pPr marL="265113" indent="-265113">
              <a:lnSpc>
                <a:spcPct val="110000"/>
              </a:lnSpc>
              <a:buClr>
                <a:srgbClr val="5A8A26"/>
              </a:buClr>
              <a:buFont typeface="Arial" charset="0"/>
              <a:buChar char="●"/>
              <a:tabLst>
                <a:tab pos="2605088" algn="ctr"/>
              </a:tabLst>
            </a:pPr>
            <a:r>
              <a:rPr lang="ru-RU" sz="2000" b="1" i="1">
                <a:latin typeface="Arial" charset="0"/>
              </a:rPr>
              <a:t>семя льна	</a:t>
            </a:r>
            <a:r>
              <a:rPr lang="ru-RU" sz="2000" b="1" i="1">
                <a:solidFill>
                  <a:srgbClr val="C00000"/>
                </a:solidFill>
                <a:latin typeface="Arial" charset="0"/>
              </a:rPr>
              <a:t>22,8 г</a:t>
            </a:r>
          </a:p>
          <a:p>
            <a:pPr marL="265113" indent="-265113">
              <a:lnSpc>
                <a:spcPct val="110000"/>
              </a:lnSpc>
              <a:buClr>
                <a:srgbClr val="5A8A26"/>
              </a:buClr>
              <a:buFont typeface="Arial" charset="0"/>
              <a:buChar char="●"/>
              <a:tabLst>
                <a:tab pos="2605088" algn="ctr"/>
              </a:tabLst>
            </a:pPr>
            <a:r>
              <a:rPr lang="ru-RU" sz="2000" b="1" i="1">
                <a:latin typeface="Arial" charset="0"/>
              </a:rPr>
              <a:t>грецкие орехи	</a:t>
            </a:r>
            <a:r>
              <a:rPr lang="ru-RU" sz="2000" b="1" i="1">
                <a:solidFill>
                  <a:srgbClr val="C00000"/>
                </a:solidFill>
                <a:latin typeface="Arial" charset="0"/>
              </a:rPr>
              <a:t>6,8 г</a:t>
            </a:r>
          </a:p>
          <a:p>
            <a:pPr marL="265113" indent="-265113">
              <a:lnSpc>
                <a:spcPct val="110000"/>
              </a:lnSpc>
              <a:buClr>
                <a:srgbClr val="5A8A26"/>
              </a:buClr>
              <a:buFont typeface="Arial" charset="0"/>
              <a:buChar char="●"/>
              <a:tabLst>
                <a:tab pos="2605088" algn="ctr"/>
              </a:tabLst>
            </a:pPr>
            <a:r>
              <a:rPr lang="ru-RU" sz="2000" b="1" i="1">
                <a:latin typeface="Arial" charset="0"/>
              </a:rPr>
              <a:t>соя	</a:t>
            </a:r>
            <a:r>
              <a:rPr lang="ru-RU" sz="2000" b="1" i="1">
                <a:solidFill>
                  <a:srgbClr val="C00000"/>
                </a:solidFill>
                <a:latin typeface="Arial" charset="0"/>
              </a:rPr>
              <a:t>1,6 г</a:t>
            </a:r>
          </a:p>
          <a:p>
            <a:pPr marL="265113" indent="-265113">
              <a:lnSpc>
                <a:spcPct val="110000"/>
              </a:lnSpc>
              <a:buClr>
                <a:srgbClr val="5A8A26"/>
              </a:buClr>
              <a:buFont typeface="Arial" charset="0"/>
              <a:buChar char="●"/>
              <a:tabLst>
                <a:tab pos="2605088" algn="ctr"/>
              </a:tabLst>
            </a:pPr>
            <a:r>
              <a:rPr lang="ru-RU" sz="2000" b="1" i="1">
                <a:latin typeface="Arial" charset="0"/>
              </a:rPr>
              <a:t>фасоль	</a:t>
            </a:r>
            <a:r>
              <a:rPr lang="ru-RU" sz="2000" b="1" i="1">
                <a:solidFill>
                  <a:srgbClr val="C00000"/>
                </a:solidFill>
                <a:latin typeface="Arial" charset="0"/>
              </a:rPr>
              <a:t>0,6 г</a:t>
            </a:r>
          </a:p>
        </p:txBody>
      </p:sp>
      <p:sp>
        <p:nvSpPr>
          <p:cNvPr id="71686" name="Text Box 24"/>
          <p:cNvSpPr txBox="1">
            <a:spLocks noChangeArrowheads="1"/>
          </p:cNvSpPr>
          <p:nvPr/>
        </p:nvSpPr>
        <p:spPr bwMode="auto">
          <a:xfrm>
            <a:off x="-184150" y="2060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71687" name="Text Box 28"/>
          <p:cNvSpPr txBox="1">
            <a:spLocks noChangeArrowheads="1"/>
          </p:cNvSpPr>
          <p:nvPr/>
        </p:nvSpPr>
        <p:spPr bwMode="auto">
          <a:xfrm>
            <a:off x="3348038" y="2300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>
              <a:latin typeface="Verdana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832350" y="3275136"/>
            <a:ext cx="3822700" cy="369888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Содержание омега-3 в 100 г</a:t>
            </a:r>
          </a:p>
        </p:txBody>
      </p:sp>
      <p:sp>
        <p:nvSpPr>
          <p:cNvPr id="71689" name="TextBox 31"/>
          <p:cNvSpPr txBox="1">
            <a:spLocks noChangeArrowheads="1"/>
          </p:cNvSpPr>
          <p:nvPr/>
        </p:nvSpPr>
        <p:spPr bwMode="auto">
          <a:xfrm>
            <a:off x="765175" y="2258889"/>
            <a:ext cx="41306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Arial" charset="0"/>
              </a:rPr>
              <a:t>Суточная потребность омега-3</a:t>
            </a:r>
          </a:p>
        </p:txBody>
      </p:sp>
      <p:grpSp>
        <p:nvGrpSpPr>
          <p:cNvPr id="2" name="Группа 35"/>
          <p:cNvGrpSpPr>
            <a:grpSpLocks/>
          </p:cNvGrpSpPr>
          <p:nvPr/>
        </p:nvGrpSpPr>
        <p:grpSpPr bwMode="auto">
          <a:xfrm>
            <a:off x="5121275" y="2324993"/>
            <a:ext cx="2651125" cy="815975"/>
            <a:chOff x="5121718" y="2094615"/>
            <a:chExt cx="2651052" cy="815422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5121718" y="2094615"/>
              <a:ext cx="2651052" cy="81542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4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</a:t>
              </a:r>
              <a:r>
                <a:rPr lang="ru-RU" sz="4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ru-RU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г/</a:t>
              </a:r>
              <a:r>
                <a:rPr lang="ru-RU" sz="24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сут</a:t>
              </a:r>
              <a:r>
                <a:rPr lang="ru-RU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ru-RU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  <p:sp>
          <p:nvSpPr>
            <p:cNvPr id="71703" name="TextBox 33"/>
            <p:cNvSpPr txBox="1">
              <a:spLocks noChangeArrowheads="1"/>
            </p:cNvSpPr>
            <p:nvPr/>
          </p:nvSpPr>
          <p:spPr bwMode="auto">
            <a:xfrm>
              <a:off x="5180783" y="2111370"/>
              <a:ext cx="1034259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sz="2200" b="1">
                  <a:solidFill>
                    <a:schemeClr val="bg1"/>
                  </a:solidFill>
                  <a:latin typeface="Arial" charset="0"/>
                </a:rPr>
                <a:t>не</a:t>
              </a:r>
              <a:br>
                <a:rPr lang="ru-RU" sz="2200" b="1">
                  <a:solidFill>
                    <a:schemeClr val="bg1"/>
                  </a:solidFill>
                  <a:latin typeface="Arial" charset="0"/>
                </a:rPr>
              </a:br>
              <a:r>
                <a:rPr lang="ru-RU" sz="2200" b="1">
                  <a:solidFill>
                    <a:schemeClr val="bg1"/>
                  </a:solidFill>
                  <a:latin typeface="Arial" charset="0"/>
                </a:rPr>
                <a:t>менее</a:t>
              </a:r>
              <a:endParaRPr lang="ru-RU" sz="2200"/>
            </a:p>
          </p:txBody>
        </p:sp>
      </p:grpSp>
      <p:sp>
        <p:nvSpPr>
          <p:cNvPr id="20" name="Полилиния 19"/>
          <p:cNvSpPr/>
          <p:nvPr/>
        </p:nvSpPr>
        <p:spPr>
          <a:xfrm>
            <a:off x="0" y="387747"/>
            <a:ext cx="9144000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1694" name="Рисунок 26" descr="Линия2-3.png"/>
          <p:cNvPicPr>
            <a:picLocks noChangeAspect="1"/>
          </p:cNvPicPr>
          <p:nvPr/>
        </p:nvPicPr>
        <p:blipFill>
          <a:blip r:embed="rId2" cstate="print"/>
          <a:srcRect l="3387" r="2802"/>
          <a:stretch>
            <a:fillRect/>
          </a:stretch>
        </p:blipFill>
        <p:spPr bwMode="auto">
          <a:xfrm>
            <a:off x="0" y="1256110"/>
            <a:ext cx="9144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31"/>
          <p:cNvGrpSpPr>
            <a:grpSpLocks/>
          </p:cNvGrpSpPr>
          <p:nvPr/>
        </p:nvGrpSpPr>
        <p:grpSpPr bwMode="auto">
          <a:xfrm>
            <a:off x="0" y="3381375"/>
            <a:ext cx="4976813" cy="3609975"/>
            <a:chOff x="0" y="3637552"/>
            <a:chExt cx="4805916" cy="3354524"/>
          </a:xfrm>
        </p:grpSpPr>
        <p:pic>
          <p:nvPicPr>
            <p:cNvPr id="71696" name="Рисунок 28" descr="семя льна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55849" y="3637552"/>
              <a:ext cx="1735938" cy="1397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7" name="Рисунок 27" descr="лосось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2615609" y="4639410"/>
              <a:ext cx="2190307" cy="1582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8" name="Рисунок 29" descr="грецкие орехи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3959" y="4432870"/>
              <a:ext cx="1332552" cy="915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699" name="Picture 2" descr="http://e-da.tv/static/receipts/ingredients/Herring.png"/>
            <p:cNvPicPr>
              <a:picLocks noChangeAspect="1" noChangeArrowheads="1"/>
            </p:cNvPicPr>
            <p:nvPr/>
          </p:nvPicPr>
          <p:blipFill>
            <a:blip r:embed="rId6" cstate="print"/>
            <a:srcRect l="1498" t="33302" r="3339" b="8093"/>
            <a:stretch>
              <a:fillRect/>
            </a:stretch>
          </p:blipFill>
          <p:spPr bwMode="auto">
            <a:xfrm>
              <a:off x="0" y="5135525"/>
              <a:ext cx="3014685" cy="1856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922038" y="340368"/>
            <a:ext cx="7885112" cy="96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400"/>
              </a:lnSpc>
            </a:pPr>
            <a:r>
              <a:rPr lang="ru-RU" sz="3200" b="1" dirty="0">
                <a:solidFill>
                  <a:schemeClr val="bg1"/>
                </a:solidFill>
                <a:latin typeface="Arial" charset="0"/>
              </a:rPr>
              <a:t>ПОЛИНЕНАСЫЩЕННЫЕ</a:t>
            </a:r>
            <a:br>
              <a:rPr lang="ru-RU" sz="3200" b="1" dirty="0">
                <a:solidFill>
                  <a:schemeClr val="bg1"/>
                </a:solidFill>
                <a:latin typeface="Arial" charset="0"/>
              </a:rPr>
            </a:br>
            <a:r>
              <a:rPr lang="ru-RU" sz="3200" b="1" dirty="0">
                <a:solidFill>
                  <a:schemeClr val="bg1"/>
                </a:solidFill>
                <a:latin typeface="Arial" charset="0"/>
              </a:rPr>
              <a:t>ЖИРНЫЕ КИСЛОТЫ</a:t>
            </a:r>
          </a:p>
        </p:txBody>
      </p:sp>
    </p:spTree>
    <p:extLst>
      <p:ext uri="{BB962C8B-B14F-4D97-AF65-F5344CB8AC3E}">
        <p14:creationId xmlns:p14="http://schemas.microsoft.com/office/powerpoint/2010/main" val="21178853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r="15270"/>
          <a:stretch/>
        </p:blipFill>
        <p:spPr bwMode="auto">
          <a:xfrm flipH="1">
            <a:off x="5100376" y="1415494"/>
            <a:ext cx="3216040" cy="284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0" y="2068010"/>
            <a:ext cx="2304145" cy="344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12" b="99845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02"/>
          <a:stretch/>
        </p:blipFill>
        <p:spPr bwMode="auto">
          <a:xfrm>
            <a:off x="-324544" y="4317579"/>
            <a:ext cx="4167941" cy="254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3705" r="887"/>
          <a:stretch/>
        </p:blipFill>
        <p:spPr bwMode="auto">
          <a:xfrm>
            <a:off x="4389617" y="3792279"/>
            <a:ext cx="4608512" cy="3065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олилиния 13"/>
          <p:cNvSpPr/>
          <p:nvPr/>
        </p:nvSpPr>
        <p:spPr>
          <a:xfrm>
            <a:off x="0" y="376833"/>
            <a:ext cx="9144000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8" name="Рисунок 19" descr="Линия2-3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" r="2802"/>
          <a:stretch>
            <a:fillRect/>
          </a:stretch>
        </p:blipFill>
        <p:spPr bwMode="auto">
          <a:xfrm>
            <a:off x="0" y="1245196"/>
            <a:ext cx="9144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31267" y="447668"/>
            <a:ext cx="9908653" cy="126841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«Хороший холестерин» ЛПВП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15816" y="5802392"/>
            <a:ext cx="6228184" cy="10556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Вырабатывается при физической нагрузке</a:t>
            </a:r>
            <a:endParaRPr lang="ru-RU" sz="2800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029" y="1346693"/>
            <a:ext cx="2376264" cy="231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C:\физическая активность\stopwatch-clock-vector-material_15-7187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81" y="2233587"/>
            <a:ext cx="2448272" cy="247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0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нутый угол 24"/>
          <p:cNvSpPr/>
          <p:nvPr/>
        </p:nvSpPr>
        <p:spPr>
          <a:xfrm>
            <a:off x="5023104" y="5871575"/>
            <a:ext cx="4011168" cy="993648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Загнутый угол 23"/>
          <p:cNvSpPr/>
          <p:nvPr/>
        </p:nvSpPr>
        <p:spPr>
          <a:xfrm>
            <a:off x="304800" y="5926439"/>
            <a:ext cx="4108704" cy="82905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931664" y="5566775"/>
            <a:ext cx="3304032" cy="39014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7264" y="5585063"/>
            <a:ext cx="3304032" cy="390144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0" y="360040"/>
            <a:ext cx="9144000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738" y="1656699"/>
            <a:ext cx="3044825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НАСЫЩЕННЫЕ   (ТВЕРДЫЕ)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55411" y="1683052"/>
            <a:ext cx="2674938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НЕНАСЫЩЕННЫЕ</a:t>
            </a:r>
            <a:br>
              <a:rPr lang="ru-RU" sz="20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(ЖИДКИЕ)</a:t>
            </a:r>
          </a:p>
        </p:txBody>
      </p:sp>
      <p:sp>
        <p:nvSpPr>
          <p:cNvPr id="17" name="Стрелка вниз 16"/>
          <p:cNvSpPr/>
          <p:nvPr/>
        </p:nvSpPr>
        <p:spPr>
          <a:xfrm rot="2641476">
            <a:off x="3069782" y="1867774"/>
            <a:ext cx="319087" cy="411163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трелка вниз 17"/>
          <p:cNvSpPr>
            <a:spLocks noChangeArrowheads="1"/>
          </p:cNvSpPr>
          <p:nvPr/>
        </p:nvSpPr>
        <p:spPr bwMode="auto">
          <a:xfrm rot="-2739616">
            <a:off x="5693124" y="1858542"/>
            <a:ext cx="319087" cy="401637"/>
          </a:xfrm>
          <a:prstGeom prst="downArrow">
            <a:avLst>
              <a:gd name="adj1" fmla="val 50000"/>
              <a:gd name="adj2" fmla="val 49999"/>
            </a:avLst>
          </a:prstGeom>
          <a:gradFill rotWithShape="1">
            <a:gsLst>
              <a:gs pos="0">
                <a:srgbClr val="CB6C1D"/>
              </a:gs>
              <a:gs pos="80000">
                <a:srgbClr val="FF8F2A"/>
              </a:gs>
              <a:gs pos="100000">
                <a:srgbClr val="FF8F26"/>
              </a:gs>
            </a:gsLst>
            <a:lin ang="16200000"/>
          </a:gradFill>
          <a:ln w="9525" algn="ctr">
            <a:solidFill>
              <a:srgbClr val="F6924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vert="eaVert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  <a:latin typeface="Calibri"/>
              <a:cs typeface="+mn-cs"/>
            </a:endParaRPr>
          </a:p>
        </p:txBody>
      </p:sp>
      <p:pic>
        <p:nvPicPr>
          <p:cNvPr id="60422" name="Picture 2" descr="http://pixabay.com/static/uploads/photo/2012/04/30/10/39/simple-44720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2278181"/>
            <a:ext cx="2960688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TextBox 19"/>
          <p:cNvSpPr txBox="1">
            <a:spLocks noChangeArrowheads="1"/>
          </p:cNvSpPr>
          <p:nvPr/>
        </p:nvSpPr>
        <p:spPr bwMode="auto">
          <a:xfrm>
            <a:off x="82450" y="4561303"/>
            <a:ext cx="2780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" charset="0"/>
                <a:cs typeface="+mn-cs"/>
              </a:rPr>
              <a:t>Жиры</a:t>
            </a:r>
            <a:r>
              <a:rPr lang="en-US" b="1" dirty="0" smtClean="0">
                <a:solidFill>
                  <a:prstClr val="black"/>
                </a:solidFill>
                <a:latin typeface="Arial" charset="0"/>
                <a:cs typeface="+mn-cs"/>
              </a:rPr>
              <a:t>  </a:t>
            </a:r>
            <a:r>
              <a:rPr lang="ru-RU" b="1" dirty="0" smtClean="0">
                <a:solidFill>
                  <a:prstClr val="black"/>
                </a:solidFill>
                <a:latin typeface="Arial" charset="0"/>
                <a:cs typeface="+mn-cs"/>
              </a:rPr>
              <a:t>животных</a:t>
            </a:r>
            <a:r>
              <a:rPr lang="ru-RU" b="1" dirty="0">
                <a:solidFill>
                  <a:prstClr val="black"/>
                </a:solidFill>
                <a:latin typeface="Arial" charset="0"/>
                <a:cs typeface="+mn-cs"/>
              </a:rPr>
              <a:t/>
            </a:r>
            <a:br>
              <a:rPr lang="ru-RU" b="1" dirty="0">
                <a:solidFill>
                  <a:prstClr val="black"/>
                </a:solidFill>
                <a:latin typeface="Arial" charset="0"/>
                <a:cs typeface="+mn-cs"/>
              </a:rPr>
            </a:br>
            <a:r>
              <a:rPr lang="ru-RU" b="1" dirty="0">
                <a:solidFill>
                  <a:prstClr val="black"/>
                </a:solidFill>
                <a:latin typeface="Arial" charset="0"/>
                <a:cs typeface="+mn-cs"/>
              </a:rPr>
              <a:t>и птиц</a:t>
            </a:r>
          </a:p>
        </p:txBody>
      </p:sp>
      <p:sp>
        <p:nvSpPr>
          <p:cNvPr id="60424" name="TextBox 20"/>
          <p:cNvSpPr txBox="1">
            <a:spLocks noChangeArrowheads="1"/>
          </p:cNvSpPr>
          <p:nvPr/>
        </p:nvSpPr>
        <p:spPr bwMode="auto">
          <a:xfrm>
            <a:off x="6191806" y="4474862"/>
            <a:ext cx="30074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" charset="0"/>
                <a:cs typeface="+mn-cs"/>
              </a:rPr>
              <a:t>Растительные</a:t>
            </a:r>
            <a:r>
              <a:rPr lang="en-US" b="1" dirty="0" smtClean="0">
                <a:solidFill>
                  <a:prstClr val="black"/>
                </a:solidFill>
                <a:latin typeface="Arial" charset="0"/>
                <a:cs typeface="+mn-cs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Arial" charset="0"/>
                <a:cs typeface="+mn-cs"/>
              </a:rPr>
              <a:t>масла</a:t>
            </a:r>
            <a:r>
              <a:rPr lang="ru-RU" b="1" dirty="0">
                <a:solidFill>
                  <a:prstClr val="black"/>
                </a:solidFill>
                <a:latin typeface="Arial" charset="0"/>
                <a:cs typeface="+mn-cs"/>
              </a:rPr>
              <a:t/>
            </a:r>
            <a:br>
              <a:rPr lang="ru-RU" b="1" dirty="0">
                <a:solidFill>
                  <a:prstClr val="black"/>
                </a:solidFill>
                <a:latin typeface="Arial" charset="0"/>
                <a:cs typeface="+mn-cs"/>
              </a:rPr>
            </a:br>
            <a:r>
              <a:rPr lang="ru-RU" b="1" dirty="0">
                <a:solidFill>
                  <a:prstClr val="black"/>
                </a:solidFill>
                <a:latin typeface="Arial" charset="0"/>
                <a:cs typeface="+mn-cs"/>
              </a:rPr>
              <a:t>и рыбий жир</a:t>
            </a:r>
          </a:p>
        </p:txBody>
      </p:sp>
      <p:pic>
        <p:nvPicPr>
          <p:cNvPr id="60425" name="Picture 6" descr="http://www.stihi.ru/pics/2009/02/27/5000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36529" y="3222309"/>
            <a:ext cx="11699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6" name="Picture 8" descr="https://st.fl.ru/users/midoritai/upload/f_4b0293456799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44112" y="2607238"/>
            <a:ext cx="2227263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7" name="Рисунок 24" descr="рыба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798334">
            <a:off x="7087005" y="2456775"/>
            <a:ext cx="2066925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57575" y="1316974"/>
            <a:ext cx="20288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ЖИРЫ</a:t>
            </a:r>
          </a:p>
        </p:txBody>
      </p:sp>
      <p:sp>
        <p:nvSpPr>
          <p:cNvPr id="60430" name="Rectangle 21"/>
          <p:cNvSpPr>
            <a:spLocks noChangeArrowheads="1"/>
          </p:cNvSpPr>
          <p:nvPr/>
        </p:nvSpPr>
        <p:spPr bwMode="auto">
          <a:xfrm>
            <a:off x="265263" y="5571855"/>
            <a:ext cx="4244975" cy="105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auto">
              <a:spcBef>
                <a:spcPts val="1000"/>
              </a:spcBef>
              <a:spcAft>
                <a:spcPts val="0"/>
              </a:spcAft>
            </a:pPr>
            <a:r>
              <a:rPr lang="ru-RU" b="1" dirty="0">
                <a:solidFill>
                  <a:prstClr val="white"/>
                </a:solidFill>
                <a:latin typeface="Arial" charset="0"/>
                <a:cs typeface="+mn-cs"/>
              </a:rPr>
              <a:t>содержат скрытые жиры:</a:t>
            </a:r>
          </a:p>
          <a:p>
            <a:pPr algn="l" fontAlgn="auto">
              <a:spcBef>
                <a:spcPts val="100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Arial" charset="0"/>
                <a:cs typeface="+mn-cs"/>
              </a:rPr>
              <a:t>колбасы, сосиски, паштеты, птица с кожей, творожная масса, </a:t>
            </a:r>
            <a:r>
              <a:rPr lang="ru-RU" b="1" dirty="0" smtClean="0">
                <a:solidFill>
                  <a:prstClr val="black"/>
                </a:solidFill>
                <a:latin typeface="Arial" charset="0"/>
                <a:cs typeface="+mn-cs"/>
              </a:rPr>
              <a:t>сыры</a:t>
            </a:r>
            <a:endParaRPr lang="ru-RU" b="1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62144" y="5556815"/>
            <a:ext cx="4572000" cy="13285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fontAlgn="auto">
              <a:spcBef>
                <a:spcPts val="100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white"/>
                </a:solidFill>
                <a:latin typeface="Arial" charset="0"/>
                <a:cs typeface="+mn-cs"/>
              </a:rPr>
              <a:t>нежирная белковая еда: </a:t>
            </a:r>
            <a:endParaRPr lang="en-US" b="1" dirty="0" smtClean="0">
              <a:solidFill>
                <a:prstClr val="white"/>
              </a:solidFill>
              <a:latin typeface="Arial" charset="0"/>
              <a:cs typeface="+mn-cs"/>
            </a:endParaRPr>
          </a:p>
          <a:p>
            <a:pPr algn="l" fontAlgn="auto">
              <a:spcBef>
                <a:spcPts val="1000"/>
              </a:spcBef>
              <a:spcAft>
                <a:spcPts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" charset="0"/>
                <a:cs typeface="+mn-cs"/>
              </a:rPr>
              <a:t>телятина, птица без кожи, морепродукты, рыба, творог, молочные продукты, яйца</a:t>
            </a:r>
            <a:endParaRPr lang="ru-RU" b="1" dirty="0">
              <a:solidFill>
                <a:prstClr val="black"/>
              </a:solidFill>
              <a:latin typeface="Arial" charset="0"/>
              <a:cs typeface="+mn-cs"/>
            </a:endParaRPr>
          </a:p>
        </p:txBody>
      </p:sp>
      <p:sp>
        <p:nvSpPr>
          <p:cNvPr id="26" name="Прямоугольник с одним скругленным углом 25"/>
          <p:cNvSpPr/>
          <p:nvPr/>
        </p:nvSpPr>
        <p:spPr>
          <a:xfrm>
            <a:off x="0" y="5243687"/>
            <a:ext cx="9144000" cy="121920"/>
          </a:xfrm>
          <a:prstGeom prst="round1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7" name="Рисунок 22" descr="Линия2-3.png"/>
          <p:cNvPicPr>
            <a:picLocks noChangeAspect="1"/>
          </p:cNvPicPr>
          <p:nvPr/>
        </p:nvPicPr>
        <p:blipFill>
          <a:blip r:embed="rId7" cstate="print"/>
          <a:srcRect l="3387" r="2802"/>
          <a:stretch>
            <a:fillRect/>
          </a:stretch>
        </p:blipFill>
        <p:spPr bwMode="auto">
          <a:xfrm>
            <a:off x="0" y="1228403"/>
            <a:ext cx="9144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-374509" y="429561"/>
            <a:ext cx="9908653" cy="126841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Ограничение потребления жиров</a:t>
            </a: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3062254" y="2330872"/>
            <a:ext cx="2761362" cy="260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b="1" dirty="0"/>
              <a:t>НЖК повышают:</a:t>
            </a:r>
          </a:p>
          <a:p>
            <a:pPr marL="261938" algn="l">
              <a:spcBef>
                <a:spcPts val="1000"/>
              </a:spcBef>
            </a:pPr>
            <a:r>
              <a:rPr lang="ru-RU" sz="1600" b="1" i="1" dirty="0">
                <a:solidFill>
                  <a:srgbClr val="800000"/>
                </a:solidFill>
              </a:rPr>
              <a:t>возбудимость коры головного </a:t>
            </a:r>
            <a:r>
              <a:rPr lang="ru-RU" sz="1600" b="1" i="1" dirty="0" smtClean="0">
                <a:solidFill>
                  <a:srgbClr val="800000"/>
                </a:solidFill>
              </a:rPr>
              <a:t>мозга</a:t>
            </a:r>
          </a:p>
          <a:p>
            <a:pPr marL="261938" algn="l">
              <a:spcBef>
                <a:spcPts val="1000"/>
              </a:spcBef>
            </a:pPr>
            <a:r>
              <a:rPr lang="ru-RU" sz="1600" b="1" i="1" dirty="0" smtClean="0">
                <a:solidFill>
                  <a:srgbClr val="800000"/>
                </a:solidFill>
              </a:rPr>
              <a:t>ЧСС</a:t>
            </a:r>
            <a:r>
              <a:rPr lang="ru-RU" sz="1600" b="1" i="1" dirty="0">
                <a:solidFill>
                  <a:srgbClr val="800000"/>
                </a:solidFill>
              </a:rPr>
              <a:t>, АД, </a:t>
            </a:r>
            <a:r>
              <a:rPr lang="ru-RU" sz="1600" b="1" i="1" dirty="0" smtClean="0">
                <a:solidFill>
                  <a:srgbClr val="800000"/>
                </a:solidFill>
              </a:rPr>
              <a:t>ОПСС</a:t>
            </a:r>
          </a:p>
          <a:p>
            <a:pPr marL="261938" algn="l">
              <a:spcBef>
                <a:spcPts val="1000"/>
              </a:spcBef>
            </a:pPr>
            <a:r>
              <a:rPr lang="ru-RU" sz="1600" b="1" i="1" dirty="0" smtClean="0">
                <a:solidFill>
                  <a:srgbClr val="800000"/>
                </a:solidFill>
              </a:rPr>
              <a:t>коагулирующие </a:t>
            </a:r>
            <a:r>
              <a:rPr lang="ru-RU" sz="1600" b="1" i="1" dirty="0">
                <a:solidFill>
                  <a:srgbClr val="800000"/>
                </a:solidFill>
              </a:rPr>
              <a:t>свойства крови</a:t>
            </a:r>
          </a:p>
          <a:p>
            <a:pPr marL="261938" algn="l">
              <a:spcBef>
                <a:spcPts val="1000"/>
              </a:spcBef>
            </a:pPr>
            <a:r>
              <a:rPr lang="ru-RU" sz="1600" b="1" i="1" dirty="0">
                <a:solidFill>
                  <a:srgbClr val="800000"/>
                </a:solidFill>
              </a:rPr>
              <a:t>частоту и тяжесть атеросклероза</a:t>
            </a:r>
            <a:endParaRPr lang="ru-RU" sz="1600" i="1" dirty="0">
              <a:solidFill>
                <a:srgbClr val="800000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102788" y="2905119"/>
            <a:ext cx="139257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3102788" y="3481183"/>
            <a:ext cx="139257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102788" y="3985239"/>
            <a:ext cx="139257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3102788" y="4489295"/>
            <a:ext cx="139257" cy="14401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73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Скругленный прямоугольник 30"/>
          <p:cNvSpPr/>
          <p:nvPr/>
        </p:nvSpPr>
        <p:spPr>
          <a:xfrm>
            <a:off x="117426" y="4653136"/>
            <a:ext cx="2870398" cy="2164214"/>
          </a:xfrm>
          <a:prstGeom prst="roundRect">
            <a:avLst>
              <a:gd name="adj" fmla="val 562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9633" name="Picture 10" descr="272671_161morozheno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4775" y="2496293"/>
            <a:ext cx="11525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Rectangle 25"/>
          <p:cNvSpPr>
            <a:spLocks noChangeArrowheads="1"/>
          </p:cNvSpPr>
          <p:nvPr/>
        </p:nvSpPr>
        <p:spPr bwMode="auto">
          <a:xfrm>
            <a:off x="3465513" y="1650156"/>
            <a:ext cx="2211387" cy="28463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Оптимальная </a:t>
            </a:r>
          </a:p>
          <a:p>
            <a:pPr algn="ctr"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Суточная</a:t>
            </a:r>
            <a:br>
              <a:rPr lang="ru-RU" sz="2000" b="1" dirty="0"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latin typeface="Arial" pitchFamily="34" charset="0"/>
                <a:cs typeface="Arial" pitchFamily="34" charset="0"/>
              </a:rPr>
              <a:t>норма: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300-350 г</a:t>
            </a:r>
            <a:r>
              <a:rPr 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177800" indent="-177800">
              <a:spcBef>
                <a:spcPts val="300"/>
              </a:spcBef>
              <a:buClr>
                <a:srgbClr val="C00000"/>
              </a:buClr>
              <a:buFont typeface="Arial" pitchFamily="34" charset="0"/>
              <a:buChar char="●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из них простых углеводов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30-40 г</a:t>
            </a:r>
          </a:p>
          <a:p>
            <a:pPr marL="177800" indent="-177800">
              <a:spcBef>
                <a:spcPts val="300"/>
              </a:spcBef>
              <a:buClr>
                <a:srgbClr val="C00000"/>
              </a:buClr>
              <a:buFont typeface="Arial" pitchFamily="34" charset="0"/>
              <a:buChar char="●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пищевых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latin typeface="Arial" pitchFamily="34" charset="0"/>
                <a:cs typeface="Arial" pitchFamily="34" charset="0"/>
              </a:rPr>
              <a:t>волокон 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20-30 г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97013" y="1319430"/>
            <a:ext cx="1943100" cy="3405714"/>
          </a:xfrm>
          <a:prstGeom prst="roundRect">
            <a:avLst>
              <a:gd name="adj" fmla="val 1127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636" name="TextBox 10"/>
          <p:cNvSpPr txBox="1">
            <a:spLocks noChangeArrowheads="1"/>
          </p:cNvSpPr>
          <p:nvPr/>
        </p:nvSpPr>
        <p:spPr bwMode="auto">
          <a:xfrm>
            <a:off x="1493838" y="1353647"/>
            <a:ext cx="19431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Arial" charset="0"/>
              </a:rPr>
              <a:t>МЕДЛЕННО-</a:t>
            </a:r>
            <a:br>
              <a:rPr lang="ru-RU" sz="2000" b="1" dirty="0">
                <a:latin typeface="Arial" charset="0"/>
              </a:rPr>
            </a:br>
            <a:r>
              <a:rPr lang="ru-RU" sz="2000" b="1" dirty="0">
                <a:latin typeface="Arial" charset="0"/>
              </a:rPr>
              <a:t>УСВОЯЕМЫЕ</a:t>
            </a:r>
          </a:p>
          <a:p>
            <a:pPr algn="ctr"/>
            <a:r>
              <a:rPr lang="ru-RU" sz="2000" b="1" dirty="0">
                <a:latin typeface="Arial" charset="0"/>
              </a:rPr>
              <a:t>(</a:t>
            </a:r>
            <a:r>
              <a:rPr lang="ru-RU" sz="2000" b="1" dirty="0" smtClean="0">
                <a:latin typeface="Arial" charset="0"/>
              </a:rPr>
              <a:t>сложные сахара)</a:t>
            </a:r>
            <a:endParaRPr lang="ru-RU" sz="2000" b="1" dirty="0">
              <a:latin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47664" y="3343770"/>
            <a:ext cx="1882775" cy="1357791"/>
          </a:xfrm>
          <a:prstGeom prst="roundRect">
            <a:avLst>
              <a:gd name="adj" fmla="val 1013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ts val="0"/>
              </a:spcBef>
              <a:defRPr/>
            </a:pPr>
            <a:r>
              <a:rPr lang="ru-RU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Греча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,</a:t>
            </a:r>
          </a:p>
          <a:p>
            <a:pPr algn="ctr">
              <a:spcBef>
                <a:spcPts val="0"/>
              </a:spcBef>
              <a:defRPr/>
            </a:pP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Рис,</a:t>
            </a:r>
          </a:p>
          <a:p>
            <a:pPr algn="ctr">
              <a:spcBef>
                <a:spcPts val="0"/>
              </a:spcBef>
              <a:defRPr/>
            </a:pP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хлеб – из муки </a:t>
            </a:r>
            <a:r>
              <a:rPr lang="ru-RU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грубого помола</a:t>
            </a:r>
            <a:endParaRPr lang="ru-RU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0" y="346818"/>
            <a:ext cx="9144000" cy="1323975"/>
          </a:xfrm>
          <a:custGeom>
            <a:avLst/>
            <a:gdLst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0 w 9144000"/>
              <a:gd name="connsiteY3" fmla="*/ 795647 h 795647"/>
              <a:gd name="connsiteX4" fmla="*/ 0 w 9144000"/>
              <a:gd name="connsiteY4" fmla="*/ 0 h 795647"/>
              <a:gd name="connsiteX0" fmla="*/ 0 w 9144000"/>
              <a:gd name="connsiteY0" fmla="*/ 0 h 795647"/>
              <a:gd name="connsiteX1" fmla="*/ 9144000 w 9144000"/>
              <a:gd name="connsiteY1" fmla="*/ 0 h 795647"/>
              <a:gd name="connsiteX2" fmla="*/ 9144000 w 9144000"/>
              <a:gd name="connsiteY2" fmla="*/ 795647 h 795647"/>
              <a:gd name="connsiteX3" fmla="*/ 1484416 w 9144000"/>
              <a:gd name="connsiteY3" fmla="*/ 783771 h 795647"/>
              <a:gd name="connsiteX4" fmla="*/ 0 w 9144000"/>
              <a:gd name="connsiteY4" fmla="*/ 795647 h 795647"/>
              <a:gd name="connsiteX5" fmla="*/ 0 w 9144000"/>
              <a:gd name="connsiteY5" fmla="*/ 0 h 795647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0 w 9144000"/>
              <a:gd name="connsiteY4" fmla="*/ 1401288 h 1401288"/>
              <a:gd name="connsiteX5" fmla="*/ 0 w 9144000"/>
              <a:gd name="connsiteY5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795647 h 1401288"/>
              <a:gd name="connsiteX3" fmla="*/ 1484416 w 9144000"/>
              <a:gd name="connsiteY3" fmla="*/ 783771 h 1401288"/>
              <a:gd name="connsiteX4" fmla="*/ 866899 w 9144000"/>
              <a:gd name="connsiteY4" fmla="*/ 1033152 h 1401288"/>
              <a:gd name="connsiteX5" fmla="*/ 0 w 9144000"/>
              <a:gd name="connsiteY5" fmla="*/ 1401288 h 1401288"/>
              <a:gd name="connsiteX6" fmla="*/ 0 w 9144000"/>
              <a:gd name="connsiteY6" fmla="*/ 0 h 1401288"/>
              <a:gd name="connsiteX0" fmla="*/ 0 w 9144000"/>
              <a:gd name="connsiteY0" fmla="*/ 0 h 1448789"/>
              <a:gd name="connsiteX1" fmla="*/ 9144000 w 9144000"/>
              <a:gd name="connsiteY1" fmla="*/ 0 h 1448789"/>
              <a:gd name="connsiteX2" fmla="*/ 9144000 w 9144000"/>
              <a:gd name="connsiteY2" fmla="*/ 795647 h 1448789"/>
              <a:gd name="connsiteX3" fmla="*/ 1484416 w 9144000"/>
              <a:gd name="connsiteY3" fmla="*/ 783771 h 1448789"/>
              <a:gd name="connsiteX4" fmla="*/ 914401 w 9144000"/>
              <a:gd name="connsiteY4" fmla="*/ 1401287 h 1448789"/>
              <a:gd name="connsiteX5" fmla="*/ 0 w 9144000"/>
              <a:gd name="connsiteY5" fmla="*/ 1401288 h 1448789"/>
              <a:gd name="connsiteX6" fmla="*/ 0 w 9144000"/>
              <a:gd name="connsiteY6" fmla="*/ 0 h 1448789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484416 w 9144000"/>
              <a:gd name="connsiteY3" fmla="*/ 783771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35142"/>
              <a:gd name="connsiteX1" fmla="*/ 9144000 w 9144000"/>
              <a:gd name="connsiteY1" fmla="*/ 0 h 1435142"/>
              <a:gd name="connsiteX2" fmla="*/ 9144000 w 9144000"/>
              <a:gd name="connsiteY2" fmla="*/ 795647 h 1435142"/>
              <a:gd name="connsiteX3" fmla="*/ 1873377 w 9144000"/>
              <a:gd name="connsiteY3" fmla="*/ 797419 h 1435142"/>
              <a:gd name="connsiteX4" fmla="*/ 696037 w 9144000"/>
              <a:gd name="connsiteY4" fmla="*/ 1387640 h 1435142"/>
              <a:gd name="connsiteX5" fmla="*/ 0 w 9144000"/>
              <a:gd name="connsiteY5" fmla="*/ 1401288 h 1435142"/>
              <a:gd name="connsiteX6" fmla="*/ 0 w 9144000"/>
              <a:gd name="connsiteY6" fmla="*/ 0 h 1435142"/>
              <a:gd name="connsiteX0" fmla="*/ 0 w 9144000"/>
              <a:gd name="connsiteY0" fmla="*/ 0 h 1469261"/>
              <a:gd name="connsiteX1" fmla="*/ 9144000 w 9144000"/>
              <a:gd name="connsiteY1" fmla="*/ 0 h 1469261"/>
              <a:gd name="connsiteX2" fmla="*/ 9144000 w 9144000"/>
              <a:gd name="connsiteY2" fmla="*/ 795647 h 1469261"/>
              <a:gd name="connsiteX3" fmla="*/ 1873377 w 9144000"/>
              <a:gd name="connsiteY3" fmla="*/ 797419 h 1469261"/>
              <a:gd name="connsiteX4" fmla="*/ 682389 w 9144000"/>
              <a:gd name="connsiteY4" fmla="*/ 1421759 h 1469261"/>
              <a:gd name="connsiteX5" fmla="*/ 0 w 9144000"/>
              <a:gd name="connsiteY5" fmla="*/ 1401288 h 1469261"/>
              <a:gd name="connsiteX6" fmla="*/ 0 w 9144000"/>
              <a:gd name="connsiteY6" fmla="*/ 0 h 1469261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282890 w 9144000"/>
              <a:gd name="connsiteY4" fmla="*/ 1187354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421759"/>
              <a:gd name="connsiteX1" fmla="*/ 9144000 w 9144000"/>
              <a:gd name="connsiteY1" fmla="*/ 0 h 1421759"/>
              <a:gd name="connsiteX2" fmla="*/ 9144000 w 9144000"/>
              <a:gd name="connsiteY2" fmla="*/ 795647 h 1421759"/>
              <a:gd name="connsiteX3" fmla="*/ 1873377 w 9144000"/>
              <a:gd name="connsiteY3" fmla="*/ 797419 h 1421759"/>
              <a:gd name="connsiteX4" fmla="*/ 1344304 w 9144000"/>
              <a:gd name="connsiteY4" fmla="*/ 1262417 h 1421759"/>
              <a:gd name="connsiteX5" fmla="*/ 682389 w 9144000"/>
              <a:gd name="connsiteY5" fmla="*/ 1421759 h 1421759"/>
              <a:gd name="connsiteX6" fmla="*/ 0 w 9144000"/>
              <a:gd name="connsiteY6" fmla="*/ 1401288 h 1421759"/>
              <a:gd name="connsiteX7" fmla="*/ 0 w 9144000"/>
              <a:gd name="connsiteY7" fmla="*/ 0 h 1421759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1759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502952"/>
              <a:gd name="connsiteX1" fmla="*/ 9144000 w 9144000"/>
              <a:gd name="connsiteY1" fmla="*/ 0 h 1502952"/>
              <a:gd name="connsiteX2" fmla="*/ 9144000 w 9144000"/>
              <a:gd name="connsiteY2" fmla="*/ 795647 h 1502952"/>
              <a:gd name="connsiteX3" fmla="*/ 1873377 w 9144000"/>
              <a:gd name="connsiteY3" fmla="*/ 797419 h 1502952"/>
              <a:gd name="connsiteX4" fmla="*/ 1344304 w 9144000"/>
              <a:gd name="connsiteY4" fmla="*/ 1262417 h 1502952"/>
              <a:gd name="connsiteX5" fmla="*/ 682389 w 9144000"/>
              <a:gd name="connsiteY5" fmla="*/ 1428583 h 1502952"/>
              <a:gd name="connsiteX6" fmla="*/ 0 w 9144000"/>
              <a:gd name="connsiteY6" fmla="*/ 1401288 h 1502952"/>
              <a:gd name="connsiteX7" fmla="*/ 0 w 9144000"/>
              <a:gd name="connsiteY7" fmla="*/ 0 h 1502952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62175"/>
              <a:gd name="connsiteX1" fmla="*/ 9144000 w 9144000"/>
              <a:gd name="connsiteY1" fmla="*/ 0 h 1462175"/>
              <a:gd name="connsiteX2" fmla="*/ 9144000 w 9144000"/>
              <a:gd name="connsiteY2" fmla="*/ 795647 h 1462175"/>
              <a:gd name="connsiteX3" fmla="*/ 1873377 w 9144000"/>
              <a:gd name="connsiteY3" fmla="*/ 797419 h 1462175"/>
              <a:gd name="connsiteX4" fmla="*/ 1403681 w 9144000"/>
              <a:gd name="connsiteY4" fmla="*/ 1221640 h 1462175"/>
              <a:gd name="connsiteX5" fmla="*/ 682389 w 9144000"/>
              <a:gd name="connsiteY5" fmla="*/ 1428583 h 1462175"/>
              <a:gd name="connsiteX6" fmla="*/ 0 w 9144000"/>
              <a:gd name="connsiteY6" fmla="*/ 1401288 h 1462175"/>
              <a:gd name="connsiteX7" fmla="*/ 0 w 9144000"/>
              <a:gd name="connsiteY7" fmla="*/ 0 h 1462175"/>
              <a:gd name="connsiteX0" fmla="*/ 0 w 9144000"/>
              <a:gd name="connsiteY0" fmla="*/ 0 h 1450524"/>
              <a:gd name="connsiteX1" fmla="*/ 9144000 w 9144000"/>
              <a:gd name="connsiteY1" fmla="*/ 0 h 1450524"/>
              <a:gd name="connsiteX2" fmla="*/ 9144000 w 9144000"/>
              <a:gd name="connsiteY2" fmla="*/ 795647 h 1450524"/>
              <a:gd name="connsiteX3" fmla="*/ 1873377 w 9144000"/>
              <a:gd name="connsiteY3" fmla="*/ 797419 h 1450524"/>
              <a:gd name="connsiteX4" fmla="*/ 1403681 w 9144000"/>
              <a:gd name="connsiteY4" fmla="*/ 1221640 h 1450524"/>
              <a:gd name="connsiteX5" fmla="*/ 682389 w 9144000"/>
              <a:gd name="connsiteY5" fmla="*/ 1428583 h 1450524"/>
              <a:gd name="connsiteX6" fmla="*/ 0 w 9144000"/>
              <a:gd name="connsiteY6" fmla="*/ 1401288 h 1450524"/>
              <a:gd name="connsiteX7" fmla="*/ 0 w 9144000"/>
              <a:gd name="connsiteY7" fmla="*/ 0 h 1450524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797419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795647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43731"/>
              <a:gd name="connsiteX1" fmla="*/ 9144000 w 9144000"/>
              <a:gd name="connsiteY1" fmla="*/ 0 h 1543731"/>
              <a:gd name="connsiteX2" fmla="*/ 9144000 w 9144000"/>
              <a:gd name="connsiteY2" fmla="*/ 830599 h 1543731"/>
              <a:gd name="connsiteX3" fmla="*/ 1873377 w 9144000"/>
              <a:gd name="connsiteY3" fmla="*/ 838197 h 1543731"/>
              <a:gd name="connsiteX4" fmla="*/ 1403681 w 9144000"/>
              <a:gd name="connsiteY4" fmla="*/ 1221640 h 1543731"/>
              <a:gd name="connsiteX5" fmla="*/ 682389 w 9144000"/>
              <a:gd name="connsiteY5" fmla="*/ 1428583 h 1543731"/>
              <a:gd name="connsiteX6" fmla="*/ 0 w 9144000"/>
              <a:gd name="connsiteY6" fmla="*/ 1401288 h 1543731"/>
              <a:gd name="connsiteX7" fmla="*/ 0 w 9144000"/>
              <a:gd name="connsiteY7" fmla="*/ 0 h 1543731"/>
              <a:gd name="connsiteX0" fmla="*/ 0 w 9144000"/>
              <a:gd name="connsiteY0" fmla="*/ 0 h 1533299"/>
              <a:gd name="connsiteX1" fmla="*/ 9144000 w 9144000"/>
              <a:gd name="connsiteY1" fmla="*/ 0 h 1533299"/>
              <a:gd name="connsiteX2" fmla="*/ 9144000 w 9144000"/>
              <a:gd name="connsiteY2" fmla="*/ 830599 h 1533299"/>
              <a:gd name="connsiteX3" fmla="*/ 1873377 w 9144000"/>
              <a:gd name="connsiteY3" fmla="*/ 838197 h 1533299"/>
              <a:gd name="connsiteX4" fmla="*/ 1361151 w 9144000"/>
              <a:gd name="connsiteY4" fmla="*/ 1211208 h 1533299"/>
              <a:gd name="connsiteX5" fmla="*/ 682389 w 9144000"/>
              <a:gd name="connsiteY5" fmla="*/ 1428583 h 1533299"/>
              <a:gd name="connsiteX6" fmla="*/ 0 w 9144000"/>
              <a:gd name="connsiteY6" fmla="*/ 1401288 h 1533299"/>
              <a:gd name="connsiteX7" fmla="*/ 0 w 9144000"/>
              <a:gd name="connsiteY7" fmla="*/ 0 h 1533299"/>
              <a:gd name="connsiteX0" fmla="*/ 0 w 9144000"/>
              <a:gd name="connsiteY0" fmla="*/ 0 h 1428583"/>
              <a:gd name="connsiteX1" fmla="*/ 9144000 w 9144000"/>
              <a:gd name="connsiteY1" fmla="*/ 0 h 1428583"/>
              <a:gd name="connsiteX2" fmla="*/ 9144000 w 9144000"/>
              <a:gd name="connsiteY2" fmla="*/ 830599 h 1428583"/>
              <a:gd name="connsiteX3" fmla="*/ 1873377 w 9144000"/>
              <a:gd name="connsiteY3" fmla="*/ 838197 h 1428583"/>
              <a:gd name="connsiteX4" fmla="*/ 1233930 w 9144000"/>
              <a:gd name="connsiteY4" fmla="*/ 1039587 h 1428583"/>
              <a:gd name="connsiteX5" fmla="*/ 682389 w 9144000"/>
              <a:gd name="connsiteY5" fmla="*/ 1428583 h 1428583"/>
              <a:gd name="connsiteX6" fmla="*/ 0 w 9144000"/>
              <a:gd name="connsiteY6" fmla="*/ 1401288 h 1428583"/>
              <a:gd name="connsiteX7" fmla="*/ 0 w 9144000"/>
              <a:gd name="connsiteY7" fmla="*/ 0 h 1428583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401288"/>
              <a:gd name="connsiteX1" fmla="*/ 9144000 w 9144000"/>
              <a:gd name="connsiteY1" fmla="*/ 0 h 1401288"/>
              <a:gd name="connsiteX2" fmla="*/ 9144000 w 9144000"/>
              <a:gd name="connsiteY2" fmla="*/ 830599 h 1401288"/>
              <a:gd name="connsiteX3" fmla="*/ 1873377 w 9144000"/>
              <a:gd name="connsiteY3" fmla="*/ 838197 h 1401288"/>
              <a:gd name="connsiteX4" fmla="*/ 1233930 w 9144000"/>
              <a:gd name="connsiteY4" fmla="*/ 1039587 h 1401288"/>
              <a:gd name="connsiteX5" fmla="*/ 825513 w 9144000"/>
              <a:gd name="connsiteY5" fmla="*/ 1210155 h 1401288"/>
              <a:gd name="connsiteX6" fmla="*/ 0 w 9144000"/>
              <a:gd name="connsiteY6" fmla="*/ 1401288 h 1401288"/>
              <a:gd name="connsiteX7" fmla="*/ 0 w 9144000"/>
              <a:gd name="connsiteY7" fmla="*/ 0 h 1401288"/>
              <a:gd name="connsiteX0" fmla="*/ 0 w 9144000"/>
              <a:gd name="connsiteY0" fmla="*/ 0 h 1283669"/>
              <a:gd name="connsiteX1" fmla="*/ 9144000 w 9144000"/>
              <a:gd name="connsiteY1" fmla="*/ 0 h 1283669"/>
              <a:gd name="connsiteX2" fmla="*/ 9144000 w 9144000"/>
              <a:gd name="connsiteY2" fmla="*/ 830599 h 1283669"/>
              <a:gd name="connsiteX3" fmla="*/ 1873377 w 9144000"/>
              <a:gd name="connsiteY3" fmla="*/ 838197 h 1283669"/>
              <a:gd name="connsiteX4" fmla="*/ 1233930 w 9144000"/>
              <a:gd name="connsiteY4" fmla="*/ 1039587 h 1283669"/>
              <a:gd name="connsiteX5" fmla="*/ 825513 w 9144000"/>
              <a:gd name="connsiteY5" fmla="*/ 1210155 h 1283669"/>
              <a:gd name="connsiteX6" fmla="*/ 0 w 9144000"/>
              <a:gd name="connsiteY6" fmla="*/ 1221865 h 1283669"/>
              <a:gd name="connsiteX7" fmla="*/ 0 w 9144000"/>
              <a:gd name="connsiteY7" fmla="*/ 0 h 1283669"/>
              <a:gd name="connsiteX0" fmla="*/ 0 w 9144000"/>
              <a:gd name="connsiteY0" fmla="*/ 0 h 1330270"/>
              <a:gd name="connsiteX1" fmla="*/ 9144000 w 9144000"/>
              <a:gd name="connsiteY1" fmla="*/ 46601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30270"/>
              <a:gd name="connsiteX1" fmla="*/ 9144000 w 9144000"/>
              <a:gd name="connsiteY1" fmla="*/ 0 h 1330270"/>
              <a:gd name="connsiteX2" fmla="*/ 9144000 w 9144000"/>
              <a:gd name="connsiteY2" fmla="*/ 877200 h 1330270"/>
              <a:gd name="connsiteX3" fmla="*/ 1873377 w 9144000"/>
              <a:gd name="connsiteY3" fmla="*/ 884798 h 1330270"/>
              <a:gd name="connsiteX4" fmla="*/ 1233930 w 9144000"/>
              <a:gd name="connsiteY4" fmla="*/ 1086188 h 1330270"/>
              <a:gd name="connsiteX5" fmla="*/ 825513 w 9144000"/>
              <a:gd name="connsiteY5" fmla="*/ 1256756 h 1330270"/>
              <a:gd name="connsiteX6" fmla="*/ 0 w 9144000"/>
              <a:gd name="connsiteY6" fmla="*/ 1268466 h 1330270"/>
              <a:gd name="connsiteX7" fmla="*/ 0 w 9144000"/>
              <a:gd name="connsiteY7" fmla="*/ 0 h 1330270"/>
              <a:gd name="connsiteX0" fmla="*/ 0 w 9144000"/>
              <a:gd name="connsiteY0" fmla="*/ 0 h 1345873"/>
              <a:gd name="connsiteX1" fmla="*/ 9144000 w 9144000"/>
              <a:gd name="connsiteY1" fmla="*/ 0 h 1345873"/>
              <a:gd name="connsiteX2" fmla="*/ 9144000 w 9144000"/>
              <a:gd name="connsiteY2" fmla="*/ 877200 h 1345873"/>
              <a:gd name="connsiteX3" fmla="*/ 1873377 w 9144000"/>
              <a:gd name="connsiteY3" fmla="*/ 884798 h 1345873"/>
              <a:gd name="connsiteX4" fmla="*/ 1265736 w 9144000"/>
              <a:gd name="connsiteY4" fmla="*/ 1101791 h 1345873"/>
              <a:gd name="connsiteX5" fmla="*/ 825513 w 9144000"/>
              <a:gd name="connsiteY5" fmla="*/ 1256756 h 1345873"/>
              <a:gd name="connsiteX6" fmla="*/ 0 w 9144000"/>
              <a:gd name="connsiteY6" fmla="*/ 1268466 h 1345873"/>
              <a:gd name="connsiteX7" fmla="*/ 0 w 9144000"/>
              <a:gd name="connsiteY7" fmla="*/ 0 h 1345873"/>
              <a:gd name="connsiteX0" fmla="*/ 0 w 9144000"/>
              <a:gd name="connsiteY0" fmla="*/ 0 h 1299067"/>
              <a:gd name="connsiteX1" fmla="*/ 9144000 w 9144000"/>
              <a:gd name="connsiteY1" fmla="*/ 0 h 1299067"/>
              <a:gd name="connsiteX2" fmla="*/ 9144000 w 9144000"/>
              <a:gd name="connsiteY2" fmla="*/ 877200 h 1299067"/>
              <a:gd name="connsiteX3" fmla="*/ 1873377 w 9144000"/>
              <a:gd name="connsiteY3" fmla="*/ 884798 h 1299067"/>
              <a:gd name="connsiteX4" fmla="*/ 1265736 w 9144000"/>
              <a:gd name="connsiteY4" fmla="*/ 1101791 h 1299067"/>
              <a:gd name="connsiteX5" fmla="*/ 825513 w 9144000"/>
              <a:gd name="connsiteY5" fmla="*/ 1256756 h 1299067"/>
              <a:gd name="connsiteX6" fmla="*/ 0 w 9144000"/>
              <a:gd name="connsiteY6" fmla="*/ 1268466 h 1299067"/>
              <a:gd name="connsiteX7" fmla="*/ 0 w 9144000"/>
              <a:gd name="connsiteY7" fmla="*/ 0 h 129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299067">
                <a:moveTo>
                  <a:pt x="0" y="0"/>
                </a:moveTo>
                <a:lnTo>
                  <a:pt x="9144000" y="0"/>
                </a:lnTo>
                <a:lnTo>
                  <a:pt x="9144000" y="877200"/>
                </a:lnTo>
                <a:lnTo>
                  <a:pt x="1873377" y="884798"/>
                </a:lnTo>
                <a:cubicBezTo>
                  <a:pt x="1648189" y="895491"/>
                  <a:pt x="1454131" y="784693"/>
                  <a:pt x="1265736" y="1101791"/>
                </a:cubicBezTo>
                <a:cubicBezTo>
                  <a:pt x="1081964" y="1299067"/>
                  <a:pt x="951864" y="1236702"/>
                  <a:pt x="825513" y="1256756"/>
                </a:cubicBezTo>
                <a:lnTo>
                  <a:pt x="0" y="1268466"/>
                </a:lnTo>
                <a:lnTo>
                  <a:pt x="0" y="0"/>
                </a:lnTo>
                <a:close/>
              </a:path>
            </a:pathLst>
          </a:custGeom>
          <a:solidFill>
            <a:srgbClr val="80C535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9640" name="TextBox 16"/>
          <p:cNvSpPr txBox="1">
            <a:spLocks noChangeArrowheads="1"/>
          </p:cNvSpPr>
          <p:nvPr/>
        </p:nvSpPr>
        <p:spPr bwMode="auto">
          <a:xfrm>
            <a:off x="1258888" y="355063"/>
            <a:ext cx="7885112" cy="96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3400"/>
              </a:lnSpc>
            </a:pPr>
            <a:r>
              <a:rPr lang="ru-RU" sz="2400" b="1" dirty="0" smtClean="0">
                <a:solidFill>
                  <a:schemeClr val="bg1"/>
                </a:solidFill>
                <a:latin typeface="Arial" charset="0"/>
              </a:rPr>
              <a:t> ОГРАНИЧЬТЕ ПОТРЕБЛЕНИЕ ПРОСТЫХ УГЛЕВОДОВ</a:t>
            </a:r>
            <a:endParaRPr lang="ru-RU" sz="24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9641" name="Рисунок 17" descr="Линия2-3.png"/>
          <p:cNvPicPr>
            <a:picLocks noChangeAspect="1"/>
          </p:cNvPicPr>
          <p:nvPr/>
        </p:nvPicPr>
        <p:blipFill>
          <a:blip r:embed="rId3" cstate="print"/>
          <a:srcRect l="3387" r="2802"/>
          <a:stretch>
            <a:fillRect/>
          </a:stretch>
        </p:blipFill>
        <p:spPr bwMode="auto">
          <a:xfrm>
            <a:off x="0" y="1215181"/>
            <a:ext cx="91440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Скругленный прямоугольник 24"/>
          <p:cNvSpPr/>
          <p:nvPr/>
        </p:nvSpPr>
        <p:spPr>
          <a:xfrm>
            <a:off x="5680075" y="1319428"/>
            <a:ext cx="1943100" cy="3405715"/>
          </a:xfrm>
          <a:prstGeom prst="roundRect">
            <a:avLst>
              <a:gd name="adj" fmla="val 11275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643" name="TextBox 25"/>
          <p:cNvSpPr txBox="1">
            <a:spLocks noChangeArrowheads="1"/>
          </p:cNvSpPr>
          <p:nvPr/>
        </p:nvSpPr>
        <p:spPr bwMode="auto">
          <a:xfrm>
            <a:off x="5676900" y="1319429"/>
            <a:ext cx="19431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Arial" charset="0"/>
              </a:rPr>
              <a:t>БЫСТРО-</a:t>
            </a:r>
            <a:br>
              <a:rPr lang="ru-RU" sz="2000" b="1" dirty="0">
                <a:latin typeface="Arial" charset="0"/>
              </a:rPr>
            </a:br>
            <a:r>
              <a:rPr lang="ru-RU" sz="2000" b="1" dirty="0">
                <a:latin typeface="Arial" charset="0"/>
              </a:rPr>
              <a:t>УСВОЯЕМЫЕ</a:t>
            </a:r>
          </a:p>
          <a:p>
            <a:pPr algn="ctr"/>
            <a:r>
              <a:rPr lang="ru-RU" sz="2000" b="1" dirty="0">
                <a:latin typeface="Arial" charset="0"/>
              </a:rPr>
              <a:t>(</a:t>
            </a:r>
            <a:r>
              <a:rPr lang="ru-RU" sz="2000" b="1" dirty="0" smtClean="0">
                <a:latin typeface="Arial" charset="0"/>
              </a:rPr>
              <a:t>простые сахара )</a:t>
            </a:r>
            <a:endParaRPr lang="ru-RU" sz="2000" b="1" dirty="0">
              <a:latin typeface="Arial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734668" y="3161976"/>
            <a:ext cx="1847850" cy="1466849"/>
          </a:xfrm>
          <a:prstGeom prst="roundRect">
            <a:avLst>
              <a:gd name="adj" fmla="val 1013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900" b="1" dirty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algn="ctr">
              <a:lnSpc>
                <a:spcPts val="1900"/>
              </a:lnSpc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Сахар,</a:t>
            </a:r>
          </a:p>
          <a:p>
            <a:pPr algn="ctr">
              <a:lnSpc>
                <a:spcPts val="1900"/>
              </a:lnSpc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Сладости,</a:t>
            </a:r>
          </a:p>
          <a:p>
            <a:pPr algn="ctr">
              <a:lnSpc>
                <a:spcPts val="1900"/>
              </a:lnSpc>
              <a:defRPr/>
            </a:pP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Продукты из муки </a:t>
            </a:r>
            <a:r>
              <a:rPr lang="ru-RU" dirty="0">
                <a:solidFill>
                  <a:schemeClr val="tx1"/>
                </a:solidFill>
                <a:latin typeface="Arial" charset="0"/>
                <a:cs typeface="Arial" charset="0"/>
              </a:rPr>
              <a:t>высшего</a:t>
            </a:r>
            <a:r>
              <a:rPr lang="ru-RU" dirty="0">
                <a:solidFill>
                  <a:srgbClr val="000000"/>
                </a:solidFill>
                <a:latin typeface="Arial" charset="0"/>
                <a:cs typeface="Arial" charset="0"/>
              </a:rPr>
              <a:t> сорта</a:t>
            </a:r>
          </a:p>
        </p:txBody>
      </p:sp>
      <p:pic>
        <p:nvPicPr>
          <p:cNvPr id="69645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7925" y="3591668"/>
            <a:ext cx="15716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6" name="Picture 4" descr="Яблочная диета Любовь и Романти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275" y="2553443"/>
            <a:ext cx="10429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7" name="Рисунок 2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050" y="1723181"/>
            <a:ext cx="8953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71762"/>
            <a:ext cx="1497013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4775" y="1466006"/>
            <a:ext cx="1392238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045915" y="2782953"/>
            <a:ext cx="1228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Arial" charset="0"/>
              </a:rPr>
              <a:t>5-10 мин.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03671" y="2782953"/>
            <a:ext cx="1356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Arial" charset="0"/>
              </a:rPr>
              <a:t>20-30 мин.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79512" y="6146720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cs typeface="Arial" charset="0"/>
              </a:rPr>
              <a:t>МАЛО КЛЕТЧАТКИ –</a:t>
            </a:r>
            <a:br>
              <a:rPr lang="ru-RU" sz="1400" b="1" dirty="0" smtClean="0">
                <a:solidFill>
                  <a:srgbClr val="C00000"/>
                </a:solidFill>
                <a:cs typeface="Arial" charset="0"/>
              </a:rPr>
            </a:br>
            <a:r>
              <a:rPr lang="ru-RU" sz="1400" b="1" dirty="0" smtClean="0">
                <a:solidFill>
                  <a:srgbClr val="C00000"/>
                </a:solidFill>
                <a:cs typeface="Arial" charset="0"/>
              </a:rPr>
              <a:t>МАЛО ПОЛЕЗНОЙ МИКРОФЛОРЫ – ВУЗДУТИЕ, ЗАПОРЫ</a:t>
            </a:r>
            <a:endParaRPr lang="ru-RU" sz="14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131840" y="4793179"/>
            <a:ext cx="5760640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cs typeface="Arial" charset="0"/>
              </a:rPr>
              <a:t>Потребление фруктов и овощей должно быть</a:t>
            </a:r>
            <a:br>
              <a:rPr lang="ru-RU" b="1" dirty="0" smtClean="0">
                <a:cs typeface="Arial" charset="0"/>
              </a:rPr>
            </a:br>
            <a:r>
              <a:rPr lang="ru-RU" sz="2000" b="1" dirty="0" smtClean="0">
                <a:solidFill>
                  <a:srgbClr val="C00000"/>
                </a:solidFill>
                <a:cs typeface="Arial" charset="0"/>
              </a:rPr>
              <a:t>не менее 500 г в сутки  (≥5 порций),</a:t>
            </a:r>
            <a:br>
              <a:rPr lang="ru-RU" sz="2000" b="1" dirty="0" smtClean="0">
                <a:solidFill>
                  <a:srgbClr val="C00000"/>
                </a:solidFill>
                <a:cs typeface="Arial" charset="0"/>
              </a:rPr>
            </a:br>
            <a:r>
              <a:rPr lang="ru-RU" b="1" dirty="0" smtClean="0">
                <a:cs typeface="Arial" charset="0"/>
              </a:rPr>
              <a:t>без учета картофеля</a:t>
            </a:r>
            <a:endParaRPr lang="ru-RU" b="1" dirty="0">
              <a:cs typeface="Arial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131840" y="5835550"/>
            <a:ext cx="596771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дополнительный прием каждой порции фруктов и овощей снижает</a:t>
            </a:r>
            <a:r>
              <a:rPr lang="ru-RU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риск ИБС на 4 %, ИМ на 5 % 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18" descr="wood-nanofib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93178"/>
            <a:ext cx="2658725" cy="1612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827584" y="4865186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Arial" charset="0"/>
              </a:rPr>
              <a:t>КЛЕТЧАТКА</a:t>
            </a:r>
            <a:endParaRPr lang="ru-RU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51520" y="5585266"/>
            <a:ext cx="2592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cs typeface="Arial" charset="0"/>
              </a:rPr>
              <a:t>В ЭТИХ ДОМИКАХ РАЗМНОЖАЕТСЯ ПОЛЕЗНАЯ МИКРОФЛОРА</a:t>
            </a:r>
            <a:endParaRPr lang="ru-RU" sz="1600" b="1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9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1057</Words>
  <Application>Microsoft Office PowerPoint</Application>
  <PresentationFormat>Экран (4:3)</PresentationFormat>
  <Paragraphs>200</Paragraphs>
  <Slides>15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«Плохой холестерин» ЛПНП</vt:lpstr>
      <vt:lpstr>«Хороший холестерин» ЛПВП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АНТИОКСИДАНТЫ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269</cp:lastModifiedBy>
  <cp:revision>72</cp:revision>
  <cp:lastPrinted>2016-10-05T11:37:05Z</cp:lastPrinted>
  <dcterms:created xsi:type="dcterms:W3CDTF">2015-10-22T06:41:31Z</dcterms:created>
  <dcterms:modified xsi:type="dcterms:W3CDTF">2020-12-24T09:30:53Z</dcterms:modified>
</cp:coreProperties>
</file>