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315" r:id="rId10"/>
    <p:sldId id="266" r:id="rId11"/>
    <p:sldId id="311" r:id="rId12"/>
    <p:sldId id="268" r:id="rId13"/>
    <p:sldId id="299" r:id="rId14"/>
    <p:sldId id="330" r:id="rId15"/>
    <p:sldId id="300" r:id="rId16"/>
    <p:sldId id="301" r:id="rId17"/>
    <p:sldId id="321" r:id="rId18"/>
    <p:sldId id="303" r:id="rId19"/>
    <p:sldId id="269" r:id="rId20"/>
    <p:sldId id="331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308" r:id="rId29"/>
    <p:sldId id="322" r:id="rId30"/>
    <p:sldId id="310" r:id="rId31"/>
    <p:sldId id="309" r:id="rId32"/>
    <p:sldId id="279" r:id="rId33"/>
    <p:sldId id="329" r:id="rId34"/>
    <p:sldId id="281" r:id="rId35"/>
    <p:sldId id="313" r:id="rId36"/>
    <p:sldId id="282" r:id="rId37"/>
    <p:sldId id="327" r:id="rId38"/>
    <p:sldId id="328" r:id="rId39"/>
    <p:sldId id="325" r:id="rId40"/>
    <p:sldId id="332" r:id="rId41"/>
    <p:sldId id="295" r:id="rId42"/>
    <p:sldId id="33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14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0B9BC-8D74-4212-9EBF-80DF3C3A9EA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7CE9D-A40A-4BAA-BE94-6D8899983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13D1-3FE7-4BA2-BE6B-C145586BAC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B9BE-48E2-4415-A4B7-C19F9CCD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Питание детей и подростков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Индикатором степени удовлетворения количественной адекватности питания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выступает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sz="2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2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(весоростовые соотношение)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соответствует рекомендуемой для определенной возрастно-половой группы , значит питание энергетически адекватно.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ПРИНЦИПЫ РАЦИОНАЛЬНОГО ПИТАНИЯ ДЕТЕЙ И </a:t>
            </a:r>
            <a:r>
              <a:rPr lang="ru-RU" sz="3200" b="1" dirty="0" smtClean="0">
                <a:solidFill>
                  <a:srgbClr val="7030A0"/>
                </a:solidFill>
              </a:rPr>
              <a:t>ПОДРОСТКОВ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(</a:t>
            </a:r>
            <a:r>
              <a:rPr lang="ru-RU" sz="1800" b="1" dirty="0" smtClean="0">
                <a:solidFill>
                  <a:srgbClr val="7030A0"/>
                </a:solidFill>
              </a:rPr>
              <a:t>продолжение)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14422"/>
            <a:ext cx="843528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2.Качественная адекватность питания и сбалансированность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питательных веществ между собой − достаточное поступление основных пищевых веществ (нутриентов),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белков, жиров и углеводов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до года должно составлять 1:1:3,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старше года − 1:1:4 (за единицу всегда принимается белок как наиболее незаменимый компонент питания).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75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36712"/>
            <a:ext cx="8472518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является одним из основных и жизненно необходимых веществ. В организме человека его запасов нет.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Нормальный рост и развитие организма невозможен без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достаточного количества белка, т. к. жиры и углеводы не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их заменить.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Белки являются: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основными структурными элементами клеток и тканей организма,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принимают самое активное участие в выработке иммунитета,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образовании эритроцитов и гемоглобина,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ферментов и гормонов.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56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сбалансированным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аминокислотному составу , отвечающим потребностям растущего организма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входящий в состав продуктов животного происхождения: мяса, особенно телятины, молока и молочных продуктов, яиц, рыбы.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Критериями адекватности белкового питания являются оптимальное состояние здоровья, кожи и видимых слизистых, гармоничное физическое развитие, устойчивый иммунитет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Недостаток  белков приводит к развитию алиментарных болезней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Квашиоркор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отек, отставание в массе тела, роста, мышечная гипотония, сохранение подкожной  клетчатки и  психомоторные нарушения.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Алиментарный маразм(кахексия) – задержка роста, отставание в массе тела, мышечная дистрофия, отсутствие подкожного жира, появление морщин.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4290"/>
            <a:ext cx="8229600" cy="5983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лужат ребенку не только источником энергии. 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Жиры являются: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структурными элементами клеток,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входят в виде включений в протоплазму,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участвуют в создании клеточных оболочек,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процессах формирования иммунитета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выступают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жирорастворимых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витаминов − А, Е, Д, К.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значение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жиры, содержащие полиненасыщенные жирные кислоты (ПНЖК) омега-6 и омега-3 жирные кислоты.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организме ребенка ПНЖК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синтезируются и должны обязательно поступать извне.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Наиболее высокое содержание ПНЖК наблюдается в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лососевых сортах рыб: в горбуше, лососе атлантическом, кете.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00042"/>
            <a:ext cx="8229600" cy="4934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Углеводы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основным и легко усвояемым источником энергии, их усвояемость достигает 96%.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способствуют усвоению организмом белков и жиров пищи.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Углеводы в пищевых продуктах присутствуют в виде: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простых (моно-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сложных соединений (полисахаридов).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Важную биологическую роль в организме человека играют практически не перевариваемые полисахариды или пищевые волокна, к которым относятся целлюлоза, гемицеллюлоза, пектины, протопектины.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Пищевые волокна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служат субстратом для развития нормальной микрофлоры кишечника. 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Недостаточное потребление клетчатки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факторов риска развития сахарного диабета, атеросклероза, ишемической болезни сердца,  хронического запора с развитием дивертикулов кишечника и опухолей.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Обязательным компонентом питания для растущего организма являются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витамины.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Витамины, являясь регуляторами обменных процессов в организме, обеспечивают не только поддержание гомеостаза, но и процессы оптимального роста и развития.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участвуют в процессах кроветворения, окислительных реакциях, способствуют повышению сопротивляемости организма ребенка к различным заболеваниям.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Минеральные  вещества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Оптимальный рост и развитие детского организма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невозможны без минеральных элементов, являющихся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составной частью клеток и тканей организма, а также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биокатализаторами обменных процессов.</a:t>
            </a:r>
          </a:p>
          <a:p>
            <a:pPr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1.Участие в пластических процессах(построение костей, зубной ткани)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Входит в состав ферментов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3.Поддерживает кислотно-щелочное равновесие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Поддерживает нормальный состав крови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Участвует в тканевом обмене  веществ</a:t>
            </a: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лекции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1.Особенности питания детей и подростков.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2.Методы изучения питания детей и подростков.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3.Нормы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Оптимальное для усвоения организма соотношение кальция и фосфора в пищевых продуктах: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грудного возраста 1,2:1,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1 года до 3 лет - 1:1,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старше 4 лет - 1:1,2 или 1:1,5.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Оптимальное соотношение кальция и магния 1:0,7.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23468" cy="7143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ПРИНЦИПЫ РАЦИОНАЛЬНОГО ПИТАНИЯ ДЕТЕЙ И </a:t>
            </a:r>
            <a:r>
              <a:rPr lang="ru-RU" sz="2400" b="1" dirty="0" smtClean="0">
                <a:solidFill>
                  <a:srgbClr val="7030A0"/>
                </a:solidFill>
              </a:rPr>
              <a:t>ПОДРОСТКОВ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(продолжение)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3.Соблюдение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режима питания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режимом питания понимают прием пищи в установленное время и наиболее рациональное распределение суточного рациона в течение дня.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разработке режима питания учитывают характер деятельности, режим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дня,возраст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местные привычки и индивидуальные особенности организма.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012" t="42609" r="43403" b="21655"/>
          <a:stretch>
            <a:fillRect/>
          </a:stretch>
        </p:blipFill>
        <p:spPr bwMode="auto">
          <a:xfrm>
            <a:off x="4714876" y="3714752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Режим питания включает: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sz="2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регулярность питания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− прием пищи строго в одно и то же время суток с целью выработки условно-рефлекторной реакции секреторной функции ЖКТ на время приема пищи и обеспечения функциональной готовности организма к её более эффективному перевариванию и усвоению. 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Время отдельных приемов пищи в условиях организованного коллектива определяется режимом работы учреждения для детей и подростков.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i="1" u="sng" dirty="0" smtClean="0">
                <a:solidFill>
                  <a:srgbClr val="FF0000"/>
                </a:solidFill>
              </a:rPr>
              <a:t>- кратность и интервалы между приемами пищи </a:t>
            </a:r>
            <a:r>
              <a:rPr lang="ru-RU" sz="2600" dirty="0" smtClean="0"/>
              <a:t>− количество приемов пищи меняется по мере взросления ребенка: от более частого в раннем детском возрасте до 3-4 разового в более старшем.</a:t>
            </a:r>
          </a:p>
          <a:p>
            <a:pPr marL="0" indent="0">
              <a:buNone/>
            </a:pPr>
            <a:r>
              <a:rPr lang="ru-RU" sz="2600" dirty="0" smtClean="0"/>
              <a:t>В первые три года жизни ребенок должен получать свой рацион приблизительно равномерными порциями в течение дня, постепенно переходя от 6-7 разового приема пищи к 5-, и затем 4-кратному</a:t>
            </a:r>
          </a:p>
          <a:p>
            <a:pPr>
              <a:buNone/>
            </a:pPr>
            <a:r>
              <a:rPr lang="ru-RU" sz="2600" b="1" dirty="0" smtClean="0"/>
              <a:t>Оптимальным для детей и подростков является прием</a:t>
            </a:r>
          </a:p>
          <a:p>
            <a:pPr>
              <a:buNone/>
            </a:pPr>
            <a:r>
              <a:rPr lang="ru-RU" sz="2600" b="1" dirty="0" smtClean="0"/>
              <a:t>пищи с интервалом в 3,5-4 ч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sz="2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достаточную продолжительность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одного приема пищи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продолжительность  приема завтрака10-15 мин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ужина должна составлять 10-15 мин,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обеда 25-30 мин, исключая «еду наспех» с целью обеспечения должной степени измельчения, обработки пищи в полости рта и облегчения процесса переваривания в последующих отделах желудочно-кишечного тракта;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401080" cy="612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Количественное распределение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суточного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рациона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приемам предусматривает: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Первый прием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завтрак, составляющий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20-25% энергетической ценности рациона и включающий не менее 2-х горячих блюд: первое – каши, овощные блюда, яйца, творог и творожные изделия; второе –горячие напитки (молоко, кофе или какао с молоком, чай);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второй прием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обед − 35-40% суточной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энергоценности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Обед должен включать не менее 3-х блюд: первое – суп, второе – мясное или рыбное блюдо с гарниром, третье – компот или другой напиток. Может  включать также овощной салат;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третий прием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− полдник – 10-15% суточной калорийности рациона питания с включением жидкости, фруктов, ягод или фруктово-ягодного десерта, сладостей, печенья или сдобы;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четвертый прием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− ужин – 15-20% суточной калорийности питания, состоящий не менее чем из 2-х блюд: первое – горячее овощное, творожное, крупяное или иное блюдо, второе – молоко, кисель, кефир;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последний прием пищи − 2-й ужин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«перекус» (кефир, йогурт или другой легкоусвояемый продукт) должен состояться не позднее, чем за 1-2 часа до отхода ко сну, иначе потребляемая пища уйдет не на компенсацию основных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энерготрат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на создание жирового депо и напряженный режим работы основных жизнеобеспечивающих систем организма в период сна.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зависимости от условий работы учреждения для детей и подростков допускаются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отклонения в распределении приемам пищи в пределах ± 5%.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порций и однократного приема пищи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меняется по мере взросления ребенка.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Объем потребляемой пищи должен обеспечивать растущий организм необходимым количеством питательных веществ и энергии в течение дня и по отдельным приемам.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5483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приема пищи и поведение ребенка во время еды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− в детских коллективах должны быть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обеспечены должные санитарно-гигиенические условия приема пищи с соблюдением эстетики питания, сервировки стола, реализующие возможность привития детям гигиенических навыков и навыков культуры питания.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рекомендуется предусмотреть обязательный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30-35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минутный отдых до приема пищи.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покойная обстановка, удобная, соответствующая росту мебель, сервировка стола, внешний вид блюд, их вкус – все должно вызывать положительные эмоции.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6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Учитывая несовершенство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ферментативного аппарата желудочно-кишечного тракта растущего организма детское питание должно иметь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диетическую направленность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основанную 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соблюдении принципов механического,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химического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3.термического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щажения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1974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Принцип механического 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щажения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детском питании достигается исключением из рациона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грубоволокнистой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пищи натуральных мясных изделий (используются рубленые, хорошим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развариванием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пищевых продуктов или тщательным их измельчением).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 1,5 лет показана полужидкая мелкоизмельченная пища (овощи и фрукты натирают на мелкой терке).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Детям старше 1,5 лет в рационы включается более плотная пища, требующая жевания (фрукты, очищенные от кожицы и освобожденные от косточек, нарезанные кусочками).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Каши вначале готовятся жидкие, затем полужидкие, вязкие и рассыпчатые.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20688"/>
            <a:ext cx="8401080" cy="55054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Рациональное 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rationalis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умный, осмысленный) – это физиологически полноценное питание детей и подростков, обеспечивающее необходимый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уровень  обмена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веществ, постоянство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организма, оптимальный рост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гармоничное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развитие, должную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функциональную активность органов и систем, а также сопротивляемость воздействию неблагоприятных факторов окружающей среды при различных условиях жизнедеятельности.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523" t="14762" r="38452" b="-1587"/>
          <a:stretch/>
        </p:blipFill>
        <p:spPr bwMode="auto">
          <a:xfrm>
            <a:off x="3804392" y="3618387"/>
            <a:ext cx="4410946" cy="281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3. Химическое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щажение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требует исключения из рационов детского питания веществ и продуктов: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обладающих раздражающим действием и усиливающих секреторную активность желудка: копчености, маринады, соления, пряности, острые и жареные блюда, газированные напитки, крепкий чай, кофе и прочие.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запрещено использование острых приправ (хрен, перец, горчица , уксус).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Термическое </a:t>
            </a:r>
            <a:r>
              <a:rPr lang="ru-RU" sz="2600" b="1" i="1" u="sng" dirty="0" err="1" smtClean="0">
                <a:latin typeface="Times New Roman" pitchFamily="18" charset="0"/>
                <a:cs typeface="Times New Roman" pitchFamily="18" charset="0"/>
              </a:rPr>
              <a:t>щажение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предусматривает исключение из употребления детьми, особенно дошкольного возраста, слишком холодной или чрезмерно горячей пищи. </a:t>
            </a:r>
          </a:p>
          <a:p>
            <a:pPr marL="0" indent="0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Реализуемые в организованных коллективах для детей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холодные блюда должны иметь комнатную температуру,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закуски и салаты − температуру не ниже +14-16ºС,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горячие блюда − не выше 50ºС.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Принципы рационального питания детей и подростков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52736"/>
            <a:ext cx="8472518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Безопасность и безвредность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санитарно-гигиенических противоэпидемических требований, начиная от заготовки продуктов питания, на всех этапах их транспортировки, хранения, технологической обработки и заканчивая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приемом пищи.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Пища должна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безвредной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микробиологическим,  т.е.  не содержать  патогенных  микроорганизмов,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химическим (нитраты,  нитриты,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нитрозамины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пестициды,  тяжёлые  металлы,  синтетические  химические соединения, ароматические углеводы,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микотоксины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радиационным  показателям, радионуклидов в количествах, превышающих допустимые уровни</a:t>
            </a:r>
          </a:p>
          <a:p>
            <a:pPr marL="0" indent="0"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55546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Разнообразие и чередование.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питании детей ежедневно включается суточная норма (±10%) молока и кисломолочных напитков, сливочного и растительного масла, мяса (птицы), хлеба, круп, овощей и фруктов, сахара.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Другие продукты (рыба, сыр, творог, сметана) должна быть обеспечена среднесуточная норма их потребления за месяц.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составлении  меню  следует  соблюдать  чередование  блюд  и  продуктов.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допускается повторение одного и того же блюда в течение двух дней подряд.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одного дня не следует планировать блюда, основу которых составляет один  и  тот  же  продукт  питания.  Крупяные  изделия  следует  чередовать  с мучными  и  овощными.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Для  более  полного  удовлетворения  потребностей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организма  в  разнообразных  питательных  веществах  в  детском  питании рекомендуется широко использовать сложные гарниры.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ИЗУЧЕНИЯ И ОЦЕНКИ ФАКТИЧЕСКОГО ПИТАНИЯ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И ПОДРОСТКОВ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072594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медицинские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изучению питания населения. Медицинский, гигиенический подход к изучению питания населения, отличается от социально-экономического, прежде всего тем, что он сочетается с изучением здоровья населения.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При гигиеническом подходе к оценке фактического питания детей и подростков учитываются две основные составляющие: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о фактическом потреблении пищевых продуктов, а с ними –пищевых веществ и энергии (изучение фактического питания);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–данные о состоянии здоровья в связи с характером питания – статуса питания(состояние питания, пищевой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нутритивный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статус,трофологический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статус, белково-энергетический статус).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метода для изучения фактического питания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подростков определяется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исследования и характером поставленных задач,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видом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анализируемого питания: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индивидуальное,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семейное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(домашнее),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коллективное (организованное).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182" t="37546" r="41802" b="22744"/>
          <a:stretch>
            <a:fillRect/>
          </a:stretch>
        </p:blipFill>
        <p:spPr bwMode="auto">
          <a:xfrm>
            <a:off x="3571868" y="4000504"/>
            <a:ext cx="48577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31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ИЗУЧЕНИЯ ФАКТИЧЕСКОГО ПИТАНИЯ ДЕТЕЙ И ПОДРОСТКОВ  В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УСЛОВИЯХ ОРГАНИЗОВАННОГО КОЛЛЕКТИВА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изучения организованного фактического питания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 и подростков используются: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Теоретические (расчетные),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. Лабораторные методы.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Теоретические методы питания детей и подростков оценки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Оценка фактического питания по журналу контроля за качеством готовой продукции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бракеражному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Оценка питания по бухгалтерским накопительным ведомостям.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Оценка питания на основании суточного рациона (меню-раскладки).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5111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МЕТОДЫ ИЗУЧЕНИЯ ФАКТИЧЕСКОГО ПИТАНИЯ ДЕТЕЙ И ПОДРОСТКОВ В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УСЛОВИЯХ ОРГАНИЗОВАННОГО КОЛЛЕКТИВА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. Лабораторные методы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более углубленного изучения рационов питания детей и подростков могут использоваться лабораторные методы, которые условно можно разделить на две группы: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1.Методы оценки полноценности фактического питания: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Изучение соответствия фактической калорийности готовых блюд расчетным данным с вычислением коэффициента выполнения калорийности(КВК).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Изучение соответствия химического состава и калорийности суточных рационов физиологическим потребностям в пищевых веществах и энергии.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Лабораторный контроль С-витаминизации готовых блюд.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74638"/>
            <a:ext cx="9072594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МЕТОДЫ ИЗУЧЕНИЯ ФАКТИЧЕСКОГО ПИТАНИЯ ДЕТЕЙ И ПОДРОСТКОВ В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УСЛОВИЯХ ОРГАНИЗОВАННОГО КОЛЛЕКТИВА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Методы оценки безопасности фактического питания: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Бактериологическое исследование (проб кулинарных изделий).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Контроль содержания остаточных количеств пестицидов.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Контроль содержания нитратов.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Радиологический контроль (определение удельной активности радионуклидов цезия-137 и стронция-90).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лабораторных исследований сравнивают с</a:t>
            </a:r>
          </a:p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гигиеническими нормами качества и безопасности продуктов</a:t>
            </a:r>
          </a:p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продовольственного сырья, установленными</a:t>
            </a:r>
          </a:p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соответствующими техническими нормативными правовыми</a:t>
            </a:r>
          </a:p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актами.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Суточная потребность детей в пищевых ингредиентах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81" t="13574" r="19695" b="7506"/>
          <a:stretch>
            <a:fillRect/>
          </a:stretch>
        </p:blipFill>
        <p:spPr bwMode="auto">
          <a:xfrm>
            <a:off x="142844" y="785794"/>
            <a:ext cx="90011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Сбалансированное, полноценное рациональное 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одним из наиболее существенных и постоянно действующих факторов, обеспечивающих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оптимальное протекание процессов роста и развития организма, а также укрепление здоровья в детском и подростковом возрасте.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белков, жиров и углеводов в суточном рационе питания детей школьного возраста, %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81" t="43564" r="18432" b="15398"/>
          <a:stretch>
            <a:fillRect/>
          </a:stretch>
        </p:blipFill>
        <p:spPr bwMode="auto">
          <a:xfrm>
            <a:off x="357158" y="1500174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orjak\Desktop\1273559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Спасибо за внимание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62" r="24237" b="22658"/>
          <a:stretch>
            <a:fillRect/>
          </a:stretch>
        </p:blipFill>
        <p:spPr bwMode="auto">
          <a:xfrm>
            <a:off x="214282" y="1500174"/>
            <a:ext cx="87868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ПРИНЦИПЫ РАЦИОНАЛЬНОГО ПИТАНИЯ ДЕТЕЙ И ПОДРОСТКОВ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491174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1.Количественная адекватность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–это соответствие энергии, поступающей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энерготратам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организма.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Потребляемая с пищей энергия необходима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растущему организму для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поддержания основного обмена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который  зависит:</a:t>
            </a:r>
          </a:p>
          <a:p>
            <a:pPr marL="51435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пола (у мальчиков выше, чем у девочек), </a:t>
            </a:r>
          </a:p>
          <a:p>
            <a:pPr marL="51435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 (чем моложе детский организм, тем интенсивнее уровень обмена веществ),</a:t>
            </a:r>
          </a:p>
          <a:p>
            <a:pPr marL="51435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физиологического состояния (после заболевания в период реконвалесценции уровень обмена веществ повышается), </a:t>
            </a:r>
          </a:p>
          <a:p>
            <a:pPr marL="51435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климатических условий (в летний период потребности в энергии повышаются);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обеспечения процессов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переваривания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пищи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СДДП специфически-динамического действия пищи, которое в зависимости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нутриентного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состава пищи может быть разным: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пища преимущественно углеводистая,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энерготраты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организма на её переваривание составляют 10%,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белковая или жировая – 15% от величины основного обмена;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выполнения физической и умственной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чем больше доля физического труда (спортивные тренировки), выше его интенсивность и продолжительность, тем выше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энерготраты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примеру, потребность в энергии учащихся школ олимпийского резерва будет выше по сравнению с их сверстниками – учащимися обычных учреждений образования.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Калорийность суточного рациона детей в летнее время увеличивается на 10% в связи с увеличением их двигательной активности;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обеспечения роста и развития организма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и подростковый периоды характеризуются преобладанием в организме процессов ассимиляции над диссимиляцией и относительно высоким расходом энергии. Потребление энергии должно быть таким, чтобы обеспечить положительный азотистый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баланс в организме − главное условие роста и развития организма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73" t="30470" r="43910" b="33585"/>
          <a:stretch/>
        </p:blipFill>
        <p:spPr bwMode="auto">
          <a:xfrm>
            <a:off x="4421320" y="3643314"/>
            <a:ext cx="3583126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340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принципа количественной адекватности питания предусматривает достаточное поступление с пищей энергетических веществ: белков, жиров и углеводов.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детей старше года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энергоценность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суточного рациона питания должна быть обеспечен преимущественно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(55-58%) за счет углеводов (при распаде 1 г образуется 4,3 ккал энергии),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около 12-15% − за счет белков (при распаде 1 г образуется 4,3 ккал энергии)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30-32% за счёт жиров (при распаде 1 г образуется 9,3 ккал энергии).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0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2437</Words>
  <Application>Microsoft Office PowerPoint</Application>
  <PresentationFormat>Экран (4:3)</PresentationFormat>
  <Paragraphs>203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Питание детей и подростков    </vt:lpstr>
      <vt:lpstr>План лекции :</vt:lpstr>
      <vt:lpstr>Слайд 3</vt:lpstr>
      <vt:lpstr>Слайд 4</vt:lpstr>
      <vt:lpstr>ПРИНЦИПЫ РАЦИОНАЛЬНОГО ПИТАНИЯ ДЕТЕЙ И ПОДРОСТКОВ </vt:lpstr>
      <vt:lpstr>Слайд 6</vt:lpstr>
      <vt:lpstr>Слайд 7</vt:lpstr>
      <vt:lpstr>Слайд 8</vt:lpstr>
      <vt:lpstr>Слайд 9</vt:lpstr>
      <vt:lpstr>Слайд 10</vt:lpstr>
      <vt:lpstr>ПРИНЦИПЫ РАЦИОНАЛЬНОГО ПИТАНИЯ ДЕТЕЙ И ПОДРОСТКОВ (продолжение)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ПРИНЦИПЫ РАЦИОНАЛЬНОГО ПИТАНИЯ ДЕТЕЙ И ПОДРОСТКОВ (продолжение)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Принципы рационального питания детей и подростков  (продолжение)</vt:lpstr>
      <vt:lpstr>Слайд 33</vt:lpstr>
      <vt:lpstr>МЕТОДЫ ИЗУЧЕНИЯ И ОЦЕНКИ ФАКТИЧЕСКОГО ПИТАНИЯ ДЕТЕЙ И ПОДРОСТКОВ </vt:lpstr>
      <vt:lpstr>Слайд 35</vt:lpstr>
      <vt:lpstr> МЕТОДЫ ИЗУЧЕНИЯ ФАКТИЧЕСКОГО ПИТАНИЯ ДЕТЕЙ И ПОДРОСТКОВ  В УСЛОВИЯХ ОРГАНИЗОВАННОГО КОЛЛЕКТИВА </vt:lpstr>
      <vt:lpstr>МЕТОДЫ ИЗУЧЕНИЯ ФАКТИЧЕСКОГО ПИТАНИЯ ДЕТЕЙ И ПОДРОСТКОВ В УСЛОВИЯХ ОРГАНИЗОВАННОГО КОЛЛЕКТИВА (продолжение)</vt:lpstr>
      <vt:lpstr>МЕТОДЫ ИЗУЧЕНИЯ ФАКТИЧЕСКОГО ПИТАНИЯ ДЕТЕЙ И ПОДРОСТКОВ В УСЛОВИЯХ ОРГАНИЗОВАННОГО КОЛЛЕКТИВА (продолжение)</vt:lpstr>
      <vt:lpstr>Суточная потребность детей в пищевых ингредиентах </vt:lpstr>
      <vt:lpstr>Содержание белков, жиров и углеводов в суточном рационе питания детей школьного возраста, % </vt:lpstr>
      <vt:lpstr>Слайд 41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детей и подростков</dc:title>
  <dc:creator>oorjak</dc:creator>
  <cp:lastModifiedBy>oorjak</cp:lastModifiedBy>
  <cp:revision>192</cp:revision>
  <dcterms:created xsi:type="dcterms:W3CDTF">2019-01-28T09:43:40Z</dcterms:created>
  <dcterms:modified xsi:type="dcterms:W3CDTF">2021-02-16T09:24:00Z</dcterms:modified>
</cp:coreProperties>
</file>