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30.05.2016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30.05.2016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30.05.2016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30.05.2016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30.05.2016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Реабилитация пациентов с инфарктом миокарда</a:t>
            </a:r>
            <a:endParaRPr lang="ru-RU" dirty="0"/>
          </a:p>
        </p:txBody>
      </p:sp>
      <p:sp>
        <p:nvSpPr>
          <p:cNvPr id="3" name="Подзаголовок 2"/>
          <p:cNvSpPr>
            <a:spLocks noGrp="1"/>
          </p:cNvSpPr>
          <p:nvPr>
            <p:ph type="subTitle" idx="1"/>
          </p:nvPr>
        </p:nvSpPr>
        <p:spPr/>
        <p:txBody>
          <a:bodyPr/>
          <a:lstStyle/>
          <a:p>
            <a:r>
              <a:rPr lang="ru-RU" dirty="0" err="1" smtClean="0"/>
              <a:t>Абдулгалимов</a:t>
            </a:r>
            <a:r>
              <a:rPr lang="ru-RU" dirty="0" smtClean="0"/>
              <a:t> В.З. </a:t>
            </a:r>
            <a:r>
              <a:rPr lang="ru-RU" dirty="0" err="1" smtClean="0"/>
              <a:t>леч</a:t>
            </a:r>
            <a:endParaRPr lang="ru-RU" dirty="0"/>
          </a:p>
        </p:txBody>
      </p:sp>
    </p:spTree>
    <p:extLst>
      <p:ext uri="{BB962C8B-B14F-4D97-AF65-F5344CB8AC3E}">
        <p14:creationId xmlns:p14="http://schemas.microsoft.com/office/powerpoint/2010/main" val="1844737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t>Четвертая ступень двигательной активности назначается больным при появлении на ЭКГ тенденции к формированию рубцовой стадии инфаркта миокарда, она предусматривает расширение режима физической активности до уровня, на котором больной может быть переведен в специализированное отделение кардиологического санатория для долечивания больных инфарктом миокарда. Больной на этой ступени активности совершает прогулки на расстояние 500-600 м (в темпе 70 80 шагов в мин), затем на расстояние 1-1,5 км (в темпе 80-90 шагов в мин) и в последующем на 2-3 км в 2-3 приема (в темпе 80-100 шагов в мин). Для больного на данной ступени расширяется интенсивность лечебной гимнастики в положении сидя и стоя. Начинают физическую реабилитацию по IV-й ступени больные при I-й ФК - на 16-20-й день, II-й ФК - на 17-18-й день, III-й ФК -на 19-21-й день, IV-й ФК - индивидуально. Продолжительность данной ступени при I-й ФК - до 30 дней, II-й ФК - до 31-45 дней, III-й ФК - до 31-45 дней, IV-й ФК - индивидуально.</a:t>
            </a:r>
          </a:p>
          <a:p>
            <a:endParaRPr lang="ru-RU" dirty="0"/>
          </a:p>
        </p:txBody>
      </p:sp>
      <p:sp>
        <p:nvSpPr>
          <p:cNvPr id="2" name="Заголовок 1"/>
          <p:cNvSpPr>
            <a:spLocks noGrp="1"/>
          </p:cNvSpPr>
          <p:nvPr>
            <p:ph type="title"/>
          </p:nvPr>
        </p:nvSpPr>
        <p:spPr/>
        <p:txBody>
          <a:bodyPr/>
          <a:lstStyle/>
          <a:p>
            <a:r>
              <a:rPr lang="ru-RU" dirty="0" smtClean="0"/>
              <a:t>Ступени реабилитации</a:t>
            </a:r>
            <a:endParaRPr lang="ru-RU" dirty="0"/>
          </a:p>
        </p:txBody>
      </p:sp>
    </p:spTree>
    <p:extLst>
      <p:ext uri="{BB962C8B-B14F-4D97-AF65-F5344CB8AC3E}">
        <p14:creationId xmlns:p14="http://schemas.microsoft.com/office/powerpoint/2010/main" val="247494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dirty="0" smtClean="0"/>
              <a:t>Он начинается </a:t>
            </a:r>
            <a:r>
              <a:rPr lang="ru-RU" dirty="0"/>
              <a:t>после завершения лечения в госпитале или специализированном кардиологическом санатории. Задачами этого этапа являются диспансерное динамическое наблюдение, поддержание трудоспособности больных на достигнутом уровне или ее повышение, оценка состояния трудоспособности, рациональное трудоустройство, предупреждение прогрессирования или обострений ИБС и рецидивов инфаркта миокарда, обеспечение санаторно-курортным лечением. </a:t>
            </a:r>
          </a:p>
        </p:txBody>
      </p:sp>
      <p:sp>
        <p:nvSpPr>
          <p:cNvPr id="2" name="Заголовок 1"/>
          <p:cNvSpPr>
            <a:spLocks noGrp="1"/>
          </p:cNvSpPr>
          <p:nvPr>
            <p:ph type="title"/>
          </p:nvPr>
        </p:nvSpPr>
        <p:spPr/>
        <p:txBody>
          <a:bodyPr>
            <a:normAutofit fontScale="90000"/>
          </a:bodyPr>
          <a:lstStyle/>
          <a:p>
            <a:r>
              <a:rPr lang="ru-RU" dirty="0" smtClean="0"/>
              <a:t>Амбулаторно-поликлинический этап</a:t>
            </a:r>
            <a:endParaRPr lang="ru-RU" dirty="0"/>
          </a:p>
        </p:txBody>
      </p:sp>
    </p:spTree>
    <p:extLst>
      <p:ext uri="{BB962C8B-B14F-4D97-AF65-F5344CB8AC3E}">
        <p14:creationId xmlns:p14="http://schemas.microsoft.com/office/powerpoint/2010/main" val="134955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dirty="0"/>
              <a:t>Проводится обучение навыкам здорового образа жизни (регулирование режима труда и отдыха, диета), коррекция факторов риска (курения, избыточной массы тела, </a:t>
            </a:r>
            <a:r>
              <a:rPr lang="ru-RU" dirty="0" err="1"/>
              <a:t>гиперлипидемии</a:t>
            </a:r>
            <a:r>
              <a:rPr lang="ru-RU" dirty="0"/>
              <a:t>, артериальной гипертензии и др.), назначается ЛФК (утренняя гигиеническая гимнастика, лечебная физкультура, дозированная ходьба), физиотерапия (лекарственный электрофорез сосудорасширяющих средств, электрофорез калия по </a:t>
            </a:r>
            <a:r>
              <a:rPr lang="ru-RU" dirty="0" err="1"/>
              <a:t>Вермелю</a:t>
            </a:r>
            <a:r>
              <a:rPr lang="ru-RU" dirty="0"/>
              <a:t>, четырехкамерные ванны, «сухие» углекислые или радоновые ванны)</a:t>
            </a:r>
          </a:p>
        </p:txBody>
      </p:sp>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2111747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a:t>Показанием к санаторному этапу восстановительного лечения является инфаркт миокарда I, II и III ФК в фазе выздоровления со стабильными изменениями ЭКГ при наличии положительной динамики, отражающей формирование рубца. При мелкоочаговом инфаркте миокарда перевод осуществляется не ранее 20 дней от начала заболевания, при осложненном мелкоочаговом и крупноочаговом инфаркте миокарда - не ранее 30 дней. Больной должен самостоятельно себя обслуживать, совершать ходьбу до 1 км в 2-3 приема, подниматься на 1 -2 проема лестницы.</a:t>
            </a:r>
          </a:p>
        </p:txBody>
      </p:sp>
      <p:sp>
        <p:nvSpPr>
          <p:cNvPr id="2" name="Заголовок 1"/>
          <p:cNvSpPr>
            <a:spLocks noGrp="1"/>
          </p:cNvSpPr>
          <p:nvPr>
            <p:ph type="title"/>
          </p:nvPr>
        </p:nvSpPr>
        <p:spPr/>
        <p:txBody>
          <a:bodyPr/>
          <a:lstStyle/>
          <a:p>
            <a:r>
              <a:rPr lang="ru-RU" dirty="0" smtClean="0"/>
              <a:t>Санаторно-курортное лечение</a:t>
            </a:r>
            <a:endParaRPr lang="ru-RU" dirty="0"/>
          </a:p>
        </p:txBody>
      </p:sp>
    </p:spTree>
    <p:extLst>
      <p:ext uri="{BB962C8B-B14F-4D97-AF65-F5344CB8AC3E}">
        <p14:creationId xmlns:p14="http://schemas.microsoft.com/office/powerpoint/2010/main" val="4233827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2" name="Заголовок 1"/>
          <p:cNvSpPr>
            <a:spLocks noGrp="1"/>
          </p:cNvSpPr>
          <p:nvPr>
            <p:ph type="title"/>
          </p:nvPr>
        </p:nvSpPr>
        <p:spPr>
          <a:xfrm>
            <a:off x="467544" y="2348880"/>
            <a:ext cx="8229600" cy="1143000"/>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1189709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Физическую реабилитацию больного инфарктом миокарда начинают с первого дня его поступления в стационар. Для индивидуального подхода к назначению объема физических тренировок больной относится к одному из четырех функциональных классов</a:t>
            </a:r>
            <a:r>
              <a:rPr lang="ru-RU" dirty="0" smtClean="0"/>
              <a:t>.</a:t>
            </a:r>
          </a:p>
          <a:p>
            <a:pPr marL="0" indent="0">
              <a:buNone/>
            </a:pPr>
            <a:endParaRPr lang="ru-RU" dirty="0"/>
          </a:p>
        </p:txBody>
      </p:sp>
      <p:sp>
        <p:nvSpPr>
          <p:cNvPr id="2" name="Заголовок 1"/>
          <p:cNvSpPr>
            <a:spLocks noGrp="1"/>
          </p:cNvSpPr>
          <p:nvPr>
            <p:ph type="title"/>
          </p:nvPr>
        </p:nvSpPr>
        <p:spPr/>
        <p:txBody>
          <a:bodyPr/>
          <a:lstStyle/>
          <a:p>
            <a:r>
              <a:rPr lang="ru-RU" dirty="0" smtClean="0"/>
              <a:t>Стационарный этап</a:t>
            </a:r>
            <a:endParaRPr lang="ru-RU" dirty="0"/>
          </a:p>
        </p:txBody>
      </p:sp>
    </p:spTree>
    <p:extLst>
      <p:ext uri="{BB962C8B-B14F-4D97-AF65-F5344CB8AC3E}">
        <p14:creationId xmlns:p14="http://schemas.microsoft.com/office/powerpoint/2010/main" val="38867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К I-</a:t>
            </a:r>
            <a:r>
              <a:rPr lang="ru-RU" dirty="0" err="1"/>
              <a:t>му</a:t>
            </a:r>
            <a:r>
              <a:rPr lang="ru-RU" dirty="0"/>
              <a:t> функциональному классу (ФК) относят больных с мелкоочаговым инфарктом миокарда, протекающим без осложнений или с легкими осложнениями (редкая и эпизодическая экстрасистолия, синусовая брадикардия, недостаточность кровообращения не выше I-й степени и др</a:t>
            </a:r>
            <a:r>
              <a:rPr lang="ru-RU" dirty="0" smtClean="0"/>
              <a:t>.).</a:t>
            </a:r>
          </a:p>
          <a:p>
            <a:endParaRPr lang="ru-RU" dirty="0"/>
          </a:p>
        </p:txBody>
      </p:sp>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9145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Ко II-</a:t>
            </a:r>
            <a:r>
              <a:rPr lang="ru-RU" dirty="0" err="1"/>
              <a:t>му</a:t>
            </a:r>
            <a:r>
              <a:rPr lang="ru-RU" dirty="0"/>
              <a:t> ФК относят больных с мелкоочаговым инфарктом миокарда при наличии одного из среднетяжелых осложнений (блокада выше I-й степени, пароксизмальные нарушения ритма, недостаточность кровообращения II-й А стадии и др.), а также больные с крупноочаговым инфарктом миокарда без осложнений или с легкими осложнениями.</a:t>
            </a:r>
          </a:p>
        </p:txBody>
      </p:sp>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44135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a:t>К III-</a:t>
            </a:r>
            <a:r>
              <a:rPr lang="ru-RU" dirty="0" err="1"/>
              <a:t>му</a:t>
            </a:r>
            <a:r>
              <a:rPr lang="ru-RU" dirty="0"/>
              <a:t> ФК относятся больные с мелкоочаговым инфарктом миокарда без осложнений при наличии частой (более 6 приступов в сутки) стенокардии или при наличии не более одного среднетяжелого осложнения, а также больные с трансмуральным инфарктом миокарда при наличии легких осложнений и стенокардии или осложнении средней степени тяжести без стенокардии.</a:t>
            </a:r>
          </a:p>
        </p:txBody>
      </p:sp>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173526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r>
              <a:rPr lang="ru-RU" dirty="0"/>
              <a:t>К IV-</a:t>
            </a:r>
            <a:r>
              <a:rPr lang="ru-RU" dirty="0" err="1"/>
              <a:t>му</a:t>
            </a:r>
            <a:r>
              <a:rPr lang="ru-RU" dirty="0"/>
              <a:t> ФК относят больных с мелкоочаговым инфарктом миокарда при наличии тяжелых осложнений (рецидивирующий инфаркт миокарда, состояние клинической смерти, полная АВ-блокада, острая аневризма сердца, кардиогенный шок и др.), трансмуральным инфаркт миокарда при частой и тяжелой стенокардии с любым осложнением или без него, а также трансмуральным инфарктом миокарда при наличии любых тяжелых осложнений</a:t>
            </a:r>
          </a:p>
        </p:txBody>
      </p:sp>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260783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a:t>Первая ступень охватывает период пребывания больного на постельном режиме. Эта ступень включает поворот на бок, движение конечностями, пользование подкладным судном, умывание лежа на боку, периодически - подъем головного конца кровати. Через день - </a:t>
            </a:r>
            <a:r>
              <a:rPr lang="ru-RU" dirty="0" err="1"/>
              <a:t>присаживание</a:t>
            </a:r>
            <a:r>
              <a:rPr lang="ru-RU" dirty="0"/>
              <a:t> с помощью медицинской сестры 2-3 раза в день по 5-10 мин, бритье, чистка зубов, умывание, дефекация сидя на прикроватном стульчаке. Проводят комплекс лечебной гимнастики лежа на спине, включающей дыхательные упражнения, упражнения для мелких и средних групп мышц. Продолжительность первой ступени активности для больных I-II-й ФК 2-4 дня, III-й ФК - 5-6 дней, IV-й ФК - 6-7 дней.</a:t>
            </a:r>
          </a:p>
        </p:txBody>
      </p:sp>
      <p:sp>
        <p:nvSpPr>
          <p:cNvPr id="2" name="Заголовок 1"/>
          <p:cNvSpPr>
            <a:spLocks noGrp="1"/>
          </p:cNvSpPr>
          <p:nvPr>
            <p:ph type="title"/>
          </p:nvPr>
        </p:nvSpPr>
        <p:spPr/>
        <p:txBody>
          <a:bodyPr>
            <a:normAutofit fontScale="90000"/>
          </a:bodyPr>
          <a:lstStyle/>
          <a:p>
            <a:r>
              <a:rPr lang="ru-RU" dirty="0" smtClean="0"/>
              <a:t>Ступени стационарной реабилитации</a:t>
            </a:r>
            <a:endParaRPr lang="ru-RU" dirty="0"/>
          </a:p>
        </p:txBody>
      </p:sp>
    </p:spTree>
    <p:extLst>
      <p:ext uri="{BB962C8B-B14F-4D97-AF65-F5344CB8AC3E}">
        <p14:creationId xmlns:p14="http://schemas.microsoft.com/office/powerpoint/2010/main" val="279198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5112568"/>
          </a:xfrm>
        </p:spPr>
        <p:txBody>
          <a:bodyPr>
            <a:noAutofit/>
          </a:bodyPr>
          <a:lstStyle/>
          <a:p>
            <a:r>
              <a:rPr lang="ru-RU" sz="2300" dirty="0"/>
              <a:t>Вторая ступень двигательной активности включает объем физической активности больного в период палатного режима - до выхода его в коридор. Активность в пределах II-й ступени разрешается при удовлетворительной реакции на режим I-й ступени, при отсутствии новых осложнений. Эта ступень допускает более длительное сидение на краю кровати со свешенными ногами (20 мин по 2-3 раза в день), принятие пищи сидя, </a:t>
            </a:r>
            <a:r>
              <a:rPr lang="ru-RU" sz="2300" dirty="0" err="1"/>
              <a:t>присаживание</a:t>
            </a:r>
            <a:r>
              <a:rPr lang="ru-RU" sz="2300" dirty="0"/>
              <a:t> на стул, а затем ходьбу по палате, прием пищи за столом, мытье ног с помощью постороннего лица. Лечебная гимнастика выполняется в положении сидя, включая гигиеническую гимнастику. На досуге разрешается прием близких родственников, настольные игры, вышивание, рисование за столом. К выполнению этой ступени больные приступают при I-й ФК - на 3-4-й день, II-й ФК - на 5-6-й день, III-й ФК - на 6-7-й день, IV-й ФК - на 7-8-й день болезни.</a:t>
            </a:r>
          </a:p>
        </p:txBody>
      </p:sp>
      <p:sp>
        <p:nvSpPr>
          <p:cNvPr id="2" name="Заголовок 1"/>
          <p:cNvSpPr>
            <a:spLocks noGrp="1"/>
          </p:cNvSpPr>
          <p:nvPr>
            <p:ph type="title"/>
          </p:nvPr>
        </p:nvSpPr>
        <p:spPr/>
        <p:txBody>
          <a:bodyPr/>
          <a:lstStyle/>
          <a:p>
            <a:r>
              <a:rPr lang="ru-RU" dirty="0" smtClean="0"/>
              <a:t>Ступени реабилитации</a:t>
            </a:r>
            <a:endParaRPr lang="ru-RU" dirty="0"/>
          </a:p>
        </p:txBody>
      </p:sp>
    </p:spTree>
    <p:extLst>
      <p:ext uri="{BB962C8B-B14F-4D97-AF65-F5344CB8AC3E}">
        <p14:creationId xmlns:p14="http://schemas.microsoft.com/office/powerpoint/2010/main" val="532404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Третья ступень двигательной активности включает период от первого выхода больного в коридор до первой его прогулки на улице. На этой ступени двигательной активности больным разрешается сидеть без ограничения во времени, желательны: выход в коридор, пользование общим туалетом, ходьба по коридору от 50 до 200 м, сначала в 2-3 приема (в медленном темпе до 70 шагов в минуту), освоение одного лестничного пролета, а затем и одного этажа лестницы, полное самообслуживание, прием душа. Проведение досуга в виде чтения и настольных игр, прием посетителей, просмотр телевизионных передач.</a:t>
            </a:r>
          </a:p>
          <a:p>
            <a:r>
              <a:rPr lang="ru-RU" dirty="0"/>
              <a:t>Начало реабилитации по III-й ступени при условии успешного освоения II-й ступени больные начинают при I-й ФК - на 6-10-й день, II-й ФК -на 8-13-й день, III-й ФК - на 9-15-й день, IV-й ФК - индивидуально.</a:t>
            </a:r>
          </a:p>
        </p:txBody>
      </p:sp>
      <p:sp>
        <p:nvSpPr>
          <p:cNvPr id="2" name="Заголовок 1"/>
          <p:cNvSpPr>
            <a:spLocks noGrp="1"/>
          </p:cNvSpPr>
          <p:nvPr>
            <p:ph type="title"/>
          </p:nvPr>
        </p:nvSpPr>
        <p:spPr/>
        <p:txBody>
          <a:bodyPr/>
          <a:lstStyle/>
          <a:p>
            <a:r>
              <a:rPr lang="ru-RU" dirty="0" smtClean="0"/>
              <a:t>Ступени реабилитации</a:t>
            </a:r>
            <a:endParaRPr lang="ru-RU" dirty="0"/>
          </a:p>
        </p:txBody>
      </p:sp>
    </p:spTree>
    <p:extLst>
      <p:ext uri="{BB962C8B-B14F-4D97-AF65-F5344CB8AC3E}">
        <p14:creationId xmlns:p14="http://schemas.microsoft.com/office/powerpoint/2010/main" val="4210939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TotalTime>
  <Words>1024</Words>
  <Application>Microsoft Office PowerPoint</Application>
  <PresentationFormat>Экран (4:3)</PresentationFormat>
  <Paragraphs>23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Реабилитация пациентов с инфарктом миокарда</vt:lpstr>
      <vt:lpstr>Стационарный этап</vt:lpstr>
      <vt:lpstr>Презентация PowerPoint</vt:lpstr>
      <vt:lpstr>Презентация PowerPoint</vt:lpstr>
      <vt:lpstr>Презентация PowerPoint</vt:lpstr>
      <vt:lpstr>Презентация PowerPoint</vt:lpstr>
      <vt:lpstr>Ступени стационарной реабилитации</vt:lpstr>
      <vt:lpstr>Ступени реабилитации</vt:lpstr>
      <vt:lpstr>Ступени реабилитации</vt:lpstr>
      <vt:lpstr>Ступени реабилитации</vt:lpstr>
      <vt:lpstr>Амбулаторно-поликлинический этап</vt:lpstr>
      <vt:lpstr>Презентация PowerPoint</vt:lpstr>
      <vt:lpstr>Санаторно-курортное лечение</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Реабилитация пациентов с инфарктом миокарда</dc:title>
  <dc:creator>ОАР №1 Пост 3</dc:creator>
  <cp:lastModifiedBy>ОАР№1 Пост1-1</cp:lastModifiedBy>
  <cp:revision>3</cp:revision>
  <dcterms:created xsi:type="dcterms:W3CDTF">2016-05-24T19:06:02Z</dcterms:created>
  <dcterms:modified xsi:type="dcterms:W3CDTF">2016-05-30T11:11:58Z</dcterms:modified>
</cp:coreProperties>
</file>