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27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0F4D9CF-B083-4229-9BE2-DF85223042B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6129EEC-C471-4B38-8AA5-0A1E0300E0E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Депрессия: </a:t>
            </a:r>
            <a:r>
              <a:rPr lang="ru-RU" dirty="0" smtClean="0"/>
              <a:t>распространённость, </a:t>
            </a:r>
            <a:r>
              <a:rPr lang="ru-RU" dirty="0"/>
              <a:t>виды, принципы терапии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7848872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Демченко Игорь</a:t>
            </a:r>
          </a:p>
          <a:p>
            <a:r>
              <a:rPr lang="ru-RU" dirty="0" smtClean="0"/>
              <a:t>Солдатова Екатерина</a:t>
            </a:r>
          </a:p>
          <a:p>
            <a:r>
              <a:rPr lang="ru-RU" dirty="0" smtClean="0"/>
              <a:t>Хохлова Ксения</a:t>
            </a:r>
          </a:p>
          <a:p>
            <a:r>
              <a:rPr lang="ru-RU" dirty="0" smtClean="0"/>
              <a:t>Студенты группы 301, клиническая психология</a:t>
            </a:r>
            <a:endParaRPr lang="ru-RU" dirty="0"/>
          </a:p>
        </p:txBody>
      </p:sp>
      <p:pic>
        <p:nvPicPr>
          <p:cNvPr id="1026" name="Picture 2" descr="Как депрессивные мемы могут помочь при лечении депрессии - Новост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744416" cy="25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4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Биполярная депрессия, тип 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1"/>
            <a:ext cx="4474840" cy="4255685"/>
          </a:xfrm>
        </p:spPr>
        <p:txBody>
          <a:bodyPr>
            <a:normAutofit/>
          </a:bodyPr>
          <a:lstStyle/>
          <a:p>
            <a:r>
              <a:rPr lang="ru-RU" sz="2400" dirty="0"/>
              <a:t>Больше похожа на рекуррентное депрессивное расстройство, чем на биполярное расстройство. При этом расстройстве множественные депрессивные фазы чередуются с фазами маний, но с менее выраженной эйфорией.</a:t>
            </a:r>
          </a:p>
        </p:txBody>
      </p:sp>
      <p:pic>
        <p:nvPicPr>
          <p:cNvPr id="5122" name="Picture 2" descr="https://sun9-28.userapi.com/c849432/v849432942/cafdf/H5Fwx9RMw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2577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Смешанное тревожно-депрессивное расстройство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При тревожно-депрессивном расстройстве клиника очень похожа на депрессию, однако при депрессии на первое место всегда выходят депрессивные синдромы. В данном случае равномерно сочетаются как тревожные, так и депрессивные симптомы.</a:t>
            </a:r>
          </a:p>
          <a:p>
            <a:endParaRPr lang="ru-RU" dirty="0"/>
          </a:p>
        </p:txBody>
      </p:sp>
      <p:pic>
        <p:nvPicPr>
          <p:cNvPr id="4" name="Picture 2" descr="Salem / Салем: лучшие изображения (15) | Мемы, Кот и Реакци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02431"/>
            <a:ext cx="3672408" cy="26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Депрессивный психотический </a:t>
            </a:r>
            <a:r>
              <a:rPr lang="ru-RU" dirty="0" smtClean="0">
                <a:effectLst/>
              </a:rPr>
              <a:t>эпизод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Психоз – это состояние, при котором люди видят или слышат вещи, которые не существуют (галлюцинации) и/или имеют ложные идеи или убеждения (бред). </a:t>
            </a:r>
            <a:endParaRPr lang="en-US" sz="2400" dirty="0" smtClean="0"/>
          </a:p>
          <a:p>
            <a:r>
              <a:rPr lang="ru-RU" sz="2400" dirty="0"/>
              <a:t>Психотические эпизоды могут быть как однополярными, </a:t>
            </a:r>
            <a:r>
              <a:rPr lang="ru-RU" sz="2400" dirty="0" smtClean="0"/>
              <a:t>так </a:t>
            </a:r>
            <a:r>
              <a:rPr lang="ru-RU" sz="2400" dirty="0"/>
              <a:t>и биполярными.</a:t>
            </a:r>
          </a:p>
        </p:txBody>
      </p:sp>
      <p:pic>
        <p:nvPicPr>
          <p:cNvPr id="12290" name="Picture 2" descr="mimafiia | Кошачьи мемы, Животные, К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672408" cy="26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5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Атипичная депрессия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Этот тип депрессии характеризуется гиперчувствительностью и переменчивостью настроения, перееданием и сонливостью, паническими атаками. Этот тип депрессии легкий и может быть биполярным.</a:t>
            </a:r>
          </a:p>
          <a:p>
            <a:endParaRPr lang="ru-RU" dirty="0"/>
          </a:p>
        </p:txBody>
      </p:sp>
      <p:pic>
        <p:nvPicPr>
          <p:cNvPr id="13314" name="Picture 2" descr="https://sun9-19.userapi.com/c854028/v854028986/d3182/ikY14ECsg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888432" cy="26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8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Сезонное </a:t>
            </a:r>
            <a:r>
              <a:rPr lang="ru-RU" dirty="0">
                <a:effectLst/>
              </a:rPr>
              <a:t>депрессивное расстройство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тип депрессии похож на атипичную </a:t>
            </a:r>
            <a:r>
              <a:rPr lang="ru-RU" dirty="0" smtClean="0"/>
              <a:t>депрессию </a:t>
            </a:r>
            <a:r>
              <a:rPr lang="ru-RU" dirty="0"/>
              <a:t>и </a:t>
            </a:r>
            <a:r>
              <a:rPr lang="ru-RU" dirty="0" smtClean="0"/>
              <a:t>протекает </a:t>
            </a:r>
            <a:r>
              <a:rPr lang="ru-RU" dirty="0"/>
              <a:t>сезонно при изменении климата, чаще осенью или зимой</a:t>
            </a:r>
          </a:p>
        </p:txBody>
      </p:sp>
      <p:pic>
        <p:nvPicPr>
          <p:cNvPr id="14338" name="Picture 2" descr="https://sun9-54.userapi.com/c855520/v855520986/d26c8/R5D4GeSpE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032448" cy="29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8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Краткое депрессивное </a:t>
            </a:r>
            <a:r>
              <a:rPr lang="ru-RU" dirty="0" smtClean="0">
                <a:effectLst/>
              </a:rPr>
              <a:t>расстройство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4258816" cy="396765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мягкий вариант депрессии, чаще поражающий молодых людей и характеризующийся короткими депрессивными эпизодами, длящимися менее 2 недель.</a:t>
            </a:r>
          </a:p>
          <a:p>
            <a:endParaRPr lang="ru-RU" dirty="0"/>
          </a:p>
        </p:txBody>
      </p:sp>
      <p:pic>
        <p:nvPicPr>
          <p:cNvPr id="6146" name="Picture 2" descr="тупые депрессивные мемы @hidepression_memes Instagram Profi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2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Тимоаналептики</a:t>
            </a:r>
            <a:r>
              <a:rPr lang="ru-RU" dirty="0"/>
              <a:t> являются эффективными средствами терапии, не вызывающими зависимости и не теряющими своей эффективности при длительном применении. </a:t>
            </a:r>
          </a:p>
        </p:txBody>
      </p:sp>
      <p:pic>
        <p:nvPicPr>
          <p:cNvPr id="15362" name="Picture 2" descr="https://sun9-56.userapi.com/c850328/v850328884/1c0830/r_MowRMnO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2833819" cy="20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Антидепрессанты могут также быть эффективны в отношении редукции неясных с медицинской точки зрения соматических симптомов, встречающихся при депрессии, например, головной боли, звона в ушах и т.д. </a:t>
            </a:r>
          </a:p>
        </p:txBody>
      </p:sp>
      <p:pic>
        <p:nvPicPr>
          <p:cNvPr id="16386" name="Picture 2" descr="https://sun9-26.userapi.com/c851024/v851024675/19c818/LwC2IA2Ek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274893" cy="31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3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Целесообразным является сочетание фармакотерапии с долгосрочной психотерапией, т.к. доказано, что их комбинация более эффективна, чем любая отдельно применяемая методика лечения</a:t>
            </a:r>
          </a:p>
        </p:txBody>
      </p:sp>
      <p:pic>
        <p:nvPicPr>
          <p:cNvPr id="17410" name="Picture 2" descr="https://sun9-67.userapi.com/c543104/v543104012/4aae1/eFCOfu5NO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505350" cy="24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3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Показанные виды психотерапии: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Групповая межличностная</a:t>
            </a:r>
          </a:p>
          <a:p>
            <a:r>
              <a:rPr lang="ru-RU" dirty="0" smtClean="0"/>
              <a:t>Индивидуальная</a:t>
            </a:r>
          </a:p>
          <a:p>
            <a:r>
              <a:rPr lang="ru-RU" dirty="0" smtClean="0"/>
              <a:t>Семейная психотерапия</a:t>
            </a:r>
            <a:endParaRPr lang="ru-RU" dirty="0"/>
          </a:p>
        </p:txBody>
      </p:sp>
      <p:pic>
        <p:nvPicPr>
          <p:cNvPr id="7170" name="Picture 2" descr="Смотря с какой стороны.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5114"/>
            <a:ext cx="4968552" cy="29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Депрессия — это распространенное психическое расстройство, для которого характерны уныние, потеря интереса или радости, чувство вины и низкая самооценка, нарушения сна или аппетита, вялость и плохая концентрация внимания.</a:t>
            </a:r>
          </a:p>
          <a:p>
            <a:endParaRPr lang="ru-RU" dirty="0"/>
          </a:p>
        </p:txBody>
      </p:sp>
      <p:pic>
        <p:nvPicPr>
          <p:cNvPr id="18434" name="Picture 2" descr="https://sun9-67.userapi.com/c543104/v543104213/24ca4/CGgW_5Dgb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0627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3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купирующая </a:t>
            </a:r>
            <a:r>
              <a:rPr lang="ru-RU" dirty="0" smtClean="0"/>
              <a:t>терапия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долечивающая или стабилизирующая (поддерживающая) </a:t>
            </a:r>
            <a:r>
              <a:rPr lang="ru-RU" dirty="0" smtClean="0"/>
              <a:t>терапия</a:t>
            </a:r>
            <a:endParaRPr lang="ru-RU" dirty="0"/>
          </a:p>
          <a:p>
            <a:r>
              <a:rPr lang="ru-RU" dirty="0"/>
              <a:t>- профилактическая </a:t>
            </a:r>
            <a:r>
              <a:rPr lang="ru-RU" dirty="0" smtClean="0"/>
              <a:t>терапия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82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Общие рекомендации по минимальной продолжительности поддерживающей терапии: </a:t>
            </a:r>
            <a:r>
              <a:rPr lang="ru-RU" dirty="0"/>
              <a:t>в течение 6 месяцев после наступления ремиссии.</a:t>
            </a:r>
          </a:p>
          <a:p>
            <a:r>
              <a:rPr lang="ru-RU" b="1" dirty="0"/>
              <a:t>Отмена. </a:t>
            </a:r>
            <a:r>
              <a:rPr lang="ru-RU" dirty="0"/>
              <a:t>При отмене терапии считается целесообразным медленно снижать дозы препарата в течение как минимум 4 недель.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597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Депрессия – болезнь, и относиться к ней нужно соответствующе. Как и при других заболеваниях, важна профилактика и ранняя диагностика.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57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8194" name="Picture 2" descr="кот салем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1484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6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6280"/>
          </a:xfrm>
        </p:spPr>
        <p:txBody>
          <a:bodyPr/>
          <a:lstStyle/>
          <a:p>
            <a:r>
              <a:rPr lang="ru-RU" dirty="0"/>
              <a:t>Депрессией страдает 300 миллионов человек. Почти миллион человек в год, кончают жизнь самоубийством. </a:t>
            </a:r>
          </a:p>
          <a:p>
            <a:r>
              <a:rPr lang="ru-RU" dirty="0"/>
              <a:t>Депрессия является основной причиной инвалидности в мире и вносит значительный «вклад» в глобальное бремя болезней.</a:t>
            </a:r>
          </a:p>
          <a:p>
            <a:endParaRPr lang="ru-RU" dirty="0"/>
          </a:p>
        </p:txBody>
      </p:sp>
      <p:pic>
        <p:nvPicPr>
          <p:cNvPr id="2050" name="Picture 2" descr="Создать комикс мем &quot;Кот депрессия (Кот депрессия, ко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664296" cy="27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1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Несмотря на наличие эффективных методов лечения психических расстройств, в странах с низким и средним уровнем дохода от 76% до 85% людей, страдающих нарушениями психического здоровья, не получают никакого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309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Депрессивный эпизод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Эпизод длится от нескольких </a:t>
            </a:r>
            <a:r>
              <a:rPr lang="ru-RU" dirty="0" smtClean="0"/>
              <a:t>недель </a:t>
            </a:r>
            <a:r>
              <a:rPr lang="ru-RU" dirty="0"/>
              <a:t>до года, но всегда продолжительностью более 2 недель.</a:t>
            </a:r>
          </a:p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человек не получает соответствующего лечения депрессии, существует риск  повторных депрессивных эпизодов в будущем. Депрессивные эпизоды всегда в той или иной степени затрагивают работоспособность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70387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Периодическое (</a:t>
            </a:r>
            <a:r>
              <a:rPr lang="ru-RU" dirty="0" err="1">
                <a:effectLst/>
              </a:rPr>
              <a:t>реккурентное</a:t>
            </a:r>
            <a:r>
              <a:rPr lang="ru-RU" dirty="0">
                <a:effectLst/>
              </a:rPr>
              <a:t>) депрессивное расстройство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Это, так называемая «классическая» или «клиническая» депрессия. </a:t>
            </a:r>
            <a:endParaRPr lang="ru-RU" dirty="0" smtClean="0"/>
          </a:p>
          <a:p>
            <a:r>
              <a:rPr lang="ru-RU" dirty="0"/>
              <a:t>При такого рода депрессии депрессивные фазы, которые могут длиться от несколько месяцев до нескольких лет, чередуются с фазами с нормального настроения</a:t>
            </a:r>
          </a:p>
        </p:txBody>
      </p:sp>
      <p:pic>
        <p:nvPicPr>
          <p:cNvPr id="10242" name="Picture 2" descr="Паблик: «Сэлем на каждый день» — Интернет на T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2520280" cy="19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9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Дистимия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асстройство </a:t>
            </a:r>
            <a:r>
              <a:rPr lang="ru-RU" dirty="0"/>
              <a:t>является постоянным, симптомы длятся гораздо дольше, по крайней мере, 2 года, иногда десятилетия, поэтому его называют «хронической депрессией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9220" name="Picture 4" descr="Кот и Сэлем сэберхэген: истории из жизни, советы, новости и юмо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29429"/>
            <a:ext cx="3456384" cy="23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Биполярная депрессия, тип 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тип депрессии при биполярном расстройстве, которое ранее называлась маниакально-депрессивный </a:t>
            </a:r>
            <a:r>
              <a:rPr lang="ru-RU" dirty="0" smtClean="0"/>
              <a:t>психоз.</a:t>
            </a:r>
          </a:p>
          <a:p>
            <a:r>
              <a:rPr lang="ru-RU" dirty="0"/>
              <a:t>Она состоит из смены депрессивных фаз, фаз нормального настроения и, так называемых, маниакальных фаз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Комиксы This is fine (мем про собаку, сидящую в огн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960440" cy="19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Маниакальные фазы характеризуются чрезмерно высоким настроением, связанным с </a:t>
            </a:r>
            <a:r>
              <a:rPr lang="ru-RU" sz="2400" dirty="0" err="1"/>
              <a:t>гиперактивностью</a:t>
            </a:r>
            <a:r>
              <a:rPr lang="ru-RU" sz="2400" dirty="0"/>
              <a:t>, беспокойством и снижением потребности во сне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Лучшим способом описать эти «потрясения эмоций» является фраза "быть на вершине мира и попасть в глубины отчаяния".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Депрессия? В этом я шарю, Мем Я в этом шар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</TotalTime>
  <Words>661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Депрессия: распространённость, виды, принципы терапии </vt:lpstr>
      <vt:lpstr>Определение</vt:lpstr>
      <vt:lpstr>Презентация PowerPoint</vt:lpstr>
      <vt:lpstr>Презентация PowerPoint</vt:lpstr>
      <vt:lpstr>Депрессивный эпизод </vt:lpstr>
      <vt:lpstr>Периодическое (реккурентное) депрессивное расстройство</vt:lpstr>
      <vt:lpstr>Дистимия</vt:lpstr>
      <vt:lpstr>Биполярная депрессия, тип I</vt:lpstr>
      <vt:lpstr>Презентация PowerPoint</vt:lpstr>
      <vt:lpstr>Биполярная депрессия, тип II</vt:lpstr>
      <vt:lpstr>Смешанное тревожно-депрессивное расстройство</vt:lpstr>
      <vt:lpstr>Депрессивный психотический эпизод</vt:lpstr>
      <vt:lpstr>Атипичная депрессия</vt:lpstr>
      <vt:lpstr> Сезонное депрессивное расстройство</vt:lpstr>
      <vt:lpstr>Краткое депрессивное расстройство</vt:lpstr>
      <vt:lpstr>Терапия</vt:lpstr>
      <vt:lpstr>Презентация PowerPoint</vt:lpstr>
      <vt:lpstr>Презентация PowerPoint</vt:lpstr>
      <vt:lpstr>Показанные виды психотерапии:</vt:lpstr>
      <vt:lpstr>Этапы:</vt:lpstr>
      <vt:lpstr>Презентация PowerPoint</vt:lpstr>
      <vt:lpstr>Вывод: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Депрессия: распространённость, виды, принципы терапии</dc:title>
  <dc:creator>Пользователь Windows</dc:creator>
  <cp:lastModifiedBy>User</cp:lastModifiedBy>
  <cp:revision>7</cp:revision>
  <dcterms:created xsi:type="dcterms:W3CDTF">2020-05-12T17:21:36Z</dcterms:created>
  <dcterms:modified xsi:type="dcterms:W3CDTF">2020-05-20T03:25:22Z</dcterms:modified>
</cp:coreProperties>
</file>