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82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7" r:id="rId15"/>
    <p:sldId id="296" r:id="rId16"/>
    <p:sldId id="283" r:id="rId17"/>
    <p:sldId id="284" r:id="rId18"/>
    <p:sldId id="295" r:id="rId19"/>
    <p:sldId id="280" r:id="rId20"/>
    <p:sldId id="279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0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4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12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596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7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78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7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6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1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9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9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65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1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94E25-0703-45A4-9836-782A1DA35927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7D1B74-4924-49BD-9616-B3E7CFCA48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6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FF549-D769-09E0-4CBD-547DAE3CD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2297971"/>
            <a:ext cx="7766936" cy="1646302"/>
          </a:xfrm>
        </p:spPr>
        <p:txBody>
          <a:bodyPr/>
          <a:lstStyle/>
          <a:p>
            <a:pPr lvl="0" algn="ctr" defTabSz="525779">
              <a:defRPr sz="1800" b="0" cap="none" spc="0">
                <a:solidFill>
                  <a:srgbClr val="000000"/>
                </a:solidFill>
                <a:effectLst/>
              </a:defRPr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съемных протезов из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термоплатических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полимеров.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00E5B5-3DB3-CB77-556B-317CE25EC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5064" y="4911464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ординатор кафедры стоматологии ИПО по специальности «стоматология ортопедическая» Ахмедов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Эльнур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Кудрат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рецензент к.м.н., доцент Лысенко Ольга Владимировна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AD52A-5BAE-E6B8-CFBE-35615BC0DC16}"/>
              </a:ext>
            </a:extLst>
          </p:cNvPr>
          <p:cNvSpPr txBox="1"/>
          <p:nvPr/>
        </p:nvSpPr>
        <p:spPr>
          <a:xfrm>
            <a:off x="1083076" y="130452"/>
            <a:ext cx="81909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«Красноярский государственный медицинский университет имени профессора В.Ф. Войно-Ясенецкого» Министерства здравоохранения 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стоматологии ИПО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F6F92B-1463-82C8-F133-391179E7FA6B}"/>
              </a:ext>
            </a:extLst>
          </p:cNvPr>
          <p:cNvSpPr txBox="1"/>
          <p:nvPr/>
        </p:nvSpPr>
        <p:spPr>
          <a:xfrm>
            <a:off x="3015449" y="6358216"/>
            <a:ext cx="6161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361791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34291"/>
            <a:ext cx="8596668" cy="1320800"/>
          </a:xfrm>
        </p:spPr>
        <p:txBody>
          <a:bodyPr/>
          <a:lstStyle/>
          <a:p>
            <a:r>
              <a:rPr lang="ru-RU" dirty="0" smtClean="0"/>
              <a:t>Классификация пластмасс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/>
              <a:t>Термопластичные </a:t>
            </a:r>
            <a:r>
              <a:rPr lang="ru-RU" sz="2600" dirty="0"/>
              <a:t>(термопласты) высокомолекулярные соединения при нагревании постепенно приобретают возрастающую с повышением температуры пластичность, часто переходящую в </a:t>
            </a:r>
            <a:r>
              <a:rPr lang="ru-RU" sz="2600" dirty="0" err="1"/>
              <a:t>вязкотекучее</a:t>
            </a:r>
            <a:r>
              <a:rPr lang="ru-RU" sz="2600" dirty="0"/>
              <a:t> состояние, а при охлаждении вновь возвращаются в твердое упругое состояние. Это свойство не утрачивается и при многократном повторении процессов нагревания и охлаждения.</a:t>
            </a:r>
          </a:p>
        </p:txBody>
      </p:sp>
    </p:spTree>
    <p:extLst>
      <p:ext uri="{BB962C8B-B14F-4D97-AF65-F5344CB8AC3E}">
        <p14:creationId xmlns:p14="http://schemas.microsoft.com/office/powerpoint/2010/main" val="427037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53012"/>
            <a:ext cx="8596668" cy="1061258"/>
          </a:xfrm>
        </p:spPr>
        <p:txBody>
          <a:bodyPr/>
          <a:lstStyle/>
          <a:p>
            <a:r>
              <a:rPr lang="ru-RU" dirty="0"/>
              <a:t>Классификация пластмасс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7644"/>
            <a:ext cx="8596668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Термореактивные (реактопласты) полимеры имеют сравнительно невысокую относительную молекулярную массу и при нагревании легко переходят в </a:t>
            </a:r>
            <a:r>
              <a:rPr lang="ru-RU" sz="2400" dirty="0" err="1"/>
              <a:t>вязкотекучее</a:t>
            </a:r>
            <a:r>
              <a:rPr lang="ru-RU" sz="2400" dirty="0"/>
              <a:t> состояние. С увеличением длительности действия повышенных температур термореактивные полимеры превращаются в твердую стеклообразную или </a:t>
            </a:r>
            <a:r>
              <a:rPr lang="ru-RU" sz="2400" dirty="0" err="1"/>
              <a:t>резиноподобную</a:t>
            </a:r>
            <a:r>
              <a:rPr lang="ru-RU" sz="2400" dirty="0"/>
              <a:t> массу и необратимо утрачивают способность вновь переходить в пластичное состояние. Это свойство объясняется тем, что переработка материала сопровождается химической реакцией образования полимера с сетчатой или пространственной структурой макромолекул.</a:t>
            </a:r>
          </a:p>
        </p:txBody>
      </p:sp>
    </p:spTree>
    <p:extLst>
      <p:ext uri="{BB962C8B-B14F-4D97-AF65-F5344CB8AC3E}">
        <p14:creationId xmlns:p14="http://schemas.microsoft.com/office/powerpoint/2010/main" val="246304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92727"/>
            <a:ext cx="8596668" cy="1320800"/>
          </a:xfrm>
        </p:spPr>
        <p:txBody>
          <a:bodyPr/>
          <a:lstStyle/>
          <a:p>
            <a:r>
              <a:rPr lang="ru-RU" dirty="0"/>
              <a:t>Классификация пластмасс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6133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Термостабильные высокомолекулярные соединения при нагревании не переходят в пластичное состояние и сравнительно мало изменяются по физическим свойствам вплоть до температуры их термического </a:t>
            </a:r>
            <a:r>
              <a:rPr lang="ru-RU" sz="2800" dirty="0" smtClean="0"/>
              <a:t>разрушения.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660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Для изготовления базисов протезов используются пластмассы следующих типов:</a:t>
            </a:r>
          </a:p>
          <a:p>
            <a:r>
              <a:rPr lang="ru-RU" sz="2400" dirty="0" smtClean="0"/>
              <a:t>Акриловые</a:t>
            </a:r>
            <a:r>
              <a:rPr lang="ru-RU" sz="2400" dirty="0"/>
              <a:t>;</a:t>
            </a:r>
          </a:p>
          <a:p>
            <a:r>
              <a:rPr lang="ru-RU" sz="2400" dirty="0" err="1" smtClean="0"/>
              <a:t>Винилакриловые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На </a:t>
            </a:r>
            <a:r>
              <a:rPr lang="ru-RU" sz="2400" dirty="0"/>
              <a:t>основе модифицированного полистирола;</a:t>
            </a:r>
          </a:p>
          <a:p>
            <a:r>
              <a:rPr lang="ru-RU" sz="2400" dirty="0" smtClean="0"/>
              <a:t>Сополимеры </a:t>
            </a:r>
            <a:r>
              <a:rPr lang="ru-RU" sz="2400" dirty="0"/>
              <a:t>или смеси перечисленных </a:t>
            </a:r>
            <a:r>
              <a:rPr lang="ru-RU" sz="2400" dirty="0" smtClean="0"/>
              <a:t>пластмасс.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67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379" y="2851265"/>
            <a:ext cx="4192740" cy="40067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91250" cy="3695700"/>
          </a:xfrm>
        </p:spPr>
      </p:pic>
      <p:sp>
        <p:nvSpPr>
          <p:cNvPr id="5" name="Прямоугольник 4"/>
          <p:cNvSpPr/>
          <p:nvPr/>
        </p:nvSpPr>
        <p:spPr>
          <a:xfrm>
            <a:off x="1221724" y="3785014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Акриловые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2322" y="6488668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Винилакриловые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-1"/>
            <a:ext cx="6000750" cy="369570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631362" y="3708523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нейлоновые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64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Показания к изготовлению протезов из термопластических материалов: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5898"/>
            <a:ext cx="9056870" cy="4697411"/>
          </a:xfrm>
        </p:spPr>
        <p:txBody>
          <a:bodyPr>
            <a:normAutofit/>
          </a:bodyPr>
          <a:lstStyle/>
          <a:p>
            <a:r>
              <a:rPr lang="ru-RU" dirty="0" smtClean="0"/>
              <a:t>Беззубая </a:t>
            </a:r>
            <a:r>
              <a:rPr lang="ru-RU" dirty="0"/>
              <a:t>челюсть I тип по Шредеру (при наличии условий в полости рта);</a:t>
            </a:r>
          </a:p>
          <a:p>
            <a:r>
              <a:rPr lang="ru-RU" dirty="0" smtClean="0"/>
              <a:t>Беззубая </a:t>
            </a:r>
            <a:r>
              <a:rPr lang="ru-RU" dirty="0"/>
              <a:t>челюсть I тип по </a:t>
            </a:r>
            <a:r>
              <a:rPr lang="ru-RU" dirty="0" err="1"/>
              <a:t>Келлеру</a:t>
            </a:r>
            <a:r>
              <a:rPr lang="ru-RU" dirty="0"/>
              <a:t> (при наличии условий в полости рта);</a:t>
            </a:r>
          </a:p>
          <a:p>
            <a:r>
              <a:rPr lang="ru-RU" dirty="0" smtClean="0"/>
              <a:t>Для </a:t>
            </a:r>
            <a:r>
              <a:rPr lang="ru-RU" dirty="0"/>
              <a:t>пациентов, склонных к аллергии, </a:t>
            </a:r>
            <a:r>
              <a:rPr lang="ru-RU" dirty="0" err="1"/>
              <a:t>хим</a:t>
            </a:r>
            <a:r>
              <a:rPr lang="ru-RU" dirty="0"/>
              <a:t>-, </a:t>
            </a:r>
            <a:r>
              <a:rPr lang="ru-RU" dirty="0" err="1"/>
              <a:t>фарм</a:t>
            </a:r>
            <a:r>
              <a:rPr lang="ru-RU" dirty="0"/>
              <a:t>- и медработников;</a:t>
            </a:r>
          </a:p>
          <a:p>
            <a:r>
              <a:rPr lang="ru-RU" dirty="0" smtClean="0"/>
              <a:t>Малые</a:t>
            </a:r>
            <a:r>
              <a:rPr lang="ru-RU" dirty="0"/>
              <a:t>, средние, большие дефекты по </a:t>
            </a:r>
            <a:r>
              <a:rPr lang="ru-RU" dirty="0" err="1"/>
              <a:t>Бетельману</a:t>
            </a:r>
            <a:r>
              <a:rPr lang="ru-RU" dirty="0"/>
              <a:t>;</a:t>
            </a:r>
          </a:p>
          <a:p>
            <a:r>
              <a:rPr lang="ru-RU" dirty="0" smtClean="0"/>
              <a:t>I </a:t>
            </a:r>
            <a:r>
              <a:rPr lang="ru-RU" dirty="0"/>
              <a:t>– IV класс по Кеннеди;</a:t>
            </a:r>
          </a:p>
          <a:p>
            <a:r>
              <a:rPr lang="ru-RU" dirty="0" smtClean="0"/>
              <a:t>При </a:t>
            </a:r>
            <a:r>
              <a:rPr lang="ru-RU" dirty="0"/>
              <a:t>раннем удалении зубов у детей для предупреждения деформации зубных рядов;</a:t>
            </a:r>
          </a:p>
          <a:p>
            <a:r>
              <a:rPr lang="ru-RU" dirty="0" smtClean="0"/>
              <a:t>При </a:t>
            </a:r>
            <a:r>
              <a:rPr lang="ru-RU" dirty="0"/>
              <a:t>расщелине твердого и мягкого неба в качестве обтураторов;</a:t>
            </a:r>
          </a:p>
          <a:p>
            <a:r>
              <a:rPr lang="ru-RU" dirty="0" smtClean="0"/>
              <a:t>При </a:t>
            </a:r>
            <a:r>
              <a:rPr lang="ru-RU" dirty="0"/>
              <a:t>заболевании тканей пародонта в качестве </a:t>
            </a:r>
            <a:r>
              <a:rPr lang="ru-RU" dirty="0" err="1"/>
              <a:t>шинирования</a:t>
            </a:r>
            <a:r>
              <a:rPr lang="ru-RU" dirty="0"/>
              <a:t>;</a:t>
            </a:r>
          </a:p>
          <a:p>
            <a:r>
              <a:rPr lang="ru-RU" dirty="0" smtClean="0"/>
              <a:t>Для </a:t>
            </a:r>
            <a:r>
              <a:rPr lang="ru-RU" dirty="0"/>
              <a:t>пациентов с экзостозами, тонким, острым альвеолярным гребнем и др.;</a:t>
            </a:r>
          </a:p>
          <a:p>
            <a:r>
              <a:rPr lang="ru-RU" dirty="0" smtClean="0"/>
              <a:t>При </a:t>
            </a:r>
            <a:r>
              <a:rPr lang="ru-RU" dirty="0"/>
              <a:t>нависающем альвеолярном гребне, когда невозможно сделать акриловый протез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42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/>
              <a:t>термопластичных </a:t>
            </a:r>
            <a:r>
              <a:rPr lang="ru-RU" dirty="0" smtClean="0"/>
              <a:t>протезов: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8016"/>
            <a:ext cx="8596668" cy="5118792"/>
          </a:xfrm>
        </p:spPr>
        <p:txBody>
          <a:bodyPr>
            <a:normAutofit/>
          </a:bodyPr>
          <a:lstStyle/>
          <a:p>
            <a:r>
              <a:rPr lang="ru-RU" dirty="0"/>
              <a:t>Э</a:t>
            </a:r>
            <a:r>
              <a:rPr lang="ru-RU" dirty="0" smtClean="0"/>
              <a:t>стетичность </a:t>
            </a:r>
            <a:r>
              <a:rPr lang="ru-RU" dirty="0"/>
              <a:t>– термопласту можно придать различные оттенки розового цвета и получить максимальную схожесть с естественным цветом десны;</a:t>
            </a:r>
          </a:p>
          <a:p>
            <a:r>
              <a:rPr lang="ru-RU" dirty="0" smtClean="0"/>
              <a:t>Прочность </a:t>
            </a:r>
            <a:r>
              <a:rPr lang="ru-RU" dirty="0"/>
              <a:t>– протез останется целым даже при ударе;</a:t>
            </a:r>
          </a:p>
          <a:p>
            <a:r>
              <a:rPr lang="ru-RU" dirty="0" smtClean="0"/>
              <a:t>Гибкость </a:t>
            </a:r>
            <a:r>
              <a:rPr lang="ru-RU" dirty="0"/>
              <a:t>– термопластичные материалы обладает высокой степенью эластичности, именно поэтому их ещё называют мягкими или гибкими;</a:t>
            </a:r>
          </a:p>
          <a:p>
            <a:r>
              <a:rPr lang="ru-RU" dirty="0" smtClean="0"/>
              <a:t>Стойкость </a:t>
            </a:r>
            <a:r>
              <a:rPr lang="ru-RU" dirty="0"/>
              <a:t>к микробиологическим процессам – материал не гигроскопичен, что препятствует накоплению в нём запахов и развитию на поверхности протеза болезнетворных бактерий;</a:t>
            </a:r>
          </a:p>
          <a:p>
            <a:r>
              <a:rPr lang="ru-RU" dirty="0" err="1" smtClean="0"/>
              <a:t>Гипоаллергенность</a:t>
            </a:r>
            <a:r>
              <a:rPr lang="ru-RU" dirty="0" smtClean="0"/>
              <a:t> </a:t>
            </a:r>
            <a:r>
              <a:rPr lang="ru-RU" dirty="0"/>
              <a:t>– термопласт не содержит остаточных мономеров, поэтому безопасен для людей, страдающих от аллергии на акрил.</a:t>
            </a:r>
          </a:p>
          <a:p>
            <a:r>
              <a:rPr lang="ru-RU" dirty="0" smtClean="0"/>
              <a:t>Нет </a:t>
            </a:r>
            <a:r>
              <a:rPr lang="ru-RU" dirty="0"/>
              <a:t>необходимости обтачивать опорные зубы под коронки</a:t>
            </a:r>
            <a:r>
              <a:rPr lang="ru-RU" dirty="0" smtClean="0"/>
              <a:t>.</a:t>
            </a:r>
          </a:p>
          <a:p>
            <a:r>
              <a:rPr lang="ru-RU" dirty="0"/>
              <a:t>При использовании протезов из термопластов невозможно расшатывание опорных зубов.</a:t>
            </a:r>
          </a:p>
          <a:p>
            <a:r>
              <a:rPr lang="ru-RU" dirty="0"/>
              <a:t>Отсутствие металлических </a:t>
            </a:r>
            <a:r>
              <a:rPr lang="ru-RU" dirty="0" err="1"/>
              <a:t>кламмеров</a:t>
            </a:r>
            <a:r>
              <a:rPr lang="ru-RU" dirty="0"/>
              <a:t> не приводит к неприятным ощущениям, связанным с ионным обменом (</a:t>
            </a:r>
            <a:r>
              <a:rPr lang="ru-RU" dirty="0" err="1"/>
              <a:t>гальвонизм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4300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Неравномерное </a:t>
            </a:r>
            <a:r>
              <a:rPr lang="ru-RU" dirty="0"/>
              <a:t>распределение нагрузки при жевании и небольшой срок службы. </a:t>
            </a:r>
            <a:endParaRPr lang="ru-RU" dirty="0" smtClean="0"/>
          </a:p>
          <a:p>
            <a:r>
              <a:rPr lang="ru-RU" dirty="0" smtClean="0"/>
              <a:t>Малая </a:t>
            </a:r>
            <a:r>
              <a:rPr lang="ru-RU" dirty="0"/>
              <a:t>прочность акриловых пластмасс к переменным нагрузкам при акте </a:t>
            </a:r>
            <a:r>
              <a:rPr lang="ru-RU" dirty="0" smtClean="0"/>
              <a:t>жевания.</a:t>
            </a:r>
          </a:p>
          <a:p>
            <a:r>
              <a:rPr lang="ru-RU" dirty="0" err="1" smtClean="0"/>
              <a:t>Микропористость</a:t>
            </a:r>
            <a:r>
              <a:rPr lang="ru-RU" dirty="0" smtClean="0"/>
              <a:t> </a:t>
            </a:r>
            <a:r>
              <a:rPr lang="ru-RU" dirty="0"/>
              <a:t>базисов, которая неизбежно возникает по технологическим причинам, из-за усадки, происходящей в процессе полимеризации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24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акриловых материалов по сравнению с термопластическими: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Находящийся </a:t>
            </a:r>
            <a:r>
              <a:rPr lang="ru-RU" sz="2400" dirty="0"/>
              <a:t>в акриловых пластмассах мономер вызывает аллергические реакции общего и местного характера</a:t>
            </a:r>
          </a:p>
          <a:p>
            <a:r>
              <a:rPr lang="ru-RU" sz="2400" dirty="0" smtClean="0"/>
              <a:t>Неустойчивость </a:t>
            </a:r>
            <a:r>
              <a:rPr lang="ru-RU" sz="2400" dirty="0"/>
              <a:t>к переменным жевательным (механическим) нагрузкам. Переломы базисов в среднем составляют 80 % от числа изготовленных протезов.</a:t>
            </a:r>
          </a:p>
          <a:p>
            <a:r>
              <a:rPr lang="ru-RU" sz="2400" dirty="0" smtClean="0"/>
              <a:t>Протезы </a:t>
            </a:r>
            <a:r>
              <a:rPr lang="ru-RU" sz="2400" dirty="0"/>
              <a:t>имеют металлические </a:t>
            </a:r>
            <a:r>
              <a:rPr lang="ru-RU" sz="2400" dirty="0" err="1"/>
              <a:t>кламмеры</a:t>
            </a:r>
            <a:r>
              <a:rPr lang="ru-RU" sz="2400" dirty="0"/>
              <a:t>, что не эстетично и может вызвать повреждение опорных зубов и их </a:t>
            </a:r>
            <a:r>
              <a:rPr lang="ru-RU" sz="2400" dirty="0" smtClean="0"/>
              <a:t>расшатывание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3440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2200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Протезы из термопластических материалов имеют множество преимуществ над протезами изготовленных из других материалов в том числе и акрила. Их применение является ключевым звеном качественного ортопедического лечения пациента при частичном и полном отсутствии зубов.</a:t>
            </a:r>
          </a:p>
          <a:p>
            <a:pPr marL="0" indent="0">
              <a:buNone/>
            </a:pPr>
            <a:r>
              <a:rPr lang="ru-RU" sz="2400" dirty="0" smtClean="0"/>
              <a:t>Съемные </a:t>
            </a:r>
            <a:r>
              <a:rPr lang="ru-RU" sz="2400" dirty="0"/>
              <a:t>термопластические протезы также имеют преимущества в плане их ремонта и изменения размера. Через нагревание и моделирование термопластические полимеры могут быть подогнаны и изменены по размеру и форме, что является важным фактором для обеспечения комфорта и функциональности протезов.</a:t>
            </a:r>
          </a:p>
          <a:p>
            <a:pPr marL="0" indent="0">
              <a:buNone/>
            </a:pPr>
            <a:r>
              <a:rPr lang="ru-RU" sz="2400" dirty="0"/>
              <a:t>Помимо этого, использование термопластических полимеров в протезировании позволяет сократить стоимость производства и улучшить доступность протезов для широкого диапазона пациентов. </a:t>
            </a:r>
            <a:r>
              <a:rPr lang="ru-RU" sz="2400" dirty="0" smtClean="0"/>
              <a:t>Однако</a:t>
            </a:r>
            <a:r>
              <a:rPr lang="ru-RU" sz="2400" dirty="0"/>
              <a:t>, можно отметить, что протезы из термопластических полимеров могут быть менее прочными и долговечными по сравнению с другими материалами, такими как металл или карбоновые волокна. </a:t>
            </a:r>
            <a:endParaRPr lang="ru-RU" sz="2400" dirty="0" smtClean="0">
              <a:solidFill>
                <a:schemeClr val="tx1"/>
              </a:solidFill>
              <a:effectLst>
                <a:outerShdw blurRad="25400" dist="23876" dir="5520000" rotWithShape="0">
                  <a:srgbClr val="FFFFFF">
                    <a:alpha val="71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6615"/>
            <a:ext cx="8596668" cy="3880773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/>
              <a:t>Ознакомиться с применением съемных протезов из термопластических полимеров. </a:t>
            </a:r>
            <a:r>
              <a:rPr lang="ru-RU" altLang="ru-RU" sz="2400" dirty="0" smtClean="0">
                <a:latin typeface="Arial" panose="020B0604020202020204" pitchFamily="34" charset="0"/>
              </a:rPr>
              <a:t>Провести </a:t>
            </a:r>
            <a:r>
              <a:rPr lang="ru-RU" altLang="ru-RU" sz="2400" dirty="0">
                <a:latin typeface="Arial" panose="020B0604020202020204" pitchFamily="34" charset="0"/>
              </a:rPr>
              <a:t>обзор съемных протезов из термопластических полимеров и их основные </a:t>
            </a:r>
            <a:r>
              <a:rPr lang="ru-RU" altLang="ru-RU" sz="2400" dirty="0" smtClean="0">
                <a:latin typeface="Arial" panose="020B0604020202020204" pitchFamily="34" charset="0"/>
              </a:rPr>
              <a:t>характеристики и классификации. Узнать преимущества и недостатки </a:t>
            </a:r>
            <a:r>
              <a:rPr lang="ru-RU" sz="2400" dirty="0"/>
              <a:t>съемных протезов из термопластических </a:t>
            </a:r>
            <a:r>
              <a:rPr lang="ru-RU" sz="2400" dirty="0" smtClean="0"/>
              <a:t>полимеров</a:t>
            </a:r>
            <a:r>
              <a:rPr lang="ru-RU" sz="2400" dirty="0" smtClean="0">
                <a:latin typeface="Arial" panose="020B0604020202020204" pitchFamily="34" charset="0"/>
              </a:rPr>
              <a:t>. </a:t>
            </a:r>
            <a:r>
              <a:rPr lang="ru-RU" altLang="ru-RU" sz="2400" dirty="0" smtClean="0">
                <a:latin typeface="Arial" panose="020B0604020202020204" pitchFamily="34" charset="0"/>
              </a:rPr>
              <a:t>Показать </a:t>
            </a:r>
            <a:r>
              <a:rPr lang="ru-RU" altLang="ru-RU" sz="2400" dirty="0">
                <a:latin typeface="Arial" panose="020B0604020202020204" pitchFamily="34" charset="0"/>
              </a:rPr>
              <a:t>преимущества использования таких протезов по сравнению с другими типами протезов. </a:t>
            </a:r>
          </a:p>
        </p:txBody>
      </p:sp>
    </p:spTree>
    <p:extLst>
      <p:ext uri="{BB962C8B-B14F-4D97-AF65-F5344CB8AC3E}">
        <p14:creationId xmlns:p14="http://schemas.microsoft.com/office/powerpoint/2010/main" val="3075335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9EC1B-CBF4-F035-2C5A-C4C50A90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C37BE-6CAE-052B-E3C8-ED9A48989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Тян</a:t>
            </a:r>
            <a:r>
              <a:rPr lang="ru-RU" dirty="0"/>
              <a:t> А.А. ПРЕИМУЩЕСТВО ТЕРМОПЛАСТИЧЕСКИХ МАТЕРИАЛОВ В ОРТОПЕДИЧЕСКОЙ СТОМАТОЛОГИИ // Научное обозрение. Медицинские науки. – 2017. – № 4. – С. 119-123;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6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2345114-1B55-FBC5-3904-4916A6C8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30325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Протез из термопласта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86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съёмная конструкция, состоящая из термопластичного полимерного базиса с акриловыми зубами и фиксирующих элементов (</a:t>
            </a:r>
            <a:r>
              <a:rPr lang="ru-RU" sz="2000" dirty="0" err="1"/>
              <a:t>кламмеров</a:t>
            </a:r>
            <a:r>
              <a:rPr lang="ru-RU" sz="2000" dirty="0"/>
              <a:t>). Самыми распространёнными современными термопластами являются нейлон, полипропилен, </a:t>
            </a:r>
            <a:r>
              <a:rPr lang="ru-RU" sz="2000" dirty="0" err="1"/>
              <a:t>безмономерный</a:t>
            </a:r>
            <a:r>
              <a:rPr lang="ru-RU" sz="2000" dirty="0"/>
              <a:t> акрил и </a:t>
            </a:r>
            <a:r>
              <a:rPr lang="ru-RU" sz="2000" dirty="0" err="1"/>
              <a:t>ацеталь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782" y="3091542"/>
            <a:ext cx="5649685" cy="37664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41" y="3091543"/>
            <a:ext cx="5316341" cy="376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7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2029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150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Пластмассы – это полимеры, представляющие большую группу высокомолекулярных соединений, получаемых химическим путем из природных материалов или химическим синтезом из низкомолекулярных соединений. Одним из свойств полимеров является их высокая технологичность, способность при нагревании и давление формоваться и устойчиво сохранять приданную им </a:t>
            </a:r>
            <a:r>
              <a:rPr lang="ru-RU" sz="2000" dirty="0" smtClean="0"/>
              <a:t>форму.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57" y="3965957"/>
            <a:ext cx="4850021" cy="249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1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6080"/>
            <a:ext cx="9264688" cy="492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Все пластмассы состоят из порошка и </a:t>
            </a:r>
            <a:r>
              <a:rPr lang="ru-RU" sz="2200" dirty="0" smtClean="0"/>
              <a:t>жидкости.</a:t>
            </a:r>
          </a:p>
          <a:p>
            <a:pPr marL="0" indent="0">
              <a:buNone/>
            </a:pPr>
            <a:r>
              <a:rPr lang="ru-RU" sz="2200" dirty="0" smtClean="0"/>
              <a:t>Жидкость</a:t>
            </a:r>
            <a:r>
              <a:rPr lang="ru-RU" sz="2200" dirty="0"/>
              <a:t>: мономер – метилметакрилат – бесцветная, летучая жидкость с резким запахом, легко воспламеняется. Фасуется в непрозрачный сосуд с притертыми крышками и хранят в прохладном месте так как реакция </a:t>
            </a:r>
            <a:r>
              <a:rPr lang="ru-RU" sz="2200" dirty="0" err="1"/>
              <a:t>самополимеризации</a:t>
            </a:r>
            <a:r>
              <a:rPr lang="ru-RU" sz="2200" dirty="0"/>
              <a:t> может произойти под действием тепла, света и воздуха.</a:t>
            </a:r>
          </a:p>
          <a:p>
            <a:pPr marL="0" indent="0">
              <a:buNone/>
            </a:pPr>
            <a:r>
              <a:rPr lang="ru-RU" sz="2200" dirty="0"/>
              <a:t>В состав мономера могут входить:</a:t>
            </a:r>
          </a:p>
          <a:p>
            <a:r>
              <a:rPr lang="ru-RU" sz="2200" dirty="0" smtClean="0"/>
              <a:t>Катализатор</a:t>
            </a:r>
            <a:r>
              <a:rPr lang="ru-RU" sz="2200" dirty="0"/>
              <a:t>;</a:t>
            </a:r>
          </a:p>
          <a:p>
            <a:r>
              <a:rPr lang="ru-RU" sz="2200" dirty="0" smtClean="0"/>
              <a:t>Активатор</a:t>
            </a:r>
            <a:r>
              <a:rPr lang="ru-RU" sz="2200" dirty="0"/>
              <a:t>;</a:t>
            </a:r>
          </a:p>
          <a:p>
            <a:r>
              <a:rPr lang="ru-RU" sz="2200" dirty="0" smtClean="0"/>
              <a:t>Ингибитор</a:t>
            </a:r>
            <a:r>
              <a:rPr lang="ru-RU" sz="2200" dirty="0"/>
              <a:t>, который замедляет процесс </a:t>
            </a:r>
            <a:r>
              <a:rPr lang="ru-RU" sz="2200" dirty="0" err="1"/>
              <a:t>самополимеризации</a:t>
            </a:r>
            <a:r>
              <a:rPr lang="ru-RU" sz="2200" dirty="0"/>
              <a:t>;</a:t>
            </a:r>
          </a:p>
          <a:p>
            <a:r>
              <a:rPr lang="ru-RU" sz="2200" dirty="0" smtClean="0"/>
              <a:t>Сшивающий </a:t>
            </a:r>
            <a:r>
              <a:rPr lang="ru-RU" sz="2200" dirty="0"/>
              <a:t>агент – повышает твердость, теплостойкость, понижает растворимость.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57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5796"/>
            <a:ext cx="6704368" cy="3863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Порошок: полимер – полиметилметакрилат – твердое прозрачное вещество, полученное из мономера, воды и эмульгатора (крахмала).</a:t>
            </a:r>
          </a:p>
          <a:p>
            <a:pPr marL="0" indent="0">
              <a:buNone/>
            </a:pPr>
            <a:r>
              <a:rPr lang="ru-RU" sz="2000" dirty="0"/>
              <a:t>В него вводятся:</a:t>
            </a:r>
          </a:p>
          <a:p>
            <a:r>
              <a:rPr lang="ru-RU" sz="2000" dirty="0" err="1" smtClean="0"/>
              <a:t>Замутнители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Красители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Пластификаторы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Инициаторы</a:t>
            </a:r>
            <a:r>
              <a:rPr lang="ru-RU" sz="2000" dirty="0"/>
              <a:t>.</a:t>
            </a:r>
          </a:p>
          <a:p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377" y="2625524"/>
            <a:ext cx="7093934" cy="401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6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 типу </a:t>
            </a:r>
            <a:r>
              <a:rPr lang="ru-RU" sz="2800" dirty="0" err="1"/>
              <a:t>мономерных</a:t>
            </a:r>
            <a:r>
              <a:rPr lang="ru-RU" sz="2800" dirty="0"/>
              <a:t> звеньев пластмассы делятся на 2 </a:t>
            </a:r>
            <a:r>
              <a:rPr lang="ru-RU" sz="2800" dirty="0" smtClean="0"/>
              <a:t>класса:</a:t>
            </a:r>
          </a:p>
          <a:p>
            <a:r>
              <a:rPr lang="ru-RU" sz="2800" dirty="0" smtClean="0"/>
              <a:t>Полимеры или сополимеры в основе получения которых лежит процесс полимеризации или </a:t>
            </a:r>
            <a:r>
              <a:rPr lang="ru-RU" sz="2800" dirty="0" err="1" smtClean="0"/>
              <a:t>сополимеризации</a:t>
            </a:r>
            <a:endParaRPr lang="ru-RU" sz="2800" dirty="0" smtClean="0"/>
          </a:p>
          <a:p>
            <a:r>
              <a:rPr lang="ru-RU" sz="2800" dirty="0"/>
              <a:t>Полимеры или сополимеры в основе получения которых лежит </a:t>
            </a:r>
            <a:r>
              <a:rPr lang="ru-RU" sz="2800" dirty="0" smtClean="0"/>
              <a:t>процесс поликонденсации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93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69824"/>
            <a:ext cx="8596668" cy="1320800"/>
          </a:xfrm>
        </p:spPr>
        <p:txBody>
          <a:bodyPr/>
          <a:lstStyle/>
          <a:p>
            <a:r>
              <a:rPr lang="ru-RU" dirty="0"/>
              <a:t>Классификация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049" y="1890624"/>
            <a:ext cx="5090952" cy="359577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2352"/>
            <a:ext cx="6423715" cy="5405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По пространственной структуре пластмассы подразделяют на:</a:t>
            </a:r>
          </a:p>
          <a:p>
            <a:r>
              <a:rPr lang="ru-RU" sz="2400" dirty="0"/>
              <a:t>Линейные полимеры – химически не связанные одиночные цепи </a:t>
            </a:r>
            <a:r>
              <a:rPr lang="ru-RU" sz="2400" dirty="0" err="1"/>
              <a:t>монополимерных</a:t>
            </a:r>
            <a:r>
              <a:rPr lang="ru-RU" sz="2400" dirty="0"/>
              <a:t> звеньев (целлюлоза, каучук);</a:t>
            </a:r>
          </a:p>
          <a:p>
            <a:r>
              <a:rPr lang="ru-RU" sz="2400" dirty="0"/>
              <a:t>Разветвленные полимеры, имеющие структуру, подобную крахмалу и гликогену;</a:t>
            </a:r>
          </a:p>
          <a:p>
            <a:r>
              <a:rPr lang="ru-RU" sz="2400" dirty="0"/>
              <a:t>Пространственные (сшитые) полимеры, построенные в основном как сополимеры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Разветвленные и неразветвленные линейные полимеры легче растворяются в органических растворителях, плавятся без изменения основных свойств и при охлаждении затвердевают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9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1905"/>
            <a:ext cx="8596668" cy="1320800"/>
          </a:xfrm>
        </p:spPr>
        <p:txBody>
          <a:bodyPr/>
          <a:lstStyle/>
          <a:p>
            <a:r>
              <a:rPr lang="ru-RU" dirty="0"/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2705"/>
            <a:ext cx="9248062" cy="5185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Так как пластмассами называют вещества органического происхождения с большой молекулярной массой, состоящие из смол, наполнителей и небольших добавок: пластификаторов и красителей, то в определенных условиях и сочетании эти полимерные материалы способны приобретать пластичность. В зависимости от реагирования на нагрев различают термопластичные (термопласты), термореактивные (реактопласты) и термостабильные </a:t>
            </a:r>
            <a:r>
              <a:rPr lang="ru-RU" sz="2600" dirty="0" smtClean="0"/>
              <a:t>пластмассы.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7894577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1169</TotalTime>
  <Words>1129</Words>
  <Application>Microsoft Office PowerPoint</Application>
  <PresentationFormat>Широкоэкранный</PresentationFormat>
  <Paragraphs>85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Аспект</vt:lpstr>
      <vt:lpstr>Применение съемных протезов из термоплатических полимеров.</vt:lpstr>
      <vt:lpstr>Цели и задачи</vt:lpstr>
      <vt:lpstr>Протез из термопласта </vt:lpstr>
      <vt:lpstr>Презентация PowerPoint</vt:lpstr>
      <vt:lpstr>Классификация</vt:lpstr>
      <vt:lpstr>Классификация</vt:lpstr>
      <vt:lpstr>Классификация</vt:lpstr>
      <vt:lpstr>Классификация</vt:lpstr>
      <vt:lpstr>Классификация</vt:lpstr>
      <vt:lpstr>Классификация пластмасс</vt:lpstr>
      <vt:lpstr>Классификация пластмасс</vt:lpstr>
      <vt:lpstr>Классификация пластмасс</vt:lpstr>
      <vt:lpstr>Презентация PowerPoint</vt:lpstr>
      <vt:lpstr>Презентация PowerPoint</vt:lpstr>
      <vt:lpstr>Показания к изготовлению протезов из термопластических материалов: </vt:lpstr>
      <vt:lpstr>Преимущества термопластичных протезов: </vt:lpstr>
      <vt:lpstr>Недостатки:</vt:lpstr>
      <vt:lpstr>Недостатки акриловых материалов по сравнению с термопластическими: </vt:lpstr>
      <vt:lpstr>Вывод</vt:lpstr>
      <vt:lpstr>Список литературы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лицевая дуга.  Артикулятор.  окклюдатор.</dc:title>
  <dc:creator>User</dc:creator>
  <cp:lastModifiedBy>Пользователь Windows</cp:lastModifiedBy>
  <cp:revision>98</cp:revision>
  <dcterms:created xsi:type="dcterms:W3CDTF">2023-10-05T10:25:13Z</dcterms:created>
  <dcterms:modified xsi:type="dcterms:W3CDTF">2024-01-05T10:51:54Z</dcterms:modified>
</cp:coreProperties>
</file>