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81" r:id="rId22"/>
    <p:sldId id="2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krasgmu.ru/index.php?page%5bcommon%5d=elib&amp;res_id=3219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0;&#1082;&#1082;&#1077;&#1090;&#1089;&#1080;&#1080;%20(Rickettsiaceae)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241300"/>
            <a:ext cx="8348133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образовательное учреждение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Риккетсиозы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en-US" sz="2400" b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хламидиозы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30588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23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67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20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4771" y="0"/>
            <a:ext cx="2698173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Механизм заражения.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343400" y="140016"/>
            <a:ext cx="3375229" cy="138921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Насосавшись крови больного, вошь становится заразной на 4-5-й день. 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8877300" y="1104229"/>
            <a:ext cx="2667000" cy="2006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это время риккетсии размножаются в клетках эпителия кишечника вши.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Соединительная линия уступом 12"/>
          <p:cNvCxnSpPr>
            <a:stCxn id="11" idx="1"/>
            <a:endCxn id="46" idx="3"/>
          </p:cNvCxnSpPr>
          <p:nvPr/>
        </p:nvCxnSpPr>
        <p:spPr>
          <a:xfrm rot="10800000" flipV="1">
            <a:off x="8258408" y="2107528"/>
            <a:ext cx="618893" cy="19318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процесс 15"/>
          <p:cNvSpPr/>
          <p:nvPr/>
        </p:nvSpPr>
        <p:spPr>
          <a:xfrm>
            <a:off x="8618268" y="4302404"/>
            <a:ext cx="3395931" cy="20633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Накопившись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там, они разрушают эпителиальные клетки, попадают в просвет кишки и в большом количе­стве выделяются с фекалиями вши.</a:t>
            </a:r>
          </a:p>
        </p:txBody>
      </p:sp>
      <p:cxnSp>
        <p:nvCxnSpPr>
          <p:cNvPr id="18" name="Соединительная линия уступом 17"/>
          <p:cNvCxnSpPr>
            <a:stCxn id="16" idx="1"/>
            <a:endCxn id="46" idx="2"/>
          </p:cNvCxnSpPr>
          <p:nvPr/>
        </p:nvCxnSpPr>
        <p:spPr>
          <a:xfrm rot="10800000" flipV="1">
            <a:off x="6124808" y="5334076"/>
            <a:ext cx="2493461" cy="838908"/>
          </a:xfrm>
          <a:prstGeom prst="bentConnector4">
            <a:avLst>
              <a:gd name="adj1" fmla="val 7216"/>
              <a:gd name="adj2" fmla="val 1502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9" y="3345777"/>
            <a:ext cx="3477767" cy="1930398"/>
          </a:xfrm>
          <a:prstGeom prst="rect">
            <a:avLst/>
          </a:prstGeom>
        </p:spPr>
      </p:pic>
      <p:sp>
        <p:nvSpPr>
          <p:cNvPr id="20" name="Блок-схема: процесс 19"/>
          <p:cNvSpPr/>
          <p:nvPr/>
        </p:nvSpPr>
        <p:spPr>
          <a:xfrm>
            <a:off x="341160" y="5123412"/>
            <a:ext cx="3477767" cy="14351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Попав на кожу здорового человека, вошь кусает его и тут же выделяет риккетсии с фекалиями. </a:t>
            </a:r>
          </a:p>
        </p:txBody>
      </p:sp>
      <p:cxnSp>
        <p:nvCxnSpPr>
          <p:cNvPr id="22" name="Соединительная линия уступом 21"/>
          <p:cNvCxnSpPr>
            <a:stCxn id="46" idx="2"/>
            <a:endCxn id="20" idx="2"/>
          </p:cNvCxnSpPr>
          <p:nvPr/>
        </p:nvCxnSpPr>
        <p:spPr>
          <a:xfrm rot="5400000">
            <a:off x="3909662" y="4343367"/>
            <a:ext cx="385528" cy="4044763"/>
          </a:xfrm>
          <a:prstGeom prst="bentConnector3">
            <a:avLst>
              <a:gd name="adj1" fmla="val 1592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1" y="59718"/>
            <a:ext cx="2603682" cy="1737028"/>
          </a:xfrm>
          <a:prstGeom prst="rect">
            <a:avLst/>
          </a:prstGeom>
        </p:spPr>
      </p:pic>
      <p:sp>
        <p:nvSpPr>
          <p:cNvPr id="30" name="Блок-схема: процесс 29"/>
          <p:cNvSpPr/>
          <p:nvPr/>
        </p:nvSpPr>
        <p:spPr>
          <a:xfrm>
            <a:off x="341159" y="1549400"/>
            <a:ext cx="3477767" cy="16259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Человек расчесывает место укуса и втирает в ранку риккетсии. Так возбудители оказывают­ся во внутренней среде организма человека.</a:t>
            </a:r>
          </a:p>
        </p:txBody>
      </p:sp>
      <p:cxnSp>
        <p:nvCxnSpPr>
          <p:cNvPr id="32" name="Соединительная линия уступом 31"/>
          <p:cNvCxnSpPr>
            <a:stCxn id="46" idx="0"/>
            <a:endCxn id="4" idx="2"/>
          </p:cNvCxnSpPr>
          <p:nvPr/>
        </p:nvCxnSpPr>
        <p:spPr>
          <a:xfrm rot="16200000" flipV="1">
            <a:off x="5889636" y="1670613"/>
            <a:ext cx="376550" cy="937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4" idx="3"/>
            <a:endCxn id="11" idx="0"/>
          </p:cNvCxnSpPr>
          <p:nvPr/>
        </p:nvCxnSpPr>
        <p:spPr>
          <a:xfrm>
            <a:off x="7718629" y="834625"/>
            <a:ext cx="2492171" cy="2696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19" idx="1"/>
            <a:endCxn id="30" idx="1"/>
          </p:cNvCxnSpPr>
          <p:nvPr/>
        </p:nvCxnSpPr>
        <p:spPr>
          <a:xfrm rot="10800000">
            <a:off x="341159" y="2362380"/>
            <a:ext cx="12700" cy="1948596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20" idx="1"/>
            <a:endCxn id="19" idx="1"/>
          </p:cNvCxnSpPr>
          <p:nvPr/>
        </p:nvCxnSpPr>
        <p:spPr>
          <a:xfrm rot="10800000">
            <a:off x="341160" y="4310976"/>
            <a:ext cx="1" cy="1529986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207" y="1905784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591" y="161991"/>
            <a:ext cx="614911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Эндемический блошиный тиф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Морфология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Мелкие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кокковидные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или палочковидные микроор­ганизмы.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способу Здродовского окрашиваются в красный цвет.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Грамотрицательны.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8194" name="Picture 2" descr="http://medicalplanet.su/Img/1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8" y="161991"/>
            <a:ext cx="4067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64" y="140017"/>
            <a:ext cx="6896100" cy="5746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Источники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инфекции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Эндемический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сыпной тиф - зоонозная инфекция.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Основными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источниками в природе являются крысы и мыши.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Пути передачи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Трансмиссивный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Пищевой,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Контактно - бытовой.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Переносчиками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могут быть крысиные блохи и клещи.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9218" name="Picture 2" descr="http://entomologs.ru/images/rikket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89" y="154236"/>
            <a:ext cx="4767333" cy="57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718" y="186348"/>
            <a:ext cx="7259782" cy="649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Патогенез.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Эндемический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сыпной тиф представляет собой кровяную инфекцию.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Патогенез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сходен с патогенезом сыпного тифа.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Клинически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протекает легче.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Болезнь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характеризуется лихорадкой и появлением сыпи.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Заболевание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носит эндемический характер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10242" name="Picture 2" descr="http://vrachfree.ru/images/endemicheskij-sypnoj-tif-u-dete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12" y="16993"/>
            <a:ext cx="4432136" cy="40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89044"/>
            <a:ext cx="11645900" cy="6263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Иммунитет.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После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болезни развивается стойкий имму­нитет за счет антимикробных и антитоксических защит­ных факторов.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Профилактика.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Уничтожение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насекомых, грызунов и улучшение санитарно-гигиенических условий.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Специфиче­ская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профилактика осуществляется иммунизацией вакци­ной, содержащей убитые риккетсии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Музера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Вакцинируют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людей, живущих в эндемических очагах и подвергшихся опасности заражения.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Лечение.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Антибиотики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тетрациклинового ряда.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41297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Общая характеристика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хламидий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lvl="0" algn="ctr">
              <a:lnSpc>
                <a:spcPct val="105000"/>
              </a:lnSpc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Семейства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Chlamydiaceae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патогенными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облигатными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внутриклеточными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бактериями. 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Паразитирующими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чувствительных клетках теплокровных (млекопитающих, птиц, человека и др.).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medicinskiy-center.ru/assets/components/directresize/cache/page_chlamydia-inclusion-bodies-1_w661_h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68" y="273842"/>
            <a:ext cx="4994058" cy="37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11760200" cy="645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Они близки по структуре и химическому составу к классическим бактериям.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Для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них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характерно:</a:t>
            </a:r>
          </a:p>
          <a:p>
            <a:pPr marL="1828800" marR="0" lvl="3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сохранение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морфологической сущности на протяжении всего жизненного цикла,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828800" marR="0" lvl="3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деление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вегетативных форм,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828800" marR="0" lvl="3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наличие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клеточной стенки,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828800" marR="0" lvl="3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содержание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ДНК и РНК,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828800" marR="0" lvl="3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ферментативная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активность,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828800" marR="0" lvl="3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чувствительность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 антибиотикам широкого спектра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1546"/>
            <a:ext cx="11417300" cy="457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Облигатные внутриклеточные паразиты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 уникальным циклом развития.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Они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 способны синтезировать высокоэнергетические соединения и обеспечивать собственные энергетические потребности (</a:t>
            </a: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энергозависимые паразиты),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что и определяет их облигатный паразитизм.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184936"/>
            <a:ext cx="114935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Для человека имеют значение преимущественно следующие представители рода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Chlamydia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: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400300" marR="0" lvl="4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Chlamydia trachomatis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</a:p>
          <a:p>
            <a:pPr marL="2400300" marR="0" lvl="4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Chlamydophila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psittaci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400300" marR="0" lvl="4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Chlamydophila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pneumonia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740"/>
          <a:stretch/>
        </p:blipFill>
        <p:spPr>
          <a:xfrm>
            <a:off x="0" y="3937000"/>
            <a:ext cx="3543300" cy="2629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64" y="3994303"/>
            <a:ext cx="3112131" cy="2514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59" y="4051608"/>
            <a:ext cx="3841751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213091"/>
            <a:ext cx="5836227" cy="649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Морфологические особенности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Клеточный цикл развития хламидий имеет две основных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формы: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элементарные 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тельца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(ЭТ) - инфекционная форма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ретикулярные 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тельца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(РТ) - вегетативная форма.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12290" name="Picture 2" descr="http://hlamidioz.policlinica.ru/images/sh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0"/>
            <a:ext cx="5810250" cy="55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62" y="210368"/>
            <a:ext cx="900545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План:</a:t>
            </a:r>
            <a:endParaRPr lang="ru-RU" sz="32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риккетсий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Возбудитель сыпного тифа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Эндемический блошиный тиф</a:t>
            </a:r>
          </a:p>
          <a:p>
            <a:pPr marL="342900" lvl="0" indent="-342900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хламидий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Заболевания, вызываемые хламидиями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8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709" y="31242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Лечение и профилактика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79705" marR="0" lvl="0" indent="27051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антибактериальные препараты, проникающие в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клетки:</a:t>
            </a:r>
          </a:p>
          <a:p>
            <a:pPr marL="2351405" marR="0" lvl="4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доксициклин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51405" marR="0" lvl="4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азитромицин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458" name="Picture 2" descr="http://www.apteka.ua/images/archives/228/images/p_228_7_210200_fromil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48" y="29441"/>
            <a:ext cx="5344252" cy="37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79195"/>
            <a:ext cx="11000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>
              <a:lnSpc>
                <a:spcPct val="200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Контрольные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вопросы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:</a:t>
            </a:r>
            <a:endParaRPr lang="ru-RU" sz="24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Назовите источники инфекции, входные ворота и пути передачи риккетсиозов, хламидиоза.</a:t>
            </a:r>
            <a:endParaRPr lang="ru-RU" sz="2400" dirty="0"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Назовите меры профилактики сыпного тифа.</a:t>
            </a:r>
            <a:endParaRPr lang="ru-RU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67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Черкес Ф.К., Богоявленская Л.Б., Бельская Н.А. Микробиология. М. Альянс 2014 – 510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Донецкая, Э. Г.-А. Клиническая микробиология : рук. для специалистов клин. лаб. диагностики / Э. Г.-А. Донецкая. - М. : ГЭОТАР-Медиа, 2011. - 480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Медицинская микробиология, вирусология и иммунология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учебник  в 2–х  т. / ред. В. В. Зверев, М. Н. Бойченко. - М. : ГЭОТАР-Медиа, 2011.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Гиллеспи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С. Х. Наглядные инфекционные болезни и микробиология / С. Х.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Гиллеспи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К. Б.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Бамфорд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ред.-пер. С. Г. Пак, А. А.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Еровиченков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М. : ГЭОТАР-Медиа, 2009. - 136 с.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Зубарева, Е. В. Микробиология : курс лекций / Е. В. Зубарева ; Красноярский педагогический университет. - Красноярск : ЛИТЕРА -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2012. - 168 с.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Микробиология, вирусология и иммунология : учебник / ред. В. Н. Царев. - М. : Практическая медицина, 2009. - 544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8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83" y="305079"/>
            <a:ext cx="6096000" cy="416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Общая характеристика риккетсий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44958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Риккетсии - это особая группа полиморфных бактерий, которые являются внутриклеточными паразитами.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1026" name="Picture 2" descr="https://upload.wikimedia.org/wikipedia/commons/thumb/8/86/Rickettsia_rickettsii.jpg/265px-Rickettsia_rickett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66" y="305079"/>
            <a:ext cx="5381047" cy="50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0474" y="4469296"/>
            <a:ext cx="84703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емейство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Rickettsiaceae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Rickettsia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Rickettsia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сыпного тифа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Rickettsiosis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Эндемический блошиный тиф.) </a:t>
            </a:r>
          </a:p>
        </p:txBody>
      </p:sp>
    </p:spTree>
    <p:extLst>
      <p:ext uri="{BB962C8B-B14F-4D97-AF65-F5344CB8AC3E}">
        <p14:creationId xmlns:p14="http://schemas.microsoft.com/office/powerpoint/2010/main" val="20968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176108"/>
            <a:ext cx="11696700" cy="457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 человека риккетсии обусловливают различные лихорадочные заболевания, называемые  риккетсиозами: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эпидемический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сыпной тиф (европейский),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371600" marR="0" lvl="2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бо­лезнь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Брилла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эндемический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сыпной тиф,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371600" marR="0" lvl="2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Ку-лихорадка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180388"/>
            <a:ext cx="6096000" cy="57469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Морфология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Мелкие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(0,2-1 мкм), полиморфные микроорганизмы, среди которых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встречаются:</a:t>
            </a:r>
          </a:p>
          <a:p>
            <a:pPr marL="2286000" marR="0" lvl="4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палочковидные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286000" marR="0" lvl="4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кокковидные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</a:p>
          <a:p>
            <a:pPr marL="2286000" marR="0" lvl="4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нитевидные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имеют спор, капсул,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Неподвижны, 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Грамотрицательны.  </a:t>
            </a:r>
          </a:p>
        </p:txBody>
      </p:sp>
      <p:pic>
        <p:nvPicPr>
          <p:cNvPr id="2050" name="Picture 2" descr="http://www.eurolab.ua/img/st_img/12_09/Rickettsi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72" y="96548"/>
            <a:ext cx="5270339" cy="38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1565"/>
            <a:ext cx="77333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Культивирование.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Размножаются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внутри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клетки хозяина.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Аэробы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Обладают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собственным мета­болизмом, ведут себя в клетке самостоятельно.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клетке хозяина каждый вид риккетсий размножается только в определенных местах: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171700" marR="0" lvl="4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цитоплазме,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171700" marR="0" lvl="4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ядре </a:t>
            </a:r>
          </a:p>
          <a:p>
            <a:pPr marL="2171700" marR="0" lvl="4" indent="-3429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вакуолях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клеток.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3074" name="Picture 2" descr="http://immunologja.ru/wp-content/uploads/2009/09/gonorrhoe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36" y="41565"/>
            <a:ext cx="4333684" cy="37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900" y="4658213"/>
            <a:ext cx="117348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Они   хорошо размножаются в тканях чувствительных к ним животных и членистоногих. </a:t>
            </a: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Ферментативные свойства.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Не выражены.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Токсинообразование.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Эндотоксин.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64" y="187202"/>
            <a:ext cx="6892636" cy="649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Устойчивость к факторам окружающей среды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высо­ким температурам риккетсии мало устойчивы.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низким темпе­ратурам и к высушиванию все риккетсии устойчивы.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Они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чувствительны к антибиотикам.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Сульфамиды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не ингибируют их роста.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4098" name="Picture 2" descr="http://lekmed.ru/images/archive/mikrobiologiya/infekcia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64" y="110837"/>
            <a:ext cx="4873047" cy="49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1877"/>
            <a:ext cx="6901874" cy="654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Возбудитель сыпного тифа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Rickettsia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provaz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е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kii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Морфология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Возбудители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эпидемического сыпного тифа - риккетсии  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Провацека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полиморфны.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Имеют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форму кокков или гантелей, встречаются нитевидные формы. Средние размеры от 0,8-2,0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0,3-0,6 мкм.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 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окраске  по  методу  Здродовского они приобретают красный цвет.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124" name="Picture 4" descr="http://medicine-live.ru/atlas/micro/samples/rik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29" y="0"/>
            <a:ext cx="5007771" cy="45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718" y="164375"/>
            <a:ext cx="6096000" cy="64910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Источники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инфекции.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Больной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человек.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Пути передачи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Трансмиссивный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Иммунитет.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Антимикробный 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Антитоксический. 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перенесенного заболевания - пожизненный.</a:t>
            </a: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142" y="0"/>
            <a:ext cx="5194242" cy="6858594"/>
          </a:xfrm>
          <a:prstGeom prst="rect">
            <a:avLst/>
          </a:prstGeom>
        </p:spPr>
      </p:pic>
      <p:sp>
        <p:nvSpPr>
          <p:cNvPr id="4" name="5-конечная звезда 3">
            <a:hlinkClick r:id="rId3" action="ppaction://hlinkfile"/>
          </p:cNvPr>
          <p:cNvSpPr/>
          <p:nvPr/>
        </p:nvSpPr>
        <p:spPr>
          <a:xfrm>
            <a:off x="5070764" y="5579918"/>
            <a:ext cx="1298863" cy="955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727</Words>
  <Application>Microsoft Office PowerPoint</Application>
  <PresentationFormat>Широкоэкранный</PresentationFormat>
  <Paragraphs>136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MS Mincho</vt:lpstr>
      <vt:lpstr>Antiqua</vt:lpstr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Грань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Ключников Кирилл Александрович</cp:lastModifiedBy>
  <cp:revision>30</cp:revision>
  <dcterms:created xsi:type="dcterms:W3CDTF">2015-09-16T12:34:05Z</dcterms:created>
  <dcterms:modified xsi:type="dcterms:W3CDTF">2018-08-07T09:33:47Z</dcterms:modified>
</cp:coreProperties>
</file>