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7B35-EF43-423B-B079-9CD41EAFCA64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BC95-E880-4410-BBB0-AC42A678BD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7B35-EF43-423B-B079-9CD41EAFCA64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BC95-E880-4410-BBB0-AC42A678BD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7B35-EF43-423B-B079-9CD41EAFCA64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BC95-E880-4410-BBB0-AC42A678BD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7B35-EF43-423B-B079-9CD41EAFCA64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BC95-E880-4410-BBB0-AC42A678BD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7B35-EF43-423B-B079-9CD41EAFCA64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BC95-E880-4410-BBB0-AC42A678BD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7B35-EF43-423B-B079-9CD41EAFCA64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BC95-E880-4410-BBB0-AC42A678BD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7B35-EF43-423B-B079-9CD41EAFCA64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BC95-E880-4410-BBB0-AC42A678BD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7B35-EF43-423B-B079-9CD41EAFCA64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BC95-E880-4410-BBB0-AC42A678BD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7B35-EF43-423B-B079-9CD41EAFCA64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BC95-E880-4410-BBB0-AC42A678BD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7B35-EF43-423B-B079-9CD41EAFCA64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BC95-E880-4410-BBB0-AC42A678BD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7B35-EF43-423B-B079-9CD41EAFCA64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BC95-E880-4410-BBB0-AC42A678BD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17B35-EF43-423B-B079-9CD41EAFCA64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8BC95-E880-4410-BBB0-AC42A678BD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615" y="145095"/>
            <a:ext cx="8424936" cy="1555713"/>
          </a:xfrm>
        </p:spPr>
        <p:txBody>
          <a:bodyPr>
            <a:noAutofit/>
          </a:bodyPr>
          <a:lstStyle/>
          <a:p>
            <a:r>
              <a:rPr lang="ru-RU" sz="5400" dirty="0" smtClean="0"/>
              <a:t>Клиническая </a:t>
            </a:r>
            <a:r>
              <a:rPr lang="ru-RU" sz="5400" dirty="0" err="1" smtClean="0"/>
              <a:t>цефалометрия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5517232"/>
            <a:ext cx="6156176" cy="1340768"/>
          </a:xfrm>
        </p:spPr>
        <p:txBody>
          <a:bodyPr/>
          <a:lstStyle/>
          <a:p>
            <a:r>
              <a:rPr lang="ru-RU" dirty="0" smtClean="0"/>
              <a:t>Выполнили : Петрова П.Р.</a:t>
            </a:r>
          </a:p>
          <a:p>
            <a:r>
              <a:rPr lang="ru-RU" dirty="0" smtClean="0"/>
              <a:t>                            Федорова В.П.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302" y="1700808"/>
            <a:ext cx="4697563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Визуальная оценка </a:t>
            </a:r>
            <a:r>
              <a:rPr lang="ru-RU" dirty="0" err="1" smtClean="0"/>
              <a:t>трг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Первым</a:t>
            </a:r>
            <a:r>
              <a:rPr lang="en-US" dirty="0" smtClean="0"/>
              <a:t> </a:t>
            </a:r>
            <a:r>
              <a:rPr lang="en-US" dirty="0" err="1"/>
              <a:t>этапом</a:t>
            </a:r>
            <a:r>
              <a:rPr lang="en-US" dirty="0"/>
              <a:t> </a:t>
            </a:r>
            <a:r>
              <a:rPr lang="en-US" dirty="0" err="1"/>
              <a:t>визуального</a:t>
            </a:r>
            <a:r>
              <a:rPr lang="en-US" dirty="0"/>
              <a:t> </a:t>
            </a:r>
            <a:r>
              <a:rPr lang="en-US" dirty="0" err="1"/>
              <a:t>изучения</a:t>
            </a:r>
            <a:r>
              <a:rPr lang="en-US" dirty="0"/>
              <a:t> ТРГ </a:t>
            </a:r>
            <a:r>
              <a:rPr lang="en-US" dirty="0" err="1"/>
              <a:t>является</a:t>
            </a:r>
            <a:r>
              <a:rPr lang="en-US" dirty="0"/>
              <a:t> </a:t>
            </a:r>
            <a:r>
              <a:rPr lang="en-US" dirty="0" err="1"/>
              <a:t>оценка</a:t>
            </a:r>
            <a:r>
              <a:rPr lang="en-US" dirty="0"/>
              <a:t> </a:t>
            </a:r>
            <a:r>
              <a:rPr lang="en-US" dirty="0" err="1"/>
              <a:t>профиля</a:t>
            </a:r>
            <a:r>
              <a:rPr lang="en-US" dirty="0"/>
              <a:t> </a:t>
            </a:r>
            <a:r>
              <a:rPr lang="en-US" dirty="0" err="1"/>
              <a:t>мягких</a:t>
            </a:r>
            <a:r>
              <a:rPr lang="en-US" dirty="0"/>
              <a:t> </a:t>
            </a:r>
            <a:r>
              <a:rPr lang="en-US" dirty="0" err="1"/>
              <a:t>тканей</a:t>
            </a:r>
            <a:r>
              <a:rPr lang="en-US" dirty="0"/>
              <a:t> </a:t>
            </a:r>
            <a:r>
              <a:rPr lang="en-US" dirty="0" err="1"/>
              <a:t>лица</a:t>
            </a:r>
            <a:r>
              <a:rPr lang="en-US" dirty="0"/>
              <a:t>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После</a:t>
            </a:r>
            <a:r>
              <a:rPr lang="en-US" dirty="0" smtClean="0"/>
              <a:t> </a:t>
            </a:r>
            <a:r>
              <a:rPr lang="en-US" dirty="0" err="1"/>
              <a:t>этого</a:t>
            </a:r>
            <a:r>
              <a:rPr lang="en-US" dirty="0"/>
              <a:t> </a:t>
            </a:r>
            <a:r>
              <a:rPr lang="en-US" dirty="0" err="1"/>
              <a:t>проводится</a:t>
            </a:r>
            <a:r>
              <a:rPr lang="en-US" dirty="0"/>
              <a:t> </a:t>
            </a:r>
            <a:r>
              <a:rPr lang="en-US" dirty="0" err="1"/>
              <a:t>анализ</a:t>
            </a:r>
            <a:r>
              <a:rPr lang="en-US" dirty="0"/>
              <a:t> </a:t>
            </a:r>
            <a:r>
              <a:rPr lang="en-US" dirty="0" err="1"/>
              <a:t>продольных</a:t>
            </a:r>
            <a:r>
              <a:rPr lang="en-US" dirty="0"/>
              <a:t> </a:t>
            </a:r>
            <a:r>
              <a:rPr lang="en-US" dirty="0" err="1"/>
              <a:t>размеров</a:t>
            </a:r>
            <a:r>
              <a:rPr lang="en-US" dirty="0"/>
              <a:t> </a:t>
            </a:r>
            <a:r>
              <a:rPr lang="en-US" dirty="0" err="1"/>
              <a:t>тел</a:t>
            </a:r>
            <a:r>
              <a:rPr lang="en-US" dirty="0"/>
              <a:t> </a:t>
            </a:r>
            <a:r>
              <a:rPr lang="en-US" dirty="0" err="1"/>
              <a:t>челюстей</a:t>
            </a:r>
            <a:r>
              <a:rPr lang="en-US" dirty="0"/>
              <a:t>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Затем</a:t>
            </a:r>
            <a:r>
              <a:rPr lang="en-US" dirty="0" smtClean="0"/>
              <a:t> </a:t>
            </a:r>
            <a:r>
              <a:rPr lang="en-US" dirty="0" err="1"/>
              <a:t>определяют</a:t>
            </a:r>
            <a:r>
              <a:rPr lang="en-US" dirty="0"/>
              <a:t> </a:t>
            </a:r>
            <a:r>
              <a:rPr lang="en-US" dirty="0" err="1"/>
              <a:t>переднезаднее</a:t>
            </a:r>
            <a:r>
              <a:rPr lang="en-US" dirty="0"/>
              <a:t> </a:t>
            </a:r>
            <a:r>
              <a:rPr lang="en-US" dirty="0" err="1"/>
              <a:t>положение</a:t>
            </a:r>
            <a:r>
              <a:rPr lang="en-US" dirty="0"/>
              <a:t> </a:t>
            </a:r>
            <a:r>
              <a:rPr lang="en-US" dirty="0" err="1"/>
              <a:t>челюстей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отношению</a:t>
            </a:r>
            <a:r>
              <a:rPr lang="en-US" dirty="0"/>
              <a:t> к </a:t>
            </a:r>
            <a:r>
              <a:rPr lang="en-US" dirty="0" err="1"/>
              <a:t>основанию</a:t>
            </a:r>
            <a:r>
              <a:rPr lang="en-US" dirty="0"/>
              <a:t> </a:t>
            </a:r>
            <a:r>
              <a:rPr lang="en-US" dirty="0" err="1"/>
              <a:t>черепа</a:t>
            </a:r>
            <a:r>
              <a:rPr lang="en-US" dirty="0"/>
              <a:t>, а </a:t>
            </a:r>
            <a:r>
              <a:rPr lang="en-US" dirty="0" err="1"/>
              <a:t>также</a:t>
            </a:r>
            <a:r>
              <a:rPr lang="en-US" dirty="0"/>
              <a:t> </a:t>
            </a:r>
            <a:r>
              <a:rPr lang="en-US" dirty="0" err="1"/>
              <a:t>примерную</a:t>
            </a:r>
            <a:r>
              <a:rPr lang="en-US" dirty="0"/>
              <a:t> </a:t>
            </a:r>
            <a:r>
              <a:rPr lang="en-US" dirty="0" err="1"/>
              <a:t>степень</a:t>
            </a:r>
            <a:r>
              <a:rPr lang="en-US" dirty="0"/>
              <a:t> </a:t>
            </a:r>
            <a:r>
              <a:rPr lang="en-US" dirty="0" err="1"/>
              <a:t>наклона</a:t>
            </a:r>
            <a:r>
              <a:rPr lang="en-US" dirty="0"/>
              <a:t> </a:t>
            </a:r>
            <a:r>
              <a:rPr lang="en-US" dirty="0" err="1"/>
              <a:t>тел</a:t>
            </a:r>
            <a:r>
              <a:rPr lang="en-US" dirty="0"/>
              <a:t> </a:t>
            </a:r>
            <a:r>
              <a:rPr lang="en-US" dirty="0" err="1"/>
              <a:t>челюстей</a:t>
            </a:r>
            <a:r>
              <a:rPr lang="en-US" dirty="0"/>
              <a:t> к </a:t>
            </a:r>
            <a:r>
              <a:rPr lang="en-US" dirty="0" err="1"/>
              <a:t>передней</a:t>
            </a:r>
            <a:r>
              <a:rPr lang="en-US" dirty="0"/>
              <a:t> </a:t>
            </a:r>
            <a:r>
              <a:rPr lang="en-US" dirty="0" err="1"/>
              <a:t>черепной</a:t>
            </a:r>
            <a:r>
              <a:rPr lang="en-US" dirty="0"/>
              <a:t> </a:t>
            </a:r>
            <a:r>
              <a:rPr lang="en-US" dirty="0" err="1"/>
              <a:t>ямке</a:t>
            </a:r>
            <a:r>
              <a:rPr lang="en-US" dirty="0"/>
              <a:t>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Этот</a:t>
            </a:r>
            <a:r>
              <a:rPr lang="en-US" dirty="0" smtClean="0"/>
              <a:t> </a:t>
            </a:r>
            <a:r>
              <a:rPr lang="en-US" dirty="0" err="1"/>
              <a:t>этап</a:t>
            </a:r>
            <a:r>
              <a:rPr lang="en-US" dirty="0"/>
              <a:t> </a:t>
            </a:r>
            <a:r>
              <a:rPr lang="en-US" dirty="0" err="1"/>
              <a:t>заканчивают</a:t>
            </a:r>
            <a:r>
              <a:rPr lang="en-US" dirty="0"/>
              <a:t> </a:t>
            </a:r>
            <a:r>
              <a:rPr lang="en-US" dirty="0" err="1"/>
              <a:t>визуальным</a:t>
            </a:r>
            <a:r>
              <a:rPr lang="en-US" dirty="0"/>
              <a:t> </a:t>
            </a:r>
            <a:r>
              <a:rPr lang="en-US" dirty="0" err="1"/>
              <a:t>определением</a:t>
            </a:r>
            <a:r>
              <a:rPr lang="en-US" dirty="0"/>
              <a:t> </a:t>
            </a:r>
            <a:r>
              <a:rPr lang="en-US" dirty="0" err="1"/>
              <a:t>межчелюстных</a:t>
            </a:r>
            <a:r>
              <a:rPr lang="en-US" dirty="0"/>
              <a:t> </a:t>
            </a:r>
            <a:r>
              <a:rPr lang="en-US" dirty="0" err="1"/>
              <a:t>соотношений</a:t>
            </a:r>
            <a:r>
              <a:rPr lang="en-US" dirty="0"/>
              <a:t>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Затем</a:t>
            </a:r>
            <a:r>
              <a:rPr lang="en-US" dirty="0"/>
              <a:t> </a:t>
            </a:r>
            <a:r>
              <a:rPr lang="en-US" dirty="0" err="1"/>
              <a:t>определяют</a:t>
            </a:r>
            <a:r>
              <a:rPr lang="en-US" dirty="0"/>
              <a:t> </a:t>
            </a:r>
            <a:r>
              <a:rPr lang="en-US" dirty="0" err="1"/>
              <a:t>зубочелюстные</a:t>
            </a:r>
            <a:r>
              <a:rPr lang="en-US" dirty="0"/>
              <a:t> и </a:t>
            </a:r>
            <a:r>
              <a:rPr lang="en-US" dirty="0" err="1"/>
              <a:t>межзубные</a:t>
            </a:r>
            <a:r>
              <a:rPr lang="en-US" dirty="0"/>
              <a:t> </a:t>
            </a:r>
            <a:r>
              <a:rPr lang="en-US" dirty="0" err="1"/>
              <a:t>взаимоотношения</a:t>
            </a:r>
            <a:r>
              <a:rPr lang="en-US" dirty="0"/>
              <a:t>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Завершением</a:t>
            </a:r>
            <a:r>
              <a:rPr lang="en-US" dirty="0"/>
              <a:t> </a:t>
            </a:r>
            <a:r>
              <a:rPr lang="en-US" dirty="0" err="1"/>
              <a:t>визуальной</a:t>
            </a:r>
            <a:r>
              <a:rPr lang="en-US" dirty="0"/>
              <a:t> </a:t>
            </a:r>
            <a:r>
              <a:rPr lang="en-US" dirty="0" err="1"/>
              <a:t>оценки</a:t>
            </a:r>
            <a:r>
              <a:rPr lang="en-US" dirty="0"/>
              <a:t> </a:t>
            </a:r>
            <a:r>
              <a:rPr lang="en-US" dirty="0" err="1"/>
              <a:t>является</a:t>
            </a:r>
            <a:r>
              <a:rPr lang="en-US" dirty="0"/>
              <a:t> </a:t>
            </a:r>
            <a:r>
              <a:rPr lang="en-US" dirty="0" err="1"/>
              <a:t>определение</a:t>
            </a:r>
            <a:r>
              <a:rPr lang="en-US" dirty="0"/>
              <a:t> </a:t>
            </a:r>
            <a:r>
              <a:rPr lang="en-US" dirty="0" err="1"/>
              <a:t>предварительного</a:t>
            </a:r>
            <a:r>
              <a:rPr lang="en-US" dirty="0"/>
              <a:t> </a:t>
            </a:r>
            <a:r>
              <a:rPr lang="en-US" dirty="0" err="1" smtClean="0"/>
              <a:t>диагноза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58204" cy="215423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Идентификация</a:t>
            </a:r>
            <a:r>
              <a:rPr lang="en-US" sz="3600" dirty="0" smtClean="0"/>
              <a:t> </a:t>
            </a:r>
            <a:r>
              <a:rPr lang="en-US" sz="3600" dirty="0" err="1"/>
              <a:t>антропометрических</a:t>
            </a:r>
            <a:r>
              <a:rPr lang="en-US" sz="3600" dirty="0"/>
              <a:t> </a:t>
            </a:r>
            <a:r>
              <a:rPr lang="en-US" sz="3600" dirty="0" err="1"/>
              <a:t>точек</a:t>
            </a:r>
            <a:r>
              <a:rPr lang="en-US" sz="3600" dirty="0"/>
              <a:t> и </a:t>
            </a:r>
            <a:r>
              <a:rPr lang="en-US" sz="3600" dirty="0" err="1"/>
              <a:t>построение</a:t>
            </a:r>
            <a:r>
              <a:rPr lang="en-US" sz="3600" dirty="0"/>
              <a:t> </a:t>
            </a:r>
            <a:r>
              <a:rPr lang="en-US" sz="3600" dirty="0" err="1"/>
              <a:t>цефалометрических</a:t>
            </a:r>
            <a:r>
              <a:rPr lang="en-US" sz="3600" dirty="0"/>
              <a:t> </a:t>
            </a:r>
            <a:r>
              <a:rPr lang="en-US" sz="3600" dirty="0" err="1"/>
              <a:t>плоскостей</a:t>
            </a:r>
            <a:r>
              <a:rPr lang="en-US" sz="3600" dirty="0"/>
              <a:t>.</a:t>
            </a:r>
            <a:endParaRPr lang="ru-RU" sz="3600" dirty="0"/>
          </a:p>
        </p:txBody>
      </p:sp>
      <p:pic>
        <p:nvPicPr>
          <p:cNvPr id="19458" name="Picture 40024"/>
          <p:cNvPicPr>
            <a:picLocks noChangeAspect="1" noChangeArrowheads="1"/>
          </p:cNvPicPr>
          <p:nvPr/>
        </p:nvPicPr>
        <p:blipFill rotWithShape="1">
          <a:blip r:embed="rId2"/>
          <a:srcRect l="2927" t="5292" r="-1"/>
          <a:stretch/>
        </p:blipFill>
        <p:spPr bwMode="auto">
          <a:xfrm>
            <a:off x="1979712" y="2276872"/>
            <a:ext cx="7164288" cy="386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072207"/>
            <a:ext cx="5000628" cy="646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Пространственная</a:t>
            </a:r>
            <a:r>
              <a:rPr lang="en-US" dirty="0"/>
              <a:t> </a:t>
            </a:r>
            <a:r>
              <a:rPr lang="en-US" dirty="0" err="1"/>
              <a:t>ориентация</a:t>
            </a:r>
            <a:r>
              <a:rPr lang="en-US" dirty="0"/>
              <a:t> </a:t>
            </a:r>
            <a:r>
              <a:rPr lang="en-US" dirty="0" err="1"/>
              <a:t>боковой</a:t>
            </a:r>
            <a:r>
              <a:rPr lang="en-US" dirty="0"/>
              <a:t> ТРГ </a:t>
            </a:r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/>
              <a:t>регистрации</a:t>
            </a:r>
            <a:r>
              <a:rPr lang="en-US" dirty="0"/>
              <a:t> </a:t>
            </a:r>
            <a:r>
              <a:rPr lang="en-US" dirty="0" err="1" smtClean="0"/>
              <a:t>антропомет</a:t>
            </a:r>
            <a:r>
              <a:rPr lang="ru-RU" dirty="0" err="1" smtClean="0"/>
              <a:t>р</a:t>
            </a:r>
            <a:r>
              <a:rPr lang="en-US" dirty="0" err="1" smtClean="0"/>
              <a:t>ическ</a:t>
            </a:r>
            <a:r>
              <a:rPr lang="ru-RU" dirty="0"/>
              <a:t>и</a:t>
            </a:r>
            <a:r>
              <a:rPr lang="en-US" dirty="0" smtClean="0"/>
              <a:t>х </a:t>
            </a:r>
            <a:r>
              <a:rPr lang="en-US" dirty="0" err="1"/>
              <a:t>точек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Autofit/>
          </a:bodyPr>
          <a:lstStyle/>
          <a:p>
            <a:r>
              <a:rPr lang="en-US" sz="4000" dirty="0" err="1"/>
              <a:t>Скелетные</a:t>
            </a:r>
            <a:r>
              <a:rPr lang="en-US" sz="4000" dirty="0"/>
              <a:t> </a:t>
            </a:r>
            <a:r>
              <a:rPr lang="en-US" sz="4000" dirty="0" err="1"/>
              <a:t>антропометрические</a:t>
            </a:r>
            <a:r>
              <a:rPr lang="en-US" sz="4000" dirty="0"/>
              <a:t> </a:t>
            </a:r>
            <a:r>
              <a:rPr lang="en-US" sz="4000" dirty="0" err="1"/>
              <a:t>точки</a:t>
            </a:r>
            <a:endParaRPr lang="ru-RU" sz="4000" dirty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0481" name="Group 174837"/>
          <p:cNvGrpSpPr>
            <a:grpSpLocks/>
          </p:cNvGrpSpPr>
          <p:nvPr/>
        </p:nvGrpSpPr>
        <p:grpSpPr bwMode="auto">
          <a:xfrm>
            <a:off x="2143108" y="1357298"/>
            <a:ext cx="5214974" cy="5000660"/>
            <a:chOff x="0" y="0"/>
            <a:chExt cx="2203295" cy="2240281"/>
          </a:xfrm>
        </p:grpSpPr>
        <p:pic>
          <p:nvPicPr>
            <p:cNvPr id="187059" name="Picture 18705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690" y="0"/>
              <a:ext cx="2170605" cy="2240281"/>
            </a:xfrm>
            <a:prstGeom prst="rect">
              <a:avLst/>
            </a:prstGeom>
            <a:noFill/>
          </p:spPr>
        </p:pic>
        <p:sp>
          <p:nvSpPr>
            <p:cNvPr id="38928" name="Rectangle 38928"/>
            <p:cNvSpPr>
              <a:spLocks noChangeArrowheads="1"/>
            </p:cNvSpPr>
            <p:nvPr/>
          </p:nvSpPr>
          <p:spPr bwMode="auto">
            <a:xfrm>
              <a:off x="0" y="1071154"/>
              <a:ext cx="165215" cy="165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Ьа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Зубные</a:t>
            </a:r>
            <a:r>
              <a:rPr lang="en-US" dirty="0" smtClean="0"/>
              <a:t> </a:t>
            </a:r>
            <a:r>
              <a:rPr lang="en-US" dirty="0" err="1"/>
              <a:t>антропометрические</a:t>
            </a:r>
            <a:r>
              <a:rPr lang="en-US" dirty="0"/>
              <a:t> </a:t>
            </a:r>
            <a:r>
              <a:rPr lang="en-US" dirty="0" err="1"/>
              <a:t>точки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26626" name="Picture 187065"/>
          <p:cNvPicPr>
            <a:picLocks noChangeAspect="1" noChangeArrowheads="1"/>
          </p:cNvPicPr>
          <p:nvPr/>
        </p:nvPicPr>
        <p:blipFill rotWithShape="1">
          <a:blip r:embed="rId2"/>
          <a:srcRect l="819" t="4316" r="2043" b="1108"/>
          <a:stretch/>
        </p:blipFill>
        <p:spPr bwMode="auto">
          <a:xfrm>
            <a:off x="251519" y="1628799"/>
            <a:ext cx="8535323" cy="473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Кожные</a:t>
            </a:r>
            <a:r>
              <a:rPr lang="en-US" dirty="0"/>
              <a:t> </a:t>
            </a:r>
            <a:r>
              <a:rPr lang="en-US" dirty="0" err="1"/>
              <a:t>антропометрические</a:t>
            </a:r>
            <a:r>
              <a:rPr lang="en-US" dirty="0"/>
              <a:t> </a:t>
            </a:r>
            <a:r>
              <a:rPr lang="en-US" dirty="0" err="1"/>
              <a:t>точки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27650" name="Picture 1870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142984"/>
            <a:ext cx="4429156" cy="537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3553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Цефалометрические</a:t>
            </a:r>
            <a:r>
              <a:rPr lang="ru-RU" sz="4000" dirty="0" smtClean="0"/>
              <a:t> плоскости</a:t>
            </a:r>
            <a:endParaRPr lang="ru-RU" sz="4000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6" name="Picture 4" descr="C:\Users\User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133289"/>
            <a:ext cx="9588014" cy="5724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000240"/>
            <a:ext cx="8501122" cy="1928826"/>
          </a:xfrm>
        </p:spPr>
        <p:txBody>
          <a:bodyPr>
            <a:normAutofit/>
          </a:bodyPr>
          <a:lstStyle/>
          <a:p>
            <a:r>
              <a:rPr lang="en-US" dirty="0"/>
              <a:t>АНАЛИЗ ТЕЛЕРЕНТГЕНОГРАММЫ ГОЛОВЫ В БОКОВОИ ПРОЕКЦИИ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 err="1"/>
              <a:t>Цефалометрические</a:t>
            </a:r>
            <a:r>
              <a:rPr lang="en-US" sz="3100" dirty="0"/>
              <a:t> </a:t>
            </a:r>
            <a:r>
              <a:rPr lang="en-US" sz="3100" dirty="0" err="1"/>
              <a:t>параметры</a:t>
            </a:r>
            <a:r>
              <a:rPr lang="en-US" sz="3100" dirty="0"/>
              <a:t>, </a:t>
            </a:r>
            <a:r>
              <a:rPr lang="en-US" sz="3100" dirty="0" err="1"/>
              <a:t>характеризующие</a:t>
            </a:r>
            <a:r>
              <a:rPr lang="en-US" sz="3100" dirty="0"/>
              <a:t> </a:t>
            </a:r>
            <a:r>
              <a:rPr lang="en-US" sz="3100" dirty="0" err="1"/>
              <a:t>соотношение</a:t>
            </a:r>
            <a:r>
              <a:rPr lang="en-US" sz="3100" dirty="0"/>
              <a:t> </a:t>
            </a:r>
            <a:r>
              <a:rPr lang="en-US" sz="3100" dirty="0" err="1"/>
              <a:t>верхней</a:t>
            </a:r>
            <a:r>
              <a:rPr lang="en-US" sz="3100" dirty="0"/>
              <a:t> и </a:t>
            </a:r>
            <a:r>
              <a:rPr lang="en-US" sz="3100" dirty="0" err="1"/>
              <a:t>нижней</a:t>
            </a:r>
            <a:r>
              <a:rPr lang="en-US" sz="3100" dirty="0"/>
              <a:t> </a:t>
            </a:r>
            <a:r>
              <a:rPr lang="en-US" sz="3100" dirty="0" err="1"/>
              <a:t>челюсти</a:t>
            </a:r>
            <a:r>
              <a:rPr lang="en-US" sz="3100" dirty="0"/>
              <a:t> в </a:t>
            </a:r>
            <a:r>
              <a:rPr lang="en-US" sz="3100" dirty="0" err="1"/>
              <a:t>сагиттальном</a:t>
            </a:r>
            <a:r>
              <a:rPr lang="en-US" sz="3100" dirty="0"/>
              <a:t> </a:t>
            </a:r>
            <a:r>
              <a:rPr lang="en-US" sz="3100" dirty="0" err="1"/>
              <a:t>направлении</a:t>
            </a:r>
            <a:r>
              <a:rPr lang="en-US" sz="31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 descr="р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571612"/>
            <a:ext cx="8252667" cy="4786346"/>
          </a:xfrm>
          <a:prstGeom prst="rect">
            <a:avLst/>
          </a:prstGeom>
        </p:spPr>
      </p:pic>
      <p:pic>
        <p:nvPicPr>
          <p:cNvPr id="6" name="Рисунок 5" descr="вк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428736"/>
            <a:ext cx="4022699" cy="50720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6342312"/>
            <a:ext cx="3402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Межапикальный</a:t>
            </a:r>
            <a:r>
              <a:rPr lang="ru-RU" dirty="0"/>
              <a:t> угол (</a:t>
            </a:r>
            <a:r>
              <a:rPr lang="en-US" dirty="0" err="1"/>
              <a:t>ss</a:t>
            </a:r>
            <a:r>
              <a:rPr lang="en-US" dirty="0"/>
              <a:t>-n-</a:t>
            </a:r>
            <a:r>
              <a:rPr lang="en-US" dirty="0" err="1"/>
              <a:t>spm</a:t>
            </a:r>
            <a:r>
              <a:rPr lang="en-US" dirty="0"/>
              <a:t> 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6349244"/>
            <a:ext cx="1815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Wits </a:t>
            </a:r>
            <a:r>
              <a:rPr lang="en-US" dirty="0"/>
              <a:t>—</a:t>
            </a:r>
            <a:r>
              <a:rPr lang="ru-RU" dirty="0"/>
              <a:t>параметр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71480"/>
            <a:ext cx="9001156" cy="1143000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Цефалометрические</a:t>
            </a:r>
            <a:r>
              <a:rPr lang="en-US" sz="4000" dirty="0"/>
              <a:t> </a:t>
            </a:r>
            <a:r>
              <a:rPr lang="en-US" sz="4000" dirty="0" err="1"/>
              <a:t>параметры</a:t>
            </a:r>
            <a:r>
              <a:rPr lang="en-US" sz="4000" dirty="0"/>
              <a:t>, </a:t>
            </a:r>
            <a:r>
              <a:rPr lang="en-US" sz="4000" dirty="0" err="1"/>
              <a:t>характеризующие</a:t>
            </a:r>
            <a:r>
              <a:rPr lang="en-US" sz="4000" dirty="0"/>
              <a:t> </a:t>
            </a:r>
            <a:r>
              <a:rPr lang="en-US" sz="4000" dirty="0" err="1"/>
              <a:t>положение</a:t>
            </a:r>
            <a:r>
              <a:rPr lang="en-US" sz="4000" dirty="0"/>
              <a:t> </a:t>
            </a:r>
            <a:r>
              <a:rPr lang="en-US" sz="4000" dirty="0" err="1"/>
              <a:t>верхней</a:t>
            </a:r>
            <a:r>
              <a:rPr lang="en-US" sz="4000" dirty="0"/>
              <a:t> </a:t>
            </a:r>
            <a:r>
              <a:rPr lang="en-US" sz="4000" dirty="0" err="1"/>
              <a:t>челюсти</a:t>
            </a:r>
            <a:r>
              <a:rPr lang="en-US" sz="40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рва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32157"/>
            <a:ext cx="4790304" cy="52863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32040" y="5445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Цефалометрические</a:t>
            </a:r>
            <a:r>
              <a:rPr lang="ru-RU" dirty="0"/>
              <a:t> параметры, характеризующие положение верхней челюсти.</a:t>
            </a:r>
          </a:p>
          <a:p>
            <a:r>
              <a:rPr lang="ru-RU" dirty="0"/>
              <a:t>Углы s-n-</a:t>
            </a:r>
            <a:r>
              <a:rPr lang="ru-RU" dirty="0" err="1"/>
              <a:t>ss</a:t>
            </a:r>
            <a:r>
              <a:rPr lang="ru-RU" dirty="0"/>
              <a:t> и s-n-</a:t>
            </a:r>
            <a:r>
              <a:rPr lang="ru-RU" dirty="0" err="1"/>
              <a:t>snp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Цефалометрические</a:t>
            </a:r>
            <a:r>
              <a:rPr lang="ru-RU" dirty="0" smtClean="0"/>
              <a:t> параметры, характеризующие положение нижней челюсти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54" r="763"/>
          <a:stretch/>
        </p:blipFill>
        <p:spPr>
          <a:xfrm>
            <a:off x="533400" y="2090365"/>
            <a:ext cx="3183467" cy="39452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19872" y="501317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/>
              <a:t>Цефалометрические</a:t>
            </a:r>
            <a:r>
              <a:rPr lang="ru-RU" sz="2000" dirty="0"/>
              <a:t> параметры, характеризующие положение нижней челюсти: углы s-n-</a:t>
            </a:r>
            <a:r>
              <a:rPr lang="ru-RU" sz="2000" dirty="0" err="1"/>
              <a:t>spm</a:t>
            </a:r>
            <a:r>
              <a:rPr lang="ru-RU" sz="2000" dirty="0"/>
              <a:t> и s-n-</a:t>
            </a:r>
            <a:r>
              <a:rPr lang="ru-RU" sz="2000" dirty="0" err="1"/>
              <a:t>go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9388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Цефалометрия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9971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(</a:t>
            </a:r>
            <a:r>
              <a:rPr lang="en-US" dirty="0" err="1"/>
              <a:t>гр</a:t>
            </a:r>
            <a:r>
              <a:rPr lang="en-US" dirty="0"/>
              <a:t>. </a:t>
            </a:r>
            <a:r>
              <a:rPr lang="en-US" dirty="0" err="1"/>
              <a:t>серые</a:t>
            </a:r>
            <a:r>
              <a:rPr lang="en-US" dirty="0"/>
              <a:t> — </a:t>
            </a:r>
            <a:r>
              <a:rPr lang="en-US" dirty="0" err="1"/>
              <a:t>голова</a:t>
            </a:r>
            <a:r>
              <a:rPr lang="en-US" dirty="0"/>
              <a:t> + </a:t>
            </a:r>
            <a:r>
              <a:rPr lang="en-US" dirty="0" err="1"/>
              <a:t>metreo</a:t>
            </a:r>
            <a:r>
              <a:rPr lang="en-US" dirty="0"/>
              <a:t> — </a:t>
            </a:r>
            <a:r>
              <a:rPr lang="en-US" dirty="0" err="1"/>
              <a:t>измерять</a:t>
            </a:r>
            <a:r>
              <a:rPr lang="en-US" dirty="0"/>
              <a:t>) — </a:t>
            </a:r>
            <a:r>
              <a:rPr lang="en-US" dirty="0" err="1"/>
              <a:t>часть</a:t>
            </a:r>
            <a:r>
              <a:rPr lang="en-US" dirty="0"/>
              <a:t> </a:t>
            </a:r>
            <a:r>
              <a:rPr lang="en-US" dirty="0" err="1"/>
              <a:t>антропометрии</a:t>
            </a:r>
            <a:r>
              <a:rPr lang="en-US" dirty="0"/>
              <a:t>, </a:t>
            </a:r>
            <a:r>
              <a:rPr lang="en-US" dirty="0" err="1"/>
              <a:t>один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основных</a:t>
            </a:r>
            <a:r>
              <a:rPr lang="en-US" dirty="0"/>
              <a:t> </a:t>
            </a:r>
            <a:r>
              <a:rPr lang="en-US" dirty="0" err="1"/>
              <a:t>методов</a:t>
            </a:r>
            <a:r>
              <a:rPr lang="en-US" dirty="0"/>
              <a:t> </a:t>
            </a:r>
            <a:r>
              <a:rPr lang="en-US" dirty="0" err="1"/>
              <a:t>исследования</a:t>
            </a:r>
            <a:r>
              <a:rPr lang="en-US" dirty="0"/>
              <a:t> в </a:t>
            </a:r>
            <a:r>
              <a:rPr lang="en-US" dirty="0" err="1"/>
              <a:t>антропологии</a:t>
            </a:r>
            <a:r>
              <a:rPr lang="en-US" dirty="0"/>
              <a:t> и </a:t>
            </a:r>
            <a:r>
              <a:rPr lang="en-US" dirty="0" err="1"/>
              <a:t>медицине</a:t>
            </a:r>
            <a:r>
              <a:rPr lang="en-US" dirty="0"/>
              <a:t>, в </a:t>
            </a:r>
            <a:r>
              <a:rPr lang="en-US" dirty="0" err="1"/>
              <a:t>частности</a:t>
            </a:r>
            <a:r>
              <a:rPr lang="en-US" dirty="0"/>
              <a:t> — в </a:t>
            </a:r>
            <a:r>
              <a:rPr lang="en-US" dirty="0" err="1"/>
              <a:t>стоматологии</a:t>
            </a:r>
            <a:r>
              <a:rPr lang="en-US" dirty="0"/>
              <a:t>, </a:t>
            </a:r>
            <a:r>
              <a:rPr lang="en-US" dirty="0" err="1"/>
              <a:t>заключающийся</a:t>
            </a:r>
            <a:r>
              <a:rPr lang="en-US" dirty="0"/>
              <a:t> в </a:t>
            </a:r>
            <a:r>
              <a:rPr lang="en-US" dirty="0" err="1"/>
              <a:t>различных</a:t>
            </a:r>
            <a:r>
              <a:rPr lang="en-US" dirty="0"/>
              <a:t> </a:t>
            </a:r>
            <a:r>
              <a:rPr lang="en-US" dirty="0" err="1"/>
              <a:t>измерениях</a:t>
            </a:r>
            <a:r>
              <a:rPr lang="en-US" dirty="0"/>
              <a:t> </a:t>
            </a:r>
            <a:r>
              <a:rPr lang="en-US" dirty="0" err="1"/>
              <a:t>головы</a:t>
            </a:r>
            <a:r>
              <a:rPr lang="en-US" dirty="0"/>
              <a:t> </a:t>
            </a:r>
            <a:r>
              <a:rPr lang="en-US" dirty="0" err="1"/>
              <a:t>человека</a:t>
            </a:r>
            <a:r>
              <a:rPr lang="en-US" dirty="0"/>
              <a:t>. </a:t>
            </a:r>
            <a:r>
              <a:rPr lang="en-US" dirty="0" err="1"/>
              <a:t>Метод</a:t>
            </a:r>
            <a:r>
              <a:rPr lang="en-US" dirty="0"/>
              <a:t> </a:t>
            </a:r>
            <a:r>
              <a:rPr lang="en-US" dirty="0" err="1"/>
              <a:t>измерений</a:t>
            </a:r>
            <a:r>
              <a:rPr lang="en-US" dirty="0"/>
              <a:t>, </a:t>
            </a:r>
            <a:r>
              <a:rPr lang="en-US" dirty="0" err="1"/>
              <a:t>проводимых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рентгенограммах</a:t>
            </a:r>
            <a:r>
              <a:rPr lang="en-US" dirty="0"/>
              <a:t>, </a:t>
            </a:r>
            <a:r>
              <a:rPr lang="en-US" dirty="0" err="1"/>
              <a:t>называется</a:t>
            </a:r>
            <a:r>
              <a:rPr lang="en-US" dirty="0"/>
              <a:t> </a:t>
            </a:r>
            <a:r>
              <a:rPr lang="en-US" dirty="0" err="1"/>
              <a:t>рентгенограмметрией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en-US" dirty="0" err="1"/>
              <a:t>Методика</a:t>
            </a:r>
            <a:r>
              <a:rPr lang="en-US" dirty="0"/>
              <a:t> </a:t>
            </a:r>
            <a:r>
              <a:rPr lang="en-US" dirty="0" err="1"/>
              <a:t>измерения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рентгенограммах</a:t>
            </a:r>
            <a:r>
              <a:rPr lang="en-US" dirty="0"/>
              <a:t> </a:t>
            </a:r>
            <a:r>
              <a:rPr lang="en-US" dirty="0" err="1"/>
              <a:t>головы</a:t>
            </a:r>
            <a:r>
              <a:rPr lang="en-US" dirty="0"/>
              <a:t> </a:t>
            </a:r>
            <a:r>
              <a:rPr lang="en-US" dirty="0" err="1"/>
              <a:t>называется</a:t>
            </a:r>
            <a:r>
              <a:rPr lang="en-US" dirty="0"/>
              <a:t> </a:t>
            </a:r>
            <a:r>
              <a:rPr lang="en-US" dirty="0" err="1"/>
              <a:t>рентгеноцефалометрией</a:t>
            </a:r>
            <a:r>
              <a:rPr lang="en-US" dirty="0"/>
              <a:t>. </a:t>
            </a:r>
            <a:endParaRPr lang="ru-RU" dirty="0" smtClean="0"/>
          </a:p>
          <a:p>
            <a:r>
              <a:rPr lang="en-US" dirty="0" err="1" smtClean="0"/>
              <a:t>Анализ</a:t>
            </a:r>
            <a:r>
              <a:rPr lang="en-US" dirty="0" smtClean="0"/>
              <a:t> </a:t>
            </a:r>
            <a:r>
              <a:rPr lang="en-US" dirty="0" err="1"/>
              <a:t>рентгенограмм</a:t>
            </a:r>
            <a:r>
              <a:rPr lang="en-US" dirty="0"/>
              <a:t> </a:t>
            </a:r>
            <a:r>
              <a:rPr lang="en-US" dirty="0" err="1"/>
              <a:t>головы</a:t>
            </a:r>
            <a:r>
              <a:rPr lang="en-US" dirty="0"/>
              <a:t>, </a:t>
            </a:r>
            <a:r>
              <a:rPr lang="en-US" dirty="0" err="1"/>
              <a:t>построенный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арифметических</a:t>
            </a:r>
            <a:r>
              <a:rPr lang="en-US" dirty="0"/>
              <a:t> и </a:t>
            </a:r>
            <a:r>
              <a:rPr lang="en-US" dirty="0" err="1"/>
              <a:t>геометрических</a:t>
            </a:r>
            <a:r>
              <a:rPr lang="en-US" dirty="0"/>
              <a:t> </a:t>
            </a:r>
            <a:r>
              <a:rPr lang="en-US" dirty="0" err="1"/>
              <a:t>измерениях</a:t>
            </a:r>
            <a:r>
              <a:rPr lang="en-US" dirty="0"/>
              <a:t>, </a:t>
            </a:r>
            <a:r>
              <a:rPr lang="en-US" dirty="0" err="1"/>
              <a:t>именуют</a:t>
            </a:r>
            <a:r>
              <a:rPr lang="en-US" dirty="0"/>
              <a:t> </a:t>
            </a:r>
            <a:r>
              <a:rPr lang="en-US" dirty="0" err="1"/>
              <a:t>рентгеноцефалометрией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рентгеноцефалометрическим</a:t>
            </a:r>
            <a:r>
              <a:rPr lang="en-US" dirty="0"/>
              <a:t> </a:t>
            </a:r>
            <a:r>
              <a:rPr lang="en-US" dirty="0" err="1"/>
              <a:t>анализом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Цефалометрические</a:t>
            </a:r>
            <a:r>
              <a:rPr lang="ru-RU" dirty="0" smtClean="0"/>
              <a:t> параметры, характеризующие размер верхней челюсти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526" y="1962794"/>
            <a:ext cx="3757394" cy="45625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89270" y="501317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/>
              <a:t>Цефалометрические</a:t>
            </a:r>
            <a:r>
              <a:rPr lang="ru-RU" sz="2000" dirty="0"/>
              <a:t> параметры, характеризующие размер верхней челюсти ( </a:t>
            </a:r>
            <a:r>
              <a:rPr lang="ru-RU" sz="2000" dirty="0" err="1"/>
              <a:t>sna-snp</a:t>
            </a:r>
            <a:r>
              <a:rPr lang="ru-RU" sz="2000" dirty="0"/>
              <a:t> и </a:t>
            </a:r>
            <a:r>
              <a:rPr lang="ru-RU" sz="2000" dirty="0" err="1"/>
              <a:t>sna-snp</a:t>
            </a:r>
            <a:r>
              <a:rPr lang="ru-RU" sz="2000" dirty="0"/>
              <a:t>/n-s)</a:t>
            </a:r>
          </a:p>
        </p:txBody>
      </p:sp>
    </p:spTree>
    <p:extLst>
      <p:ext uri="{BB962C8B-B14F-4D97-AF65-F5344CB8AC3E}">
        <p14:creationId xmlns:p14="http://schemas.microsoft.com/office/powerpoint/2010/main" val="2098895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Цефалометрические</a:t>
            </a:r>
            <a:r>
              <a:rPr lang="ru-RU" dirty="0" smtClean="0"/>
              <a:t> параметры, характеризующие размер нижней челюсти: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75" r="3618"/>
          <a:stretch/>
        </p:blipFill>
        <p:spPr>
          <a:xfrm>
            <a:off x="323528" y="2060848"/>
            <a:ext cx="3664914" cy="46295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67944" y="5229200"/>
            <a:ext cx="4783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Линейные </a:t>
            </a:r>
            <a:r>
              <a:rPr lang="ru-RU" sz="2000" dirty="0" err="1"/>
              <a:t>цефалометрические</a:t>
            </a:r>
            <a:r>
              <a:rPr lang="ru-RU" sz="2000" dirty="0"/>
              <a:t> параметры, характеризующие размер нижней челюсти (</a:t>
            </a:r>
            <a:r>
              <a:rPr lang="ru-RU" sz="2000" dirty="0" err="1"/>
              <a:t>me-go</a:t>
            </a:r>
            <a:r>
              <a:rPr lang="ru-RU" sz="2000" dirty="0"/>
              <a:t>, </a:t>
            </a:r>
            <a:r>
              <a:rPr lang="ru-RU" sz="2000" dirty="0" err="1"/>
              <a:t>me-go</a:t>
            </a:r>
            <a:r>
              <a:rPr lang="ru-RU" sz="2000" dirty="0"/>
              <a:t>/n-</a:t>
            </a:r>
            <a:r>
              <a:rPr lang="en-US" sz="2000" dirty="0"/>
              <a:t>s)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90732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err="1"/>
              <a:t>Цефалометрические</a:t>
            </a:r>
            <a:r>
              <a:rPr lang="ru-RU" sz="3200" dirty="0"/>
              <a:t> параметры, характеризующие наклоны оснований челюстей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98" r="568"/>
          <a:stretch/>
        </p:blipFill>
        <p:spPr>
          <a:xfrm>
            <a:off x="211260" y="1772816"/>
            <a:ext cx="8721480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31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0527" t="6298" r="-59051" b="-427"/>
          <a:stretch/>
        </p:blipFill>
        <p:spPr>
          <a:xfrm>
            <a:off x="83542" y="1700808"/>
            <a:ext cx="8611225" cy="35114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Оценка направления роста лицевого отдела черепа: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" t="3613" r="50319"/>
          <a:stretch/>
        </p:blipFill>
        <p:spPr>
          <a:xfrm>
            <a:off x="4744897" y="1417637"/>
            <a:ext cx="4147583" cy="36905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30750" y="5212291"/>
            <a:ext cx="45381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Оценка направления роста лицевого отдела черепа.	подбородочного отдела лица:</a:t>
            </a:r>
          </a:p>
          <a:p>
            <a:r>
              <a:rPr lang="ru-RU" sz="2000" dirty="0"/>
              <a:t>Угол </a:t>
            </a:r>
            <a:r>
              <a:rPr lang="ru-RU" sz="2000" dirty="0" err="1"/>
              <a:t>ss</a:t>
            </a:r>
            <a:r>
              <a:rPr lang="ru-RU" sz="2000" dirty="0"/>
              <a:t>'-</a:t>
            </a:r>
            <a:r>
              <a:rPr lang="ru-RU" sz="2000" dirty="0" err="1"/>
              <a:t>ss-spm</a:t>
            </a:r>
            <a:r>
              <a:rPr lang="ru-RU" sz="2000" dirty="0"/>
              <a:t> (В — угол)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8750" y="524086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Оценка направления роста  лицевого отдела черепа: угол</a:t>
            </a:r>
          </a:p>
          <a:p>
            <a:r>
              <a:rPr lang="ru-RU" sz="2000" dirty="0"/>
              <a:t> n-s-</a:t>
            </a:r>
            <a:r>
              <a:rPr lang="ru-RU" sz="2000" dirty="0" err="1"/>
              <a:t>gn</a:t>
            </a:r>
            <a:r>
              <a:rPr lang="ru-RU" sz="2000" dirty="0"/>
              <a:t> размеры лица</a:t>
            </a:r>
          </a:p>
        </p:txBody>
      </p:sp>
    </p:spTree>
    <p:extLst>
      <p:ext uri="{BB962C8B-B14F-4D97-AF65-F5344CB8AC3E}">
        <p14:creationId xmlns:p14="http://schemas.microsoft.com/office/powerpoint/2010/main" val="2628709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Оценка положения верхних и нижних резцов и их соотношений: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6514" r="424"/>
          <a:stretch/>
        </p:blipFill>
        <p:spPr>
          <a:xfrm>
            <a:off x="442530" y="1556792"/>
            <a:ext cx="5542717" cy="43924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55976" y="507277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Оценка положения верхних и нижних резцов. Углы </a:t>
            </a:r>
            <a:r>
              <a:rPr lang="ru-RU" sz="2000" dirty="0" err="1"/>
              <a:t>Pis</a:t>
            </a:r>
            <a:r>
              <a:rPr lang="ru-RU" sz="2000" dirty="0"/>
              <a:t>/</a:t>
            </a:r>
            <a:r>
              <a:rPr lang="ru-RU" sz="2000" dirty="0" err="1"/>
              <a:t>Pii</a:t>
            </a:r>
            <a:r>
              <a:rPr lang="ru-RU" sz="2000" dirty="0"/>
              <a:t>, </a:t>
            </a:r>
            <a:r>
              <a:rPr lang="ru-RU" sz="2000" dirty="0" err="1"/>
              <a:t>Pis</a:t>
            </a:r>
            <a:r>
              <a:rPr lang="ru-RU" sz="2000" dirty="0"/>
              <a:t>/</a:t>
            </a:r>
            <a:r>
              <a:rPr lang="ru-RU" sz="2000" dirty="0" err="1"/>
              <a:t>Pb</a:t>
            </a:r>
            <a:r>
              <a:rPr lang="ru-RU" sz="2000" dirty="0"/>
              <a:t>, </a:t>
            </a:r>
            <a:r>
              <a:rPr lang="ru-RU" sz="2000" dirty="0" err="1"/>
              <a:t>Pii</a:t>
            </a:r>
            <a:r>
              <a:rPr lang="ru-RU" sz="2000" dirty="0"/>
              <a:t>/</a:t>
            </a:r>
            <a:r>
              <a:rPr lang="ru-RU" sz="2000" dirty="0" err="1"/>
              <a:t>Pb</a:t>
            </a:r>
            <a:r>
              <a:rPr lang="ru-RU" sz="2000" dirty="0"/>
              <a:t>, </a:t>
            </a:r>
            <a:r>
              <a:rPr lang="ru-RU" sz="2000" dirty="0" err="1"/>
              <a:t>Pis</a:t>
            </a:r>
            <a:r>
              <a:rPr lang="ru-RU" sz="2000" dirty="0"/>
              <a:t>/</a:t>
            </a:r>
            <a:r>
              <a:rPr lang="ru-RU" sz="2000" dirty="0" err="1"/>
              <a:t>Ps</a:t>
            </a:r>
            <a:r>
              <a:rPr lang="ru-RU" sz="2000" dirty="0"/>
              <a:t> и </a:t>
            </a:r>
            <a:r>
              <a:rPr lang="ru-RU" sz="2000" dirty="0" err="1"/>
              <a:t>Pii</a:t>
            </a:r>
            <a:r>
              <a:rPr lang="ru-RU" sz="2000" dirty="0"/>
              <a:t>/</a:t>
            </a:r>
            <a:r>
              <a:rPr lang="ru-RU" sz="2000" dirty="0" err="1"/>
              <a:t>Pm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30656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Оценка профиля мягких тканей лица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417638"/>
            <a:ext cx="4573526" cy="48984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69349" y="5301208"/>
            <a:ext cx="505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Оценка профиля мягких тканей  лица (</a:t>
            </a:r>
            <a:r>
              <a:rPr lang="ru-RU" sz="2000" dirty="0" err="1"/>
              <a:t>kn-sn-kspm</a:t>
            </a:r>
            <a:r>
              <a:rPr lang="ru-RU" sz="2000" dirty="0"/>
              <a:t> и </a:t>
            </a:r>
            <a:r>
              <a:rPr lang="ru-RU" sz="2000" dirty="0" err="1"/>
              <a:t>kn-prn-kspm</a:t>
            </a:r>
            <a:r>
              <a:rPr lang="ru-RU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8542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Оценка профиля мягких тканей лица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5854" r="772"/>
          <a:stretch/>
        </p:blipFill>
        <p:spPr>
          <a:xfrm>
            <a:off x="323529" y="1417639"/>
            <a:ext cx="3658736" cy="40973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29936" y="5876691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Губной угол (Ре/</a:t>
            </a:r>
            <a:r>
              <a:rPr lang="ru-RU" sz="2000" dirty="0" err="1"/>
              <a:t>Рп</a:t>
            </a:r>
            <a:r>
              <a:rPr lang="ru-RU" sz="2000" dirty="0"/>
              <a:t>) лица                                                            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5705" t="6201" r="1773" b="4176"/>
          <a:stretch/>
        </p:blipFill>
        <p:spPr>
          <a:xfrm>
            <a:off x="4139951" y="1734114"/>
            <a:ext cx="5854267" cy="37808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20072" y="5876691"/>
            <a:ext cx="3315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prn-</a:t>
            </a:r>
            <a:r>
              <a:rPr lang="en-US" sz="2000" dirty="0" err="1"/>
              <a:t>sn</a:t>
            </a:r>
            <a:r>
              <a:rPr lang="en-US" sz="2000" dirty="0"/>
              <a:t>-Ls — </a:t>
            </a:r>
            <a:r>
              <a:rPr lang="ru-RU" sz="2000" dirty="0" err="1"/>
              <a:t>носогубный</a:t>
            </a:r>
            <a:r>
              <a:rPr lang="ru-RU" sz="2000" dirty="0"/>
              <a:t> угол</a:t>
            </a:r>
          </a:p>
        </p:txBody>
      </p:sp>
    </p:spTree>
    <p:extLst>
      <p:ext uri="{BB962C8B-B14F-4D97-AF65-F5344CB8AC3E}">
        <p14:creationId xmlns:p14="http://schemas.microsoft.com/office/powerpoint/2010/main" val="3372262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430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МЕТОДИКА НАЛОЖЕНИЯ ПРОФИЛЬНЫХ ТЕЛЕРЕНТГЕНОГРАММ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91264" cy="44644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Наложение по основанию черепа.</a:t>
            </a:r>
          </a:p>
          <a:p>
            <a:r>
              <a:rPr lang="ru-RU" dirty="0"/>
              <a:t>При выполнении наложения боковых ТРГ по основанию черепа ориентируются на переднюю стенку турецкого седла, пересечение контуров большого крыла клиновидной кости с ее основанием, а также на пересечение переднего клиновидного отростка с передней стенкой турецкого седла. Дополнительными ориентирами служат:</a:t>
            </a:r>
          </a:p>
          <a:p>
            <a:r>
              <a:rPr lang="ru-RU" dirty="0"/>
              <a:t>	Основание клиновидной кости;</a:t>
            </a:r>
          </a:p>
          <a:p>
            <a:r>
              <a:rPr lang="ru-RU" dirty="0"/>
              <a:t>	Решетчатая пластинка одноименной кости;</a:t>
            </a:r>
          </a:p>
          <a:p>
            <a:r>
              <a:rPr lang="ru-RU" dirty="0"/>
              <a:t>	Медиальный край глазницы;</a:t>
            </a:r>
          </a:p>
          <a:p>
            <a:r>
              <a:rPr lang="ru-RU" dirty="0"/>
              <a:t> 	Внутренняя кортикальная пластинка лобной кости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019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КОМПЬЮТЕРНЫЕ МЕТОДЫ АНАЛИЗА</a:t>
            </a:r>
            <a:br>
              <a:rPr lang="ru-RU" dirty="0" smtClean="0"/>
            </a:br>
            <a:r>
              <a:rPr lang="ru-RU" dirty="0" smtClean="0"/>
              <a:t>ПРОФИЛЬНЫХ ТРГ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Autofit/>
          </a:bodyPr>
          <a:lstStyle/>
          <a:p>
            <a:r>
              <a:rPr lang="ru-RU" sz="2200" dirty="0" smtClean="0"/>
              <a:t>Существует ряд компьютерных программ, позволяющих произвести </a:t>
            </a:r>
            <a:r>
              <a:rPr lang="ru-RU" sz="2200" dirty="0" err="1" smtClean="0"/>
              <a:t>цефалометрический</a:t>
            </a:r>
            <a:r>
              <a:rPr lang="ru-RU" sz="2200" dirty="0" smtClean="0"/>
              <a:t> анализ по той или иной методике. </a:t>
            </a:r>
          </a:p>
          <a:p>
            <a:r>
              <a:rPr lang="ru-RU" sz="2200" dirty="0" smtClean="0"/>
              <a:t>Для этого необходимо загрузить профильную ТРГ пациента, произвести расстановку антропометрических точек и выбрать определенную методику анализа. Далее компьютерная программа рассчитывает линейные и угловые параметры, в том числе самостоятельно находит расчетные точки, не задаваемые оператором, вычисляет процентные соотношения измеряемых величин.</a:t>
            </a:r>
          </a:p>
          <a:p>
            <a:r>
              <a:rPr lang="ru-RU" sz="2200" dirty="0" smtClean="0"/>
              <a:t> Результатом анализа является сводная таблица полученных значений антропометрических параметров, их нормальных значений, а также диагнозов, поставленных на основании полученных данных.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884407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568952" cy="1584176"/>
          </a:xfrm>
        </p:spPr>
        <p:txBody>
          <a:bodyPr>
            <a:noAutofit/>
          </a:bodyPr>
          <a:lstStyle/>
          <a:p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634918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/>
              <a:t>Т</a:t>
            </a:r>
            <a:r>
              <a:rPr lang="ru-RU" dirty="0" err="1" smtClean="0"/>
              <a:t>ехнические</a:t>
            </a:r>
            <a:r>
              <a:rPr lang="ru-RU" dirty="0" smtClean="0"/>
              <a:t> условия ТРГ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получения</a:t>
            </a:r>
            <a:r>
              <a:rPr lang="en-US" dirty="0"/>
              <a:t> </a:t>
            </a:r>
            <a:r>
              <a:rPr lang="en-US" dirty="0" err="1"/>
              <a:t>снимка</a:t>
            </a:r>
            <a:r>
              <a:rPr lang="en-US" dirty="0"/>
              <a:t> </a:t>
            </a:r>
            <a:r>
              <a:rPr lang="en-US" dirty="0" err="1"/>
              <a:t>головы</a:t>
            </a:r>
            <a:r>
              <a:rPr lang="en-US" dirty="0"/>
              <a:t> в </a:t>
            </a:r>
            <a:r>
              <a:rPr lang="en-US" dirty="0" err="1"/>
              <a:t>боковой</a:t>
            </a:r>
            <a:r>
              <a:rPr lang="en-US" dirty="0"/>
              <a:t> </a:t>
            </a:r>
            <a:r>
              <a:rPr lang="en-US" dirty="0" err="1"/>
              <a:t>проекции</a:t>
            </a:r>
            <a:r>
              <a:rPr lang="en-US" dirty="0"/>
              <a:t> </a:t>
            </a:r>
            <a:r>
              <a:rPr lang="en-US" dirty="0" err="1"/>
              <a:t>необходимо</a:t>
            </a:r>
            <a:r>
              <a:rPr lang="en-US" dirty="0"/>
              <a:t> </a:t>
            </a:r>
            <a:r>
              <a:rPr lang="en-US" dirty="0" err="1"/>
              <a:t>следуюидее</a:t>
            </a:r>
            <a:r>
              <a:rPr lang="en-US" dirty="0"/>
              <a:t> </a:t>
            </a:r>
            <a:r>
              <a:rPr lang="en-US" dirty="0" err="1" smtClean="0"/>
              <a:t>оборудование</a:t>
            </a:r>
            <a:r>
              <a:rPr lang="ru-RU" dirty="0"/>
              <a:t>: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1</a:t>
            </a:r>
            <a:r>
              <a:rPr lang="en-US" dirty="0"/>
              <a:t>) </a:t>
            </a:r>
            <a:r>
              <a:rPr lang="en-US" dirty="0" err="1"/>
              <a:t>рентгеновский</a:t>
            </a:r>
            <a:r>
              <a:rPr lang="en-US" dirty="0"/>
              <a:t> </a:t>
            </a:r>
            <a:r>
              <a:rPr lang="en-US" dirty="0" err="1" smtClean="0"/>
              <a:t>аппарат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2</a:t>
            </a:r>
            <a:r>
              <a:rPr lang="en-US" dirty="0"/>
              <a:t>) </a:t>
            </a:r>
            <a:r>
              <a:rPr lang="en-US" dirty="0" err="1"/>
              <a:t>система</a:t>
            </a:r>
            <a:r>
              <a:rPr lang="en-US" dirty="0"/>
              <a:t> </a:t>
            </a:r>
            <a:r>
              <a:rPr lang="en-US" dirty="0" err="1"/>
              <a:t>восприятия</a:t>
            </a:r>
            <a:r>
              <a:rPr lang="en-US" dirty="0"/>
              <a:t> </a:t>
            </a:r>
            <a:r>
              <a:rPr lang="en-US" dirty="0" err="1"/>
              <a:t>изображения</a:t>
            </a:r>
            <a:r>
              <a:rPr lang="en-US" dirty="0"/>
              <a:t>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3</a:t>
            </a:r>
            <a:r>
              <a:rPr lang="en-US" dirty="0"/>
              <a:t>) </a:t>
            </a:r>
            <a:r>
              <a:rPr lang="en-US" dirty="0" err="1"/>
              <a:t>цефалостат</a:t>
            </a:r>
            <a:r>
              <a:rPr lang="en-US" dirty="0"/>
              <a:t> (</a:t>
            </a:r>
            <a:r>
              <a:rPr lang="en-US" dirty="0" err="1"/>
              <a:t>головодержатель</a:t>
            </a:r>
            <a:r>
              <a:rPr lang="en-US" dirty="0" smtClean="0"/>
              <a:t>)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8153"/>
            <a:ext cx="8229600" cy="1143000"/>
          </a:xfrm>
        </p:spPr>
        <p:txBody>
          <a:bodyPr/>
          <a:lstStyle/>
          <a:p>
            <a:r>
              <a:rPr lang="ru-RU" dirty="0" smtClean="0"/>
              <a:t>Рентгеновский аппарат</a:t>
            </a:r>
            <a:endParaRPr lang="ru-RU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049" name="Group 177680"/>
          <p:cNvGrpSpPr>
            <a:grpSpLocks/>
          </p:cNvGrpSpPr>
          <p:nvPr/>
        </p:nvGrpSpPr>
        <p:grpSpPr bwMode="auto">
          <a:xfrm>
            <a:off x="642910" y="1357298"/>
            <a:ext cx="7858180" cy="5214974"/>
            <a:chOff x="0" y="0"/>
            <a:chExt cx="2798250" cy="2031275"/>
          </a:xfrm>
        </p:grpSpPr>
        <p:pic>
          <p:nvPicPr>
            <p:cNvPr id="187022" name="Picture 1870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076" y="0"/>
              <a:ext cx="2785174" cy="2031275"/>
            </a:xfrm>
            <a:prstGeom prst="rect">
              <a:avLst/>
            </a:prstGeom>
            <a:noFill/>
          </p:spPr>
        </p:pic>
        <p:sp>
          <p:nvSpPr>
            <p:cNvPr id="19059" name="Rectangle 19059"/>
            <p:cNvSpPr>
              <a:spLocks noChangeArrowheads="1"/>
            </p:cNvSpPr>
            <p:nvPr/>
          </p:nvSpPr>
          <p:spPr bwMode="auto">
            <a:xfrm>
              <a:off x="0" y="1632857"/>
              <a:ext cx="678249" cy="11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тх»мхакчшТ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err="1" smtClean="0"/>
              <a:t>Цефалостат</a:t>
            </a:r>
            <a:r>
              <a:rPr lang="ru-RU" dirty="0" smtClean="0"/>
              <a:t> (</a:t>
            </a:r>
            <a:r>
              <a:rPr lang="ru-RU" dirty="0" err="1" smtClean="0"/>
              <a:t>головодержатель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8434" name="Picture 275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76178"/>
            <a:ext cx="3286148" cy="47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http://dutyfreedent.ru/image/data/new/products/ortopantomograf-vantage-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28" y="1214422"/>
            <a:ext cx="5214972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dirty="0" smtClean="0"/>
              <a:t>Визуальная оценка рентгенограммы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Рассматривая</a:t>
            </a:r>
            <a:r>
              <a:rPr lang="en-US" dirty="0"/>
              <a:t> </a:t>
            </a:r>
            <a:r>
              <a:rPr lang="en-US" dirty="0" err="1"/>
              <a:t>полученную</a:t>
            </a:r>
            <a:r>
              <a:rPr lang="en-US" dirty="0"/>
              <a:t> </a:t>
            </a:r>
            <a:r>
              <a:rPr lang="en-US" dirty="0" err="1"/>
              <a:t>рентгенограмму</a:t>
            </a:r>
            <a:r>
              <a:rPr lang="en-US" dirty="0"/>
              <a:t>, </a:t>
            </a:r>
            <a:r>
              <a:rPr lang="en-US" dirty="0" err="1"/>
              <a:t>обращают</a:t>
            </a:r>
            <a:r>
              <a:rPr lang="en-US" dirty="0"/>
              <a:t> </a:t>
            </a:r>
            <a:r>
              <a:rPr lang="en-US" dirty="0" err="1"/>
              <a:t>внимание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плотность</a:t>
            </a:r>
            <a:r>
              <a:rPr lang="en-US" dirty="0"/>
              <a:t> </a:t>
            </a:r>
            <a:r>
              <a:rPr lang="en-US" dirty="0" err="1"/>
              <a:t>снимка</a:t>
            </a:r>
            <a:r>
              <a:rPr lang="en-US" dirty="0"/>
              <a:t> и </a:t>
            </a:r>
            <a:r>
              <a:rPr lang="en-US" dirty="0" err="1"/>
              <a:t>его</a:t>
            </a:r>
            <a:r>
              <a:rPr lang="en-US" dirty="0"/>
              <a:t> </a:t>
            </a:r>
            <a:r>
              <a:rPr lang="en-US" dirty="0" err="1"/>
              <a:t>контрастность</a:t>
            </a:r>
            <a:r>
              <a:rPr lang="en-US" dirty="0"/>
              <a:t>, </a:t>
            </a:r>
            <a:r>
              <a:rPr lang="en-US" dirty="0" err="1"/>
              <a:t>так</a:t>
            </a:r>
            <a:r>
              <a:rPr lang="en-US" dirty="0"/>
              <a:t>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эти</a:t>
            </a:r>
            <a:r>
              <a:rPr lang="en-US" dirty="0"/>
              <a:t> </a:t>
            </a:r>
            <a:r>
              <a:rPr lang="en-US" dirty="0" err="1"/>
              <a:t>характеристики</a:t>
            </a:r>
            <a:r>
              <a:rPr lang="en-US" dirty="0"/>
              <a:t> </a:t>
            </a:r>
            <a:r>
              <a:rPr lang="en-US" dirty="0" err="1"/>
              <a:t>наиболее</a:t>
            </a:r>
            <a:r>
              <a:rPr lang="en-US" dirty="0"/>
              <a:t> </a:t>
            </a:r>
            <a:r>
              <a:rPr lang="en-US" dirty="0" err="1"/>
              <a:t>важны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получения</a:t>
            </a:r>
            <a:r>
              <a:rPr lang="en-US" dirty="0"/>
              <a:t> </a:t>
            </a:r>
            <a:r>
              <a:rPr lang="en-US" dirty="0" err="1"/>
              <a:t>четкой</a:t>
            </a:r>
            <a:r>
              <a:rPr lang="en-US" dirty="0"/>
              <a:t> </a:t>
            </a:r>
            <a:r>
              <a:rPr lang="en-US" dirty="0" err="1"/>
              <a:t>рентгеноанатомической</a:t>
            </a:r>
            <a:r>
              <a:rPr lang="en-US" dirty="0"/>
              <a:t> </a:t>
            </a:r>
            <a:r>
              <a:rPr lang="en-US" dirty="0" err="1"/>
              <a:t>картины</a:t>
            </a:r>
            <a:r>
              <a:rPr lang="en-US" dirty="0"/>
              <a:t> и </a:t>
            </a:r>
            <a:r>
              <a:rPr lang="en-US" dirty="0" err="1"/>
              <a:t>дифференцировки</a:t>
            </a:r>
            <a:r>
              <a:rPr lang="en-US" dirty="0"/>
              <a:t> </a:t>
            </a:r>
            <a:r>
              <a:rPr lang="en-US" dirty="0" err="1"/>
              <a:t>различных</a:t>
            </a:r>
            <a:r>
              <a:rPr lang="en-US" dirty="0"/>
              <a:t> </a:t>
            </a:r>
            <a:r>
              <a:rPr lang="en-US" dirty="0" err="1"/>
              <a:t>анатомических</a:t>
            </a:r>
            <a:r>
              <a:rPr lang="en-US" dirty="0"/>
              <a:t> </a:t>
            </a:r>
            <a:r>
              <a:rPr lang="en-US" dirty="0" err="1"/>
              <a:t>структур</a:t>
            </a:r>
            <a:r>
              <a:rPr lang="en-US" dirty="0"/>
              <a:t> </a:t>
            </a:r>
            <a:r>
              <a:rPr lang="en-US" dirty="0" err="1"/>
              <a:t>методом</a:t>
            </a:r>
            <a:r>
              <a:rPr lang="en-US" dirty="0"/>
              <a:t> </a:t>
            </a:r>
            <a:r>
              <a:rPr lang="en-US" dirty="0" err="1"/>
              <a:t>оценки</a:t>
            </a:r>
            <a:r>
              <a:rPr lang="en-US" dirty="0"/>
              <a:t> </a:t>
            </a:r>
            <a:r>
              <a:rPr lang="en-US" dirty="0" err="1"/>
              <a:t>относительной</a:t>
            </a:r>
            <a:r>
              <a:rPr lang="en-US" dirty="0"/>
              <a:t> </a:t>
            </a:r>
            <a:r>
              <a:rPr lang="en-US" dirty="0" err="1"/>
              <a:t>прозрачности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 err="1"/>
              <a:t>Под</a:t>
            </a:r>
            <a:r>
              <a:rPr lang="en-US" dirty="0"/>
              <a:t> </a:t>
            </a:r>
            <a:r>
              <a:rPr lang="en-US" dirty="0" err="1"/>
              <a:t>плотностью</a:t>
            </a:r>
            <a:r>
              <a:rPr lang="en-US" dirty="0"/>
              <a:t> </a:t>
            </a:r>
            <a:r>
              <a:rPr lang="en-US" dirty="0" err="1"/>
              <a:t>рентгеновского</a:t>
            </a:r>
            <a:r>
              <a:rPr lang="en-US" dirty="0"/>
              <a:t> </a:t>
            </a:r>
            <a:r>
              <a:rPr lang="en-US" dirty="0" err="1"/>
              <a:t>снимка</a:t>
            </a:r>
            <a:r>
              <a:rPr lang="en-US" dirty="0"/>
              <a:t> </a:t>
            </a:r>
            <a:r>
              <a:rPr lang="en-US" dirty="0" err="1"/>
              <a:t>понимают</a:t>
            </a:r>
            <a:r>
              <a:rPr lang="en-US" dirty="0"/>
              <a:t> </a:t>
            </a:r>
            <a:r>
              <a:rPr lang="en-US" dirty="0" err="1"/>
              <a:t>степень</a:t>
            </a:r>
            <a:r>
              <a:rPr lang="en-US" dirty="0"/>
              <a:t> </a:t>
            </a:r>
            <a:r>
              <a:rPr lang="en-US" dirty="0" err="1"/>
              <a:t>черноты</a:t>
            </a:r>
            <a:r>
              <a:rPr lang="en-US" dirty="0"/>
              <a:t> </a:t>
            </a:r>
            <a:r>
              <a:rPr lang="en-US" dirty="0" err="1"/>
              <a:t>изображения</a:t>
            </a:r>
            <a:r>
              <a:rPr lang="en-US" dirty="0"/>
              <a:t>. </a:t>
            </a:r>
            <a:endParaRPr lang="ru-RU" dirty="0" smtClean="0"/>
          </a:p>
          <a:p>
            <a:r>
              <a:rPr lang="en-US" dirty="0" err="1" smtClean="0"/>
              <a:t>Под</a:t>
            </a:r>
            <a:r>
              <a:rPr lang="en-US" dirty="0" smtClean="0"/>
              <a:t> </a:t>
            </a:r>
            <a:r>
              <a:rPr lang="en-US" dirty="0" err="1"/>
              <a:t>контрастностью</a:t>
            </a:r>
            <a:r>
              <a:rPr lang="en-US" dirty="0"/>
              <a:t> </a:t>
            </a:r>
            <a:r>
              <a:rPr lang="en-US" dirty="0" err="1"/>
              <a:t>рентгеновского</a:t>
            </a:r>
            <a:r>
              <a:rPr lang="en-US" dirty="0"/>
              <a:t> </a:t>
            </a:r>
            <a:r>
              <a:rPr lang="en-US" dirty="0" err="1"/>
              <a:t>снимка</a:t>
            </a:r>
            <a:r>
              <a:rPr lang="en-US" dirty="0"/>
              <a:t> </a:t>
            </a:r>
            <a:r>
              <a:rPr lang="en-US" dirty="0" err="1"/>
              <a:t>понимают</a:t>
            </a:r>
            <a:r>
              <a:rPr lang="en-US" dirty="0"/>
              <a:t> </a:t>
            </a:r>
            <a:r>
              <a:rPr lang="en-US" dirty="0" err="1"/>
              <a:t>разницу</a:t>
            </a:r>
            <a:r>
              <a:rPr lang="en-US" dirty="0"/>
              <a:t> </a:t>
            </a:r>
            <a:r>
              <a:rPr lang="en-US" dirty="0" err="1"/>
              <a:t>участков</a:t>
            </a:r>
            <a:r>
              <a:rPr lang="en-US" dirty="0"/>
              <a:t> </a:t>
            </a:r>
            <a:r>
              <a:rPr lang="en-US" dirty="0" err="1"/>
              <a:t>затенения</a:t>
            </a:r>
            <a:r>
              <a:rPr lang="en-US" dirty="0"/>
              <a:t> и </a:t>
            </a:r>
            <a:r>
              <a:rPr lang="en-US" dirty="0" err="1"/>
              <a:t>просветления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снимке</a:t>
            </a:r>
            <a:r>
              <a:rPr lang="en-US" dirty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ОЦЕНКА КАЧЕСТВЕННЫХ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ХАРАКТЕРИСТИК ИЗОБРАЖЕНИЯ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/>
              <a:t>Под</a:t>
            </a:r>
            <a:r>
              <a:rPr lang="en-US" dirty="0"/>
              <a:t> </a:t>
            </a:r>
            <a:r>
              <a:rPr lang="en-US" dirty="0" err="1"/>
              <a:t>качественными</a:t>
            </a:r>
            <a:r>
              <a:rPr lang="en-US" dirty="0"/>
              <a:t> </a:t>
            </a:r>
            <a:r>
              <a:rPr lang="en-US" dirty="0" err="1"/>
              <a:t>характеристиками</a:t>
            </a:r>
            <a:r>
              <a:rPr lang="en-US" dirty="0"/>
              <a:t> </a:t>
            </a:r>
            <a:r>
              <a:rPr lang="en-US" dirty="0" err="1"/>
              <a:t>изображения</a:t>
            </a:r>
            <a:r>
              <a:rPr lang="en-US" dirty="0"/>
              <a:t> </a:t>
            </a:r>
            <a:r>
              <a:rPr lang="en-US" dirty="0" err="1"/>
              <a:t>понимают</a:t>
            </a:r>
            <a:r>
              <a:rPr lang="en-US" dirty="0"/>
              <a:t>:</a:t>
            </a:r>
            <a:endParaRPr lang="ru-RU" dirty="0"/>
          </a:p>
          <a:p>
            <a:r>
              <a:rPr lang="en-US" dirty="0" err="1" smtClean="0"/>
              <a:t>резкость</a:t>
            </a:r>
            <a:r>
              <a:rPr lang="en-US" dirty="0" smtClean="0"/>
              <a:t> </a:t>
            </a:r>
            <a:r>
              <a:rPr lang="en-US" dirty="0" err="1"/>
              <a:t>изображения</a:t>
            </a:r>
            <a:r>
              <a:rPr lang="en-US" dirty="0"/>
              <a:t>; </a:t>
            </a:r>
            <a:endParaRPr lang="ru-RU" dirty="0" smtClean="0"/>
          </a:p>
          <a:p>
            <a:r>
              <a:rPr lang="en-US" dirty="0" err="1" smtClean="0"/>
              <a:t>степень</a:t>
            </a:r>
            <a:r>
              <a:rPr lang="en-US" dirty="0" smtClean="0"/>
              <a:t> </a:t>
            </a:r>
            <a:r>
              <a:rPr lang="en-US" dirty="0" err="1"/>
              <a:t>увеличения</a:t>
            </a:r>
            <a:r>
              <a:rPr lang="en-US" dirty="0"/>
              <a:t> </a:t>
            </a:r>
            <a:r>
              <a:rPr lang="en-US" dirty="0" err="1"/>
              <a:t>размеров</a:t>
            </a:r>
            <a:r>
              <a:rPr lang="en-US" dirty="0"/>
              <a:t> </a:t>
            </a:r>
            <a:r>
              <a:rPr lang="en-US" dirty="0" err="1"/>
              <a:t>объекта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пленке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сравнению</a:t>
            </a:r>
            <a:r>
              <a:rPr lang="en-US" dirty="0"/>
              <a:t> с </a:t>
            </a:r>
            <a:r>
              <a:rPr lang="en-US" dirty="0" err="1"/>
              <a:t>реальными</a:t>
            </a:r>
            <a:r>
              <a:rPr lang="en-US" dirty="0"/>
              <a:t>; </a:t>
            </a:r>
            <a:endParaRPr lang="ru-RU" dirty="0" smtClean="0"/>
          </a:p>
          <a:p>
            <a:r>
              <a:rPr lang="en-US" dirty="0" err="1" smtClean="0"/>
              <a:t>геометрические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пространственные</a:t>
            </a:r>
            <a:r>
              <a:rPr lang="en-US" dirty="0"/>
              <a:t>) </a:t>
            </a:r>
            <a:r>
              <a:rPr lang="en-US" dirty="0" err="1"/>
              <a:t>искажения</a:t>
            </a:r>
            <a:r>
              <a:rPr lang="en-US" dirty="0"/>
              <a:t> </a:t>
            </a:r>
            <a:r>
              <a:rPr lang="en-US" dirty="0" err="1"/>
              <a:t>объекта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en-US" dirty="0"/>
              <a:t>РАДИАЦИОННАЯ ЗАЩИТА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15370" cy="528641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/>
              <a:t>) использование качественной рентгеновской пленки и усиливающих экранов, </a:t>
            </a:r>
          </a:p>
          <a:p>
            <a:pPr>
              <a:buNone/>
            </a:pPr>
            <a:r>
              <a:rPr lang="ru-RU" dirty="0"/>
              <a:t>2) фильтрацию алюминиевым фильтром вторичного излучения или «радиации разброса», </a:t>
            </a:r>
          </a:p>
          <a:p>
            <a:pPr>
              <a:buNone/>
            </a:pPr>
            <a:r>
              <a:rPr lang="ru-RU" dirty="0"/>
              <a:t>3) применение диафрагм, позволяющих достичь оптимальных размеров пучка рентгеновских лучей;</a:t>
            </a:r>
          </a:p>
          <a:p>
            <a:pPr>
              <a:buNone/>
            </a:pPr>
            <a:r>
              <a:rPr lang="ru-RU" dirty="0"/>
              <a:t> 4) тщательное соблюдение методики проведения съемки, </a:t>
            </a:r>
          </a:p>
          <a:p>
            <a:pPr>
              <a:buNone/>
            </a:pPr>
            <a:r>
              <a:rPr lang="ru-RU" dirty="0"/>
              <a:t>5) защиту пациента во время съемки фартуком из </a:t>
            </a:r>
            <a:r>
              <a:rPr lang="ru-RU" dirty="0" err="1"/>
              <a:t>просвинцованной</a:t>
            </a:r>
            <a:r>
              <a:rPr lang="ru-RU" dirty="0"/>
              <a:t> ткани, </a:t>
            </a:r>
          </a:p>
          <a:p>
            <a:pPr>
              <a:buNone/>
            </a:pPr>
            <a:r>
              <a:rPr lang="ru-RU" dirty="0"/>
              <a:t>б) применение цифровой ТРГ, что позволяет снизить поглощенную дозу.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МЕТОД АНАЛИЗА ПРОФИЛЬНЫХ ТЕЛЕРЕНТГЕНОГРАММ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/>
              <a:t>Рентгеноцефалометрический</a:t>
            </a:r>
            <a:r>
              <a:rPr lang="en-US" dirty="0"/>
              <a:t> </a:t>
            </a:r>
            <a:r>
              <a:rPr lang="en-US" dirty="0" err="1"/>
              <a:t>анализ</a:t>
            </a:r>
            <a:r>
              <a:rPr lang="en-US" dirty="0"/>
              <a:t> </a:t>
            </a:r>
            <a:r>
              <a:rPr lang="en-US" dirty="0" err="1" smtClean="0"/>
              <a:t>лица</a:t>
            </a:r>
            <a:r>
              <a:rPr lang="ru-RU" dirty="0" smtClean="0"/>
              <a:t> </a:t>
            </a:r>
            <a:r>
              <a:rPr lang="en-US" dirty="0" err="1" smtClean="0"/>
              <a:t>включает</a:t>
            </a:r>
            <a:r>
              <a:rPr lang="en-US" dirty="0" smtClean="0"/>
              <a:t> </a:t>
            </a:r>
            <a:r>
              <a:rPr lang="en-US" dirty="0"/>
              <a:t>в </a:t>
            </a:r>
            <a:r>
              <a:rPr lang="en-US" dirty="0" err="1"/>
              <a:t>себя</a:t>
            </a:r>
            <a:r>
              <a:rPr lang="en-US" dirty="0"/>
              <a:t> </a:t>
            </a:r>
            <a:r>
              <a:rPr lang="en-US" dirty="0" err="1"/>
              <a:t>следующие</a:t>
            </a:r>
            <a:r>
              <a:rPr lang="en-US" dirty="0"/>
              <a:t> </a:t>
            </a:r>
            <a:r>
              <a:rPr lang="en-US" dirty="0" err="1"/>
              <a:t>элементы</a:t>
            </a:r>
            <a:r>
              <a:rPr lang="en-US" dirty="0"/>
              <a:t>: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en-US" dirty="0" err="1" smtClean="0"/>
              <a:t>визуальную</a:t>
            </a:r>
            <a:r>
              <a:rPr lang="en-US" dirty="0" smtClean="0"/>
              <a:t> </a:t>
            </a:r>
            <a:r>
              <a:rPr lang="en-US" dirty="0" err="1"/>
              <a:t>оценку</a:t>
            </a:r>
            <a:r>
              <a:rPr lang="en-US" dirty="0"/>
              <a:t> ТРГ;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en-US" dirty="0" err="1" smtClean="0"/>
              <a:t>идентификацию</a:t>
            </a:r>
            <a:r>
              <a:rPr lang="en-US" dirty="0" smtClean="0"/>
              <a:t> </a:t>
            </a:r>
            <a:r>
              <a:rPr lang="en-US" dirty="0" err="1"/>
              <a:t>антропометрических</a:t>
            </a:r>
            <a:r>
              <a:rPr lang="en-US" dirty="0"/>
              <a:t> </a:t>
            </a:r>
            <a:r>
              <a:rPr lang="en-US" dirty="0" err="1"/>
              <a:t>точек</a:t>
            </a:r>
            <a:r>
              <a:rPr lang="en-US" dirty="0"/>
              <a:t> и </a:t>
            </a:r>
            <a:r>
              <a:rPr lang="en-US" dirty="0" err="1"/>
              <a:t>построение</a:t>
            </a:r>
            <a:r>
              <a:rPr lang="en-US" dirty="0"/>
              <a:t> </a:t>
            </a:r>
            <a:r>
              <a:rPr lang="en-US" dirty="0" err="1"/>
              <a:t>цефалометрических</a:t>
            </a:r>
            <a:r>
              <a:rPr lang="en-US" dirty="0"/>
              <a:t> </a:t>
            </a:r>
            <a:r>
              <a:rPr lang="en-US" dirty="0" err="1"/>
              <a:t>плоскостей</a:t>
            </a:r>
            <a:r>
              <a:rPr lang="en-US" dirty="0"/>
              <a:t>;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en-US" dirty="0" err="1" smtClean="0"/>
              <a:t>рентгенограмметрию</a:t>
            </a:r>
            <a:r>
              <a:rPr lang="en-US" dirty="0"/>
              <a:t>;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en-US" dirty="0" err="1" smtClean="0"/>
              <a:t>постановку</a:t>
            </a:r>
            <a:r>
              <a:rPr lang="en-US" dirty="0" smtClean="0"/>
              <a:t> </a:t>
            </a:r>
            <a:r>
              <a:rPr lang="en-US" dirty="0" err="1"/>
              <a:t>диагноза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753</Words>
  <Application>Microsoft Office PowerPoint</Application>
  <PresentationFormat>Экран (4:3)</PresentationFormat>
  <Paragraphs>90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Тема Office</vt:lpstr>
      <vt:lpstr>Клиническая цефалометрия</vt:lpstr>
      <vt:lpstr>Цефалометрия</vt:lpstr>
      <vt:lpstr>Технические условия ТРГ</vt:lpstr>
      <vt:lpstr>Рентгеновский аппарат</vt:lpstr>
      <vt:lpstr>Цефалостат (головодержатель)</vt:lpstr>
      <vt:lpstr>Визуальная оценка рентгенограммы</vt:lpstr>
      <vt:lpstr>ОЦЕНКА КАЧЕСТВЕННЫХ ХАРАКТЕРИСТИК ИЗОБРАЖЕНИЯ </vt:lpstr>
      <vt:lpstr>РАДИАЦИОННАЯ ЗАЩИТА </vt:lpstr>
      <vt:lpstr>МЕТОД АНАЛИЗА ПРОФИЛЬНЫХ ТЕЛЕРЕНТГЕНОГРАММ </vt:lpstr>
      <vt:lpstr>Визуальная оценка трг</vt:lpstr>
      <vt:lpstr>Идентификация антропометрических точек и построение цефалометрических плоскостей.</vt:lpstr>
      <vt:lpstr>Скелетные антропометрические точки</vt:lpstr>
      <vt:lpstr>Зубные антропометрические точки </vt:lpstr>
      <vt:lpstr>Кожные антропометрические точки </vt:lpstr>
      <vt:lpstr>Цефалометрические плоскости</vt:lpstr>
      <vt:lpstr>АНАЛИЗ ТЕЛЕРЕНТГЕНОГРАММЫ ГОЛОВЫ В БОКОВОИ ПРОЕКЦИИ</vt:lpstr>
      <vt:lpstr>Цефалометрические параметры, характеризующие соотношение верхней и нижней челюсти в сагиттальном направлении. </vt:lpstr>
      <vt:lpstr>Цефалометрические параметры, характеризующие положение верхней челюсти. </vt:lpstr>
      <vt:lpstr>Цефалометрические параметры, характеризующие положение нижней челюсти</vt:lpstr>
      <vt:lpstr>Цефалометрические параметры, характеризующие размер верхней челюсти</vt:lpstr>
      <vt:lpstr>Цефалометрические параметры, характеризующие размер нижней челюсти:</vt:lpstr>
      <vt:lpstr>Цефалометрические параметры, характеризующие наклоны оснований челюстей</vt:lpstr>
      <vt:lpstr>Оценка направления роста лицевого отдела черепа:</vt:lpstr>
      <vt:lpstr>Оценка положения верхних и нижних резцов и их соотношений:</vt:lpstr>
      <vt:lpstr>Оценка профиля мягких тканей лица </vt:lpstr>
      <vt:lpstr>Оценка профиля мягких тканей лица </vt:lpstr>
      <vt:lpstr>МЕТОДИКА НАЛОЖЕНИЯ ПРОФИЛЬНЫХ ТЕЛЕРЕНТГЕНОГРАММ</vt:lpstr>
      <vt:lpstr>КОМПЬЮТЕРНЫЕ МЕТОДЫ АНАЛИЗА ПРОФИЛЬНЫХ ТРГ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Клиническая цефалометрия</dc:title>
  <dc:creator>User</dc:creator>
  <cp:lastModifiedBy>полина петрова</cp:lastModifiedBy>
  <cp:revision>14</cp:revision>
  <dcterms:created xsi:type="dcterms:W3CDTF">2017-12-18T12:31:22Z</dcterms:created>
  <dcterms:modified xsi:type="dcterms:W3CDTF">2017-12-25T10:42:39Z</dcterms:modified>
</cp:coreProperties>
</file>