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7" r:id="rId2"/>
    <p:sldId id="339" r:id="rId3"/>
    <p:sldId id="291" r:id="rId4"/>
    <p:sldId id="292" r:id="rId5"/>
    <p:sldId id="259" r:id="rId6"/>
    <p:sldId id="293" r:id="rId7"/>
    <p:sldId id="294" r:id="rId8"/>
    <p:sldId id="295" r:id="rId9"/>
    <p:sldId id="297" r:id="rId10"/>
    <p:sldId id="328" r:id="rId11"/>
    <p:sldId id="335" r:id="rId12"/>
    <p:sldId id="298" r:id="rId13"/>
    <p:sldId id="315" r:id="rId14"/>
    <p:sldId id="262" r:id="rId15"/>
    <p:sldId id="263" r:id="rId16"/>
    <p:sldId id="264" r:id="rId17"/>
    <p:sldId id="340" r:id="rId18"/>
    <p:sldId id="341" r:id="rId19"/>
    <p:sldId id="336" r:id="rId20"/>
    <p:sldId id="271" r:id="rId21"/>
    <p:sldId id="301" r:id="rId22"/>
    <p:sldId id="273" r:id="rId23"/>
    <p:sldId id="300" r:id="rId24"/>
    <p:sldId id="274" r:id="rId25"/>
    <p:sldId id="275" r:id="rId26"/>
    <p:sldId id="277" r:id="rId27"/>
    <p:sldId id="278" r:id="rId28"/>
    <p:sldId id="334" r:id="rId29"/>
    <p:sldId id="323" r:id="rId30"/>
    <p:sldId id="319" r:id="rId31"/>
    <p:sldId id="320" r:id="rId32"/>
    <p:sldId id="324" r:id="rId33"/>
    <p:sldId id="329" r:id="rId34"/>
    <p:sldId id="330" r:id="rId35"/>
    <p:sldId id="332" r:id="rId36"/>
    <p:sldId id="326" r:id="rId37"/>
    <p:sldId id="327" r:id="rId38"/>
    <p:sldId id="337" r:id="rId39"/>
    <p:sldId id="325" r:id="rId40"/>
    <p:sldId id="279" r:id="rId41"/>
    <p:sldId id="280" r:id="rId42"/>
    <p:sldId id="316" r:id="rId43"/>
    <p:sldId id="317" r:id="rId44"/>
    <p:sldId id="318" r:id="rId45"/>
    <p:sldId id="281" r:id="rId46"/>
    <p:sldId id="285" r:id="rId47"/>
    <p:sldId id="338" r:id="rId48"/>
    <p:sldId id="302" r:id="rId49"/>
    <p:sldId id="286" r:id="rId50"/>
    <p:sldId id="303" r:id="rId51"/>
    <p:sldId id="287" r:id="rId52"/>
    <p:sldId id="288" r:id="rId53"/>
    <p:sldId id="310" r:id="rId54"/>
    <p:sldId id="311" r:id="rId55"/>
    <p:sldId id="312" r:id="rId56"/>
    <p:sldId id="313" r:id="rId57"/>
    <p:sldId id="314" r:id="rId58"/>
    <p:sldId id="304" r:id="rId59"/>
    <p:sldId id="305" r:id="rId60"/>
    <p:sldId id="306" r:id="rId61"/>
    <p:sldId id="307" r:id="rId62"/>
    <p:sldId id="290" r:id="rId63"/>
    <p:sldId id="309" r:id="rId6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87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595F1-B899-4A55-8862-79ED844B72EA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B90A5-7ACA-4B1C-BBBF-F9AAECBF0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501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cs typeface="Arial" pitchFamily="34" charset="0"/>
            </a:endParaRPr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41B12010-20B1-4B8D-94D4-FE5F3430FACE}" type="slidenum">
              <a:rPr lang="ru-RU" smtClean="0">
                <a:latin typeface="Calibri" pitchFamily="34" charset="0"/>
              </a:rPr>
              <a:pPr eaLnBrk="1" hangingPunct="1"/>
              <a:t>4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2D3C-88C9-43E5-A4BA-B798A35F6B0E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D8F2-1A82-406B-8F5C-459B30F9A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020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2D3C-88C9-43E5-A4BA-B798A35F6B0E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D8F2-1A82-406B-8F5C-459B30F9A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51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2D3C-88C9-43E5-A4BA-B798A35F6B0E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D8F2-1A82-406B-8F5C-459B30F9A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058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2D3C-88C9-43E5-A4BA-B798A35F6B0E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D8F2-1A82-406B-8F5C-459B30F9A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994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2D3C-88C9-43E5-A4BA-B798A35F6B0E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D8F2-1A82-406B-8F5C-459B30F9A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35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2D3C-88C9-43E5-A4BA-B798A35F6B0E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D8F2-1A82-406B-8F5C-459B30F9A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997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2D3C-88C9-43E5-A4BA-B798A35F6B0E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D8F2-1A82-406B-8F5C-459B30F9A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865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2D3C-88C9-43E5-A4BA-B798A35F6B0E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D8F2-1A82-406B-8F5C-459B30F9A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068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2D3C-88C9-43E5-A4BA-B798A35F6B0E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D8F2-1A82-406B-8F5C-459B30F9A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036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2D3C-88C9-43E5-A4BA-B798A35F6B0E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D8F2-1A82-406B-8F5C-459B30F9A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65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2D3C-88C9-43E5-A4BA-B798A35F6B0E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D8F2-1A82-406B-8F5C-459B30F9A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905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D2D3C-88C9-43E5-A4BA-B798A35F6B0E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7D8F2-1A82-406B-8F5C-459B30F9A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33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149080"/>
            <a:ext cx="9144000" cy="2520280"/>
          </a:xfrm>
        </p:spPr>
        <p:txBody>
          <a:bodyPr>
            <a:normAutofit fontScale="90000"/>
          </a:bodyPr>
          <a:lstStyle/>
          <a:p>
            <a:r>
              <a:rPr lang="ru-RU" b="1"/>
              <a:t>Современные тенденции физического развития детей и подростков</a:t>
            </a:r>
            <a:r>
              <a:rPr lang="ru-RU"/>
              <a:t> </a:t>
            </a: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к.м.н., доцент </a:t>
            </a:r>
            <a:r>
              <a:rPr lang="ru-RU" dirty="0" err="1" smtClean="0"/>
              <a:t>Гордиец</a:t>
            </a:r>
            <a:r>
              <a:rPr lang="ru-RU" dirty="0" smtClean="0"/>
              <a:t> А.В.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 descr="http://sup.self-vision.com/images/product/14412935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7272808" cy="38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01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8497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452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567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333374"/>
            <a:ext cx="5256584" cy="6407993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ru-RU" sz="2800" b="1" dirty="0" smtClean="0"/>
              <a:t>Индекс </a:t>
            </a:r>
            <a:r>
              <a:rPr lang="ru-RU" sz="2800" b="1" dirty="0" err="1" smtClean="0"/>
              <a:t>Чулицкой</a:t>
            </a:r>
            <a:r>
              <a:rPr lang="ru-RU" sz="2800" b="1" dirty="0" smtClean="0"/>
              <a:t> (упитанности):</a:t>
            </a:r>
            <a:r>
              <a:rPr lang="ru-RU" sz="2800" dirty="0" smtClean="0"/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800" dirty="0" smtClean="0"/>
              <a:t>3 (три) окружности плеча + окружность бедра + окружность голени - длина тела </a:t>
            </a:r>
          </a:p>
          <a:p>
            <a:pPr eaLnBrk="1" hangingPunct="1">
              <a:buFontTx/>
              <a:buNone/>
              <a:defRPr/>
            </a:pPr>
            <a:r>
              <a:rPr lang="ru-RU" sz="2200" dirty="0" smtClean="0"/>
              <a:t>у детей до 1 года равняется 25-20 см, </a:t>
            </a:r>
          </a:p>
          <a:p>
            <a:pPr eaLnBrk="1" hangingPunct="1">
              <a:buFontTx/>
              <a:buNone/>
              <a:defRPr/>
            </a:pPr>
            <a:r>
              <a:rPr lang="ru-RU" sz="2200" dirty="0" smtClean="0"/>
              <a:t>в 2-3 года - 20 см, </a:t>
            </a:r>
          </a:p>
          <a:p>
            <a:pPr eaLnBrk="1" hangingPunct="1">
              <a:buFontTx/>
              <a:buNone/>
              <a:defRPr/>
            </a:pPr>
            <a:r>
              <a:rPr lang="ru-RU" sz="2200" dirty="0" smtClean="0"/>
              <a:t>в 6-7 лет - 15-10 см, </a:t>
            </a:r>
          </a:p>
          <a:p>
            <a:pPr eaLnBrk="1" hangingPunct="1">
              <a:buFontTx/>
              <a:buNone/>
              <a:defRPr/>
            </a:pPr>
            <a:r>
              <a:rPr lang="ru-RU" sz="2200" dirty="0" smtClean="0"/>
              <a:t>8 лет - до 6 см. </a:t>
            </a:r>
          </a:p>
          <a:p>
            <a:pPr eaLnBrk="1" hangingPunct="1">
              <a:buFontTx/>
              <a:buNone/>
              <a:defRPr/>
            </a:pPr>
            <a:r>
              <a:rPr lang="ru-RU" sz="2800" b="1" dirty="0" smtClean="0"/>
              <a:t>Индекс Эрисмана:</a:t>
            </a:r>
            <a:r>
              <a:rPr lang="ru-RU" sz="2800" dirty="0" smtClean="0"/>
              <a:t> окружность грудной клетки – ½ длины тела </a:t>
            </a:r>
            <a:r>
              <a:rPr lang="ru-RU" sz="2800" i="1" dirty="0" smtClean="0"/>
              <a:t>(до 15 лет)</a:t>
            </a:r>
          </a:p>
          <a:p>
            <a:pPr eaLnBrk="1" hangingPunct="1">
              <a:buFontTx/>
              <a:buNone/>
              <a:defRPr/>
            </a:pPr>
            <a:r>
              <a:rPr lang="ru-RU" sz="2200" dirty="0" smtClean="0"/>
              <a:t>у детей до 1 года - 13,5-10 см, </a:t>
            </a:r>
          </a:p>
          <a:p>
            <a:pPr eaLnBrk="1" hangingPunct="1">
              <a:buFontTx/>
              <a:buNone/>
              <a:defRPr/>
            </a:pPr>
            <a:r>
              <a:rPr lang="ru-RU" sz="2200" dirty="0" smtClean="0"/>
              <a:t>в 2-3 года - 9-6 см, </a:t>
            </a:r>
          </a:p>
          <a:p>
            <a:pPr eaLnBrk="1" hangingPunct="1">
              <a:buFontTx/>
              <a:buNone/>
              <a:defRPr/>
            </a:pPr>
            <a:r>
              <a:rPr lang="ru-RU" sz="2200" dirty="0" smtClean="0"/>
              <a:t>в 6-7 лет - 4-2 см, </a:t>
            </a:r>
          </a:p>
          <a:p>
            <a:pPr eaLnBrk="1" hangingPunct="1">
              <a:buFontTx/>
              <a:buNone/>
              <a:defRPr/>
            </a:pPr>
            <a:r>
              <a:rPr lang="ru-RU" sz="2200" dirty="0" smtClean="0"/>
              <a:t>7-8 лет – 0 см</a:t>
            </a:r>
          </a:p>
          <a:p>
            <a:pPr eaLnBrk="1" hangingPunct="1">
              <a:buFontTx/>
              <a:buNone/>
              <a:defRPr/>
            </a:pPr>
            <a:r>
              <a:rPr lang="ru-RU" sz="2200" dirty="0" smtClean="0"/>
              <a:t>до 15 лет – 1-3 см</a:t>
            </a:r>
          </a:p>
        </p:txBody>
      </p:sp>
      <p:pic>
        <p:nvPicPr>
          <p:cNvPr id="6148" name="Picture 4" descr="Chulickaja L 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111197"/>
            <a:ext cx="2376264" cy="331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www.sechenov.ru/upload/medialibrary/963/9634198c6f60f49f49372ca709ddd4a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2543175" cy="327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72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190624"/>
          </a:xfrm>
        </p:spPr>
        <p:txBody>
          <a:bodyPr>
            <a:normAutofit/>
          </a:bodyPr>
          <a:lstStyle/>
          <a:p>
            <a:r>
              <a:rPr lang="ru-RU" dirty="0" smtClean="0"/>
              <a:t>Обход в ЛПМИ (проф. </a:t>
            </a:r>
            <a:r>
              <a:rPr lang="ru-RU" dirty="0" err="1" smtClean="0"/>
              <a:t>А.Ф.Тур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s://upload.wikimedia.org/wikipedia/commons/thumb/6/60/%D0%9E%D0%B1%D1%85%D0%BE%D0%B4_%D0%B2_%D0%BA%D0%BB%D0%B8%D0%BD_%D0%B3%D0%BE%D1%81%D0%BF%D0%B8%D1%82_%D0%BF%D0%B5%D0%B4%D0%B8%D0%B0%D1%82%D1%80%D0%B8%D0%B8_%D0%9B%D0%9F%D0%9C%D0%98.jpg/920px-%D0%9E%D0%B1%D1%85%D0%BE%D0%B4_%D0%B2_%D0%BA%D0%BB%D0%B8%D0%BD_%D0%B3%D0%BE%D1%81%D0%BF%D0%B8%D1%82_%D0%BF%D0%B5%D0%B4%D0%B8%D0%B0%D1%82%D1%80%D0%B8%D0%B8_%D0%9B%D0%9F%D0%9C%D0%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0624"/>
            <a:ext cx="8763000" cy="566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77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008063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Оценка физического развития новорожденных детей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5364088" cy="5516562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dirty="0" smtClean="0"/>
              <a:t>Определение массы тела, длины, окружности головы, окружности груди, пропорциональность телосложения, сопоставление показателей с  долженствующими </a:t>
            </a:r>
            <a:r>
              <a:rPr lang="ru-RU" dirty="0" err="1" smtClean="0"/>
              <a:t>гестационному</a:t>
            </a:r>
            <a:r>
              <a:rPr lang="ru-RU" dirty="0" smtClean="0"/>
              <a:t> возрасту ребенка.</a:t>
            </a:r>
          </a:p>
          <a:p>
            <a:pPr eaLnBrk="1" hangingPunct="1">
              <a:lnSpc>
                <a:spcPct val="80000"/>
              </a:lnSpc>
            </a:pPr>
            <a:r>
              <a:rPr lang="ru-RU" dirty="0" smtClean="0"/>
              <a:t>Оценка зрелости новорожденного по совокупности клинико-функциональных показателей.</a:t>
            </a:r>
          </a:p>
          <a:p>
            <a:pPr eaLnBrk="1" hangingPunct="1">
              <a:lnSpc>
                <a:spcPct val="80000"/>
              </a:lnSpc>
            </a:pPr>
            <a:r>
              <a:rPr lang="ru-RU" dirty="0" smtClean="0"/>
              <a:t>Оценка состояния трофики и упитанности.</a:t>
            </a:r>
          </a:p>
          <a:p>
            <a:pPr eaLnBrk="1" hangingPunct="1">
              <a:lnSpc>
                <a:spcPct val="80000"/>
              </a:lnSpc>
            </a:pPr>
            <a:r>
              <a:rPr lang="ru-RU" dirty="0" smtClean="0"/>
              <a:t>Выявление врожденных пороков и аномалий развития.</a:t>
            </a:r>
          </a:p>
        </p:txBody>
      </p:sp>
      <p:pic>
        <p:nvPicPr>
          <p:cNvPr id="2050" name="Picture 2" descr="Изображение 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182" y="1268760"/>
            <a:ext cx="33655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Изображение 0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047" y="4005064"/>
            <a:ext cx="33718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43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228725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Оценка пропорциональности телосложения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84312"/>
            <a:ext cx="3096344" cy="525705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Относительно большая голова (</a:t>
            </a:r>
            <a:r>
              <a:rPr lang="en-US" sz="2400" dirty="0" smtClean="0">
                <a:cs typeface="Arial" charset="0"/>
              </a:rPr>
              <a:t>¼</a:t>
            </a:r>
            <a:r>
              <a:rPr lang="ru-RU" sz="2400" dirty="0" smtClean="0">
                <a:cs typeface="Arial" charset="0"/>
              </a:rPr>
              <a:t> часть тела) </a:t>
            </a:r>
            <a:r>
              <a:rPr lang="ru-RU" sz="2400" dirty="0" smtClean="0"/>
              <a:t>с преобладанием мозгового отдела над лицевым, короткая шея, укороченная грудная клетка, суженная в верхней и расширенная в нижней половине , длинный выступающий живот, относительно короткие нижние конечности.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Окружность головы превышает окружность грудной клетки на 1-2 см.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Верхние конечности длиннее нижних на 0,5-1,5 см.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Длина рук относится к длине туловища как 1:1 (у взрослых -1,33:1).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dirty="0" smtClean="0">
              <a:solidFill>
                <a:srgbClr val="CCFFCC"/>
              </a:solidFill>
            </a:endParaRPr>
          </a:p>
        </p:txBody>
      </p:sp>
      <p:pic>
        <p:nvPicPr>
          <p:cNvPr id="3076" name="Picture 4" descr="http://megabook.ru/stream/mediapreview?Key=%D0%98%D0%B7%D0%BC%D0%B5%D0%BD%D0%B5%D0%BD%D0%B8%D0%B5%20%D0%BF%D1%80%D0%BE%D0%BF%D0%BE%D1%80%D1%86%D0%B8%D0%B9%20%D1%82%D0%B5%D0%BB%D0%B0&amp;Width=654&amp;Height=6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00808"/>
            <a:ext cx="5524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43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713788" cy="1157288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Клинические формы нарушения роста и развития у новорожденных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760"/>
            <a:ext cx="4897238" cy="558923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«Крупная масса» к </a:t>
            </a:r>
            <a:r>
              <a:rPr lang="ru-RU" sz="2400" dirty="0" err="1" smtClean="0"/>
              <a:t>гестационному</a:t>
            </a:r>
            <a:r>
              <a:rPr lang="ru-RU" sz="2400" dirty="0" smtClean="0"/>
              <a:t> возрасту (масса тела новорожденного располагается выше 90-й перцентили, увеличение длины и других параметров физического развития, склонность к отечному синдрому, нарушения гемостаза, повышение </a:t>
            </a:r>
            <a:r>
              <a:rPr lang="en-US" sz="2400" dirty="0" err="1" smtClean="0"/>
              <a:t>Ht</a:t>
            </a:r>
            <a:r>
              <a:rPr lang="ru-RU" sz="2400" dirty="0" smtClean="0"/>
              <a:t>, склонность к гипогликемии).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«Низкая масса» к </a:t>
            </a:r>
            <a:r>
              <a:rPr lang="ru-RU" sz="2400" dirty="0" err="1" smtClean="0"/>
              <a:t>гестационному</a:t>
            </a:r>
            <a:r>
              <a:rPr lang="ru-RU" sz="2400" dirty="0" smtClean="0"/>
              <a:t> возрасту (низкая масса при рождении - используется для всех новорожденных с массой 2500г. и ниже.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Задержка внутриутробного развития (дети могут быть доношенными, недоношенными и переношенными).</a:t>
            </a:r>
          </a:p>
        </p:txBody>
      </p:sp>
      <p:pic>
        <p:nvPicPr>
          <p:cNvPr id="26626" name="Picture 2" descr="http://cdn.trinixy.ru/pics2/20070813/big_kid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340768"/>
            <a:ext cx="3926181" cy="525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6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Масса-ростовой коэффициент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9217024" cy="55446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Масса тела (</a:t>
            </a:r>
            <a:r>
              <a:rPr lang="ru-RU" dirty="0" err="1" smtClean="0"/>
              <a:t>гр</a:t>
            </a:r>
            <a:r>
              <a:rPr lang="ru-RU" dirty="0" smtClean="0"/>
              <a:t>)/длину тела (см)</a:t>
            </a:r>
          </a:p>
          <a:p>
            <a:pPr marL="0" indent="0">
              <a:buNone/>
            </a:pPr>
            <a:r>
              <a:rPr lang="ru-RU" dirty="0" smtClean="0"/>
              <a:t>Норма 60-80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Классификация </a:t>
            </a:r>
            <a:r>
              <a:rPr lang="ru-RU" b="1" dirty="0">
                <a:solidFill>
                  <a:srgbClr val="FF0000"/>
                </a:solidFill>
              </a:rPr>
              <a:t>гипотрофии (по Е.В. </a:t>
            </a:r>
            <a:r>
              <a:rPr lang="ru-RU" b="1" dirty="0" err="1">
                <a:solidFill>
                  <a:srgbClr val="FF0000"/>
                </a:solidFill>
              </a:rPr>
              <a:t>Неудахину</a:t>
            </a:r>
            <a:r>
              <a:rPr lang="ru-RU" b="1" dirty="0">
                <a:solidFill>
                  <a:srgbClr val="FF0000"/>
                </a:solidFill>
              </a:rPr>
              <a:t>), 2001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smtClean="0"/>
              <a:t>Форма </a:t>
            </a:r>
            <a:r>
              <a:rPr lang="ru-RU" dirty="0"/>
              <a:t>		</a:t>
            </a:r>
          </a:p>
          <a:p>
            <a:pPr marL="0" indent="0">
              <a:buNone/>
            </a:pPr>
            <a:r>
              <a:rPr lang="ru-RU" dirty="0" err="1"/>
              <a:t>Пренатальная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(внутриутробная) </a:t>
            </a:r>
          </a:p>
          <a:p>
            <a:pPr marL="0" indent="0">
              <a:buNone/>
            </a:pPr>
            <a:r>
              <a:rPr lang="ru-RU" dirty="0"/>
              <a:t>Постнатальная </a:t>
            </a:r>
          </a:p>
          <a:p>
            <a:pPr marL="0" indent="0">
              <a:buNone/>
            </a:pPr>
            <a:r>
              <a:rPr lang="ru-RU" dirty="0"/>
              <a:t>(приобретенная) 	</a:t>
            </a:r>
            <a:endParaRPr lang="ru-RU" dirty="0" smtClean="0"/>
          </a:p>
          <a:p>
            <a:pPr marL="0" indent="0">
              <a:buNone/>
            </a:pPr>
            <a:r>
              <a:rPr lang="ru-RU" b="1" dirty="0"/>
              <a:t>Степень гипотрофии в зависимости от дефицита 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массы тела </a:t>
            </a:r>
            <a:r>
              <a:rPr lang="ru-RU" dirty="0"/>
              <a:t>(%)</a:t>
            </a:r>
          </a:p>
          <a:p>
            <a:pPr marL="0" indent="0">
              <a:buNone/>
            </a:pPr>
            <a:r>
              <a:rPr lang="en-US" dirty="0" smtClean="0"/>
              <a:t>I </a:t>
            </a:r>
            <a:r>
              <a:rPr lang="ru-RU" dirty="0"/>
              <a:t>степень 15-20% </a:t>
            </a:r>
          </a:p>
          <a:p>
            <a:pPr marL="0" indent="0">
              <a:buNone/>
            </a:pPr>
            <a:r>
              <a:rPr lang="en-US" dirty="0"/>
              <a:t>II </a:t>
            </a:r>
            <a:r>
              <a:rPr lang="ru-RU" dirty="0"/>
              <a:t>степень 20-30% </a:t>
            </a:r>
          </a:p>
          <a:p>
            <a:pPr marL="0" indent="0">
              <a:buNone/>
            </a:pPr>
            <a:r>
              <a:rPr lang="ru-RU" dirty="0"/>
              <a:t>III степень 30% и более 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359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Показатель </a:t>
            </a:r>
            <a:r>
              <a:rPr lang="ru-RU" b="1" dirty="0">
                <a:solidFill>
                  <a:srgbClr val="FF0000"/>
                </a:solidFill>
              </a:rPr>
              <a:t>Z-скор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эпидемиологических исследованиях распространенности гипотрофии у детей используют показатель Z-скор, который представляет собой отклонение значений индивидуального показателя (масса тела, рост) от среднего значения для данной популяции, деленное на стандартное отклонение среднего значения. </a:t>
            </a:r>
          </a:p>
          <a:p>
            <a:r>
              <a:rPr lang="ru-RU" dirty="0"/>
              <a:t>В стандартной популяции средняя величина Z-скор равна нулю при величине стандартного отклонения, равной 1,0. Положительные величины Z-скор свидетельствуют об увеличении антропометрического показателя по сравнению со стандартом, а отрицательные — о его снижении. Ориентируясь на данные показатели, можно оценить тяжесть БЭН или гипотрофии (табл. 29). </a:t>
            </a:r>
          </a:p>
          <a:p>
            <a:r>
              <a:rPr lang="ru-RU" dirty="0"/>
              <a:t>По выраженным отрицательным значениям показателя Z-скор можно судить об отставании в физическом развитии. Например, ребенок 3-х месяцев имеет массу тела 4 кг, тогда как средняя масса тела для детей этого возраста — 6 кг. </a:t>
            </a:r>
          </a:p>
          <a:p>
            <a:pPr lvl="1"/>
            <a:r>
              <a:rPr lang="en-US" dirty="0"/>
              <a:t>Z-</a:t>
            </a:r>
            <a:r>
              <a:rPr lang="ru-RU" dirty="0"/>
              <a:t>скор = 4 — 6 </a:t>
            </a:r>
          </a:p>
          <a:p>
            <a:r>
              <a:rPr lang="ru-RU" dirty="0"/>
              <a:t>В соответствии с формулой его Z-скор равен —2, что говорит о значительном отставании в физическом развитии </a:t>
            </a:r>
          </a:p>
        </p:txBody>
      </p:sp>
    </p:spTree>
    <p:extLst>
      <p:ext uri="{BB962C8B-B14F-4D97-AF65-F5344CB8AC3E}">
        <p14:creationId xmlns:p14="http://schemas.microsoft.com/office/powerpoint/2010/main" val="1416894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311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630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635000" y="138281"/>
            <a:ext cx="787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Эмпирические формулы для расчета антропометрических данных у детей первого года жизни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14407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614558"/>
              </p:ext>
            </p:extLst>
          </p:nvPr>
        </p:nvGraphicFramePr>
        <p:xfrm>
          <a:off x="635000" y="1196975"/>
          <a:ext cx="7897813" cy="4964114"/>
        </p:xfrm>
        <a:graphic>
          <a:graphicData uri="http://schemas.openxmlformats.org/drawingml/2006/table">
            <a:tbl>
              <a:tblPr/>
              <a:tblGrid>
                <a:gridCol w="1489075"/>
                <a:gridCol w="6408738"/>
              </a:tblGrid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Определяемый признак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расчета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Длина тела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Длина тела 6-месячного ребенка равна 66 см.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каждый недостающий месяц вычитается по 2,5 см. На каждый месяц свыше 6 прибавляется 1,5 см.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4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Масса тела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Масса тела в 6 месяцев составляет 8200г. На каждый месяц до 6 вычитается по 800гр.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каждый месяц свыше 6 прибавляется по 400гр.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Окружность груди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6 месяцев составляет 45см.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каждый недостающий месяц вычитается по 2 см.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каждый месяц свыше 6  прибавляется по 0,5 см.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Окружность головы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6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составляет 43 см.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каждый месяц до 6 вычитается по 1,5см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каждый месяц свыше 6 прибавляется по 0,5 см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79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706437"/>
          </a:xfrm>
        </p:spPr>
        <p:txBody>
          <a:bodyPr/>
          <a:lstStyle/>
          <a:p>
            <a:r>
              <a:rPr lang="ru-RU" sz="3200" dirty="0" smtClean="0">
                <a:latin typeface="Arial Black" pitchFamily="34" charset="0"/>
              </a:rPr>
              <a:t>Масса тела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1074"/>
            <a:ext cx="5050904" cy="5616277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3600" dirty="0" smtClean="0"/>
              <a:t>10,5 кг</a:t>
            </a:r>
            <a:r>
              <a:rPr lang="ru-RU" dirty="0" smtClean="0"/>
              <a:t> + </a:t>
            </a:r>
            <a:r>
              <a:rPr lang="ru-RU" sz="3600" dirty="0" smtClean="0"/>
              <a:t>2 × </a:t>
            </a:r>
            <a:r>
              <a:rPr lang="en-US" sz="3600" dirty="0" smtClean="0"/>
              <a:t>n</a:t>
            </a:r>
            <a:r>
              <a:rPr lang="ru-RU" sz="3600" dirty="0" smtClean="0"/>
              <a:t> </a:t>
            </a:r>
          </a:p>
          <a:p>
            <a:pPr marL="0" indent="0">
              <a:buFontTx/>
              <a:buNone/>
              <a:defRPr/>
            </a:pPr>
            <a:endParaRPr lang="ru-RU" sz="2400" dirty="0" smtClean="0"/>
          </a:p>
          <a:p>
            <a:pPr marL="0" indent="0">
              <a:buFontTx/>
              <a:buNone/>
              <a:defRPr/>
            </a:pPr>
            <a:r>
              <a:rPr lang="ru-RU" sz="3600" dirty="0" smtClean="0"/>
              <a:t>После 12 лет </a:t>
            </a:r>
          </a:p>
          <a:p>
            <a:pPr marL="0" indent="0">
              <a:buFontTx/>
              <a:buNone/>
              <a:defRPr/>
            </a:pPr>
            <a:r>
              <a:rPr lang="ru-RU" sz="3600" dirty="0" smtClean="0"/>
              <a:t>5х п - 20</a:t>
            </a:r>
            <a:endParaRPr lang="ru-RU" sz="3600" dirty="0"/>
          </a:p>
        </p:txBody>
      </p:sp>
      <p:pic>
        <p:nvPicPr>
          <p:cNvPr id="30722" name="Picture 2" descr="http://medznate.ru/tw_refs/65/64243/64243_html_363237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6632"/>
            <a:ext cx="341987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s://ds01.infourok.ru/uploads/ex/0a2e/0000b9f5-76a7a62e/hello_html_5436aff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70773"/>
            <a:ext cx="5155913" cy="333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22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633"/>
            <a:ext cx="8229600" cy="2952328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buFontTx/>
              <a:buNone/>
            </a:pP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Долженствующая длина тела</a:t>
            </a:r>
          </a:p>
          <a:p>
            <a:pPr algn="ctr" eaLnBrk="1" hangingPunct="1">
              <a:buFontTx/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0-3 мес. – + 3 см</a:t>
            </a:r>
          </a:p>
          <a:p>
            <a:pPr eaLnBrk="1" hangingPunct="1">
              <a:buFontTx/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3-6 мес. - + 2,5 см</a:t>
            </a:r>
          </a:p>
          <a:p>
            <a:pPr eaLnBrk="1" hangingPunct="1">
              <a:buFontTx/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6-9 мес. - + 2 см</a:t>
            </a:r>
          </a:p>
          <a:p>
            <a:pPr eaLnBrk="1" hangingPunct="1">
              <a:buFontTx/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9-12 мес. - + 1-1,5 см</a:t>
            </a:r>
          </a:p>
        </p:txBody>
      </p:sp>
      <p:pic>
        <p:nvPicPr>
          <p:cNvPr id="1028" name="Picture 4" descr="http://ic.pics.livejournal.com/foxina_engineer/29428065/15444/15444_orig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24944"/>
            <a:ext cx="5256584" cy="389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1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504825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Arial Black" pitchFamily="34" charset="0"/>
              </a:rPr>
              <a:t>Длина тела 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250825" y="981075"/>
            <a:ext cx="4753223" cy="5472113"/>
          </a:xfrm>
        </p:spPr>
        <p:txBody>
          <a:bodyPr>
            <a:normAutofit fontScale="85000" lnSpcReduction="20000"/>
          </a:bodyPr>
          <a:lstStyle/>
          <a:p>
            <a:pPr marL="0" indent="0">
              <a:buFontTx/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ДТ </a:t>
            </a:r>
            <a:r>
              <a:rPr lang="ru-RU" sz="3000" dirty="0" smtClean="0"/>
              <a:t>ребенка при рождении удваивается к 4, а утраивается к 12 годам</a:t>
            </a:r>
          </a:p>
          <a:p>
            <a:pPr marL="0" indent="0">
              <a:buFontTx/>
              <a:buNone/>
            </a:pPr>
            <a:endParaRPr lang="ru-RU" sz="3000" dirty="0" smtClean="0"/>
          </a:p>
          <a:p>
            <a:pPr marL="0" indent="0">
              <a:buFontTx/>
              <a:buNone/>
            </a:pPr>
            <a:r>
              <a:rPr lang="ru-RU" sz="3000" dirty="0" smtClean="0"/>
              <a:t>В среднем до 4 лет длина тела увеличивается по 8 см ежегодно (в 4 года составляет 100 см), а далее, после 4 лет – по 6-7 см ежегодно</a:t>
            </a:r>
          </a:p>
          <a:p>
            <a:pPr marL="0" indent="0">
              <a:buFontTx/>
              <a:buNone/>
            </a:pPr>
            <a:endParaRPr lang="ru-RU" sz="3000" dirty="0" smtClean="0"/>
          </a:p>
          <a:p>
            <a:pPr marL="0" indent="0">
              <a:buFontTx/>
              <a:buNone/>
            </a:pPr>
            <a:r>
              <a:rPr lang="ru-RU" sz="3000" dirty="0" smtClean="0"/>
              <a:t>Длина тела ребенка в 8 лет 130 см, на каждый недостающий год  вычитается по 7 см, на каждый год свыше 8 прибавляется 5 см</a:t>
            </a:r>
          </a:p>
        </p:txBody>
      </p:sp>
      <p:pic>
        <p:nvPicPr>
          <p:cNvPr id="2" name="Picture 2" descr="http://uchebana5.ru/images/1559/3117560/m563ab1e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513" y="0"/>
            <a:ext cx="3131840" cy="671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97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Окружность головы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1440161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0-6 мес. – + 1,5 см</a:t>
            </a:r>
          </a:p>
          <a:p>
            <a:pPr eaLnBrk="1" hangingPunct="1">
              <a:buFontTx/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6-12 мес. - + 0,5 см</a:t>
            </a:r>
          </a:p>
        </p:txBody>
      </p:sp>
      <p:pic>
        <p:nvPicPr>
          <p:cNvPr id="4" name="Picture 4" descr="Изображение 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46" r="12180"/>
          <a:stretch>
            <a:fillRect/>
          </a:stretch>
        </p:blipFill>
        <p:spPr>
          <a:xfrm>
            <a:off x="33180" y="2700924"/>
            <a:ext cx="4752529" cy="3989606"/>
          </a:xfrm>
          <a:prstGeom prst="rect">
            <a:avLst/>
          </a:prstGeom>
          <a:noFill/>
        </p:spPr>
      </p:pic>
      <p:pic>
        <p:nvPicPr>
          <p:cNvPr id="18434" name="Picture 2" descr="http://www.kroha.net/images/articles/mikrocefaliya_u_rebenka_245_7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16" y="3068960"/>
            <a:ext cx="4315284" cy="303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20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Окружность грудной клетки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5"/>
            <a:ext cx="8229600" cy="144016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0-6 мес. – + 2 см</a:t>
            </a:r>
          </a:p>
          <a:p>
            <a:pPr eaLnBrk="1" hangingPunct="1">
              <a:buFontTx/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6-12 мес. - + 0,5 см</a:t>
            </a:r>
          </a:p>
          <a:p>
            <a:pPr eaLnBrk="1" hangingPunct="1">
              <a:buFontTx/>
              <a:buNone/>
            </a:pP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4" name="Picture 6" descr="Изображение 0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0" r="3598" b="2399"/>
          <a:stretch>
            <a:fillRect/>
          </a:stretch>
        </p:blipFill>
        <p:spPr>
          <a:xfrm>
            <a:off x="3347864" y="2780928"/>
            <a:ext cx="5550074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303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В зависимости от этого формулируется оценочное  суждение:</a:t>
            </a:r>
          </a:p>
          <a:p>
            <a:pPr marL="0" indent="0" eaLnBrk="1" hangingPunct="1">
              <a:buFontTx/>
              <a:buNone/>
            </a:pPr>
            <a:r>
              <a:rPr lang="ru-RU" sz="2800" dirty="0" smtClean="0"/>
              <a:t>до 3-го </a:t>
            </a:r>
            <a:r>
              <a:rPr lang="ru-RU" sz="2800" dirty="0" err="1" smtClean="0"/>
              <a:t>центиля</a:t>
            </a:r>
            <a:r>
              <a:rPr lang="ru-RU" sz="2800" dirty="0" smtClean="0"/>
              <a:t> – «</a:t>
            </a:r>
            <a:r>
              <a:rPr lang="ru-RU" sz="2800" i="1" dirty="0" smtClean="0"/>
              <a:t>очень низкий» </a:t>
            </a:r>
            <a:r>
              <a:rPr lang="ru-RU" sz="2800" dirty="0" smtClean="0"/>
              <a:t>уровень,</a:t>
            </a:r>
          </a:p>
          <a:p>
            <a:pPr marL="0" indent="0" eaLnBrk="1" hangingPunct="1">
              <a:buFontTx/>
              <a:buNone/>
            </a:pPr>
            <a:r>
              <a:rPr lang="ru-RU" sz="2800" dirty="0" smtClean="0"/>
              <a:t>от </a:t>
            </a:r>
            <a:r>
              <a:rPr lang="ru-RU" sz="2800" i="1" dirty="0" smtClean="0"/>
              <a:t>3-го </a:t>
            </a:r>
            <a:r>
              <a:rPr lang="ru-RU" sz="2800" dirty="0" smtClean="0"/>
              <a:t>до 10-го </a:t>
            </a:r>
            <a:r>
              <a:rPr lang="ru-RU" sz="2800" dirty="0" err="1" smtClean="0"/>
              <a:t>центиля</a:t>
            </a:r>
            <a:r>
              <a:rPr lang="ru-RU" sz="2800" dirty="0" smtClean="0"/>
              <a:t> – «</a:t>
            </a:r>
            <a:r>
              <a:rPr lang="ru-RU" sz="2800" i="1" dirty="0" smtClean="0"/>
              <a:t>низкий» </a:t>
            </a:r>
            <a:r>
              <a:rPr lang="ru-RU" sz="2800" dirty="0" smtClean="0"/>
              <a:t>уровень,</a:t>
            </a:r>
          </a:p>
          <a:p>
            <a:pPr marL="0" indent="0" eaLnBrk="1" hangingPunct="1">
              <a:buFontTx/>
              <a:buNone/>
            </a:pPr>
            <a:r>
              <a:rPr lang="ru-RU" sz="2800" dirty="0" smtClean="0"/>
              <a:t>от 10-го до 25-го </a:t>
            </a:r>
            <a:r>
              <a:rPr lang="ru-RU" sz="2800" dirty="0" err="1" smtClean="0"/>
              <a:t>центиля</a:t>
            </a:r>
            <a:r>
              <a:rPr lang="ru-RU" sz="2800" dirty="0" smtClean="0"/>
              <a:t> - уровень </a:t>
            </a:r>
            <a:r>
              <a:rPr lang="ru-RU" sz="2800" i="1" dirty="0" smtClean="0"/>
              <a:t>«ниже среднего»,</a:t>
            </a:r>
          </a:p>
          <a:p>
            <a:pPr marL="0" indent="0" eaLnBrk="1" hangingPunct="1">
              <a:buFontTx/>
              <a:buNone/>
            </a:pPr>
            <a:r>
              <a:rPr lang="ru-RU" sz="2800" dirty="0" smtClean="0"/>
              <a:t>от 25-го до 75-го </a:t>
            </a:r>
            <a:r>
              <a:rPr lang="ru-RU" sz="2800" dirty="0" err="1" smtClean="0"/>
              <a:t>центиля</a:t>
            </a:r>
            <a:r>
              <a:rPr lang="ru-RU" sz="2800" dirty="0" smtClean="0"/>
              <a:t> - </a:t>
            </a:r>
            <a:r>
              <a:rPr lang="ru-RU" sz="2800" i="1" dirty="0" smtClean="0"/>
              <a:t>«средний» </a:t>
            </a:r>
            <a:r>
              <a:rPr lang="ru-RU" sz="2800" dirty="0" smtClean="0"/>
              <a:t>уровень,</a:t>
            </a:r>
          </a:p>
          <a:p>
            <a:pPr marL="0" indent="0" eaLnBrk="1" hangingPunct="1">
              <a:buFontTx/>
              <a:buNone/>
            </a:pPr>
            <a:r>
              <a:rPr lang="ru-RU" sz="2800" dirty="0" smtClean="0"/>
              <a:t>от 75-го до 90-го </a:t>
            </a:r>
            <a:r>
              <a:rPr lang="ru-RU" sz="2800" dirty="0" err="1" smtClean="0"/>
              <a:t>центиля</a:t>
            </a:r>
            <a:r>
              <a:rPr lang="ru-RU" sz="2800" dirty="0" smtClean="0"/>
              <a:t> - уровень </a:t>
            </a:r>
            <a:r>
              <a:rPr lang="ru-RU" sz="2800" i="1" dirty="0" smtClean="0"/>
              <a:t>«выше среднего»</a:t>
            </a:r>
            <a:endParaRPr lang="ru-RU" sz="2800" dirty="0" smtClean="0"/>
          </a:p>
          <a:p>
            <a:pPr marL="0" indent="0" eaLnBrk="1" hangingPunct="1">
              <a:buFontTx/>
              <a:buNone/>
            </a:pPr>
            <a:r>
              <a:rPr lang="ru-RU" sz="2800" dirty="0" smtClean="0"/>
              <a:t>от 90-го до 97-го </a:t>
            </a:r>
            <a:r>
              <a:rPr lang="ru-RU" sz="2800" dirty="0" err="1" smtClean="0"/>
              <a:t>центиля</a:t>
            </a:r>
            <a:r>
              <a:rPr lang="ru-RU" sz="2800" dirty="0" smtClean="0"/>
              <a:t> – «</a:t>
            </a:r>
            <a:r>
              <a:rPr lang="ru-RU" sz="2800" i="1" dirty="0" smtClean="0"/>
              <a:t>высокий» </a:t>
            </a:r>
            <a:r>
              <a:rPr lang="ru-RU" sz="2800" dirty="0" smtClean="0"/>
              <a:t>уровень, </a:t>
            </a:r>
          </a:p>
          <a:p>
            <a:pPr marL="0" indent="0" eaLnBrk="1" hangingPunct="1">
              <a:buFontTx/>
              <a:buNone/>
            </a:pPr>
            <a:r>
              <a:rPr lang="ru-RU" sz="2800" dirty="0" smtClean="0"/>
              <a:t>от 97-го </a:t>
            </a:r>
            <a:r>
              <a:rPr lang="ru-RU" sz="2800" dirty="0" err="1" smtClean="0"/>
              <a:t>центиля</a:t>
            </a:r>
            <a:r>
              <a:rPr lang="ru-RU" sz="2800" dirty="0" smtClean="0"/>
              <a:t> - </a:t>
            </a:r>
            <a:r>
              <a:rPr lang="ru-RU" sz="2800" i="1" dirty="0" smtClean="0"/>
              <a:t>«очень  высокий» </a:t>
            </a:r>
            <a:r>
              <a:rPr lang="ru-RU" sz="2800" dirty="0" smtClean="0"/>
              <a:t>уровень.</a:t>
            </a:r>
          </a:p>
        </p:txBody>
      </p:sp>
    </p:spTree>
    <p:extLst>
      <p:ext uri="{BB962C8B-B14F-4D97-AF65-F5344CB8AC3E}">
        <p14:creationId xmlns:p14="http://schemas.microsoft.com/office/powerpoint/2010/main" val="387300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16633"/>
            <a:ext cx="9036496" cy="2808312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buFontTx/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Раздельная оценка длины и массы тела.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ru-RU" dirty="0" smtClean="0">
                <a:solidFill>
                  <a:srgbClr val="FF0000"/>
                </a:solidFill>
              </a:rPr>
              <a:t>- </a:t>
            </a:r>
            <a:r>
              <a:rPr lang="ru-RU" dirty="0" smtClean="0"/>
              <a:t>Длина тела может быть нормальной (средней), сниженной, низкой, повышенной, высокой.</a:t>
            </a:r>
          </a:p>
          <a:p>
            <a:pPr marL="0" indent="0" eaLnBrk="1" hangingPunct="1">
              <a:buFontTx/>
              <a:buNone/>
            </a:pPr>
            <a:r>
              <a:rPr lang="ru-RU" dirty="0" smtClean="0"/>
              <a:t>-Масса тела может быть нормальной, сниженной (сниженное питание), низкой (недостаточное питание), повышенной (повышенное питание) и высокой (избыточное питание).</a:t>
            </a:r>
          </a:p>
        </p:txBody>
      </p:sp>
      <p:pic>
        <p:nvPicPr>
          <p:cNvPr id="2" name="Picture 2" descr="http://cdn-nus-1.pinme.ru/tumb/600/photo/d2/e6/d2e65ac83e4349a5cd9c180ffddf92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80928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01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505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816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32656"/>
            <a:ext cx="9144000" cy="2045419"/>
          </a:xfrm>
          <a:ln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b="1">
                <a:solidFill>
                  <a:srgbClr val="0033CC"/>
                </a:solidFill>
                <a:latin typeface="Arial Black" pitchFamily="34" charset="0"/>
              </a:rPr>
              <a:t>ПОНЯТИЕ «ФИЗИЧЕСКОЕ РАЗВИТИЕ ДЕТЕЙ»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2636838"/>
            <a:ext cx="7072312" cy="4032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4000" b="1" dirty="0">
                <a:solidFill>
                  <a:srgbClr val="0066FF"/>
                </a:solidFill>
              </a:rPr>
              <a:t>ФИЗИЧЕСКОЕ РАЗВИТИЕ</a:t>
            </a:r>
            <a:r>
              <a:rPr lang="ru-RU" b="1" dirty="0"/>
              <a:t> -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это процесс  постоянного увеличения размерных признаков  телосложения и массы с изменениями их взаимоотношений</a:t>
            </a:r>
          </a:p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зависимости от периода детского возраста</a:t>
            </a:r>
            <a:r>
              <a:rPr lang="ru-RU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8067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47.fastpic.ru/thumb/2012/1108/26/f86b479a276d25b07016932f9ed7ac2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2099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mama-krasnodara.ru/forum/uploads/monthly_03_2014/post-1-0-86384500-1395746886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63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1785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4"/>
            <a:ext cx="9144000" cy="685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6943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5192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036495" cy="66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6349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7398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9144000" cy="659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3382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1691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4134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084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8575"/>
            <a:ext cx="8001000" cy="1216025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Факторы риска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None/>
            </a:pPr>
            <a:r>
              <a:rPr lang="ru-RU" sz="2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Факторы риска - характеристики, способствующие развитию и прогрессированию заболеваний.</a:t>
            </a:r>
          </a:p>
          <a:p>
            <a:pPr marL="0" indent="0" eaLnBrk="1" hangingPunct="1">
              <a:lnSpc>
                <a:spcPct val="90000"/>
              </a:lnSpc>
              <a:buClr>
                <a:srgbClr val="CC0000"/>
              </a:buClr>
            </a:pPr>
            <a:endParaRPr lang="ru-RU" sz="2400" b="1" i="1" u="sng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  <a:buClr>
                <a:srgbClr val="CC0000"/>
              </a:buClr>
            </a:pPr>
            <a:r>
              <a:rPr lang="ru-RU" sz="2400" b="1" i="1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Изменяемые ФР</a:t>
            </a:r>
            <a:r>
              <a:rPr lang="ru-RU" sz="2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lvl="1" eaLnBrk="1" hangingPunct="1">
              <a:spcBef>
                <a:spcPct val="30000"/>
              </a:spcBef>
              <a:spcAft>
                <a:spcPct val="30000"/>
              </a:spcAft>
              <a:buClr>
                <a:srgbClr val="CC0000"/>
              </a:buClr>
            </a:pPr>
            <a:r>
              <a:rPr lang="ru-RU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Поддающиеся измерению биологические характеристики (АД, уровень липидов, глюкозы).</a:t>
            </a:r>
          </a:p>
          <a:p>
            <a:pPr lvl="1" eaLnBrk="1" hangingPunct="1">
              <a:spcBef>
                <a:spcPct val="30000"/>
              </a:spcBef>
              <a:spcAft>
                <a:spcPct val="30000"/>
              </a:spcAft>
              <a:buClr>
                <a:srgbClr val="CC0000"/>
              </a:buClr>
            </a:pPr>
            <a:r>
              <a:rPr lang="ru-RU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Состояние окружающей среды.</a:t>
            </a:r>
          </a:p>
          <a:p>
            <a:pPr lvl="1" eaLnBrk="1" hangingPunct="1">
              <a:spcBef>
                <a:spcPct val="30000"/>
              </a:spcBef>
              <a:spcAft>
                <a:spcPct val="30000"/>
              </a:spcAft>
              <a:buClr>
                <a:srgbClr val="CC0000"/>
              </a:buClr>
            </a:pPr>
            <a:r>
              <a:rPr lang="ru-RU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Особенности образа жизни (курение, низкая физическая активность, злоупотребление алкоголем).</a:t>
            </a:r>
          </a:p>
          <a:p>
            <a:pPr marL="0" indent="0" eaLnBrk="1" hangingPunct="1">
              <a:spcBef>
                <a:spcPct val="30000"/>
              </a:spcBef>
              <a:spcAft>
                <a:spcPct val="30000"/>
              </a:spcAft>
              <a:buClr>
                <a:srgbClr val="CC0000"/>
              </a:buClr>
            </a:pPr>
            <a:r>
              <a:rPr lang="ru-RU" sz="2400" b="1" i="1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Неизменяемые ФР:</a:t>
            </a:r>
          </a:p>
          <a:p>
            <a:pPr lvl="1" eaLnBrk="1" hangingPunct="1">
              <a:spcBef>
                <a:spcPct val="30000"/>
              </a:spcBef>
              <a:spcAft>
                <a:spcPct val="30000"/>
              </a:spcAft>
              <a:buClr>
                <a:srgbClr val="CC0000"/>
              </a:buClr>
            </a:pPr>
            <a:r>
              <a:rPr lang="ru-RU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Пол, возраст, генетические характеристики.</a:t>
            </a:r>
          </a:p>
          <a:p>
            <a:pPr marL="0" indent="0" eaLnBrk="1" hangingPunct="1">
              <a:spcBef>
                <a:spcPct val="30000"/>
              </a:spcBef>
              <a:spcAft>
                <a:spcPct val="30000"/>
              </a:spcAft>
              <a:buClr>
                <a:srgbClr val="CC0000"/>
              </a:buClr>
            </a:pPr>
            <a:endParaRPr lang="ru-RU" sz="2400" b="1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78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Одновременная оценка длины и массы тела</a:t>
            </a:r>
            <a:endParaRPr lang="ru-RU" sz="2400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u="sng" dirty="0" smtClean="0"/>
              <a:t>Нормальное физическое развитие (среднее гармоничное)</a:t>
            </a:r>
            <a:r>
              <a:rPr lang="ru-RU" sz="2400" dirty="0" smtClean="0"/>
              <a:t> - длина тела ребёнка соответствует его возрасту (±5-10%), а масса соответствует длине.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u="sng" dirty="0" smtClean="0"/>
              <a:t>Диспропорциональное (дисгармоничное) физическое развитие</a:t>
            </a:r>
            <a:r>
              <a:rPr lang="ru-RU" sz="2400" dirty="0" smtClean="0"/>
              <a:t> - соотношение длины и массы тела нарушено в любую сторону более чем на 5-10%.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ru-RU" sz="2400" dirty="0" smtClean="0"/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Физическое развитие не соответствует возрасту при отклонении в длине или массе тела более чем на 10%. Физическое развитие при этом также может быть пропорциональным (и длина, и масса тела ребёнка снижены или повышены в сравнении с возрастной нормой более чем на 10%) и диспропорциональным (длина и масса тела не соответствуют друг другу)</a:t>
            </a:r>
          </a:p>
        </p:txBody>
      </p:sp>
    </p:spTree>
    <p:extLst>
      <p:ext uri="{BB962C8B-B14F-4D97-AF65-F5344CB8AC3E}">
        <p14:creationId xmlns:p14="http://schemas.microsoft.com/office/powerpoint/2010/main" val="38671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4186808" cy="6120085"/>
          </a:xfrm>
        </p:spPr>
        <p:txBody>
          <a:bodyPr>
            <a:normAutofit fontScale="92500" lnSpcReduction="20000"/>
          </a:bodyPr>
          <a:lstStyle/>
          <a:p>
            <a:pPr marL="609600" indent="-609600" algn="ctr" eaLnBrk="1" hangingPunct="1">
              <a:buFontTx/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Классификация</a:t>
            </a:r>
            <a:r>
              <a:rPr lang="ru-RU" sz="8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ЗВУР</a:t>
            </a:r>
            <a:endParaRPr lang="ru-RU" sz="4000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buFontTx/>
              <a:buNone/>
            </a:pPr>
            <a:r>
              <a:rPr lang="ru-RU" dirty="0" smtClean="0"/>
              <a:t>1. </a:t>
            </a:r>
            <a:r>
              <a:rPr lang="ru-RU" dirty="0" err="1" smtClean="0"/>
              <a:t>Гипотрофический</a:t>
            </a:r>
            <a:r>
              <a:rPr lang="ru-RU" dirty="0" smtClean="0"/>
              <a:t> вариант.</a:t>
            </a:r>
          </a:p>
          <a:p>
            <a:pPr marL="609600" indent="-609600" eaLnBrk="1" hangingPunct="1">
              <a:buFontTx/>
              <a:buNone/>
            </a:pPr>
            <a:r>
              <a:rPr lang="ru-RU" dirty="0" smtClean="0"/>
              <a:t>2. Гипопластический вариант.</a:t>
            </a:r>
          </a:p>
          <a:p>
            <a:pPr marL="609600" indent="-609600" eaLnBrk="1" hangingPunct="1">
              <a:buFontTx/>
              <a:buNone/>
            </a:pPr>
            <a:r>
              <a:rPr lang="ru-RU" dirty="0" smtClean="0"/>
              <a:t>3. </a:t>
            </a:r>
            <a:r>
              <a:rPr lang="ru-RU" dirty="0" err="1" smtClean="0"/>
              <a:t>Диспластический</a:t>
            </a:r>
            <a:r>
              <a:rPr lang="ru-RU" dirty="0" smtClean="0"/>
              <a:t> вариант.</a:t>
            </a:r>
          </a:p>
          <a:p>
            <a:pPr marL="609600" indent="-609600" algn="ctr" eaLnBrk="1" hangingPunct="1">
              <a:buFontTx/>
              <a:buNone/>
            </a:pPr>
            <a:r>
              <a:rPr lang="ru-RU" dirty="0" smtClean="0"/>
              <a:t>или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dirty="0" smtClean="0"/>
              <a:t>Симметричная форма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dirty="0" smtClean="0"/>
              <a:t>Ассиметричная форма.</a:t>
            </a:r>
          </a:p>
          <a:p>
            <a:pPr marL="609600" indent="-609600" eaLnBrk="1" hangingPunct="1">
              <a:buFontTx/>
              <a:buNone/>
            </a:pP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13316" name="Picture 4" descr="http://vmede.org/sait/content/Pediatriya_ped_diz_barabanova_2009/47_files/mb4_04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96752"/>
            <a:ext cx="448171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38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4261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Фото (ВОЗ) </a:t>
            </a:r>
            <a:br>
              <a:rPr lang="ru-RU" dirty="0" smtClean="0"/>
            </a:br>
            <a:r>
              <a:rPr lang="ru-RU" dirty="0" smtClean="0"/>
              <a:t>Мальчик с ожирением,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 3 </a:t>
            </a:r>
            <a:r>
              <a:rPr lang="ru-RU" dirty="0" smtClean="0"/>
              <a:t>месяца, 63 см </a:t>
            </a:r>
            <a:r>
              <a:rPr lang="ru-RU" dirty="0"/>
              <a:t>, </a:t>
            </a:r>
            <a:r>
              <a:rPr lang="ru-RU" dirty="0" smtClean="0"/>
              <a:t>10 кг </a:t>
            </a:r>
            <a:endParaRPr lang="ru-RU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43124"/>
            <a:ext cx="3456384" cy="452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8503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Три изображения </a:t>
            </a:r>
            <a:r>
              <a:rPr lang="ru-RU" b="1" dirty="0" smtClean="0">
                <a:solidFill>
                  <a:srgbClr val="FF0000"/>
                </a:solidFill>
              </a:rPr>
              <a:t>маразма (ВОЗ)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168352" cy="463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56792"/>
            <a:ext cx="2880320" cy="463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56792"/>
            <a:ext cx="2808312" cy="463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2168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1. На </a:t>
            </a:r>
            <a:r>
              <a:rPr lang="ru-RU" dirty="0"/>
              <a:t>фотографиях 1 и 2 показан один и тот же ребенок спереди и сзади. У ребенка </a:t>
            </a:r>
            <a:r>
              <a:rPr lang="ru-RU" dirty="0" smtClean="0"/>
              <a:t>тяжелая форма </a:t>
            </a:r>
            <a:r>
              <a:rPr lang="ru-RU" dirty="0"/>
              <a:t>истощения. На изображении спереди видны ребра, а на плечах и бедрах </a:t>
            </a:r>
            <a:r>
              <a:rPr lang="ru-RU" dirty="0" smtClean="0"/>
              <a:t>висит кожа</a:t>
            </a:r>
            <a:r>
              <a:rPr lang="ru-RU" dirty="0"/>
              <a:t>. Явственно проступают кости лица</a:t>
            </a:r>
            <a:r>
              <a:rPr lang="ru-RU" dirty="0" smtClean="0"/>
              <a:t>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2. Сзади видны ребра и позвоночник. Складки кожи на ягодицах и бедрах ребенка похожи</a:t>
            </a:r>
          </a:p>
          <a:p>
            <a:pPr marL="0" indent="0">
              <a:buNone/>
            </a:pPr>
            <a:r>
              <a:rPr lang="ru-RU" dirty="0"/>
              <a:t>на «мешковатые штаны».</a:t>
            </a:r>
          </a:p>
          <a:p>
            <a:pPr marL="0" indent="0">
              <a:buNone/>
            </a:pPr>
            <a:r>
              <a:rPr lang="ru-RU" dirty="0"/>
              <a:t>3. Этой девочке 2 года. Она весит 4,75 кг, а длина ее тела составляет 67,4 см. (Она не могла</a:t>
            </a:r>
          </a:p>
          <a:p>
            <a:pPr marL="0" indent="0">
              <a:buNone/>
            </a:pPr>
            <a:r>
              <a:rPr lang="ru-RU" dirty="0"/>
              <a:t>стоять, чтобы можно было измерить ее рост). У нее тяжелая стадия истощения.</a:t>
            </a:r>
          </a:p>
        </p:txBody>
      </p:sp>
    </p:spTree>
    <p:extLst>
      <p:ext uri="{BB962C8B-B14F-4D97-AF65-F5344CB8AC3E}">
        <p14:creationId xmlns:p14="http://schemas.microsoft.com/office/powerpoint/2010/main" val="8144287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490537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Степени тяжести </a:t>
            </a:r>
            <a:r>
              <a:rPr lang="ru-RU" sz="2400" b="1" dirty="0" err="1" smtClean="0">
                <a:solidFill>
                  <a:srgbClr val="FF0000"/>
                </a:solidFill>
                <a:latin typeface="Arial Black" pitchFamily="34" charset="0"/>
              </a:rPr>
              <a:t>гипотрофической</a:t>
            </a: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 формы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362950" cy="58324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1</a:t>
            </a:r>
            <a:r>
              <a:rPr lang="ru-RU" sz="1800" b="1" dirty="0" smtClean="0"/>
              <a:t>. По </a:t>
            </a:r>
            <a:r>
              <a:rPr lang="ru-RU" sz="1800" b="1" dirty="0" err="1" smtClean="0"/>
              <a:t>массо</a:t>
            </a:r>
            <a:r>
              <a:rPr lang="ru-RU" sz="1800" b="1" dirty="0" smtClean="0"/>
              <a:t>-ростовому показателю: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I</a:t>
            </a:r>
            <a:r>
              <a:rPr lang="ru-RU" sz="1800" dirty="0" smtClean="0"/>
              <a:t> </a:t>
            </a:r>
            <a:r>
              <a:rPr lang="ru-RU" sz="1800" dirty="0" err="1" smtClean="0"/>
              <a:t>ст</a:t>
            </a:r>
            <a:r>
              <a:rPr lang="ru-RU" sz="1800" dirty="0" smtClean="0"/>
              <a:t> – 55-60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II</a:t>
            </a:r>
            <a:r>
              <a:rPr lang="ru-RU" sz="1800" dirty="0" smtClean="0"/>
              <a:t> </a:t>
            </a:r>
            <a:r>
              <a:rPr lang="ru-RU" sz="1800" dirty="0" err="1" smtClean="0"/>
              <a:t>ст</a:t>
            </a:r>
            <a:r>
              <a:rPr lang="ru-RU" sz="1800" dirty="0" smtClean="0"/>
              <a:t> – 50-55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III</a:t>
            </a:r>
            <a:r>
              <a:rPr lang="ru-RU" sz="1800" dirty="0" smtClean="0"/>
              <a:t> </a:t>
            </a:r>
            <a:r>
              <a:rPr lang="ru-RU" sz="1800" dirty="0" err="1" smtClean="0"/>
              <a:t>ст</a:t>
            </a:r>
            <a:r>
              <a:rPr lang="ru-RU" sz="1800" dirty="0" smtClean="0"/>
              <a:t> – менее 50.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/>
              <a:t>2.</a:t>
            </a:r>
            <a:r>
              <a:rPr lang="en-US" sz="1800" b="1" dirty="0" smtClean="0"/>
              <a:t> </a:t>
            </a:r>
            <a:r>
              <a:rPr lang="ru-RU" sz="1800" b="1" dirty="0" smtClean="0"/>
              <a:t>По дефициту массы: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I</a:t>
            </a:r>
            <a:r>
              <a:rPr lang="ru-RU" sz="1800" dirty="0" smtClean="0"/>
              <a:t> </a:t>
            </a:r>
            <a:r>
              <a:rPr lang="ru-RU" sz="1800" dirty="0" err="1" smtClean="0"/>
              <a:t>ст</a:t>
            </a:r>
            <a:r>
              <a:rPr lang="ru-RU" sz="1800" dirty="0" smtClean="0"/>
              <a:t> – дефицит массы ниже 25 </a:t>
            </a:r>
            <a:r>
              <a:rPr lang="ru-RU" sz="1800" dirty="0" err="1" smtClean="0"/>
              <a:t>центиля</a:t>
            </a:r>
            <a:r>
              <a:rPr lang="ru-RU" sz="1800" dirty="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II</a:t>
            </a:r>
            <a:r>
              <a:rPr lang="ru-RU" sz="1800" dirty="0" smtClean="0"/>
              <a:t> </a:t>
            </a:r>
            <a:r>
              <a:rPr lang="ru-RU" sz="1800" dirty="0" err="1" smtClean="0"/>
              <a:t>ст</a:t>
            </a:r>
            <a:r>
              <a:rPr lang="ru-RU" sz="1800" dirty="0" smtClean="0"/>
              <a:t> – дефицит массы ниже 10 </a:t>
            </a:r>
            <a:r>
              <a:rPr lang="ru-RU" sz="1800" dirty="0" err="1" smtClean="0"/>
              <a:t>центиля</a:t>
            </a:r>
            <a:r>
              <a:rPr lang="ru-RU" sz="1800" dirty="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III</a:t>
            </a:r>
            <a:r>
              <a:rPr lang="ru-RU" sz="1800" dirty="0" smtClean="0"/>
              <a:t> </a:t>
            </a:r>
            <a:r>
              <a:rPr lang="ru-RU" sz="1800" dirty="0" err="1" smtClean="0"/>
              <a:t>ст</a:t>
            </a:r>
            <a:r>
              <a:rPr lang="ru-RU" sz="1800" dirty="0" smtClean="0"/>
              <a:t> – дефицит массы ниже 5 </a:t>
            </a:r>
            <a:r>
              <a:rPr lang="ru-RU" sz="1800" dirty="0" err="1" smtClean="0"/>
              <a:t>центиля</a:t>
            </a:r>
            <a:r>
              <a:rPr lang="ru-RU" sz="1800" dirty="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/>
              <a:t>3. По отставанию массы к сроку </a:t>
            </a:r>
            <a:r>
              <a:rPr lang="ru-RU" sz="1800" b="1" dirty="0" err="1" smtClean="0"/>
              <a:t>гестации</a:t>
            </a:r>
            <a:r>
              <a:rPr lang="ru-RU" sz="1800" b="1" dirty="0" smtClean="0"/>
              <a:t>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I</a:t>
            </a:r>
            <a:r>
              <a:rPr lang="ru-RU" sz="1800" dirty="0" smtClean="0"/>
              <a:t> </a:t>
            </a:r>
            <a:r>
              <a:rPr lang="ru-RU" sz="1800" dirty="0" err="1" smtClean="0"/>
              <a:t>ст</a:t>
            </a:r>
            <a:r>
              <a:rPr lang="ru-RU" sz="1800" dirty="0" smtClean="0"/>
              <a:t> – отставание в массе и размерах (рост и окружность головы) на 2-3 недели.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II</a:t>
            </a:r>
            <a:r>
              <a:rPr lang="ru-RU" sz="1800" dirty="0" smtClean="0"/>
              <a:t> </a:t>
            </a:r>
            <a:r>
              <a:rPr lang="ru-RU" sz="1800" dirty="0" err="1" smtClean="0"/>
              <a:t>ст</a:t>
            </a:r>
            <a:r>
              <a:rPr lang="ru-RU" sz="1800" dirty="0" smtClean="0"/>
              <a:t> – отставание в массе и размерах на 3-4 недели.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III</a:t>
            </a:r>
            <a:r>
              <a:rPr lang="ru-RU" sz="1800" dirty="0" smtClean="0"/>
              <a:t> </a:t>
            </a:r>
            <a:r>
              <a:rPr lang="ru-RU" sz="1800" dirty="0" err="1" smtClean="0"/>
              <a:t>ст</a:t>
            </a:r>
            <a:r>
              <a:rPr lang="ru-RU" sz="1800" dirty="0" smtClean="0"/>
              <a:t> – отставание в массе и размерах более чем на 4 недели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В/у гипотрофия 1 </a:t>
            </a:r>
            <a:r>
              <a:rPr lang="ru-RU" sz="1800" dirty="0" err="1" smtClean="0"/>
              <a:t>ст</a:t>
            </a:r>
            <a:r>
              <a:rPr lang="ru-RU" sz="1800" dirty="0" smtClean="0"/>
              <a:t> – дефицит массы 10-20%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В/у гипотрофия 2 </a:t>
            </a:r>
            <a:r>
              <a:rPr lang="ru-RU" sz="1800" dirty="0" err="1" smtClean="0"/>
              <a:t>ст</a:t>
            </a:r>
            <a:r>
              <a:rPr lang="ru-RU" sz="1800" dirty="0" smtClean="0"/>
              <a:t> – дефицит массы – 20-30%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В/у гипотрофия 3 </a:t>
            </a:r>
            <a:r>
              <a:rPr lang="ru-RU" sz="1800" dirty="0" err="1" smtClean="0"/>
              <a:t>ст</a:t>
            </a:r>
            <a:r>
              <a:rPr lang="ru-RU" sz="1800" dirty="0" smtClean="0"/>
              <a:t> – дефицит массы более 30%.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dirty="0" smtClean="0"/>
              <a:t>(при расчете дефицита массы за долженствующий у доношенного принимается 3000г., у недоношенного – средняя масса, соответствующая данному сроку </a:t>
            </a:r>
            <a:r>
              <a:rPr lang="ru-RU" sz="1600" dirty="0" err="1" smtClean="0"/>
              <a:t>гестации</a:t>
            </a:r>
            <a:r>
              <a:rPr lang="ru-RU" sz="1600" dirty="0" smtClean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6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3250704" cy="5721499"/>
          </a:xfrm>
        </p:spPr>
        <p:txBody>
          <a:bodyPr/>
          <a:lstStyle/>
          <a:p>
            <a:pPr marL="0" indent="361950">
              <a:buFontTx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Первый ростовой скачок </a:t>
            </a:r>
            <a:r>
              <a:rPr lang="ru-RU" dirty="0" smtClean="0"/>
              <a:t>4-5,5 лет у мальчиков и 6-7 лет у девочек</a:t>
            </a:r>
          </a:p>
          <a:p>
            <a:pPr marL="0" indent="361950">
              <a:buFontTx/>
              <a:buNone/>
            </a:pPr>
            <a:endParaRPr lang="ru-RU" dirty="0" smtClean="0"/>
          </a:p>
          <a:p>
            <a:pPr marL="0" indent="361950">
              <a:buFontTx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Второй ростовой скачок </a:t>
            </a:r>
            <a:r>
              <a:rPr lang="ru-RU" dirty="0" smtClean="0"/>
              <a:t>в 11-14 лет у девочек и 12-17 лет у мальчиков</a:t>
            </a:r>
          </a:p>
        </p:txBody>
      </p:sp>
      <p:pic>
        <p:nvPicPr>
          <p:cNvPr id="21506" name="Picture 2" descr="http://kak.znate.ru/pars_docs/refs/27/26884/26884-7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620688"/>
            <a:ext cx="4343400" cy="583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19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8928992" cy="662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3769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41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1936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Окружность головы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3203848" cy="4853136"/>
          </a:xfrm>
        </p:spPr>
        <p:txBody>
          <a:bodyPr>
            <a:normAutofit/>
          </a:bodyPr>
          <a:lstStyle/>
          <a:p>
            <a:pPr marL="0" indent="361950">
              <a:buFontTx/>
              <a:buNone/>
              <a:defRPr/>
            </a:pPr>
            <a:r>
              <a:rPr lang="ru-RU" dirty="0" smtClean="0"/>
              <a:t>До 5 лет – увеличивается по 1 см ежегодно </a:t>
            </a:r>
          </a:p>
          <a:p>
            <a:pPr>
              <a:buFontTx/>
              <a:buNone/>
              <a:defRPr/>
            </a:pPr>
            <a:endParaRPr lang="ru-RU" dirty="0" smtClean="0"/>
          </a:p>
          <a:p>
            <a:pPr marL="0" indent="361950">
              <a:buFontTx/>
              <a:buNone/>
              <a:defRPr/>
            </a:pPr>
            <a:r>
              <a:rPr lang="ru-RU" dirty="0" smtClean="0"/>
              <a:t>До 15 лет – увеличивается  по 0,6 см ежегодно </a:t>
            </a:r>
            <a:endParaRPr lang="ru-RU" dirty="0"/>
          </a:p>
        </p:txBody>
      </p:sp>
      <p:pic>
        <p:nvPicPr>
          <p:cNvPr id="22530" name="Picture 2" descr="https://otvet.imgsmail.ru/download/96720614_cc21ff4cb659664a0b7786ff65b72c57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96574"/>
            <a:ext cx="571500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54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8640"/>
            <a:ext cx="8642350" cy="6264696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На </a:t>
            </a:r>
            <a:r>
              <a:rPr lang="ru-RU" sz="2800" b="1" u="sng" dirty="0" smtClean="0"/>
              <a:t>Влияние наследственности сказывается в основном после 2 лет жизни.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/>
              <a:t>Выделяют два возрастных периода, когда корреляция между ростом родителей и детей наиболее значима: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от 2 до 9 и от 14 до 18 лет.</a:t>
            </a:r>
            <a:r>
              <a:rPr lang="ru-RU" sz="2800" b="1" dirty="0" smtClean="0"/>
              <a:t> В этом возрасте соотношение массы и длины тела может существенно отличаться от идеального из-за выраженных конституциональных особенностей телосложения.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2800" b="1" u="sng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800" b="1" u="sng" dirty="0" smtClean="0"/>
              <a:t>Факторы окружающей среды (экзогенные факторы) </a:t>
            </a:r>
            <a:r>
              <a:rPr lang="ru-RU" sz="2800" b="1" dirty="0" smtClean="0"/>
              <a:t>оказывают большое воздействие на потенциал физического развития.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/>
              <a:t>Их подразделяют на внутриутробные и постнатальные.</a:t>
            </a:r>
          </a:p>
        </p:txBody>
      </p:sp>
    </p:spTree>
    <p:extLst>
      <p:ext uri="{BB962C8B-B14F-4D97-AF65-F5344CB8AC3E}">
        <p14:creationId xmlns:p14="http://schemas.microsoft.com/office/powerpoint/2010/main" val="70911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12968" cy="518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27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Окружность грудной клетки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61950">
              <a:buFontTx/>
              <a:buNone/>
              <a:defRPr/>
            </a:pPr>
            <a:r>
              <a:rPr lang="ru-RU" dirty="0" smtClean="0"/>
              <a:t>До 10 лет – увеличивается по 1,5 см ежегодно </a:t>
            </a:r>
          </a:p>
          <a:p>
            <a:pPr>
              <a:buFontTx/>
              <a:buNone/>
              <a:defRPr/>
            </a:pPr>
            <a:endParaRPr lang="ru-RU" dirty="0" smtClean="0"/>
          </a:p>
          <a:p>
            <a:pPr marL="0" indent="361950">
              <a:buFontTx/>
              <a:buNone/>
              <a:defRPr/>
            </a:pPr>
            <a:r>
              <a:rPr lang="ru-RU" dirty="0" smtClean="0"/>
              <a:t>До 15 лет – увеличивается  по 3 см ежегодно </a:t>
            </a:r>
          </a:p>
          <a:p>
            <a:pPr>
              <a:buFontTx/>
              <a:buNone/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7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dirty="0" smtClean="0">
                <a:solidFill>
                  <a:srgbClr val="FF0000"/>
                </a:solidFill>
              </a:rPr>
              <a:t>Ускоренный рост и созревание детей </a:t>
            </a:r>
          </a:p>
          <a:p>
            <a:pPr marL="0" indent="0" algn="ctr">
              <a:buFontTx/>
              <a:buNone/>
            </a:pPr>
            <a:r>
              <a:rPr lang="ru-RU" dirty="0" smtClean="0">
                <a:solidFill>
                  <a:srgbClr val="FF0000"/>
                </a:solidFill>
              </a:rPr>
              <a:t>по сравнению с прежними временами, является признаком </a:t>
            </a:r>
          </a:p>
          <a:p>
            <a:pPr marL="0" indent="0" algn="ctr">
              <a:buFontTx/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биологической акселерации</a:t>
            </a:r>
          </a:p>
        </p:txBody>
      </p:sp>
    </p:spTree>
    <p:extLst>
      <p:ext uri="{BB962C8B-B14F-4D97-AF65-F5344CB8AC3E}">
        <p14:creationId xmlns:p14="http://schemas.microsoft.com/office/powerpoint/2010/main" val="406090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Конституция человека</a:t>
            </a:r>
            <a:r>
              <a:rPr lang="ru-RU" dirty="0" smtClean="0">
                <a:solidFill>
                  <a:srgbClr val="FF0000"/>
                </a:solidFill>
              </a:rPr>
              <a:t> –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561662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совокупность </a:t>
            </a:r>
            <a:r>
              <a:rPr lang="ru-RU" dirty="0"/>
              <a:t>индивидуальных, относительно устойчивых морфологических и функциональных особенностей человека. Для определения конституции в настоящее время используются более 60 схем. Во многих из них одним из главных критериев для обособления одного конституционального типа от другого является отношение веса к длине тела.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М.В. </a:t>
            </a:r>
            <a:r>
              <a:rPr lang="ru-RU" b="1" dirty="0" err="1">
                <a:solidFill>
                  <a:srgbClr val="FF0000"/>
                </a:solidFill>
              </a:rPr>
              <a:t>Черноруцкий</a:t>
            </a:r>
            <a:r>
              <a:rPr lang="ru-RU" b="1" dirty="0">
                <a:solidFill>
                  <a:srgbClr val="FF0000"/>
                </a:solidFill>
              </a:rPr>
              <a:t> предлагал определять тип конституции по индексу физического развития (индекс </a:t>
            </a:r>
            <a:r>
              <a:rPr lang="ru-RU" b="1" dirty="0" err="1">
                <a:solidFill>
                  <a:srgbClr val="FF0000"/>
                </a:solidFill>
              </a:rPr>
              <a:t>Пинье</a:t>
            </a:r>
            <a:r>
              <a:rPr lang="ru-RU" b="1" dirty="0">
                <a:solidFill>
                  <a:srgbClr val="FF0000"/>
                </a:solidFill>
              </a:rPr>
              <a:t>), который определяется по формуле: </a:t>
            </a:r>
          </a:p>
          <a:p>
            <a:pPr marL="0" indent="0">
              <a:buNone/>
            </a:pPr>
            <a:r>
              <a:rPr lang="ru-RU" dirty="0"/>
              <a:t>ИП = </a:t>
            </a:r>
            <a:r>
              <a:rPr lang="en-US" dirty="0"/>
              <a:t>L</a:t>
            </a:r>
            <a:r>
              <a:rPr lang="ru-RU" dirty="0"/>
              <a:t> – (</a:t>
            </a:r>
            <a:r>
              <a:rPr lang="en-US" dirty="0"/>
              <a:t>P</a:t>
            </a:r>
            <a:r>
              <a:rPr lang="ru-RU" dirty="0"/>
              <a:t>+</a:t>
            </a:r>
            <a:r>
              <a:rPr lang="en-US" dirty="0"/>
              <a:t>T</a:t>
            </a:r>
            <a:r>
              <a:rPr lang="ru-RU" dirty="0"/>
              <a:t>), </a:t>
            </a:r>
          </a:p>
          <a:p>
            <a:pPr marL="0" indent="0">
              <a:buNone/>
            </a:pPr>
            <a:r>
              <a:rPr lang="ru-RU" dirty="0"/>
              <a:t>где L – длина тела (см), </a:t>
            </a:r>
            <a:br>
              <a:rPr lang="ru-RU" dirty="0"/>
            </a:br>
            <a:r>
              <a:rPr lang="ru-RU" dirty="0"/>
              <a:t>P – масса тела (кг), </a:t>
            </a:r>
            <a:br>
              <a:rPr lang="ru-RU" dirty="0"/>
            </a:br>
            <a:r>
              <a:rPr lang="ru-RU" dirty="0"/>
              <a:t>T – окружность грудной клетки (см).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76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5050904" cy="633670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У </a:t>
            </a:r>
            <a:r>
              <a:rPr lang="ru-RU" dirty="0" err="1"/>
              <a:t>гипостеников</a:t>
            </a:r>
            <a:r>
              <a:rPr lang="ru-RU" dirty="0"/>
              <a:t> (астенический тип) этот индекс больше 30, у гиперстеников (пикнический тип) – меньше 10, у </a:t>
            </a:r>
            <a:r>
              <a:rPr lang="ru-RU" dirty="0" err="1"/>
              <a:t>нормостеников</a:t>
            </a:r>
            <a:r>
              <a:rPr lang="ru-RU" dirty="0"/>
              <a:t> (атлетический тип) – от 10 до 30.</a:t>
            </a:r>
          </a:p>
          <a:p>
            <a:r>
              <a:rPr lang="ru-RU" b="1" i="1" dirty="0"/>
              <a:t>Для </a:t>
            </a:r>
            <a:r>
              <a:rPr lang="ru-RU" b="1" i="1" dirty="0" err="1"/>
              <a:t>гипостенического</a:t>
            </a:r>
            <a:r>
              <a:rPr lang="ru-RU" b="1" i="1" dirty="0"/>
              <a:t> (астенического) </a:t>
            </a:r>
            <a:r>
              <a:rPr lang="ru-RU" i="1" dirty="0"/>
              <a:t>типа</a:t>
            </a:r>
            <a:r>
              <a:rPr lang="ru-RU" dirty="0"/>
              <a:t> характерно низкое положение диафрагмы, вытянутая и уплощенная грудная клетка, длинная шея, тонкие и длинные конечности, узкие плечи, часто высокий рост, слабое развитие мускулатуры. Имеются особенности и во внутреннем строении: небольшое сердце удлиненно-капельной формы, удлиненные легкие, относительно малая длина кишок с пониженный всасывательной способностью. Артериальное давление имеет тенденцию к понижению, в крови снижено содержание холестерина. Обмен веществ несколько повышен.</a:t>
            </a:r>
          </a:p>
        </p:txBody>
      </p:sp>
      <p:pic>
        <p:nvPicPr>
          <p:cNvPr id="5122" name="Picture 2" descr="фотка 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45024"/>
            <a:ext cx="33813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8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5256584" cy="6552728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err="1"/>
              <a:t>Гиперстенический</a:t>
            </a:r>
            <a:r>
              <a:rPr lang="ru-RU" b="1" i="1" dirty="0"/>
              <a:t> тип</a:t>
            </a:r>
            <a:r>
              <a:rPr lang="ru-RU" dirty="0"/>
              <a:t> имеет другие особенности: диафрагма расположена высоко, объемистый желудок и длинные кишки с большой всасывательной способностью. Сердце относительно большое, расположено более горизонтально. В крови отмечается увеличенное содержание холестерина и мочевой кислоты, количество эритроцитов и гемоглобина повышено. Люди этого типа как правило имеют относительно низкий рост, их грудная клетка округлая, укорочена, шея короткая, имеется склонность к избыточному накоплению подкожного жирового слоя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b="1" i="1" dirty="0" err="1"/>
              <a:t>Нормостеник</a:t>
            </a:r>
            <a:r>
              <a:rPr lang="ru-RU" i="1" dirty="0"/>
              <a:t> </a:t>
            </a:r>
            <a:r>
              <a:rPr lang="ru-RU" dirty="0"/>
              <a:t>– умеренно упитанный тип. </a:t>
            </a:r>
            <a:r>
              <a:rPr lang="ru-RU" dirty="0" err="1"/>
              <a:t>Нормостеники</a:t>
            </a:r>
            <a:r>
              <a:rPr lang="ru-RU" dirty="0"/>
              <a:t> отличаются хорошим развитие костной и мышечной тканей, пропорциональным сложением, широкими плечами, выпуклой грудной клеткой.</a:t>
            </a:r>
          </a:p>
        </p:txBody>
      </p:sp>
      <p:pic>
        <p:nvPicPr>
          <p:cNvPr id="4098" name="Picture 2" descr="фотка 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05064"/>
            <a:ext cx="33813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фот ка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819" y="332656"/>
            <a:ext cx="33813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30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</a:t>
            </a:r>
            <a:r>
              <a:rPr lang="en-US" dirty="0"/>
              <a:t>XX</a:t>
            </a:r>
            <a:r>
              <a:rPr lang="ru-RU" dirty="0"/>
              <a:t> веке в развитых странах была отмечена акселерация, т.е. ускорение роста и развития детей во всех возрастных периодах, начиная с внутриутробного. За последние 40—50 лет длина тела новорождённых увеличилась на 1—2см, годовалых детей — на 4—5 см. Средний рост детей в возрасте 15 лет за </a:t>
            </a:r>
            <a:r>
              <a:rPr lang="ru-RU" dirty="0" smtClean="0"/>
              <a:t>последние </a:t>
            </a:r>
            <a:r>
              <a:rPr lang="ru-RU" dirty="0"/>
              <a:t>100 лет стал больше на 20 см. Происходит также более быстрое развитие  мышечной силы, ускорение биологического созревания, о чем свидетельству-</a:t>
            </a:r>
            <a:br>
              <a:rPr lang="ru-RU" dirty="0"/>
            </a:br>
            <a:r>
              <a:rPr lang="ru-RU" dirty="0"/>
              <a:t>ют более ранние сроки появления ядер окостенения, прорезывания постоянных зубов, полового созревания, в частности менструальной функции у </a:t>
            </a:r>
            <a:r>
              <a:rPr lang="ru-RU" dirty="0" smtClean="0"/>
              <a:t>девочек</a:t>
            </a:r>
            <a:r>
              <a:rPr lang="ru-RU" dirty="0"/>
              <a:t>. Различают гармоничный и дисгармоничный типы акселерации.</a:t>
            </a:r>
          </a:p>
        </p:txBody>
      </p:sp>
    </p:spTree>
    <p:extLst>
      <p:ext uri="{BB962C8B-B14F-4D97-AF65-F5344CB8AC3E}">
        <p14:creationId xmlns:p14="http://schemas.microsoft.com/office/powerpoint/2010/main" val="19618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55272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dirty="0"/>
              <a:t>Гармоничный тип</a:t>
            </a:r>
            <a:r>
              <a:rPr lang="ru-RU" dirty="0"/>
              <a:t> — и антропометрические показатели, и биологическая зрелость выше средних для данной возрастной группы.</a:t>
            </a:r>
          </a:p>
          <a:p>
            <a:pPr lvl="0"/>
            <a:r>
              <a:rPr lang="ru-RU" b="1" dirty="0"/>
              <a:t>Дисгармоничный тип</a:t>
            </a:r>
            <a:r>
              <a:rPr lang="ru-RU" dirty="0"/>
              <a:t> — усиление роста тела в длину не сопровождается ускорением полового развития, или раннее половое созревание не сопровождается усилением роста в длину.</a:t>
            </a:r>
          </a:p>
          <a:p>
            <a:r>
              <a:rPr lang="ru-RU" dirty="0"/>
              <a:t>Акселерация — результат сложного взаимодействия экзо- и эндогенных факторов (изменение генотипа из-за миграции населения и большого </a:t>
            </a:r>
            <a:r>
              <a:rPr lang="ru-RU" dirty="0" smtClean="0"/>
              <a:t>количества </a:t>
            </a:r>
            <a:r>
              <a:rPr lang="ru-RU" dirty="0"/>
              <a:t>смешанных браков, изменившийся характер питания, климатических условий, научно-технический прогресс, влияющий на экологию). Ранее процесс акселерации рассматривали только как положительное явление, но  в последние годы у таких детей выявляют более частые диспропорции развития отдельных систем организма, особенно  нейроэндокринной и сердечно-сосудистой. В настоящее время процесс акселерации  в </a:t>
            </a:r>
            <a:r>
              <a:rPr lang="ru-RU" dirty="0" smtClean="0"/>
              <a:t>экономически развитых </a:t>
            </a:r>
            <a:r>
              <a:rPr lang="ru-RU" dirty="0"/>
              <a:t>странах замедлился. В будущем не ожидают значительного снижения возраста полового созревания или дальнейшего увеличения длины тела выше установившейся в течение тысячелетий нормы.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02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91513" cy="6119812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b="1" dirty="0" smtClean="0">
                <a:solidFill>
                  <a:srgbClr val="FF0000"/>
                </a:solidFill>
              </a:rPr>
              <a:t>Индекс </a:t>
            </a:r>
            <a:r>
              <a:rPr lang="ru-RU" b="1" dirty="0" err="1" smtClean="0">
                <a:solidFill>
                  <a:srgbClr val="FF0000"/>
                </a:solidFill>
              </a:rPr>
              <a:t>стении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Вервека</a:t>
            </a:r>
            <a:r>
              <a:rPr lang="ru-RU" b="1" dirty="0" smtClean="0">
                <a:solidFill>
                  <a:srgbClr val="FF0000"/>
                </a:solidFill>
              </a:rPr>
              <a:t> - Воронцова»</a:t>
            </a:r>
          </a:p>
          <a:p>
            <a:pPr marL="0" indent="0">
              <a:buFontTx/>
              <a:buNone/>
              <a:defRPr/>
            </a:pPr>
            <a:r>
              <a:rPr lang="ru-RU" b="1" dirty="0" smtClean="0"/>
              <a:t>Длина тела (см)/(2 массы тела (кг) х </a:t>
            </a:r>
            <a:r>
              <a:rPr lang="ru-RU" b="1" dirty="0" err="1" smtClean="0"/>
              <a:t>Огр</a:t>
            </a:r>
            <a:r>
              <a:rPr lang="ru-RU" b="1" dirty="0" smtClean="0"/>
              <a:t> (см))</a:t>
            </a:r>
          </a:p>
          <a:p>
            <a:pPr marL="0" indent="0">
              <a:buFontTx/>
              <a:buNone/>
              <a:defRPr/>
            </a:pPr>
            <a:r>
              <a:rPr lang="ru-RU" dirty="0" smtClean="0"/>
              <a:t>выше 1,35  - </a:t>
            </a:r>
            <a:r>
              <a:rPr lang="ru-RU" dirty="0" err="1" smtClean="0"/>
              <a:t>долихоморфия</a:t>
            </a:r>
            <a:r>
              <a:rPr lang="ru-RU" dirty="0" smtClean="0"/>
              <a:t> (выраженное вытягивание) </a:t>
            </a:r>
          </a:p>
          <a:p>
            <a:pPr marL="0" indent="0">
              <a:buFontTx/>
              <a:buNone/>
              <a:defRPr/>
            </a:pPr>
            <a:r>
              <a:rPr lang="ru-RU" dirty="0" smtClean="0"/>
              <a:t>1,35-1,25 – умеренная </a:t>
            </a:r>
            <a:r>
              <a:rPr lang="ru-RU" dirty="0" err="1" smtClean="0"/>
              <a:t>долихоморфия</a:t>
            </a:r>
            <a:r>
              <a:rPr lang="ru-RU" dirty="0" smtClean="0"/>
              <a:t> (преобладание линейного роста)</a:t>
            </a:r>
          </a:p>
          <a:p>
            <a:pPr marL="0" indent="0">
              <a:buFontTx/>
              <a:buNone/>
              <a:defRPr/>
            </a:pPr>
            <a:r>
              <a:rPr lang="ru-RU" dirty="0" smtClean="0"/>
              <a:t>1,25 – 0,85 – </a:t>
            </a:r>
            <a:r>
              <a:rPr lang="ru-RU" dirty="0" err="1" smtClean="0"/>
              <a:t>мезоморфия</a:t>
            </a:r>
            <a:r>
              <a:rPr lang="ru-RU" dirty="0" smtClean="0"/>
              <a:t> (гармоничное физическое развитие)</a:t>
            </a:r>
          </a:p>
          <a:p>
            <a:pPr marL="0" indent="0">
              <a:buFontTx/>
              <a:buNone/>
              <a:defRPr/>
            </a:pPr>
            <a:r>
              <a:rPr lang="ru-RU" dirty="0" smtClean="0"/>
              <a:t>0,85 – 0,75 – </a:t>
            </a:r>
            <a:r>
              <a:rPr lang="ru-RU" dirty="0" err="1" smtClean="0"/>
              <a:t>брахиморфия</a:t>
            </a:r>
            <a:r>
              <a:rPr lang="ru-RU" dirty="0" smtClean="0"/>
              <a:t> (умеренное отставание в росте)</a:t>
            </a:r>
          </a:p>
          <a:p>
            <a:pPr marL="0" indent="0">
              <a:buFontTx/>
              <a:buNone/>
              <a:defRPr/>
            </a:pPr>
            <a:r>
              <a:rPr lang="ru-RU" dirty="0" smtClean="0"/>
              <a:t>ниже 0,75 – выраженная </a:t>
            </a:r>
            <a:r>
              <a:rPr lang="ru-RU" dirty="0" err="1" smtClean="0"/>
              <a:t>брахиморфия</a:t>
            </a:r>
            <a:r>
              <a:rPr lang="ru-RU" dirty="0" smtClean="0"/>
              <a:t> (низкорослость)</a:t>
            </a:r>
          </a:p>
          <a:p>
            <a:pPr>
              <a:buFontTx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69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404813"/>
            <a:ext cx="8540750" cy="1143000"/>
          </a:xfrm>
        </p:spPr>
        <p:txBody>
          <a:bodyPr>
            <a:normAutofit fontScale="90000"/>
          </a:bodyPr>
          <a:lstStyle/>
          <a:p>
            <a:r>
              <a:rPr lang="ru-RU" b="1">
                <a:solidFill>
                  <a:srgbClr val="0033CC"/>
                </a:solidFill>
                <a:latin typeface="Arial Black" pitchFamily="34" charset="0"/>
              </a:rPr>
              <a:t>Классификация вариантов физического развития детей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2060575"/>
            <a:ext cx="8540750" cy="4032250"/>
          </a:xfrm>
        </p:spPr>
        <p:txBody>
          <a:bodyPr/>
          <a:lstStyle/>
          <a:p>
            <a:pPr>
              <a:buClr>
                <a:srgbClr val="FF9900"/>
              </a:buClr>
              <a:buFont typeface="Wingdings" pitchFamily="2" charset="2"/>
              <a:buChar char="Ø"/>
            </a:pPr>
            <a:r>
              <a:rPr lang="ru-RU" sz="4000" b="1">
                <a:solidFill>
                  <a:srgbClr val="0066FF"/>
                </a:solidFill>
              </a:rPr>
              <a:t>ПО СОСТОЯНИЮ:</a:t>
            </a:r>
            <a:r>
              <a:rPr lang="ru-RU" sz="4000" b="1"/>
              <a:t> </a:t>
            </a:r>
          </a:p>
          <a:p>
            <a:pPr>
              <a:buClr>
                <a:srgbClr val="FF9900"/>
              </a:buClr>
              <a:buFont typeface="Wingdings" pitchFamily="2" charset="2"/>
              <a:buChar char="§"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Нормальное </a:t>
            </a:r>
          </a:p>
          <a:p>
            <a:pPr>
              <a:buClr>
                <a:srgbClr val="FF9900"/>
              </a:buClr>
              <a:buFont typeface="Wingdings" pitchFamily="2" charset="2"/>
              <a:buChar char="§"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Ухудшенное за счет дефицита массы тела</a:t>
            </a:r>
          </a:p>
          <a:p>
            <a:pPr>
              <a:buClr>
                <a:srgbClr val="FF9900"/>
              </a:buClr>
              <a:buFont typeface="Wingdings" pitchFamily="2" charset="2"/>
              <a:buChar char="§"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Ухудшенное за счет избытка массы тела</a:t>
            </a:r>
          </a:p>
        </p:txBody>
      </p:sp>
    </p:spTree>
    <p:extLst>
      <p:ext uri="{BB962C8B-B14F-4D97-AF65-F5344CB8AC3E}">
        <p14:creationId xmlns:p14="http://schemas.microsoft.com/office/powerpoint/2010/main" val="2286021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863600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Критерии физического развития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ru-RU" dirty="0" smtClean="0"/>
              <a:t>Масса тела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dirty="0" smtClean="0"/>
              <a:t>Длина тела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dirty="0" smtClean="0"/>
              <a:t>Окружность головы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dirty="0" smtClean="0"/>
              <a:t>Окружность грудной клетки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dirty="0" smtClean="0"/>
              <a:t>Пропорциональность данных показателей</a:t>
            </a:r>
          </a:p>
        </p:txBody>
      </p:sp>
      <p:pic>
        <p:nvPicPr>
          <p:cNvPr id="80898" name="Picture 2" descr="http://fotocop.ru/img/picture/Sep/29/8c4b0429a299c98c5247a6de72039ee2/norm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09120"/>
            <a:ext cx="298055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88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549275"/>
            <a:ext cx="8842375" cy="55499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ru-RU" sz="4000" b="1">
                <a:solidFill>
                  <a:srgbClr val="0066FF"/>
                </a:solidFill>
              </a:rPr>
              <a:t>ПО ДИНАМИКЕ:</a:t>
            </a:r>
          </a:p>
          <a:p>
            <a:pPr>
              <a:lnSpc>
                <a:spcPct val="90000"/>
              </a:lnSpc>
              <a:buClr>
                <a:srgbClr val="FF9900"/>
              </a:buClr>
              <a:buFont typeface="Wingdings" pitchFamily="2" charset="2"/>
              <a:buChar char="§"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Нормальное</a:t>
            </a:r>
          </a:p>
          <a:p>
            <a:pPr>
              <a:lnSpc>
                <a:spcPct val="90000"/>
              </a:lnSpc>
              <a:buClr>
                <a:srgbClr val="FF9900"/>
              </a:buClr>
              <a:buFont typeface="Wingdings" pitchFamily="2" charset="2"/>
              <a:buChar char="§"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Ускоренное (акселерированное)</a:t>
            </a:r>
          </a:p>
          <a:p>
            <a:pPr>
              <a:lnSpc>
                <a:spcPct val="90000"/>
              </a:lnSpc>
              <a:buClr>
                <a:srgbClr val="FF9900"/>
              </a:buClr>
              <a:buFont typeface="Wingdings" pitchFamily="2" charset="2"/>
              <a:buChar char="§"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Замедленное (ретардированное)</a:t>
            </a:r>
          </a:p>
          <a:p>
            <a:pPr>
              <a:lnSpc>
                <a:spcPct val="90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ru-RU" sz="4000" b="1">
                <a:solidFill>
                  <a:srgbClr val="0066FF"/>
                </a:solidFill>
              </a:rPr>
              <a:t>ПО СООТНОШЕНИЮ С БИОЛОГИЧЕСКИМ РАЗВИТИЕМ:</a:t>
            </a:r>
          </a:p>
          <a:p>
            <a:pPr>
              <a:lnSpc>
                <a:spcPct val="90000"/>
              </a:lnSpc>
              <a:buClr>
                <a:srgbClr val="FF9900"/>
              </a:buClr>
              <a:buFont typeface="Wingdings" pitchFamily="2" charset="2"/>
              <a:buChar char="§"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Гармоничное </a:t>
            </a:r>
          </a:p>
          <a:p>
            <a:pPr>
              <a:lnSpc>
                <a:spcPct val="90000"/>
              </a:lnSpc>
              <a:buClr>
                <a:srgbClr val="FF9900"/>
              </a:buClr>
              <a:buFont typeface="Wingdings" pitchFamily="2" charset="2"/>
              <a:buChar char="§"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Дисгармоничное</a:t>
            </a:r>
          </a:p>
        </p:txBody>
      </p:sp>
    </p:spTree>
    <p:extLst>
      <p:ext uri="{BB962C8B-B14F-4D97-AF65-F5344CB8AC3E}">
        <p14:creationId xmlns:p14="http://schemas.microsoft.com/office/powerpoint/2010/main" val="298728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333375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4800" b="1">
                <a:solidFill>
                  <a:srgbClr val="0033CC"/>
                </a:solidFill>
                <a:latin typeface="Arial Black" pitchFamily="34" charset="0"/>
              </a:rPr>
              <a:t>ОСНОВНЫЕ ЗАКОНЫ РОСТА ДЕТЕЙ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1700213"/>
            <a:ext cx="8064500" cy="4498975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Рост – индикатор развития детского организма в целом</a:t>
            </a:r>
          </a:p>
          <a:p>
            <a:pPr>
              <a:lnSpc>
                <a:spcPct val="90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Скорость роста с возрастом замедляется</a:t>
            </a:r>
          </a:p>
          <a:p>
            <a:pPr>
              <a:lnSpc>
                <a:spcPct val="90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течение различных периодов детского возраста скорость роста неравномерна</a:t>
            </a:r>
          </a:p>
          <a:p>
            <a:pPr>
              <a:lnSpc>
                <a:spcPct val="90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Градиент роста носит характер краниокаудальный</a:t>
            </a:r>
          </a:p>
        </p:txBody>
      </p:sp>
    </p:spTree>
    <p:extLst>
      <p:ext uri="{BB962C8B-B14F-4D97-AF65-F5344CB8AC3E}">
        <p14:creationId xmlns:p14="http://schemas.microsoft.com/office/powerpoint/2010/main" val="2723427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498600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Вариабельность физического развития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 marL="450850" indent="-450850" eaLnBrk="1" hangingPunct="1">
              <a:buFontTx/>
              <a:buAutoNum type="arabicPeriod"/>
            </a:pPr>
            <a:r>
              <a:rPr lang="ru-RU" b="1" dirty="0" smtClean="0"/>
              <a:t>Гипотрофия</a:t>
            </a:r>
          </a:p>
          <a:p>
            <a:pPr marL="450850" indent="-450850" eaLnBrk="1" hangingPunct="1">
              <a:buFontTx/>
              <a:buAutoNum type="arabicPeriod"/>
            </a:pPr>
            <a:r>
              <a:rPr lang="ru-RU" b="1" dirty="0" err="1" smtClean="0"/>
              <a:t>Гипостатура</a:t>
            </a:r>
            <a:endParaRPr lang="ru-RU" b="1" dirty="0" smtClean="0"/>
          </a:p>
          <a:p>
            <a:pPr marL="450850" indent="-450850" eaLnBrk="1" hangingPunct="1">
              <a:buFontTx/>
              <a:buAutoNum type="arabicPeriod"/>
            </a:pPr>
            <a:r>
              <a:rPr lang="ru-RU" b="1" dirty="0" err="1" smtClean="0"/>
              <a:t>Паратрофия</a:t>
            </a:r>
            <a:endParaRPr lang="ru-RU" b="1" dirty="0" smtClean="0"/>
          </a:p>
          <a:p>
            <a:pPr marL="450850" indent="-450850" eaLnBrk="1" hangingPunct="1">
              <a:buFontTx/>
              <a:buAutoNum type="arabicPeriod"/>
            </a:pPr>
            <a:r>
              <a:rPr lang="ru-RU" b="1" dirty="0" smtClean="0"/>
              <a:t>Нанизм</a:t>
            </a:r>
          </a:p>
          <a:p>
            <a:pPr marL="450850" indent="-450850" eaLnBrk="1" hangingPunct="1">
              <a:buFontTx/>
              <a:buAutoNum type="arabicPeriod"/>
            </a:pPr>
            <a:r>
              <a:rPr lang="ru-RU" b="1" dirty="0" smtClean="0"/>
              <a:t>Гигантизм</a:t>
            </a:r>
          </a:p>
        </p:txBody>
      </p:sp>
      <p:pic>
        <p:nvPicPr>
          <p:cNvPr id="4" name="Picture 2" descr="http://www.greatbiology.ru/images/books/934/image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3960440" cy="48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59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9" name="Заголовок 11"/>
          <p:cNvSpPr>
            <a:spLocks/>
          </p:cNvSpPr>
          <p:nvPr/>
        </p:nvSpPr>
        <p:spPr bwMode="auto">
          <a:xfrm>
            <a:off x="900113" y="188913"/>
            <a:ext cx="75612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4760" name="Подзаголовок 2"/>
          <p:cNvSpPr>
            <a:spLocks/>
          </p:cNvSpPr>
          <p:nvPr/>
        </p:nvSpPr>
        <p:spPr bwMode="auto">
          <a:xfrm>
            <a:off x="8532813" y="6429375"/>
            <a:ext cx="61118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149" name="Rectangle 53"/>
          <p:cNvSpPr>
            <a:spLocks noChangeArrowheads="1"/>
          </p:cNvSpPr>
          <p:nvPr/>
        </p:nvSpPr>
        <p:spPr bwMode="auto">
          <a:xfrm>
            <a:off x="4343400" y="914400"/>
            <a:ext cx="4151313" cy="1309688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31746" name="Picture 2" descr="http://amritamsk.ru/wp-content/uploads/2014/10/%D1%80%D0%B5%D0%B1%D0%B5%D0%BD%D0%BE%D0%BA-%D0%BE%D1%82%D1%81%D1%82%D0%B0%D0%B5%D1%82-%D0%B2-%D1%84%D0%B8%D0%B7%D0%B8%D1%87%D0%B5%D1%81%D0%BA%D0%BE%D0%BC-%D1%80%D0%B0%D0%B7%D0%B2%D0%B8%D1%82%D0%B8%D0%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21" y="1262061"/>
            <a:ext cx="8096250" cy="53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Благодарю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18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://microbik.ru/dostc/%D0%A3%D1%87%D0%B5%D0%B1%D0%BD%D0%B8%D0%BA+%D0%B4%D0%BB%D1%8F+%D0%B2%D1%83%D0%B7%D0%BE%D0%B2+%D0%B2.+%D0%98.+%D0%94%D1%83%D0%B1%D1%80%D0%BE%D0%B2%D1%81%D0%BA%D0%B8%D0%B9+%D0%BB%D0%B5%D1%87%D0%B5%D0%B1%D0%BD%D0%B0%D1%8F+%D1%84%D0%B8%D0%B7%D0%B8%D1%87%D0%B5%D1%81%D0%BA%D0%B0%D1%8F+%D0%BA%D1%83%D0%BB%D1%8C%D1%82%D1%83%D1%80%D0%B0+2-%D0%B5+%D0%B8%D0%B7%D0%B4%D0%B0%D0%BD%D0%B8%D0%B5%2C+%D1%81%D1%82%D0%B5%D1%80%D0%B5%D0%BE%D1%82%D0%B8%D0%BF%D0%BD%D0%BE%D0%B5+%D0%A0%D0%B5%D0%BA%D0%BE%D0%BC%D0%B5%D0%BD%D0%B4%D0%BE%D0%B2%D0%B0%D0%BD%D0%BE+%D0%9C%D0%B8%D0%BD%D0%B8%D1%81%D1%82%D0%B5%D1%80%D1%81%D1%82%D0%B2%D0%BE%D0%BC+%D0%BE%D0%B1%D1%80%D0%B0%D0%B7%D0%BE%D0%B2%D0%B0%D0%BD%D0%B8%D1%8Fc/121868_html_m54eef27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4249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05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>
                <a:solidFill>
                  <a:srgbClr val="0033CC"/>
                </a:solidFill>
                <a:latin typeface="Arial Black" pitchFamily="34" charset="0"/>
              </a:rPr>
              <a:t>МЕТОДЫ ОЦЕНКИ ФИЗИЧЕСКОГО РАЗВИТИЯ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600200"/>
            <a:ext cx="9144000" cy="4498975"/>
          </a:xfrm>
        </p:spPr>
        <p:txBody>
          <a:bodyPr>
            <a:normAutofit/>
          </a:bodyPr>
          <a:lstStyle/>
          <a:p>
            <a:pPr>
              <a:buClr>
                <a:srgbClr val="FF9900"/>
              </a:buClr>
              <a:buFont typeface="Wingdings" pitchFamily="2" charset="2"/>
              <a:buChar char="Ø"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Оценка </a:t>
            </a:r>
            <a:r>
              <a:rPr lang="ru-RU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соматометрических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признаков по динамике в процессе индивидуального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развития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Clr>
                <a:srgbClr val="FF99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Использование </a:t>
            </a:r>
            <a:r>
              <a:rPr lang="ru-RU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центильных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таблиц распределения показателей длины тела, массы тела, окружности грудной клетки</a:t>
            </a:r>
          </a:p>
          <a:p>
            <a:pPr>
              <a:buClr>
                <a:srgbClr val="FF9900"/>
              </a:buClr>
              <a:buFont typeface="Wingdings" pitchFamily="2" charset="2"/>
              <a:buChar char="Ø"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Методы математических индексов</a:t>
            </a:r>
          </a:p>
        </p:txBody>
      </p:sp>
    </p:spTree>
    <p:extLst>
      <p:ext uri="{BB962C8B-B14F-4D97-AF65-F5344CB8AC3E}">
        <p14:creationId xmlns:p14="http://schemas.microsoft.com/office/powerpoint/2010/main" val="1175139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Развитие на внутриутробном этапе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179512" y="1125539"/>
            <a:ext cx="2808312" cy="5603700"/>
          </a:xfrm>
        </p:spPr>
        <p:txBody>
          <a:bodyPr>
            <a:normAutofit fontScale="70000" lnSpcReduction="20000"/>
          </a:bodyPr>
          <a:lstStyle/>
          <a:p>
            <a:pPr marL="0" indent="0" eaLnBrk="1" hangingPunct="1">
              <a:buFontTx/>
              <a:buNone/>
            </a:pPr>
            <a:r>
              <a:rPr lang="ru-RU" u="sng" dirty="0" smtClean="0"/>
              <a:t>Масса тела плода  </a:t>
            </a:r>
            <a:r>
              <a:rPr lang="ru-RU" dirty="0" smtClean="0"/>
              <a:t>= 1300 - 100 × </a:t>
            </a:r>
            <a:r>
              <a:rPr lang="en-US" dirty="0" smtClean="0"/>
              <a:t>n </a:t>
            </a:r>
            <a:endParaRPr lang="ru-RU" dirty="0" smtClean="0"/>
          </a:p>
          <a:p>
            <a:pPr marL="0" indent="0" eaLnBrk="1" hangingPunct="1">
              <a:buFontTx/>
              <a:buNone/>
            </a:pPr>
            <a:r>
              <a:rPr lang="ru-RU" sz="2000" dirty="0" smtClean="0"/>
              <a:t>(каждая предшествующая неделя)</a:t>
            </a:r>
          </a:p>
          <a:p>
            <a:pPr marL="0" indent="0" eaLnBrk="1" hangingPunct="1">
              <a:buFontTx/>
              <a:buNone/>
            </a:pPr>
            <a:r>
              <a:rPr lang="ru-RU" u="sng" dirty="0" smtClean="0"/>
              <a:t> Масса тела плода </a:t>
            </a:r>
            <a:r>
              <a:rPr lang="ru-RU" dirty="0" smtClean="0"/>
              <a:t>= 1300 + 200 × </a:t>
            </a:r>
            <a:r>
              <a:rPr lang="en-US" dirty="0" smtClean="0"/>
              <a:t>n</a:t>
            </a:r>
            <a:r>
              <a:rPr lang="ru-RU" dirty="0" smtClean="0"/>
              <a:t> </a:t>
            </a:r>
          </a:p>
          <a:p>
            <a:pPr marL="0" indent="0" eaLnBrk="1" hangingPunct="1">
              <a:buFontTx/>
              <a:buNone/>
            </a:pPr>
            <a:r>
              <a:rPr lang="ru-RU" sz="2000" dirty="0" smtClean="0"/>
              <a:t>(каждая последующая неделя)</a:t>
            </a:r>
            <a:endParaRPr lang="ru-RU" sz="2000" u="sng" dirty="0" smtClean="0"/>
          </a:p>
          <a:p>
            <a:pPr marL="0" indent="0" eaLnBrk="1" hangingPunct="1">
              <a:buFontTx/>
              <a:buNone/>
            </a:pPr>
            <a:endParaRPr lang="ru-RU" u="sng" dirty="0" smtClean="0"/>
          </a:p>
          <a:p>
            <a:pPr marL="0" indent="0" eaLnBrk="1" hangingPunct="1">
              <a:buFontTx/>
              <a:buNone/>
            </a:pPr>
            <a:r>
              <a:rPr lang="ru-RU" u="sng" dirty="0" smtClean="0"/>
              <a:t>Длина тела плода</a:t>
            </a:r>
            <a:r>
              <a:rPr lang="ru-RU" dirty="0" smtClean="0"/>
              <a:t>:</a:t>
            </a:r>
          </a:p>
          <a:p>
            <a:pPr marL="0" indent="0" eaLnBrk="1" hangingPunct="1">
              <a:buFontTx/>
              <a:buNone/>
            </a:pPr>
            <a:r>
              <a:rPr lang="ru-RU" dirty="0" smtClean="0"/>
              <a:t>25-42 недели = срок беременности в неделях + 10 см</a:t>
            </a:r>
          </a:p>
          <a:p>
            <a:pPr marL="0" indent="0" eaLnBrk="1" hangingPunct="1">
              <a:buFontTx/>
              <a:buNone/>
            </a:pPr>
            <a:r>
              <a:rPr lang="ru-RU" dirty="0" smtClean="0"/>
              <a:t>до 25 недель – месяц внутриутробного развития в квадрате</a:t>
            </a:r>
          </a:p>
        </p:txBody>
      </p:sp>
      <p:pic>
        <p:nvPicPr>
          <p:cNvPr id="79874" name="Picture 2" descr="http://energy-rt.ru/uploads/posts/2016-04/1461199959_rebenok-na-32-nede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834" y="1268760"/>
            <a:ext cx="603885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2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2319</Words>
  <Application>Microsoft Office PowerPoint</Application>
  <PresentationFormat>Экран (4:3)</PresentationFormat>
  <Paragraphs>236</Paragraphs>
  <Slides>63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4" baseType="lpstr">
      <vt:lpstr>Тема Office</vt:lpstr>
      <vt:lpstr>Современные тенденции физического развития детей и подростков   к.м.н., доцент Гордиец А.В.</vt:lpstr>
      <vt:lpstr>Презентация PowerPoint</vt:lpstr>
      <vt:lpstr>ПОНЯТИЕ «ФИЗИЧЕСКОЕ РАЗВИТИЕ ДЕТЕЙ»</vt:lpstr>
      <vt:lpstr>Факторы риска </vt:lpstr>
      <vt:lpstr>Презентация PowerPoint</vt:lpstr>
      <vt:lpstr>Критерии физического развития</vt:lpstr>
      <vt:lpstr>Презентация PowerPoint</vt:lpstr>
      <vt:lpstr>МЕТОДЫ ОЦЕНКИ ФИЗИЧЕСКОГО РАЗВИТИЯ</vt:lpstr>
      <vt:lpstr>Развитие на внутриутробном этапе</vt:lpstr>
      <vt:lpstr>Презентация PowerPoint</vt:lpstr>
      <vt:lpstr>Презентация PowerPoint</vt:lpstr>
      <vt:lpstr>Презентация PowerPoint</vt:lpstr>
      <vt:lpstr>Обход в ЛПМИ (проф. А.Ф.Тур)</vt:lpstr>
      <vt:lpstr>Оценка физического развития новорожденных детей</vt:lpstr>
      <vt:lpstr>Оценка пропорциональности телосложения</vt:lpstr>
      <vt:lpstr>Клинические формы нарушения роста и развития у новорожденных</vt:lpstr>
      <vt:lpstr>Масса-ростовой коэффициент</vt:lpstr>
      <vt:lpstr>Показатель Z-скор</vt:lpstr>
      <vt:lpstr>Презентация PowerPoint</vt:lpstr>
      <vt:lpstr>Презентация PowerPoint</vt:lpstr>
      <vt:lpstr>Масса тела </vt:lpstr>
      <vt:lpstr>Презентация PowerPoint</vt:lpstr>
      <vt:lpstr>Длина тела </vt:lpstr>
      <vt:lpstr>Окружность головы</vt:lpstr>
      <vt:lpstr>Окружность грудной клетки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Фото (ВОЗ)  Мальчик с ожирением,   3 месяца, 63 см , 10 кг </vt:lpstr>
      <vt:lpstr>Три изображения маразма (ВОЗ) </vt:lpstr>
      <vt:lpstr>Презентация PowerPoint</vt:lpstr>
      <vt:lpstr>Степени тяжести гипотрофической формы</vt:lpstr>
      <vt:lpstr>Презентация PowerPoint</vt:lpstr>
      <vt:lpstr>Презентация PowerPoint</vt:lpstr>
      <vt:lpstr>Презентация PowerPoint</vt:lpstr>
      <vt:lpstr>Окружность головы</vt:lpstr>
      <vt:lpstr>Презентация PowerPoint</vt:lpstr>
      <vt:lpstr>Окружность грудной клетки</vt:lpstr>
      <vt:lpstr>Презентация PowerPoint</vt:lpstr>
      <vt:lpstr>Конституция человека –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Классификация вариантов физического развития детей</vt:lpstr>
      <vt:lpstr>Презентация PowerPoint</vt:lpstr>
      <vt:lpstr>ОСНОВНЫЕ ЗАКОНЫ РОСТА ДЕТЕЙ</vt:lpstr>
      <vt:lpstr>Вариабельность физического развития</vt:lpstr>
      <vt:lpstr>Благодарю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Adminn</dc:creator>
  <cp:lastModifiedBy>Adminn</cp:lastModifiedBy>
  <cp:revision>36</cp:revision>
  <dcterms:created xsi:type="dcterms:W3CDTF">2017-09-25T06:38:42Z</dcterms:created>
  <dcterms:modified xsi:type="dcterms:W3CDTF">2017-12-17T05:18:26Z</dcterms:modified>
</cp:coreProperties>
</file>