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381" r:id="rId4"/>
    <p:sldId id="382" r:id="rId5"/>
    <p:sldId id="383" r:id="rId6"/>
    <p:sldId id="384" r:id="rId7"/>
    <p:sldId id="386" r:id="rId8"/>
    <p:sldId id="387" r:id="rId9"/>
    <p:sldId id="389" r:id="rId10"/>
    <p:sldId id="390" r:id="rId11"/>
    <p:sldId id="392" r:id="rId12"/>
    <p:sldId id="391" r:id="rId13"/>
    <p:sldId id="388" r:id="rId14"/>
    <p:sldId id="394" r:id="rId15"/>
    <p:sldId id="393" r:id="rId16"/>
    <p:sldId id="396" r:id="rId17"/>
    <p:sldId id="395" r:id="rId18"/>
    <p:sldId id="398" r:id="rId19"/>
    <p:sldId id="399" r:id="rId20"/>
    <p:sldId id="400" r:id="rId21"/>
    <p:sldId id="369" r:id="rId22"/>
    <p:sldId id="409" r:id="rId23"/>
    <p:sldId id="370" r:id="rId24"/>
    <p:sldId id="372" r:id="rId25"/>
    <p:sldId id="373" r:id="rId26"/>
    <p:sldId id="411" r:id="rId27"/>
    <p:sldId id="410" r:id="rId28"/>
    <p:sldId id="412" r:id="rId29"/>
    <p:sldId id="374" r:id="rId30"/>
    <p:sldId id="414" r:id="rId31"/>
    <p:sldId id="403" r:id="rId32"/>
    <p:sldId id="404" r:id="rId33"/>
    <p:sldId id="405" r:id="rId34"/>
    <p:sldId id="406" r:id="rId35"/>
    <p:sldId id="407" r:id="rId36"/>
    <p:sldId id="408" r:id="rId37"/>
    <p:sldId id="430" r:id="rId38"/>
    <p:sldId id="415" r:id="rId39"/>
    <p:sldId id="416" r:id="rId40"/>
    <p:sldId id="417" r:id="rId41"/>
    <p:sldId id="418" r:id="rId42"/>
    <p:sldId id="419" r:id="rId43"/>
    <p:sldId id="420" r:id="rId44"/>
    <p:sldId id="421" r:id="rId45"/>
    <p:sldId id="423" r:id="rId46"/>
    <p:sldId id="427" r:id="rId47"/>
    <p:sldId id="428" r:id="rId48"/>
    <p:sldId id="431" r:id="rId49"/>
    <p:sldId id="426" r:id="rId50"/>
    <p:sldId id="429" r:id="rId51"/>
    <p:sldId id="295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2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5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3.jpeg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ru.wikipedia.org/wiki/Treponema_pallidu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1%88%D0%B5%D0%BC%D0%B8%D1%8F" TargetMode="External"/><Relationship Id="rId3" Type="http://schemas.openxmlformats.org/officeDocument/2006/relationships/hyperlink" Target="https://ru.wikipedia.org/wiki/%D0%90%D1%80%D1%82%D1%80%D0%B0%D0%BB%D0%B3%D0%B8%D1%8F" TargetMode="External"/><Relationship Id="rId7" Type="http://schemas.openxmlformats.org/officeDocument/2006/relationships/hyperlink" Target="https://ru.wikipedia.org/wiki/%D0%A1%D0%BF%D0%BB%D0%B5%D0%BD%D0%BE%D0%BC%D0%B5%D0%B3%D0%B0%D0%BB%D0%B8%D1%8F" TargetMode="External"/><Relationship Id="rId2" Type="http://schemas.openxmlformats.org/officeDocument/2006/relationships/hyperlink" Target="https://ru.wikipedia.org/wiki/%D0%9B%D0%B8%D1%85%D0%BE%D1%80%D0%B0%D0%B4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5%D0%BC%D0%BE%D0%B3%D0%BB%D0%BE%D0%B1%D0%B8%D0%BD%D1%83%D1%80%D0%B8%D1%8F" TargetMode="External"/><Relationship Id="rId5" Type="http://schemas.openxmlformats.org/officeDocument/2006/relationships/hyperlink" Target="https://ru.wikipedia.org/wiki/%D0%90%D0%BD%D0%B5%D0%BC%D0%B8%D1%8F" TargetMode="External"/><Relationship Id="rId4" Type="http://schemas.openxmlformats.org/officeDocument/2006/relationships/hyperlink" Target="https://ru.wikipedia.org/wiki/%D0%A0%D0%B2%D0%BE%D1%82%D0%B0" TargetMode="External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920880" cy="10653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sz="2000" b="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им.проф</a:t>
            </a: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В.Ф. </a:t>
            </a:r>
            <a:r>
              <a:rPr lang="ru-RU" sz="2000" b="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Минздрава России</a:t>
            </a:r>
            <a:b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b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8100392" cy="5373216"/>
          </a:xfrm>
        </p:spPr>
        <p:txBody>
          <a:bodyPr>
            <a:normAutofit/>
          </a:bodyPr>
          <a:lstStyle/>
          <a:p>
            <a:pPr algn="ctr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ПРОТИВОПРОТОЗОЙНЫЕ </a:t>
            </a:r>
          </a:p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</a:p>
          <a:p>
            <a:pPr algn="ctr"/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видеолекция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студентов 1 курса,</a:t>
            </a:r>
            <a:b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 по специальности 33.02.01 Фармация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220072" y="4149080"/>
            <a:ext cx="3456385" cy="57606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</a:t>
            </a:r>
          </a:p>
          <a:p>
            <a:pPr>
              <a:defRPr/>
            </a:pPr>
            <a:r>
              <a:rPr lang="ru-RU" sz="23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Марина Владимировна Анисимова 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755576" y="5733256"/>
            <a:ext cx="8388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Красноярск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640960" cy="4873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Малярия (за исключением </a:t>
            </a:r>
            <a:r>
              <a:rPr lang="ru-RU" dirty="0" err="1" smtClean="0"/>
              <a:t>хлорохин-резистентных</a:t>
            </a:r>
            <a:r>
              <a:rPr lang="ru-RU" dirty="0" smtClean="0"/>
              <a:t> штаммов P. </a:t>
            </a:r>
            <a:r>
              <a:rPr lang="ru-RU" dirty="0" err="1" smtClean="0"/>
              <a:t>falciparum</a:t>
            </a:r>
            <a:r>
              <a:rPr lang="ru-RU" dirty="0" smtClean="0"/>
              <a:t>):для профилактики и лечения острых приступов малярии, вызванной </a:t>
            </a:r>
            <a:r>
              <a:rPr lang="ru-RU" dirty="0" err="1" smtClean="0"/>
              <a:t>Plasmodium</a:t>
            </a:r>
            <a:r>
              <a:rPr lang="ru-RU" dirty="0" smtClean="0"/>
              <a:t> </a:t>
            </a:r>
            <a:r>
              <a:rPr lang="ru-RU" dirty="0" err="1" smtClean="0"/>
              <a:t>vivax</a:t>
            </a:r>
            <a:r>
              <a:rPr lang="ru-RU" dirty="0" smtClean="0"/>
              <a:t>, P. </a:t>
            </a:r>
            <a:r>
              <a:rPr lang="ru-RU" dirty="0" err="1" smtClean="0"/>
              <a:t>ovale</a:t>
            </a:r>
            <a:r>
              <a:rPr lang="ru-RU" dirty="0" smtClean="0"/>
              <a:t> и P. </a:t>
            </a:r>
            <a:r>
              <a:rPr lang="ru-RU" dirty="0" err="1" smtClean="0"/>
              <a:t>malariae</a:t>
            </a:r>
            <a:r>
              <a:rPr lang="ru-RU" dirty="0" smtClean="0"/>
              <a:t>, а также чувствительными штаммами Р. </a:t>
            </a:r>
            <a:r>
              <a:rPr lang="ru-RU" dirty="0" err="1" smtClean="0"/>
              <a:t>falciparum;для</a:t>
            </a:r>
            <a:r>
              <a:rPr lang="ru-RU" dirty="0" smtClean="0"/>
              <a:t> радикального лечения малярии, вызванной чувствительными штаммами Р. </a:t>
            </a:r>
            <a:r>
              <a:rPr lang="ru-RU" dirty="0" err="1" smtClean="0"/>
              <a:t>falciparum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В качестве </a:t>
            </a:r>
            <a:r>
              <a:rPr lang="ru-RU" dirty="0" err="1" smtClean="0"/>
              <a:t>имунодепрессанта</a:t>
            </a:r>
            <a:r>
              <a:rPr lang="ru-RU" dirty="0" smtClean="0"/>
              <a:t> при следующих показаниях:</a:t>
            </a:r>
          </a:p>
          <a:p>
            <a:pPr>
              <a:buNone/>
            </a:pPr>
            <a:r>
              <a:rPr lang="ru-RU" dirty="0" err="1" smtClean="0"/>
              <a:t>ревматоидный</a:t>
            </a:r>
            <a:r>
              <a:rPr lang="ru-RU" dirty="0" smtClean="0"/>
              <a:t> артрит; </a:t>
            </a:r>
            <a:r>
              <a:rPr lang="ru-RU" dirty="0" err="1" smtClean="0"/>
              <a:t>ювенильный</a:t>
            </a:r>
            <a:r>
              <a:rPr lang="ru-RU" dirty="0" smtClean="0"/>
              <a:t> </a:t>
            </a:r>
            <a:r>
              <a:rPr lang="ru-RU" dirty="0" err="1" smtClean="0"/>
              <a:t>ревматоидный</a:t>
            </a:r>
            <a:r>
              <a:rPr lang="ru-RU" dirty="0" smtClean="0"/>
              <a:t> артрит; красная волчанка (системная и </a:t>
            </a:r>
            <a:r>
              <a:rPr lang="ru-RU" dirty="0" err="1" smtClean="0"/>
              <a:t>дискоидная</a:t>
            </a:r>
            <a:r>
              <a:rPr lang="ru-RU" dirty="0" smtClean="0"/>
              <a:t>).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Побочные эффекты: </a:t>
            </a:r>
            <a:r>
              <a:rPr lang="ru-RU" dirty="0" err="1" smtClean="0"/>
              <a:t>ретинопатия</a:t>
            </a:r>
            <a:r>
              <a:rPr lang="ru-RU" dirty="0" smtClean="0"/>
              <a:t>, помутнение роговицы, нарушения аккомодации, кожная сыпь, обесцвечивание волос, </a:t>
            </a:r>
            <a:r>
              <a:rPr lang="ru-RU" dirty="0" err="1" smtClean="0"/>
              <a:t>алопеция</a:t>
            </a:r>
            <a:r>
              <a:rPr lang="ru-RU" dirty="0" smtClean="0"/>
              <a:t>, тошнота, </a:t>
            </a:r>
            <a:r>
              <a:rPr lang="ru-RU" dirty="0" err="1" smtClean="0"/>
              <a:t>анорекия</a:t>
            </a:r>
            <a:r>
              <a:rPr lang="ru-RU" dirty="0" smtClean="0"/>
              <a:t> и др.</a:t>
            </a:r>
          </a:p>
          <a:p>
            <a:pPr>
              <a:buNone/>
            </a:pPr>
            <a:r>
              <a:rPr lang="ru-RU" b="1" dirty="0" smtClean="0"/>
              <a:t>Противопоказания: </a:t>
            </a:r>
            <a:r>
              <a:rPr lang="ru-RU" dirty="0" smtClean="0"/>
              <a:t>гиперчувствительность, </a:t>
            </a:r>
            <a:r>
              <a:rPr lang="ru-RU" dirty="0" err="1" smtClean="0"/>
              <a:t>ретинопатия</a:t>
            </a:r>
            <a:r>
              <a:rPr lang="ru-RU" dirty="0" smtClean="0"/>
              <a:t>, детский возраст до 6 лет, беременность.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лар.jpeg"/>
          <p:cNvPicPr>
            <a:picLocks noChangeAspect="1"/>
          </p:cNvPicPr>
          <p:nvPr/>
        </p:nvPicPr>
        <p:blipFill>
          <a:blip r:embed="rId2" cstate="print"/>
          <a:srcRect l="28588" t="48023" r="2893" b="2553"/>
          <a:stretch>
            <a:fillRect/>
          </a:stretch>
        </p:blipFill>
        <p:spPr>
          <a:xfrm>
            <a:off x="2411760" y="4725144"/>
            <a:ext cx="3096344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64096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err="1" smtClean="0"/>
              <a:t>Хлорохин</a:t>
            </a:r>
            <a:r>
              <a:rPr lang="ru-RU" b="1" dirty="0" smtClean="0"/>
              <a:t> (</a:t>
            </a:r>
            <a:r>
              <a:rPr lang="ru-RU" b="1" dirty="0" err="1" smtClean="0"/>
              <a:t>делагил</a:t>
            </a:r>
            <a:r>
              <a:rPr lang="ru-RU" b="1" dirty="0" smtClean="0"/>
              <a:t>) </a:t>
            </a:r>
            <a:r>
              <a:rPr lang="ru-RU" dirty="0" smtClean="0"/>
              <a:t>оказывает </a:t>
            </a:r>
            <a:r>
              <a:rPr lang="ru-RU" dirty="0" err="1" smtClean="0"/>
              <a:t>противопротозойное</a:t>
            </a:r>
            <a:r>
              <a:rPr lang="ru-RU" dirty="0" smtClean="0"/>
              <a:t>, иммунодепрессивное и</a:t>
            </a:r>
          </a:p>
          <a:p>
            <a:pPr>
              <a:buNone/>
            </a:pPr>
            <a:r>
              <a:rPr lang="ru-RU" dirty="0" smtClean="0"/>
              <a:t>противовоспалительное действие.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Показания:</a:t>
            </a:r>
          </a:p>
          <a:p>
            <a:r>
              <a:rPr lang="ru-RU" dirty="0" smtClean="0"/>
              <a:t>малярия (профилактика и лечение всех видов);</a:t>
            </a:r>
          </a:p>
          <a:p>
            <a:r>
              <a:rPr lang="ru-RU" dirty="0" smtClean="0"/>
              <a:t>внекишечный амебиаз;</a:t>
            </a:r>
          </a:p>
          <a:p>
            <a:r>
              <a:rPr lang="ru-RU" dirty="0" smtClean="0"/>
              <a:t>амебный абсцесс печени;</a:t>
            </a:r>
          </a:p>
          <a:p>
            <a:r>
              <a:rPr lang="ru-RU" dirty="0" smtClean="0"/>
              <a:t>системная красная волчанка (хроническая и </a:t>
            </a:r>
            <a:r>
              <a:rPr lang="ru-RU" dirty="0" err="1" smtClean="0"/>
              <a:t>подострая</a:t>
            </a:r>
            <a:r>
              <a:rPr lang="ru-RU" dirty="0" smtClean="0"/>
              <a:t> формы);</a:t>
            </a:r>
          </a:p>
          <a:p>
            <a:r>
              <a:rPr lang="ru-RU" dirty="0" err="1" smtClean="0"/>
              <a:t>ревматоидный</a:t>
            </a:r>
            <a:r>
              <a:rPr lang="ru-RU" dirty="0" smtClean="0"/>
              <a:t> артрит;</a:t>
            </a:r>
          </a:p>
          <a:p>
            <a:r>
              <a:rPr lang="ru-RU" dirty="0" smtClean="0"/>
              <a:t>склеродермия;</a:t>
            </a:r>
          </a:p>
          <a:p>
            <a:r>
              <a:rPr lang="ru-RU" dirty="0" err="1" smtClean="0"/>
              <a:t>фотодерматоз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гил.jpg"/>
          <p:cNvPicPr>
            <a:picLocks noChangeAspect="1"/>
          </p:cNvPicPr>
          <p:nvPr/>
        </p:nvPicPr>
        <p:blipFill>
          <a:blip r:embed="rId2" cstate="print"/>
          <a:srcRect l="23750" t="36350" r="21650" b="45800"/>
          <a:stretch>
            <a:fillRect/>
          </a:stretch>
        </p:blipFill>
        <p:spPr>
          <a:xfrm>
            <a:off x="4283968" y="4509120"/>
            <a:ext cx="3384376" cy="17473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64096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Побочное действие: </a:t>
            </a:r>
            <a:r>
              <a:rPr lang="ru-RU" dirty="0" smtClean="0"/>
              <a:t>тошнота, рвота, </a:t>
            </a:r>
            <a:r>
              <a:rPr lang="ru-RU" dirty="0" err="1" smtClean="0"/>
              <a:t>гастралгия</a:t>
            </a:r>
            <a:r>
              <a:rPr lang="ru-RU" dirty="0" smtClean="0"/>
              <a:t>,  головокружение, головная боль,</a:t>
            </a:r>
          </a:p>
          <a:p>
            <a:pPr>
              <a:buNone/>
            </a:pPr>
            <a:r>
              <a:rPr lang="ru-RU" dirty="0" smtClean="0"/>
              <a:t>нарушения сна, психозы, эпилептические припадки, снижение АД. дерматит,</a:t>
            </a:r>
          </a:p>
          <a:p>
            <a:pPr>
              <a:buNone/>
            </a:pPr>
            <a:r>
              <a:rPr lang="ru-RU" dirty="0" err="1" smtClean="0"/>
              <a:t>фотосенсибилизация</a:t>
            </a:r>
            <a:r>
              <a:rPr lang="ru-RU" dirty="0" smtClean="0"/>
              <a:t>, лейкопения, изменение цвета кожи и волос.  При длительном</a:t>
            </a:r>
          </a:p>
          <a:p>
            <a:pPr>
              <a:buNone/>
            </a:pPr>
            <a:r>
              <a:rPr lang="ru-RU" dirty="0" smtClean="0"/>
              <a:t>применении - помутнение роговицы, поражение сетчатки, нарушение зрения, звон в ушах</a:t>
            </a:r>
          </a:p>
          <a:p>
            <a:pPr>
              <a:buNone/>
            </a:pPr>
            <a:r>
              <a:rPr lang="ru-RU" b="1" dirty="0" smtClean="0"/>
              <a:t>Противопоказания к применению:</a:t>
            </a:r>
          </a:p>
          <a:p>
            <a:r>
              <a:rPr lang="ru-RU" dirty="0" smtClean="0"/>
              <a:t>гиперчувствительность;</a:t>
            </a:r>
          </a:p>
          <a:p>
            <a:r>
              <a:rPr lang="ru-RU" dirty="0" smtClean="0"/>
              <a:t>печеночная, почечная недостаточность;</a:t>
            </a:r>
          </a:p>
          <a:p>
            <a:r>
              <a:rPr lang="ru-RU" dirty="0" smtClean="0"/>
              <a:t>угнетение костномозгового кроветворения;</a:t>
            </a:r>
          </a:p>
          <a:p>
            <a:r>
              <a:rPr lang="ru-RU" dirty="0" err="1" smtClean="0"/>
              <a:t>псориатический</a:t>
            </a:r>
            <a:r>
              <a:rPr lang="ru-RU" dirty="0" smtClean="0"/>
              <a:t> артрит;</a:t>
            </a:r>
          </a:p>
          <a:p>
            <a:r>
              <a:rPr lang="ru-RU" dirty="0" err="1" smtClean="0"/>
              <a:t>нейтропения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беременность; лактация.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гил.jpg"/>
          <p:cNvPicPr>
            <a:picLocks noChangeAspect="1"/>
          </p:cNvPicPr>
          <p:nvPr/>
        </p:nvPicPr>
        <p:blipFill>
          <a:blip r:embed="rId2" cstate="print"/>
          <a:srcRect l="23750" t="36350" r="21650" b="45800"/>
          <a:stretch>
            <a:fillRect/>
          </a:stretch>
        </p:blipFill>
        <p:spPr>
          <a:xfrm>
            <a:off x="5652120" y="5157192"/>
            <a:ext cx="3096344" cy="15986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640960" cy="48737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err="1" smtClean="0"/>
              <a:t>Мефлохин</a:t>
            </a:r>
            <a:r>
              <a:rPr lang="ru-RU" b="1" dirty="0" smtClean="0"/>
              <a:t> (</a:t>
            </a:r>
            <a:r>
              <a:rPr lang="ru-RU" b="1" dirty="0" err="1" smtClean="0"/>
              <a:t>лариам</a:t>
            </a:r>
            <a:r>
              <a:rPr lang="ru-RU" b="1" dirty="0" smtClean="0"/>
              <a:t>) </a:t>
            </a:r>
            <a:r>
              <a:rPr lang="ru-RU" dirty="0" smtClean="0"/>
              <a:t>— синтетический препарат, имеет химическое сходство с хинином, обладает высокой </a:t>
            </a:r>
            <a:r>
              <a:rPr lang="ru-RU" dirty="0" err="1" smtClean="0"/>
              <a:t>гематошизотропной</a:t>
            </a:r>
            <a:r>
              <a:rPr lang="ru-RU" dirty="0" smtClean="0"/>
              <a:t> малярийных плазмодиев, особенно возбудителя тропической малярии. </a:t>
            </a:r>
          </a:p>
          <a:p>
            <a:pPr>
              <a:buNone/>
            </a:pPr>
            <a:r>
              <a:rPr lang="ru-RU" dirty="0" smtClean="0"/>
              <a:t>Применяется для лечения нетяжелых форм тропической малярии, вызванной устойчивыми к </a:t>
            </a:r>
            <a:r>
              <a:rPr lang="ru-RU" dirty="0" err="1" smtClean="0"/>
              <a:t>хлорохину</a:t>
            </a:r>
            <a:r>
              <a:rPr lang="ru-RU" dirty="0" smtClean="0"/>
              <a:t> и другим противомалярийным средствам штаммами плазмодия, а также для профилактики малярии. </a:t>
            </a:r>
          </a:p>
          <a:p>
            <a:pPr>
              <a:buNone/>
            </a:pPr>
            <a:r>
              <a:rPr lang="ru-RU" dirty="0" smtClean="0"/>
              <a:t>Профилактически назначают внутрь по 0,25 (1 таблетка) 1 раз в неделю за неделю до въезда в очаг, весь период пребывания в очаге и в течение 4 </a:t>
            </a:r>
            <a:r>
              <a:rPr lang="ru-RU" dirty="0" err="1" smtClean="0"/>
              <a:t>нед</a:t>
            </a:r>
            <a:r>
              <a:rPr lang="ru-RU" dirty="0" smtClean="0"/>
              <a:t>. после выезда из очага. </a:t>
            </a:r>
          </a:p>
          <a:p>
            <a:pPr>
              <a:buNone/>
            </a:pPr>
            <a:r>
              <a:rPr lang="ru-RU" dirty="0" smtClean="0"/>
              <a:t>При профилактическом приеме переносится хорошо. Побочные эффекты возможны при использовании лечебных доз (15 мг/кг/</a:t>
            </a:r>
            <a:r>
              <a:rPr lang="ru-RU" dirty="0" err="1" smtClean="0"/>
              <a:t>сут</a:t>
            </a:r>
            <a:r>
              <a:rPr lang="ru-RU" dirty="0" smtClean="0"/>
              <a:t>): тошнота, рвота, нарушение зрения, слуха, атаксия, брадикардия, тромбоцитопения, редко — дезориентация, психические нарушения и др.</a:t>
            </a:r>
            <a:endParaRPr lang="ru-RU" dirty="0"/>
          </a:p>
        </p:txBody>
      </p:sp>
      <p:pic>
        <p:nvPicPr>
          <p:cNvPr id="5" name="Рисунок 4" descr="лар.jpeg"/>
          <p:cNvPicPr>
            <a:picLocks noChangeAspect="1"/>
          </p:cNvPicPr>
          <p:nvPr/>
        </p:nvPicPr>
        <p:blipFill>
          <a:blip r:embed="rId2" cstate="print"/>
          <a:srcRect t="3954" r="25771" b="52553"/>
          <a:stretch>
            <a:fillRect/>
          </a:stretch>
        </p:blipFill>
        <p:spPr>
          <a:xfrm>
            <a:off x="2195736" y="4869160"/>
            <a:ext cx="4104456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6632"/>
            <a:ext cx="8496944" cy="396044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СРЕДСТВА ХИМИОТЕРАПИИ ЛЯМБЛИОЗА, ТОКСОПЛАЗМОЗА, АМЕБИАЗА, ТРИХОМОНИАЗА, БАЛАНТИДИАЗА, ЛЕЙШМАНИОЗА </a:t>
            </a:r>
          </a:p>
          <a:p>
            <a:r>
              <a:rPr lang="ru-RU" dirty="0" smtClean="0"/>
              <a:t>На территории России в качестве возбудителей многих </a:t>
            </a:r>
            <a:r>
              <a:rPr lang="ru-RU" dirty="0" err="1" smtClean="0"/>
              <a:t>протозойных</a:t>
            </a:r>
            <a:r>
              <a:rPr lang="ru-RU" dirty="0" smtClean="0"/>
              <a:t> инфекций фигурируют </a:t>
            </a:r>
            <a:r>
              <a:rPr lang="ru-RU" dirty="0" err="1" smtClean="0"/>
              <a:t>лямблии</a:t>
            </a:r>
            <a:r>
              <a:rPr lang="ru-RU" dirty="0" smtClean="0"/>
              <a:t>, балантидии, токсоплазмы, трихомонады (встречаются повсеместно), реже амебы и </a:t>
            </a:r>
            <a:r>
              <a:rPr lang="ru-RU" dirty="0" err="1" smtClean="0"/>
              <a:t>лейшмании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Некоторые из этих возбудителей (</a:t>
            </a:r>
            <a:r>
              <a:rPr lang="ru-RU" dirty="0" err="1" smtClean="0"/>
              <a:t>лямблии</a:t>
            </a:r>
            <a:r>
              <a:rPr lang="ru-RU" dirty="0" smtClean="0"/>
              <a:t>, балантидии, трихомонады) часто паразитируют в организме здорового человека при ослаблении защитных сил, повреждении слизистых, наличии других предпосылок и становятся источником инфекционного воспаления в местах обитания. </a:t>
            </a:r>
          </a:p>
          <a:p>
            <a:r>
              <a:rPr lang="ru-RU" dirty="0" smtClean="0"/>
              <a:t>В целом же </a:t>
            </a:r>
            <a:r>
              <a:rPr lang="ru-RU" dirty="0" err="1" smtClean="0"/>
              <a:t>протозойные</a:t>
            </a:r>
            <a:r>
              <a:rPr lang="ru-RU" dirty="0" smtClean="0"/>
              <a:t> инфекции в клиниках нашей страны имеют значительно меньший удельный вес, чем бактериальные. </a:t>
            </a:r>
          </a:p>
        </p:txBody>
      </p:sp>
      <p:pic>
        <p:nvPicPr>
          <p:cNvPr id="4" name="Рисунок 3" descr="пр.jpg"/>
          <p:cNvPicPr>
            <a:picLocks noChangeAspect="1"/>
          </p:cNvPicPr>
          <p:nvPr/>
        </p:nvPicPr>
        <p:blipFill>
          <a:blip r:embed="rId2" cstate="print"/>
          <a:srcRect l="2751" t="4472" r="2751" b="65714"/>
          <a:stretch>
            <a:fillRect/>
          </a:stretch>
        </p:blipFill>
        <p:spPr>
          <a:xfrm>
            <a:off x="323528" y="4365104"/>
            <a:ext cx="6048672" cy="2376264"/>
          </a:xfrm>
          <a:prstGeom prst="rect">
            <a:avLst/>
          </a:prstGeom>
        </p:spPr>
      </p:pic>
      <p:pic>
        <p:nvPicPr>
          <p:cNvPr id="5" name="Рисунок 4" descr="пр.jpg"/>
          <p:cNvPicPr>
            <a:picLocks noChangeAspect="1"/>
          </p:cNvPicPr>
          <p:nvPr/>
        </p:nvPicPr>
        <p:blipFill>
          <a:blip r:embed="rId2" cstate="print"/>
          <a:srcRect l="66960" t="61531" r="4960" b="3909"/>
          <a:stretch>
            <a:fillRect/>
          </a:stretch>
        </p:blipFill>
        <p:spPr>
          <a:xfrm>
            <a:off x="6372200" y="4293096"/>
            <a:ext cx="2407125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ru-RU" b="1" dirty="0" err="1" smtClean="0"/>
              <a:t>Лямблиоз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Источник и путь заражения: </a:t>
            </a:r>
            <a:r>
              <a:rPr lang="ru-RU" dirty="0" smtClean="0"/>
              <a:t>животные и </a:t>
            </a:r>
            <a:r>
              <a:rPr lang="ru-RU" dirty="0" err="1" smtClean="0"/>
              <a:t>людиносители</a:t>
            </a:r>
            <a:r>
              <a:rPr lang="ru-RU" dirty="0" smtClean="0"/>
              <a:t>; заражение через рот (цистами) с водой, пищей </a:t>
            </a:r>
          </a:p>
          <a:p>
            <a:r>
              <a:rPr lang="ru-RU" b="1" dirty="0" smtClean="0"/>
              <a:t>Локализация паразита и основные проявления патологии: </a:t>
            </a:r>
            <a:r>
              <a:rPr lang="ru-RU" dirty="0" smtClean="0"/>
              <a:t>тонкий кишечник, желчные пути (вегетативные формы), толстый кишечник (цисты) — катаральный энтероколит, холангит, холецистит </a:t>
            </a:r>
          </a:p>
          <a:p>
            <a:r>
              <a:rPr lang="ru-RU" b="1" dirty="0" smtClean="0"/>
              <a:t>Средства лечения: </a:t>
            </a:r>
            <a:r>
              <a:rPr lang="ru-RU" dirty="0" err="1" smtClean="0"/>
              <a:t>метронидазол</a:t>
            </a:r>
            <a:r>
              <a:rPr lang="ru-RU" dirty="0" smtClean="0"/>
              <a:t>, </a:t>
            </a:r>
            <a:r>
              <a:rPr lang="ru-RU" dirty="0" err="1" smtClean="0"/>
              <a:t>тинидазол</a:t>
            </a:r>
            <a:r>
              <a:rPr lang="ru-RU" dirty="0" smtClean="0"/>
              <a:t>, </a:t>
            </a:r>
            <a:r>
              <a:rPr lang="ru-RU" dirty="0" err="1" smtClean="0"/>
              <a:t>орнидазол</a:t>
            </a:r>
            <a:r>
              <a:rPr lang="ru-RU" dirty="0" smtClean="0"/>
              <a:t>, </a:t>
            </a:r>
            <a:r>
              <a:rPr lang="ru-RU" dirty="0" err="1" smtClean="0"/>
              <a:t>секнидазол</a:t>
            </a:r>
            <a:r>
              <a:rPr lang="ru-RU" dirty="0" smtClean="0"/>
              <a:t>, </a:t>
            </a:r>
            <a:r>
              <a:rPr lang="ru-RU" dirty="0" err="1" smtClean="0"/>
              <a:t>ниморазол</a:t>
            </a:r>
            <a:r>
              <a:rPr lang="ru-RU" dirty="0" smtClean="0"/>
              <a:t>, </a:t>
            </a:r>
            <a:r>
              <a:rPr lang="ru-RU" dirty="0" err="1" smtClean="0"/>
              <a:t>фуразолидон</a:t>
            </a:r>
            <a:r>
              <a:rPr lang="ru-RU" dirty="0" smtClean="0"/>
              <a:t>, </a:t>
            </a:r>
            <a:r>
              <a:rPr lang="ru-RU" dirty="0" err="1" smtClean="0"/>
              <a:t>нифурател</a:t>
            </a:r>
            <a:endParaRPr lang="ru-RU" dirty="0"/>
          </a:p>
        </p:txBody>
      </p:sp>
      <p:pic>
        <p:nvPicPr>
          <p:cNvPr id="4" name="Рисунок 3" descr="пр.jpg"/>
          <p:cNvPicPr>
            <a:picLocks noChangeAspect="1"/>
          </p:cNvPicPr>
          <p:nvPr/>
        </p:nvPicPr>
        <p:blipFill>
          <a:blip r:embed="rId2" cstate="print"/>
          <a:srcRect l="32000" t="4472" r="32001" b="65714"/>
          <a:stretch>
            <a:fillRect/>
          </a:stretch>
        </p:blipFill>
        <p:spPr>
          <a:xfrm>
            <a:off x="7524328" y="0"/>
            <a:ext cx="1512586" cy="1268760"/>
          </a:xfrm>
          <a:prstGeom prst="rect">
            <a:avLst/>
          </a:prstGeom>
        </p:spPr>
      </p:pic>
      <p:pic>
        <p:nvPicPr>
          <p:cNvPr id="5" name="Picture 4" descr="https://im0-tub-ru.yandex.net/i?id=1f34bdb57034e7796a1d777c69d585e7&amp;n=13"/>
          <p:cNvPicPr>
            <a:picLocks noChangeAspect="1" noChangeArrowheads="1"/>
          </p:cNvPicPr>
          <p:nvPr/>
        </p:nvPicPr>
        <p:blipFill>
          <a:blip r:embed="rId3" cstate="print"/>
          <a:srcRect t="24328" b="21524"/>
          <a:stretch>
            <a:fillRect/>
          </a:stretch>
        </p:blipFill>
        <p:spPr bwMode="auto">
          <a:xfrm>
            <a:off x="323528" y="5085184"/>
            <a:ext cx="2029975" cy="1224136"/>
          </a:xfrm>
          <a:prstGeom prst="rect">
            <a:avLst/>
          </a:prstGeom>
          <a:noFill/>
        </p:spPr>
      </p:pic>
      <p:pic>
        <p:nvPicPr>
          <p:cNvPr id="9" name="Рисунок 8" descr="c4366.jpg"/>
          <p:cNvPicPr>
            <a:picLocks noChangeAspect="1"/>
          </p:cNvPicPr>
          <p:nvPr/>
        </p:nvPicPr>
        <p:blipFill>
          <a:blip r:embed="rId4" cstate="print"/>
          <a:srcRect l="11151" t="21650" r="11150" b="20601"/>
          <a:stretch>
            <a:fillRect/>
          </a:stretch>
        </p:blipFill>
        <p:spPr>
          <a:xfrm>
            <a:off x="4716016" y="5013176"/>
            <a:ext cx="1728192" cy="1284467"/>
          </a:xfrm>
          <a:prstGeom prst="rect">
            <a:avLst/>
          </a:prstGeom>
        </p:spPr>
      </p:pic>
      <p:pic>
        <p:nvPicPr>
          <p:cNvPr id="10" name="Рисунок 9" descr="ta_39484.jpg"/>
          <p:cNvPicPr>
            <a:picLocks noChangeAspect="1"/>
          </p:cNvPicPr>
          <p:nvPr/>
        </p:nvPicPr>
        <p:blipFill>
          <a:blip r:embed="rId5" cstate="print"/>
          <a:srcRect l="13461" t="11089" r="13460" b="9236"/>
          <a:stretch>
            <a:fillRect/>
          </a:stretch>
        </p:blipFill>
        <p:spPr>
          <a:xfrm>
            <a:off x="2699792" y="5013176"/>
            <a:ext cx="1748287" cy="1296144"/>
          </a:xfrm>
          <a:prstGeom prst="rect">
            <a:avLst/>
          </a:prstGeom>
        </p:spPr>
      </p:pic>
      <p:pic>
        <p:nvPicPr>
          <p:cNvPr id="11" name="Рисунок 10" descr="faa9bf8002fae80c6f30f0fc46e8b61a.jpg"/>
          <p:cNvPicPr>
            <a:picLocks noChangeAspect="1"/>
          </p:cNvPicPr>
          <p:nvPr/>
        </p:nvPicPr>
        <p:blipFill>
          <a:blip r:embed="rId6" cstate="print"/>
          <a:srcRect l="11361" t="14602" r="29840" b="28509"/>
          <a:stretch>
            <a:fillRect/>
          </a:stretch>
        </p:blipFill>
        <p:spPr>
          <a:xfrm>
            <a:off x="6732240" y="5085184"/>
            <a:ext cx="2016224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7467600" cy="487375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/>
              <a:t>Амебиаз</a:t>
            </a:r>
          </a:p>
          <a:p>
            <a:r>
              <a:rPr lang="ru-RU" b="1" dirty="0" smtClean="0"/>
              <a:t>Источник и путь заражения: </a:t>
            </a:r>
            <a:r>
              <a:rPr lang="ru-RU" dirty="0" smtClean="0"/>
              <a:t>больные животные и люди — носители цист, заражение через рот</a:t>
            </a:r>
          </a:p>
          <a:p>
            <a:r>
              <a:rPr lang="ru-RU" b="1" dirty="0" smtClean="0"/>
              <a:t>Локализация паразита и основные проявления патологии: </a:t>
            </a:r>
            <a:r>
              <a:rPr lang="ru-RU" dirty="0" smtClean="0"/>
              <a:t>стенка и просвет толстого кишечника (вегетативные формы, цисты) — амебная дизентерия, хронический язвенно-геморрагический колит; после внедрения в сосуды — гематогенные абсцессы печени, легких, мозга</a:t>
            </a:r>
          </a:p>
          <a:p>
            <a:r>
              <a:rPr lang="ru-RU" b="1" dirty="0" smtClean="0"/>
              <a:t>Средства лечения: </a:t>
            </a:r>
            <a:r>
              <a:rPr lang="ru-RU" dirty="0" err="1" smtClean="0"/>
              <a:t>метронидазол</a:t>
            </a:r>
            <a:r>
              <a:rPr lang="ru-RU" dirty="0" smtClean="0"/>
              <a:t>, </a:t>
            </a:r>
            <a:r>
              <a:rPr lang="ru-RU" dirty="0" err="1" smtClean="0"/>
              <a:t>тинидазол</a:t>
            </a:r>
            <a:r>
              <a:rPr lang="ru-RU" dirty="0" smtClean="0"/>
              <a:t>, </a:t>
            </a:r>
            <a:r>
              <a:rPr lang="ru-RU" dirty="0" err="1" smtClean="0"/>
              <a:t>орнидазол</a:t>
            </a:r>
            <a:r>
              <a:rPr lang="ru-RU" dirty="0" smtClean="0"/>
              <a:t>, </a:t>
            </a:r>
            <a:r>
              <a:rPr lang="ru-RU" dirty="0" err="1" smtClean="0"/>
              <a:t>секнидазол</a:t>
            </a:r>
            <a:r>
              <a:rPr lang="ru-RU" dirty="0" smtClean="0"/>
              <a:t>, </a:t>
            </a:r>
            <a:r>
              <a:rPr lang="ru-RU" dirty="0" err="1" smtClean="0"/>
              <a:t>ниморазол</a:t>
            </a:r>
            <a:r>
              <a:rPr lang="ru-RU" dirty="0" smtClean="0"/>
              <a:t>, </a:t>
            </a:r>
            <a:r>
              <a:rPr lang="ru-RU" dirty="0" err="1" smtClean="0"/>
              <a:t>фуразолидон</a:t>
            </a:r>
            <a:r>
              <a:rPr lang="ru-RU" dirty="0" smtClean="0"/>
              <a:t>, </a:t>
            </a:r>
            <a:r>
              <a:rPr lang="ru-RU" dirty="0" err="1" smtClean="0"/>
              <a:t>нифурател</a:t>
            </a:r>
            <a:r>
              <a:rPr lang="ru-RU" dirty="0" smtClean="0"/>
              <a:t>, </a:t>
            </a:r>
            <a:r>
              <a:rPr lang="ru-RU" dirty="0" err="1" smtClean="0"/>
              <a:t>хлорохин</a:t>
            </a:r>
            <a:r>
              <a:rPr lang="ru-RU" dirty="0" smtClean="0"/>
              <a:t> (</a:t>
            </a:r>
            <a:r>
              <a:rPr lang="ru-RU" dirty="0" err="1" smtClean="0"/>
              <a:t>делагил</a:t>
            </a:r>
            <a:r>
              <a:rPr lang="ru-RU" dirty="0" smtClean="0"/>
              <a:t>), тетрациклин</a:t>
            </a:r>
            <a:endParaRPr lang="ru-RU" dirty="0"/>
          </a:p>
        </p:txBody>
      </p:sp>
      <p:pic>
        <p:nvPicPr>
          <p:cNvPr id="5" name="Picture 4" descr="https://im0-tub-ru.yandex.net/i?id=1f34bdb57034e7796a1d777c69d585e7&amp;n=13"/>
          <p:cNvPicPr>
            <a:picLocks noChangeAspect="1" noChangeArrowheads="1"/>
          </p:cNvPicPr>
          <p:nvPr/>
        </p:nvPicPr>
        <p:blipFill>
          <a:blip r:embed="rId2" cstate="print"/>
          <a:srcRect t="24328" b="21524"/>
          <a:stretch>
            <a:fillRect/>
          </a:stretch>
        </p:blipFill>
        <p:spPr bwMode="auto">
          <a:xfrm>
            <a:off x="323528" y="5085184"/>
            <a:ext cx="1872208" cy="1302690"/>
          </a:xfrm>
          <a:prstGeom prst="rect">
            <a:avLst/>
          </a:prstGeom>
          <a:noFill/>
        </p:spPr>
      </p:pic>
      <p:pic>
        <p:nvPicPr>
          <p:cNvPr id="8" name="Рисунок 7" descr="480c8ecab54f300e9972ae6778efa8a3.jpg"/>
          <p:cNvPicPr>
            <a:picLocks noChangeAspect="1"/>
          </p:cNvPicPr>
          <p:nvPr/>
        </p:nvPicPr>
        <p:blipFill>
          <a:blip r:embed="rId3" cstate="print"/>
          <a:srcRect l="9051" t="21650" r="9051" b="22700"/>
          <a:stretch>
            <a:fillRect/>
          </a:stretch>
        </p:blipFill>
        <p:spPr>
          <a:xfrm>
            <a:off x="6804248" y="5085184"/>
            <a:ext cx="1944216" cy="1440160"/>
          </a:xfrm>
          <a:prstGeom prst="rect">
            <a:avLst/>
          </a:prstGeom>
        </p:spPr>
      </p:pic>
      <p:pic>
        <p:nvPicPr>
          <p:cNvPr id="9" name="Рисунок 8" descr="ta_39484.jpg"/>
          <p:cNvPicPr>
            <a:picLocks noChangeAspect="1"/>
          </p:cNvPicPr>
          <p:nvPr/>
        </p:nvPicPr>
        <p:blipFill>
          <a:blip r:embed="rId4" cstate="print"/>
          <a:srcRect l="13461" t="11089" r="13460" b="9236"/>
          <a:stretch>
            <a:fillRect/>
          </a:stretch>
        </p:blipFill>
        <p:spPr>
          <a:xfrm>
            <a:off x="2339752" y="5013176"/>
            <a:ext cx="2039668" cy="1512168"/>
          </a:xfrm>
          <a:prstGeom prst="rect">
            <a:avLst/>
          </a:prstGeom>
        </p:spPr>
      </p:pic>
      <p:pic>
        <p:nvPicPr>
          <p:cNvPr id="10" name="Рисунок 9" descr="c4366.jpg"/>
          <p:cNvPicPr>
            <a:picLocks noChangeAspect="1"/>
          </p:cNvPicPr>
          <p:nvPr/>
        </p:nvPicPr>
        <p:blipFill>
          <a:blip r:embed="rId5" cstate="print"/>
          <a:srcRect l="11151" t="21650" r="11150" b="20601"/>
          <a:stretch>
            <a:fillRect/>
          </a:stretch>
        </p:blipFill>
        <p:spPr>
          <a:xfrm>
            <a:off x="4716016" y="5085184"/>
            <a:ext cx="1944216" cy="1356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ru-RU" b="1" dirty="0" err="1" smtClean="0"/>
              <a:t>Балантидиаз</a:t>
            </a:r>
            <a:endParaRPr lang="ru-RU" b="1" dirty="0" smtClean="0"/>
          </a:p>
          <a:p>
            <a:r>
              <a:rPr lang="ru-RU" b="1" dirty="0" smtClean="0"/>
              <a:t>Источник и путь заражения: </a:t>
            </a:r>
            <a:r>
              <a:rPr lang="ru-RU" dirty="0" smtClean="0"/>
              <a:t>животные и </a:t>
            </a:r>
            <a:r>
              <a:rPr lang="ru-RU" dirty="0" err="1" smtClean="0"/>
              <a:t>людиносители</a:t>
            </a:r>
            <a:r>
              <a:rPr lang="ru-RU" dirty="0" smtClean="0"/>
              <a:t>; заражение через рот (цистами) с водой, пищей </a:t>
            </a:r>
          </a:p>
          <a:p>
            <a:r>
              <a:rPr lang="ru-RU" b="1" dirty="0" smtClean="0"/>
              <a:t>Локализация паразита и основные проявления патологии: </a:t>
            </a:r>
            <a:r>
              <a:rPr lang="ru-RU" dirty="0" smtClean="0"/>
              <a:t>толстый кишечник (вегетативные формы, цисты) — различные формы острого и хронического колита, до язвенного</a:t>
            </a:r>
          </a:p>
          <a:p>
            <a:r>
              <a:rPr lang="ru-RU" b="1" dirty="0" smtClean="0"/>
              <a:t>Средства лечения: </a:t>
            </a:r>
            <a:r>
              <a:rPr lang="ru-RU" dirty="0" err="1" smtClean="0"/>
              <a:t>метронидазол</a:t>
            </a:r>
            <a:r>
              <a:rPr lang="ru-RU" dirty="0" smtClean="0"/>
              <a:t>, </a:t>
            </a:r>
            <a:r>
              <a:rPr lang="ru-RU" dirty="0" err="1" smtClean="0"/>
              <a:t>тинидазол</a:t>
            </a:r>
            <a:r>
              <a:rPr lang="ru-RU" dirty="0" smtClean="0"/>
              <a:t>, </a:t>
            </a:r>
            <a:r>
              <a:rPr lang="ru-RU" dirty="0" err="1" smtClean="0"/>
              <a:t>орнидазол</a:t>
            </a:r>
            <a:r>
              <a:rPr lang="ru-RU" dirty="0" smtClean="0"/>
              <a:t>, тетрациклин</a:t>
            </a:r>
            <a:endParaRPr lang="ru-RU" dirty="0"/>
          </a:p>
        </p:txBody>
      </p:sp>
      <p:pic>
        <p:nvPicPr>
          <p:cNvPr id="9" name="Рисунок 8" descr="480c8ecab54f300e9972ae6778efa8a3.jpg"/>
          <p:cNvPicPr>
            <a:picLocks noChangeAspect="1"/>
          </p:cNvPicPr>
          <p:nvPr/>
        </p:nvPicPr>
        <p:blipFill>
          <a:blip r:embed="rId2" cstate="print"/>
          <a:srcRect l="9051" t="21650" r="9051" b="22700"/>
          <a:stretch>
            <a:fillRect/>
          </a:stretch>
        </p:blipFill>
        <p:spPr>
          <a:xfrm>
            <a:off x="6660232" y="5157192"/>
            <a:ext cx="2084803" cy="1368152"/>
          </a:xfrm>
          <a:prstGeom prst="rect">
            <a:avLst/>
          </a:prstGeom>
        </p:spPr>
      </p:pic>
      <p:pic>
        <p:nvPicPr>
          <p:cNvPr id="10" name="Рисунок 9" descr="faa9bf8002fae80c6f30f0fc46e8b61a.jpg"/>
          <p:cNvPicPr>
            <a:picLocks noChangeAspect="1"/>
          </p:cNvPicPr>
          <p:nvPr/>
        </p:nvPicPr>
        <p:blipFill>
          <a:blip r:embed="rId3" cstate="print"/>
          <a:srcRect l="11361" t="14602" r="29840" b="28509"/>
          <a:stretch>
            <a:fillRect/>
          </a:stretch>
        </p:blipFill>
        <p:spPr>
          <a:xfrm>
            <a:off x="2411760" y="4869160"/>
            <a:ext cx="2016224" cy="1296144"/>
          </a:xfrm>
          <a:prstGeom prst="rect">
            <a:avLst/>
          </a:prstGeom>
        </p:spPr>
      </p:pic>
      <p:pic>
        <p:nvPicPr>
          <p:cNvPr id="12" name="Рисунок 11" descr="00000117949000000137_1.jpeg"/>
          <p:cNvPicPr>
            <a:picLocks noChangeAspect="1"/>
          </p:cNvPicPr>
          <p:nvPr/>
        </p:nvPicPr>
        <p:blipFill>
          <a:blip r:embed="rId4" cstate="print"/>
          <a:srcRect l="10644" t="9051" r="8933" b="15350"/>
          <a:stretch>
            <a:fillRect/>
          </a:stretch>
        </p:blipFill>
        <p:spPr>
          <a:xfrm>
            <a:off x="179512" y="4725144"/>
            <a:ext cx="2068230" cy="1584176"/>
          </a:xfrm>
          <a:prstGeom prst="rect">
            <a:avLst/>
          </a:prstGeom>
        </p:spPr>
      </p:pic>
      <p:pic>
        <p:nvPicPr>
          <p:cNvPr id="13" name="Рисунок 12" descr="c4366.jpg"/>
          <p:cNvPicPr>
            <a:picLocks noChangeAspect="1"/>
          </p:cNvPicPr>
          <p:nvPr/>
        </p:nvPicPr>
        <p:blipFill>
          <a:blip r:embed="rId5" cstate="print"/>
          <a:srcRect l="11151" t="21650" r="11150" b="20601"/>
          <a:stretch>
            <a:fillRect/>
          </a:stretch>
        </p:blipFill>
        <p:spPr>
          <a:xfrm>
            <a:off x="4572000" y="4797152"/>
            <a:ext cx="1944216" cy="13564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424936" cy="487375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Токсоплазмоз</a:t>
            </a:r>
          </a:p>
          <a:p>
            <a:r>
              <a:rPr lang="ru-RU" b="1" dirty="0" smtClean="0"/>
              <a:t>Источник и путь заражения: </a:t>
            </a:r>
            <a:r>
              <a:rPr lang="ru-RU" dirty="0" smtClean="0"/>
              <a:t>больные животные (кошки, собаки, коровы, свиньи, овцы, грызуны), заражение через рот с водой, пищей (мясо, молоко, яйца и др.), через слизистые, поврежденную кожу (укусы членистоногих)</a:t>
            </a:r>
          </a:p>
          <a:p>
            <a:r>
              <a:rPr lang="ru-RU" b="1" dirty="0" smtClean="0"/>
              <a:t>Локализация паразита и основные проявления патологии: </a:t>
            </a:r>
            <a:r>
              <a:rPr lang="ru-RU" dirty="0" smtClean="0"/>
              <a:t>внутриклеточный паразит локализуется в эпителии слизистых, в органах — конъюнктивит, иридоциклит, ретинит, ринит, бронхопневмония, гастроэнтерит, лимфаденит, миокардит, реже — менингит, энцефалит, гепатит. Проникает через плаценту, вызывает аборты и тяжелые дефекты развития плода</a:t>
            </a:r>
          </a:p>
          <a:p>
            <a:r>
              <a:rPr lang="ru-RU" b="1" dirty="0" smtClean="0"/>
              <a:t>Средства лечения: </a:t>
            </a:r>
            <a:r>
              <a:rPr lang="ru-RU" dirty="0" err="1" smtClean="0"/>
              <a:t>котримоксазол</a:t>
            </a:r>
            <a:r>
              <a:rPr lang="ru-RU" dirty="0" smtClean="0"/>
              <a:t>, </a:t>
            </a:r>
            <a:r>
              <a:rPr lang="ru-RU" dirty="0" err="1" smtClean="0"/>
              <a:t>спирамицин</a:t>
            </a:r>
            <a:r>
              <a:rPr lang="ru-RU" dirty="0" smtClean="0"/>
              <a:t>, </a:t>
            </a:r>
            <a:r>
              <a:rPr lang="ru-RU" dirty="0" err="1" smtClean="0"/>
              <a:t>клиндамицин</a:t>
            </a:r>
            <a:r>
              <a:rPr lang="ru-RU" dirty="0" smtClean="0"/>
              <a:t>, тетрациклин</a:t>
            </a:r>
            <a:endParaRPr lang="ru-RU" dirty="0"/>
          </a:p>
        </p:txBody>
      </p:sp>
      <p:pic>
        <p:nvPicPr>
          <p:cNvPr id="8" name="Рисунок 7" descr="ко.jpg"/>
          <p:cNvPicPr>
            <a:picLocks noChangeAspect="1"/>
          </p:cNvPicPr>
          <p:nvPr/>
        </p:nvPicPr>
        <p:blipFill>
          <a:blip r:embed="rId2" cstate="print"/>
          <a:srcRect l="5250" t="30450" r="5501" b="26501"/>
          <a:stretch>
            <a:fillRect/>
          </a:stretch>
        </p:blipFill>
        <p:spPr>
          <a:xfrm>
            <a:off x="467544" y="5013176"/>
            <a:ext cx="2931252" cy="1413898"/>
          </a:xfrm>
          <a:prstGeom prst="rect">
            <a:avLst/>
          </a:prstGeom>
        </p:spPr>
      </p:pic>
      <p:pic>
        <p:nvPicPr>
          <p:cNvPr id="11" name="Рисунок 10" descr="480c8ecab54f300e9972ae6778efa8a3.jpg"/>
          <p:cNvPicPr>
            <a:picLocks noChangeAspect="1"/>
          </p:cNvPicPr>
          <p:nvPr/>
        </p:nvPicPr>
        <p:blipFill>
          <a:blip r:embed="rId3" cstate="print"/>
          <a:srcRect l="9051" t="21650" r="9051" b="22700"/>
          <a:stretch>
            <a:fillRect/>
          </a:stretch>
        </p:blipFill>
        <p:spPr>
          <a:xfrm>
            <a:off x="3851920" y="5013176"/>
            <a:ext cx="2304256" cy="1512168"/>
          </a:xfrm>
          <a:prstGeom prst="rect">
            <a:avLst/>
          </a:prstGeom>
        </p:spPr>
      </p:pic>
      <p:pic>
        <p:nvPicPr>
          <p:cNvPr id="14" name="Рисунок 13" descr="спир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797152"/>
            <a:ext cx="2376264" cy="179928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424936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Трихомониаз</a:t>
            </a:r>
          </a:p>
          <a:p>
            <a:r>
              <a:rPr lang="ru-RU" b="1" dirty="0" smtClean="0"/>
              <a:t>Источник и путь заражения: </a:t>
            </a:r>
            <a:r>
              <a:rPr lang="ru-RU" dirty="0" smtClean="0"/>
              <a:t>Больные люди и носители, заражение половым путем, через белье, при купании в стоячих водоемах</a:t>
            </a:r>
          </a:p>
          <a:p>
            <a:r>
              <a:rPr lang="ru-RU" b="1" dirty="0" smtClean="0"/>
              <a:t>Локализация паразита и основные проявления патологии: </a:t>
            </a:r>
            <a:r>
              <a:rPr lang="ru-RU" dirty="0" smtClean="0"/>
              <a:t>половые органы, мочевыводящий тракт, толстый кишечник — </a:t>
            </a:r>
            <a:r>
              <a:rPr lang="ru-RU" dirty="0" err="1" smtClean="0"/>
              <a:t>подострый</a:t>
            </a:r>
            <a:r>
              <a:rPr lang="ru-RU" dirty="0" smtClean="0"/>
              <a:t> и хронический </a:t>
            </a:r>
            <a:r>
              <a:rPr lang="ru-RU" dirty="0" err="1" smtClean="0"/>
              <a:t>кольпит</a:t>
            </a:r>
            <a:r>
              <a:rPr lang="ru-RU" dirty="0" smtClean="0"/>
              <a:t>, уретрит, цистит, катаральный колит</a:t>
            </a:r>
          </a:p>
          <a:p>
            <a:r>
              <a:rPr lang="ru-RU" b="1" dirty="0" smtClean="0"/>
              <a:t>Средства лечения: </a:t>
            </a:r>
            <a:r>
              <a:rPr lang="ru-RU" dirty="0" err="1" smtClean="0"/>
              <a:t>метронидазол</a:t>
            </a:r>
            <a:r>
              <a:rPr lang="ru-RU" dirty="0" smtClean="0"/>
              <a:t>, </a:t>
            </a:r>
            <a:r>
              <a:rPr lang="ru-RU" dirty="0" err="1" smtClean="0"/>
              <a:t>тинидазол</a:t>
            </a:r>
            <a:r>
              <a:rPr lang="ru-RU" dirty="0" smtClean="0"/>
              <a:t>, </a:t>
            </a:r>
            <a:r>
              <a:rPr lang="ru-RU" dirty="0" err="1" smtClean="0"/>
              <a:t>орнидазол</a:t>
            </a:r>
            <a:r>
              <a:rPr lang="ru-RU" dirty="0" smtClean="0"/>
              <a:t>, </a:t>
            </a:r>
            <a:r>
              <a:rPr lang="ru-RU" dirty="0" err="1" smtClean="0"/>
              <a:t>секнидазол</a:t>
            </a:r>
            <a:r>
              <a:rPr lang="ru-RU" dirty="0" smtClean="0"/>
              <a:t>,  </a:t>
            </a:r>
            <a:r>
              <a:rPr lang="ru-RU" dirty="0" err="1" smtClean="0"/>
              <a:t>ниморазол</a:t>
            </a:r>
            <a:r>
              <a:rPr lang="ru-RU" dirty="0" smtClean="0"/>
              <a:t>, </a:t>
            </a:r>
            <a:r>
              <a:rPr lang="ru-RU" dirty="0" err="1" smtClean="0"/>
              <a:t>тернидазол</a:t>
            </a:r>
            <a:r>
              <a:rPr lang="ru-RU" dirty="0" smtClean="0"/>
              <a:t> (</a:t>
            </a:r>
            <a:r>
              <a:rPr lang="ru-RU" dirty="0" err="1" smtClean="0"/>
              <a:t>тержинан</a:t>
            </a:r>
            <a:r>
              <a:rPr lang="ru-RU" dirty="0" smtClean="0"/>
              <a:t>), </a:t>
            </a:r>
            <a:r>
              <a:rPr lang="ru-RU" dirty="0" err="1" smtClean="0"/>
              <a:t>фуразолидон</a:t>
            </a:r>
            <a:endParaRPr lang="ru-RU" dirty="0"/>
          </a:p>
        </p:txBody>
      </p:sp>
      <p:pic>
        <p:nvPicPr>
          <p:cNvPr id="10" name="Рисунок 9" descr="faa9bf8002fae80c6f30f0fc46e8b61a.jpg"/>
          <p:cNvPicPr>
            <a:picLocks noChangeAspect="1"/>
          </p:cNvPicPr>
          <p:nvPr/>
        </p:nvPicPr>
        <p:blipFill>
          <a:blip r:embed="rId2" cstate="print"/>
          <a:srcRect l="11361" t="14602" r="29840" b="28509"/>
          <a:stretch>
            <a:fillRect/>
          </a:stretch>
        </p:blipFill>
        <p:spPr>
          <a:xfrm>
            <a:off x="1979712" y="5157192"/>
            <a:ext cx="1656184" cy="1064690"/>
          </a:xfrm>
          <a:prstGeom prst="rect">
            <a:avLst/>
          </a:prstGeom>
        </p:spPr>
      </p:pic>
      <p:pic>
        <p:nvPicPr>
          <p:cNvPr id="12" name="Рисунок 11" descr="00000117949000000137_1.jpeg"/>
          <p:cNvPicPr>
            <a:picLocks noChangeAspect="1"/>
          </p:cNvPicPr>
          <p:nvPr/>
        </p:nvPicPr>
        <p:blipFill>
          <a:blip r:embed="rId3" cstate="print"/>
          <a:srcRect l="10644" t="9051" r="8933" b="15350"/>
          <a:stretch>
            <a:fillRect/>
          </a:stretch>
        </p:blipFill>
        <p:spPr>
          <a:xfrm>
            <a:off x="5436096" y="4797152"/>
            <a:ext cx="1584176" cy="1296144"/>
          </a:xfrm>
          <a:prstGeom prst="rect">
            <a:avLst/>
          </a:prstGeom>
        </p:spPr>
      </p:pic>
      <p:pic>
        <p:nvPicPr>
          <p:cNvPr id="13" name="Рисунок 12" descr="c4366.jpg"/>
          <p:cNvPicPr>
            <a:picLocks noChangeAspect="1"/>
          </p:cNvPicPr>
          <p:nvPr/>
        </p:nvPicPr>
        <p:blipFill>
          <a:blip r:embed="rId4" cstate="print"/>
          <a:srcRect l="11151" t="21650" r="11150" b="20601"/>
          <a:stretch>
            <a:fillRect/>
          </a:stretch>
        </p:blipFill>
        <p:spPr>
          <a:xfrm>
            <a:off x="3707904" y="5157192"/>
            <a:ext cx="1651328" cy="1152128"/>
          </a:xfrm>
          <a:prstGeom prst="rect">
            <a:avLst/>
          </a:prstGeom>
        </p:spPr>
      </p:pic>
      <p:pic>
        <p:nvPicPr>
          <p:cNvPr id="8" name="Рисунок 7" descr="доз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581128"/>
            <a:ext cx="1728192" cy="1481307"/>
          </a:xfrm>
          <a:prstGeom prst="rect">
            <a:avLst/>
          </a:prstGeom>
        </p:spPr>
      </p:pic>
      <p:pic>
        <p:nvPicPr>
          <p:cNvPr id="9" name="Рисунок 8" descr="тержи.jpg"/>
          <p:cNvPicPr>
            <a:picLocks noChangeAspect="1"/>
          </p:cNvPicPr>
          <p:nvPr/>
        </p:nvPicPr>
        <p:blipFill>
          <a:blip r:embed="rId6" cstate="print"/>
          <a:srcRect l="6435" t="10112" r="9911" b="14047"/>
          <a:stretch>
            <a:fillRect/>
          </a:stretch>
        </p:blipFill>
        <p:spPr>
          <a:xfrm>
            <a:off x="7092280" y="5157192"/>
            <a:ext cx="1656184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90844" cy="77809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 лекции:</a:t>
            </a:r>
            <a:endParaRPr lang="ru-RU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820472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/>
              <a:t>Общая характеристика </a:t>
            </a:r>
            <a:r>
              <a:rPr lang="ru-RU" dirty="0" err="1" smtClean="0"/>
              <a:t>протозойных</a:t>
            </a:r>
            <a:r>
              <a:rPr lang="ru-RU" dirty="0" smtClean="0"/>
              <a:t> инфекций.</a:t>
            </a:r>
          </a:p>
          <a:p>
            <a:pPr>
              <a:buNone/>
            </a:pPr>
            <a:r>
              <a:rPr lang="ru-RU" dirty="0" smtClean="0"/>
              <a:t>2.Источники заражения, инкубационный период и симптомы заболеваний, вызванных разными видами возбудителей </a:t>
            </a:r>
            <a:r>
              <a:rPr lang="ru-RU" dirty="0" err="1" smtClean="0"/>
              <a:t>протозойных</a:t>
            </a:r>
            <a:r>
              <a:rPr lang="ru-RU" dirty="0" smtClean="0"/>
              <a:t> заболеваний. </a:t>
            </a:r>
          </a:p>
          <a:p>
            <a:pPr>
              <a:buNone/>
            </a:pPr>
            <a:r>
              <a:rPr lang="ru-RU" dirty="0" smtClean="0"/>
              <a:t>3. Источники заражения малярийным плазмодием. Симптомы малярии. Противомалярийные средства.</a:t>
            </a:r>
          </a:p>
          <a:p>
            <a:pPr>
              <a:buNone/>
            </a:pPr>
            <a:r>
              <a:rPr lang="ru-RU" dirty="0" smtClean="0"/>
              <a:t>4.Средств лечения трихомониаза, лейшманиоза, амебиаза и других </a:t>
            </a:r>
            <a:r>
              <a:rPr lang="ru-RU" dirty="0" err="1" smtClean="0"/>
              <a:t>протозойных</a:t>
            </a:r>
            <a:r>
              <a:rPr lang="ru-RU" dirty="0" smtClean="0"/>
              <a:t> инфекций. </a:t>
            </a:r>
          </a:p>
          <a:p>
            <a:pPr>
              <a:buNone/>
            </a:pPr>
            <a:r>
              <a:rPr lang="ru-RU" dirty="0" smtClean="0"/>
              <a:t>5.Производные </a:t>
            </a:r>
            <a:r>
              <a:rPr lang="ru-RU" dirty="0" err="1" smtClean="0"/>
              <a:t>нитроимидазола</a:t>
            </a:r>
            <a:r>
              <a:rPr lang="ru-RU" dirty="0" smtClean="0"/>
              <a:t>. Классификация, механизмы действия, противопоказания к применению, побочные эффекты </a:t>
            </a:r>
            <a:r>
              <a:rPr lang="ru-RU" dirty="0" err="1" smtClean="0"/>
              <a:t>противопротозойных</a:t>
            </a:r>
            <a:r>
              <a:rPr lang="ru-RU" dirty="0" smtClean="0"/>
              <a:t> средств.</a:t>
            </a:r>
          </a:p>
          <a:p>
            <a:pPr>
              <a:buNone/>
            </a:pPr>
            <a:r>
              <a:rPr lang="ru-RU" dirty="0" smtClean="0"/>
              <a:t>6. Средства лечения сифилиса.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424936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Лейшманиоз</a:t>
            </a:r>
          </a:p>
          <a:p>
            <a:r>
              <a:rPr lang="ru-RU" b="1" dirty="0" smtClean="0"/>
              <a:t>Источник и путь заражения: </a:t>
            </a:r>
            <a:r>
              <a:rPr lang="ru-RU" dirty="0" smtClean="0"/>
              <a:t>больные — люди, собаки, грызуны, заражение с укусом москита</a:t>
            </a:r>
          </a:p>
          <a:p>
            <a:r>
              <a:rPr lang="ru-RU" b="1" dirty="0" smtClean="0"/>
              <a:t>Локализация паразита и основные проявления патологии: </a:t>
            </a:r>
            <a:r>
              <a:rPr lang="ru-RU" dirty="0" smtClean="0"/>
              <a:t>кожная форма — изъязвляющиеся папулы на лице, нижних конечностях. Висцеральная форма — поражение костного мозга, печени, селезенки</a:t>
            </a:r>
          </a:p>
          <a:p>
            <a:r>
              <a:rPr lang="ru-RU" b="1" dirty="0" smtClean="0"/>
              <a:t>Средства лечения: </a:t>
            </a:r>
            <a:r>
              <a:rPr lang="ru-RU" dirty="0" err="1" smtClean="0"/>
              <a:t>амфотерицин</a:t>
            </a:r>
            <a:r>
              <a:rPr lang="ru-RU" dirty="0" smtClean="0"/>
              <a:t> В, </a:t>
            </a:r>
            <a:r>
              <a:rPr lang="ru-RU" dirty="0" err="1" smtClean="0"/>
              <a:t>метронидазол</a:t>
            </a:r>
            <a:endParaRPr lang="ru-RU" dirty="0"/>
          </a:p>
        </p:txBody>
      </p:sp>
      <p:pic>
        <p:nvPicPr>
          <p:cNvPr id="13" name="Рисунок 12" descr="c4366.jpg"/>
          <p:cNvPicPr>
            <a:picLocks noChangeAspect="1"/>
          </p:cNvPicPr>
          <p:nvPr/>
        </p:nvPicPr>
        <p:blipFill>
          <a:blip r:embed="rId2" cstate="print"/>
          <a:srcRect l="11151" t="21650" r="11150" b="20601"/>
          <a:stretch>
            <a:fillRect/>
          </a:stretch>
        </p:blipFill>
        <p:spPr>
          <a:xfrm>
            <a:off x="4788024" y="4653136"/>
            <a:ext cx="2520280" cy="1758394"/>
          </a:xfrm>
          <a:prstGeom prst="rect">
            <a:avLst/>
          </a:prstGeom>
        </p:spPr>
      </p:pic>
      <p:pic>
        <p:nvPicPr>
          <p:cNvPr id="8" name="Рисунок 7" descr="135fd71ba1cf70b80ad8e4d40ff43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861048"/>
            <a:ext cx="2162269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Производные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нитроимидазола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52928" cy="41570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Являются базисными препаратами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терапии частых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протозойных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инфекций,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таких как: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трихомониаз, 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лямблиоз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мебиаз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Нитроимидазолы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оказывают</a:t>
            </a:r>
          </a:p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паразитоцидное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действие – вызывают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гибель возбудителей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протозойных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заболеваний.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apteka.hk/image/cache/data/TEGGG/tiberal-500x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pteka.hk/image/cache/data/TEGGG/tiberal-500x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faa9bf8002fae80c6f30f0fc46e8b61a.jpg"/>
          <p:cNvPicPr>
            <a:picLocks noChangeAspect="1"/>
          </p:cNvPicPr>
          <p:nvPr/>
        </p:nvPicPr>
        <p:blipFill>
          <a:blip r:embed="rId2" cstate="print"/>
          <a:srcRect l="11361" t="14602" r="29840" b="28509"/>
          <a:stretch>
            <a:fillRect/>
          </a:stretch>
        </p:blipFill>
        <p:spPr>
          <a:xfrm>
            <a:off x="6300192" y="4941168"/>
            <a:ext cx="2376264" cy="1527598"/>
          </a:xfrm>
          <a:prstGeom prst="rect">
            <a:avLst/>
          </a:prstGeom>
        </p:spPr>
      </p:pic>
      <p:pic>
        <p:nvPicPr>
          <p:cNvPr id="14" name="Рисунок 13" descr="00000117949000000137_1.jpeg"/>
          <p:cNvPicPr>
            <a:picLocks noChangeAspect="1"/>
          </p:cNvPicPr>
          <p:nvPr/>
        </p:nvPicPr>
        <p:blipFill>
          <a:blip r:embed="rId3" cstate="print"/>
          <a:srcRect l="10644" t="9051" r="8933" b="15350"/>
          <a:stretch>
            <a:fillRect/>
          </a:stretch>
        </p:blipFill>
        <p:spPr>
          <a:xfrm>
            <a:off x="6156176" y="1916832"/>
            <a:ext cx="2068230" cy="1584176"/>
          </a:xfrm>
          <a:prstGeom prst="rect">
            <a:avLst/>
          </a:prstGeom>
        </p:spPr>
      </p:pic>
      <p:pic>
        <p:nvPicPr>
          <p:cNvPr id="15" name="Рисунок 14" descr="c4366.jpg"/>
          <p:cNvPicPr>
            <a:picLocks noChangeAspect="1"/>
          </p:cNvPicPr>
          <p:nvPr/>
        </p:nvPicPr>
        <p:blipFill>
          <a:blip r:embed="rId4" cstate="print"/>
          <a:srcRect l="11151" t="21650" r="11150" b="20601"/>
          <a:stretch>
            <a:fillRect/>
          </a:stretch>
        </p:blipFill>
        <p:spPr>
          <a:xfrm>
            <a:off x="827584" y="5229200"/>
            <a:ext cx="1944216" cy="1356475"/>
          </a:xfrm>
          <a:prstGeom prst="rect">
            <a:avLst/>
          </a:prstGeom>
        </p:spPr>
      </p:pic>
      <p:pic>
        <p:nvPicPr>
          <p:cNvPr id="16" name="Рисунок 15" descr="доз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941168"/>
            <a:ext cx="2016224" cy="1728192"/>
          </a:xfrm>
          <a:prstGeom prst="rect">
            <a:avLst/>
          </a:prstGeom>
        </p:spPr>
      </p:pic>
      <p:pic>
        <p:nvPicPr>
          <p:cNvPr id="17" name="Рисунок 16" descr="тержи.jpg"/>
          <p:cNvPicPr>
            <a:picLocks noChangeAspect="1"/>
          </p:cNvPicPr>
          <p:nvPr/>
        </p:nvPicPr>
        <p:blipFill>
          <a:blip r:embed="rId6" cstate="print"/>
          <a:srcRect l="6435" t="10112" r="9911" b="14047"/>
          <a:stretch>
            <a:fillRect/>
          </a:stretch>
        </p:blipFill>
        <p:spPr>
          <a:xfrm>
            <a:off x="3491880" y="2060848"/>
            <a:ext cx="1728192" cy="9970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0891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Производные 5-нитроимидазола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52928" cy="41570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Метронидазол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Тинидазол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Секнидазол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секнидокс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Орнидазол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Ниморазол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наксоджин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Тернидазол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тержинан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apteka.hk/image/cache/data/TEGGG/tiberal-500x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apteka.hk/image/cache/data/TEGGG/tiberal-500x5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faa9bf8002fae80c6f30f0fc46e8b61a.jpg"/>
          <p:cNvPicPr>
            <a:picLocks noChangeAspect="1"/>
          </p:cNvPicPr>
          <p:nvPr/>
        </p:nvPicPr>
        <p:blipFill>
          <a:blip r:embed="rId2" cstate="print"/>
          <a:srcRect l="11361" t="14602" r="29840" b="28509"/>
          <a:stretch>
            <a:fillRect/>
          </a:stretch>
        </p:blipFill>
        <p:spPr>
          <a:xfrm>
            <a:off x="6300192" y="4941168"/>
            <a:ext cx="2376264" cy="1527598"/>
          </a:xfrm>
          <a:prstGeom prst="rect">
            <a:avLst/>
          </a:prstGeom>
        </p:spPr>
      </p:pic>
      <p:pic>
        <p:nvPicPr>
          <p:cNvPr id="14" name="Рисунок 13" descr="00000117949000000137_1.jpeg"/>
          <p:cNvPicPr>
            <a:picLocks noChangeAspect="1"/>
          </p:cNvPicPr>
          <p:nvPr/>
        </p:nvPicPr>
        <p:blipFill>
          <a:blip r:embed="rId3" cstate="print"/>
          <a:srcRect l="10644" t="9051" r="8933" b="15350"/>
          <a:stretch>
            <a:fillRect/>
          </a:stretch>
        </p:blipFill>
        <p:spPr>
          <a:xfrm>
            <a:off x="6300192" y="2132856"/>
            <a:ext cx="2068230" cy="1584176"/>
          </a:xfrm>
          <a:prstGeom prst="rect">
            <a:avLst/>
          </a:prstGeom>
        </p:spPr>
      </p:pic>
      <p:pic>
        <p:nvPicPr>
          <p:cNvPr id="15" name="Рисунок 14" descr="c4366.jpg"/>
          <p:cNvPicPr>
            <a:picLocks noChangeAspect="1"/>
          </p:cNvPicPr>
          <p:nvPr/>
        </p:nvPicPr>
        <p:blipFill>
          <a:blip r:embed="rId4" cstate="print"/>
          <a:srcRect l="11151" t="21650" r="11150" b="20601"/>
          <a:stretch>
            <a:fillRect/>
          </a:stretch>
        </p:blipFill>
        <p:spPr>
          <a:xfrm>
            <a:off x="1115616" y="5229200"/>
            <a:ext cx="1944216" cy="1356475"/>
          </a:xfrm>
          <a:prstGeom prst="rect">
            <a:avLst/>
          </a:prstGeom>
        </p:spPr>
      </p:pic>
      <p:pic>
        <p:nvPicPr>
          <p:cNvPr id="16" name="Рисунок 15" descr="доз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941168"/>
            <a:ext cx="2016224" cy="1728192"/>
          </a:xfrm>
          <a:prstGeom prst="rect">
            <a:avLst/>
          </a:prstGeom>
        </p:spPr>
      </p:pic>
      <p:pic>
        <p:nvPicPr>
          <p:cNvPr id="10" name="Рисунок 9" descr="на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2348880"/>
            <a:ext cx="1381316" cy="1966111"/>
          </a:xfrm>
          <a:prstGeom prst="rect">
            <a:avLst/>
          </a:prstGeom>
        </p:spPr>
      </p:pic>
      <p:pic>
        <p:nvPicPr>
          <p:cNvPr id="11" name="Рисунок 10" descr="тержи.jpg"/>
          <p:cNvPicPr>
            <a:picLocks noChangeAspect="1"/>
          </p:cNvPicPr>
          <p:nvPr/>
        </p:nvPicPr>
        <p:blipFill>
          <a:blip r:embed="rId7" cstate="print"/>
          <a:srcRect l="6435" t="10112" r="9911" b="14047"/>
          <a:stretch>
            <a:fillRect/>
          </a:stretch>
        </p:blipFill>
        <p:spPr>
          <a:xfrm>
            <a:off x="611560" y="3789040"/>
            <a:ext cx="2001823" cy="11548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0891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Механизм действия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424936" cy="5493224"/>
          </a:xfrm>
        </p:spPr>
        <p:txBody>
          <a:bodyPr>
            <a:normAutofit/>
          </a:bodyPr>
          <a:lstStyle/>
          <a:p>
            <a:r>
              <a:rPr lang="ru-RU" dirty="0" smtClean="0"/>
              <a:t>Подобно </a:t>
            </a:r>
            <a:r>
              <a:rPr lang="ru-RU" dirty="0" err="1" smtClean="0"/>
              <a:t>нитрофуранам</a:t>
            </a:r>
            <a:r>
              <a:rPr lang="ru-RU" dirty="0" smtClean="0"/>
              <a:t>, содержат нитрогруппу, которая восстанавливается </a:t>
            </a:r>
            <a:r>
              <a:rPr lang="ru-RU" dirty="0"/>
              <a:t>под действием </a:t>
            </a:r>
            <a:r>
              <a:rPr lang="ru-RU" dirty="0" smtClean="0"/>
              <a:t>ферментов-</a:t>
            </a:r>
            <a:r>
              <a:rPr lang="ru-RU" dirty="0" err="1" smtClean="0"/>
              <a:t>редуктаз</a:t>
            </a:r>
            <a:r>
              <a:rPr lang="ru-RU" dirty="0" smtClean="0"/>
              <a:t> в микробных клетках до высокотоксичных метаболитов содержащих аминогруппу, которые </a:t>
            </a:r>
            <a:r>
              <a:rPr lang="ru-RU" dirty="0"/>
              <a:t>нарушают </a:t>
            </a:r>
            <a:r>
              <a:rPr lang="ru-RU" dirty="0" smtClean="0"/>
              <a:t>синтез нуклеиновых кислот и белка,  </a:t>
            </a:r>
            <a:r>
              <a:rPr lang="ru-RU" dirty="0"/>
              <a:t>репликацию ДНК </a:t>
            </a:r>
            <a:r>
              <a:rPr lang="ru-RU" dirty="0" smtClean="0"/>
              <a:t>в </a:t>
            </a:r>
            <a:r>
              <a:rPr lang="ru-RU" dirty="0"/>
              <a:t>микробной клетке, ингибируют тканевое </a:t>
            </a:r>
            <a:r>
              <a:rPr lang="ru-RU" dirty="0" smtClean="0"/>
              <a:t>дыхание, что приводит к гибели МО.</a:t>
            </a:r>
          </a:p>
          <a:p>
            <a:r>
              <a:rPr lang="ru-RU" dirty="0" smtClean="0"/>
              <a:t>Оказывают избирательный </a:t>
            </a:r>
            <a:r>
              <a:rPr lang="ru-RU" dirty="0"/>
              <a:t>бактерицидный эффект в отношении тех микроорганизмов, ферментные системы которых способны восстанавливать нитрогруппу. </a:t>
            </a:r>
          </a:p>
        </p:txBody>
      </p:sp>
      <p:pic>
        <p:nvPicPr>
          <p:cNvPr id="6" name="Рисунок 5" descr="тержи.jpg"/>
          <p:cNvPicPr>
            <a:picLocks noChangeAspect="1"/>
          </p:cNvPicPr>
          <p:nvPr/>
        </p:nvPicPr>
        <p:blipFill>
          <a:blip r:embed="rId2" cstate="print"/>
          <a:srcRect l="6435" t="10112" r="9911" b="14047"/>
          <a:stretch>
            <a:fillRect/>
          </a:stretch>
        </p:blipFill>
        <p:spPr>
          <a:xfrm>
            <a:off x="6660232" y="5301208"/>
            <a:ext cx="2088232" cy="1224136"/>
          </a:xfrm>
          <a:prstGeom prst="rect">
            <a:avLst/>
          </a:prstGeom>
        </p:spPr>
      </p:pic>
      <p:pic>
        <p:nvPicPr>
          <p:cNvPr id="7" name="Рисунок 6" descr="00000117949000000137_1.jpeg"/>
          <p:cNvPicPr>
            <a:picLocks noChangeAspect="1"/>
          </p:cNvPicPr>
          <p:nvPr/>
        </p:nvPicPr>
        <p:blipFill>
          <a:blip r:embed="rId3" cstate="print"/>
          <a:srcRect l="10644" t="9051" r="8933" b="15350"/>
          <a:stretch>
            <a:fillRect/>
          </a:stretch>
        </p:blipFill>
        <p:spPr>
          <a:xfrm>
            <a:off x="4644008" y="5013176"/>
            <a:ext cx="1872208" cy="1434032"/>
          </a:xfrm>
          <a:prstGeom prst="rect">
            <a:avLst/>
          </a:prstGeom>
        </p:spPr>
      </p:pic>
      <p:pic>
        <p:nvPicPr>
          <p:cNvPr id="8" name="Рисунок 7" descr="c4366.jpg"/>
          <p:cNvPicPr>
            <a:picLocks noChangeAspect="1"/>
          </p:cNvPicPr>
          <p:nvPr/>
        </p:nvPicPr>
        <p:blipFill>
          <a:blip r:embed="rId4" cstate="print"/>
          <a:srcRect l="11151" t="21650" r="11150" b="20601"/>
          <a:stretch>
            <a:fillRect/>
          </a:stretch>
        </p:blipFill>
        <p:spPr>
          <a:xfrm>
            <a:off x="323528" y="5229200"/>
            <a:ext cx="1944216" cy="1356475"/>
          </a:xfrm>
          <a:prstGeom prst="rect">
            <a:avLst/>
          </a:prstGeom>
        </p:spPr>
      </p:pic>
      <p:pic>
        <p:nvPicPr>
          <p:cNvPr id="9" name="Рисунок 8" descr="faa9bf8002fae80c6f30f0fc46e8b61a.jpg"/>
          <p:cNvPicPr>
            <a:picLocks noChangeAspect="1"/>
          </p:cNvPicPr>
          <p:nvPr/>
        </p:nvPicPr>
        <p:blipFill>
          <a:blip r:embed="rId5" cstate="print"/>
          <a:srcRect l="11361" t="14602" r="29840" b="28509"/>
          <a:stretch>
            <a:fillRect/>
          </a:stretch>
        </p:blipFill>
        <p:spPr>
          <a:xfrm>
            <a:off x="2483768" y="5157192"/>
            <a:ext cx="1904212" cy="1224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0767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712968" cy="58138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Метронидазол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тинидазол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обладают более широким спектром действия, чем остальные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нитроимидазолы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/>
          </a:p>
          <a:p>
            <a:pPr>
              <a:buNone/>
            </a:pPr>
            <a:r>
              <a:rPr lang="ru-RU" b="1" dirty="0" err="1" smtClean="0"/>
              <a:t>Метронидазол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трихопол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метрогил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метровагин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метродент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оказывает бактерицидный эффект в отношении грамотрицательных анаэробов (бактероидов,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фузобактерий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некоторых грамположительных МО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клостридий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пептококки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Helicobacter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pylori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 сочетании с амоксициллином);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ростейших (трихомонад, амеб,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лямблий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Применяется в лекарственных формах: таблетки для приема внутрь, раствор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инфузий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гель вагинальный, суппозитории, таблетки вагинальные, гель стоматологический, гель для наружного применения.</a:t>
            </a:r>
          </a:p>
        </p:txBody>
      </p:sp>
      <p:pic>
        <p:nvPicPr>
          <p:cNvPr id="8" name="Рисунок 7" descr="c4366.jpg"/>
          <p:cNvPicPr>
            <a:picLocks noChangeAspect="1"/>
          </p:cNvPicPr>
          <p:nvPr/>
        </p:nvPicPr>
        <p:blipFill>
          <a:blip r:embed="rId2" cstate="print"/>
          <a:srcRect l="11151" t="21650" r="11150" b="20601"/>
          <a:stretch>
            <a:fillRect/>
          </a:stretch>
        </p:blipFill>
        <p:spPr>
          <a:xfrm>
            <a:off x="179512" y="4869160"/>
            <a:ext cx="2457880" cy="1714857"/>
          </a:xfrm>
          <a:prstGeom prst="rect">
            <a:avLst/>
          </a:prstGeom>
        </p:spPr>
      </p:pic>
      <p:pic>
        <p:nvPicPr>
          <p:cNvPr id="10" name="Рисунок 9" descr="м.jpg"/>
          <p:cNvPicPr>
            <a:picLocks noChangeAspect="1"/>
          </p:cNvPicPr>
          <p:nvPr/>
        </p:nvPicPr>
        <p:blipFill>
          <a:blip r:embed="rId3" cstate="print"/>
          <a:srcRect l="3538" r="20863" b="20283"/>
          <a:stretch>
            <a:fillRect/>
          </a:stretch>
        </p:blipFill>
        <p:spPr>
          <a:xfrm>
            <a:off x="4355976" y="5517232"/>
            <a:ext cx="2304256" cy="1146696"/>
          </a:xfrm>
          <a:prstGeom prst="rect">
            <a:avLst/>
          </a:prstGeom>
        </p:spPr>
      </p:pic>
      <p:pic>
        <p:nvPicPr>
          <p:cNvPr id="11" name="Рисунок 10" descr="в.jpg"/>
          <p:cNvPicPr>
            <a:picLocks noChangeAspect="1"/>
          </p:cNvPicPr>
          <p:nvPr/>
        </p:nvPicPr>
        <p:blipFill>
          <a:blip r:embed="rId4" cstate="print"/>
          <a:srcRect l="7476" t="26375" r="7476" b="26375"/>
          <a:stretch>
            <a:fillRect/>
          </a:stretch>
        </p:blipFill>
        <p:spPr>
          <a:xfrm>
            <a:off x="2483768" y="5445224"/>
            <a:ext cx="1872208" cy="1224136"/>
          </a:xfrm>
          <a:prstGeom prst="rect">
            <a:avLst/>
          </a:prstGeom>
        </p:spPr>
      </p:pic>
      <p:pic>
        <p:nvPicPr>
          <p:cNvPr id="12" name="Рисунок 11" descr="х.jpg"/>
          <p:cNvPicPr>
            <a:picLocks noChangeAspect="1"/>
          </p:cNvPicPr>
          <p:nvPr/>
        </p:nvPicPr>
        <p:blipFill>
          <a:blip r:embed="rId5" cstate="print"/>
          <a:srcRect l="6951" t="21650" r="6951" b="21650"/>
          <a:stretch>
            <a:fillRect/>
          </a:stretch>
        </p:blipFill>
        <p:spPr>
          <a:xfrm>
            <a:off x="6732240" y="5445224"/>
            <a:ext cx="2016224" cy="12557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0686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676456" cy="65973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Показания к применению:</a:t>
            </a:r>
          </a:p>
          <a:p>
            <a:r>
              <a:rPr lang="ru-RU" sz="2000" dirty="0"/>
              <a:t>Протозойные инфекции: внекишечный амебиаз, </a:t>
            </a:r>
            <a:r>
              <a:rPr lang="ru-RU" sz="2000" dirty="0" smtClean="0"/>
              <a:t>амебный </a:t>
            </a:r>
            <a:r>
              <a:rPr lang="ru-RU" sz="2000" dirty="0"/>
              <a:t>абсцесс печени, </a:t>
            </a:r>
            <a:r>
              <a:rPr lang="ru-RU" sz="2000" dirty="0" smtClean="0"/>
              <a:t>амебная дизентерия</a:t>
            </a:r>
          </a:p>
          <a:p>
            <a:r>
              <a:rPr lang="ru-RU" sz="2000" dirty="0" err="1" smtClean="0"/>
              <a:t>Лямблиоз</a:t>
            </a:r>
            <a:r>
              <a:rPr lang="ru-RU" sz="2000" dirty="0" smtClean="0"/>
              <a:t>; трихомониаз, </a:t>
            </a:r>
            <a:r>
              <a:rPr lang="ru-RU" sz="2000" dirty="0" err="1" smtClean="0"/>
              <a:t>трихомонадный</a:t>
            </a:r>
            <a:r>
              <a:rPr lang="ru-RU" sz="2000" dirty="0" smtClean="0"/>
              <a:t> </a:t>
            </a:r>
            <a:r>
              <a:rPr lang="ru-RU" sz="2000" dirty="0"/>
              <a:t>вагинит, </a:t>
            </a:r>
            <a:r>
              <a:rPr lang="ru-RU" sz="2000" dirty="0" smtClean="0"/>
              <a:t>уретрит.</a:t>
            </a:r>
            <a:endParaRPr lang="ru-RU" sz="2000" dirty="0"/>
          </a:p>
          <a:p>
            <a:r>
              <a:rPr lang="ru-RU" sz="2000" dirty="0"/>
              <a:t>Инфекции, вызываемые</a:t>
            </a:r>
            <a:r>
              <a:rPr lang="ru-RU" sz="2000" i="1" dirty="0"/>
              <a:t> </a:t>
            </a:r>
            <a:r>
              <a:rPr lang="ru-RU" sz="2000" i="1" dirty="0" err="1"/>
              <a:t>Bacteroides</a:t>
            </a:r>
            <a:r>
              <a:rPr lang="ru-RU" sz="2000" i="1" dirty="0"/>
              <a:t> </a:t>
            </a:r>
            <a:r>
              <a:rPr lang="ru-RU" sz="2000" i="1" dirty="0" err="1" smtClean="0"/>
              <a:t>spp</a:t>
            </a:r>
            <a:r>
              <a:rPr lang="ru-RU" sz="2000" i="1" dirty="0" smtClean="0"/>
              <a:t>: </a:t>
            </a:r>
            <a:r>
              <a:rPr lang="ru-RU" sz="2000" dirty="0" smtClean="0"/>
              <a:t>инфекции </a:t>
            </a:r>
            <a:r>
              <a:rPr lang="ru-RU" sz="2000" dirty="0"/>
              <a:t>костей и суставов, </a:t>
            </a:r>
            <a:r>
              <a:rPr lang="ru-RU" sz="2000" dirty="0" smtClean="0"/>
              <a:t>ЦНС, </a:t>
            </a:r>
            <a:r>
              <a:rPr lang="ru-RU" sz="2000" dirty="0"/>
              <a:t>в </a:t>
            </a:r>
            <a:r>
              <a:rPr lang="ru-RU" sz="2000" dirty="0" err="1"/>
              <a:t>т.ч</a:t>
            </a:r>
            <a:r>
              <a:rPr lang="ru-RU" sz="2000" dirty="0"/>
              <a:t>. менингит, абсцесс </a:t>
            </a:r>
            <a:r>
              <a:rPr lang="ru-RU" sz="2000" dirty="0" smtClean="0"/>
              <a:t>мозга</a:t>
            </a:r>
          </a:p>
          <a:p>
            <a:r>
              <a:rPr lang="ru-RU" sz="2000" dirty="0" smtClean="0"/>
              <a:t>бактериальный </a:t>
            </a:r>
            <a:r>
              <a:rPr lang="ru-RU" sz="2000" dirty="0"/>
              <a:t>эндокардит, пневмония, эмпиема и абсцесс легких, сепсис.</a:t>
            </a:r>
          </a:p>
          <a:p>
            <a:r>
              <a:rPr lang="ru-RU" sz="2000" dirty="0"/>
              <a:t>Инфекции, вызываемые видами </a:t>
            </a:r>
            <a:r>
              <a:rPr lang="ru-RU" sz="2000" i="1" dirty="0" err="1"/>
              <a:t>Clostridium</a:t>
            </a:r>
            <a:r>
              <a:rPr lang="ru-RU" sz="2000" i="1" dirty="0"/>
              <a:t> </a:t>
            </a:r>
            <a:r>
              <a:rPr lang="ru-RU" sz="2000" i="1" dirty="0" err="1"/>
              <a:t>spp</a:t>
            </a:r>
            <a:r>
              <a:rPr lang="ru-RU" sz="2000" i="1" dirty="0"/>
              <a:t>., </a:t>
            </a:r>
            <a:r>
              <a:rPr lang="ru-RU" sz="2000" i="1" dirty="0" err="1"/>
              <a:t>Peptococcus</a:t>
            </a:r>
            <a:r>
              <a:rPr lang="ru-RU" sz="2000" i="1" dirty="0"/>
              <a:t> </a:t>
            </a:r>
            <a:r>
              <a:rPr lang="ru-RU" sz="2000" dirty="0" smtClean="0"/>
              <a:t>брюшной </a:t>
            </a:r>
            <a:r>
              <a:rPr lang="ru-RU" sz="2000" dirty="0"/>
              <a:t>полости (перитонит, абсцесс печени), инфекции органов малого таза (эндометрит, абсцесс фаллопиевых труб и яичников, инфекции свода влагалища).</a:t>
            </a:r>
          </a:p>
          <a:p>
            <a:r>
              <a:rPr lang="ru-RU" sz="2000" dirty="0"/>
              <a:t>Псевдомембранозный колит (связанный с применением антибиотиков).</a:t>
            </a:r>
          </a:p>
          <a:p>
            <a:r>
              <a:rPr lang="ru-RU" sz="2000" dirty="0"/>
              <a:t>Гастрит или язва двенадцатиперстной кишки, связанные с </a:t>
            </a:r>
            <a:r>
              <a:rPr lang="ru-RU" sz="2000" i="1" dirty="0" err="1"/>
              <a:t>Helicobacter</a:t>
            </a:r>
            <a:r>
              <a:rPr lang="ru-RU" sz="2000" i="1" dirty="0"/>
              <a:t> </a:t>
            </a:r>
            <a:r>
              <a:rPr lang="ru-RU" sz="2000" i="1" dirty="0" err="1"/>
              <a:t>pylori</a:t>
            </a:r>
            <a:r>
              <a:rPr lang="ru-RU" sz="2000" i="1" dirty="0"/>
              <a:t>.</a:t>
            </a:r>
            <a:endParaRPr lang="ru-RU" sz="2000" dirty="0"/>
          </a:p>
          <a:p>
            <a:r>
              <a:rPr lang="ru-RU" sz="2000" dirty="0" smtClean="0"/>
              <a:t>Лучевая </a:t>
            </a:r>
            <a:r>
              <a:rPr lang="ru-RU" sz="2000" dirty="0"/>
              <a:t>терапия больных с опухолями - в качестве радиосенсибилизирующего </a:t>
            </a:r>
            <a:r>
              <a:rPr lang="ru-RU" sz="2000" dirty="0" smtClean="0"/>
              <a:t>средства.</a:t>
            </a:r>
          </a:p>
        </p:txBody>
      </p:sp>
      <p:pic>
        <p:nvPicPr>
          <p:cNvPr id="11" name="Рисунок 10" descr="c4366.jpg"/>
          <p:cNvPicPr>
            <a:picLocks noChangeAspect="1"/>
          </p:cNvPicPr>
          <p:nvPr/>
        </p:nvPicPr>
        <p:blipFill>
          <a:blip r:embed="rId2" cstate="print"/>
          <a:srcRect l="11151" t="21650" r="11150" b="20601"/>
          <a:stretch>
            <a:fillRect/>
          </a:stretch>
        </p:blipFill>
        <p:spPr>
          <a:xfrm>
            <a:off x="6948264" y="5301208"/>
            <a:ext cx="1941840" cy="13548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6968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676456" cy="659735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Наружно применяется гель и крем для лечения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розацеа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угревой сыпи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розамет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метрогил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метрогил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А-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адапаленом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местно - в стоматологии (гель);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гинекологии (гели, суппозитории, таблетки вагинальные, в том числе комбинированные с антибиотиками и противогрибковыми средствами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гиналгин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гиномикс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метромикон-нео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др.).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х.jpg"/>
          <p:cNvPicPr>
            <a:picLocks noChangeAspect="1"/>
          </p:cNvPicPr>
          <p:nvPr/>
        </p:nvPicPr>
        <p:blipFill>
          <a:blip r:embed="rId2" cstate="print"/>
          <a:srcRect l="6951" t="21650" r="6951" b="21650"/>
          <a:stretch>
            <a:fillRect/>
          </a:stretch>
        </p:blipFill>
        <p:spPr>
          <a:xfrm>
            <a:off x="6012160" y="5157192"/>
            <a:ext cx="2736466" cy="1507150"/>
          </a:xfrm>
          <a:prstGeom prst="rect">
            <a:avLst/>
          </a:prstGeom>
        </p:spPr>
      </p:pic>
      <p:pic>
        <p:nvPicPr>
          <p:cNvPr id="10" name="Рисунок 9" descr="роз.jpg"/>
          <p:cNvPicPr>
            <a:picLocks noChangeAspect="1"/>
          </p:cNvPicPr>
          <p:nvPr/>
        </p:nvPicPr>
        <p:blipFill>
          <a:blip r:embed="rId3" cstate="print"/>
          <a:srcRect l="2751" t="8331" r="5113" b="47475"/>
          <a:stretch>
            <a:fillRect/>
          </a:stretch>
        </p:blipFill>
        <p:spPr>
          <a:xfrm>
            <a:off x="1619672" y="5589240"/>
            <a:ext cx="3816425" cy="1141666"/>
          </a:xfrm>
          <a:prstGeom prst="rect">
            <a:avLst/>
          </a:prstGeom>
        </p:spPr>
      </p:pic>
      <p:pic>
        <p:nvPicPr>
          <p:cNvPr id="5" name="Рисунок 4" descr="м.jpg"/>
          <p:cNvPicPr>
            <a:picLocks noChangeAspect="1"/>
          </p:cNvPicPr>
          <p:nvPr/>
        </p:nvPicPr>
        <p:blipFill>
          <a:blip r:embed="rId4" cstate="print"/>
          <a:srcRect l="3538" r="20863" b="20283"/>
          <a:stretch>
            <a:fillRect/>
          </a:stretch>
        </p:blipFill>
        <p:spPr>
          <a:xfrm>
            <a:off x="179512" y="4149080"/>
            <a:ext cx="2749266" cy="1368152"/>
          </a:xfrm>
          <a:prstGeom prst="rect">
            <a:avLst/>
          </a:prstGeom>
        </p:spPr>
      </p:pic>
      <p:pic>
        <p:nvPicPr>
          <p:cNvPr id="6" name="Рисунок 5" descr="в.jpg"/>
          <p:cNvPicPr>
            <a:picLocks noChangeAspect="1"/>
          </p:cNvPicPr>
          <p:nvPr/>
        </p:nvPicPr>
        <p:blipFill>
          <a:blip r:embed="rId5" cstate="print"/>
          <a:srcRect l="7476" t="26375" r="7476" b="26375"/>
          <a:stretch>
            <a:fillRect/>
          </a:stretch>
        </p:blipFill>
        <p:spPr>
          <a:xfrm>
            <a:off x="6084168" y="3140968"/>
            <a:ext cx="2532987" cy="1656184"/>
          </a:xfrm>
          <a:prstGeom prst="rect">
            <a:avLst/>
          </a:prstGeom>
        </p:spPr>
      </p:pic>
      <p:pic>
        <p:nvPicPr>
          <p:cNvPr id="1026" name="Picture 2" descr="https://static3.asna.ru/imgprx/Hh-fOnQ4rIjZly40hPUp5-8UZ7g0ARQOVDl5yy-PmiA/rs:fit:800:800:1/g:no/aHR0cHM6Ly93d3cuYXNuYS5ydS91cGxvYWQvaWJsb2NrLzRiZC80YmQ5OGY4YWNlMmU4YTk5MWNkZWM0NThkZDM0NDcxOS5qcG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221088"/>
            <a:ext cx="2571713" cy="1224136"/>
          </a:xfrm>
          <a:prstGeom prst="rect">
            <a:avLst/>
          </a:prstGeom>
          <a:noFill/>
        </p:spPr>
      </p:pic>
      <p:pic>
        <p:nvPicPr>
          <p:cNvPr id="8" name="Рисунок 7" descr="b61e84ce65dc1918a103e5b746500ab0.jpeg"/>
          <p:cNvPicPr>
            <a:picLocks noChangeAspect="1"/>
          </p:cNvPicPr>
          <p:nvPr/>
        </p:nvPicPr>
        <p:blipFill>
          <a:blip r:embed="rId7" cstate="print"/>
          <a:srcRect l="3538" t="10413" r="4326" b="13241"/>
          <a:stretch>
            <a:fillRect/>
          </a:stretch>
        </p:blipFill>
        <p:spPr>
          <a:xfrm>
            <a:off x="539552" y="2996952"/>
            <a:ext cx="2232248" cy="1080120"/>
          </a:xfrm>
          <a:prstGeom prst="rect">
            <a:avLst/>
          </a:prstGeom>
        </p:spPr>
      </p:pic>
      <p:pic>
        <p:nvPicPr>
          <p:cNvPr id="11" name="Рисунок 10" descr="микс.jpg"/>
          <p:cNvPicPr>
            <a:picLocks noChangeAspect="1"/>
          </p:cNvPicPr>
          <p:nvPr/>
        </p:nvPicPr>
        <p:blipFill>
          <a:blip r:embed="rId8" cstate="print"/>
          <a:srcRect l="10762" t="24759" r="8519" b="25997"/>
          <a:stretch>
            <a:fillRect/>
          </a:stretch>
        </p:blipFill>
        <p:spPr>
          <a:xfrm>
            <a:off x="3563888" y="2852936"/>
            <a:ext cx="2345618" cy="1368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6968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424936" cy="5493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Тинидазол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Активен в отношении возбудителей </a:t>
            </a:r>
            <a:r>
              <a:rPr lang="ru-RU" dirty="0" err="1" smtClean="0"/>
              <a:t>протозойных</a:t>
            </a:r>
            <a:r>
              <a:rPr lang="ru-RU" dirty="0" smtClean="0"/>
              <a:t> инфекций (трихомонад, </a:t>
            </a:r>
            <a:r>
              <a:rPr lang="ru-RU" dirty="0" err="1" smtClean="0"/>
              <a:t>лямблий</a:t>
            </a:r>
            <a:r>
              <a:rPr lang="ru-RU" dirty="0" smtClean="0"/>
              <a:t> - </a:t>
            </a:r>
            <a:r>
              <a:rPr lang="en-US" dirty="0" err="1" smtClean="0"/>
              <a:t>Trichomonas</a:t>
            </a:r>
            <a:r>
              <a:rPr lang="en-US" dirty="0" smtClean="0"/>
              <a:t> </a:t>
            </a:r>
            <a:r>
              <a:rPr lang="en-US" dirty="0" err="1" smtClean="0"/>
              <a:t>vaginalis</a:t>
            </a:r>
            <a:r>
              <a:rPr lang="en-US" dirty="0" smtClean="0"/>
              <a:t>, </a:t>
            </a:r>
            <a:r>
              <a:rPr lang="en-US" dirty="0" err="1" smtClean="0"/>
              <a:t>Entamoeba</a:t>
            </a:r>
            <a:r>
              <a:rPr lang="en-US" dirty="0" smtClean="0"/>
              <a:t> </a:t>
            </a:r>
            <a:r>
              <a:rPr lang="en-US" dirty="0" err="1" smtClean="0"/>
              <a:t>histolytica</a:t>
            </a:r>
            <a:r>
              <a:rPr lang="en-US" dirty="0" smtClean="0"/>
              <a:t>, </a:t>
            </a:r>
            <a:r>
              <a:rPr lang="en-US" dirty="0" err="1" smtClean="0"/>
              <a:t>Lamblia</a:t>
            </a:r>
            <a:r>
              <a:rPr lang="en-US" dirty="0" smtClean="0"/>
              <a:t> spp. </a:t>
            </a:r>
            <a:endParaRPr lang="ru-RU" dirty="0" smtClean="0"/>
          </a:p>
          <a:p>
            <a:r>
              <a:rPr lang="ru-RU" dirty="0" smtClean="0"/>
              <a:t>Оказывает бактерицидное действие в отношении анаэробных МО бактероидов, </a:t>
            </a:r>
            <a:r>
              <a:rPr lang="ru-RU" dirty="0" err="1" smtClean="0"/>
              <a:t>клостридий</a:t>
            </a:r>
            <a:r>
              <a:rPr lang="ru-RU" dirty="0" smtClean="0"/>
              <a:t>, </a:t>
            </a:r>
            <a:r>
              <a:rPr lang="ru-RU" dirty="0" err="1" smtClean="0"/>
              <a:t>эубактерий</a:t>
            </a:r>
            <a:r>
              <a:rPr lang="ru-RU" dirty="0" smtClean="0"/>
              <a:t>, </a:t>
            </a:r>
            <a:r>
              <a:rPr lang="ru-RU" dirty="0" err="1" smtClean="0"/>
              <a:t>фузобактерий</a:t>
            </a:r>
            <a:r>
              <a:rPr lang="ru-RU" dirty="0" smtClean="0"/>
              <a:t>, </a:t>
            </a:r>
            <a:r>
              <a:rPr lang="ru-RU" dirty="0" err="1" smtClean="0"/>
              <a:t>пептококков</a:t>
            </a:r>
            <a:r>
              <a:rPr lang="ru-RU" dirty="0" smtClean="0"/>
              <a:t> и </a:t>
            </a:r>
            <a:r>
              <a:rPr lang="ru-RU" dirty="0" err="1" smtClean="0"/>
              <a:t>пептострептокков</a:t>
            </a:r>
            <a:r>
              <a:rPr lang="ru-RU" dirty="0" smtClean="0"/>
              <a:t> - </a:t>
            </a:r>
            <a:r>
              <a:rPr lang="en-US" dirty="0" err="1" smtClean="0"/>
              <a:t>Bacteroides</a:t>
            </a:r>
            <a:r>
              <a:rPr lang="en-US" dirty="0" smtClean="0"/>
              <a:t> spp., (</a:t>
            </a:r>
            <a:r>
              <a:rPr lang="ru-RU" dirty="0" smtClean="0"/>
              <a:t>в т.ч. </a:t>
            </a:r>
            <a:r>
              <a:rPr lang="en-US" dirty="0" err="1" smtClean="0"/>
              <a:t>Bacteroides</a:t>
            </a:r>
            <a:r>
              <a:rPr lang="en-US" dirty="0" smtClean="0"/>
              <a:t> </a:t>
            </a:r>
            <a:r>
              <a:rPr lang="en-US" dirty="0" err="1" smtClean="0"/>
              <a:t>fragilis</a:t>
            </a:r>
            <a:r>
              <a:rPr lang="en-US" dirty="0" smtClean="0"/>
              <a:t>, </a:t>
            </a:r>
            <a:r>
              <a:rPr lang="en-US" dirty="0" err="1" smtClean="0"/>
              <a:t>Bacteroides</a:t>
            </a:r>
            <a:r>
              <a:rPr lang="en-US" dirty="0" smtClean="0"/>
              <a:t> </a:t>
            </a:r>
            <a:r>
              <a:rPr lang="en-US" dirty="0" err="1" smtClean="0"/>
              <a:t>melaninogenicus</a:t>
            </a:r>
            <a:r>
              <a:rPr lang="en-US" dirty="0" smtClean="0"/>
              <a:t>), Clostridium spp., </a:t>
            </a:r>
            <a:r>
              <a:rPr lang="en-US" dirty="0" err="1" smtClean="0"/>
              <a:t>Eubacterium</a:t>
            </a:r>
            <a:r>
              <a:rPr lang="en-US" dirty="0" smtClean="0"/>
              <a:t> spp., </a:t>
            </a:r>
            <a:r>
              <a:rPr lang="en-US" dirty="0" err="1" smtClean="0"/>
              <a:t>Fusobacterium</a:t>
            </a:r>
            <a:r>
              <a:rPr lang="en-US" dirty="0" smtClean="0"/>
              <a:t> spp., </a:t>
            </a:r>
            <a:r>
              <a:rPr lang="en-US" dirty="0" err="1" smtClean="0"/>
              <a:t>Peptococcus</a:t>
            </a:r>
            <a:r>
              <a:rPr lang="en-US" dirty="0" smtClean="0"/>
              <a:t> spp., </a:t>
            </a:r>
            <a:r>
              <a:rPr lang="en-US" dirty="0" err="1" smtClean="0"/>
              <a:t>Peptostreptococcus</a:t>
            </a:r>
            <a:r>
              <a:rPr lang="en-US" dirty="0" smtClean="0"/>
              <a:t> spp. </a:t>
            </a:r>
            <a:endParaRPr lang="ru-RU" dirty="0"/>
          </a:p>
        </p:txBody>
      </p:sp>
      <p:pic>
        <p:nvPicPr>
          <p:cNvPr id="9" name="Рисунок 8" descr="faa9bf8002fae80c6f30f0fc46e8b61a.jpg"/>
          <p:cNvPicPr>
            <a:picLocks noChangeAspect="1"/>
          </p:cNvPicPr>
          <p:nvPr/>
        </p:nvPicPr>
        <p:blipFill>
          <a:blip r:embed="rId2" cstate="print"/>
          <a:srcRect l="11361" t="14602" r="29840" b="28509"/>
          <a:stretch>
            <a:fillRect/>
          </a:stretch>
        </p:blipFill>
        <p:spPr>
          <a:xfrm>
            <a:off x="1187624" y="4653136"/>
            <a:ext cx="3096344" cy="1872208"/>
          </a:xfrm>
          <a:prstGeom prst="rect">
            <a:avLst/>
          </a:prstGeom>
        </p:spPr>
      </p:pic>
      <p:pic>
        <p:nvPicPr>
          <p:cNvPr id="10" name="Рисунок 9" descr="га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229200"/>
            <a:ext cx="3658878" cy="14485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0767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424936" cy="5229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Применяется в таблетках для приема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внутрь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следующих показаниях:</a:t>
            </a:r>
          </a:p>
          <a:p>
            <a:r>
              <a:rPr lang="ru-RU" dirty="0" smtClean="0"/>
              <a:t>трихомониаз (</a:t>
            </a:r>
            <a:r>
              <a:rPr lang="ru-RU" dirty="0" err="1" smtClean="0"/>
              <a:t>кольпиты</a:t>
            </a:r>
            <a:r>
              <a:rPr lang="ru-RU" dirty="0" smtClean="0"/>
              <a:t>, эндометриты, овариальные и </a:t>
            </a:r>
            <a:r>
              <a:rPr lang="ru-RU" dirty="0" err="1" smtClean="0"/>
              <a:t>тубовариальные</a:t>
            </a:r>
            <a:r>
              <a:rPr lang="ru-RU" dirty="0" smtClean="0"/>
              <a:t> абсцессы);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лямблиоз</a:t>
            </a:r>
            <a:r>
              <a:rPr lang="ru-RU" dirty="0" smtClean="0"/>
              <a:t>;</a:t>
            </a:r>
          </a:p>
          <a:p>
            <a:r>
              <a:rPr lang="ru-RU" dirty="0" smtClean="0"/>
              <a:t>-амебиаз (в т.ч. кишечная и печеночная форма);</a:t>
            </a:r>
          </a:p>
          <a:p>
            <a:r>
              <a:rPr lang="ru-RU" dirty="0" smtClean="0"/>
              <a:t>инфекции, вызванные анаэробными бактериями (при пневмониях, эмпиеме плевры, абсцессе легкого, инфекции кожи и мягких тканей, при остром язвенном гингивите);</a:t>
            </a:r>
          </a:p>
          <a:p>
            <a:r>
              <a:rPr lang="ru-RU" dirty="0" smtClean="0"/>
              <a:t>смешанные аэробно-анаэробные инфекции (в комбинации с антибиотиками);</a:t>
            </a:r>
          </a:p>
          <a:p>
            <a:r>
              <a:rPr lang="ru-RU" dirty="0" err="1" smtClean="0"/>
              <a:t>эрадикация</a:t>
            </a:r>
            <a:r>
              <a:rPr lang="ru-RU" dirty="0" smtClean="0"/>
              <a:t> </a:t>
            </a:r>
            <a:r>
              <a:rPr lang="ru-RU" dirty="0" err="1" smtClean="0"/>
              <a:t>Helicobacter</a:t>
            </a:r>
            <a:r>
              <a:rPr lang="ru-RU" dirty="0" smtClean="0"/>
              <a:t> </a:t>
            </a:r>
            <a:r>
              <a:rPr lang="ru-RU" dirty="0" err="1" smtClean="0"/>
              <a:t>pylori</a:t>
            </a:r>
            <a:r>
              <a:rPr lang="ru-RU" dirty="0" smtClean="0"/>
              <a:t> (в комбинации с препаратами висмута и антибиотиками).</a:t>
            </a:r>
          </a:p>
          <a:p>
            <a:r>
              <a:rPr lang="ru-RU" dirty="0" smtClean="0"/>
              <a:t>Препарат применяют для профилактики послеоперационных инфекционных осложнений, вызванных анаэробами.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Вагинальные суппозитории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гайномакс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тиоконазолом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/>
              <a:t>вагинальный </a:t>
            </a:r>
            <a:r>
              <a:rPr lang="ru-RU" dirty="0" smtClean="0"/>
              <a:t>кандидоз, </a:t>
            </a:r>
            <a:r>
              <a:rPr lang="ru-RU" dirty="0" err="1" smtClean="0"/>
              <a:t>трихомонадный</a:t>
            </a:r>
            <a:r>
              <a:rPr lang="ru-RU" dirty="0" smtClean="0"/>
              <a:t> </a:t>
            </a:r>
            <a:r>
              <a:rPr lang="ru-RU" dirty="0" err="1" smtClean="0"/>
              <a:t>вульвовагинит</a:t>
            </a:r>
            <a:r>
              <a:rPr lang="ru-RU" dirty="0" smtClean="0"/>
              <a:t>, </a:t>
            </a:r>
            <a:r>
              <a:rPr lang="ru-RU" dirty="0" err="1" smtClean="0"/>
              <a:t>гарднереллезный</a:t>
            </a:r>
            <a:r>
              <a:rPr lang="ru-RU" dirty="0" smtClean="0"/>
              <a:t> вагинит, неспецифический вагинит), а также </a:t>
            </a:r>
            <a:r>
              <a:rPr lang="ru-RU" dirty="0" err="1" smtClean="0"/>
              <a:t>микст-инфекцией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 descr="faa9bf8002fae80c6f30f0fc46e8b61a.jpg"/>
          <p:cNvPicPr>
            <a:picLocks noChangeAspect="1"/>
          </p:cNvPicPr>
          <p:nvPr/>
        </p:nvPicPr>
        <p:blipFill>
          <a:blip r:embed="rId2" cstate="print"/>
          <a:srcRect l="11361" t="14602" r="29840" b="28509"/>
          <a:stretch>
            <a:fillRect/>
          </a:stretch>
        </p:blipFill>
        <p:spPr>
          <a:xfrm>
            <a:off x="1187624" y="5013176"/>
            <a:ext cx="2520280" cy="1484784"/>
          </a:xfrm>
          <a:prstGeom prst="rect">
            <a:avLst/>
          </a:prstGeom>
        </p:spPr>
      </p:pic>
      <p:pic>
        <p:nvPicPr>
          <p:cNvPr id="10" name="Рисунок 9" descr="га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5013176"/>
            <a:ext cx="3154822" cy="15121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0767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6732240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Секнидазол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секнидокс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орнидазол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ниморазол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наксоджин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применяют внутрь, в таблетках при трихомониазе,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лямблиозе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амебиазе. </a:t>
            </a:r>
          </a:p>
          <a:p>
            <a:pPr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Орнидазол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/>
              <a:t>также применяют для  профилактики инфекций, вызванных анаэробными бактериями, при операциях на толстой кишке и в гинекологии.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составе препарата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комбифлокс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- для лечения смешанных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бактериальных инфекций. </a:t>
            </a:r>
          </a:p>
          <a:p>
            <a:pPr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Ниморазол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при </a:t>
            </a:r>
            <a:r>
              <a:rPr lang="ru-RU" sz="2000" dirty="0" smtClean="0"/>
              <a:t>вагинитах, вызванных </a:t>
            </a:r>
            <a:r>
              <a:rPr lang="ru-RU" sz="2000" dirty="0" err="1" smtClean="0"/>
              <a:t>Gardnerella</a:t>
            </a:r>
            <a:r>
              <a:rPr lang="ru-RU" sz="2000" dirty="0" smtClean="0"/>
              <a:t> </a:t>
            </a:r>
            <a:r>
              <a:rPr lang="ru-RU" sz="2000" dirty="0" err="1" smtClean="0"/>
              <a:t>vaginalis</a:t>
            </a:r>
            <a:r>
              <a:rPr lang="ru-RU" sz="2000" dirty="0" smtClean="0"/>
              <a:t>, острый язвенно-некротический гингивит (</a:t>
            </a:r>
            <a:r>
              <a:rPr lang="ru-RU" sz="2000" dirty="0" err="1" smtClean="0"/>
              <a:t>гингивит</a:t>
            </a:r>
            <a:r>
              <a:rPr lang="ru-RU" sz="2000" dirty="0" smtClean="0"/>
              <a:t> Винсента).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Тернидазол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местно, в составе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комбинированного препарата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тержинан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неомицином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нистатином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преднизолоном</a:t>
            </a:r>
            <a:r>
              <a:rPr lang="ru-RU" sz="2000" dirty="0" smtClean="0"/>
              <a:t>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вагинальные таблетки.</a:t>
            </a:r>
          </a:p>
        </p:txBody>
      </p:sp>
      <p:pic>
        <p:nvPicPr>
          <p:cNvPr id="12" name="Рисунок 11" descr="се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88640"/>
            <a:ext cx="2232248" cy="1538898"/>
          </a:xfrm>
          <a:prstGeom prst="rect">
            <a:avLst/>
          </a:prstGeom>
        </p:spPr>
      </p:pic>
      <p:pic>
        <p:nvPicPr>
          <p:cNvPr id="14" name="Рисунок 13" descr="тержи.jpg"/>
          <p:cNvPicPr>
            <a:picLocks noChangeAspect="1"/>
          </p:cNvPicPr>
          <p:nvPr/>
        </p:nvPicPr>
        <p:blipFill>
          <a:blip r:embed="rId3" cstate="print"/>
          <a:srcRect l="11454" t="14400" r="10656" b="17202"/>
          <a:stretch>
            <a:fillRect/>
          </a:stretch>
        </p:blipFill>
        <p:spPr>
          <a:xfrm>
            <a:off x="3419872" y="5229200"/>
            <a:ext cx="2928325" cy="1440160"/>
          </a:xfrm>
          <a:prstGeom prst="rect">
            <a:avLst/>
          </a:prstGeom>
        </p:spPr>
      </p:pic>
      <p:pic>
        <p:nvPicPr>
          <p:cNvPr id="8" name="Рисунок 7" descr="00000117949000000137_1.jpeg"/>
          <p:cNvPicPr>
            <a:picLocks noChangeAspect="1"/>
          </p:cNvPicPr>
          <p:nvPr/>
        </p:nvPicPr>
        <p:blipFill>
          <a:blip r:embed="rId4" cstate="print"/>
          <a:srcRect l="10644" t="9051" r="8933" b="15350"/>
          <a:stretch>
            <a:fillRect/>
          </a:stretch>
        </p:blipFill>
        <p:spPr>
          <a:xfrm>
            <a:off x="6804248" y="1916832"/>
            <a:ext cx="2016224" cy="1512168"/>
          </a:xfrm>
          <a:prstGeom prst="rect">
            <a:avLst/>
          </a:prstGeom>
        </p:spPr>
      </p:pic>
      <p:pic>
        <p:nvPicPr>
          <p:cNvPr id="11" name="Рисунок 10" descr="на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4221088"/>
            <a:ext cx="1669348" cy="23760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862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568952" cy="48737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ПРОТИВОПРОТОЗОЙНЫЕ СРЕДСТВА </a:t>
            </a:r>
            <a:r>
              <a:rPr lang="ru-RU" dirty="0" smtClean="0"/>
              <a:t>– это химиотерапевтические препараты с избирательным действием на определенные виды простейших — возбудителей малярии, амебиаза, </a:t>
            </a:r>
            <a:r>
              <a:rPr lang="ru-RU" dirty="0" err="1" smtClean="0"/>
              <a:t>лямблиоза</a:t>
            </a:r>
            <a:r>
              <a:rPr lang="ru-RU" dirty="0" smtClean="0"/>
              <a:t>, токсоплазмоза, лейшманиоза, трихомониаза, </a:t>
            </a:r>
            <a:r>
              <a:rPr lang="ru-RU" dirty="0" err="1" smtClean="0"/>
              <a:t>балантидиаза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организме человека могут паразитировать, размножаться в органах и тканях и вызывать различные заболевания свыше 1000 видов простейших.</a:t>
            </a:r>
          </a:p>
          <a:p>
            <a:r>
              <a:rPr lang="ru-RU" dirty="0" smtClean="0"/>
              <a:t>В нашей стране встречаются представители классов споровиков (плазмодии малярии, токсоплазмы), саркодовых (амебы), жгутиковых (</a:t>
            </a:r>
            <a:r>
              <a:rPr lang="ru-RU" dirty="0" err="1" smtClean="0"/>
              <a:t>лейшмании</a:t>
            </a:r>
            <a:r>
              <a:rPr lang="ru-RU" dirty="0" smtClean="0"/>
              <a:t>, трихомонады, </a:t>
            </a:r>
            <a:r>
              <a:rPr lang="ru-RU" dirty="0" err="1" smtClean="0"/>
              <a:t>лямблии</a:t>
            </a:r>
            <a:r>
              <a:rPr lang="ru-RU" dirty="0" smtClean="0"/>
              <a:t>) и ресничных (балантидии). </a:t>
            </a:r>
          </a:p>
          <a:p>
            <a:r>
              <a:rPr lang="ru-RU" dirty="0" smtClean="0"/>
              <a:t>Для лечения заболеваний, вызванных простейшими, — </a:t>
            </a:r>
            <a:r>
              <a:rPr lang="ru-RU" dirty="0" err="1" smtClean="0"/>
              <a:t>протозойных</a:t>
            </a:r>
            <a:r>
              <a:rPr lang="ru-RU" dirty="0" smtClean="0"/>
              <a:t> инфекций — применяются синтетические вещества различного химического строения и некоторые антибиотики. </a:t>
            </a:r>
          </a:p>
          <a:p>
            <a:r>
              <a:rPr lang="ru-RU" dirty="0" smtClean="0"/>
              <a:t>Классифицируются препараты по своему назначению.</a:t>
            </a:r>
            <a:endParaRPr lang="ru-RU" dirty="0"/>
          </a:p>
        </p:txBody>
      </p:sp>
      <p:pic>
        <p:nvPicPr>
          <p:cNvPr id="5" name="Рисунок 4" descr="пр.jpg"/>
          <p:cNvPicPr>
            <a:picLocks noChangeAspect="1"/>
          </p:cNvPicPr>
          <p:nvPr/>
        </p:nvPicPr>
        <p:blipFill>
          <a:blip r:embed="rId2" cstate="print"/>
          <a:srcRect l="38880" t="61531" r="4960" b="3909"/>
          <a:stretch>
            <a:fillRect/>
          </a:stretch>
        </p:blipFill>
        <p:spPr>
          <a:xfrm>
            <a:off x="4788024" y="5157192"/>
            <a:ext cx="3888432" cy="1512168"/>
          </a:xfrm>
          <a:prstGeom prst="rect">
            <a:avLst/>
          </a:prstGeom>
        </p:spPr>
      </p:pic>
      <p:pic>
        <p:nvPicPr>
          <p:cNvPr id="6" name="Рисунок 5" descr="пр.jpg"/>
          <p:cNvPicPr>
            <a:picLocks noChangeAspect="1"/>
          </p:cNvPicPr>
          <p:nvPr/>
        </p:nvPicPr>
        <p:blipFill>
          <a:blip r:embed="rId2" cstate="print"/>
          <a:srcRect l="2751" t="4472" r="2751" b="65714"/>
          <a:stretch>
            <a:fillRect/>
          </a:stretch>
        </p:blipFill>
        <p:spPr>
          <a:xfrm>
            <a:off x="323528" y="5085184"/>
            <a:ext cx="4248472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6732240" cy="540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Побочные эффекты и противопоказания: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Тошнота, рвота, диарея,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анорексия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металлический вкус во рту;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головная боль, головокружение, депрессия, бессонница,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галлюцинации,  нарушение координации движений, судороги,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периферическая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нейропатия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диплопия, поражение печени,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желтуха, гепатит,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цистит, недержание мочи,</a:t>
            </a:r>
            <a:r>
              <a:rPr lang="ru-RU" sz="2000" dirty="0" smtClean="0"/>
              <a:t> окрашивание </a:t>
            </a:r>
          </a:p>
          <a:p>
            <a:pPr>
              <a:buNone/>
            </a:pPr>
            <a:r>
              <a:rPr lang="ru-RU" sz="2000" dirty="0" smtClean="0"/>
              <a:t>мочи в коричневато-красноватый цвет,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кандидоз, аллергические реакции.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Противопоказаны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беременности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триместр), в период лактации, в детском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возрасте (по показаниям),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органических заболеваниях ЦНС,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печеночная недостаточность.</a:t>
            </a:r>
          </a:p>
        </p:txBody>
      </p:sp>
      <p:pic>
        <p:nvPicPr>
          <p:cNvPr id="12" name="Рисунок 11" descr="се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4801" y="188640"/>
            <a:ext cx="1775670" cy="1224136"/>
          </a:xfrm>
          <a:prstGeom prst="rect">
            <a:avLst/>
          </a:prstGeom>
        </p:spPr>
      </p:pic>
      <p:pic>
        <p:nvPicPr>
          <p:cNvPr id="14" name="Рисунок 13" descr="тержи.jpg"/>
          <p:cNvPicPr>
            <a:picLocks noChangeAspect="1"/>
          </p:cNvPicPr>
          <p:nvPr/>
        </p:nvPicPr>
        <p:blipFill>
          <a:blip r:embed="rId3" cstate="print"/>
          <a:srcRect l="11454" t="14400" r="10656" b="17202"/>
          <a:stretch>
            <a:fillRect/>
          </a:stretch>
        </p:blipFill>
        <p:spPr>
          <a:xfrm>
            <a:off x="5004048" y="5517232"/>
            <a:ext cx="2193844" cy="1152128"/>
          </a:xfrm>
          <a:prstGeom prst="rect">
            <a:avLst/>
          </a:prstGeom>
        </p:spPr>
      </p:pic>
      <p:pic>
        <p:nvPicPr>
          <p:cNvPr id="8" name="Рисунок 7" descr="00000117949000000137_1.jpeg"/>
          <p:cNvPicPr>
            <a:picLocks noChangeAspect="1"/>
          </p:cNvPicPr>
          <p:nvPr/>
        </p:nvPicPr>
        <p:blipFill>
          <a:blip r:embed="rId4" cstate="print"/>
          <a:srcRect l="10644" t="9051" r="8933" b="15350"/>
          <a:stretch>
            <a:fillRect/>
          </a:stretch>
        </p:blipFill>
        <p:spPr>
          <a:xfrm>
            <a:off x="6948264" y="1988840"/>
            <a:ext cx="1728192" cy="1296144"/>
          </a:xfrm>
          <a:prstGeom prst="rect">
            <a:avLst/>
          </a:prstGeom>
        </p:spPr>
      </p:pic>
      <p:pic>
        <p:nvPicPr>
          <p:cNvPr id="11" name="Рисунок 10" descr="на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4797152"/>
            <a:ext cx="1272381" cy="1811058"/>
          </a:xfrm>
          <a:prstGeom prst="rect">
            <a:avLst/>
          </a:prstGeom>
        </p:spPr>
      </p:pic>
      <p:pic>
        <p:nvPicPr>
          <p:cNvPr id="7" name="Рисунок 6" descr="c4366.jpg"/>
          <p:cNvPicPr>
            <a:picLocks noChangeAspect="1"/>
          </p:cNvPicPr>
          <p:nvPr/>
        </p:nvPicPr>
        <p:blipFill>
          <a:blip r:embed="rId6" cstate="print"/>
          <a:srcRect l="11151" t="21650" r="11150" b="20601"/>
          <a:stretch>
            <a:fillRect/>
          </a:stretch>
        </p:blipFill>
        <p:spPr>
          <a:xfrm>
            <a:off x="6588224" y="3501008"/>
            <a:ext cx="1857745" cy="1296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8623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im0-tub-ru.yandex.net/i?id=1f34bdb57034e7796a1d777c69d585e7&amp;n=13"/>
          <p:cNvPicPr>
            <a:picLocks noChangeAspect="1" noChangeArrowheads="1"/>
          </p:cNvPicPr>
          <p:nvPr/>
        </p:nvPicPr>
        <p:blipFill>
          <a:blip r:embed="rId2" cstate="print"/>
          <a:srcRect t="24328" b="21524"/>
          <a:stretch>
            <a:fillRect/>
          </a:stretch>
        </p:blipFill>
        <p:spPr bwMode="auto">
          <a:xfrm>
            <a:off x="2699792" y="4941168"/>
            <a:ext cx="3275974" cy="165618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0"/>
            <a:ext cx="8677628" cy="5013176"/>
          </a:xfrm>
        </p:spPr>
        <p:txBody>
          <a:bodyPr>
            <a:normAutofit fontScale="700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 синтетических противомикробных средств группы производных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нитрофурана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протозойных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инфекциях применяют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Фуразолидон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Нифурател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Фуразолидон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практически не всасывается в ЖКТ (не более 30%), выводится в неизмененном виде через кишечник. Учитывая эту особенность </a:t>
            </a:r>
            <a:r>
              <a:rPr lang="ru-RU" dirty="0" err="1" smtClean="0"/>
              <a:t>фармакокинетики</a:t>
            </a:r>
            <a:r>
              <a:rPr lang="ru-RU" dirty="0" smtClean="0"/>
              <a:t>, используется при инфекциях ЖКТ:</a:t>
            </a:r>
          </a:p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лечения бактериальной и протозойной диареи, дизентерии, паратифа,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лямблиоза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/>
              <a:t> </a:t>
            </a:r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При </a:t>
            </a:r>
            <a:r>
              <a:rPr lang="ru-RU" i="1" dirty="0"/>
              <a:t>лечении </a:t>
            </a:r>
            <a:r>
              <a:rPr lang="ru-RU" i="1" dirty="0" err="1"/>
              <a:t>лямблиоза</a:t>
            </a:r>
            <a:r>
              <a:rPr lang="ru-RU" dirty="0"/>
              <a:t>:</a:t>
            </a:r>
          </a:p>
          <a:p>
            <a:r>
              <a:rPr lang="ru-RU" dirty="0"/>
              <a:t>взрослым - по 100 мг (2 таблетки) 4 раза в день;</a:t>
            </a:r>
          </a:p>
          <a:p>
            <a:r>
              <a:rPr lang="ru-RU" dirty="0"/>
              <a:t>детям от 3 лет-в дозе 10 мг/кг массы тела в сутки (суточную дозу распределяют на 3-4 приема).</a:t>
            </a:r>
          </a:p>
          <a:p>
            <a:pPr marL="0" indent="0">
              <a:buNone/>
            </a:pPr>
            <a:r>
              <a:rPr lang="ru-RU" i="1" dirty="0" smtClean="0"/>
              <a:t>При лечении паратифа, дизентерии, острой бактериальной и </a:t>
            </a:r>
            <a:r>
              <a:rPr lang="ru-RU" i="1" dirty="0" err="1" smtClean="0"/>
              <a:t>протозойной</a:t>
            </a:r>
            <a:r>
              <a:rPr lang="ru-RU" i="1" dirty="0" smtClean="0"/>
              <a:t> диареи:</a:t>
            </a:r>
            <a:endParaRPr lang="ru-RU" dirty="0" smtClean="0"/>
          </a:p>
          <a:p>
            <a:r>
              <a:rPr lang="ru-RU" dirty="0" smtClean="0"/>
              <a:t>взрослым - по 100-150 мг (2-3 таблетки) 4 раза в сутки на протяжении 5-10 дней (продолжительность приема зависит от характера и тяжести патологического процесса).</a:t>
            </a:r>
          </a:p>
          <a:p>
            <a:r>
              <a:rPr lang="ru-RU" dirty="0" smtClean="0"/>
              <a:t>детям от 3 лет - 10 мг./кг массы тела в сутки (суточную дозу распределяют на 3-4 приема).</a:t>
            </a:r>
          </a:p>
          <a:p>
            <a:r>
              <a:rPr lang="ru-RU" dirty="0" smtClean="0"/>
              <a:t>Препарат </a:t>
            </a:r>
            <a:r>
              <a:rPr lang="ru-RU" dirty="0" err="1" smtClean="0"/>
              <a:t>Фуразолидон</a:t>
            </a:r>
            <a:r>
              <a:rPr lang="ru-RU" dirty="0" smtClean="0"/>
              <a:t> не рекомендуется принимать более 10 дней.</a:t>
            </a:r>
          </a:p>
          <a:p>
            <a:pPr marL="0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4624"/>
            <a:ext cx="5976664" cy="6336704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Нифуратель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макмирор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smtClean="0"/>
              <a:t>оказывает </a:t>
            </a:r>
            <a:r>
              <a:rPr lang="ru-RU" sz="1800" dirty="0" err="1"/>
              <a:t>противопротозойное</a:t>
            </a:r>
            <a:r>
              <a:rPr lang="ru-RU" sz="1800" dirty="0"/>
              <a:t>, противогрибковое и антибактериальное </a:t>
            </a:r>
            <a:r>
              <a:rPr lang="ru-RU" sz="1800" dirty="0" smtClean="0"/>
              <a:t>действие.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/>
              <a:t>Применяется в форме таблеток для приема внутрь при следующих </a:t>
            </a:r>
            <a:r>
              <a:rPr lang="ru-RU" sz="1800" b="1" dirty="0" smtClean="0"/>
              <a:t>показаниях:</a:t>
            </a:r>
          </a:p>
          <a:p>
            <a:r>
              <a:rPr lang="ru-RU" sz="1800" dirty="0" smtClean="0"/>
              <a:t> </a:t>
            </a:r>
            <a:r>
              <a:rPr lang="ru-RU" sz="1800" dirty="0" err="1"/>
              <a:t>В</a:t>
            </a:r>
            <a:r>
              <a:rPr lang="ru-RU" sz="1800" dirty="0" err="1" smtClean="0"/>
              <a:t>ульвовагинальные</a:t>
            </a:r>
            <a:r>
              <a:rPr lang="ru-RU" sz="1800" dirty="0" smtClean="0"/>
              <a:t> </a:t>
            </a:r>
            <a:r>
              <a:rPr lang="ru-RU" sz="1800" dirty="0"/>
              <a:t>инфекции, вызванные чувствительными к препарату возбудителями (патогенные микроорганизмы, грибы рода </a:t>
            </a:r>
            <a:r>
              <a:rPr lang="ru-RU" sz="1800" dirty="0" err="1"/>
              <a:t>Кандида</a:t>
            </a:r>
            <a:r>
              <a:rPr lang="ru-RU" sz="1800" dirty="0"/>
              <a:t>, трихомонады, бактерии, хламидии).</a:t>
            </a:r>
          </a:p>
          <a:p>
            <a:r>
              <a:rPr lang="ru-RU" sz="1800" dirty="0"/>
              <a:t>Пиелонефрит, уретрит, цистит, пиелит и другие заболевания мочевыводящей системы.</a:t>
            </a:r>
          </a:p>
          <a:p>
            <a:r>
              <a:rPr lang="ru-RU" sz="1800" dirty="0"/>
              <a:t>Кишечный амебиаз и </a:t>
            </a:r>
            <a:r>
              <a:rPr lang="ru-RU" sz="1800" dirty="0" err="1"/>
              <a:t>лямблиоз</a:t>
            </a:r>
            <a:r>
              <a:rPr lang="ru-RU" sz="1800" dirty="0"/>
              <a:t>.</a:t>
            </a:r>
          </a:p>
          <a:p>
            <a:r>
              <a:rPr lang="ru-RU" sz="1800" dirty="0"/>
              <a:t>Хронические воспалительные заболевания верхних отделов желудочно-кишечного тракта, ассоциированные с инфекцией </a:t>
            </a:r>
            <a:r>
              <a:rPr lang="ru-RU" sz="1800" dirty="0" err="1"/>
              <a:t>Helicobacter</a:t>
            </a:r>
            <a:r>
              <a:rPr lang="ru-RU" sz="1800" dirty="0"/>
              <a:t> </a:t>
            </a:r>
            <a:r>
              <a:rPr lang="ru-RU" sz="1800" dirty="0" err="1"/>
              <a:t>pylori</a:t>
            </a:r>
            <a:r>
              <a:rPr lang="ru-RU" sz="1800" dirty="0"/>
              <a:t>.</a:t>
            </a:r>
          </a:p>
          <a:p>
            <a:pPr>
              <a:buNone/>
            </a:pPr>
            <a:r>
              <a:rPr lang="ru-RU" sz="1800" dirty="0" smtClean="0"/>
              <a:t>Для лечения </a:t>
            </a:r>
            <a:r>
              <a:rPr lang="ru-RU" sz="1800" dirty="0" err="1" smtClean="0"/>
              <a:t>вульвовагинальных</a:t>
            </a:r>
            <a:r>
              <a:rPr lang="ru-RU" sz="1800" dirty="0"/>
              <a:t> </a:t>
            </a:r>
            <a:r>
              <a:rPr lang="ru-RU" sz="1800" dirty="0" smtClean="0"/>
              <a:t>инфекций, особенно вызванных смешанной патогенной микрофлорой, применяется в форме вагинальных суппозиториев (</a:t>
            </a:r>
            <a:r>
              <a:rPr lang="ru-RU" sz="1800" dirty="0" err="1" smtClean="0"/>
              <a:t>макмирор</a:t>
            </a:r>
            <a:r>
              <a:rPr lang="ru-RU" sz="1800" dirty="0" smtClean="0"/>
              <a:t> комплекс), в комбинации с </a:t>
            </a:r>
            <a:r>
              <a:rPr lang="ru-RU" sz="1800" dirty="0" err="1" smtClean="0"/>
              <a:t>полиеновым</a:t>
            </a:r>
            <a:r>
              <a:rPr lang="ru-RU" sz="1800" dirty="0" smtClean="0"/>
              <a:t> АБ  </a:t>
            </a:r>
            <a:r>
              <a:rPr lang="ru-RU" sz="1800" dirty="0" err="1" smtClean="0"/>
              <a:t>Нистатином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8" name="Рисунок 7" descr="макм.png"/>
          <p:cNvPicPr/>
          <p:nvPr/>
        </p:nvPicPr>
        <p:blipFill>
          <a:blip r:embed="rId2" cstate="print"/>
          <a:srcRect t="15271" b="15640"/>
          <a:stretch>
            <a:fillRect/>
          </a:stretch>
        </p:blipFill>
        <p:spPr>
          <a:xfrm>
            <a:off x="6300192" y="2780928"/>
            <a:ext cx="2376264" cy="1728192"/>
          </a:xfrm>
          <a:prstGeom prst="rect">
            <a:avLst/>
          </a:prstGeom>
        </p:spPr>
      </p:pic>
      <p:pic>
        <p:nvPicPr>
          <p:cNvPr id="9" name="Рисунок 8" descr="ком.png"/>
          <p:cNvPicPr/>
          <p:nvPr/>
        </p:nvPicPr>
        <p:blipFill>
          <a:blip r:embed="rId3" cstate="print"/>
          <a:srcRect l="18143" t="4436" r="18358" b="4959"/>
          <a:stretch>
            <a:fillRect/>
          </a:stretch>
        </p:blipFill>
        <p:spPr>
          <a:xfrm>
            <a:off x="6156176" y="4653136"/>
            <a:ext cx="2503099" cy="2023120"/>
          </a:xfrm>
          <a:prstGeom prst="rect">
            <a:avLst/>
          </a:prstGeom>
        </p:spPr>
      </p:pic>
      <p:pic>
        <p:nvPicPr>
          <p:cNvPr id="6" name="Рисунок 5" descr="ta_39484.jpg"/>
          <p:cNvPicPr>
            <a:picLocks noChangeAspect="1"/>
          </p:cNvPicPr>
          <p:nvPr/>
        </p:nvPicPr>
        <p:blipFill>
          <a:blip r:embed="rId4" cstate="print"/>
          <a:srcRect l="13461" t="11089" r="13460" b="9236"/>
          <a:stretch>
            <a:fillRect/>
          </a:stretch>
        </p:blipFill>
        <p:spPr>
          <a:xfrm>
            <a:off x="6444208" y="836712"/>
            <a:ext cx="2304256" cy="1708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44624"/>
            <a:ext cx="8640960" cy="482453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Побочные эффекты </a:t>
            </a:r>
            <a:r>
              <a:rPr lang="ru-RU" b="1" dirty="0" err="1" smtClean="0"/>
              <a:t>нитрофуранов</a:t>
            </a:r>
            <a:r>
              <a:rPr lang="ru-RU" b="1" dirty="0" smtClean="0"/>
              <a:t>:</a:t>
            </a:r>
            <a:endParaRPr lang="ru-RU" b="1" dirty="0"/>
          </a:p>
          <a:p>
            <a:r>
              <a:rPr lang="ru-RU" dirty="0" smtClean="0"/>
              <a:t>тошнота</a:t>
            </a:r>
            <a:r>
              <a:rPr lang="ru-RU" dirty="0"/>
              <a:t>, рвота, потеря аппетита, нарушения функции </a:t>
            </a:r>
            <a:r>
              <a:rPr lang="ru-RU" dirty="0" smtClean="0"/>
              <a:t>печени;</a:t>
            </a:r>
            <a:endParaRPr lang="ru-RU" dirty="0"/>
          </a:p>
          <a:p>
            <a:r>
              <a:rPr lang="ru-RU" dirty="0" smtClean="0"/>
              <a:t>головная </a:t>
            </a:r>
            <a:r>
              <a:rPr lang="ru-RU" dirty="0"/>
              <a:t>боль, головокружение, астения, нистагм, сонливость; периферическая </a:t>
            </a:r>
            <a:r>
              <a:rPr lang="ru-RU" dirty="0" err="1"/>
              <a:t>полинейропатия</a:t>
            </a:r>
            <a:r>
              <a:rPr lang="ru-RU" dirty="0"/>
              <a:t> (включая неврит зрительного нерва), первые симптомы которой - чувство онемения и жжения в ногах, мышечная слабость</a:t>
            </a:r>
            <a:r>
              <a:rPr lang="ru-RU" dirty="0" smtClean="0"/>
              <a:t>.</a:t>
            </a:r>
          </a:p>
          <a:p>
            <a:r>
              <a:rPr lang="ru-RU" dirty="0"/>
              <a:t>а</a:t>
            </a:r>
            <a:r>
              <a:rPr lang="ru-RU" dirty="0" smtClean="0"/>
              <a:t>ллергические реакции (кожная сыпь);</a:t>
            </a:r>
          </a:p>
          <a:p>
            <a:r>
              <a:rPr lang="ru-RU" dirty="0" err="1"/>
              <a:t>а</a:t>
            </a:r>
            <a:r>
              <a:rPr lang="ru-RU" dirty="0" err="1" smtClean="0"/>
              <a:t>нтабусоподобное</a:t>
            </a:r>
            <a:r>
              <a:rPr lang="ru-RU" dirty="0" smtClean="0"/>
              <a:t> действие. </a:t>
            </a:r>
          </a:p>
          <a:p>
            <a:pPr algn="ctr">
              <a:buNone/>
            </a:pPr>
            <a:r>
              <a:rPr lang="ru-RU" b="1" dirty="0" smtClean="0"/>
              <a:t>    Противопоказания </a:t>
            </a:r>
            <a:r>
              <a:rPr lang="ru-RU" b="1" dirty="0"/>
              <a:t>к </a:t>
            </a:r>
            <a:r>
              <a:rPr lang="ru-RU" b="1" dirty="0" smtClean="0"/>
              <a:t>применению:</a:t>
            </a:r>
            <a:endParaRPr lang="ru-RU" b="1" dirty="0"/>
          </a:p>
          <a:p>
            <a:r>
              <a:rPr lang="ru-RU" dirty="0"/>
              <a:t>хроническая почечная </a:t>
            </a:r>
            <a:r>
              <a:rPr lang="ru-RU" dirty="0" smtClean="0"/>
              <a:t>недостаточность;</a:t>
            </a:r>
          </a:p>
          <a:p>
            <a:r>
              <a:rPr lang="ru-RU" dirty="0"/>
              <a:t>ц</a:t>
            </a:r>
            <a:r>
              <a:rPr lang="ru-RU" dirty="0" smtClean="0"/>
              <a:t>ирроз, гепатит;</a:t>
            </a:r>
          </a:p>
          <a:p>
            <a:r>
              <a:rPr lang="ru-RU" dirty="0"/>
              <a:t> </a:t>
            </a:r>
            <a:r>
              <a:rPr lang="ru-RU" dirty="0" smtClean="0"/>
              <a:t>неврит, </a:t>
            </a:r>
            <a:r>
              <a:rPr lang="ru-RU" dirty="0" err="1" smtClean="0"/>
              <a:t>полинейропатия</a:t>
            </a:r>
            <a:r>
              <a:rPr lang="ru-RU" dirty="0"/>
              <a:t>;</a:t>
            </a:r>
          </a:p>
          <a:p>
            <a:r>
              <a:rPr lang="ru-RU" dirty="0" smtClean="0"/>
              <a:t>повышенная </a:t>
            </a:r>
            <a:r>
              <a:rPr lang="ru-RU" dirty="0"/>
              <a:t>чувствительность к препаратам </a:t>
            </a:r>
            <a:r>
              <a:rPr lang="ru-RU" dirty="0" err="1"/>
              <a:t>нитрофурановой</a:t>
            </a:r>
            <a:r>
              <a:rPr lang="ru-RU" dirty="0"/>
              <a:t> группы.</a:t>
            </a:r>
          </a:p>
          <a:p>
            <a:r>
              <a:rPr lang="ru-RU" dirty="0"/>
              <a:t>б</a:t>
            </a:r>
            <a:r>
              <a:rPr lang="ru-RU" dirty="0" smtClean="0"/>
              <a:t>еременность, период лактации</a:t>
            </a:r>
          </a:p>
          <a:p>
            <a:r>
              <a:rPr lang="ru-RU" dirty="0" smtClean="0"/>
              <a:t>возраст до 3 лет (</a:t>
            </a:r>
            <a:r>
              <a:rPr lang="ru-RU" dirty="0" err="1" smtClean="0"/>
              <a:t>фуразолидон</a:t>
            </a:r>
            <a:r>
              <a:rPr lang="ru-RU" dirty="0" smtClean="0"/>
              <a:t>)</a:t>
            </a:r>
            <a:endParaRPr lang="ru-RU" dirty="0"/>
          </a:p>
          <a:p>
            <a:endParaRPr lang="ru-RU" sz="3600" dirty="0" smtClean="0"/>
          </a:p>
          <a:p>
            <a:endParaRPr lang="ru-RU" dirty="0"/>
          </a:p>
        </p:txBody>
      </p:sp>
      <p:pic>
        <p:nvPicPr>
          <p:cNvPr id="6" name="Picture 4" descr="https://im0-tub-ru.yandex.net/i?id=1f34bdb57034e7796a1d777c69d585e7&amp;n=13"/>
          <p:cNvPicPr>
            <a:picLocks noChangeAspect="1" noChangeArrowheads="1"/>
          </p:cNvPicPr>
          <p:nvPr/>
        </p:nvPicPr>
        <p:blipFill>
          <a:blip r:embed="rId2" cstate="print"/>
          <a:srcRect t="24328" b="21524"/>
          <a:stretch>
            <a:fillRect/>
          </a:stretch>
        </p:blipFill>
        <p:spPr bwMode="auto">
          <a:xfrm>
            <a:off x="1475656" y="4941168"/>
            <a:ext cx="2459350" cy="1728192"/>
          </a:xfrm>
          <a:prstGeom prst="rect">
            <a:avLst/>
          </a:prstGeom>
          <a:noFill/>
        </p:spPr>
      </p:pic>
      <p:pic>
        <p:nvPicPr>
          <p:cNvPr id="9" name="Рисунок 8" descr="ta_39484.jpg"/>
          <p:cNvPicPr>
            <a:picLocks noChangeAspect="1"/>
          </p:cNvPicPr>
          <p:nvPr/>
        </p:nvPicPr>
        <p:blipFill>
          <a:blip r:embed="rId3" cstate="print"/>
          <a:srcRect l="13461" t="11089" r="13460" b="9236"/>
          <a:stretch>
            <a:fillRect/>
          </a:stretch>
        </p:blipFill>
        <p:spPr>
          <a:xfrm>
            <a:off x="5292080" y="4581128"/>
            <a:ext cx="2520280" cy="1996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30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424936" cy="487375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группы сульфаниламидов для лечения бактериальных,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протозойных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инфекций применяют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err="1" smtClean="0"/>
              <a:t>Ко-тримоксазол</a:t>
            </a:r>
            <a:r>
              <a:rPr lang="ru-RU" b="1" dirty="0" smtClean="0"/>
              <a:t> (</a:t>
            </a:r>
            <a:r>
              <a:rPr lang="ru-RU" b="1" dirty="0" err="1" smtClean="0"/>
              <a:t>бисеептол</a:t>
            </a:r>
            <a:r>
              <a:rPr lang="ru-RU" b="1" dirty="0" smtClean="0"/>
              <a:t>)</a:t>
            </a:r>
            <a:endParaRPr lang="ru-RU" b="1" dirty="0" smtClean="0"/>
          </a:p>
          <a:p>
            <a:r>
              <a:rPr lang="ru-RU" dirty="0" smtClean="0"/>
              <a:t>Комбинированный противомикробный препарат, состоящий из </a:t>
            </a:r>
            <a:r>
              <a:rPr lang="ru-RU" dirty="0" err="1" smtClean="0"/>
              <a:t>сульфаметоксазола</a:t>
            </a:r>
            <a:r>
              <a:rPr lang="ru-RU" dirty="0" smtClean="0"/>
              <a:t> и </a:t>
            </a:r>
            <a:r>
              <a:rPr lang="ru-RU" dirty="0" err="1" smtClean="0"/>
              <a:t>триметоприма</a:t>
            </a:r>
            <a:r>
              <a:rPr lang="ru-RU" dirty="0" smtClean="0"/>
              <a:t>, таблетки, суспензия для приема внутрь.</a:t>
            </a:r>
            <a:endParaRPr lang="ru-RU" dirty="0" smtClean="0"/>
          </a:p>
          <a:p>
            <a:r>
              <a:rPr lang="ru-RU" dirty="0" err="1" smtClean="0"/>
              <a:t>Сульфаметоксазол</a:t>
            </a:r>
            <a:r>
              <a:rPr lang="ru-RU" dirty="0" smtClean="0"/>
              <a:t>, схож по строению с парааминобензойной кислотой, нарушает синтез </a:t>
            </a:r>
            <a:r>
              <a:rPr lang="ru-RU" dirty="0" err="1" smtClean="0"/>
              <a:t>дигидрофолиевой</a:t>
            </a:r>
            <a:r>
              <a:rPr lang="ru-RU" dirty="0" smtClean="0"/>
              <a:t> кислоты в бактериальных клетках, препятствуя включению парааминобензойной кислоты в ее молекулу. </a:t>
            </a:r>
          </a:p>
          <a:p>
            <a:r>
              <a:rPr lang="ru-RU" dirty="0" err="1" smtClean="0"/>
              <a:t>Триметоприм</a:t>
            </a:r>
            <a:r>
              <a:rPr lang="ru-RU" dirty="0" smtClean="0"/>
              <a:t> усиливает действие </a:t>
            </a:r>
            <a:r>
              <a:rPr lang="ru-RU" dirty="0" err="1" smtClean="0"/>
              <a:t>сульфаметоксазола</a:t>
            </a:r>
            <a:r>
              <a:rPr lang="ru-RU" dirty="0" smtClean="0"/>
              <a:t>, нарушая восстановление </a:t>
            </a:r>
            <a:r>
              <a:rPr lang="ru-RU" dirty="0" err="1" smtClean="0"/>
              <a:t>дигидрофолиевой</a:t>
            </a:r>
            <a:r>
              <a:rPr lang="ru-RU" dirty="0" smtClean="0"/>
              <a:t> кислоты в </a:t>
            </a:r>
            <a:r>
              <a:rPr lang="ru-RU" dirty="0" err="1" smtClean="0"/>
              <a:t>тетрагидрофолиевую</a:t>
            </a:r>
            <a:r>
              <a:rPr lang="ru-RU" dirty="0" smtClean="0"/>
              <a:t> - активную форму </a:t>
            </a:r>
            <a:r>
              <a:rPr lang="ru-RU" dirty="0" err="1" smtClean="0"/>
              <a:t>фолиевой</a:t>
            </a:r>
            <a:r>
              <a:rPr lang="ru-RU" dirty="0" smtClean="0"/>
              <a:t> кислоты, ответственную за белковый обмен и деление микробной клетки.</a:t>
            </a:r>
            <a:endParaRPr lang="ru-RU" dirty="0"/>
          </a:p>
        </p:txBody>
      </p:sp>
      <p:pic>
        <p:nvPicPr>
          <p:cNvPr id="8" name="Рисунок 7" descr="ко.jpg"/>
          <p:cNvPicPr>
            <a:picLocks noChangeAspect="1"/>
          </p:cNvPicPr>
          <p:nvPr/>
        </p:nvPicPr>
        <p:blipFill>
          <a:blip r:embed="rId2" cstate="print"/>
          <a:srcRect l="5250" t="30450" r="5501" b="26501"/>
          <a:stretch>
            <a:fillRect/>
          </a:stretch>
        </p:blipFill>
        <p:spPr>
          <a:xfrm>
            <a:off x="1979712" y="5157192"/>
            <a:ext cx="2265058" cy="1224136"/>
          </a:xfrm>
          <a:prstGeom prst="rect">
            <a:avLst/>
          </a:prstGeom>
        </p:spPr>
      </p:pic>
      <p:sp>
        <p:nvSpPr>
          <p:cNvPr id="18434" name="AutoShape 2" descr="https://pictures1.apteka-april.ru/products/64504/800/04e7bb223fb222dae64901ed9ce5d6c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сип.jpg"/>
          <p:cNvPicPr>
            <a:picLocks noChangeAspect="1"/>
          </p:cNvPicPr>
          <p:nvPr/>
        </p:nvPicPr>
        <p:blipFill>
          <a:blip r:embed="rId3" cstate="print"/>
          <a:srcRect l="9344" t="5901" r="9344" b="2751"/>
          <a:stretch>
            <a:fillRect/>
          </a:stretch>
        </p:blipFill>
        <p:spPr>
          <a:xfrm>
            <a:off x="4572000" y="4581128"/>
            <a:ext cx="1527894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88640"/>
            <a:ext cx="8424936" cy="61206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Показания:</a:t>
            </a:r>
          </a:p>
          <a:p>
            <a:pPr>
              <a:buNone/>
            </a:pPr>
            <a:r>
              <a:rPr lang="ru-RU" dirty="0" smtClean="0"/>
              <a:t>    1.Протозойные инфекции: </a:t>
            </a:r>
          </a:p>
          <a:p>
            <a:r>
              <a:rPr lang="ru-RU" dirty="0" smtClean="0"/>
              <a:t>малярия (</a:t>
            </a:r>
            <a:r>
              <a:rPr lang="ru-RU" dirty="0" err="1" smtClean="0"/>
              <a:t>Plasmodium</a:t>
            </a:r>
            <a:r>
              <a:rPr lang="ru-RU" dirty="0" smtClean="0"/>
              <a:t> </a:t>
            </a:r>
            <a:r>
              <a:rPr lang="ru-RU" dirty="0" err="1" smtClean="0"/>
              <a:t>falciparum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токсоплазмоз (в составе комплексной терапии)</a:t>
            </a:r>
          </a:p>
          <a:p>
            <a:pPr>
              <a:buNone/>
            </a:pPr>
            <a:r>
              <a:rPr lang="ru-RU" dirty="0" smtClean="0"/>
              <a:t>      2. Грибковые инфекции:</a:t>
            </a:r>
          </a:p>
          <a:p>
            <a:r>
              <a:rPr lang="ru-RU" dirty="0" smtClean="0"/>
              <a:t>южноамериканский бластомикоз,</a:t>
            </a:r>
          </a:p>
          <a:p>
            <a:pPr>
              <a:buNone/>
            </a:pPr>
            <a:r>
              <a:rPr lang="ru-RU" dirty="0" smtClean="0"/>
              <a:t>     3.Бактериальные инфекции: </a:t>
            </a:r>
          </a:p>
          <a:p>
            <a:r>
              <a:rPr lang="ru-RU" dirty="0" smtClean="0"/>
              <a:t>инфекции мочеполовых органов: уретрит, цистит, пиелит, </a:t>
            </a:r>
            <a:r>
              <a:rPr lang="ru-RU" dirty="0" err="1" smtClean="0"/>
              <a:t>пиелонефрит</a:t>
            </a:r>
            <a:r>
              <a:rPr lang="ru-RU" dirty="0" smtClean="0"/>
              <a:t>, простатит, эпидидимит, гонорея, мягкий шанкр, венерическая </a:t>
            </a:r>
            <a:r>
              <a:rPr lang="ru-RU" dirty="0" err="1" smtClean="0"/>
              <a:t>лимфогранулема</a:t>
            </a:r>
            <a:r>
              <a:rPr lang="ru-RU" dirty="0" smtClean="0"/>
              <a:t>, паховая гранулема;</a:t>
            </a:r>
          </a:p>
          <a:p>
            <a:r>
              <a:rPr lang="ru-RU" dirty="0" smtClean="0"/>
              <a:t>инфекции дыхательных путей: бронхит (острый и хронический), бронхоэктатическая болезнь, крупозная пневмония, бронхопневмония, </a:t>
            </a:r>
            <a:r>
              <a:rPr lang="ru-RU" dirty="0" err="1" smtClean="0"/>
              <a:t>пневмоцистная</a:t>
            </a:r>
            <a:r>
              <a:rPr lang="ru-RU" dirty="0" smtClean="0"/>
              <a:t> пневмония;</a:t>
            </a:r>
          </a:p>
          <a:p>
            <a:r>
              <a:rPr lang="ru-RU" dirty="0" smtClean="0"/>
              <a:t>инфекции </a:t>
            </a:r>
            <a:r>
              <a:rPr lang="ru-RU" dirty="0" err="1" smtClean="0"/>
              <a:t>ЛОР-органов</a:t>
            </a:r>
            <a:r>
              <a:rPr lang="ru-RU" dirty="0" smtClean="0"/>
              <a:t>: средний отит, синусит, ларингит, ангина; скарлатина; </a:t>
            </a:r>
          </a:p>
          <a:p>
            <a:r>
              <a:rPr lang="ru-RU" dirty="0" smtClean="0"/>
              <a:t>инфекции желудочно-кишечного тракта: брюшной тиф, паратиф, </a:t>
            </a:r>
            <a:r>
              <a:rPr lang="ru-RU" dirty="0" err="1" smtClean="0"/>
              <a:t>сальмонеллоносительство</a:t>
            </a:r>
            <a:r>
              <a:rPr lang="ru-RU" dirty="0" smtClean="0"/>
              <a:t>, холера, дизентерия, холецистит, холангит, гастроэнтериты, вызванные </a:t>
            </a:r>
            <a:r>
              <a:rPr lang="ru-RU" dirty="0" err="1" smtClean="0"/>
              <a:t>энтеротоксичными</a:t>
            </a:r>
            <a:r>
              <a:rPr lang="ru-RU" dirty="0" smtClean="0"/>
              <a:t> штаммами </a:t>
            </a:r>
            <a:r>
              <a:rPr lang="ru-RU" dirty="0" err="1" smtClean="0"/>
              <a:t>Escherichia</a:t>
            </a:r>
            <a:r>
              <a:rPr lang="ru-RU" dirty="0" smtClean="0"/>
              <a:t> </a:t>
            </a:r>
            <a:r>
              <a:rPr lang="ru-RU" dirty="0" err="1" smtClean="0"/>
              <a:t>coli</a:t>
            </a:r>
            <a:r>
              <a:rPr lang="ru-RU" dirty="0" smtClean="0"/>
              <a:t>;</a:t>
            </a:r>
          </a:p>
          <a:p>
            <a:r>
              <a:rPr lang="ru-RU" dirty="0" smtClean="0"/>
              <a:t>инфекции кожи и мягких тканей: </a:t>
            </a:r>
            <a:r>
              <a:rPr lang="ru-RU" dirty="0" err="1" smtClean="0"/>
              <a:t>акне</a:t>
            </a:r>
            <a:r>
              <a:rPr lang="ru-RU" dirty="0" smtClean="0"/>
              <a:t>, фурункулез, пиодермия, раневые инфекции; </a:t>
            </a:r>
          </a:p>
          <a:p>
            <a:r>
              <a:rPr lang="ru-RU" dirty="0" smtClean="0"/>
              <a:t> остеомиелит (острый и хронический) и др. бруцеллез (острый),</a:t>
            </a:r>
          </a:p>
        </p:txBody>
      </p:sp>
      <p:pic>
        <p:nvPicPr>
          <p:cNvPr id="8" name="Рисунок 7" descr="ко.jpg"/>
          <p:cNvPicPr>
            <a:picLocks noChangeAspect="1"/>
          </p:cNvPicPr>
          <p:nvPr/>
        </p:nvPicPr>
        <p:blipFill>
          <a:blip r:embed="rId2" cstate="print"/>
          <a:srcRect l="5250" t="30450" r="5501" b="26501"/>
          <a:stretch>
            <a:fillRect/>
          </a:stretch>
        </p:blipFill>
        <p:spPr>
          <a:xfrm>
            <a:off x="6012160" y="332656"/>
            <a:ext cx="2715228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424936" cy="48737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Противопоказания:</a:t>
            </a:r>
          </a:p>
          <a:p>
            <a:r>
              <a:rPr lang="ru-RU" dirty="0" smtClean="0"/>
              <a:t>Гиперчувствительность (в т.ч. к сульфаниламидам)</a:t>
            </a:r>
          </a:p>
          <a:p>
            <a:r>
              <a:rPr lang="ru-RU" dirty="0" smtClean="0"/>
              <a:t>печеночная и/или почечная недостаточность </a:t>
            </a:r>
          </a:p>
          <a:p>
            <a:r>
              <a:rPr lang="ru-RU" dirty="0" err="1" smtClean="0"/>
              <a:t>апластическая</a:t>
            </a:r>
            <a:r>
              <a:rPr lang="ru-RU" dirty="0" smtClean="0"/>
              <a:t> анемия, В 12-дефицитная анемия, </a:t>
            </a:r>
            <a:r>
              <a:rPr lang="ru-RU" dirty="0" err="1" smtClean="0"/>
              <a:t>агранулоцитоз</a:t>
            </a:r>
            <a:r>
              <a:rPr lang="ru-RU" dirty="0" smtClean="0"/>
              <a:t>, лейкопения, </a:t>
            </a:r>
          </a:p>
          <a:p>
            <a:r>
              <a:rPr lang="ru-RU" dirty="0" smtClean="0"/>
              <a:t>беременность, период лактации</a:t>
            </a:r>
          </a:p>
          <a:p>
            <a:r>
              <a:rPr lang="ru-RU" dirty="0" smtClean="0"/>
              <a:t>детский возраст до 12 лет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 Побочные эффекты:</a:t>
            </a:r>
          </a:p>
          <a:p>
            <a:r>
              <a:rPr lang="ru-RU" dirty="0" smtClean="0"/>
              <a:t>тошнота, рвота, снижение аппетита, диарея, гастрит, боль в животе, головная боль, головокружение, </a:t>
            </a:r>
            <a:r>
              <a:rPr lang="ru-RU" dirty="0" err="1" smtClean="0"/>
              <a:t>вертиго</a:t>
            </a:r>
            <a:r>
              <a:rPr lang="ru-RU" dirty="0" smtClean="0"/>
              <a:t>, судороги, атаксия, парестезия, звон в ушах, </a:t>
            </a:r>
            <a:r>
              <a:rPr lang="ru-RU" dirty="0" err="1" smtClean="0"/>
              <a:t>увеит</a:t>
            </a:r>
            <a:r>
              <a:rPr lang="ru-RU" dirty="0" smtClean="0"/>
              <a:t>, галлюцинации, нервозность; асептический менингит, депрессия, апатия, тремор, периферические невриты, нарушение функции почек, </a:t>
            </a:r>
            <a:r>
              <a:rPr lang="ru-RU" dirty="0" err="1" smtClean="0"/>
              <a:t>кристаллурия</a:t>
            </a:r>
            <a:r>
              <a:rPr lang="ru-RU" dirty="0" smtClean="0"/>
              <a:t>, гематурия, повышение концентрации мочевины, кожный зуд, </a:t>
            </a:r>
            <a:r>
              <a:rPr lang="ru-RU" dirty="0" err="1" smtClean="0"/>
              <a:t>фотосенсибилизация</a:t>
            </a:r>
            <a:r>
              <a:rPr lang="ru-RU" dirty="0" smtClean="0"/>
              <a:t>, сыпь и др.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8" name="Рисунок 7" descr="ко.jpg"/>
          <p:cNvPicPr>
            <a:picLocks noChangeAspect="1"/>
          </p:cNvPicPr>
          <p:nvPr/>
        </p:nvPicPr>
        <p:blipFill>
          <a:blip r:embed="rId2" cstate="print"/>
          <a:srcRect l="5250" t="30450" r="5501" b="26501"/>
          <a:stretch>
            <a:fillRect/>
          </a:stretch>
        </p:blipFill>
        <p:spPr>
          <a:xfrm>
            <a:off x="2915816" y="5013176"/>
            <a:ext cx="2683048" cy="1556792"/>
          </a:xfrm>
          <a:prstGeom prst="rect">
            <a:avLst/>
          </a:prstGeom>
        </p:spPr>
      </p:pic>
      <p:pic>
        <p:nvPicPr>
          <p:cNvPr id="4" name="Рисунок 3" descr="сип.jpg"/>
          <p:cNvPicPr>
            <a:picLocks noChangeAspect="1"/>
          </p:cNvPicPr>
          <p:nvPr/>
        </p:nvPicPr>
        <p:blipFill>
          <a:blip r:embed="rId3" cstate="print"/>
          <a:srcRect l="9344" t="5901" r="9344" b="2751"/>
          <a:stretch>
            <a:fillRect/>
          </a:stretch>
        </p:blipFill>
        <p:spPr>
          <a:xfrm>
            <a:off x="7164288" y="260648"/>
            <a:ext cx="1527894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6632"/>
            <a:ext cx="8208912" cy="42484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err="1" smtClean="0"/>
              <a:t>Сульфадиметоксин</a:t>
            </a:r>
            <a:r>
              <a:rPr lang="ru-RU" dirty="0" smtClean="0"/>
              <a:t> - антибактериальное средство, производное сульфаниламида. Оказывает длительное действие при приеме внутрь, таблетки.</a:t>
            </a:r>
          </a:p>
          <a:p>
            <a:pPr>
              <a:buNone/>
            </a:pPr>
            <a:r>
              <a:rPr lang="ru-RU" b="1" dirty="0" smtClean="0"/>
              <a:t>Показания:</a:t>
            </a:r>
            <a:endParaRPr lang="ru-RU" dirty="0" smtClean="0"/>
          </a:p>
          <a:p>
            <a:r>
              <a:rPr lang="ru-RU" dirty="0" smtClean="0"/>
              <a:t>малярии (в составе комплексной терапии) </a:t>
            </a:r>
          </a:p>
          <a:p>
            <a:r>
              <a:rPr lang="ru-RU" dirty="0" smtClean="0"/>
              <a:t>инфекционно-воспалительные заболевания, вызванные чувствительными к </a:t>
            </a:r>
            <a:r>
              <a:rPr lang="ru-RU" dirty="0" err="1" smtClean="0"/>
              <a:t>сульфадиметоксину</a:t>
            </a:r>
            <a:r>
              <a:rPr lang="ru-RU" dirty="0" smtClean="0"/>
              <a:t> микроорганизмами, в т.ч. ангина, гайморит, отит, бронхит, пневмония, дизентерия, пиодермия, воспалительные заболевания желчевыводящих и мочевыводящих путей, рожистое воспаление, раневые инфекции, трахома; </a:t>
            </a:r>
            <a:endParaRPr lang="ru-RU" dirty="0"/>
          </a:p>
        </p:txBody>
      </p:sp>
      <p:pic>
        <p:nvPicPr>
          <p:cNvPr id="5" name="Рисунок 4" descr="с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221088"/>
            <a:ext cx="4968552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СРЕДСТВА ЛЕЧЕНИЯ СИФИЛИСА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461448" cy="487375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Сифилис</a:t>
            </a:r>
            <a:r>
              <a:rPr lang="ru-RU" sz="2000" dirty="0" smtClean="0"/>
              <a:t> является хроническим заболеванием и относится к венерическим болезням. Прежнее название </a:t>
            </a:r>
            <a:r>
              <a:rPr lang="ru-RU" sz="2000" b="1" dirty="0" smtClean="0"/>
              <a:t>сифилиса</a:t>
            </a:r>
            <a:r>
              <a:rPr lang="ru-RU" sz="2000" dirty="0" smtClean="0"/>
              <a:t> – люэс («</a:t>
            </a:r>
            <a:r>
              <a:rPr lang="ru-RU" sz="2000" dirty="0" err="1" smtClean="0"/>
              <a:t>французка</a:t>
            </a:r>
            <a:r>
              <a:rPr lang="ru-RU" sz="2000" dirty="0" smtClean="0"/>
              <a:t>», галльская болезнь). </a:t>
            </a:r>
          </a:p>
          <a:p>
            <a:r>
              <a:rPr lang="ru-RU" sz="2000" dirty="0" smtClean="0"/>
              <a:t>Передается половым путем.</a:t>
            </a:r>
          </a:p>
          <a:p>
            <a:r>
              <a:rPr lang="ru-RU" sz="2000" dirty="0" smtClean="0"/>
              <a:t>Выделяют бытовой сифилис – заражение происходит через общие предметы обихода; </a:t>
            </a:r>
          </a:p>
          <a:p>
            <a:r>
              <a:rPr lang="ru-RU" sz="2000" dirty="0" smtClean="0"/>
              <a:t>врожденный </a:t>
            </a:r>
            <a:r>
              <a:rPr lang="ru-RU" sz="2000" b="1" dirty="0" smtClean="0"/>
              <a:t>сифилис</a:t>
            </a:r>
            <a:r>
              <a:rPr lang="ru-RU" sz="2000" dirty="0" smtClean="0"/>
              <a:t> – внутриутробная инфекция, передающаяся плоду </a:t>
            </a:r>
            <a:r>
              <a:rPr lang="ru-RU" sz="2000" dirty="0" err="1" smtClean="0"/>
              <a:t>трансплацентарным</a:t>
            </a:r>
            <a:r>
              <a:rPr lang="ru-RU" sz="2000" dirty="0" smtClean="0"/>
              <a:t> путем от больной </a:t>
            </a:r>
            <a:r>
              <a:rPr lang="ru-RU" sz="2000" b="1" dirty="0" smtClean="0"/>
              <a:t>сифилисом</a:t>
            </a:r>
            <a:r>
              <a:rPr lang="ru-RU" sz="2000" dirty="0" smtClean="0"/>
              <a:t> матери.</a:t>
            </a:r>
          </a:p>
          <a:p>
            <a:r>
              <a:rPr lang="ru-RU" sz="2000" dirty="0" smtClean="0"/>
              <a:t>Возбудителем являются спиралевидные бактерии вида </a:t>
            </a:r>
            <a:r>
              <a:rPr lang="en-US" sz="2000" i="1" dirty="0" err="1" smtClean="0"/>
              <a:t>Treponema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pallidum</a:t>
            </a:r>
            <a:r>
              <a:rPr lang="en-US" sz="2000" dirty="0" smtClean="0"/>
              <a:t> (</a:t>
            </a:r>
            <a:r>
              <a:rPr lang="ru-RU" sz="2000" dirty="0" smtClean="0">
                <a:hlinkClick r:id="rId2" tooltip="Treponema pallidum"/>
              </a:rPr>
              <a:t>бледная трепонема</a:t>
            </a:r>
            <a:r>
              <a:rPr lang="ru-RU" sz="2000" dirty="0" smtClean="0"/>
              <a:t>).</a:t>
            </a:r>
          </a:p>
        </p:txBody>
      </p:sp>
      <p:pic>
        <p:nvPicPr>
          <p:cNvPr id="5" name="Рисунок 4" descr="сп.jpg"/>
          <p:cNvPicPr>
            <a:picLocks noChangeAspect="1"/>
          </p:cNvPicPr>
          <p:nvPr/>
        </p:nvPicPr>
        <p:blipFill>
          <a:blip r:embed="rId3" cstate="print"/>
          <a:srcRect l="3538" t="27522" r="63387" b="28927"/>
          <a:stretch>
            <a:fillRect/>
          </a:stretch>
        </p:blipFill>
        <p:spPr>
          <a:xfrm>
            <a:off x="2411760" y="4653136"/>
            <a:ext cx="3456384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7467600" cy="48737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 </a:t>
            </a:r>
            <a:r>
              <a:rPr lang="ru-RU" sz="2000" b="1" dirty="0" smtClean="0"/>
              <a:t>сифилисе</a:t>
            </a:r>
            <a:r>
              <a:rPr lang="ru-RU" sz="2000" dirty="0" smtClean="0"/>
              <a:t> поражаются все органы и системы, начиная с кожных покровов и слизистых оболочек и заканчивая внутренними органами, суставами, костями, нервной и </a:t>
            </a:r>
            <a:r>
              <a:rPr lang="ru-RU" sz="2000" dirty="0" err="1" smtClean="0"/>
              <a:t>сердечно-сосудистой</a:t>
            </a:r>
            <a:r>
              <a:rPr lang="ru-RU" sz="2000" dirty="0" smtClean="0"/>
              <a:t> системой (в зависимости от стадии заболевания).</a:t>
            </a:r>
          </a:p>
          <a:p>
            <a:r>
              <a:rPr lang="ru-RU" sz="2000" dirty="0" smtClean="0"/>
              <a:t>Инкубационный период в среднем 3-4 недели.</a:t>
            </a:r>
            <a:endParaRPr lang="ru-RU" sz="2000" dirty="0"/>
          </a:p>
        </p:txBody>
      </p:sp>
      <p:pic>
        <p:nvPicPr>
          <p:cNvPr id="4" name="Рисунок 3" descr="стад.jpg"/>
          <p:cNvPicPr>
            <a:picLocks noChangeAspect="1"/>
          </p:cNvPicPr>
          <p:nvPr/>
        </p:nvPicPr>
        <p:blipFill>
          <a:blip r:embed="rId2" cstate="print"/>
          <a:srcRect t="32150" b="4851"/>
          <a:stretch>
            <a:fillRect/>
          </a:stretch>
        </p:blipFill>
        <p:spPr>
          <a:xfrm>
            <a:off x="899592" y="2348880"/>
            <a:ext cx="6858000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568952" cy="487375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ПРОТИВОМАЛЯРИЙНЫЕ СРЕДСТВА </a:t>
            </a:r>
          </a:p>
          <a:p>
            <a:r>
              <a:rPr lang="ru-RU" b="1" dirty="0" smtClean="0"/>
              <a:t>Малярия</a:t>
            </a:r>
            <a:r>
              <a:rPr lang="ru-RU" dirty="0" smtClean="0"/>
              <a:t> – это инфекционное заболевание, возбудителем которого является паразит рода </a:t>
            </a:r>
            <a:r>
              <a:rPr lang="ru-RU" dirty="0" err="1" smtClean="0"/>
              <a:t>Plasmodium</a:t>
            </a:r>
            <a:r>
              <a:rPr lang="ru-RU" dirty="0" smtClean="0"/>
              <a:t>. Переносчиками являются самки комаров рода </a:t>
            </a:r>
            <a:r>
              <a:rPr lang="ru-RU" dirty="0" err="1" smtClean="0"/>
              <a:t>Anopheles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Известны четыре вида плазмодиев: </a:t>
            </a:r>
            <a:r>
              <a:rPr lang="ru-RU" dirty="0" err="1" smtClean="0"/>
              <a:t>Plasmodium</a:t>
            </a:r>
            <a:r>
              <a:rPr lang="ru-RU" dirty="0" smtClean="0"/>
              <a:t> </a:t>
            </a:r>
            <a:r>
              <a:rPr lang="ru-RU" dirty="0" err="1" smtClean="0"/>
              <a:t>vivax</a:t>
            </a:r>
            <a:r>
              <a:rPr lang="ru-RU" dirty="0" smtClean="0"/>
              <a:t> — возбудитель трехдневной малярии, </a:t>
            </a:r>
            <a:r>
              <a:rPr lang="ru-RU" dirty="0" err="1" smtClean="0"/>
              <a:t>Plasmodium</a:t>
            </a:r>
            <a:r>
              <a:rPr lang="ru-RU" dirty="0" smtClean="0"/>
              <a:t> </a:t>
            </a:r>
            <a:r>
              <a:rPr lang="ru-RU" dirty="0" err="1" smtClean="0"/>
              <a:t>malarie</a:t>
            </a:r>
            <a:r>
              <a:rPr lang="ru-RU" dirty="0" smtClean="0"/>
              <a:t> — возбудитель четырехдневной малярии, </a:t>
            </a:r>
            <a:r>
              <a:rPr lang="ru-RU" dirty="0" err="1" smtClean="0"/>
              <a:t>Plasmodium</a:t>
            </a:r>
            <a:r>
              <a:rPr lang="ru-RU" dirty="0" smtClean="0"/>
              <a:t> </a:t>
            </a:r>
            <a:r>
              <a:rPr lang="ru-RU" dirty="0" err="1" smtClean="0"/>
              <a:t>falciparum</a:t>
            </a:r>
            <a:r>
              <a:rPr lang="ru-RU" dirty="0" smtClean="0"/>
              <a:t> — возбудитель тропической малярии и </a:t>
            </a:r>
            <a:r>
              <a:rPr lang="ru-RU" dirty="0" err="1" smtClean="0"/>
              <a:t>Plasmodium</a:t>
            </a:r>
            <a:r>
              <a:rPr lang="ru-RU" dirty="0" smtClean="0"/>
              <a:t> </a:t>
            </a:r>
            <a:r>
              <a:rPr lang="ru-RU" dirty="0" err="1" smtClean="0"/>
              <a:t>ovale</a:t>
            </a:r>
            <a:r>
              <a:rPr lang="ru-RU" dirty="0" smtClean="0"/>
              <a:t> — вызывающий малярию трехдневного типа (овале). Последний почти не встречается на территории России, но распространен в тропиках. </a:t>
            </a:r>
          </a:p>
          <a:p>
            <a:r>
              <a:rPr lang="ru-RU" dirty="0" smtClean="0"/>
              <a:t>Источником инфекции является больной малярией или здоровый </a:t>
            </a:r>
            <a:r>
              <a:rPr lang="ru-RU" dirty="0" err="1" smtClean="0"/>
              <a:t>гаметоноситель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Заражение человека происходит при укусе его инфицированным комаром (редко при переливании крови больного малярией), когда в кровь попадает возбудитель болезни — плазмодий малярии.</a:t>
            </a:r>
          </a:p>
        </p:txBody>
      </p:sp>
      <p:pic>
        <p:nvPicPr>
          <p:cNvPr id="5" name="Рисунок 4" descr="пр.jpg"/>
          <p:cNvPicPr>
            <a:picLocks noChangeAspect="1"/>
          </p:cNvPicPr>
          <p:nvPr/>
        </p:nvPicPr>
        <p:blipFill>
          <a:blip r:embed="rId2" cstate="print"/>
          <a:srcRect l="38880" t="61531" r="32000" b="3909"/>
          <a:stretch>
            <a:fillRect/>
          </a:stretch>
        </p:blipFill>
        <p:spPr>
          <a:xfrm>
            <a:off x="4644008" y="4509120"/>
            <a:ext cx="3024336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Основные препараты лечения сифилиса</a:t>
            </a:r>
          </a:p>
          <a:p>
            <a:pPr>
              <a:buNone/>
            </a:pPr>
            <a:r>
              <a:rPr lang="ru-RU" dirty="0" smtClean="0"/>
              <a:t>1. природные пенициллины:</a:t>
            </a:r>
          </a:p>
          <a:p>
            <a:r>
              <a:rPr lang="ru-RU" dirty="0" err="1" smtClean="0"/>
              <a:t>Бензилпенициллина</a:t>
            </a:r>
            <a:r>
              <a:rPr lang="ru-RU" dirty="0" smtClean="0"/>
              <a:t> натриевая, калиевая, новокаиновая соли;</a:t>
            </a:r>
          </a:p>
          <a:p>
            <a:r>
              <a:rPr lang="ru-RU" dirty="0" smtClean="0"/>
              <a:t>Бициллин-1</a:t>
            </a:r>
          </a:p>
          <a:p>
            <a:r>
              <a:rPr lang="ru-RU" dirty="0" smtClean="0"/>
              <a:t>Бициллин-5</a:t>
            </a:r>
          </a:p>
          <a:p>
            <a:pPr>
              <a:buNone/>
            </a:pPr>
            <a:r>
              <a:rPr lang="ru-RU" dirty="0" smtClean="0"/>
              <a:t>2. антибиотики тетрациклинового ряда:</a:t>
            </a:r>
          </a:p>
          <a:p>
            <a:r>
              <a:rPr lang="ru-RU" dirty="0" err="1" smtClean="0"/>
              <a:t>Доксициклин</a:t>
            </a:r>
            <a:r>
              <a:rPr lang="ru-RU" dirty="0" smtClean="0"/>
              <a:t> (</a:t>
            </a:r>
            <a:r>
              <a:rPr lang="ru-RU" dirty="0" err="1" smtClean="0"/>
              <a:t>юнидокс</a:t>
            </a:r>
            <a:r>
              <a:rPr lang="ru-RU" dirty="0" smtClean="0"/>
              <a:t> </a:t>
            </a:r>
            <a:r>
              <a:rPr lang="ru-RU" dirty="0" err="1" smtClean="0"/>
              <a:t>солютаб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3.антибиотики </a:t>
            </a:r>
            <a:r>
              <a:rPr lang="ru-RU" dirty="0" err="1" smtClean="0"/>
              <a:t>макролиды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Азитромицин</a:t>
            </a:r>
            <a:r>
              <a:rPr lang="ru-RU" dirty="0" smtClean="0"/>
              <a:t> (</a:t>
            </a:r>
            <a:r>
              <a:rPr lang="ru-RU" dirty="0" err="1" smtClean="0"/>
              <a:t>сумамед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 descr="би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75" r="29375"/>
          <a:stretch>
            <a:fillRect/>
          </a:stretch>
        </p:blipFill>
        <p:spPr>
          <a:xfrm>
            <a:off x="7812360" y="4437112"/>
            <a:ext cx="931868" cy="2160240"/>
          </a:xfrm>
          <a:prstGeom prst="rect">
            <a:avLst/>
          </a:prstGeom>
        </p:spPr>
      </p:pic>
      <p:pic>
        <p:nvPicPr>
          <p:cNvPr id="5" name="Рисунок 4" descr="пени.jpg"/>
          <p:cNvPicPr>
            <a:picLocks noChangeAspect="1"/>
          </p:cNvPicPr>
          <p:nvPr/>
        </p:nvPicPr>
        <p:blipFill>
          <a:blip r:embed="rId3" cstate="print"/>
          <a:srcRect l="25625" r="25625"/>
          <a:stretch>
            <a:fillRect/>
          </a:stretch>
        </p:blipFill>
        <p:spPr>
          <a:xfrm>
            <a:off x="7668344" y="2492896"/>
            <a:ext cx="855095" cy="1800200"/>
          </a:xfrm>
          <a:prstGeom prst="rect">
            <a:avLst/>
          </a:prstGeom>
        </p:spPr>
      </p:pic>
      <p:pic>
        <p:nvPicPr>
          <p:cNvPr id="6" name="Рисунок 3" descr="юни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96" t="3981"/>
          <a:stretch>
            <a:fillRect/>
          </a:stretch>
        </p:blipFill>
        <p:spPr bwMode="auto">
          <a:xfrm>
            <a:off x="5940152" y="4221088"/>
            <a:ext cx="13681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 descr="сумам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2" t="5511" r="14278" b="7153"/>
          <a:stretch>
            <a:fillRect/>
          </a:stretch>
        </p:blipFill>
        <p:spPr bwMode="auto">
          <a:xfrm>
            <a:off x="1907704" y="5013176"/>
            <a:ext cx="2743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сол.jpg"/>
          <p:cNvPicPr>
            <a:picLocks noChangeAspect="1"/>
          </p:cNvPicPr>
          <p:nvPr/>
        </p:nvPicPr>
        <p:blipFill>
          <a:blip r:embed="rId6" cstate="print"/>
          <a:srcRect l="37799" t="8001" r="31751" b="10101"/>
          <a:stretch>
            <a:fillRect/>
          </a:stretch>
        </p:blipFill>
        <p:spPr>
          <a:xfrm>
            <a:off x="7668344" y="260648"/>
            <a:ext cx="803166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1" y="0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Противотуберкулезные средства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Туберкулез </a:t>
            </a:r>
            <a:r>
              <a:rPr lang="ru-RU" sz="2400" dirty="0" smtClean="0"/>
              <a:t>– инфекционное заболевание, вызванное микобактериями туберкулеза, характеризующееся развитием морфологических изменений специфического характера (туберкулезная гранулема, бугорок) в различных органах, преимущественно в легких и сопровождающееся выраженными функциональными нарушениями организма.  В развитии туберкулеза большая роль принадлежит иммунологическим процессам.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45024"/>
            <a:ext cx="5014550" cy="29844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095" t="23608" r="2529" b="10335"/>
          <a:stretch/>
        </p:blipFill>
        <p:spPr>
          <a:xfrm>
            <a:off x="683568" y="4365104"/>
            <a:ext cx="1634467" cy="206851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1" y="188641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Возбудителем туберкулеза является микобактерии туберкулеза, открытые Кохом в 1882 году, которые относятся к роду </a:t>
            </a:r>
            <a:r>
              <a:rPr lang="ru-RU" sz="2000" dirty="0" err="1" smtClean="0"/>
              <a:t>Mycobacterium</a:t>
            </a:r>
            <a:r>
              <a:rPr lang="ru-RU" sz="2000" dirty="0" smtClean="0"/>
              <a:t>. Микобактерии туберкулеза самые устойчивые из неспороносных форм бактерий, устойчивость объясняется наличием в их оболочке липидов. </a:t>
            </a:r>
          </a:p>
          <a:p>
            <a:r>
              <a:rPr lang="ru-RU" sz="2000" dirty="0" smtClean="0"/>
              <a:t>Вне живого организма они способны сохранять жизнеспособность в течение многих месяцев. (в высохшей мокроте живут до 10 месяцев).  </a:t>
            </a:r>
          </a:p>
          <a:p>
            <a:r>
              <a:rPr lang="ru-RU" sz="2000" dirty="0" smtClean="0"/>
              <a:t>Источники заражения туберкулезом: больной активной формой туберкулеза, </a:t>
            </a:r>
            <a:r>
              <a:rPr lang="ru-RU" sz="2000" dirty="0" err="1" smtClean="0"/>
              <a:t>бактерионоситель</a:t>
            </a:r>
            <a:r>
              <a:rPr lang="ru-RU" sz="2000" dirty="0" smtClean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3140968"/>
            <a:ext cx="4797992" cy="3501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645026"/>
            <a:ext cx="3384376" cy="285971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4533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1" y="260649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комплексе медикаментозной терапии туберкулеза основное место занимают химиотерапевтические средства. </a:t>
            </a:r>
          </a:p>
          <a:p>
            <a:r>
              <a:rPr lang="ru-RU" sz="2000" dirty="0" smtClean="0"/>
              <a:t>При лечении туберкулеза применяют антибиотики широкого спектра действия (в который входят МБ туберкулеза), а также синтетические средства.  </a:t>
            </a:r>
          </a:p>
          <a:p>
            <a:r>
              <a:rPr lang="ru-RU" sz="2000" dirty="0" smtClean="0"/>
              <a:t>Противотуберкулезные средства в основном оказывают бактериостатическое действие. </a:t>
            </a:r>
          </a:p>
          <a:p>
            <a:r>
              <a:rPr lang="ru-RU" sz="2000" dirty="0" smtClean="0"/>
              <a:t>Однако некоторые препараты в определенных концентрациях дают и бактерицидный эффект.  </a:t>
            </a:r>
          </a:p>
          <a:p>
            <a:r>
              <a:rPr lang="ru-RU" sz="2000" dirty="0" smtClean="0"/>
              <a:t>Микобактерии туберкулеза характеризуются быстрым развитием </a:t>
            </a:r>
            <a:r>
              <a:rPr lang="ru-RU" sz="2000" dirty="0" err="1" smtClean="0"/>
              <a:t>резистентности</a:t>
            </a:r>
            <a:r>
              <a:rPr lang="ru-RU" sz="2000" dirty="0" smtClean="0"/>
              <a:t> к лекарственным средствам. Поэтому выработаны следующие принципы лечения туберкулеза: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221088"/>
            <a:ext cx="4365945" cy="25305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37112"/>
            <a:ext cx="2736304" cy="205003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45336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5" y="116633"/>
            <a:ext cx="6192688" cy="6596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Принципы химиотерапии туберкулеза </a:t>
            </a:r>
          </a:p>
          <a:p>
            <a:pPr marL="0" indent="0">
              <a:buNone/>
            </a:pPr>
            <a:r>
              <a:rPr lang="ru-RU" sz="2000" dirty="0" smtClean="0"/>
              <a:t>1.Длительность лечения 12- 18 месяцев. </a:t>
            </a:r>
          </a:p>
          <a:p>
            <a:pPr marL="457200" indent="-457200">
              <a:buNone/>
            </a:pPr>
            <a:r>
              <a:rPr lang="ru-RU" sz="2000" dirty="0" smtClean="0"/>
              <a:t>2. Учитывается индивидуальная переносимость препаратов организмом человека. Практически на все препараты может возникнуть аллергическая реакция, что требует сбора аллергического анамнеза и проведения проб на переносимость, а также побочные явления, которые чаще наблюдаются у больных с заболеваниями печени, ЖКТ, ССС, ЦНС, что требует тщательного обследования пациента. </a:t>
            </a:r>
          </a:p>
          <a:p>
            <a:pPr marL="0" indent="0">
              <a:buNone/>
            </a:pPr>
            <a:r>
              <a:rPr lang="ru-RU" sz="2000" dirty="0" smtClean="0"/>
              <a:t>3. Комбинация 3-4 препаратов.  </a:t>
            </a:r>
          </a:p>
          <a:p>
            <a:pPr marL="0" indent="0">
              <a:buNone/>
            </a:pPr>
            <a:r>
              <a:rPr lang="ru-RU" sz="2000" dirty="0" smtClean="0"/>
              <a:t>4. Учитывается чувствительность микобактерий к химиопрепаратам. </a:t>
            </a:r>
          </a:p>
          <a:p>
            <a:pPr marL="0" indent="0">
              <a:buNone/>
            </a:pPr>
            <a:r>
              <a:rPr lang="ru-RU" sz="2000" dirty="0" smtClean="0"/>
              <a:t>5. Учитывается форма туберкулеза. </a:t>
            </a:r>
          </a:p>
          <a:p>
            <a:pPr marL="0" indent="0">
              <a:buNone/>
            </a:pPr>
            <a:r>
              <a:rPr lang="ru-RU" sz="2000" dirty="0" smtClean="0"/>
              <a:t>6. Учитывается предыдущее лечение.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3" t="12564" r="58608" b="53370"/>
          <a:stretch/>
        </p:blipFill>
        <p:spPr>
          <a:xfrm>
            <a:off x="6732240" y="5013176"/>
            <a:ext cx="2008415" cy="1686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42" t="7585" r="3455" b="11714"/>
          <a:stretch/>
        </p:blipFill>
        <p:spPr>
          <a:xfrm>
            <a:off x="6084169" y="597041"/>
            <a:ext cx="2592288" cy="410445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1" y="116633"/>
            <a:ext cx="6120681" cy="659680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Средства лечения туберкулеза</a:t>
            </a:r>
          </a:p>
          <a:p>
            <a:pPr marL="0" indent="0">
              <a:buNone/>
            </a:pPr>
            <a:r>
              <a:rPr lang="ru-RU" sz="2000" dirty="0" smtClean="0"/>
              <a:t>1.Синтетические противотуберкулезные средства: </a:t>
            </a:r>
          </a:p>
          <a:p>
            <a:pPr marL="0" indent="0">
              <a:buNone/>
            </a:pPr>
            <a:r>
              <a:rPr lang="ru-RU" sz="2000" dirty="0" err="1" smtClean="0"/>
              <a:t>Изониазид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Протионамид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Этионамид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Этамбутол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Пиразинамид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2. Антибиотики разных групп:</a:t>
            </a:r>
          </a:p>
          <a:p>
            <a:pPr marL="0" indent="0">
              <a:buNone/>
            </a:pPr>
            <a:r>
              <a:rPr lang="ru-RU" sz="2000" dirty="0" err="1" smtClean="0"/>
              <a:t>Рифамбицин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Капреомицин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Канамицин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Стрептомицин</a:t>
            </a:r>
          </a:p>
          <a:p>
            <a:pPr marL="0" indent="0">
              <a:buNone/>
            </a:pPr>
            <a:r>
              <a:rPr lang="ru-RU" sz="2000" dirty="0" err="1" smtClean="0"/>
              <a:t>Амикацин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Циклосерин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Кларитромицин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Азитромицин</a:t>
            </a:r>
            <a:r>
              <a:rPr lang="ru-RU" sz="2000" dirty="0" smtClean="0"/>
              <a:t> и др.</a:t>
            </a:r>
          </a:p>
          <a:p>
            <a:pPr marL="0" indent="0">
              <a:buNone/>
            </a:pPr>
            <a:r>
              <a:rPr lang="ru-RU" sz="2000" dirty="0" smtClean="0"/>
              <a:t>3. Синтетические противомикробные средства:</a:t>
            </a:r>
          </a:p>
          <a:p>
            <a:pPr marL="0" indent="0">
              <a:buNone/>
            </a:pPr>
            <a:r>
              <a:rPr lang="ru-RU" sz="2000" dirty="0" err="1" smtClean="0"/>
              <a:t>Офлоксацин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r>
              <a:rPr lang="ru-RU" sz="2000" dirty="0" err="1" smtClean="0"/>
              <a:t>Ципрофлоксацин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err="1" smtClean="0"/>
              <a:t>Ломефлоксацин</a:t>
            </a:r>
            <a:r>
              <a:rPr lang="ru-RU" sz="2000" dirty="0" smtClean="0"/>
              <a:t> и др.</a:t>
            </a:r>
          </a:p>
          <a:p>
            <a:pPr marL="0" indent="0">
              <a:buNone/>
            </a:pPr>
            <a:r>
              <a:rPr lang="ru-RU" sz="2000" dirty="0" smtClean="0"/>
              <a:t>Выделяют 3 популяции микобактерий туберкулеза, вызывающих разные стадии развития болезни. Поэтому ЛС классифицируют в зависимости от эффективности в отношении той или иной популяции: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73" t="12564" r="58608" b="53370"/>
          <a:stretch/>
        </p:blipFill>
        <p:spPr>
          <a:xfrm>
            <a:off x="7308304" y="5496774"/>
            <a:ext cx="1432351" cy="12024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42" t="7585" r="3455" b="11714"/>
          <a:stretch/>
        </p:blipFill>
        <p:spPr>
          <a:xfrm>
            <a:off x="6876256" y="260648"/>
            <a:ext cx="1656184" cy="262229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1" y="0"/>
            <a:ext cx="6120680" cy="647395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Согласно клиническим рекомендациям МЗРФ по лечению туберкулеза у взрослых от 2020г. </a:t>
            </a:r>
          </a:p>
          <a:p>
            <a:pPr marL="0" indent="0" algn="ctr">
              <a:buNone/>
            </a:pPr>
            <a:r>
              <a:rPr lang="ru-RU" dirty="0" smtClean="0"/>
              <a:t>лекарственные </a:t>
            </a:r>
            <a:r>
              <a:rPr lang="ru-RU" dirty="0"/>
              <a:t>препараты, применяемые при химиотерапии туберкулеза, подразделяют </a:t>
            </a:r>
            <a:r>
              <a:rPr lang="ru-RU" dirty="0" smtClean="0"/>
              <a:t>на 2 группы: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1) противотуберкулезные </a:t>
            </a:r>
            <a:r>
              <a:rPr lang="ru-RU" dirty="0">
                <a:solidFill>
                  <a:srgbClr val="FF0000"/>
                </a:solidFill>
              </a:rPr>
              <a:t>препараты первого ряда (</a:t>
            </a:r>
            <a:r>
              <a:rPr lang="ru-RU" dirty="0" smtClean="0">
                <a:solidFill>
                  <a:srgbClr val="FF0000"/>
                </a:solidFill>
              </a:rPr>
              <a:t>основные): </a:t>
            </a:r>
          </a:p>
          <a:p>
            <a:pPr marL="0" indent="0">
              <a:buNone/>
            </a:pPr>
            <a:r>
              <a:rPr lang="ru-RU" dirty="0" err="1" smtClean="0"/>
              <a:t>изониазид</a:t>
            </a:r>
            <a:r>
              <a:rPr lang="ru-RU" dirty="0" smtClean="0"/>
              <a:t>, </a:t>
            </a:r>
            <a:r>
              <a:rPr lang="ru-RU" dirty="0" err="1" smtClean="0"/>
              <a:t>рифампицин</a:t>
            </a:r>
            <a:r>
              <a:rPr lang="ru-RU" dirty="0" smtClean="0"/>
              <a:t>, </a:t>
            </a:r>
            <a:r>
              <a:rPr lang="ru-RU" dirty="0" err="1" smtClean="0"/>
              <a:t>рифабутин</a:t>
            </a:r>
            <a:r>
              <a:rPr lang="ru-RU" dirty="0" smtClean="0"/>
              <a:t>, </a:t>
            </a:r>
            <a:r>
              <a:rPr lang="ru-RU" dirty="0" err="1" smtClean="0"/>
              <a:t>рифапентин</a:t>
            </a:r>
            <a:r>
              <a:rPr lang="ru-RU" dirty="0" smtClean="0"/>
              <a:t> (</a:t>
            </a:r>
            <a:r>
              <a:rPr lang="ru-RU" dirty="0" err="1" smtClean="0"/>
              <a:t>рифапекс</a:t>
            </a:r>
            <a:r>
              <a:rPr lang="ru-RU" dirty="0" smtClean="0"/>
              <a:t>), </a:t>
            </a:r>
            <a:r>
              <a:rPr lang="ru-RU" dirty="0" err="1" smtClean="0"/>
              <a:t>пиразинамид</a:t>
            </a:r>
            <a:r>
              <a:rPr lang="ru-RU" dirty="0" smtClean="0"/>
              <a:t>, </a:t>
            </a:r>
            <a:r>
              <a:rPr lang="ru-RU" dirty="0" err="1" smtClean="0"/>
              <a:t>этамбутол</a:t>
            </a:r>
            <a:r>
              <a:rPr lang="ru-RU" dirty="0" smtClean="0"/>
              <a:t>, стрептомицин;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ru-RU" dirty="0">
                <a:solidFill>
                  <a:srgbClr val="FF0000"/>
                </a:solidFill>
              </a:rPr>
              <a:t>. противотуберкулезные препараты второго ряда (</a:t>
            </a:r>
            <a:r>
              <a:rPr lang="ru-RU" dirty="0" smtClean="0">
                <a:solidFill>
                  <a:srgbClr val="FF0000"/>
                </a:solidFill>
              </a:rPr>
              <a:t>резервные препараты): </a:t>
            </a:r>
          </a:p>
          <a:p>
            <a:pPr marL="0" indent="0">
              <a:buNone/>
            </a:pPr>
            <a:r>
              <a:rPr lang="ru-RU" dirty="0" err="1" smtClean="0"/>
              <a:t>Бедаквилин</a:t>
            </a:r>
            <a:r>
              <a:rPr lang="ru-RU" dirty="0" smtClean="0"/>
              <a:t> (</a:t>
            </a:r>
            <a:r>
              <a:rPr lang="ru-RU" dirty="0" err="1" smtClean="0"/>
              <a:t>сиртуро</a:t>
            </a:r>
            <a:r>
              <a:rPr lang="ru-RU" dirty="0" smtClean="0"/>
              <a:t>), </a:t>
            </a:r>
            <a:r>
              <a:rPr lang="ru-RU" dirty="0" err="1" smtClean="0"/>
              <a:t>линезолид</a:t>
            </a:r>
            <a:r>
              <a:rPr lang="ru-RU" dirty="0" smtClean="0"/>
              <a:t>, </a:t>
            </a:r>
            <a:r>
              <a:rPr lang="ru-RU" dirty="0" err="1" smtClean="0"/>
              <a:t>левофлоксацин</a:t>
            </a:r>
            <a:r>
              <a:rPr lang="ru-RU" dirty="0" smtClean="0"/>
              <a:t>, </a:t>
            </a:r>
            <a:r>
              <a:rPr lang="ru-RU" dirty="0" err="1" smtClean="0"/>
              <a:t>моксифлоксацин</a:t>
            </a:r>
            <a:r>
              <a:rPr lang="ru-RU" dirty="0" smtClean="0"/>
              <a:t>, </a:t>
            </a:r>
            <a:r>
              <a:rPr lang="ru-RU" dirty="0" err="1" smtClean="0"/>
              <a:t>спарфлоксацин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err="1" smtClean="0"/>
              <a:t>канамицин</a:t>
            </a:r>
            <a:r>
              <a:rPr lang="ru-RU" dirty="0" smtClean="0"/>
              <a:t>, </a:t>
            </a:r>
            <a:r>
              <a:rPr lang="ru-RU" dirty="0" err="1" smtClean="0"/>
              <a:t>амикацин</a:t>
            </a:r>
            <a:r>
              <a:rPr lang="ru-RU" dirty="0" smtClean="0"/>
              <a:t>, </a:t>
            </a:r>
            <a:r>
              <a:rPr lang="ru-RU" dirty="0" err="1" smtClean="0"/>
              <a:t>капреомицин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err="1"/>
              <a:t>т</a:t>
            </a:r>
            <a:r>
              <a:rPr lang="ru-RU" dirty="0" err="1" smtClean="0"/>
              <a:t>иенам</a:t>
            </a:r>
            <a:r>
              <a:rPr lang="ru-RU" dirty="0" smtClean="0"/>
              <a:t> (</a:t>
            </a:r>
            <a:r>
              <a:rPr lang="ru-RU" dirty="0" err="1" smtClean="0"/>
              <a:t>имипенем</a:t>
            </a:r>
            <a:r>
              <a:rPr lang="ru-RU" dirty="0" smtClean="0"/>
              <a:t> </a:t>
            </a:r>
            <a:r>
              <a:rPr lang="ru-RU" dirty="0"/>
              <a:t>+ </a:t>
            </a:r>
            <a:r>
              <a:rPr lang="ru-RU" dirty="0" err="1" smtClean="0"/>
              <a:t>циластатин</a:t>
            </a:r>
            <a:r>
              <a:rPr lang="ru-RU" dirty="0" smtClean="0"/>
              <a:t>), </a:t>
            </a:r>
            <a:r>
              <a:rPr lang="ru-RU" dirty="0" err="1" smtClean="0"/>
              <a:t>меропенем</a:t>
            </a:r>
            <a:r>
              <a:rPr lang="ru-RU" dirty="0" smtClean="0"/>
              <a:t>, </a:t>
            </a:r>
            <a:r>
              <a:rPr lang="ru-RU" dirty="0" err="1" smtClean="0"/>
              <a:t>циклосерин</a:t>
            </a:r>
            <a:r>
              <a:rPr lang="ru-RU" dirty="0" smtClean="0"/>
              <a:t>, </a:t>
            </a:r>
            <a:r>
              <a:rPr lang="ru-RU" dirty="0" err="1" smtClean="0"/>
              <a:t>теризидон</a:t>
            </a:r>
            <a:r>
              <a:rPr lang="ru-RU" dirty="0" smtClean="0"/>
              <a:t>, </a:t>
            </a:r>
            <a:r>
              <a:rPr lang="ru-RU" dirty="0" err="1" smtClean="0"/>
              <a:t>протионамид</a:t>
            </a:r>
            <a:r>
              <a:rPr lang="ru-RU" dirty="0" smtClean="0"/>
              <a:t>, </a:t>
            </a:r>
            <a:r>
              <a:rPr lang="ru-RU" dirty="0" err="1" smtClean="0"/>
              <a:t>этионамид</a:t>
            </a:r>
            <a:r>
              <a:rPr lang="ru-RU" dirty="0" smtClean="0"/>
              <a:t>, </a:t>
            </a:r>
            <a:r>
              <a:rPr lang="ru-RU" dirty="0" err="1"/>
              <a:t>аминосалициловая</a:t>
            </a:r>
            <a:r>
              <a:rPr lang="ru-RU" dirty="0"/>
              <a:t> </a:t>
            </a:r>
            <a:r>
              <a:rPr lang="ru-RU" dirty="0" smtClean="0"/>
              <a:t>кислота, </a:t>
            </a:r>
            <a:r>
              <a:rPr lang="ru-RU" dirty="0" err="1"/>
              <a:t>тиоуреидоиминометилпиридиния</a:t>
            </a:r>
            <a:r>
              <a:rPr lang="ru-RU" dirty="0"/>
              <a:t> </a:t>
            </a:r>
            <a:r>
              <a:rPr lang="ru-RU" dirty="0" smtClean="0"/>
              <a:t>перхлорат (</a:t>
            </a:r>
            <a:r>
              <a:rPr lang="ru-RU" dirty="0" err="1" smtClean="0"/>
              <a:t>перхлозон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90" r="25128"/>
          <a:stretch/>
        </p:blipFill>
        <p:spPr>
          <a:xfrm>
            <a:off x="7236296" y="4797152"/>
            <a:ext cx="1512168" cy="1880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0" t="12413" r="3489" b="11018"/>
          <a:stretch/>
        </p:blipFill>
        <p:spPr>
          <a:xfrm>
            <a:off x="6588224" y="188640"/>
            <a:ext cx="2139056" cy="1165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72" r="21009"/>
          <a:stretch/>
        </p:blipFill>
        <p:spPr>
          <a:xfrm>
            <a:off x="6087825" y="4869161"/>
            <a:ext cx="1076463" cy="18034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81" t="32698" r="7453" b="25009"/>
          <a:stretch/>
        </p:blipFill>
        <p:spPr>
          <a:xfrm>
            <a:off x="6516216" y="1668404"/>
            <a:ext cx="2284617" cy="12565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95" t="8264" r="18757" b="7966"/>
          <a:stretch/>
        </p:blipFill>
        <p:spPr>
          <a:xfrm>
            <a:off x="6588224" y="2996952"/>
            <a:ext cx="2002155" cy="1710745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60763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6048672" cy="14127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Для химиотерапии туберкулеза широко применяют комбинированные препараты: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2 компонентные:   </a:t>
            </a:r>
          </a:p>
          <a:p>
            <a:pPr>
              <a:buNone/>
            </a:pPr>
            <a:r>
              <a:rPr lang="ru-RU" b="1" dirty="0" err="1" smtClean="0"/>
              <a:t>Фтизопирам</a:t>
            </a:r>
            <a:r>
              <a:rPr lang="ru-RU" b="1" dirty="0" smtClean="0"/>
              <a:t>: </a:t>
            </a:r>
          </a:p>
          <a:p>
            <a:pPr>
              <a:buNone/>
            </a:pPr>
            <a:r>
              <a:rPr lang="ru-RU" dirty="0" smtClean="0"/>
              <a:t>0,15 г </a:t>
            </a:r>
            <a:r>
              <a:rPr lang="ru-RU" dirty="0" err="1" smtClean="0"/>
              <a:t>изониазида</a:t>
            </a:r>
            <a:r>
              <a:rPr lang="ru-RU" dirty="0" smtClean="0"/>
              <a:t> и 0,5 г </a:t>
            </a:r>
            <a:r>
              <a:rPr lang="ru-RU" dirty="0" err="1" smtClean="0"/>
              <a:t>пиразинамида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err="1" smtClean="0"/>
              <a:t>Фтизоэтам</a:t>
            </a:r>
            <a:r>
              <a:rPr lang="ru-RU" b="1" dirty="0" smtClean="0"/>
              <a:t>:</a:t>
            </a:r>
          </a:p>
          <a:p>
            <a:pPr>
              <a:buNone/>
            </a:pPr>
            <a:r>
              <a:rPr lang="ru-RU" dirty="0" smtClean="0"/>
              <a:t>0,15 г </a:t>
            </a:r>
            <a:r>
              <a:rPr lang="ru-RU" dirty="0" err="1" smtClean="0"/>
              <a:t>изониазида</a:t>
            </a:r>
            <a:r>
              <a:rPr lang="ru-RU" dirty="0" smtClean="0"/>
              <a:t> и 0,4 г </a:t>
            </a:r>
            <a:r>
              <a:rPr lang="ru-RU" dirty="0" err="1" smtClean="0"/>
              <a:t>этамбутола</a:t>
            </a:r>
            <a:endParaRPr lang="ru-RU" dirty="0" smtClean="0"/>
          </a:p>
          <a:p>
            <a:pPr>
              <a:buNone/>
            </a:pPr>
            <a:r>
              <a:rPr lang="ru-RU" b="1" dirty="0" err="1" smtClean="0"/>
              <a:t>Рифинаг</a:t>
            </a:r>
            <a:r>
              <a:rPr lang="ru-RU" b="1" dirty="0" smtClean="0"/>
              <a:t> -150</a:t>
            </a:r>
          </a:p>
          <a:p>
            <a:pPr>
              <a:buNone/>
            </a:pPr>
            <a:r>
              <a:rPr lang="ru-RU" dirty="0" err="1" smtClean="0"/>
              <a:t>рифампицина</a:t>
            </a:r>
            <a:r>
              <a:rPr lang="ru-RU" dirty="0" smtClean="0"/>
              <a:t> 150 мг и </a:t>
            </a:r>
            <a:r>
              <a:rPr lang="ru-RU" dirty="0" err="1" smtClean="0"/>
              <a:t>изониазида</a:t>
            </a:r>
            <a:r>
              <a:rPr lang="ru-RU" dirty="0" smtClean="0"/>
              <a:t> 100 мг </a:t>
            </a:r>
          </a:p>
          <a:p>
            <a:pPr>
              <a:buNone/>
            </a:pPr>
            <a:r>
              <a:rPr lang="ru-RU" b="1" dirty="0" smtClean="0"/>
              <a:t>Рифинаг-300</a:t>
            </a:r>
          </a:p>
          <a:p>
            <a:pPr>
              <a:buNone/>
            </a:pPr>
            <a:r>
              <a:rPr lang="ru-RU" dirty="0" err="1" smtClean="0"/>
              <a:t>рифампицина</a:t>
            </a:r>
            <a:r>
              <a:rPr lang="ru-RU" dirty="0" smtClean="0"/>
              <a:t> 300 мг и </a:t>
            </a:r>
            <a:r>
              <a:rPr lang="ru-RU" dirty="0" err="1" smtClean="0"/>
              <a:t>изониазида</a:t>
            </a:r>
            <a:r>
              <a:rPr lang="ru-RU" dirty="0" smtClean="0"/>
              <a:t> 150 мг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73C1B4-36CC-45B1-80FC-505549E4E2D4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6" name="Рисунок 5" descr="пирам.jpg"/>
          <p:cNvPicPr>
            <a:picLocks noChangeAspect="1"/>
          </p:cNvPicPr>
          <p:nvPr/>
        </p:nvPicPr>
        <p:blipFill>
          <a:blip r:embed="rId2" cstate="print"/>
          <a:srcRect l="16689" t="14222" r="54240" b="11754"/>
          <a:stretch>
            <a:fillRect/>
          </a:stretch>
        </p:blipFill>
        <p:spPr>
          <a:xfrm>
            <a:off x="7020272" y="404664"/>
            <a:ext cx="1728191" cy="2898579"/>
          </a:xfrm>
          <a:prstGeom prst="rect">
            <a:avLst/>
          </a:prstGeom>
        </p:spPr>
      </p:pic>
      <p:pic>
        <p:nvPicPr>
          <p:cNvPr id="11" name="Рисунок 10" descr="фтиз.jpg"/>
          <p:cNvPicPr>
            <a:picLocks noChangeAspect="1"/>
          </p:cNvPicPr>
          <p:nvPr/>
        </p:nvPicPr>
        <p:blipFill>
          <a:blip r:embed="rId3" cstate="print"/>
          <a:srcRect l="24800" r="24800"/>
          <a:stretch>
            <a:fillRect/>
          </a:stretch>
        </p:blipFill>
        <p:spPr>
          <a:xfrm>
            <a:off x="7092280" y="3573016"/>
            <a:ext cx="1656184" cy="307910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6048672" cy="141277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3 компонентные:   </a:t>
            </a: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Рифакомб</a:t>
            </a:r>
            <a:r>
              <a:rPr lang="ru-RU" b="1" dirty="0" smtClean="0"/>
              <a:t>: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Рифампицин</a:t>
            </a:r>
            <a:r>
              <a:rPr lang="ru-RU" dirty="0" smtClean="0"/>
              <a:t> 150 мг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Изониазид</a:t>
            </a:r>
            <a:r>
              <a:rPr lang="ru-RU" dirty="0" smtClean="0"/>
              <a:t> 100 мг</a:t>
            </a:r>
          </a:p>
          <a:p>
            <a:pPr>
              <a:buNone/>
            </a:pPr>
            <a:r>
              <a:rPr lang="ru-RU" dirty="0" smtClean="0"/>
              <a:t>   Пиридоксина гидрохлорид 10 мг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err="1" smtClean="0"/>
              <a:t>Рифатер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Рифампицина</a:t>
            </a:r>
            <a:r>
              <a:rPr lang="ru-RU" dirty="0" smtClean="0"/>
              <a:t> 120 мг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Изониазида</a:t>
            </a:r>
            <a:r>
              <a:rPr lang="ru-RU" dirty="0" smtClean="0"/>
              <a:t> 50 мг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Пиразинамида</a:t>
            </a:r>
            <a:r>
              <a:rPr lang="ru-RU" dirty="0" smtClean="0"/>
              <a:t> 300 мг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73C1B4-36CC-45B1-80FC-505549E4E2D4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8" name="Рисунок 7" descr="ри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365104"/>
            <a:ext cx="2952327" cy="22790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6048672" cy="14127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5 компонентные:   </a:t>
            </a:r>
          </a:p>
          <a:p>
            <a:pPr algn="ctr"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Протиокомб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Ломекомб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</a:rPr>
              <a:t>Ломекомб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содержит: </a:t>
            </a:r>
          </a:p>
          <a:p>
            <a:pPr>
              <a:buNone/>
            </a:pPr>
            <a:r>
              <a:rPr lang="ru-RU" dirty="0" err="1" smtClean="0"/>
              <a:t>ломефлоксацина</a:t>
            </a:r>
            <a:r>
              <a:rPr lang="ru-RU" dirty="0" smtClean="0"/>
              <a:t> гидрохлорид 200 мг</a:t>
            </a:r>
          </a:p>
          <a:p>
            <a:pPr>
              <a:buNone/>
            </a:pPr>
            <a:r>
              <a:rPr lang="ru-RU" dirty="0" err="1" smtClean="0"/>
              <a:t>пиразинамид</a:t>
            </a:r>
            <a:r>
              <a:rPr lang="ru-RU" dirty="0" smtClean="0"/>
              <a:t> 370 мг </a:t>
            </a:r>
          </a:p>
          <a:p>
            <a:pPr>
              <a:buNone/>
            </a:pPr>
            <a:r>
              <a:rPr lang="ru-RU" dirty="0" err="1" smtClean="0"/>
              <a:t>этамбутола</a:t>
            </a:r>
            <a:r>
              <a:rPr lang="ru-RU" dirty="0" smtClean="0"/>
              <a:t> гидрохлорид 325 мг</a:t>
            </a:r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изониазид</a:t>
            </a:r>
            <a:r>
              <a:rPr lang="ru-RU" dirty="0" smtClean="0">
                <a:solidFill>
                  <a:srgbClr val="FF0000"/>
                </a:solidFill>
              </a:rPr>
              <a:t> 135 мг </a:t>
            </a:r>
          </a:p>
          <a:p>
            <a:pPr>
              <a:buNone/>
            </a:pPr>
            <a:r>
              <a:rPr lang="ru-RU" dirty="0" smtClean="0"/>
              <a:t>пиридоксина гидрохлорид 10 мг</a:t>
            </a:r>
          </a:p>
          <a:p>
            <a:pPr>
              <a:buNone/>
            </a:pPr>
            <a:r>
              <a:rPr lang="ru-RU" i="1" dirty="0" err="1" smtClean="0">
                <a:solidFill>
                  <a:srgbClr val="FF0000"/>
                </a:solidFill>
              </a:rPr>
              <a:t>Протиокомб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содержит:</a:t>
            </a:r>
          </a:p>
          <a:p>
            <a:pPr>
              <a:buNone/>
            </a:pPr>
            <a:r>
              <a:rPr lang="ru-RU" dirty="0" err="1" smtClean="0"/>
              <a:t>ломефлоксацина</a:t>
            </a:r>
            <a:r>
              <a:rPr lang="ru-RU" dirty="0" smtClean="0"/>
              <a:t> гидрохлорида 200 мг </a:t>
            </a:r>
          </a:p>
          <a:p>
            <a:pPr>
              <a:buNone/>
            </a:pPr>
            <a:r>
              <a:rPr lang="ru-RU" dirty="0" err="1" smtClean="0"/>
              <a:t>пиразинамид</a:t>
            </a:r>
            <a:r>
              <a:rPr lang="ru-RU" dirty="0" smtClean="0"/>
              <a:t> 370 мг </a:t>
            </a:r>
          </a:p>
          <a:p>
            <a:pPr>
              <a:buNone/>
            </a:pPr>
            <a:r>
              <a:rPr lang="ru-RU" dirty="0" err="1" smtClean="0"/>
              <a:t>этамбутола</a:t>
            </a:r>
            <a:r>
              <a:rPr lang="ru-RU" dirty="0" smtClean="0"/>
              <a:t> гидрохлорид 325 мг</a:t>
            </a:r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протионамид</a:t>
            </a:r>
            <a:r>
              <a:rPr lang="ru-RU" dirty="0" smtClean="0">
                <a:solidFill>
                  <a:srgbClr val="FF0000"/>
                </a:solidFill>
              </a:rPr>
              <a:t> 150 мг </a:t>
            </a:r>
          </a:p>
          <a:p>
            <a:pPr>
              <a:buNone/>
            </a:pPr>
            <a:r>
              <a:rPr lang="ru-RU" dirty="0" smtClean="0"/>
              <a:t>пиридоксина гидрохлорид 10 мг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 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73C1B4-36CC-45B1-80FC-505549E4E2D4}" type="slidenum">
              <a:rPr lang="ru-RU" smtClean="0"/>
              <a:pPr/>
              <a:t>49</a:t>
            </a:fld>
            <a:endParaRPr lang="ru-RU"/>
          </a:p>
        </p:txBody>
      </p:sp>
      <p:pic>
        <p:nvPicPr>
          <p:cNvPr id="5" name="Рисунок 4" descr="проти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356992"/>
            <a:ext cx="2228176" cy="3284984"/>
          </a:xfrm>
          <a:prstGeom prst="rect">
            <a:avLst/>
          </a:prstGeom>
        </p:spPr>
      </p:pic>
      <p:pic>
        <p:nvPicPr>
          <p:cNvPr id="7" name="Рисунок 6" descr="ломек.jpg"/>
          <p:cNvPicPr>
            <a:picLocks noChangeAspect="1"/>
          </p:cNvPicPr>
          <p:nvPr/>
        </p:nvPicPr>
        <p:blipFill>
          <a:blip r:embed="rId3" cstate="print"/>
          <a:srcRect l="31100" t="17240" r="31100" b="17241"/>
          <a:stretch>
            <a:fillRect/>
          </a:stretch>
        </p:blipFill>
        <p:spPr>
          <a:xfrm>
            <a:off x="6372200" y="0"/>
            <a:ext cx="2223138" cy="31409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820472" cy="487375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 теле комара проходит половой цикл развития малярийного плазмодия с образованием </a:t>
            </a:r>
            <a:r>
              <a:rPr lang="ru-RU" sz="2000" dirty="0" err="1" smtClean="0"/>
              <a:t>спорозоитов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При укусе зараженным комаром, </a:t>
            </a:r>
            <a:r>
              <a:rPr lang="ru-RU" sz="2000" dirty="0" err="1" smtClean="0"/>
              <a:t>спорозоиты</a:t>
            </a:r>
            <a:r>
              <a:rPr lang="ru-RU" sz="2000" dirty="0" smtClean="0"/>
              <a:t> попадают в кровь человека и с током крови и лимфы быстро достигают паренхиматозных клеток печени — </a:t>
            </a:r>
            <a:r>
              <a:rPr lang="ru-RU" sz="2000" dirty="0" err="1" smtClean="0"/>
              <a:t>гепатоцитов</a:t>
            </a:r>
            <a:r>
              <a:rPr lang="ru-RU" sz="2000" dirty="0" smtClean="0"/>
              <a:t>, где проходят стадию тканевой </a:t>
            </a:r>
            <a:r>
              <a:rPr lang="ru-RU" sz="2000" dirty="0" err="1" smtClean="0"/>
              <a:t>экзоэритроцитарной</a:t>
            </a:r>
            <a:r>
              <a:rPr lang="ru-RU" sz="2000" dirty="0" smtClean="0"/>
              <a:t> шизогонии – бесполый цикл развития.</a:t>
            </a:r>
          </a:p>
          <a:p>
            <a:r>
              <a:rPr lang="ru-RU" sz="2000" dirty="0" smtClean="0"/>
              <a:t>В результате из одного </a:t>
            </a:r>
            <a:r>
              <a:rPr lang="ru-RU" sz="2000" dirty="0" err="1" smtClean="0"/>
              <a:t>спорозоита</a:t>
            </a:r>
            <a:r>
              <a:rPr lang="ru-RU" sz="2000" dirty="0" smtClean="0"/>
              <a:t> образуются десятки тысяч </a:t>
            </a:r>
            <a:r>
              <a:rPr lang="ru-RU" sz="2000" dirty="0" err="1" smtClean="0"/>
              <a:t>мерозоитов</a:t>
            </a:r>
            <a:r>
              <a:rPr lang="ru-RU" sz="2000" dirty="0" smtClean="0"/>
              <a:t>. Этот период протекает бессимптомно. </a:t>
            </a:r>
          </a:p>
          <a:p>
            <a:r>
              <a:rPr lang="ru-RU" sz="2000" dirty="0" smtClean="0"/>
              <a:t>После окончания </a:t>
            </a:r>
            <a:r>
              <a:rPr lang="ru-RU" sz="2000" dirty="0" err="1" smtClean="0"/>
              <a:t>экзоэритроцитарной</a:t>
            </a:r>
            <a:r>
              <a:rPr lang="ru-RU" sz="2000" dirty="0" smtClean="0"/>
              <a:t> шизогонии тканевые </a:t>
            </a:r>
            <a:r>
              <a:rPr lang="ru-RU" sz="2000" dirty="0" err="1" smtClean="0"/>
              <a:t>мерозоиты</a:t>
            </a:r>
            <a:r>
              <a:rPr lang="ru-RU" sz="2000" dirty="0" smtClean="0"/>
              <a:t> проникают в эритроциты. Завершение процесса деления плазмодия сопровождается распадом эритроцитов и развитием приступа малярийной лихорадки. </a:t>
            </a:r>
          </a:p>
          <a:p>
            <a:r>
              <a:rPr lang="ru-RU" sz="2000" dirty="0" err="1" smtClean="0"/>
              <a:t>Эритроцитарные</a:t>
            </a:r>
            <a:r>
              <a:rPr lang="ru-RU" sz="2000" dirty="0" smtClean="0"/>
              <a:t> </a:t>
            </a:r>
            <a:r>
              <a:rPr lang="ru-RU" sz="2000" dirty="0" err="1" smtClean="0"/>
              <a:t>мерозоиты</a:t>
            </a:r>
            <a:r>
              <a:rPr lang="ru-RU" sz="2000" dirty="0" smtClean="0"/>
              <a:t> снова проникают в эритроциты, после чего процесс </a:t>
            </a:r>
            <a:r>
              <a:rPr lang="ru-RU" sz="2000" dirty="0" err="1" smtClean="0"/>
              <a:t>бесполового</a:t>
            </a:r>
            <a:r>
              <a:rPr lang="ru-RU" sz="2000" dirty="0" smtClean="0"/>
              <a:t> размножения повторяется в определенном ритме. </a:t>
            </a:r>
            <a:endParaRPr lang="ru-RU" sz="2000" dirty="0"/>
          </a:p>
        </p:txBody>
      </p:sp>
      <p:pic>
        <p:nvPicPr>
          <p:cNvPr id="4" name="Рисунок 3" descr="ц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581128"/>
            <a:ext cx="4032448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6048672" cy="14127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err="1" smtClean="0"/>
              <a:t>Изокомб</a:t>
            </a:r>
            <a:endParaRPr lang="ru-RU" b="1" dirty="0" smtClean="0"/>
          </a:p>
          <a:p>
            <a:pPr>
              <a:buNone/>
            </a:pPr>
            <a:r>
              <a:rPr lang="ru-RU" dirty="0" err="1" smtClean="0"/>
              <a:t>изониазид</a:t>
            </a:r>
            <a:r>
              <a:rPr lang="ru-RU" dirty="0" smtClean="0"/>
              <a:t> – 60 мг, </a:t>
            </a:r>
          </a:p>
          <a:p>
            <a:pPr>
              <a:buNone/>
            </a:pPr>
            <a:r>
              <a:rPr lang="ru-RU" dirty="0" err="1" smtClean="0"/>
              <a:t>рифампицин</a:t>
            </a:r>
            <a:r>
              <a:rPr lang="ru-RU" dirty="0" smtClean="0"/>
              <a:t> – 120 мг, </a:t>
            </a:r>
          </a:p>
          <a:p>
            <a:pPr>
              <a:buNone/>
            </a:pPr>
            <a:r>
              <a:rPr lang="ru-RU" dirty="0" err="1" smtClean="0"/>
              <a:t>пиразинамид</a:t>
            </a:r>
            <a:r>
              <a:rPr lang="ru-RU" dirty="0" smtClean="0"/>
              <a:t> – 300 мг, </a:t>
            </a:r>
          </a:p>
          <a:p>
            <a:pPr>
              <a:buNone/>
            </a:pPr>
            <a:r>
              <a:rPr lang="ru-RU" dirty="0" err="1" smtClean="0"/>
              <a:t>этамбутола</a:t>
            </a:r>
            <a:r>
              <a:rPr lang="ru-RU" dirty="0" smtClean="0"/>
              <a:t> гидрохлорид – 225 мг,</a:t>
            </a:r>
          </a:p>
          <a:p>
            <a:pPr>
              <a:buNone/>
            </a:pPr>
            <a:r>
              <a:rPr lang="ru-RU" dirty="0" smtClean="0"/>
              <a:t>пиридоксина гидрохлорид – 20 мг  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73C1B4-36CC-45B1-80FC-505549E4E2D4}" type="slidenum">
              <a:rPr lang="ru-RU" smtClean="0"/>
              <a:pPr/>
              <a:t>50</a:t>
            </a:fld>
            <a:endParaRPr lang="ru-RU"/>
          </a:p>
        </p:txBody>
      </p:sp>
      <p:pic>
        <p:nvPicPr>
          <p:cNvPr id="8" name="Рисунок 7" descr="из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692696"/>
            <a:ext cx="1872499" cy="31848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820472" cy="48737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Наряду с бесполыми в крови человека (в эритроцитах) образуются половые формы малярийного плазмодия — </a:t>
            </a:r>
            <a:r>
              <a:rPr lang="ru-RU" sz="2000" dirty="0" err="1" smtClean="0"/>
              <a:t>гаметоциты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Наличие их в крови не сопровождается какими-либо клиническими проявлениями, но опасно в эпидемиологическом отношении: </a:t>
            </a:r>
          </a:p>
          <a:p>
            <a:r>
              <a:rPr lang="ru-RU" sz="2000" dirty="0" smtClean="0"/>
              <a:t>такие больные становятся источником заражения комаров — переносчиков малярии.</a:t>
            </a:r>
            <a:endParaRPr lang="ru-RU" sz="2000" dirty="0"/>
          </a:p>
        </p:txBody>
      </p:sp>
      <p:pic>
        <p:nvPicPr>
          <p:cNvPr id="4" name="Рисунок 3" descr="ц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348880"/>
            <a:ext cx="6399111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7467600" cy="67413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Симптомы малярии: </a:t>
            </a:r>
          </a:p>
          <a:p>
            <a:r>
              <a:rPr lang="ru-RU" dirty="0" smtClean="0">
                <a:hlinkClick r:id="rId2" tooltip="Лихорадка"/>
              </a:rPr>
              <a:t>лихорадка</a:t>
            </a:r>
            <a:r>
              <a:rPr lang="ru-RU" dirty="0" smtClean="0"/>
              <a:t>, ознобы</a:t>
            </a:r>
          </a:p>
          <a:p>
            <a:r>
              <a:rPr lang="ru-RU" dirty="0" smtClean="0">
                <a:hlinkClick r:id="rId3" tooltip="Артралгия"/>
              </a:rPr>
              <a:t>артралгия</a:t>
            </a:r>
            <a:r>
              <a:rPr lang="ru-RU" dirty="0" smtClean="0"/>
              <a:t> (боль в суставах)</a:t>
            </a:r>
          </a:p>
          <a:p>
            <a:r>
              <a:rPr lang="ru-RU" dirty="0" smtClean="0">
                <a:hlinkClick r:id="rId4" tooltip="Рвота"/>
              </a:rPr>
              <a:t>рвота</a:t>
            </a:r>
            <a:endParaRPr lang="ru-RU" dirty="0" smtClean="0"/>
          </a:p>
          <a:p>
            <a:r>
              <a:rPr lang="ru-RU" dirty="0" smtClean="0"/>
              <a:t>гемолитическая </a:t>
            </a:r>
            <a:r>
              <a:rPr lang="ru-RU" dirty="0" smtClean="0">
                <a:hlinkClick r:id="rId5" tooltip="Анемия"/>
              </a:rPr>
              <a:t>анемия</a:t>
            </a:r>
            <a:endParaRPr lang="ru-RU" dirty="0" smtClean="0"/>
          </a:p>
          <a:p>
            <a:r>
              <a:rPr lang="ru-RU" dirty="0" smtClean="0">
                <a:hlinkClick r:id="rId6" tooltip="Гемоглобинурия"/>
              </a:rPr>
              <a:t>гемоглобинурия</a:t>
            </a:r>
            <a:endParaRPr lang="ru-RU" dirty="0" smtClean="0"/>
          </a:p>
          <a:p>
            <a:r>
              <a:rPr lang="ru-RU" dirty="0" smtClean="0"/>
              <a:t>судороги</a:t>
            </a:r>
          </a:p>
          <a:p>
            <a:r>
              <a:rPr lang="ru-RU" dirty="0" smtClean="0"/>
              <a:t>покалывания в коже, особенно в случае малярии, вызванной </a:t>
            </a:r>
            <a:r>
              <a:rPr lang="ru-RU" i="1" dirty="0" smtClean="0"/>
              <a:t>P. </a:t>
            </a:r>
            <a:r>
              <a:rPr lang="ru-RU" i="1" dirty="0" err="1" smtClean="0"/>
              <a:t>falciparum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dirty="0" err="1" smtClean="0">
                <a:hlinkClick r:id="rId7" tooltip="Спленомегалия"/>
              </a:rPr>
              <a:t>спленомегалия</a:t>
            </a:r>
            <a:r>
              <a:rPr lang="ru-RU" dirty="0" smtClean="0"/>
              <a:t> (увеличенная селезёнка)</a:t>
            </a:r>
          </a:p>
          <a:p>
            <a:r>
              <a:rPr lang="ru-RU" dirty="0" smtClean="0"/>
              <a:t>нестерпимая головная боль</a:t>
            </a:r>
          </a:p>
          <a:p>
            <a:r>
              <a:rPr lang="ru-RU" dirty="0" smtClean="0">
                <a:hlinkClick r:id="rId8" tooltip="Ишемия"/>
              </a:rPr>
              <a:t>ишемия</a:t>
            </a:r>
            <a:r>
              <a:rPr lang="ru-RU" dirty="0" smtClean="0"/>
              <a:t> головного мозга. </a:t>
            </a:r>
          </a:p>
          <a:p>
            <a:pPr>
              <a:buNone/>
            </a:pPr>
            <a:r>
              <a:rPr lang="ru-RU" dirty="0" smtClean="0"/>
              <a:t>При геморрагической лихорадке наблюдается:</a:t>
            </a:r>
          </a:p>
          <a:p>
            <a:r>
              <a:rPr lang="ru-RU" dirty="0" smtClean="0"/>
              <a:t>боль в животе и рвота, продолжающаяся 2-4 дня</a:t>
            </a:r>
          </a:p>
          <a:p>
            <a:r>
              <a:rPr lang="ru-RU" dirty="0" smtClean="0"/>
              <a:t>сильные подкожные кровоизлияния, кровотечения из носа, дёсен, кровавая рвота, ректальные кровотечения, чёрный стул, внутренние кровотечения</a:t>
            </a:r>
          </a:p>
          <a:p>
            <a:pPr>
              <a:buNone/>
            </a:pPr>
            <a:r>
              <a:rPr lang="ru-RU" dirty="0" smtClean="0"/>
              <a:t>Малярийная инфекция смертельно опасна, особенно для детей и беременных женщин.</a:t>
            </a:r>
          </a:p>
          <a:p>
            <a:r>
              <a:rPr lang="ru-RU" dirty="0" smtClean="0"/>
              <a:t>Диагноз устанавливается на основе выявления паразитов в мазках крови. </a:t>
            </a:r>
          </a:p>
          <a:p>
            <a:endParaRPr lang="ru-RU" dirty="0"/>
          </a:p>
        </p:txBody>
      </p:sp>
      <p:pic>
        <p:nvPicPr>
          <p:cNvPr id="5" name="Рисунок 4" descr="при.jpg"/>
          <p:cNvPicPr>
            <a:picLocks noChangeAspect="1"/>
          </p:cNvPicPr>
          <p:nvPr/>
        </p:nvPicPr>
        <p:blipFill>
          <a:blip r:embed="rId9" cstate="print"/>
          <a:srcRect l="49349" t="4200" r="3401" b="52401"/>
          <a:stretch>
            <a:fillRect/>
          </a:stretch>
        </p:blipFill>
        <p:spPr>
          <a:xfrm>
            <a:off x="5364088" y="188640"/>
            <a:ext cx="3240360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640960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Для лечения и профилактики малярии применяют препараты разной химической структуры с разным спектром действия на паразитов:</a:t>
            </a:r>
          </a:p>
          <a:p>
            <a:r>
              <a:rPr lang="ru-RU" dirty="0" err="1" smtClean="0"/>
              <a:t>Хлорохин</a:t>
            </a:r>
            <a:r>
              <a:rPr lang="ru-RU" dirty="0" smtClean="0"/>
              <a:t> (</a:t>
            </a:r>
            <a:r>
              <a:rPr lang="ru-RU" dirty="0" err="1" smtClean="0"/>
              <a:t>делагил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Гидроксихлорохин</a:t>
            </a:r>
            <a:r>
              <a:rPr lang="ru-RU" dirty="0" smtClean="0"/>
              <a:t> (</a:t>
            </a:r>
            <a:r>
              <a:rPr lang="ru-RU" dirty="0" err="1" smtClean="0"/>
              <a:t>плаквенил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Мефлохин</a:t>
            </a:r>
            <a:r>
              <a:rPr lang="ru-RU" dirty="0" smtClean="0"/>
              <a:t> (</a:t>
            </a:r>
            <a:r>
              <a:rPr lang="ru-RU" dirty="0" err="1" smtClean="0"/>
              <a:t>лариам</a:t>
            </a:r>
            <a:r>
              <a:rPr lang="ru-RU" dirty="0" smtClean="0"/>
              <a:t>)</a:t>
            </a:r>
          </a:p>
          <a:p>
            <a:r>
              <a:rPr lang="ru-RU" dirty="0" smtClean="0"/>
              <a:t>За рубежом выпускают </a:t>
            </a:r>
            <a:r>
              <a:rPr lang="ru-RU" dirty="0" err="1" smtClean="0"/>
              <a:t>Атовакуон</a:t>
            </a:r>
            <a:r>
              <a:rPr lang="ru-RU" dirty="0" smtClean="0"/>
              <a:t> (</a:t>
            </a:r>
            <a:r>
              <a:rPr lang="ru-RU" dirty="0" err="1" smtClean="0"/>
              <a:t>маланил</a:t>
            </a:r>
            <a:r>
              <a:rPr lang="ru-RU" dirty="0" smtClean="0"/>
              <a:t>, </a:t>
            </a:r>
            <a:r>
              <a:rPr lang="ru-RU" dirty="0" err="1" smtClean="0"/>
              <a:t>маларон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Артеметер</a:t>
            </a:r>
            <a:r>
              <a:rPr lang="ru-RU" dirty="0" smtClean="0"/>
              <a:t> (</a:t>
            </a:r>
            <a:r>
              <a:rPr lang="ru-RU" dirty="0" err="1" smtClean="0"/>
              <a:t>риамет</a:t>
            </a:r>
            <a:r>
              <a:rPr lang="ru-RU" dirty="0" smtClean="0"/>
              <a:t>) и др.</a:t>
            </a:r>
          </a:p>
          <a:p>
            <a:pPr>
              <a:buNone/>
            </a:pPr>
            <a:r>
              <a:rPr lang="ru-RU" dirty="0" smtClean="0"/>
              <a:t>    Препараты других групп: </a:t>
            </a:r>
          </a:p>
          <a:p>
            <a:r>
              <a:rPr lang="ru-RU" dirty="0" smtClean="0"/>
              <a:t>сульфаниламиды (</a:t>
            </a:r>
            <a:r>
              <a:rPr lang="ru-RU" dirty="0" err="1" smtClean="0"/>
              <a:t>сульфадиметоксин</a:t>
            </a:r>
            <a:r>
              <a:rPr lang="ru-RU" dirty="0" smtClean="0"/>
              <a:t>; </a:t>
            </a:r>
            <a:r>
              <a:rPr lang="ru-RU" dirty="0" err="1" smtClean="0"/>
              <a:t>ко-тримоксазол</a:t>
            </a:r>
            <a:r>
              <a:rPr lang="ru-RU" dirty="0" smtClean="0"/>
              <a:t>)</a:t>
            </a:r>
          </a:p>
          <a:p>
            <a:r>
              <a:rPr lang="ru-RU" dirty="0" smtClean="0"/>
              <a:t>антибиотики (тетрациклин, </a:t>
            </a:r>
            <a:r>
              <a:rPr lang="ru-RU" dirty="0" err="1" smtClean="0"/>
              <a:t>доксициклин</a:t>
            </a:r>
            <a:r>
              <a:rPr lang="ru-RU" dirty="0" smtClean="0"/>
              <a:t>, </a:t>
            </a:r>
            <a:r>
              <a:rPr lang="ru-RU" dirty="0" err="1" smtClean="0"/>
              <a:t>клиндамицин</a:t>
            </a:r>
            <a:r>
              <a:rPr lang="ru-RU" dirty="0" smtClean="0"/>
              <a:t>). </a:t>
            </a:r>
          </a:p>
          <a:p>
            <a:endParaRPr lang="ru-RU" dirty="0"/>
          </a:p>
        </p:txBody>
      </p:sp>
      <p:pic>
        <p:nvPicPr>
          <p:cNvPr id="4" name="Рисунок 3" descr="лар.jpeg"/>
          <p:cNvPicPr>
            <a:picLocks noChangeAspect="1"/>
          </p:cNvPicPr>
          <p:nvPr/>
        </p:nvPicPr>
        <p:blipFill>
          <a:blip r:embed="rId2" cstate="print"/>
          <a:srcRect l="28588" t="48023" r="2893" b="2553"/>
          <a:stretch>
            <a:fillRect/>
          </a:stretch>
        </p:blipFill>
        <p:spPr>
          <a:xfrm>
            <a:off x="2843808" y="5013176"/>
            <a:ext cx="1584176" cy="1224136"/>
          </a:xfrm>
          <a:prstGeom prst="rect">
            <a:avLst/>
          </a:prstGeom>
        </p:spPr>
      </p:pic>
      <p:pic>
        <p:nvPicPr>
          <p:cNvPr id="5" name="Рисунок 4" descr="лар.jpeg"/>
          <p:cNvPicPr>
            <a:picLocks noChangeAspect="1"/>
          </p:cNvPicPr>
          <p:nvPr/>
        </p:nvPicPr>
        <p:blipFill>
          <a:blip r:embed="rId2" cstate="print"/>
          <a:srcRect t="3954" r="25771" b="52553"/>
          <a:stretch>
            <a:fillRect/>
          </a:stretch>
        </p:blipFill>
        <p:spPr>
          <a:xfrm>
            <a:off x="179512" y="5013176"/>
            <a:ext cx="2376264" cy="1224136"/>
          </a:xfrm>
          <a:prstGeom prst="rect">
            <a:avLst/>
          </a:prstGeom>
        </p:spPr>
      </p:pic>
      <p:pic>
        <p:nvPicPr>
          <p:cNvPr id="6" name="Рисунок 5" descr="гил.jpg"/>
          <p:cNvPicPr>
            <a:picLocks noChangeAspect="1"/>
          </p:cNvPicPr>
          <p:nvPr/>
        </p:nvPicPr>
        <p:blipFill>
          <a:blip r:embed="rId3" cstate="print"/>
          <a:srcRect l="23750" t="36350" r="21650" b="45800"/>
          <a:stretch>
            <a:fillRect/>
          </a:stretch>
        </p:blipFill>
        <p:spPr>
          <a:xfrm>
            <a:off x="6876256" y="5085184"/>
            <a:ext cx="1944216" cy="1224136"/>
          </a:xfrm>
          <a:prstGeom prst="rect">
            <a:avLst/>
          </a:prstGeom>
        </p:spPr>
      </p:pic>
      <p:pic>
        <p:nvPicPr>
          <p:cNvPr id="7" name="Рисунок 6" descr="дап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085184"/>
            <a:ext cx="2099327" cy="1296144"/>
          </a:xfrm>
          <a:prstGeom prst="rect">
            <a:avLst/>
          </a:prstGeom>
        </p:spPr>
      </p:pic>
      <p:pic>
        <p:nvPicPr>
          <p:cNvPr id="8" name="Рисунок 7" descr="ко.jpg"/>
          <p:cNvPicPr>
            <a:picLocks noChangeAspect="1"/>
          </p:cNvPicPr>
          <p:nvPr/>
        </p:nvPicPr>
        <p:blipFill>
          <a:blip r:embed="rId5" cstate="print"/>
          <a:srcRect l="5250" t="30450" r="5501" b="26501"/>
          <a:stretch>
            <a:fillRect/>
          </a:stretch>
        </p:blipFill>
        <p:spPr>
          <a:xfrm>
            <a:off x="5940152" y="980728"/>
            <a:ext cx="2184828" cy="10538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640960" cy="48737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err="1" smtClean="0"/>
              <a:t>Гидроксихлорохин</a:t>
            </a:r>
            <a:r>
              <a:rPr lang="ru-RU" b="1" dirty="0" smtClean="0"/>
              <a:t> (</a:t>
            </a:r>
            <a:r>
              <a:rPr lang="ru-RU" b="1" dirty="0" err="1" smtClean="0"/>
              <a:t>плаквенил</a:t>
            </a:r>
            <a:r>
              <a:rPr lang="ru-RU" b="1" dirty="0" smtClean="0"/>
              <a:t>) </a:t>
            </a:r>
            <a:r>
              <a:rPr lang="ru-RU" dirty="0" smtClean="0"/>
              <a:t>обладает противомалярийными свойствами, и также оказывает противовоспалительное и иммунодепрессивное действие при хронической </a:t>
            </a:r>
            <a:r>
              <a:rPr lang="ru-RU" dirty="0" err="1" smtClean="0"/>
              <a:t>дискоидной</a:t>
            </a:r>
            <a:r>
              <a:rPr lang="ru-RU" dirty="0" smtClean="0"/>
              <a:t> или системной красной волчанке (СКВ) и остром и хроническом </a:t>
            </a:r>
            <a:r>
              <a:rPr lang="ru-RU" dirty="0" err="1" smtClean="0"/>
              <a:t>ревматоидном</a:t>
            </a:r>
            <a:r>
              <a:rPr lang="ru-RU" dirty="0" smtClean="0"/>
              <a:t> артрите (РА). Механизм его действия при малярии, красной волчанке и </a:t>
            </a:r>
            <a:r>
              <a:rPr lang="ru-RU" dirty="0" err="1" smtClean="0"/>
              <a:t>ревматоидном</a:t>
            </a:r>
            <a:r>
              <a:rPr lang="ru-RU" dirty="0" smtClean="0"/>
              <a:t> артрите до конца не известен.</a:t>
            </a:r>
            <a:br>
              <a:rPr lang="ru-RU" dirty="0" smtClean="0"/>
            </a:br>
            <a:r>
              <a:rPr lang="ru-RU" dirty="0" err="1" smtClean="0"/>
              <a:t>Гидроксихлорохин</a:t>
            </a:r>
            <a:r>
              <a:rPr lang="ru-RU" dirty="0" smtClean="0"/>
              <a:t> обладает свойствами умеренного </a:t>
            </a:r>
            <a:r>
              <a:rPr lang="ru-RU" dirty="0" err="1" smtClean="0"/>
              <a:t>иммуносупрессора</a:t>
            </a:r>
            <a:r>
              <a:rPr lang="ru-RU" dirty="0" smtClean="0"/>
              <a:t>, подавляя синтез </a:t>
            </a:r>
            <a:r>
              <a:rPr lang="ru-RU" dirty="0" err="1" smtClean="0"/>
              <a:t>ревматоидного</a:t>
            </a:r>
            <a:r>
              <a:rPr lang="ru-RU" dirty="0" smtClean="0"/>
              <a:t> фактора и компонентов реакции острой фазы. Он также накапливается в лейкоцитах, стабилизируя </a:t>
            </a:r>
            <a:r>
              <a:rPr lang="ru-RU" dirty="0" err="1" smtClean="0"/>
              <a:t>лизосомальные</a:t>
            </a:r>
            <a:r>
              <a:rPr lang="ru-RU" dirty="0" smtClean="0"/>
              <a:t> мембраны, и подавляет активность многих ферментов, в том числе </a:t>
            </a:r>
            <a:r>
              <a:rPr lang="ru-RU" dirty="0" err="1" smtClean="0"/>
              <a:t>коллагеназы</a:t>
            </a:r>
            <a:r>
              <a:rPr lang="ru-RU" dirty="0" smtClean="0"/>
              <a:t> и протеаз, которые вызывают распад хряща.</a:t>
            </a:r>
            <a:endParaRPr lang="ru-RU" dirty="0"/>
          </a:p>
        </p:txBody>
      </p:sp>
      <p:pic>
        <p:nvPicPr>
          <p:cNvPr id="4" name="Рисунок 3" descr="лар.jpeg"/>
          <p:cNvPicPr>
            <a:picLocks noChangeAspect="1"/>
          </p:cNvPicPr>
          <p:nvPr/>
        </p:nvPicPr>
        <p:blipFill>
          <a:blip r:embed="rId2" cstate="print"/>
          <a:srcRect l="28588" t="48023" r="2893" b="2553"/>
          <a:stretch>
            <a:fillRect/>
          </a:stretch>
        </p:blipFill>
        <p:spPr>
          <a:xfrm>
            <a:off x="2555776" y="4653136"/>
            <a:ext cx="3096344" cy="194421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2650</TotalTime>
  <Words>3324</Words>
  <Application>Microsoft Office PowerPoint</Application>
  <PresentationFormat>Экран (4:3)</PresentationFormat>
  <Paragraphs>365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Эркер</vt:lpstr>
      <vt:lpstr>  ФГБОУ ВО КрасГМУ им.проф. В.Ф. Войно-Ясенецкого Минздрава России  Фармацевтический колледж  </vt:lpstr>
      <vt:lpstr>План лекции: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Производные нитроимидазола</vt:lpstr>
      <vt:lpstr>Производные 5-нитроимидазола</vt:lpstr>
      <vt:lpstr>Механизм действия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СРЕДСТВА ЛЕЧЕНИЯ СИФИЛИСА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В.Ф.Войно-Ясенецкого" Министерства здравоохранения Российской Федерации  Фармацевтический колледж </dc:title>
  <dc:creator>Катерина</dc:creator>
  <cp:lastModifiedBy>Пользователь Windows</cp:lastModifiedBy>
  <cp:revision>254</cp:revision>
  <dcterms:created xsi:type="dcterms:W3CDTF">2018-01-29T05:43:39Z</dcterms:created>
  <dcterms:modified xsi:type="dcterms:W3CDTF">2023-11-12T14:00:18Z</dcterms:modified>
</cp:coreProperties>
</file>