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92" r:id="rId3"/>
    <p:sldId id="259" r:id="rId4"/>
    <p:sldId id="299" r:id="rId5"/>
    <p:sldId id="296" r:id="rId6"/>
    <p:sldId id="298" r:id="rId7"/>
    <p:sldId id="282" r:id="rId8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1884" y="-8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C1E9D-DCAF-458A-A912-5AF2781BB1AE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8290B-0067-4E30-B1DD-7EE336049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76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9B5D9-D3D4-4F20-BA8D-846642F741B9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5DA82-0E3D-4C51-BFC7-6D496AB50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49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3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3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8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72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6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79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4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9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17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7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9195-5F8E-4748-B14C-A9D6E43E3E0B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03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9" r="1"/>
          <a:stretch/>
        </p:blipFill>
        <p:spPr>
          <a:xfrm rot="16200000" flipV="1">
            <a:off x="2000250" y="-1969253"/>
            <a:ext cx="5143500" cy="914400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5279E09-F8E8-4D5A-B2F8-06BBFAECCA01}"/>
              </a:ext>
            </a:extLst>
          </p:cNvPr>
          <p:cNvSpPr/>
          <p:nvPr/>
        </p:nvSpPr>
        <p:spPr>
          <a:xfrm>
            <a:off x="0" y="1"/>
            <a:ext cx="9144000" cy="627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8A6AD1D5-4FCE-4435-BD23-0C88F5794D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297" b="44482"/>
          <a:stretch/>
        </p:blipFill>
        <p:spPr>
          <a:xfrm>
            <a:off x="1403648" y="2178676"/>
            <a:ext cx="7764651" cy="2985362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843558"/>
            <a:ext cx="7920880" cy="165618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Реализация замечаний ГИА выпускников </a:t>
            </a:r>
          </a:p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п</a:t>
            </a: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рограмм  </a:t>
            </a: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ординатуры </a:t>
            </a:r>
            <a:endParaRPr lang="ru-RU" sz="36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 2022 </a:t>
            </a: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году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B9E4AD-72F8-475C-A727-FDCA0A5CF703}"/>
              </a:ext>
            </a:extLst>
          </p:cNvPr>
          <p:cNvSpPr txBox="1"/>
          <p:nvPr/>
        </p:nvSpPr>
        <p:spPr>
          <a:xfrm>
            <a:off x="210982" y="38911"/>
            <a:ext cx="8722037" cy="5124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pPr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«КРАСНОЯРСКИЙ ГОСУДАРСТВЕННЫЙ МЕДИЦИНСКИЙ УНИВЕРСИТЕТ ИМЕНИ ПРОФЕССОРА В.Ф. ВОЙНО-ЯСЕНЕЦКОГО» </a:t>
            </a:r>
          </a:p>
          <a:p>
            <a:pPr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РОССИЙСКОЙ ФЕДЕРАЦИИ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34FCA8CA-0A2C-4CD6-9CC1-765323BCAA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36125"/>
            <a:ext cx="3385800" cy="860381"/>
          </a:xfrm>
          <a:prstGeom prst="rect">
            <a:avLst/>
          </a:prstGeom>
        </p:spPr>
      </p:pic>
      <p:sp>
        <p:nvSpPr>
          <p:cNvPr id="28" name="Подзаголовок 2">
            <a:extLst>
              <a:ext uri="{FF2B5EF4-FFF2-40B4-BE49-F238E27FC236}">
                <a16:creationId xmlns="" xmlns:a16="http://schemas.microsoft.com/office/drawing/2014/main" id="{60F77279-DD59-4D86-861E-48ECD781AF13}"/>
              </a:ext>
            </a:extLst>
          </p:cNvPr>
          <p:cNvSpPr txBox="1">
            <a:spLocks/>
          </p:cNvSpPr>
          <p:nvPr/>
        </p:nvSpPr>
        <p:spPr>
          <a:xfrm>
            <a:off x="6588224" y="4371950"/>
            <a:ext cx="2450431" cy="4377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Зам. директора ИПО </a:t>
            </a:r>
            <a:r>
              <a:rPr lang="ru-RU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Кустова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Т.В.</a:t>
            </a:r>
          </a:p>
        </p:txBody>
      </p:sp>
    </p:spTree>
    <p:extLst>
      <p:ext uri="{BB962C8B-B14F-4D97-AF65-F5344CB8AC3E}">
        <p14:creationId xmlns:p14="http://schemas.microsoft.com/office/powerpoint/2010/main" val="37690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F2CC9492-846C-4ADC-96C4-95E6C5DB3981}"/>
              </a:ext>
            </a:extLst>
          </p:cNvPr>
          <p:cNvSpPr/>
          <p:nvPr/>
        </p:nvSpPr>
        <p:spPr>
          <a:xfrm>
            <a:off x="-8146" y="752848"/>
            <a:ext cx="9144000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0390503A-D736-4812-AE7C-081473EAAC75}"/>
              </a:ext>
            </a:extLst>
          </p:cNvPr>
          <p:cNvCxnSpPr/>
          <p:nvPr/>
        </p:nvCxnSpPr>
        <p:spPr>
          <a:xfrm>
            <a:off x="8604448" y="51471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4" y="-19482"/>
            <a:ext cx="9144000" cy="756140"/>
            <a:chOff x="4" y="-19482"/>
            <a:chExt cx="9144000" cy="756140"/>
          </a:xfrm>
        </p:grpSpPr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7378889E-228B-4668-A82E-9A0257E2E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50" r="1"/>
            <a:stretch/>
          </p:blipFill>
          <p:spPr>
            <a:xfrm rot="16200000" flipV="1">
              <a:off x="4289967" y="-4309445"/>
              <a:ext cx="564073" cy="9144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32B89FBA-58FC-4592-841E-E7B2A82B1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5" y="3813"/>
              <a:ext cx="1940545" cy="493121"/>
            </a:xfrm>
            <a:prstGeom prst="rect">
              <a:avLst/>
            </a:prstGeom>
          </p:spPr>
        </p:pic>
        <p:sp>
          <p:nvSpPr>
            <p:cNvPr id="14" name="Подзаголовок 2">
              <a:extLst>
                <a:ext uri="{FF2B5EF4-FFF2-40B4-BE49-F238E27FC236}">
                  <a16:creationId xmlns="" xmlns:a16="http://schemas.microsoft.com/office/drawing/2014/main" id="{8DD9B9FD-22C0-43FA-97B7-D539E43F8FAC}"/>
                </a:ext>
              </a:extLst>
            </p:cNvPr>
            <p:cNvSpPr txBox="1">
              <a:spLocks/>
            </p:cNvSpPr>
            <p:nvPr/>
          </p:nvSpPr>
          <p:spPr>
            <a:xfrm>
              <a:off x="8446348" y="51470"/>
              <a:ext cx="668365" cy="68518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ru-RU" sz="3000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ru-RU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557" y="3729139"/>
            <a:ext cx="1815654" cy="13414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15" y="3795886"/>
            <a:ext cx="1815654" cy="1341491"/>
          </a:xfrm>
          <a:prstGeom prst="rect">
            <a:avLst/>
          </a:prstGeom>
        </p:spPr>
      </p:pic>
      <p:sp>
        <p:nvSpPr>
          <p:cNvPr id="26" name="Rectangle 4"/>
          <p:cNvSpPr txBox="1">
            <a:spLocks noChangeArrowheads="1"/>
          </p:cNvSpPr>
          <p:nvPr/>
        </p:nvSpPr>
        <p:spPr>
          <a:xfrm>
            <a:off x="1602440" y="-92854"/>
            <a:ext cx="7568664" cy="781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Итоговые оценки ординаторов на  ГИА - 2022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316954"/>
              </p:ext>
            </p:extLst>
          </p:nvPr>
        </p:nvGraphicFramePr>
        <p:xfrm>
          <a:off x="126369" y="771293"/>
          <a:ext cx="8713787" cy="3824216"/>
        </p:xfrm>
        <a:graphic>
          <a:graphicData uri="http://schemas.openxmlformats.org/drawingml/2006/table">
            <a:tbl>
              <a:tblPr/>
              <a:tblGrid>
                <a:gridCol w="1028021"/>
                <a:gridCol w="727536"/>
                <a:gridCol w="792088"/>
                <a:gridCol w="792088"/>
                <a:gridCol w="864096"/>
                <a:gridCol w="792088"/>
                <a:gridCol w="864096"/>
                <a:gridCol w="792088"/>
                <a:gridCol w="792088"/>
                <a:gridCol w="1269598"/>
              </a:tblGrid>
              <a:tr h="648072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аттесту-емых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Итоговые оценки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Подано апелляций</a:t>
                      </a: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Хорошо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Неуд.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абс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6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259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121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46,7%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117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45,2%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8,1%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6263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В 2022 году аттестовано 259 выпускников программ ординатуры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(100 % контингента)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9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6" y="-4333274"/>
            <a:ext cx="516415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813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0390503A-D736-4812-AE7C-081473EAAC75}"/>
              </a:ext>
            </a:extLst>
          </p:cNvPr>
          <p:cNvCxnSpPr/>
          <p:nvPr/>
        </p:nvCxnSpPr>
        <p:spPr>
          <a:xfrm>
            <a:off x="8604448" y="51471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8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2CC9492-846C-4ADC-96C4-95E6C5DB3981}"/>
              </a:ext>
            </a:extLst>
          </p:cNvPr>
          <p:cNvSpPr/>
          <p:nvPr/>
        </p:nvSpPr>
        <p:spPr>
          <a:xfrm>
            <a:off x="0" y="699542"/>
            <a:ext cx="9144000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15" y="3795886"/>
            <a:ext cx="1815654" cy="13414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2353" y="699542"/>
            <a:ext cx="7502698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ЗАМЕЧАНИЙ - НЕТ</a:t>
            </a:r>
            <a:endParaRPr lang="ru-RU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485548"/>
            <a:ext cx="47625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2544942" y="-3339"/>
            <a:ext cx="6059506" cy="531661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ЗАМЕЧАНИЯ ГИА-2022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6" y="-4333274"/>
            <a:ext cx="516415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813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0390503A-D736-4812-AE7C-081473EAAC75}"/>
              </a:ext>
            </a:extLst>
          </p:cNvPr>
          <p:cNvCxnSpPr/>
          <p:nvPr/>
        </p:nvCxnSpPr>
        <p:spPr>
          <a:xfrm>
            <a:off x="8604448" y="51471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8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2CC9492-846C-4ADC-96C4-95E6C5DB3981}"/>
              </a:ext>
            </a:extLst>
          </p:cNvPr>
          <p:cNvSpPr/>
          <p:nvPr/>
        </p:nvSpPr>
        <p:spPr>
          <a:xfrm>
            <a:off x="0" y="699542"/>
            <a:ext cx="9144000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15" y="3795886"/>
            <a:ext cx="1815654" cy="1341491"/>
          </a:xfrm>
          <a:prstGeom prst="rect">
            <a:avLst/>
          </a:prstGeom>
        </p:spPr>
      </p:pic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231775" y="2942269"/>
            <a:ext cx="8548755" cy="120032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ru-RU" sz="2400" b="1" dirty="0" smtClean="0">
                <a:solidFill>
                  <a:schemeClr val="tx1"/>
                </a:solidFill>
              </a:rPr>
              <a:t>1. Информационное и </a:t>
            </a:r>
            <a:r>
              <a:rPr lang="ru-RU" altLang="ru-RU" sz="2400" b="1" dirty="0">
                <a:solidFill>
                  <a:schemeClr val="tx1"/>
                </a:solidFill>
              </a:rPr>
              <a:t>организационно-методическое сопровождение потенциальных заказчиков 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и кандидатов на зачисление в «параллельное ДПО»</a:t>
            </a:r>
            <a:endParaRPr lang="ru-RU" alt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2544942" y="-3339"/>
            <a:ext cx="6059506" cy="531661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РЕКОМЕНДАЦИИ ГИА-2022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216" y="732794"/>
            <a:ext cx="83849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Образовательный </a:t>
            </a:r>
            <a:r>
              <a:rPr lang="ru-RU" b="1" dirty="0"/>
              <a:t>эксперимент «Параллельное ДПО</a:t>
            </a:r>
            <a:r>
              <a:rPr lang="ru-RU" b="1" dirty="0" smtClean="0"/>
              <a:t>»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smtClean="0"/>
              <a:t>ОТМЕЧЕНЫ </a:t>
            </a:r>
            <a:r>
              <a:rPr lang="ru-RU" b="1" dirty="0"/>
              <a:t>КАРЬЕРНЫЕ ПРЕИМУЩЕСТВА  ВЫПУСКНИКОВ</a:t>
            </a:r>
            <a:r>
              <a:rPr lang="ru-RU" dirty="0"/>
              <a:t>:</a:t>
            </a:r>
          </a:p>
          <a:p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smtClean="0"/>
              <a:t>«Надстроены» </a:t>
            </a:r>
            <a:r>
              <a:rPr lang="ru-RU" dirty="0"/>
              <a:t>ключевые </a:t>
            </a:r>
            <a:r>
              <a:rPr lang="ru-RU" dirty="0" smtClean="0"/>
              <a:t>профессиональные </a:t>
            </a:r>
            <a:r>
              <a:rPr lang="ru-RU" dirty="0"/>
              <a:t>компетенции </a:t>
            </a:r>
            <a:r>
              <a:rPr lang="ru-RU" dirty="0" smtClean="0"/>
              <a:t>выпускника-ординатора специальными </a:t>
            </a:r>
            <a:r>
              <a:rPr lang="ru-RU" dirty="0"/>
              <a:t>профессиональными </a:t>
            </a:r>
            <a:r>
              <a:rPr lang="ru-RU" dirty="0" smtClean="0"/>
              <a:t>компетенциями смежных специальностей </a:t>
            </a:r>
          </a:p>
          <a:p>
            <a:r>
              <a:rPr lang="ru-RU" dirty="0" smtClean="0"/>
              <a:t>2. Отмечена высокая востребованность pa6oтoдaтeлями специалистов с «включенными» дополнительными квалификациями</a:t>
            </a:r>
            <a:endParaRPr lang="ru-RU" dirty="0"/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4322169" y="4165218"/>
            <a:ext cx="4821831" cy="64633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ru-RU" b="1" dirty="0" smtClean="0"/>
              <a:t>ИПО, отв. Ткаченко О.В., Ковальчук К.Н., октябрь 2022</a:t>
            </a: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23968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6" y="-4333274"/>
            <a:ext cx="516415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813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0390503A-D736-4812-AE7C-081473EAAC75}"/>
              </a:ext>
            </a:extLst>
          </p:cNvPr>
          <p:cNvCxnSpPr/>
          <p:nvPr/>
        </p:nvCxnSpPr>
        <p:spPr>
          <a:xfrm>
            <a:off x="8604448" y="51471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8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4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2CC9492-846C-4ADC-96C4-95E6C5DB3981}"/>
              </a:ext>
            </a:extLst>
          </p:cNvPr>
          <p:cNvSpPr/>
          <p:nvPr/>
        </p:nvSpPr>
        <p:spPr>
          <a:xfrm>
            <a:off x="0" y="678149"/>
            <a:ext cx="9144000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15" y="3795886"/>
            <a:ext cx="1815654" cy="1341491"/>
          </a:xfrm>
          <a:prstGeom prst="rect">
            <a:avLst/>
          </a:prstGeom>
        </p:spPr>
      </p:pic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297625" y="2222014"/>
            <a:ext cx="8548755" cy="169277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ru-RU" sz="2400" dirty="0" smtClean="0"/>
              <a:t>2. Переработка и контроль экзаменационных материалов итогового собеседования (</a:t>
            </a:r>
            <a:r>
              <a:rPr lang="en-US" altLang="ru-RU" sz="2400" dirty="0" smtClean="0"/>
              <a:t>III</a:t>
            </a:r>
            <a:r>
              <a:rPr lang="ru-RU" altLang="ru-RU" sz="2400" dirty="0" smtClean="0"/>
              <a:t> этап ГИА)  - отбор по </a:t>
            </a:r>
            <a:r>
              <a:rPr lang="ru-RU" altLang="ru-RU" sz="2800" b="1" dirty="0" smtClean="0"/>
              <a:t>соответствию  профессиональным стандартам врачей-специалистов</a:t>
            </a:r>
            <a:endParaRPr lang="ru-RU" altLang="ru-RU" sz="2400" b="1" dirty="0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2544942" y="-3339"/>
            <a:ext cx="6059506" cy="531661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РЕКОМЕНДАЦИИ ГИА-2022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8216" y="732794"/>
            <a:ext cx="8384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ПРОИЗВОДИТСЯ СМЕНА ФЕДЕРАЛЬНЫХ ГОСУДАРСТВЕННЫХ ОБРАЗОВАТЕЛЬНЫХ СТАНДАРТОВ по специальностям ординатуры</a:t>
            </a:r>
            <a:r>
              <a:rPr lang="ru-RU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новые ФГОС основаны в части профессиональных компетенций на действующих профессиональных стандартах врачей-специалистов. </a:t>
            </a:r>
            <a:endParaRPr lang="ru-RU" dirty="0"/>
          </a:p>
        </p:txBody>
      </p:sp>
      <p:sp>
        <p:nvSpPr>
          <p:cNvPr id="17" name="Прямоугольник 2"/>
          <p:cNvSpPr>
            <a:spLocks noChangeArrowheads="1"/>
          </p:cNvSpPr>
          <p:nvPr/>
        </p:nvSpPr>
        <p:spPr bwMode="auto">
          <a:xfrm>
            <a:off x="4335963" y="3914785"/>
            <a:ext cx="4821831" cy="36933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ru-RU" b="1" dirty="0" smtClean="0"/>
              <a:t>УМК ИПО, отв. по направлениям, апрель 2023 </a:t>
            </a: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3037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6" y="-4333274"/>
            <a:ext cx="516415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813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0390503A-D736-4812-AE7C-081473EAAC75}"/>
              </a:ext>
            </a:extLst>
          </p:cNvPr>
          <p:cNvCxnSpPr/>
          <p:nvPr/>
        </p:nvCxnSpPr>
        <p:spPr>
          <a:xfrm>
            <a:off x="8604448" y="51471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8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2CC9492-846C-4ADC-96C4-95E6C5DB3981}"/>
              </a:ext>
            </a:extLst>
          </p:cNvPr>
          <p:cNvSpPr/>
          <p:nvPr/>
        </p:nvSpPr>
        <p:spPr>
          <a:xfrm>
            <a:off x="0" y="678149"/>
            <a:ext cx="9144000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15" y="3795886"/>
            <a:ext cx="1815654" cy="1341491"/>
          </a:xfrm>
          <a:prstGeom prst="rect">
            <a:avLst/>
          </a:prstGeom>
        </p:spPr>
      </p:pic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297625" y="2222014"/>
            <a:ext cx="8548755" cy="120032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ru-RU" sz="2400" dirty="0"/>
              <a:t>3</a:t>
            </a:r>
            <a:r>
              <a:rPr lang="ru-RU" altLang="ru-RU" sz="2400" dirty="0" smtClean="0"/>
              <a:t>. Создание РП модуля ДО «Вопросы диспансеризации взрослого населения», 36 часов для факультативного освоения ординаторами </a:t>
            </a:r>
            <a:endParaRPr lang="ru-RU" altLang="ru-RU" sz="2400" b="1" dirty="0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2544942" y="-3339"/>
            <a:ext cx="6059506" cy="531661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РЕКОМЕНДАЦИИ ГИА-2022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8216" y="732794"/>
            <a:ext cx="83849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Приказ Министерства здравоохранения РФ от 27.04.2021 №404н «Об утверждении Проведения профилактического медицинского осмотра и диспансеризации групп взрослого населения</a:t>
            </a:r>
            <a:r>
              <a:rPr lang="ru-RU" dirty="0"/>
              <a:t>», Приказ Министерства здравоохранения РФ от </a:t>
            </a:r>
            <a:r>
              <a:rPr lang="ru-RU" dirty="0" smtClean="0"/>
              <a:t>15.03.2022 №168н </a:t>
            </a:r>
            <a:r>
              <a:rPr lang="ru-RU" dirty="0"/>
              <a:t>«Об утверждении </a:t>
            </a:r>
            <a:r>
              <a:rPr lang="ru-RU" dirty="0" smtClean="0"/>
              <a:t>порядка проведения диспансерного наблюдения за взрослыми»</a:t>
            </a:r>
            <a:endParaRPr lang="ru-RU" dirty="0"/>
          </a:p>
          <a:p>
            <a:endParaRPr lang="ru-RU" dirty="0"/>
          </a:p>
        </p:txBody>
      </p:sp>
      <p:sp>
        <p:nvSpPr>
          <p:cNvPr id="20" name="Прямоугольник 2"/>
          <p:cNvSpPr>
            <a:spLocks noChangeArrowheads="1"/>
          </p:cNvSpPr>
          <p:nvPr/>
        </p:nvSpPr>
        <p:spPr bwMode="auto">
          <a:xfrm>
            <a:off x="4716015" y="3422343"/>
            <a:ext cx="4447053" cy="34881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altLang="ru-RU" b="1" dirty="0" smtClean="0"/>
              <a:t>ИПО, отв. </a:t>
            </a:r>
            <a:r>
              <a:rPr lang="ru-RU" altLang="ru-RU" b="1" smtClean="0"/>
              <a:t>Ткаченко О.В., </a:t>
            </a:r>
            <a:r>
              <a:rPr lang="ru-RU" altLang="ru-RU" b="1" dirty="0" smtClean="0"/>
              <a:t>декабрь 2022 </a:t>
            </a: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2606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5279E09-F8E8-4D5A-B2F8-06BBFAECCA01}"/>
              </a:ext>
            </a:extLst>
          </p:cNvPr>
          <p:cNvSpPr/>
          <p:nvPr/>
        </p:nvSpPr>
        <p:spPr>
          <a:xfrm>
            <a:off x="0" y="1"/>
            <a:ext cx="9144000" cy="9015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B9E4AD-72F8-475C-A727-FDCA0A5CF703}"/>
              </a:ext>
            </a:extLst>
          </p:cNvPr>
          <p:cNvSpPr txBox="1"/>
          <p:nvPr/>
        </p:nvSpPr>
        <p:spPr>
          <a:xfrm>
            <a:off x="314459" y="243047"/>
            <a:ext cx="6071695" cy="6601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pPr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«КРАСНОЯРСКИЙ ГОСУДАРСТВЕННЫЙ МЕДИЦИНСКИЙ УНИВЕРСИТЕТ ИМЕНИ ПРОФЕССОРА В.Ф. ВОЙНО-ЯСЕНЕЦКОГО» </a:t>
            </a:r>
          </a:p>
          <a:p>
            <a:pPr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РОССИЙСКОЙ ФЕДЕРАЦИИ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9" r="1"/>
          <a:stretch/>
        </p:blipFill>
        <p:spPr>
          <a:xfrm rot="16200000" flipV="1">
            <a:off x="2000250" y="-1942619"/>
            <a:ext cx="5143500" cy="9144000"/>
          </a:xfrm>
          <a:prstGeom prst="rect">
            <a:avLst/>
          </a:prstGeom>
          <a:ln>
            <a:noFill/>
          </a:ln>
        </p:spPr>
      </p:pic>
      <p:grpSp>
        <p:nvGrpSpPr>
          <p:cNvPr id="2" name="Группа 1"/>
          <p:cNvGrpSpPr/>
          <p:nvPr/>
        </p:nvGrpSpPr>
        <p:grpSpPr>
          <a:xfrm>
            <a:off x="-36512" y="2158138"/>
            <a:ext cx="7764651" cy="2985362"/>
            <a:chOff x="1839133" y="2918846"/>
            <a:chExt cx="10352868" cy="3980483"/>
          </a:xfrm>
        </p:grpSpPr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8A6AD1D5-4FCE-4435-BD23-0C88F5794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5297" b="44482"/>
            <a:stretch/>
          </p:blipFill>
          <p:spPr>
            <a:xfrm>
              <a:off x="1839133" y="2918846"/>
              <a:ext cx="10352868" cy="398048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34FCA8CA-0A2C-4CD6-9CC1-765323BCA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701" y="5445222"/>
              <a:ext cx="4514400" cy="114717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51519" y="573137"/>
            <a:ext cx="86409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 Narrow" pitchFamily="34" charset="0"/>
              </a:rPr>
              <a:t>Благодарим за внимание и время! 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Arial Narrow" pitchFamily="34" charset="0"/>
              </a:rPr>
              <a:t>искренне ваш,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Arial Narrow" pitchFamily="34" charset="0"/>
              </a:rPr>
              <a:t> 			</a:t>
            </a:r>
            <a:endParaRPr lang="ru-RU" sz="36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338</Words>
  <Application>Microsoft Office PowerPoint</Application>
  <PresentationFormat>Экран (16:9)</PresentationFormat>
  <Paragraphs>71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Юрьева</dc:creator>
  <cp:lastModifiedBy>Татьяна В. Кустова</cp:lastModifiedBy>
  <cp:revision>85</cp:revision>
  <cp:lastPrinted>2022-06-29T01:32:00Z</cp:lastPrinted>
  <dcterms:created xsi:type="dcterms:W3CDTF">2022-03-24T04:45:51Z</dcterms:created>
  <dcterms:modified xsi:type="dcterms:W3CDTF">2022-09-20T05:53:11Z</dcterms:modified>
</cp:coreProperties>
</file>