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9" r:id="rId20"/>
    <p:sldId id="270" r:id="rId21"/>
    <p:sldId id="289" r:id="rId22"/>
    <p:sldId id="271" r:id="rId23"/>
    <p:sldId id="272" r:id="rId24"/>
    <p:sldId id="290" r:id="rId25"/>
    <p:sldId id="291" r:id="rId26"/>
    <p:sldId id="29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FEED8-45D0-4916-93CF-E61BEBA3FA64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E5C5-D66C-408B-BC3B-70247C2607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9B08E-4DF5-4721-A535-4ED9B4F85E97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D4135-C2BD-44A0-9B92-0F51E6B87E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135-C2BD-44A0-9B92-0F51E6B87EF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C7B7-0599-4499-A315-10922A7C287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77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0EF68C-9A80-4965-AA5E-182762D039BB}" type="datetime1">
              <a:rPr lang="ru-RU" smtClean="0"/>
              <a:t>14.05.2020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FBE4B-AE66-4075-AD0A-ECAAA0C9C1F0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B9852-CFEC-44D7-B6C4-5E4BF4E33ACA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33132-074F-47A3-A891-EF8DC721D827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6D432-2B93-445B-B54F-214EA4BF7643}" type="datetime1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A2D7CF-977D-4C99-92ED-35FF40C929A1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316CA-14EF-4E0A-AEE3-BE80A3F0E7C1}" type="datetime1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F97D4-BF22-40E9-8145-3103494B66FA}" type="datetime1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A40F6A-A5AC-4E7F-A4AD-EB79C3C2CF91}" type="datetime1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663BC-D4ED-45E9-AB5C-F4F76E1B2A2E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F4EF8D-B444-4270-8291-8A34D2E038F2}" type="datetime1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B03A8A-64D3-4E45-AA45-77EBA0F029E4}" type="datetime1">
              <a:rPr lang="ru-RU" smtClean="0"/>
              <a:t>14.05.2020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Кормление </a:t>
            </a:r>
            <a:r>
              <a:rPr lang="ru-RU" sz="3600" dirty="0" smtClean="0"/>
              <a:t>тяжелобольных пациентов, ведение документации.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Личная </a:t>
            </a:r>
            <a:r>
              <a:rPr lang="ru-RU" sz="3600" dirty="0" smtClean="0"/>
              <a:t>гигиена тяжелобольного пациента, профилактика </a:t>
            </a:r>
            <a:r>
              <a:rPr lang="ru-RU" sz="3600" dirty="0" smtClean="0"/>
              <a:t>пролежней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Дисциплина: «Технология оказания медицинских услуг »</a:t>
            </a:r>
            <a:endParaRPr lang="ru-RU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71750" y="6286500"/>
            <a:ext cx="392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293096"/>
            <a:ext cx="5039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 гр.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подгруппы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Специальность: «Сестринское дело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altLang="ru-RU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Матвеева К.В.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Проверила: преподаватель </a:t>
            </a:r>
            <a:r>
              <a:rPr lang="ru-RU" altLang="ru-RU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Битковская</a:t>
            </a:r>
            <a:r>
              <a:rPr lang="ru-RU" altLang="ru-RU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В. Г.</a:t>
            </a:r>
            <a: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16632"/>
            <a:ext cx="8280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ВЫСШЕГО  ОБРАЗОВАНИЯ «КРАСНОЯРСКИЙ  ГОСУДАРСТВЕННЫЙ  МЕДИЦИНСКИЙ  УНИВЕРСИТЕТ ИМЕНИ ПРОФЕССОРА В.Ф. ВОЙНО-ЯСЕНЕЦКОГО»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925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глаз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88640" y="1516141"/>
            <a:ext cx="1071192" cy="827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644007" y="1546922"/>
            <a:ext cx="1159789" cy="797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07241" y="1598354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43732" y="4405764"/>
            <a:ext cx="3188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Шарик - в вазелиновом масле.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Протереть сухим шариком.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шарик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антисептичеком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растворе..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Протереть сухим шариком.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topuch.ru/metodicheskoe-posobie-dlya-studentov-1-kursa-lechebnogo-fakule/5270_html_20e2c5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312" y="2744133"/>
            <a:ext cx="3528392" cy="166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ttps://helpiks.org/helpiksorg/baza7/206220194345.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2636912"/>
            <a:ext cx="2592288" cy="2009023"/>
          </a:xfrm>
          <a:prstGeom prst="rect">
            <a:avLst/>
          </a:prstGeom>
          <a:noFill/>
        </p:spPr>
      </p:pic>
      <p:pic>
        <p:nvPicPr>
          <p:cNvPr id="16" name="Picture 4" descr="https://rinitanet.ru/wp-content/uploads/2020/04/spravka-dlya-prav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869160"/>
            <a:ext cx="2743181" cy="1603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05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tepka.ru/Sestrinskoe_delo/9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5486400" cy="2743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носовых ходов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Вымыть руки.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7241" y="1598354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4236" y="4997407"/>
            <a:ext cx="3107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Смочить, сформировать турунды.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Турунды в вазелиновом масле, держать в носовом ходу 1-3 минуты.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07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https://static-eu.insales.ru/images/products/1/5072/241742800/4e85b8219e32e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533115" cy="30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наружного слухового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 предупреждение снижения слуха из-за скопления серы.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Показания: тяжёлое состояние пациента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000" dirty="0"/>
          </a:p>
        </p:txBody>
      </p:sp>
      <p:pic>
        <p:nvPicPr>
          <p:cNvPr id="9" name="Picture 2" descr="https://agronom.guru/wp-content/uploads/2019/11/lechenie-nasm-p-5-768x25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536504" cy="21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thumbs.dreamstime.com/b/%D0%BF%D0%B8%D0%BD%D1%86%D0%B5%D1%82-%D1%88%D0%B0%D1%80-%D0%BF%D0%BE%D1%87%D0%BA%D0%B8-%D0%BC%D0%B5-%D0%B8%D1%86%D0%B8%D0%BD%D1%81%D0%BA%D0%B8%D0%B9-%D0%BF%D0%BE-%D0%BD%D0%BE%D1%81-38640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195855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zen_doc/1712337/pub_5e255064e3062c00b03cfa80_5e2554565d636200acbd1ccb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752" y="1772816"/>
            <a:ext cx="2232248" cy="29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s://nadejdamed.ru/wp-content/uploads/2015/04/sernaya-prob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967708"/>
            <a:ext cx="3659110" cy="2890292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7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udref.com/htm/img/14/8631/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236" y="2744133"/>
            <a:ext cx="3199892" cy="24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наружного слухового прохода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16032"/>
            <a:ext cx="280065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798" y="1988840"/>
            <a:ext cx="4091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</a:t>
            </a:r>
            <a:r>
              <a:rPr lang="ru-RU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Многоразового  применения + ПСО.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1605" y="5190842"/>
            <a:ext cx="3107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Турунды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3% раствор перекиси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водорода, держать в ушном ходу 2 -3 минуты.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agronom.guru/wp-content/uploads/2019/11/lechenie-nasm-p-5-768x25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392892" cy="11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vatars.mds.yandex.net/get-zen_doc/1712337/pub_5e255064e3062c00b03cfa80_5e2554565d636200acbd1cc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585688" cy="21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25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Мытье ног в постели, стрижка ногтей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728192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16032"/>
            <a:ext cx="155375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7241" y="1598354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218" name="Picture 2" descr="http://vmede.org/sait/content/Obwij_uhod_terr_klin_oslopov_2009/4_files/mb4_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736304" cy="38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699792" y="3068960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Подстригите </a:t>
            </a:r>
            <a:r>
              <a:rPr lang="ru-RU" dirty="0" smtClean="0"/>
              <a:t>ногти на ногах. </a:t>
            </a:r>
            <a:endParaRPr lang="ru-RU" dirty="0" smtClean="0"/>
          </a:p>
          <a:p>
            <a:pPr algn="just"/>
            <a:r>
              <a:rPr lang="ru-RU" dirty="0" smtClean="0"/>
              <a:t>Н</a:t>
            </a:r>
            <a:r>
              <a:rPr lang="ru-RU" dirty="0" smtClean="0"/>
              <a:t>огти </a:t>
            </a:r>
            <a:r>
              <a:rPr lang="ru-RU" dirty="0" smtClean="0"/>
              <a:t>стригите прямо, во избежание врастания ногтя в мягкие ткани пальцев ног</a:t>
            </a:r>
            <a:endParaRPr lang="ru-RU" dirty="0"/>
          </a:p>
        </p:txBody>
      </p:sp>
      <p:pic>
        <p:nvPicPr>
          <p:cNvPr id="40962" name="Picture 2" descr="https://konspekta.net/pdnrru/baza1/13107863321.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152"/>
            <a:ext cx="381642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991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волосами пациента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672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254" y="1598354"/>
            <a:ext cx="3688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</a:t>
            </a:r>
            <a:r>
              <a:rPr lang="ru-RU" dirty="0" smtClean="0"/>
              <a:t>утилизация, ПСО.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3010" name="Picture 2" descr="https://pandia.ru/text/80/532/images/img1_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24944"/>
            <a:ext cx="3384376" cy="3025111"/>
          </a:xfrm>
          <a:prstGeom prst="rect">
            <a:avLst/>
          </a:prstGeom>
          <a:noFill/>
        </p:spPr>
      </p:pic>
      <p:pic>
        <p:nvPicPr>
          <p:cNvPr id="43012" name="Picture 4" descr="https://sidelkin-spb.ru/wp-content/uploads/2018/12/ko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2384376" cy="2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14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04048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оказать помощь в осуществлении акта дефекации и при мочеиспускании.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опорожнение кишечника.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Оснащение: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4034" name="Picture 2" descr="https://www.versmet.ru/images/cms/data/i-301274_3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256584" cy="4256584"/>
          </a:xfrm>
          <a:prstGeom prst="rect">
            <a:avLst/>
          </a:prstGeom>
          <a:noFill/>
        </p:spPr>
      </p:pic>
      <p:sp>
        <p:nvSpPr>
          <p:cNvPr id="44036" name="AutoShape 4" descr="https://mmedia.ozone.ru/multimedia/audio_cd_covers/1011823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mmedia.ozone.ru/multimedia/audio_cd_covers/1011823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mmedia.ozone.ru/multimedia/audio_cd_covers/1011823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https://mmedia.ozone.ru/multimedia/audio_cd_covers/1011823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https://mmedia.ozone.ru/multimedia/audio_cd_covers/10118239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6" name="Picture 14" descr="https://images.ru.prom.st/320081547_w640_h640_detskie-odnorazovye-pele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3203848" cy="3203848"/>
          </a:xfrm>
          <a:prstGeom prst="rect">
            <a:avLst/>
          </a:prstGeom>
          <a:noFill/>
        </p:spPr>
      </p:pic>
      <p:pic>
        <p:nvPicPr>
          <p:cNvPr id="44048" name="Picture 16" descr="https://im0-tub-ru.yandex.net/i?id=0fc1c664e054bfdc95243163e772d56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81128"/>
            <a:ext cx="3096344" cy="1911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552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Подача судна пациенту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305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Закрыть ширмой.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нижнюю часть тела.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7241" y="1598354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tepka.ru/Sestrinskoe_delo/4.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218" y="2780928"/>
            <a:ext cx="5072165" cy="39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515719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Манипуляцию может выполнять 1.</a:t>
            </a:r>
          </a:p>
          <a:p>
            <a:r>
              <a:rPr lang="ru-RU" dirty="0" smtClean="0"/>
              <a:t>Предварительно закрыть ширмой пациента.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10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половые органами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промежностью мужчины и женщин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46809"/>
            <a:ext cx="152109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47811"/>
            <a:ext cx="2411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Объяснить суть.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согласие.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рук. Надеть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оборудования.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Закрыть ширмой, доверительное отношение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Удобное положение пациенту на судно</a:t>
            </a:r>
            <a:r>
              <a:rPr lang="ru-RU" dirty="0" smtClean="0"/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нижнюю часть тела.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344023"/>
            <a:ext cx="1584175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3796" y="1126445"/>
            <a:ext cx="1553759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7241" y="1598354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988640" y="1547811"/>
            <a:ext cx="1071192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606678" y="1547811"/>
            <a:ext cx="1197118" cy="796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tepka.ru/Sestrinskoe_delo/11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3123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metodich.ru/uhod-za-onkologicheskimi-bolenimi/3435_html_1be859d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9"/>
            <a:ext cx="27363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900igr.net/up/datai/203819/0015-011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7152"/>
            <a:ext cx="266429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14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Смена постельного </a:t>
            </a:r>
            <a:r>
              <a:rPr lang="ru-RU" dirty="0" smtClean="0"/>
              <a:t>белья продольным способом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http://tepka.ru/Sestrinskoe_delo/4.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257800" cy="4651623"/>
          </a:xfrm>
          <a:prstGeom prst="rect">
            <a:avLst/>
          </a:prstGeom>
          <a:noFill/>
        </p:spPr>
      </p:pic>
      <p:pic>
        <p:nvPicPr>
          <p:cNvPr id="28678" name="Picture 6" descr="https://im0-tub-ru.yandex.net/i?id=5643dbba63ba4ced9743281dd235e3ac-l&amp;n=13"/>
          <p:cNvPicPr>
            <a:picLocks noChangeAspect="1" noChangeArrowheads="1"/>
          </p:cNvPicPr>
          <p:nvPr/>
        </p:nvPicPr>
        <p:blipFill>
          <a:blip r:embed="rId3" cstate="print"/>
          <a:srcRect b="16162"/>
          <a:stretch>
            <a:fillRect/>
          </a:stretch>
        </p:blipFill>
        <p:spPr bwMode="auto">
          <a:xfrm>
            <a:off x="5543600" y="1844824"/>
            <a:ext cx="3600400" cy="434029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609656" cy="5616624"/>
          </a:xfrm>
        </p:spPr>
        <p:txBody>
          <a:bodyPr>
            <a:normAutofit fontScale="70000" lnSpcReduction="20000"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Уход за полостью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глаз.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носовых 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Обработка наружного слухового прохода.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Мытье ног в постели, стрижка ногтей.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волосами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судна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наружными половыми органами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промежностью.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постельного белья продольным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постельного белья поперечным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пролежней.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тяжелобольного с ложки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поильника.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тяжелобольного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пациента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9B0651-EE4F-4900-A07F-96A6BFA9D0F0}" type="slidenum">
              <a:rPr lang="ru-RU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Смена постельного белья </a:t>
            </a:r>
            <a:r>
              <a:rPr lang="ru-RU" dirty="0" smtClean="0"/>
              <a:t>поперечным </a:t>
            </a:r>
            <a:r>
              <a:rPr lang="ru-RU" dirty="0" smtClean="0"/>
              <a:t>способом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bstudy.net/htm/img/8/10063/1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54116" cy="4464496"/>
          </a:xfrm>
          <a:prstGeom prst="rect">
            <a:avLst/>
          </a:prstGeom>
          <a:noFill/>
        </p:spPr>
      </p:pic>
      <p:pic>
        <p:nvPicPr>
          <p:cNvPr id="27652" name="Picture 4" descr="http://d.120-bal.ru/pars_docs/refs/5/4729/4729_html_419265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572000" cy="432048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Пролежни – это участки омертвения тканей, появляющиеся в тех местах,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 постоянно опирается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кровать.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Медицинская многофункциональная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Противопролежневые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матрац,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подушки, валики, круги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Осмотреть кожу в местах возможного образования пролежней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482" name="Picture 2" descr="https://svidok.info/sites/default/files/styles/wide/public/deka.jpg?itok=oiLPJV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278197"/>
            <a:ext cx="3672408" cy="28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s://im0-tub-ru.yandex.net/i?id=63743a8b79f501228a160e9bde352a6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276364" cy="288032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2606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Профилактика пролежней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15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пролежней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000" dirty="0" smtClean="0"/>
              <a:t>4. следует </a:t>
            </a:r>
            <a:r>
              <a:rPr lang="ru-RU" sz="2000" dirty="0" smtClean="0"/>
              <a:t>протирать кожу </a:t>
            </a:r>
            <a:r>
              <a:rPr lang="ru-RU" sz="2000" dirty="0" err="1" smtClean="0"/>
              <a:t>дез</a:t>
            </a:r>
            <a:r>
              <a:rPr lang="ru-RU" sz="2000" dirty="0" smtClean="0"/>
              <a:t>. Раствором, вазелиновым маслом, присыпать тальком</a:t>
            </a: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5. менять </a:t>
            </a:r>
            <a:r>
              <a:rPr lang="ru-RU" sz="2000" dirty="0" smtClean="0"/>
              <a:t>мокрое или загрязнённое </a:t>
            </a:r>
            <a:r>
              <a:rPr lang="ru-RU" sz="2000" dirty="0" smtClean="0"/>
              <a:t>бельё</a:t>
            </a:r>
          </a:p>
          <a:p>
            <a:pPr marL="514350" indent="-514350">
              <a:buNone/>
            </a:pPr>
            <a:r>
              <a:rPr lang="ru-RU" sz="2000" dirty="0" smtClean="0"/>
              <a:t>6. Использовать одежду без липучек, доп. Выпирающих деталей, бесшовную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6626" name="AutoShape 2" descr="http://xn--80aewbnfdb.xn----7sbalhagifk3bro0q.xn--p1ai/medium/1373/1/594/97073056f5879fbb66a2e0d4e997bc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://xn--80aewbnfdb.xn----7sbalhagifk3bro0q.xn--p1ai/medium/1373/1/594/97073056f5879fbb66a2e0d4e997bc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avatars.mds.yandex.net/get-zen_doc/1583807/pub_5cdf2494ba8e4d00b240fe6d_5cdf286c465c3000b371f51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523320" cy="2348880"/>
          </a:xfrm>
          <a:prstGeom prst="rect">
            <a:avLst/>
          </a:prstGeom>
          <a:noFill/>
        </p:spPr>
      </p:pic>
      <p:pic>
        <p:nvPicPr>
          <p:cNvPr id="26632" name="Picture 8" descr="https://www.fan-print.ru/upload/iblock/e23/maket_futbo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645024"/>
            <a:ext cx="2231336" cy="259228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пролежней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Полноценное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питание и потребление жидкости.</a:t>
            </a:r>
          </a:p>
          <a:p>
            <a:endParaRPr lang="ru-RU" dirty="0"/>
          </a:p>
        </p:txBody>
      </p:sp>
      <p:pic>
        <p:nvPicPr>
          <p:cNvPr id="25604" name="Picture 4" descr="https://avatars.mds.yandex.net/get-pdb/2041353/8584d6fb-a045-4a29-bd84-fe535d2abc2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4521230" cy="4032448"/>
          </a:xfrm>
          <a:prstGeom prst="rect">
            <a:avLst/>
          </a:prstGeom>
          <a:noFill/>
        </p:spPr>
      </p:pic>
      <p:pic>
        <p:nvPicPr>
          <p:cNvPr id="25606" name="Picture 6" descr="http://www.10gkb.by/images/news/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206558" cy="375701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Кормление тяжелобольного с ложки и поильника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1424" y="1444134"/>
            <a:ext cx="1304588" cy="3693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236222"/>
            <a:ext cx="1421095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444134"/>
            <a:ext cx="135832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16012" y="1813466"/>
            <a:ext cx="1403860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40967" y="1813466"/>
            <a:ext cx="1243201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712" y="1992288"/>
            <a:ext cx="2924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 до кормления)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палату.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Приготовить столик.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пациенту сесть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202484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Убрать столик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Помочь пациенту (полоскать рот, лечь).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Запись в документы.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3554" name="Picture 2" descr="https://nashaucheba.ru/docs/25/24908/conv_1/file1_html_1a4c72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401018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s://historich.ru/uchebnoe-posobie-dlya-studentov-medicinskih-uchilish-i-kolledj/9202_html_m27cfad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3456384" cy="2348880"/>
          </a:xfrm>
          <a:prstGeom prst="rect">
            <a:avLst/>
          </a:prstGeom>
          <a:noFill/>
        </p:spPr>
      </p:pic>
      <p:pic>
        <p:nvPicPr>
          <p:cNvPr id="50180" name="Picture 4" descr="http://vmede.org/sait/content/Obwij_uhod_xir_shev4enko_2009/9_files/mb4_0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2549083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1717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Кормление тяжелобольного через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Показания: расстройство глотательной функции, бессознательное состояние, хирургические вмешательства на желудке, аномалии развития при сохранной проходимости пищевода.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84" y="2605554"/>
            <a:ext cx="2924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( 15 мин)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палату.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Убедиться, что зонд в желудке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затруднении дыхания появлении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синюшности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кашля- немедленно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ИЗВЛЕЧЬ!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24844"/>
            <a:ext cx="13045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16148" y="2373092"/>
            <a:ext cx="1403860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810879" y="2372802"/>
            <a:ext cx="1243201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9784" y="2795848"/>
            <a:ext cx="1421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003760"/>
            <a:ext cx="13583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901" y="2703515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pic>
        <p:nvPicPr>
          <p:cNvPr id="24578" name="Picture 2" descr="http://proinsult.by/wp-content/uploads/2016/05/9906_html_m50931e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41234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https://cf2.ppt-online.org/files2/slide/c/cegAnKDkdiWMIasYCfTXVhNlvpHo1FBy3LrqP0jzQ/slide-14.jpg"/>
          <p:cNvPicPr>
            <a:picLocks noChangeAspect="1" noChangeArrowheads="1"/>
          </p:cNvPicPr>
          <p:nvPr/>
        </p:nvPicPr>
        <p:blipFill>
          <a:blip r:embed="rId3" cstate="print"/>
          <a:srcRect l="14200" t="7899" r="6516" b="13109"/>
          <a:stretch>
            <a:fillRect/>
          </a:stretch>
        </p:blipFill>
        <p:spPr bwMode="auto">
          <a:xfrm>
            <a:off x="5959806" y="3789040"/>
            <a:ext cx="318419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7910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808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Кормление пациента через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ГАСТРОСТОМУ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276056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Показания: непроходимость пищевода в связи с ожогами, ранениями, опухолями.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384" y="2556330"/>
            <a:ext cx="2793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 15 мин до начала)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Проветрить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палату.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Обработать руки,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ср.индивидуальной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защиты..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Фаулера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Облить конец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гастростомы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стерильным вазелиновым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24844"/>
            <a:ext cx="130458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16148" y="2373092"/>
            <a:ext cx="1403860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810879" y="2372802"/>
            <a:ext cx="1243201" cy="422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89784" y="2795848"/>
            <a:ext cx="142109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003760"/>
            <a:ext cx="13583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901" y="2703515"/>
            <a:ext cx="316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Дезинфекция, утилизация.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Обработка рук.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Запись в документы.</a:t>
            </a:r>
            <a:endParaRPr lang="ru-RU" dirty="0"/>
          </a:p>
        </p:txBody>
      </p:sp>
      <p:pic>
        <p:nvPicPr>
          <p:cNvPr id="25602" name="Picture 2" descr="https://ashgb.ru/wp-content/uploads/2020/03/402dd4863e30f9b1c480c311061dbb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3512149" cy="20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https://crbfirovo.ru/wp-content/uploads/2019/11/43397cc7a97efd2ead68284355f76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280831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105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hutor.tukalinsklib.ru/files/2020/04/%D1%84%D0%BE%D1%82%D0%BE-%D0%B7%D0%B4%D0%BE%D1%80%D0%BE%D0%B2%D1%8C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s://okromed.ru/image/cache/catalog/utilizacija-medicinskih-othodov/kontejneri-dlja-sbora/kontejner-klass-a-40L-medfarm-kom-02-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561856"/>
            <a:ext cx="1296144" cy="1296144"/>
          </a:xfrm>
          <a:prstGeom prst="rect">
            <a:avLst/>
          </a:prstGeom>
          <a:noFill/>
        </p:spPr>
      </p:pic>
      <p:pic>
        <p:nvPicPr>
          <p:cNvPr id="4108" name="Picture 12" descr="https://aptekavita.ru/upload/iblock/4f9/4f9b89d20666306649daaa91143e72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41168"/>
            <a:ext cx="1656184" cy="1656184"/>
          </a:xfrm>
          <a:prstGeom prst="rect">
            <a:avLst/>
          </a:prstGeom>
          <a:noFill/>
        </p:spPr>
      </p:pic>
      <p:pic>
        <p:nvPicPr>
          <p:cNvPr id="4106" name="Picture 10" descr="https://www.ikea.com/PIAimages/0659364_PE710640_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805264"/>
            <a:ext cx="1179512" cy="1179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500" dirty="0" smtClean="0"/>
              <a:t>Цель: профилактика стоматита.</a:t>
            </a:r>
          </a:p>
          <a:p>
            <a:pPr algn="just">
              <a:buNone/>
            </a:pPr>
            <a:r>
              <a:rPr lang="ru-RU" sz="2500" dirty="0" smtClean="0"/>
              <a:t>Показания: тяжёлое состояние пациента</a:t>
            </a:r>
            <a:r>
              <a:rPr lang="ru-RU" sz="2500" dirty="0" smtClean="0"/>
              <a:t>.</a:t>
            </a:r>
          </a:p>
          <a:p>
            <a:pPr algn="just">
              <a:buNone/>
            </a:pPr>
            <a:r>
              <a:rPr lang="ru-RU" sz="2800" dirty="0" smtClean="0"/>
              <a:t>Оснащение: стерильные: лоток, 1 пинцет, салфетки, 2 шпателя, лоток для использованного материала, водный антисептический раствор, полотенце или одноразовая салфетка, грушевидный баллон или шприц Жане, вазелин, стакан с водой, емкости для дезинфекции и сбора использованных </a:t>
            </a:r>
            <a:r>
              <a:rPr lang="ru-RU" sz="2800" dirty="0" smtClean="0"/>
              <a:t>изделий, </a:t>
            </a:r>
            <a:r>
              <a:rPr lang="ru-RU" sz="2800" dirty="0" smtClean="0"/>
              <a:t>средства индивидуальной защиты.</a:t>
            </a:r>
          </a:p>
          <a:p>
            <a:pPr algn="just">
              <a:buNone/>
            </a:pPr>
            <a:endParaRPr lang="ru-RU" sz="2500" dirty="0" smtClean="0"/>
          </a:p>
        </p:txBody>
      </p:sp>
      <p:pic>
        <p:nvPicPr>
          <p:cNvPr id="4098" name="Picture 2" descr="https://secureservercdn.net/50.62.172.157/ujd.a20.myftpupload.com/wp-content/uploads/2019/06/Your-Body-Is-Lacking-Water.jpeg?time=1563919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2339752" cy="1170130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0d19b5936bd0841a8aabccd3d1eb67a2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93904"/>
            <a:ext cx="1171655" cy="864096"/>
          </a:xfrm>
          <a:prstGeom prst="rect">
            <a:avLst/>
          </a:prstGeom>
          <a:noFill/>
        </p:spPr>
      </p:pic>
      <p:pic>
        <p:nvPicPr>
          <p:cNvPr id="4102" name="Picture 6" descr="https://im0-tub-ru.yandex.net/i?id=391d4a7f9a4825fde2ee69fc0765103c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733256"/>
            <a:ext cx="1417879" cy="1008112"/>
          </a:xfrm>
          <a:prstGeom prst="rect">
            <a:avLst/>
          </a:prstGeom>
          <a:noFill/>
        </p:spPr>
      </p:pic>
      <p:pic>
        <p:nvPicPr>
          <p:cNvPr id="4104" name="Picture 8" descr="https://www.eapteka.ru/upload/offer_photo/266/340/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9144" y="5517232"/>
            <a:ext cx="1340768" cy="1340768"/>
          </a:xfrm>
          <a:prstGeom prst="rect">
            <a:avLst/>
          </a:prstGeom>
          <a:noFill/>
        </p:spPr>
      </p:pic>
      <p:pic>
        <p:nvPicPr>
          <p:cNvPr id="4114" name="Picture 18" descr="https://www.firestock.ru/wp-content/uploads/2015/09/istock_000016044186medium-watergla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5633864"/>
            <a:ext cx="1142866" cy="1224136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32440" y="6093296"/>
            <a:ext cx="457200" cy="47625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2500" dirty="0" smtClean="0"/>
              <a:t>По </a:t>
            </a:r>
            <a:r>
              <a:rPr lang="ru-RU" sz="2500" dirty="0" smtClean="0"/>
              <a:t>возможности </a:t>
            </a:r>
            <a:r>
              <a:rPr lang="ru-RU" sz="2500" dirty="0" smtClean="0"/>
              <a:t>установить доверительные отношения </a:t>
            </a:r>
            <a:r>
              <a:rPr lang="ru-RU" sz="2500" dirty="0" smtClean="0"/>
              <a:t>с пациентом, объяснить цель и </a:t>
            </a:r>
            <a:r>
              <a:rPr lang="ru-RU" sz="2500" dirty="0" smtClean="0"/>
              <a:t>ход процедуры</a:t>
            </a:r>
            <a:r>
              <a:rPr lang="ru-RU" sz="2500" dirty="0" smtClean="0"/>
              <a:t>, получить согласие на проведение</a:t>
            </a:r>
            <a:r>
              <a:rPr lang="ru-RU" sz="2500" dirty="0" smtClean="0"/>
              <a:t>.</a:t>
            </a:r>
          </a:p>
          <a:p>
            <a:pPr algn="just">
              <a:buNone/>
            </a:pPr>
            <a:r>
              <a:rPr lang="ru-RU" sz="2500" dirty="0" smtClean="0"/>
              <a:t>Провести </a:t>
            </a:r>
            <a:r>
              <a:rPr lang="ru-RU" sz="2500" dirty="0" smtClean="0"/>
              <a:t>гигиеническую обработку рук, </a:t>
            </a:r>
            <a:r>
              <a:rPr lang="ru-RU" sz="2500" dirty="0" smtClean="0"/>
              <a:t>надеть маску</a:t>
            </a:r>
            <a:r>
              <a:rPr lang="ru-RU" sz="2500" dirty="0" smtClean="0"/>
              <a:t>, перчатки</a:t>
            </a:r>
            <a:r>
              <a:rPr lang="ru-RU" sz="2500" dirty="0" smtClean="0"/>
              <a:t>.</a:t>
            </a:r>
          </a:p>
          <a:p>
            <a:pPr algn="just">
              <a:buNone/>
            </a:pPr>
            <a:r>
              <a:rPr lang="ru-RU" sz="2500" dirty="0" smtClean="0"/>
              <a:t> </a:t>
            </a:r>
            <a:r>
              <a:rPr lang="ru-RU" sz="2500" dirty="0" smtClean="0"/>
              <a:t>Приготовить лоток с марлевыми шариками и </a:t>
            </a:r>
            <a:r>
              <a:rPr lang="ru-RU" sz="2500" dirty="0" smtClean="0"/>
              <a:t>часть залить </a:t>
            </a:r>
            <a:r>
              <a:rPr lang="ru-RU" sz="2500" dirty="0" smtClean="0"/>
              <a:t>антисептическим раствором.</a:t>
            </a:r>
          </a:p>
          <a:p>
            <a:pPr algn="just">
              <a:buNone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sc01.alicdn.com/kf/HTB1cQUoJb5YBuNjSspoq6zeNFXaK/Sterile-Dressing-Pack-Disposable-Dressing-Set-W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2880320" cy="2160241"/>
          </a:xfrm>
          <a:prstGeom prst="rect">
            <a:avLst/>
          </a:prstGeom>
          <a:noFill/>
        </p:spPr>
      </p:pic>
      <p:pic>
        <p:nvPicPr>
          <p:cNvPr id="3076" name="Picture 4" descr="https://helpiks.org/helpiksorg/baza7/206220194345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80928"/>
            <a:ext cx="2880320" cy="1728192"/>
          </a:xfrm>
          <a:prstGeom prst="rect">
            <a:avLst/>
          </a:prstGeom>
          <a:noFill/>
        </p:spPr>
      </p:pic>
      <p:pic>
        <p:nvPicPr>
          <p:cNvPr id="3078" name="Picture 6" descr="https://fb.ru/misc/i/gallery/83984/2749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2736304" cy="159796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2578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5100" dirty="0" smtClean="0"/>
              <a:t>Помочь пациенту повернуть голову на бок, шею и грудь накрыть клеенкой, под </a:t>
            </a:r>
            <a:r>
              <a:rPr lang="ru-RU" sz="5100" dirty="0" smtClean="0"/>
              <a:t>подбородок </a:t>
            </a:r>
            <a:r>
              <a:rPr lang="ru-RU" sz="5100" dirty="0" smtClean="0"/>
              <a:t>подставить лоток.</a:t>
            </a:r>
          </a:p>
          <a:p>
            <a:pPr algn="just">
              <a:buNone/>
            </a:pPr>
            <a:r>
              <a:rPr lang="ru-RU" sz="5100" dirty="0" smtClean="0"/>
              <a:t>Попросить пациента сомкнуть зубы (снять </a:t>
            </a:r>
            <a:r>
              <a:rPr lang="ru-RU" sz="5100" dirty="0" smtClean="0"/>
              <a:t>зубные протез</a:t>
            </a:r>
            <a:r>
              <a:rPr lang="ru-RU" sz="5100" dirty="0" smtClean="0"/>
              <a:t>, если они есть</a:t>
            </a:r>
            <a:r>
              <a:rPr lang="ru-RU" sz="5100" dirty="0" smtClean="0"/>
              <a:t>).</a:t>
            </a:r>
          </a:p>
          <a:p>
            <a:pPr algn="just">
              <a:buNone/>
            </a:pPr>
            <a:r>
              <a:rPr lang="ru-RU" sz="5100" dirty="0" smtClean="0"/>
              <a:t>Отодвинуть шпателем щёку пациента, и пинцетом </a:t>
            </a:r>
            <a:r>
              <a:rPr lang="ru-RU" sz="5100" dirty="0" smtClean="0"/>
              <a:t>с  марлевым </a:t>
            </a:r>
            <a:r>
              <a:rPr lang="ru-RU" sz="5100" dirty="0" smtClean="0"/>
              <a:t>шариком, смоченным в </a:t>
            </a:r>
            <a:r>
              <a:rPr lang="ru-RU" sz="5100" dirty="0" smtClean="0"/>
              <a:t>антисептическом растворе</a:t>
            </a:r>
            <a:r>
              <a:rPr lang="ru-RU" sz="5100" dirty="0" smtClean="0"/>
              <a:t>, обработать каждый зуб от десны, начиная </a:t>
            </a:r>
            <a:r>
              <a:rPr lang="ru-RU" sz="5100" dirty="0" smtClean="0"/>
              <a:t>от коренных </a:t>
            </a:r>
            <a:r>
              <a:rPr lang="ru-RU" sz="5100" dirty="0" smtClean="0"/>
              <a:t>зубов к резцам, с наружной стороны, </a:t>
            </a:r>
            <a:r>
              <a:rPr lang="ru-RU" sz="5100" dirty="0" smtClean="0"/>
              <a:t>слева затем </a:t>
            </a:r>
            <a:r>
              <a:rPr lang="ru-RU" sz="5100" dirty="0" smtClean="0"/>
              <a:t>справа, предварительно сменив шарик.</a:t>
            </a:r>
          </a:p>
          <a:p>
            <a:pPr>
              <a:buNone/>
            </a:pPr>
            <a:endParaRPr lang="ru-RU" sz="25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konspekta.net/lektsiiorgimg/baza12/4034596416105.files/image002.jpg"/>
          <p:cNvPicPr>
            <a:picLocks noChangeAspect="1" noChangeArrowheads="1"/>
          </p:cNvPicPr>
          <p:nvPr/>
        </p:nvPicPr>
        <p:blipFill>
          <a:blip r:embed="rId2" cstate="print"/>
          <a:srcRect l="19476" t="3588" r="14864" b="16944"/>
          <a:stretch>
            <a:fillRect/>
          </a:stretch>
        </p:blipFill>
        <p:spPr bwMode="auto">
          <a:xfrm>
            <a:off x="5940152" y="1412776"/>
            <a:ext cx="2520280" cy="1584175"/>
          </a:xfrm>
          <a:prstGeom prst="rect">
            <a:avLst/>
          </a:prstGeom>
          <a:noFill/>
        </p:spPr>
      </p:pic>
      <p:pic>
        <p:nvPicPr>
          <p:cNvPr id="2052" name="Picture 4" descr="https://stomatologspb.ru/images/attach-635866778368530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3024336" cy="1800200"/>
          </a:xfrm>
          <a:prstGeom prst="rect">
            <a:avLst/>
          </a:prstGeom>
          <a:noFill/>
        </p:spPr>
      </p:pic>
      <p:pic>
        <p:nvPicPr>
          <p:cNvPr id="2054" name="Picture 6" descr="https://konspekta.net/infopediasu/baza16/4091098778124.files/image15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97152"/>
            <a:ext cx="3230787" cy="178271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069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Попросить пациента открыть рот и сменив </a:t>
            </a:r>
            <a:r>
              <a:rPr lang="ru-RU" sz="2400" dirty="0" smtClean="0"/>
              <a:t>марлевый шарик</a:t>
            </a:r>
            <a:r>
              <a:rPr lang="ru-RU" sz="2400" dirty="0" smtClean="0"/>
              <a:t>, обработать каждый зуб от десны, </a:t>
            </a:r>
            <a:r>
              <a:rPr lang="ru-RU" sz="2400" dirty="0" smtClean="0"/>
              <a:t>начиная от коренных к резцам, с внутренней стороны.</a:t>
            </a:r>
          </a:p>
          <a:p>
            <a:pPr algn="just">
              <a:buNone/>
            </a:pPr>
            <a:r>
              <a:rPr lang="ru-RU" sz="2400" dirty="0" smtClean="0"/>
              <a:t>Сменить марлевый шарик, и обработать </a:t>
            </a:r>
            <a:r>
              <a:rPr lang="ru-RU" sz="2400" dirty="0" smtClean="0"/>
              <a:t>язык</a:t>
            </a:r>
          </a:p>
          <a:p>
            <a:pPr algn="just">
              <a:buNone/>
            </a:pPr>
            <a:r>
              <a:rPr lang="ru-RU" sz="2400" dirty="0" smtClean="0"/>
              <a:t>Помочь пациенту прополоскать рот или </a:t>
            </a:r>
            <a:r>
              <a:rPr lang="ru-RU" sz="2400" dirty="0" smtClean="0"/>
              <a:t>повести орошение </a:t>
            </a:r>
            <a:r>
              <a:rPr lang="ru-RU" sz="2400" dirty="0" smtClean="0"/>
              <a:t>с помощью грушевидного </a:t>
            </a:r>
            <a:r>
              <a:rPr lang="ru-RU" sz="2400" dirty="0" smtClean="0"/>
              <a:t>баллончика. Оттянуть </a:t>
            </a:r>
            <a:r>
              <a:rPr lang="ru-RU" sz="2400" dirty="0" smtClean="0"/>
              <a:t>шпателем угол рта, поочерёдно </a:t>
            </a:r>
            <a:r>
              <a:rPr lang="ru-RU" sz="2400" dirty="0" smtClean="0"/>
              <a:t>промыть левое</a:t>
            </a:r>
            <a:r>
              <a:rPr lang="ru-RU" sz="2400" dirty="0" smtClean="0"/>
              <a:t>, затем правое защечное пространство раствором.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 descr="http://tepka.ru/Sestrinskoe_delo/4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3059832" cy="2440708"/>
          </a:xfrm>
          <a:prstGeom prst="rect">
            <a:avLst/>
          </a:prstGeom>
          <a:noFill/>
        </p:spPr>
      </p:pic>
      <p:pic>
        <p:nvPicPr>
          <p:cNvPr id="1028" name="Picture 4" descr="https://sc01.alicdn.com/kf/HTB1daaFa_HuK1RkSndVq6xVwpXae/White-Bleached-Cotton-Wool-Balls-0-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915816" cy="253523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/>
              <a:t>Вытереть кожу вокруг рта сухой салфеткой, </a:t>
            </a:r>
            <a:r>
              <a:rPr lang="ru-RU" sz="2400" dirty="0" smtClean="0"/>
              <a:t>смазать губы </a:t>
            </a:r>
            <a:r>
              <a:rPr lang="ru-RU" sz="2400" dirty="0" smtClean="0"/>
              <a:t>вазелином, трещины обработать 1% </a:t>
            </a:r>
            <a:r>
              <a:rPr lang="ru-RU" sz="2400" dirty="0" smtClean="0"/>
              <a:t>раствором бриллиантового зеленого</a:t>
            </a:r>
          </a:p>
          <a:p>
            <a:pPr algn="just">
              <a:buNone/>
            </a:pPr>
            <a:r>
              <a:rPr lang="ru-RU" sz="2400" dirty="0" smtClean="0"/>
              <a:t>Использованные лотки, пинцеты, шпатель, </a:t>
            </a:r>
            <a:r>
              <a:rPr lang="ru-RU" sz="2400" dirty="0" smtClean="0"/>
              <a:t>марлевые шарики </a:t>
            </a:r>
            <a:r>
              <a:rPr lang="ru-RU" sz="2400" dirty="0" smtClean="0"/>
              <a:t>и салфетки поместить в </a:t>
            </a:r>
            <a:r>
              <a:rPr lang="ru-RU" sz="2400" dirty="0" smtClean="0"/>
              <a:t>соответствующие емкости </a:t>
            </a:r>
            <a:r>
              <a:rPr lang="ru-RU" sz="2400" dirty="0" smtClean="0"/>
              <a:t>для дезинфекции с последующей </a:t>
            </a:r>
            <a:r>
              <a:rPr lang="ru-RU" sz="2400" dirty="0" smtClean="0"/>
              <a:t>обработкой изделий </a:t>
            </a:r>
            <a:r>
              <a:rPr lang="ru-RU" sz="2400" dirty="0" smtClean="0"/>
              <a:t>многоразового использования и </a:t>
            </a:r>
            <a:r>
              <a:rPr lang="ru-RU" sz="2400" dirty="0" smtClean="0"/>
              <a:t>утилизацией в </a:t>
            </a:r>
            <a:r>
              <a:rPr lang="ru-RU" sz="2400" dirty="0" smtClean="0"/>
              <a:t>отходы класса «Б» – одноразового.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18434" name="Picture 2" descr="https://irecommend.ru/sites/default/files/imagecache/copyright1/user-images/283768/PuwN4kYGBdNj8YXOHiD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3" y="1268760"/>
            <a:ext cx="3936438" cy="2952328"/>
          </a:xfrm>
          <a:prstGeom prst="rect">
            <a:avLst/>
          </a:prstGeom>
          <a:noFill/>
        </p:spPr>
      </p:pic>
      <p:pic>
        <p:nvPicPr>
          <p:cNvPr id="18436" name="Picture 4" descr="https://xn--80ahsaqcbqq.xn--p1ai/wp-content/uploads/mozhet-li-zelenka-szhech-koz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794" y="4293096"/>
            <a:ext cx="2210206" cy="1969393"/>
          </a:xfrm>
          <a:prstGeom prst="rect">
            <a:avLst/>
          </a:prstGeom>
          <a:noFill/>
        </p:spPr>
      </p:pic>
      <p:pic>
        <p:nvPicPr>
          <p:cNvPr id="18438" name="Picture 6" descr="https://vtothod.ru/wp-content/auploads/643240/opasnye_medicinskie_otho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2088232" cy="208823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Уход за полостью 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1330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Снять </a:t>
            </a:r>
            <a:r>
              <a:rPr lang="ru-RU" sz="2400" dirty="0" smtClean="0"/>
              <a:t>перчатки, маску, сбросить в емкость для </a:t>
            </a:r>
            <a:r>
              <a:rPr lang="ru-RU" sz="2400" dirty="0" smtClean="0"/>
              <a:t>сбора отходов </a:t>
            </a:r>
            <a:r>
              <a:rPr lang="ru-RU" sz="2400" dirty="0" smtClean="0"/>
              <a:t>класса «Б».</a:t>
            </a:r>
          </a:p>
          <a:p>
            <a:pPr algn="just">
              <a:buNone/>
            </a:pPr>
            <a:r>
              <a:rPr lang="ru-RU" sz="2400" dirty="0" smtClean="0"/>
              <a:t>Провести гигиеническую </a:t>
            </a:r>
            <a:r>
              <a:rPr lang="ru-RU" sz="2400" dirty="0" smtClean="0"/>
              <a:t>обработку </a:t>
            </a:r>
            <a:r>
              <a:rPr lang="ru-RU" sz="2400" dirty="0" smtClean="0"/>
              <a:t>рук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>Сделать запись о проведенной процедуре</a:t>
            </a:r>
            <a:endParaRPr lang="ru-RU" sz="2400" dirty="0"/>
          </a:p>
        </p:txBody>
      </p:sp>
      <p:pic>
        <p:nvPicPr>
          <p:cNvPr id="35842" name="Picture 2" descr="https://www.newsler.ru/data/content/2020/89415/5db89e45187cd8a303cf8b354169f2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1800200" cy="1392155"/>
          </a:xfrm>
          <a:prstGeom prst="rect">
            <a:avLst/>
          </a:prstGeom>
          <a:noFill/>
        </p:spPr>
      </p:pic>
      <p:pic>
        <p:nvPicPr>
          <p:cNvPr id="5" name="Picture 6" descr="https://vtothod.ru/wp-content/auploads/643240/opasnye_medicinskie_oth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1628800"/>
            <a:ext cx="2088232" cy="2088232"/>
          </a:xfrm>
          <a:prstGeom prst="rect">
            <a:avLst/>
          </a:prstGeom>
          <a:noFill/>
        </p:spPr>
      </p:pic>
      <p:pic>
        <p:nvPicPr>
          <p:cNvPr id="6" name="Picture 4" descr="https://helpiks.org/helpiksorg/baza7/206220194345.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880320" cy="2232248"/>
          </a:xfrm>
          <a:prstGeom prst="rect">
            <a:avLst/>
          </a:prstGeom>
          <a:noFill/>
        </p:spPr>
      </p:pic>
      <p:pic>
        <p:nvPicPr>
          <p:cNvPr id="35844" name="Picture 4" descr="https://rinitanet.ru/wp-content/uploads/2020/04/spravka-dlya-prav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509120"/>
            <a:ext cx="3312368" cy="1935882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Обработка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Оснащение: средства индивидуальной защиты; стерильные: лоток, пинцет, марлевые шарики, салфетки; лоток для использованного материала; водный антисептический раствор или стерильная вода; пипетки; вазелиновое масло; физиологический раствор; емкости для дезинфекции и сбора использованных изделий</a:t>
            </a:r>
            <a:r>
              <a:rPr lang="ru-RU" sz="2400" dirty="0" smtClean="0"/>
              <a:t>.</a:t>
            </a:r>
          </a:p>
        </p:txBody>
      </p:sp>
      <p:pic>
        <p:nvPicPr>
          <p:cNvPr id="5" name="Picture 4" descr="https://thumbs.dreamstime.com/b/%D0%BF%D0%B8%D0%BD%D1%86%D0%B5%D1%82-%D1%88%D0%B0%D1%80-%D0%BF%D0%BE%D1%87%D0%BA%D0%B8-%D0%BC%D0%B5-%D0%B8%D1%86%D0%B8%D0%BD%D1%81%D0%BA%D0%B8%D0%B9-%D0%BF%D0%BE-%D0%BD%D0%BE%D1%81-3864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195855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ae01.alicdn.com/kf/HTB1fxDYQVXXXXb6XFXXq6xXFXX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2520280" cy="16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toglaza.ru/wp-content/uploads/2018/08/fizrastvo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2486807" cy="16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go3.imgsmail.ru/imgpreview?key=427e8a0080db0cad&amp;mb=stor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668" y="4869160"/>
            <a:ext cx="1739332" cy="17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medzapislist.ru/wp-content/uploads/2019/07/Vazelinovoe_maslo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610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148</TotalTime>
  <Words>1218</Words>
  <Application>Microsoft Office PowerPoint</Application>
  <PresentationFormat>Экран (4:3)</PresentationFormat>
  <Paragraphs>247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Кормление тяжелобольных пациентов, ведение документации.  Личная гигиена тяжелобольного пациента, профилактика пролежней  Дисциплина: «Технология оказания медицинских услуг »</vt:lpstr>
      <vt:lpstr>Слайд 2</vt:lpstr>
      <vt:lpstr>Уход за полостью рта</vt:lpstr>
      <vt:lpstr>Уход за полостью рта</vt:lpstr>
      <vt:lpstr>Уход за полостью рта</vt:lpstr>
      <vt:lpstr>Уход за полостью рта</vt:lpstr>
      <vt:lpstr>Уход за полостью рта</vt:lpstr>
      <vt:lpstr>Уход за полостью рта</vt:lpstr>
      <vt:lpstr>Обработка глаз</vt:lpstr>
      <vt:lpstr>Обработка глаз</vt:lpstr>
      <vt:lpstr>Обработка носовых ходов</vt:lpstr>
      <vt:lpstr>Обработка наружного слухового прохода</vt:lpstr>
      <vt:lpstr>Обработка наружного слухового прохода</vt:lpstr>
      <vt:lpstr>Мытье ног в постели, стрижка ногтей</vt:lpstr>
      <vt:lpstr>Уход за волосами пациента</vt:lpstr>
      <vt:lpstr>Подача судна пациенту</vt:lpstr>
      <vt:lpstr>Подача судна пациенту</vt:lpstr>
      <vt:lpstr>Уход за половые органами и промежностью мужчины и женщин</vt:lpstr>
      <vt:lpstr>Смена постельного белья продольным способом</vt:lpstr>
      <vt:lpstr>Смена постельного белья поперечным способом</vt:lpstr>
      <vt:lpstr>Слайд 21</vt:lpstr>
      <vt:lpstr>Профилактика пролежней</vt:lpstr>
      <vt:lpstr>Профилактика пролежней</vt:lpstr>
      <vt:lpstr>Кормление тяжелобольного с ложки и поильника</vt:lpstr>
      <vt:lpstr>Кормление тяжелобольного через назогастральный зонд</vt:lpstr>
      <vt:lpstr>Кормление пациента через ГАСТРОСТОМУ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Кормление тяжелобольных пациентов, ведение документации. Личная гигиена тяжелобольного пациента, профилактика пролежней</dc:title>
  <dc:creator>Клиент</dc:creator>
  <cp:lastModifiedBy>Клиент</cp:lastModifiedBy>
  <cp:revision>16</cp:revision>
  <dcterms:created xsi:type="dcterms:W3CDTF">2020-05-13T23:48:59Z</dcterms:created>
  <dcterms:modified xsi:type="dcterms:W3CDTF">2020-05-14T02:28:35Z</dcterms:modified>
</cp:coreProperties>
</file>