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 развернутого</a:t>
            </a:r>
            <a:r>
              <a:rPr lang="ru-RU" baseline="0" dirty="0"/>
              <a:t> анализа крови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548920968212308E-2"/>
          <c:y val="0.11543650793650795"/>
          <c:w val="0.87409922717993582"/>
          <c:h val="0.737446881639794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лейкоциты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975029163021288E-2"/>
                  <c:y val="1.1904761904761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50-4A4A-B1CC-2AA6DC6F21C1}"/>
                </c:ext>
              </c:extLst>
            </c:dLbl>
            <c:dLbl>
              <c:idx val="1"/>
              <c:layout>
                <c:manualLayout>
                  <c:x val="6.7510571595217261E-3"/>
                  <c:y val="1.1904761904761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50-4A4A-B1CC-2AA6DC6F21C1}"/>
                </c:ext>
              </c:extLst>
            </c:dLbl>
            <c:dLbl>
              <c:idx val="2"/>
              <c:layout>
                <c:manualLayout>
                  <c:x val="6.7993584135316422E-3"/>
                  <c:y val="1.19047619047618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50-4A4A-B1CC-2AA6DC6F2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7 день</c:v>
                </c:pt>
                <c:pt idx="2">
                  <c:v>19 день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16.2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50-4A4A-B1CC-2AA6DC6F21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эритроциты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7 день</c:v>
                </c:pt>
                <c:pt idx="2">
                  <c:v>19 день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4.88</c:v>
                </c:pt>
                <c:pt idx="1">
                  <c:v>5.46</c:v>
                </c:pt>
                <c:pt idx="2">
                  <c:v>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50-4A4A-B1CC-2AA6DC6F21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тромбоциты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7 день</c:v>
                </c:pt>
                <c:pt idx="2">
                  <c:v>19 день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212</c:v>
                </c:pt>
                <c:pt idx="1">
                  <c:v>188</c:v>
                </c:pt>
                <c:pt idx="2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50-4A4A-B1CC-2AA6DC6F21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с/я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7 день</c:v>
                </c:pt>
                <c:pt idx="2">
                  <c:v>19 день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82</c:v>
                </c:pt>
                <c:pt idx="1">
                  <c:v>32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650-4A4A-B1CC-2AA6DC6F21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п/я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7 день</c:v>
                </c:pt>
                <c:pt idx="2">
                  <c:v>19 день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650-4A4A-B1CC-2AA6DC6F21C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лимфоциты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976013414989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50-4A4A-B1CC-2AA6DC6F2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7 день</c:v>
                </c:pt>
                <c:pt idx="2">
                  <c:v>19 день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13</c:v>
                </c:pt>
                <c:pt idx="1">
                  <c:v>60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50-4A4A-B1CC-2AA6DC6F21C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гемоглобин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6151939340915714E-4"/>
                  <c:y val="-3.9682539682539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50-4A4A-B1CC-2AA6DC6F21C1}"/>
                </c:ext>
              </c:extLst>
            </c:dLbl>
            <c:dLbl>
              <c:idx val="1"/>
              <c:layout>
                <c:manualLayout>
                  <c:x val="-3.88433216681248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50-4A4A-B1CC-2AA6DC6F21C1}"/>
                </c:ext>
              </c:extLst>
            </c:dLbl>
            <c:dLbl>
              <c:idx val="2"/>
              <c:layout>
                <c:manualLayout>
                  <c:x val="-1.0324985418489356E-2"/>
                  <c:y val="-3.96825396825398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50-4A4A-B1CC-2AA6DC6F2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день</c:v>
                </c:pt>
                <c:pt idx="1">
                  <c:v>7 день</c:v>
                </c:pt>
                <c:pt idx="2">
                  <c:v>19 день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117</c:v>
                </c:pt>
                <c:pt idx="1">
                  <c:v>131</c:v>
                </c:pt>
                <c:pt idx="2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650-4A4A-B1CC-2AA6DC6F21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766848"/>
        <c:axId val="41922496"/>
      </c:barChart>
      <c:catAx>
        <c:axId val="3476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22496"/>
        <c:crosses val="autoZero"/>
        <c:auto val="1"/>
        <c:lblAlgn val="ctr"/>
        <c:lblOffset val="100"/>
        <c:noMultiLvlLbl val="0"/>
      </c:catAx>
      <c:valAx>
        <c:axId val="4192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6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AE7010-A183-4065-A7A7-F8A1246C89D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FB2456D-4E79-442F-BB4E-576AD04C0286}" type="datetimeFigureOut">
              <a:rPr lang="ru-RU" smtClean="0"/>
              <a:t>14.06.2022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A12370-E040-407E-B0E3-3A1D4AB3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50" y="2041864"/>
            <a:ext cx="9274206" cy="15657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 на тему: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коронавирусная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инфекция (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19, вирус идентифицирован, ринофарингит, средней степени тяжести, гладкое течение)</a:t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Сопутствующий диагноз: Вирусный серозный менингит, средней степени тяжести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BEBF92-5065-4D70-8562-CDAFEFC51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1855" y="5963498"/>
            <a:ext cx="2891161" cy="499445"/>
          </a:xfrm>
        </p:spPr>
        <p:txBody>
          <a:bodyPr>
            <a:normAutofit/>
          </a:bodyPr>
          <a:lstStyle/>
          <a:p>
            <a:r>
              <a:rPr lang="ru-RU" sz="1100" dirty="0" smtClean="0"/>
              <a:t>Выполнила: ординатор 2го года Лаптева А.А. кафедры детских инфекционных болезней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3361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136D21-7562-4A7A-9476-AE372C1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3" y="157422"/>
            <a:ext cx="5435405" cy="53189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7620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Клинический случай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922051-6D4F-46DA-AAEA-75D80A2DE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23" y="1287965"/>
            <a:ext cx="4718538" cy="1831975"/>
          </a:xfrm>
        </p:spPr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 ребенок 29.06.21 в 22:40 девочка М. 7 лет в ДИО №1 г. Красноярска с жалобами на повышение температуры тела до 40*С, головная боль, снижение аппетита, вялость, слабость, недомогание, светобоязнь.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F882B34-1522-47D3-BB08-B1D495161BC0}"/>
              </a:ext>
            </a:extLst>
          </p:cNvPr>
          <p:cNvSpPr/>
          <p:nvPr/>
        </p:nvSpPr>
        <p:spPr>
          <a:xfrm>
            <a:off x="430823" y="1125573"/>
            <a:ext cx="4712677" cy="1839351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560989-F4B3-4884-80B6-B7E27253D397}"/>
              </a:ext>
            </a:extLst>
          </p:cNvPr>
          <p:cNvSpPr txBox="1"/>
          <p:nvPr/>
        </p:nvSpPr>
        <p:spPr>
          <a:xfrm>
            <a:off x="5739033" y="423370"/>
            <a:ext cx="6098344" cy="2450094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анамнеза известно, что заболела 27.06.21 с головных болей, повышения температуры тела до 38-38,5*С, родители дали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нурофен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но-шпу, все последующие дни головная боль сохраняется, вялость, температурить 38,5, *С, с 28.06 периодически до 39-40*С, никуда не обращались, давали только жаропонижающие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спазмотилики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29.06. Вызвали с/п, доставлены в ДИО. Все в это время находились на даче вернулись 28.06.21.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734A99-9AAE-44D0-9187-ACECCC72F48B}"/>
              </a:ext>
            </a:extLst>
          </p:cNvPr>
          <p:cNvSpPr txBox="1"/>
          <p:nvPr/>
        </p:nvSpPr>
        <p:spPr>
          <a:xfrm>
            <a:off x="645354" y="3270296"/>
            <a:ext cx="8711419" cy="2450094"/>
          </a:xfrm>
          <a:prstGeom prst="rect">
            <a:avLst/>
          </a:prstGeom>
          <a:noFill/>
          <a:ln w="57150">
            <a:solidFill>
              <a:srgbClr val="92D05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анамнеза жизни известно: Ребенок от 5 беременность, 4е роды. Рождена путем кесарево сечения. Во время беременности осложнение: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предлежание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плаценты. Срок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гестации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34 недели. Масса при рождении 2670 гр. Особенности перинатального периода ИВЛ 1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ПИТ в течении 1недели, выписаны через 14 дней, психомоторное развитие: соответствует возрасту. Болеет ОРВИ 1-2  раза в год. Перенесла в 3 месяца ветряную оспу, бронхит до 2х лет. Хронических заболеваний нет. На «Д» учете не состоит. Операций не было. Аллергологический анамнез не отягощен. Прививочный анамнез соответствует возрасту.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4D2537-9458-40A0-B5AF-244263DA4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10" y="3000809"/>
            <a:ext cx="2309666" cy="2970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85D6CE-3293-42A6-AD13-6DCD2BCB6CA7}"/>
              </a:ext>
            </a:extLst>
          </p:cNvPr>
          <p:cNvSpPr txBox="1"/>
          <p:nvPr/>
        </p:nvSpPr>
        <p:spPr>
          <a:xfrm>
            <a:off x="354623" y="5971441"/>
            <a:ext cx="11077135" cy="671915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эпи анамнеза известно, что контакт с инфекционными больными и больными с сыпью отрицает, живут в данный момент на даче. Девочка купалась июне в речке, ходила босиком.</a:t>
            </a:r>
          </a:p>
        </p:txBody>
      </p:sp>
    </p:spTree>
    <p:extLst>
      <p:ext uri="{BB962C8B-B14F-4D97-AF65-F5344CB8AC3E}">
        <p14:creationId xmlns:p14="http://schemas.microsoft.com/office/powerpoint/2010/main" val="64063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A41AD4-B71A-4A1F-B4BE-A469A662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436098"/>
            <a:ext cx="11002108" cy="574086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осмотра в п/п: Т 37,3, ЧСС 108 в мин., ЧДД 24 в мин., состояние средней тяжести, самочувствие нарушено за счет симптомов интоксикации, ребенок вялый, имеет место выраженная головная боль преимущественно в лобно-височных областях, светобоязнь. Аппетит снижен. Рвоты нет. Кожные покровы бледно-розовые, легкие тени под глазами. Сыпи нет.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Конъюктивит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ярко выражен. Носовое дыхание свободное. Кашля нет,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аускультативно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дыхание жесткое. Хрипов нет. Сердечные тоны громкие,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ритимичные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Слизистая ротоглотки: разлитая гиперемия, яркая. Миндалины 2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наложений нет. Живот при пальпации мягкий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безболененный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Печень и селезенка не увеличены. Стул оформленный. Мочеиспускание не нарушено. Неврологический статус: сознание ясное во времени и пространстве ориентирован, на вопросы отвечает правильно.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Ригидрость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затылочных мышц 2 см. симптом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Кернига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170 град. С двух сторон, симптом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Брудзинского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верхний, нижний положительный. Лицо симметричное, двигательная активность сохранена в полном объеме.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Выставлен предварительный диагноз: ОРВИ, менингит?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врач лечит пациента врач лечит пациента врачи пациент посещает врача,  сообщество помощников клипарт, Дети, красивый доктор PNG и PSD-файл пнг для  бесплатной загрузки">
            <a:extLst>
              <a:ext uri="{FF2B5EF4-FFF2-40B4-BE49-F238E27FC236}">
                <a16:creationId xmlns:a16="http://schemas.microsoft.com/office/drawing/2014/main" xmlns="" id="{DBA5DA61-844C-42AD-91CB-0EBBBC1F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01" y="369628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1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5E58F4-8C20-4E03-AB26-DEB2FBF3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446991"/>
            <a:ext cx="10515600" cy="2682777"/>
          </a:xfrm>
          <a:ln w="57150">
            <a:solidFill>
              <a:srgbClr val="00B050"/>
            </a:solidFill>
            <a:prstDash val="lgDashDotDot"/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Назначения: 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Развернутый анализ крови, биохимический анализ крови, общий анализ мочи, кал на яйца глист, соскоб на энтеробиоз,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люмбальная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пункция, обследование  вирусологическим методом на энтеровирусы кал 2х кратно, смывы из ротоглотки, ликвор; ПЦР ликвора, ПЦР мазка из ротоглотки. Мазок из зева и носа на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19, исследование глазного дна, консультация офтальмолога. ИХА на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19, мазок на респираторные вирусы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лечения: в/м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цефототаксим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700 мг 3 раза в день,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фуросемид 40 мг ½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раз в день внутрь,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аспаркам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500 мг ½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раза в день внутрь, при повышении Т  свыше 38,5*С парацетамол 0,25 мг внутрь,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дексон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мг+лазикс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мг  в/м однократно 29.06.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начение слова ЛАБОРАНТ - что это?">
            <a:extLst>
              <a:ext uri="{FF2B5EF4-FFF2-40B4-BE49-F238E27FC236}">
                <a16:creationId xmlns:a16="http://schemas.microsoft.com/office/drawing/2014/main" xmlns="" id="{224DA8D0-F9D4-4C5F-A485-8C87FA1D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24" y="3380788"/>
            <a:ext cx="3477211" cy="347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больной ребенок » Прикольные картинки: скачать бесплатно на  рабочий стол">
            <a:extLst>
              <a:ext uri="{FF2B5EF4-FFF2-40B4-BE49-F238E27FC236}">
                <a16:creationId xmlns:a16="http://schemas.microsoft.com/office/drawing/2014/main" xmlns="" id="{34E37E2F-C3E8-4BFB-BCE7-CEC1E04A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3802087"/>
            <a:ext cx="3289158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армацевт – Бесплатные иконки: люди">
            <a:extLst>
              <a:ext uri="{FF2B5EF4-FFF2-40B4-BE49-F238E27FC236}">
                <a16:creationId xmlns:a16="http://schemas.microsoft.com/office/drawing/2014/main" xmlns="" id="{A59FAE28-D269-4B0A-8B83-77DC8BC2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02" y="3121851"/>
            <a:ext cx="3289158" cy="32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9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D4210-AA42-44B7-83AB-573D5C68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14" y="1"/>
            <a:ext cx="11342956" cy="64711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Получены следующие анализы от 30.06.21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49E8977-EDA8-4CC8-94B2-78966E347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932181"/>
              </p:ext>
            </p:extLst>
          </p:nvPr>
        </p:nvGraphicFramePr>
        <p:xfrm>
          <a:off x="161925" y="647115"/>
          <a:ext cx="5697185" cy="4537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746">
                  <a:extLst>
                    <a:ext uri="{9D8B030D-6E8A-4147-A177-3AD203B41FA5}">
                      <a16:colId xmlns:a16="http://schemas.microsoft.com/office/drawing/2014/main" xmlns="" val="1141499790"/>
                    </a:ext>
                  </a:extLst>
                </a:gridCol>
                <a:gridCol w="2295196">
                  <a:extLst>
                    <a:ext uri="{9D8B030D-6E8A-4147-A177-3AD203B41FA5}">
                      <a16:colId xmlns:a16="http://schemas.microsoft.com/office/drawing/2014/main" xmlns="" val="551951359"/>
                    </a:ext>
                  </a:extLst>
                </a:gridCol>
                <a:gridCol w="1868071">
                  <a:extLst>
                    <a:ext uri="{9D8B030D-6E8A-4147-A177-3AD203B41FA5}">
                      <a16:colId xmlns:a16="http://schemas.microsoft.com/office/drawing/2014/main" xmlns="" val="1640034069"/>
                    </a:ext>
                  </a:extLst>
                </a:gridCol>
                <a:gridCol w="91172">
                  <a:extLst>
                    <a:ext uri="{9D8B030D-6E8A-4147-A177-3AD203B41FA5}">
                      <a16:colId xmlns:a16="http://schemas.microsoft.com/office/drawing/2014/main" xmlns="" val="925780313"/>
                    </a:ext>
                  </a:extLst>
                </a:gridCol>
              </a:tblGrid>
              <a:tr h="336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Нейтрофилы палочкоядерные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2,0%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1-6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74056216"/>
                  </a:ext>
                </a:extLst>
              </a:tr>
              <a:tr h="336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Нейтрофилы сегментоядерные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82,0%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25-60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02784125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Моноциты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3,0%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3-11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33860272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Лимфоциты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25-50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58000880"/>
                  </a:ext>
                </a:extLst>
              </a:tr>
              <a:tr h="336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Глюкозы капилярной крови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4,8 ммоль/л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55832468"/>
                  </a:ext>
                </a:extLst>
              </a:tr>
              <a:tr h="336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Скорость оседания лимфоцитов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12 мм/час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2-15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40941615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Гемоглобин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117 г/л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112-146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89853866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Эритроциты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4,88*10</a:t>
                      </a:r>
                      <a:r>
                        <a:rPr lang="en-US" sz="1100">
                          <a:effectLst/>
                        </a:rPr>
                        <a:t>^</a:t>
                      </a:r>
                      <a:r>
                        <a:rPr lang="ru-RU" sz="1100">
                          <a:effectLst/>
                        </a:rPr>
                        <a:t>12/л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3-50-5,00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74820524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Гематокрит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33,9%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32,5-41,5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32731235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Лейкоциты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16,2%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50629172"/>
                  </a:ext>
                </a:extLst>
              </a:tr>
              <a:tr h="336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Средний объем эритроцитов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76-91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35827247"/>
                  </a:ext>
                </a:extLst>
              </a:tr>
              <a:tr h="508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Среднее содержание гемоглобина в 1 эритроците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25,5-33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82607451"/>
                  </a:ext>
                </a:extLst>
              </a:tr>
              <a:tr h="680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Средняя концентрация гемоглобина в эритроците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-322-368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0015169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тромбоциты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212*10</a:t>
                      </a:r>
                      <a:r>
                        <a:rPr lang="en-US" sz="1100">
                          <a:effectLst/>
                        </a:rPr>
                        <a:t>^</a:t>
                      </a:r>
                      <a:r>
                        <a:rPr lang="ru-RU" sz="1100">
                          <a:effectLst/>
                        </a:rPr>
                        <a:t>9/л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180-320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77259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лимфоциты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11,5%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25-50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275822"/>
                  </a:ext>
                </a:extLst>
              </a:tr>
              <a:tr h="164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гранулоциты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84,9%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42,2-75,2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2" marR="657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021743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39E735A-9231-4DCD-B60C-2023DCF23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60292"/>
              </p:ext>
            </p:extLst>
          </p:nvPr>
        </p:nvGraphicFramePr>
        <p:xfrm>
          <a:off x="5979795" y="647115"/>
          <a:ext cx="5934075" cy="17145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xmlns="" val="33200458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3568051630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xmlns="" val="25579513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Цитоз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285 кл/мкл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046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Лимфоциты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8909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Нейтрофилы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9094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 мл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2332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Цвет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Бесцветный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1442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прозрачность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Прозрачная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3766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Цвет после центрифугирования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Бесцветный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3504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прозрачность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Прозрачный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5016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Общий белок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370 мг/л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150-400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4540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Глюкоза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2,8-3,9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908087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8871F21-12F7-4229-83BC-6E13B4B78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08881"/>
              </p:ext>
            </p:extLst>
          </p:nvPr>
        </p:nvGraphicFramePr>
        <p:xfrm>
          <a:off x="5979795" y="2915654"/>
          <a:ext cx="5817870" cy="16052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39290">
                  <a:extLst>
                    <a:ext uri="{9D8B030D-6E8A-4147-A177-3AD203B41FA5}">
                      <a16:colId xmlns:a16="http://schemas.microsoft.com/office/drawing/2014/main" xmlns="" val="4221966308"/>
                    </a:ext>
                  </a:extLst>
                </a:gridCol>
                <a:gridCol w="1939290">
                  <a:extLst>
                    <a:ext uri="{9D8B030D-6E8A-4147-A177-3AD203B41FA5}">
                      <a16:colId xmlns:a16="http://schemas.microsoft.com/office/drawing/2014/main" xmlns="" val="1713116663"/>
                    </a:ext>
                  </a:extLst>
                </a:gridCol>
                <a:gridCol w="1939290">
                  <a:extLst>
                    <a:ext uri="{9D8B030D-6E8A-4147-A177-3AD203B41FA5}">
                      <a16:colId xmlns:a16="http://schemas.microsoft.com/office/drawing/2014/main" xmlns="" val="325687124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С-рб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68,47 мг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002259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Мочевина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5,47 ммоль/л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1,8-6,4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045344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Креатинин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52,01 мкмоль/л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23,0-68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583842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Билирубин общий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6,44 мкмоль/л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1,0-20,5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17552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Билирубин непрямой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5,0 </a:t>
                      </a:r>
                      <a:r>
                        <a:rPr lang="ru-RU" sz="1100" dirty="0" err="1">
                          <a:effectLst/>
                        </a:rPr>
                        <a:t>мкмоль</a:t>
                      </a:r>
                      <a:r>
                        <a:rPr lang="ru-RU" sz="1100" dirty="0">
                          <a:effectLst/>
                        </a:rPr>
                        <a:t>/л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236408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Билирубин прямой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1,39 мкмоль/л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0,0-5,6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02271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4-40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939228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АЛТ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3,0-33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54834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E64A2A-CD41-4AD9-9FFA-1AD8E596D683}"/>
              </a:ext>
            </a:extLst>
          </p:cNvPr>
          <p:cNvSpPr txBox="1"/>
          <p:nvPr/>
        </p:nvSpPr>
        <p:spPr>
          <a:xfrm>
            <a:off x="-14298" y="5162772"/>
            <a:ext cx="1191387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Соскоб на энтеробиоз от 30.06.21 отрицательно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кала на простейшие и яйца гельминтов от 30.06.21 отрицательно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Вирусологические методы определения энтеровирусов: смывов из ротоглотки от 01.07.2021, фекалий 1 и 2 порция от 30.06.21 и от 01.07.21, ликвора на 01.07.21 </a:t>
            </a:r>
            <a:r>
              <a:rPr lang="ru-RU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отрицательно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ПЦР ликвора на ЭВИ от 01.07.21 </a:t>
            </a:r>
            <a:r>
              <a:rPr lang="ru-RU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отрицательно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ПЦР мазка из зева и носа на респираторные вирусы от 30.06.21 </a:t>
            </a:r>
            <a:r>
              <a:rPr lang="ru-RU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отрицательно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ПЦР на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 от 30.06.21 </a:t>
            </a:r>
            <a:r>
              <a:rPr lang="ru-RU" sz="1400" dirty="0">
                <a:effectLst/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РНК положительно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далее  от 08.07.21 ПЦР на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 от </a:t>
            </a:r>
            <a:r>
              <a:rPr lang="ru-RU" sz="1400" dirty="0">
                <a:effectLst/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РНК положительно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далее ПЦР на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 от 15.07.21 </a:t>
            </a:r>
            <a:r>
              <a:rPr lang="ru-RU" sz="1400" dirty="0">
                <a:solidFill>
                  <a:schemeClr val="bg1"/>
                </a:solidFill>
                <a:effectLst/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РНК отрицательно</a:t>
            </a:r>
          </a:p>
          <a:p>
            <a:pPr marL="0">
              <a:lnSpc>
                <a:spcPct val="100000"/>
              </a:lnSpc>
            </a:pP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E68455-A4A4-43EC-AD94-FFAE23FF8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407963"/>
            <a:ext cx="11058378" cy="5769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фоне проводимой терапии Т нормализовалась с фебрильных и субфебрильных цифр на 5е сутки нахождения в стационаре. Уменьшение общемозговой симптоматики на 4 день, головная боль сохранялась только при повышении Т. К  7му дню вовсе не беспокоила. В неврологическом статусе: сознание ясное во времени и пространстве ориентирован, на вопросы отвечает правильно прослеживалось весь период нахождения в стационаре.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Ригидрость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затылочных мышц не наблюдалось только к 14му дню госпитализации. симптом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Кернига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перестал прослеживался к 14му дню госпитализации, симптом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Брудзинского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верхний, нижний так же престали проявляться к 14му дню. Лицо симметричное, двигательная активность сохранена в полном объеме. Симптом Мана-Гуревича сохранялся вплоть до выписки из стационара. Чувствительность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тригеминальных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точек не наблюдалось после 10го дня. Расширение режима проходило хорошо, головокружений, головных болей не наблюдалось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16й день госпитализации проведена контрольная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люмбальная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пункция, ликвор практически санирован. На фоке терапии отмечается положительная динамика.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3DC2BFD-C6FD-40C7-8AAD-A47FAFA36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832607"/>
              </p:ext>
            </p:extLst>
          </p:nvPr>
        </p:nvGraphicFramePr>
        <p:xfrm>
          <a:off x="1191688" y="3836533"/>
          <a:ext cx="9808624" cy="2340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7797">
                  <a:extLst>
                    <a:ext uri="{9D8B030D-6E8A-4147-A177-3AD203B41FA5}">
                      <a16:colId xmlns:a16="http://schemas.microsoft.com/office/drawing/2014/main" xmlns="" val="4088229120"/>
                    </a:ext>
                  </a:extLst>
                </a:gridCol>
                <a:gridCol w="4016865">
                  <a:extLst>
                    <a:ext uri="{9D8B030D-6E8A-4147-A177-3AD203B41FA5}">
                      <a16:colId xmlns:a16="http://schemas.microsoft.com/office/drawing/2014/main" xmlns="" val="2148423357"/>
                    </a:ext>
                  </a:extLst>
                </a:gridCol>
                <a:gridCol w="1183962">
                  <a:extLst>
                    <a:ext uri="{9D8B030D-6E8A-4147-A177-3AD203B41FA5}">
                      <a16:colId xmlns:a16="http://schemas.microsoft.com/office/drawing/2014/main" xmlns="" val="1911247307"/>
                    </a:ext>
                  </a:extLst>
                </a:gridCol>
              </a:tblGrid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Цитоз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21 кл/мкл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2775558"/>
                  </a:ext>
                </a:extLst>
              </a:tr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Лимфоциты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0190227"/>
                  </a:ext>
                </a:extLst>
              </a:tr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Нейтрофилы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9355505"/>
                  </a:ext>
                </a:extLst>
              </a:tr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 мл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4637573"/>
                  </a:ext>
                </a:extLst>
              </a:tr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Цвет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Бесцветный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6536645"/>
                  </a:ext>
                </a:extLst>
              </a:tr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прозрачность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Прозрачная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8166822"/>
                  </a:ext>
                </a:extLst>
              </a:tr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Цвет после центрифугирования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Бесцветный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0837110"/>
                  </a:ext>
                </a:extLst>
              </a:tr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прозрачность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Прозрачный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310354"/>
                  </a:ext>
                </a:extLst>
              </a:tr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Общий белок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228 мг/л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150-400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7078432"/>
                  </a:ext>
                </a:extLst>
              </a:tr>
              <a:tr h="234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Глюкоза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2,8-3,9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6753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4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E474E7B0-258B-4AB8-88B3-4A55B621F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243720"/>
              </p:ext>
            </p:extLst>
          </p:nvPr>
        </p:nvGraphicFramePr>
        <p:xfrm>
          <a:off x="309489" y="450166"/>
          <a:ext cx="10920875" cy="622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93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к ускорить выздоровление ребенка: памятка для родителей ">
            <a:extLst>
              <a:ext uri="{FF2B5EF4-FFF2-40B4-BE49-F238E27FC236}">
                <a16:creationId xmlns:a16="http://schemas.microsoft.com/office/drawing/2014/main" xmlns="" id="{DEF9021F-8981-44CB-9462-C193CB65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0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1" y="1"/>
            <a:ext cx="12244251" cy="6878046"/>
          </a:xfrm>
          <a:prstGeom prst="rect">
            <a:avLst/>
          </a:prstGeom>
          <a:noFill/>
          <a:effectLst>
            <a:glow rad="139700">
              <a:schemeClr val="bg1"/>
            </a:glow>
            <a:outerShdw dist="50800" dir="5400000" algn="ctr" rotWithShape="0">
              <a:srgbClr val="000000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E2864D-8643-43A3-8885-949FB88A3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0" y="267286"/>
            <a:ext cx="11830929" cy="65907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получал следующую терапию: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Антибактериальную терапию: в/м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цефототаксим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700 мг 3 раза в день с 29.06-09.07.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Противовирусная терапия: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виферон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500000 МЕ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rectum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30.09-19.07, капли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гриппферон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2 кап 4 раза в день с 01.07-19.07, учитывая наличие 2го положительного теста на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 к терапии был добавлен арбидол 100 мг 4 раза в день  с 12.07-19.07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Дегидротационную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фуросемид 40 мг ½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день внутрь по 15.07,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тб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аспаркам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500 мг ½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раза в день внутрь по 19.07, при повышении Т  свыше 38,5*С парацетамол 0,25 мг внутрь, коррекция терапии после 2й пункции на 16 день госпитализации фуросемид заменен на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диакар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0,25 по ½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раз в день внутрь (++-++) с 15.07-19.07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Гормональная терапия: с противовоспалительной и противоотечной целю получил однократно: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дексон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мг+лазикс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мг  в/м  29.06. назначена коротким курсом учитывая яркие проявления общемозговой симптоматики: дексаметазон в/м 6 мг 1 раз в день с 02.07-04.07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Нейроэнергетическая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терапия глицин внутрь по 0,1 мг по 1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 2 раза в день с 30.06-19.07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узких специалистов: окулист калибр и ход сосудов не изменен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</a:pP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выписан домой на 20 день госпитализации с выздоровлением по основному заболеванию: Новая коронавирусная инфекция (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19, вирус идентифицирован,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ринофарингит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средней степени тяжести, гладкое течение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Сопутствующий диагноз: Вирусный серозный менингит, средней степени тяжести</a:t>
            </a:r>
          </a:p>
          <a:p>
            <a:pPr marL="72000" algn="just">
              <a:lnSpc>
                <a:spcPct val="110000"/>
              </a:lnSpc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4795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</TotalTime>
  <Words>1265</Words>
  <Application>Microsoft Office PowerPoint</Application>
  <PresentationFormat>Произвольный</PresentationFormat>
  <Paragraphs>182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Клинический случай на тему: Новая коронавирусная инфекция ( covid 19, вирус идентифицирован, ринофарингит, средней степени тяжести, гладкое течение) Сопутствующий диагноз: Вирусный серозный менингит, средней степени тяжести </vt:lpstr>
      <vt:lpstr>Клинический случай</vt:lpstr>
      <vt:lpstr>Презентация PowerPoint</vt:lpstr>
      <vt:lpstr>Презентация PowerPoint</vt:lpstr>
      <vt:lpstr>Получены следующие анализы от 30.06.21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tech</cp:lastModifiedBy>
  <cp:revision>3</cp:revision>
  <dcterms:created xsi:type="dcterms:W3CDTF">2021-11-25T17:01:24Z</dcterms:created>
  <dcterms:modified xsi:type="dcterms:W3CDTF">2022-06-14T03:03:34Z</dcterms:modified>
</cp:coreProperties>
</file>