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7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26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E388C-D5D3-49D8-B690-070AFC90802C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65FBD-0B81-4402-9DED-A73B6B34D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6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65FBD-0B81-4402-9DED-A73B6B34D6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4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2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7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179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7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9575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9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12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1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16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18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46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71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61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3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0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E4AE9-17B7-4590-B983-0B9ECD7D6AD6}" type="datetimeFigureOut">
              <a:rPr lang="ru-RU" smtClean="0"/>
              <a:t>21.09.2021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062841A-7B21-45A7-824A-AB8FDD711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16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hyperlink" Target="https://ru.wikipedia.org/wiki/%D0%A4%D0%B0%D1%80%D0%BC%D0%B0%D1%86%D0%B5%D0%B2%D1%82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ru.wikipedia.org/wiki/%D0%92%D1%80%D0%B0%D1%87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hyperlink" Target="https://ru.wikipedia.org/wiki/%D0%9B%D0%B5%D0%BA%D0%B0%D1%80%D1%81%D1%82%D0%B2%D0%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549" y="368489"/>
            <a:ext cx="90075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Министерства здравоохранения Российской Федерации 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120417" y="4189863"/>
            <a:ext cx="36166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Выполнила: студентка 2 курса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Отделения «Фармация»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202-2 группы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Козловская Я.О.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Преподаватель: Тельных М.А.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31057" y="6305266"/>
            <a:ext cx="5063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8403" y="2122815"/>
            <a:ext cx="8737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Тема:«Правила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оформления рецептурных бланков»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2050" name="Picture 2" descr="https://avatars.mds.yandex.net/get-zen_doc/3989805/pub_5fbc91159e832457053971e7_5fbc92f70b4af80149d41b86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8" y="0"/>
            <a:ext cx="10464678" cy="68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9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blankforma.com/wp-content/uploads/2021/03/word-image-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91" y="3960"/>
            <a:ext cx="10293926" cy="685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7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2706" y="0"/>
            <a:ext cx="8911687" cy="1280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zen_doc/3828869/pub_5fbc91159e832457053971e7_5fbc960d4b9b1b331d728fc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8" y="518730"/>
            <a:ext cx="9438119" cy="633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598" y="921883"/>
            <a:ext cx="254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148-1/у –04(Л)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4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avatars.mds.yandex.net/get-zen_doc/246252/pub_5fbc91159e832457053971e7_5fbc97974b9b1b331d73e8b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371770"/>
            <a:ext cx="10077720" cy="62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0874" y="665018"/>
            <a:ext cx="223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107-1/у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5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хранения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557749"/>
              </p:ext>
            </p:extLst>
          </p:nvPr>
        </p:nvGraphicFramePr>
        <p:xfrm>
          <a:off x="997526" y="1431727"/>
          <a:ext cx="10917382" cy="469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417"/>
                <a:gridCol w="2367044"/>
                <a:gridCol w="1883971"/>
                <a:gridCol w="1722950"/>
              </a:tblGrid>
              <a:tr h="10153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 рецептурного бланка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действия рецепта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хранения рецептов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649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ЛП, содержащие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НС и ПВ Списка 2(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ТТС)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107/у-НП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дней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6311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ЛП, содержащие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ПВ Списка 3 и НС Списка 2 в виде  ТТС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148-1/у-88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дней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лет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666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ЛС,  подлежащие ПКУ ЛС, содержащие СД и ЯВ комбинированные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ЛП,иные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ЛС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подлежащие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148-1/у-88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дней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7742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-ЛП указанные в п.4 № 562н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-Иные ЛП, отпускаемые по рецепту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-Не подлежащие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пку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содержание более 15%  этилового  спирта 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-антипсихотические средства;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анксиолитики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снотворные и седативные; антидепрессанты.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107-1/у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 до 1  года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месяца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5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9236" y="2548445"/>
            <a:ext cx="5964071" cy="128089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88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761" y="665674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Нормативные </a:t>
            </a:r>
            <a:r>
              <a:rPr lang="ru-RU" dirty="0" smtClean="0"/>
              <a:t>документы, регламентирующие </a:t>
            </a:r>
            <a:r>
              <a:rPr lang="ru-RU" dirty="0"/>
              <a:t>оформление рецептов.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Общие </a:t>
            </a:r>
            <a:r>
              <a:rPr lang="ru-RU" dirty="0"/>
              <a:t>правила выписывания рецептов.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Формы </a:t>
            </a:r>
            <a:r>
              <a:rPr lang="ru-RU" dirty="0"/>
              <a:t>рецептурных бланков.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Обязательные </a:t>
            </a:r>
            <a:r>
              <a:rPr lang="ru-RU" dirty="0"/>
              <a:t>и </a:t>
            </a:r>
            <a:r>
              <a:rPr lang="ru-RU" dirty="0" smtClean="0"/>
              <a:t>дополнительные реквизиты</a:t>
            </a:r>
            <a:r>
              <a:rPr lang="ru-RU" dirty="0"/>
              <a:t>.</a:t>
            </a:r>
            <a:br>
              <a:rPr lang="ru-RU" dirty="0"/>
            </a:br>
            <a:endParaRPr lang="ru-RU" dirty="0" smtClean="0"/>
          </a:p>
          <a:p>
            <a:r>
              <a:rPr lang="ru-RU" dirty="0" smtClean="0"/>
              <a:t>Сроки </a:t>
            </a:r>
            <a:r>
              <a:rPr lang="ru-RU" dirty="0"/>
              <a:t>действия и хранения рецептурных</a:t>
            </a:r>
            <a:br>
              <a:rPr lang="ru-RU" dirty="0"/>
            </a:br>
            <a:r>
              <a:rPr lang="ru-RU" dirty="0"/>
              <a:t>бланков</a:t>
            </a:r>
          </a:p>
        </p:txBody>
      </p:sp>
    </p:spTree>
    <p:extLst>
      <p:ext uri="{BB962C8B-B14F-4D97-AF65-F5344CB8AC3E}">
        <p14:creationId xmlns:p14="http://schemas.microsoft.com/office/powerpoint/2010/main" val="20236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4836" y="1759527"/>
            <a:ext cx="4419600" cy="5708072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Реце́пт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письменное обращение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Врач"/>
              </a:rPr>
              <a:t>врача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фармацевту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приготовлении и отпуске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Фармацевт"/>
              </a:rPr>
              <a:t>лекарств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также содержит указания, как ими пользоваться. Рецепт составляют по определённой форме и правилам</a:t>
            </a:r>
          </a:p>
        </p:txBody>
      </p:sp>
      <p:pic>
        <p:nvPicPr>
          <p:cNvPr id="6148" name="Picture 4" descr="https://e7.pngegg.com/pngimages/435/63/png-clipart-doctor-illustration-%E8%AA%BF%E5%89%A4-pharmacist-physician-pharmacy-medical-prescription-pharmacist-face-text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24" b="89988" l="4222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49" y="900546"/>
            <a:ext cx="6550264" cy="625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mg2.freepng.ru/20180325/pcw/kisspng-pharmaceutical-drug-aspirin-isotretinoin-therapy-pills-5ab7dda9910fc5.458081491521999273594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05" b="90000" l="10000" r="93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80" y="443345"/>
            <a:ext cx="4465138" cy="436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6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НД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87236"/>
            <a:ext cx="8915400" cy="4123986"/>
          </a:xfrm>
        </p:spPr>
        <p:txBody>
          <a:bodyPr>
            <a:normAutofit fontScale="70000" lnSpcReduction="2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РФ от 14.01.2019 N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"Об утверждении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назначения лекарственных препаратов, форм рецептурных бланков на лекарственные препараты,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оформления указанных бланков, их учета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хранения«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Минздрава России от 01.08.2012 N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08.10.2020) "Об утверждении формы бланков рецептов, содержащих назначение наркотических средств или психотропных веществ, порядка их изготовления, распределения, регистрации, учета и хранения, а также правил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оформления«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17.05.2012 N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562н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31.10.2017) "Об утверждении Порядка отпуска физическим лицам лекарственных препаратов для медицинского применения, содержащих кроме малых количеств наркотических средств, психотропных веществ и их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другие фармакологические активные вещества"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 22 апреля 2014 г. N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183н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 УТВЕРЖДЕНИИ ПЕРЕЧНЯ. ЛЕКАРСТВЕННЫХ СРЕДСТВ ДЛЯ МЕДИЦИНСКОГО ПРИМЕНЕНИЯ, ПОДЛЕЖАЩИХ ПРЕДМЕТНО-КОЛИЧЕСТВЕННОМУ УЧЕТУ. Список изменяющих документов.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397" y="610255"/>
            <a:ext cx="8911687" cy="128089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68776" y="623454"/>
            <a:ext cx="4313864" cy="3777622"/>
          </a:xfrm>
        </p:spPr>
        <p:txBody>
          <a:bodyPr>
            <a:noAutofit/>
          </a:bodyPr>
          <a:lstStyle/>
          <a:p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выписывание ЛП</a:t>
            </a:r>
            <a:b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медицинскими работниками:</a:t>
            </a:r>
            <a:br>
              <a:rPr lang="ru-RU" sz="1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лечащим врачом,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фельдшером, акушеркой,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ИП (за исключением НС и ПВ).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 выписывают рецепты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ЛП за своей подписью.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Выписывание ЛП осуществляется по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международному непатентованному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наименованию (МНН), если его нет – по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некоторых случаях по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врачебной комиссии МО - по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торговому наименованию.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982929" y="2805094"/>
            <a:ext cx="4313864" cy="3777622"/>
          </a:xfrm>
        </p:spPr>
        <p:txBody>
          <a:bodyPr>
            <a:normAutofit fontScale="92500"/>
          </a:bodyPr>
          <a:lstStyle/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выписывать рецепты на ЛП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 отсутствии медицинских показаний.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ЛП, не зарегистрированные в РФ.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Если ЛП используют только в МО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(наркозные препараты: эфир, хлорэтил,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калипсол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сомбревин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фентанил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кетамин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др. Их выписывают на требованиях от МО).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На НС и ПВ для лечения наркомании.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Индивидуальным предпринимателям на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ЛП, содержащие НС и ПВ.</a:t>
            </a:r>
          </a:p>
        </p:txBody>
      </p:sp>
    </p:spTree>
    <p:extLst>
      <p:ext uri="{BB962C8B-B14F-4D97-AF65-F5344CB8AC3E}">
        <p14:creationId xmlns:p14="http://schemas.microsoft.com/office/powerpoint/2010/main" val="38317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правила выписывания рецептов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702521" y="1510146"/>
            <a:ext cx="4313864" cy="37776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Рецептурные бланки заполняются медицинским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работником разборчиво, четко, чернилами или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шариковой ручкой.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комбинированного ЛП, обозначение ЛФ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обращение мед. работника к фарм. работнику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изготовлении и отпуске ЛП выписываются на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латинском языке. Наименование готового ЛП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по МНН (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группировочному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торговому) с обозначением дозировки.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только допустимые к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рецептурные сокращения. Не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сокращение близких по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наименованиям ингредиентов, составляющих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ЛП, не позволяющих установить, какой именно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 выписан.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6248638" y="1447351"/>
            <a:ext cx="4313864" cy="377762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выписывании рецепта на ЛП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изготовления количество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жидких фармацевтических субстанций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указывается в миллилитрах, граммах или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каплях, а остальных фармацевтических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субстанций - в граммах.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применения ЛП обозначается указанием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дозы, частоты, времени приема относительно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 (утром, на ночь) и его длительности, а для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ЛП, взаимодействующих с пищей, - времени их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употребления относительно приема пищи (до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еды, во время еды, после еды).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немедленного или срочного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отпуска лекарственного препарата пациенту в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части рецепта проставляются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(срочно) или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statim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(немедленно).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Исправления в рецепте не допускаются.</a:t>
            </a:r>
          </a:p>
        </p:txBody>
      </p:sp>
    </p:spTree>
    <p:extLst>
      <p:ext uri="{BB962C8B-B14F-4D97-AF65-F5344CB8AC3E}">
        <p14:creationId xmlns:p14="http://schemas.microsoft.com/office/powerpoint/2010/main" val="25605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Рецепты на ЛП выписываются на рецептурных бланках по формам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995940" y="1911928"/>
            <a:ext cx="4313864" cy="3777622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107-1/у: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-ЛП указанные в п.4 № 562н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-Иные ЛП, отпускаемые по рецепту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подлежащие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содержание более 15%  этилового  спирта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-антипсихотические средства;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анксиолитики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снотворные и седативные; антидепрессанты.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929746" y="1890696"/>
            <a:ext cx="5444837" cy="298610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148-1/у-88: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-Наркотические и психотропные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списка 2 в виде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ттс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Психотропные в-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списка 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№681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списка 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681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Сильнодействующие и ядовитые в-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№964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обладающие анаболической активностью и относящиеся по анатомо-терапевтическо-химической классификации, рекомендованной ВОЗ, 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анаболитическим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стероидам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 указанные вп.5 приказа 562н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ЛП, изготавливаемые по рецепту на ЛП и содержащие 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ПВ, внесенное в список 2 перечня и др.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активныев-ва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дозе не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ВРД </a:t>
            </a:r>
          </a:p>
        </p:txBody>
      </p:sp>
    </p:spTree>
    <p:extLst>
      <p:ext uri="{BB962C8B-B14F-4D97-AF65-F5344CB8AC3E}">
        <p14:creationId xmlns:p14="http://schemas.microsoft.com/office/powerpoint/2010/main" val="365782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65215" y="360873"/>
            <a:ext cx="8911687" cy="128089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409103" y="1149927"/>
            <a:ext cx="4313864" cy="3777622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107-уНП: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наркотических и психотропных в-в списка 2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№ 681 за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ЛП в виде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ттс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оформляются в соответствие с приказом №54 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7204601" y="782332"/>
            <a:ext cx="4313864" cy="3777622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148-1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/у-04(л):</a:t>
            </a: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№328 "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Порядка предоставления набора социальных услуг отдельным категориям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граждан«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Выписывается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наименование лекарственного препарата, изделия медицинского назначения или специализированного продукта лечебного питания.</a:t>
            </a:r>
            <a:endParaRPr lang="ru-R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реквизиты: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 с указанием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наименования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адреса и телефона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выписки рецепта.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пациента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(последние при наличии)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(количество полных лет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/дата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рождения)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врача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(последние при наличии)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личная печать врача.</a:t>
            </a:r>
          </a:p>
        </p:txBody>
      </p:sp>
    </p:spTree>
    <p:extLst>
      <p:ext uri="{BB962C8B-B14F-4D97-AF65-F5344CB8AC3E}">
        <p14:creationId xmlns:p14="http://schemas.microsoft.com/office/powerpoint/2010/main" val="26003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544</TotalTime>
  <Words>596</Words>
  <Application>Microsoft Office PowerPoint</Application>
  <PresentationFormat>Произвольный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Презентация PowerPoint</vt:lpstr>
      <vt:lpstr>Содержание</vt:lpstr>
      <vt:lpstr>Презентация PowerPoint</vt:lpstr>
      <vt:lpstr>Основные НД</vt:lpstr>
      <vt:lpstr>Презентация PowerPoint</vt:lpstr>
      <vt:lpstr>Общие правила выписывания рецептов </vt:lpstr>
      <vt:lpstr>Рецепты на ЛП выписываются на рецептурных бланках по формам </vt:lpstr>
      <vt:lpstr>Презентация PowerPoint</vt:lpstr>
      <vt:lpstr>Обязательные реквизиты:</vt:lpstr>
      <vt:lpstr> </vt:lpstr>
      <vt:lpstr>Презентация PowerPoint</vt:lpstr>
      <vt:lpstr>Презентация PowerPoint</vt:lpstr>
      <vt:lpstr>Презентация PowerPoint</vt:lpstr>
      <vt:lpstr>Сроки хранения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Виталя</dc:creator>
  <cp:lastModifiedBy>Yankee</cp:lastModifiedBy>
  <cp:revision>24</cp:revision>
  <dcterms:created xsi:type="dcterms:W3CDTF">2020-06-25T15:04:04Z</dcterms:created>
  <dcterms:modified xsi:type="dcterms:W3CDTF">2021-09-21T14:04:24Z</dcterms:modified>
</cp:coreProperties>
</file>