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2" r:id="rId9"/>
    <p:sldId id="265" r:id="rId10"/>
    <p:sldId id="275" r:id="rId11"/>
    <p:sldId id="266" r:id="rId12"/>
    <p:sldId id="273" r:id="rId13"/>
    <p:sldId id="267" r:id="rId14"/>
    <p:sldId id="268" r:id="rId15"/>
    <p:sldId id="274" r:id="rId16"/>
    <p:sldId id="269" r:id="rId17"/>
    <p:sldId id="270" r:id="rId18"/>
    <p:sldId id="263" r:id="rId19"/>
    <p:sldId id="277" r:id="rId20"/>
    <p:sldId id="262" r:id="rId21"/>
    <p:sldId id="271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07"/>
  </p:normalViewPr>
  <p:slideViewPr>
    <p:cSldViewPr snapToGrid="0" snapToObjects="1">
      <p:cViewPr varScale="1">
        <p:scale>
          <a:sx n="109" d="100"/>
          <a:sy n="109" d="100"/>
        </p:scale>
        <p:origin x="68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s0.slide-share.ru/s_slide/e3310b514cbb9a3e419bb2dc46bc5400/8a84efb0-8be6-4d7a-b55e-0a6867ee8d03.jpe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s0.slide-share.ru/s_slide/e042dcd1f272296b1b2813f40d91a811/66696870-98f8-40ad-aa91-f8a3571778a9.jpe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B492B7-33F6-B7A8-D2CA-CD5671A1CD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Красный плоский лишай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E68A3C0-392F-44B6-4F71-813BBD62BC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dirty="0"/>
              <a:t>Выполнила ординатор кафедры стоматологии ИПО по специальности «стоматология терапевтическая» </a:t>
            </a:r>
          </a:p>
          <a:p>
            <a:r>
              <a:rPr lang="ru-RU" sz="5600" dirty="0"/>
              <a:t>Черкашина Ольга Федоровна</a:t>
            </a:r>
          </a:p>
          <a:p>
            <a:r>
              <a:rPr lang="ru-RU" sz="5600" dirty="0"/>
              <a:t>Рецензент </a:t>
            </a:r>
            <a:r>
              <a:rPr lang="ru-RU" sz="5600" dirty="0" err="1"/>
              <a:t>к.м</a:t>
            </a:r>
            <a:r>
              <a:rPr lang="ru-RU" sz="5600" dirty="0"/>
              <a:t>.</a:t>
            </a:r>
            <a:r>
              <a:rPr lang="en-US" sz="5600" dirty="0" err="1"/>
              <a:t>н</a:t>
            </a:r>
            <a:r>
              <a:rPr lang="ru-RU" sz="5600" dirty="0"/>
              <a:t>.</a:t>
            </a:r>
            <a:r>
              <a:rPr lang="en-US" sz="5600" dirty="0"/>
              <a:t>, </a:t>
            </a:r>
            <a:r>
              <a:rPr lang="en-US" sz="5600" dirty="0" err="1"/>
              <a:t>д</a:t>
            </a:r>
            <a:r>
              <a:rPr lang="ru-RU" sz="5600" dirty="0" err="1"/>
              <a:t>оцент</a:t>
            </a:r>
            <a:r>
              <a:rPr lang="ru-RU" sz="5600" dirty="0"/>
              <a:t> Соколова Ольга Романовна</a:t>
            </a:r>
          </a:p>
          <a:p>
            <a:endParaRPr lang="ru-RU" sz="5600" dirty="0"/>
          </a:p>
          <a:p>
            <a:r>
              <a:rPr lang="ru-RU" sz="5600" dirty="0"/>
              <a:t>Красноярск, 2022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174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7383E5-7003-DB22-1FF9-F1A44F9D8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Экссудативно-</a:t>
            </a:r>
            <a:r>
              <a:rPr lang="ru-RU" dirty="0" err="1"/>
              <a:t>гиперемическая</a:t>
            </a:r>
            <a:r>
              <a:rPr lang="ru-RU" dirty="0"/>
              <a:t> форма КПЛ</a:t>
            </a:r>
          </a:p>
        </p:txBody>
      </p:sp>
      <p:pic>
        <p:nvPicPr>
          <p:cNvPr id="10242" name="Picture 2" descr="Экссудативно-гиперемическая форма КПЛ">
            <a:hlinkClick r:id="rId2"/>
            <a:extLst>
              <a:ext uri="{FF2B5EF4-FFF2-40B4-BE49-F238E27FC236}">
                <a16:creationId xmlns:a16="http://schemas.microsoft.com/office/drawing/2014/main" id="{740C130C-53D8-8980-BCED-AE1A28DF31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969" y="1141412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909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05E417-AD9D-1B22-5B27-8C0CB4D42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effectLst/>
                <a:latin typeface="Times New Roman,Bold" pitchFamily="2" charset="0"/>
              </a:rPr>
              <a:t>Эрозивно-язвенная форма КПЛ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0DE5D8-5EF4-494C-AC47-F45817A96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>
                <a:effectLst/>
                <a:latin typeface="Times New Roman,Bold" pitchFamily="2" charset="0"/>
              </a:rPr>
              <a:t>Жалобы: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боль и жжение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слизистои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оболочки рта при приеме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острои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грубои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пищи, затрудняется речь и прием пищи.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,Bold" pitchFamily="2" charset="0"/>
              </a:rPr>
              <a:t>Анамнез: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длительность заболевания - от нескольких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днеи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до нескольких лет. Имеются предрасполагающие факторы - стрессовые ситуации, обострение фоновых заболеваний, травмы СОПР, наличие разнородных металлов в полости рта. </a:t>
            </a:r>
            <a:endParaRPr lang="ru-RU" dirty="0"/>
          </a:p>
          <a:p>
            <a:pPr marL="0" indent="0">
              <a:buNone/>
            </a:pPr>
            <a:r>
              <a:rPr lang="ru-RU" sz="1800" dirty="0" err="1">
                <a:effectLst/>
                <a:latin typeface="Times New Roman,Bold" pitchFamily="2" charset="0"/>
              </a:rPr>
              <a:t>Физикальное</a:t>
            </a:r>
            <a:r>
              <a:rPr lang="ru-RU" sz="1800" dirty="0">
                <a:effectLst/>
                <a:latin typeface="Times New Roman,Bold" pitchFamily="2" charset="0"/>
              </a:rPr>
              <a:t> обследование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гиперемированнои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отечнои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слизистои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оболочке имеются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неправильнои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формы резко болезненные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полигональнои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формы эрозии, реже язвы. Эрозии могут быть различных размеров, единичные и множественные, покрытые фибринозным налетом, вокруг сохраняется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типичныи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для плоского лишая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кружевнои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рисунок. </a:t>
            </a:r>
            <a:endParaRPr lang="ru-RU" dirty="0"/>
          </a:p>
          <a:p>
            <a:pPr marL="0" indent="0">
              <a:buNone/>
            </a:pPr>
            <a:br>
              <a:rPr lang="ru-RU" sz="1800" dirty="0">
                <a:effectLst/>
                <a:latin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774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A62A7C-F13C-4B5C-3376-7CA4D0D8D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effectLst/>
                <a:latin typeface="Times New Roman,Bold" pitchFamily="2" charset="0"/>
              </a:rPr>
              <a:t>Эрозивно-язвенная форма КПЛ</a:t>
            </a:r>
            <a:endParaRPr lang="ru-RU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9B48E473-05E2-778B-AB27-6189A7B9590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0" y="1360150"/>
            <a:ext cx="6281738" cy="413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254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613B87-092F-BD1D-8DF1-579DEA547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effectLst/>
                <a:latin typeface="Times New Roman,Bold" pitchFamily="2" charset="0"/>
              </a:rPr>
              <a:t>Буллезная форма КПЛ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5389A3-C358-D233-6FA1-4C02C5461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effectLst/>
                <a:latin typeface="Times New Roman,Bold" pitchFamily="2" charset="0"/>
              </a:rPr>
              <a:t>Жалобы: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боль при приеме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острои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горячеи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пищи. Образование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пузыреи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,Bold" pitchFamily="2" charset="0"/>
              </a:rPr>
              <a:t>Анамнез: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длительность заболевания - от нескольких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днеи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до нескольких лет, с момента возникновения боли в полости рта.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,Bold" pitchFamily="2" charset="0"/>
              </a:rPr>
              <a:t>Физикальное</a:t>
            </a:r>
            <a:r>
              <a:rPr lang="ru-RU" sz="1800" dirty="0">
                <a:effectLst/>
                <a:latin typeface="Times New Roman,Bold" pitchFamily="2" charset="0"/>
              </a:rPr>
              <a:t> обследование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Встречается реже, у 3% больных. Слизистая оболочка в цвете не изменена или слизистая оболочка гиперемирована, имеются пузыри диаметром от 5 до 20 мм. Пузыри могут сохраняться от нескольких часов до двух суток, вокруг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пузыреи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может сохраняется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типичныи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для плоского лишая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кружевнои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рисунок. </a:t>
            </a:r>
            <a:endParaRPr lang="ru-RU" dirty="0"/>
          </a:p>
          <a:p>
            <a:pPr marL="0" indent="0">
              <a:buNone/>
            </a:pPr>
            <a:br>
              <a:rPr lang="ru-RU" sz="1800" dirty="0">
                <a:effectLst/>
                <a:latin typeface="Times New Roman" panose="02020603050405020304" pitchFamily="18" charset="0"/>
              </a:rPr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957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19F680-DFAF-D6B5-15BC-DDCEE3243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2ECED1-896E-DEC1-31A9-D672B7DCE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127" y="1242646"/>
            <a:ext cx="6281873" cy="5248622"/>
          </a:xfrm>
        </p:spPr>
        <p:txBody>
          <a:bodyPr/>
          <a:lstStyle/>
          <a:p>
            <a:r>
              <a:rPr lang="ru-RU" sz="1800" dirty="0">
                <a:effectLst/>
                <a:latin typeface="Times New Roman,Bold" pitchFamily="2" charset="0"/>
              </a:rPr>
              <a:t>Гиперкератотическая форма:</a:t>
            </a:r>
            <a:br>
              <a:rPr lang="ru-RU" sz="1800" dirty="0">
                <a:effectLst/>
                <a:latin typeface="Times New Roman,Bold" pitchFamily="2" charset="0"/>
              </a:rPr>
            </a:br>
            <a:r>
              <a:rPr lang="ru-RU" sz="1800" dirty="0">
                <a:effectLst/>
                <a:latin typeface="Times New Roman,Bold" pitchFamily="2" charset="0"/>
              </a:rPr>
              <a:t>Жалобы: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шероховатость,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необычныи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вид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слизистои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оболочки рта.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,Bold" pitchFamily="2" charset="0"/>
              </a:rPr>
              <a:t>Анамнез: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выявляются вредные привычки и хроническая травма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слизистои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оболочки рта. Длительность заболевания - от несколько месяцев до нескольких лет. </a:t>
            </a:r>
            <a:endParaRPr lang="ru-RU" dirty="0"/>
          </a:p>
          <a:p>
            <a:r>
              <a:rPr lang="ru-RU" sz="1800" dirty="0" err="1">
                <a:effectLst/>
                <a:latin typeface="Times New Roman,Bold" pitchFamily="2" charset="0"/>
              </a:rPr>
              <a:t>Физикальное</a:t>
            </a:r>
            <a:r>
              <a:rPr lang="ru-RU" sz="1800" dirty="0">
                <a:effectLst/>
                <a:latin typeface="Times New Roman,Bold" pitchFamily="2" charset="0"/>
              </a:rPr>
              <a:t> обследование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Встречается редко.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слизистои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оболочке рта имеются одиночные участки гиперкератоза с четкими границами на фоне характерных папулезных элементов. </a:t>
            </a:r>
            <a:endParaRPr lang="ru-RU" dirty="0"/>
          </a:p>
          <a:p>
            <a:pPr marL="0" indent="0">
              <a:buNone/>
            </a:pPr>
            <a:br>
              <a:rPr lang="ru-RU" sz="1800" dirty="0">
                <a:effectLst/>
                <a:latin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8194" name="Picture 2" descr="Гиперкератотическая форма КПЛ">
            <a:hlinkClick r:id="rId2"/>
            <a:extLst>
              <a:ext uri="{FF2B5EF4-FFF2-40B4-BE49-F238E27FC236}">
                <a16:creationId xmlns:a16="http://schemas.microsoft.com/office/drawing/2014/main" id="{B8A21853-1E1E-8774-4743-395F2DD35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1954"/>
            <a:ext cx="5752123" cy="4314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359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55AE69-1124-753E-AFC5-71DA6493B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effectLst/>
                <a:latin typeface="Times New Roman,Bold" pitchFamily="2" charset="0"/>
              </a:rPr>
              <a:t>Гиперкератотическая форма КПЛ</a:t>
            </a:r>
            <a:endParaRPr lang="ru-RU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23C4C5E9-0074-54EB-8CC8-57C85ECCA32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343" y="1395046"/>
            <a:ext cx="6088026" cy="406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882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299B3B-2B51-088B-EE54-8944ADA7B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effectLst/>
                <a:latin typeface="Times New Roman,Bold" pitchFamily="2" charset="0"/>
              </a:rPr>
              <a:t>Атипичная форма КПЛ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AAEF80-8BB6-A51A-9C58-91E6DF5F7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1800" dirty="0">
                <a:effectLst/>
                <a:latin typeface="Times New Roman,Bold" pitchFamily="2" charset="0"/>
              </a:rPr>
              <a:t>Жалобы: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жжение, болезненность, кровоточивость десны в области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переднеи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группы зубов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верхнеи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челюсти, особенно при чистке зубов.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,Bold" pitchFamily="2" charset="0"/>
              </a:rPr>
              <a:t>Анамнез: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от нескольких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днеи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до нескольких лет. </a:t>
            </a:r>
            <a:endParaRPr lang="ru-RU" dirty="0"/>
          </a:p>
          <a:p>
            <a:pPr marL="0" indent="0">
              <a:buNone/>
            </a:pPr>
            <a:r>
              <a:rPr lang="ru-RU" sz="1800" dirty="0" err="1">
                <a:effectLst/>
                <a:latin typeface="Times New Roman,Bold" pitchFamily="2" charset="0"/>
              </a:rPr>
              <a:t>Физикальное</a:t>
            </a:r>
            <a:r>
              <a:rPr lang="ru-RU" sz="1800" dirty="0">
                <a:effectLst/>
                <a:latin typeface="Times New Roman,Bold" pitchFamily="2" charset="0"/>
              </a:rPr>
              <a:t> обследование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Встречается примерно у 4% больных. Эта форма наблюдается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слизистои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оболочке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верхнеи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губы и десны. В области верхних центральных резцов десневые сосочки гипертрофированы, отечны, на их поверхности видна нежная белесоватая сеточка. Слизистая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верхнеи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губы гиперемирована, отечна, эпителий истончен. Редко бывают эрозии. Имеются едва различимые папулы серовато-белого цвета. Устья мелких слюнных желез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слизистои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оболочке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верхнеи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губы расширены. </a:t>
            </a:r>
            <a:endParaRPr lang="ru-RU" dirty="0"/>
          </a:p>
          <a:p>
            <a:pPr marL="0" indent="0">
              <a:buNone/>
            </a:pPr>
            <a:br>
              <a:rPr lang="ru-RU" sz="1800" dirty="0">
                <a:effectLst/>
                <a:latin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101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23E44D-A14D-7A05-A58B-E6FB95AF2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>
                <a:effectLst/>
              </a:rPr>
              <a:t>Дифференциальныи</a:t>
            </a:r>
            <a:r>
              <a:rPr lang="ru-RU" sz="2800" dirty="0">
                <a:effectLst/>
              </a:rPr>
              <a:t>̆ диагноз 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FC5DBA-F8B6-872A-90F9-658CF5045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>
                <a:effectLst/>
                <a:latin typeface="Times New Roman,Bold" pitchFamily="2" charset="0"/>
              </a:rPr>
              <a:t>Типичную форму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КПЛ дифференцируют с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плоскои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лейкоплакиеи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СОПР, вторичным рецидивирующим сифилисом. </a:t>
            </a:r>
            <a:endParaRPr lang="ru-RU" dirty="0"/>
          </a:p>
          <a:p>
            <a:r>
              <a:rPr lang="ru-RU" sz="1800" dirty="0">
                <a:effectLst/>
                <a:latin typeface="Times New Roman,Bold" pitchFamily="2" charset="0"/>
              </a:rPr>
              <a:t>Экссудативно-</a:t>
            </a:r>
            <a:r>
              <a:rPr lang="ru-RU" sz="1800" dirty="0" err="1">
                <a:effectLst/>
                <a:latin typeface="Times New Roman,Bold" pitchFamily="2" charset="0"/>
              </a:rPr>
              <a:t>гиперемическую</a:t>
            </a:r>
            <a:r>
              <a:rPr lang="ru-RU" sz="1800" dirty="0">
                <a:effectLst/>
                <a:latin typeface="Times New Roman,Bold" pitchFamily="2" charset="0"/>
              </a:rPr>
              <a:t> форму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КПЛ дифференцируют с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многоформнои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экссудативнои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эритемои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̆, атрофическим кандидозом. </a:t>
            </a:r>
            <a:endParaRPr lang="ru-RU" dirty="0"/>
          </a:p>
          <a:p>
            <a:r>
              <a:rPr lang="ru-RU" sz="1800" dirty="0">
                <a:effectLst/>
                <a:latin typeface="Times New Roman,Bold" pitchFamily="2" charset="0"/>
              </a:rPr>
              <a:t>Эрозивно-язвенную форму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КПЛ дифференцируют с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эрозивнои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формои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лейкоплакии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хроническим рецидивирующим афтозным стоматитом, эрозивными поражениями при пузырчатке, острым герпетическим стоматитом. </a:t>
            </a:r>
            <a:endParaRPr lang="ru-RU" dirty="0"/>
          </a:p>
          <a:p>
            <a:r>
              <a:rPr lang="ru-RU" sz="1800" dirty="0">
                <a:effectLst/>
                <a:latin typeface="Times New Roman,Bold" pitchFamily="2" charset="0"/>
              </a:rPr>
              <a:t>Буллезную форму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КПЛ дифференцируют с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пузырчаткои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̆, МЭЭ, ОГС. </a:t>
            </a:r>
            <a:endParaRPr lang="ru-RU" dirty="0"/>
          </a:p>
          <a:p>
            <a:r>
              <a:rPr lang="ru-RU" sz="1800" dirty="0">
                <a:effectLst/>
                <a:latin typeface="Times New Roman,Bold" pitchFamily="2" charset="0"/>
              </a:rPr>
              <a:t>Гиперкератотическую форму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КПЛ дифференцируют с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веррукознои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формои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лейкоплакии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43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61F533-88B4-0E3E-8F7D-BE5F2696C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AD7A5D-1DD1-E028-EA99-3D03A23A3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Лечение красного плоского лишая слизистой оболочки полости рта несколько отличается. При наличии эрозий и язв может уменьшить симптомы лидокаин в вязкой основе; поскольку воспаленная слизистая оболочка может абсорбировать большое количество препарата, доза не должна превышать 200 мг (например, 10 мл 2% раствора) или 4 мг/кг (у детей) 4 раза в день. Длительную ремиссию может обеспечить применение мази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такролимуса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0,1% 2 раза в сутки, хотя применение этого препарата не было достаточно изучено.</a:t>
            </a:r>
          </a:p>
          <a:p>
            <a:pPr algn="l"/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Другие варианты лечения включают местные (на адгезивной основе),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внутриочаговые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и системные кортикостероиды.</a:t>
            </a:r>
          </a:p>
          <a:p>
            <a:pPr algn="l"/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Пероральный прием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дапсона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гидроксихлорохина или циклоспорина может быть эффективным при эрозивном красном плоском лишае ротовой полости. Полоскания с циклоспорином также могут быть эффективными.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76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1B9C05-0D92-E8BA-9B6B-8B5C181B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«белые» поражения СОПР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794A03-4FE0-ABE4-95DF-3CDDBA6D7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800" dirty="0">
                <a:effectLst/>
                <a:latin typeface="TimesNewRomanPSMT"/>
              </a:rPr>
              <a:t>Согласно </a:t>
            </a:r>
            <a:r>
              <a:rPr lang="ru-RU" sz="1800" dirty="0" err="1">
                <a:effectLst/>
                <a:latin typeface="TimesNewRomanPSMT"/>
              </a:rPr>
              <a:t>международнои</a:t>
            </a:r>
            <a:r>
              <a:rPr lang="ru-RU" sz="1800" dirty="0">
                <a:effectLst/>
                <a:latin typeface="TimesNewRomanPSMT"/>
              </a:rPr>
              <a:t>̆ классификации ВОЗ (1994) выделяют следующие «белые» поражения полости рта:</a:t>
            </a:r>
            <a:endParaRPr lang="ru-RU" dirty="0">
              <a:latin typeface="TimesNewRomanPSMT"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К 13.2 – </a:t>
            </a:r>
            <a:r>
              <a:rPr lang="ru-RU" sz="1800" dirty="0" err="1">
                <a:effectLst/>
                <a:latin typeface="TimesNewRomanPSMT"/>
              </a:rPr>
              <a:t>лейкоплакия</a:t>
            </a:r>
            <a:r>
              <a:rPr lang="ru-RU" sz="1800" dirty="0">
                <a:effectLst/>
                <a:latin typeface="TimesNewRomanPSMT"/>
              </a:rPr>
              <a:t> и другие изменения эпителия полости рта; К 13.1 – прикусывание </a:t>
            </a:r>
            <a:r>
              <a:rPr lang="ru-RU" sz="1800" dirty="0" err="1">
                <a:effectLst/>
                <a:latin typeface="TimesNewRomanPSMT"/>
              </a:rPr>
              <a:t>щёк</a:t>
            </a:r>
            <a:r>
              <a:rPr lang="ru-RU" sz="1800" dirty="0">
                <a:effectLst/>
                <a:latin typeface="TimesNewRomanPSMT"/>
              </a:rPr>
              <a:t> и губ;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В 37.0 – </a:t>
            </a:r>
            <a:r>
              <a:rPr lang="ru-RU" sz="1800" dirty="0" err="1">
                <a:effectLst/>
                <a:latin typeface="TimesNewRomanPSMT"/>
              </a:rPr>
              <a:t>кандидозныи</a:t>
            </a:r>
            <a:r>
              <a:rPr lang="ru-RU" sz="1800" dirty="0">
                <a:effectLst/>
                <a:latin typeface="TimesNewRomanPSMT"/>
              </a:rPr>
              <a:t>̆ стоматит;</a:t>
            </a:r>
            <a:br>
              <a:rPr lang="ru-RU" sz="1800" dirty="0">
                <a:effectLst/>
                <a:latin typeface="TimesNewRomanPSMT"/>
              </a:rPr>
            </a:br>
            <a:r>
              <a:rPr lang="en" sz="1800" dirty="0">
                <a:effectLst/>
                <a:latin typeface="TimesNewRomanPSMT"/>
              </a:rPr>
              <a:t>L 43 – </a:t>
            </a:r>
            <a:r>
              <a:rPr lang="ru-RU" sz="1800" dirty="0">
                <a:effectLst/>
                <a:latin typeface="TimesNewRomanPSMT"/>
              </a:rPr>
              <a:t>лишай </a:t>
            </a:r>
            <a:r>
              <a:rPr lang="ru-RU" sz="1800" dirty="0" err="1">
                <a:effectLst/>
                <a:latin typeface="TimesNewRomanPSMT"/>
              </a:rPr>
              <a:t>красныи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плоскии</a:t>
            </a:r>
            <a:r>
              <a:rPr lang="ru-RU" sz="1800" dirty="0">
                <a:effectLst/>
                <a:latin typeface="TimesNewRomanPSMT"/>
              </a:rPr>
              <a:t>̆;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К 13.3 –волосатая </a:t>
            </a:r>
            <a:r>
              <a:rPr lang="ru-RU" sz="1800" dirty="0" err="1">
                <a:effectLst/>
                <a:latin typeface="TimesNewRomanPSMT"/>
              </a:rPr>
              <a:t>лейкоплакия</a:t>
            </a:r>
            <a:r>
              <a:rPr lang="ru-RU" sz="1800" dirty="0">
                <a:effectLst/>
                <a:latin typeface="TimesNewRomanPSMT"/>
              </a:rPr>
              <a:t>;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В 05. 8 –корь, проявления в полости рта (пятна </a:t>
            </a:r>
            <a:r>
              <a:rPr lang="ru-RU" sz="1800" dirty="0" err="1">
                <a:effectLst/>
                <a:latin typeface="TimesNewRomanPSMT"/>
              </a:rPr>
              <a:t>Коплика</a:t>
            </a:r>
            <a:r>
              <a:rPr lang="ru-RU" sz="1800" dirty="0">
                <a:effectLst/>
                <a:latin typeface="TimesNewRomanPSMT"/>
              </a:rPr>
              <a:t>);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В 06. 8 – краснуха, проявления в полости рта. </a:t>
            </a:r>
            <a:endParaRPr lang="ru-RU" dirty="0"/>
          </a:p>
          <a:p>
            <a:r>
              <a:rPr lang="ru-RU" sz="1800" dirty="0" err="1">
                <a:effectLst/>
                <a:latin typeface="TimesNewRomanPSMT"/>
              </a:rPr>
              <a:t>Однои</a:t>
            </a:r>
            <a:r>
              <a:rPr lang="ru-RU" sz="1800" dirty="0">
                <a:effectLst/>
                <a:latin typeface="TimesNewRomanPSMT"/>
              </a:rPr>
              <a:t>̆ из наиболее употребляемых на </a:t>
            </a:r>
            <a:r>
              <a:rPr lang="ru-RU" sz="1800" dirty="0" err="1">
                <a:effectLst/>
                <a:latin typeface="TimesNewRomanPSMT"/>
              </a:rPr>
              <a:t>сегодняшнии</a:t>
            </a:r>
            <a:r>
              <a:rPr lang="ru-RU" sz="1800" dirty="0">
                <a:effectLst/>
                <a:latin typeface="TimesNewRomanPSMT"/>
              </a:rPr>
              <a:t>̆ день является классификация белых проявлений поражений на </a:t>
            </a:r>
            <a:r>
              <a:rPr lang="ru-RU" sz="1800" dirty="0" err="1">
                <a:effectLst/>
                <a:latin typeface="TimesNewRomanPSMT"/>
              </a:rPr>
              <a:t>слизистои</a:t>
            </a:r>
            <a:r>
              <a:rPr lang="ru-RU" sz="1800" dirty="0">
                <a:effectLst/>
                <a:latin typeface="TimesNewRomanPSMT"/>
              </a:rPr>
              <a:t>̆ оболочке полости рта по Л.А. </a:t>
            </a:r>
            <a:r>
              <a:rPr lang="ru-RU" sz="1800" dirty="0" err="1">
                <a:effectLst/>
                <a:latin typeface="TimesNewRomanPSMT"/>
              </a:rPr>
              <a:t>Цветковои</a:t>
            </a:r>
            <a:r>
              <a:rPr lang="ru-RU" sz="1800" dirty="0">
                <a:effectLst/>
                <a:latin typeface="TimesNewRomanPSMT"/>
              </a:rPr>
              <a:t>̆ и </a:t>
            </a:r>
            <a:r>
              <a:rPr lang="ru-RU" sz="1800" dirty="0" err="1">
                <a:effectLst/>
                <a:latin typeface="TimesNewRomanPSMT"/>
              </a:rPr>
              <a:t>соавт</a:t>
            </a:r>
            <a:r>
              <a:rPr lang="ru-RU" sz="1800" dirty="0">
                <a:effectLst/>
                <a:latin typeface="TimesNewRomanPSMT"/>
              </a:rPr>
              <a:t>. ( 2005): </a:t>
            </a:r>
            <a:endParaRPr lang="ru-RU" dirty="0"/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1. Болезнь </a:t>
            </a:r>
            <a:r>
              <a:rPr lang="ru-RU" sz="1800" dirty="0" err="1">
                <a:effectLst/>
                <a:latin typeface="TimesNewRomanPSMT"/>
              </a:rPr>
              <a:t>Боуэна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2. Болезнь </a:t>
            </a:r>
            <a:r>
              <a:rPr lang="ru-RU" sz="1800" dirty="0" err="1">
                <a:effectLst/>
                <a:latin typeface="TimesNewRomanPSMT"/>
              </a:rPr>
              <a:t>Фордайса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3. Волосатая </a:t>
            </a:r>
            <a:r>
              <a:rPr lang="ru-RU" sz="1800" dirty="0" err="1">
                <a:effectLst/>
                <a:latin typeface="TimesNewRomanPSMT"/>
              </a:rPr>
              <a:t>лейкоплакия</a:t>
            </a:r>
            <a:r>
              <a:rPr lang="ru-RU" sz="1800" dirty="0">
                <a:effectLst/>
                <a:latin typeface="TimesNewRomanPSMT"/>
              </a:rPr>
              <a:t> 4. </a:t>
            </a:r>
            <a:r>
              <a:rPr lang="ru-RU" sz="1800" dirty="0" err="1">
                <a:effectLst/>
                <a:latin typeface="TimesNewRomanPSMT"/>
              </a:rPr>
              <a:t>Десквамативныи</a:t>
            </a:r>
            <a:r>
              <a:rPr lang="ru-RU" sz="1800" dirty="0">
                <a:effectLst/>
                <a:latin typeface="TimesNewRomanPSMT"/>
              </a:rPr>
              <a:t>̆ глоссит 5. Кандидоз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6. Красная волчанка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7. </a:t>
            </a:r>
            <a:r>
              <a:rPr lang="ru-RU" sz="1800" dirty="0" err="1">
                <a:effectLst/>
                <a:latin typeface="TimesNewRomanPSMT"/>
              </a:rPr>
              <a:t>Красныи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плоскии</a:t>
            </a:r>
            <a:r>
              <a:rPr lang="ru-RU" sz="1800" dirty="0">
                <a:effectLst/>
                <a:latin typeface="TimesNewRomanPSMT"/>
              </a:rPr>
              <a:t>̆ лишай 8. </a:t>
            </a:r>
            <a:r>
              <a:rPr lang="ru-RU" sz="1800" dirty="0" err="1">
                <a:effectLst/>
                <a:latin typeface="TimesNewRomanPSMT"/>
              </a:rPr>
              <a:t>Лейкоплакия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9. </a:t>
            </a:r>
            <a:r>
              <a:rPr lang="ru-RU" sz="1800" dirty="0" err="1">
                <a:effectLst/>
                <a:latin typeface="TimesNewRomanPSMT"/>
              </a:rPr>
              <a:t>Лейкоплакия</a:t>
            </a:r>
            <a:r>
              <a:rPr lang="ru-RU" sz="1800" dirty="0">
                <a:effectLst/>
                <a:latin typeface="TimesNewRomanPSMT"/>
              </a:rPr>
              <a:t> мягкая 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10. </a:t>
            </a:r>
            <a:r>
              <a:rPr lang="ru-RU" sz="1800" dirty="0" err="1">
                <a:effectLst/>
                <a:latin typeface="TimesNewRomanPSMT"/>
              </a:rPr>
              <a:t>Лейкоплакия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Таппейнера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11. </a:t>
            </a:r>
            <a:r>
              <a:rPr lang="ru-RU" sz="1800" dirty="0" err="1">
                <a:effectLst/>
                <a:latin typeface="TimesNewRomanPSMT"/>
              </a:rPr>
              <a:t>Плоскоклеточныи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ороговевающии</a:t>
            </a:r>
            <a:r>
              <a:rPr lang="ru-RU" sz="1800" dirty="0">
                <a:effectLst/>
                <a:latin typeface="TimesNewRomanPSMT"/>
              </a:rPr>
              <a:t>̆ рак 12. Сифилитическая папула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13. </a:t>
            </a:r>
            <a:r>
              <a:rPr lang="ru-RU" sz="1800" dirty="0" err="1">
                <a:effectLst/>
                <a:latin typeface="TimesNewRomanPSMT"/>
              </a:rPr>
              <a:t>Химическии</a:t>
            </a:r>
            <a:r>
              <a:rPr lang="ru-RU" sz="1800" dirty="0">
                <a:effectLst/>
                <a:latin typeface="TimesNewRomanPSMT"/>
              </a:rPr>
              <a:t>̆ ожог.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469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7EF3B1-D714-8A7C-7E81-6B6D22D6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D5A62E-AAA9-BE85-D5B7-589415574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Красный плоский лишай (КПЛ) – хроническое воспалительное заболевание кожи и слизистых оболочек, реже поражающее ногти и волосы, типичными элементами которого являются папулы.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739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F43545-9CA7-2F53-DF42-87627718A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E6DDA6-F2A9-9215-697D-30CCC5F6B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fontAlgn="base"/>
            <a:r>
              <a:rPr lang="ru-RU" b="0" i="0" u="none" strike="noStrike" dirty="0">
                <a:effectLst/>
                <a:latin typeface="Arial" panose="020B0604020202020204" pitchFamily="34" charset="0"/>
              </a:rPr>
              <a:t>Выделяют 6 форм поражений СОПР при КПЛ:</a:t>
            </a:r>
          </a:p>
          <a:p>
            <a:pPr algn="l" fontAlgn="base"/>
            <a:r>
              <a:rPr lang="ru-RU" b="0" i="0" u="none" strike="noStrike" dirty="0">
                <a:effectLst/>
                <a:latin typeface="Arial" panose="020B0604020202020204" pitchFamily="34" charset="0"/>
              </a:rPr>
              <a:t>1. Типичная.</a:t>
            </a:r>
          </a:p>
          <a:p>
            <a:pPr algn="l" fontAlgn="base"/>
            <a:r>
              <a:rPr lang="ru-RU" b="0" i="0" u="none" strike="noStrike" dirty="0">
                <a:effectLst/>
                <a:latin typeface="Arial" panose="020B0604020202020204" pitchFamily="34" charset="0"/>
              </a:rPr>
              <a:t>2. Гиперкератотическая.</a:t>
            </a:r>
          </a:p>
          <a:p>
            <a:pPr algn="l" fontAlgn="base"/>
            <a:r>
              <a:rPr lang="ru-RU" b="0" i="0" u="none" strike="noStrike" dirty="0">
                <a:effectLst/>
                <a:latin typeface="Arial" panose="020B0604020202020204" pitchFamily="34" charset="0"/>
              </a:rPr>
              <a:t>3. Экссудативно-</a:t>
            </a:r>
            <a:r>
              <a:rPr lang="ru-RU" b="0" i="0" u="none" strike="noStrike" dirty="0" err="1">
                <a:effectLst/>
                <a:latin typeface="Arial" panose="020B0604020202020204" pitchFamily="34" charset="0"/>
              </a:rPr>
              <a:t>гиперемическая</a:t>
            </a:r>
            <a:r>
              <a:rPr lang="ru-RU" b="0" i="0" u="none" strike="noStrike" dirty="0">
                <a:effectLst/>
                <a:latin typeface="Arial" panose="020B0604020202020204" pitchFamily="34" charset="0"/>
              </a:rPr>
              <a:t>.</a:t>
            </a:r>
          </a:p>
          <a:p>
            <a:pPr algn="l" fontAlgn="base"/>
            <a:r>
              <a:rPr lang="ru-RU" b="0" i="0" u="none" strike="noStrike" dirty="0">
                <a:effectLst/>
                <a:latin typeface="Arial" panose="020B0604020202020204" pitchFamily="34" charset="0"/>
              </a:rPr>
              <a:t>4. Эрозивно-язвенная.</a:t>
            </a:r>
          </a:p>
          <a:p>
            <a:pPr algn="l" fontAlgn="base"/>
            <a:r>
              <a:rPr lang="ru-RU" b="0" i="0" u="none" strike="noStrike" dirty="0">
                <a:effectLst/>
                <a:latin typeface="Arial" panose="020B0604020202020204" pitchFamily="34" charset="0"/>
              </a:rPr>
              <a:t>5. Буллезная.</a:t>
            </a:r>
          </a:p>
          <a:p>
            <a:pPr algn="l" fontAlgn="base"/>
            <a:r>
              <a:rPr lang="ru-RU" b="0" i="0" u="none" strike="noStrike" dirty="0">
                <a:effectLst/>
                <a:latin typeface="Arial" panose="020B0604020202020204" pitchFamily="34" charset="0"/>
              </a:rPr>
              <a:t>6. Атипичная.</a:t>
            </a:r>
          </a:p>
          <a:p>
            <a:pPr marL="0" indent="0" algn="l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027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4BE74-1CBE-8401-A4C7-2F86A56DF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Список </a:t>
            </a:r>
            <a:br>
              <a:rPr lang="ru-RU" dirty="0"/>
            </a:br>
            <a:r>
              <a:rPr lang="ru-RU" dirty="0"/>
              <a:t>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89DDC6-7767-D48B-44AB-4C96A6C88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Анисимова И.В.,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Недосеко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В.Б.,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Ломиашвили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Л.М. Заболевания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слизистои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оболочки рта и губ. – 2005. – 92 с.;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Диагностика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терапевтическои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стоматологии: Учебное пособие / Т.Л.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Рединова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Н.Р.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Дмитракова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А.С.Япеев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и др. 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Ростов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н/Д.: Феникс, 2006. -144с.;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Заболевания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слизистои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оболочки полости рта и губ/Под ред.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Проф.Е.В.Боровского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проф.А.Л.Машкиллейсона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– М.: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МЕДпресс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2001. -320с.; 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Зазулевская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Л.Я. Болезни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слизистои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оболочки полости рта. Учебник для студентов и практических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врачеи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̆. – Алматы, 2010. – 297 с.;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Лангле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Р.П., Миллер К.С. Атлас заболеваний полости рта: Атлас / Перевод с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английского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под ред. Л.А.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Дмитриевои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̆. –М.: ГЭОТАР-Медиа, 2008. -224с.; 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Терапевтическая стоматология. Национальное руководство. Москва,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Гэотар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- Медиа, 2009, 908с.;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Барер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Г.М. терапевтическая стоматология. Часть 3. Заболевания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слизистои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оболочки полости рта. Издательская группа «ГЭОТАР – МЕДИА», 2008.- 288 с.; 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Боровскии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Е.В.,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Машкиллейсон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А.Л. Заболевания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слизистои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оболочки полости рта и губ. Москва, 2001. – 168 с.;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49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AE1A1-8884-E268-CDE5-887798A70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3657C4-476C-F079-9697-68A4EC887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B4BABF14-ADEE-C2D7-087D-E6BACAED9F0E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"/>
            <a:ext cx="12240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30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D41641-5A19-3BBB-5AD3-F47D9112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Этиология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C1463E-3FED-3DEA-C6FD-623AA75F7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Плоский лишай (ПЛ) считается аутоиммунным заболеванием у пациентов с генетической предрасположенностью, но может быть вызван препаратами или связан с заболеваниями, такими как гепатит 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 часто КПЛ встречается у людей в возрасте от 30 до 60 лет. На долю женщин приходится 60–75% больных КПЛ с поражением слизистой оболочки полости рта и около 50% больных КПЛ с поражением кожи.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18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20F1B5-DB4F-22FA-F2F9-C674D4052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клиника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CE637D-22F9-D662-B478-6C410ADC1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КПЛ характеризуется различной клинической картиной поражения кожи и слизистых оболочек, среди которых наиболее клинически значимо поражение СОПР, хотя при КПЛ высыпания могут отмечаться также на слизистых оболочках пищевода и </a:t>
            </a:r>
            <a:r>
              <a:rPr lang="ru-RU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аногенитальной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области. Наиболее часто встречаются следующие формы поражения кожи при КПЛ: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Типичная.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Гипертрофическая, или </a:t>
            </a:r>
            <a:r>
              <a:rPr lang="ru-RU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веррукозная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Атрофическая.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Пигментная.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Пузырная.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Эрозивно-язвенная.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Фолликулярная.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045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EE7F9B-5112-E7E1-BB06-1C36B0F56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поражения СОПР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D8BF3B-512C-12AC-05F4-3689960B6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 форм поражений слизистой оболочки полости рта и красной каймы губ при КПЛ.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Типичная.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Гиперкератотическая.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Экссудативно-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гиперемическая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Эрозивно-язвенная.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Буллезная.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Атипичная.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786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270C67-D58C-BC17-79B7-95E8D97D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74922" y="2349925"/>
            <a:ext cx="3498979" cy="24564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403556-A859-8F4E-5521-059EE51D0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Красный плоский лишай может поражать полость рта. Сетчатые,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кружевидные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линейные высыпания голубовато-белого цвета (</a:t>
            </a:r>
            <a:r>
              <a:rPr lang="ru-RU" b="0" i="0" u="none" strike="noStrike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сетка </a:t>
            </a:r>
            <a:r>
              <a:rPr lang="ru-RU" b="0" i="0" u="none" strike="noStrike" dirty="0" err="1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Уикхема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: видна на изображении на боковых поверхностях языка), в особенности при обнаружении на слизистой оболочке щек, являются признаком красного плоского лишая слизистых оболочек полости рта.</a:t>
            </a:r>
          </a:p>
          <a:p>
            <a:endParaRPr lang="ru-RU" dirty="0"/>
          </a:p>
        </p:txBody>
      </p:sp>
      <p:pic>
        <p:nvPicPr>
          <p:cNvPr id="1026" name="Picture 2" descr="Красный плоский лишай (полости рта)">
            <a:extLst>
              <a:ext uri="{FF2B5EF4-FFF2-40B4-BE49-F238E27FC236}">
                <a16:creationId xmlns:a16="http://schemas.microsoft.com/office/drawing/2014/main" id="{264189CB-967D-BBE4-D44E-CC5E1645C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63" y="252497"/>
            <a:ext cx="4572000" cy="63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893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A2642-9F39-8CC1-372D-AB121454E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078" y="2326479"/>
            <a:ext cx="3498979" cy="2456442"/>
          </a:xfrm>
        </p:spPr>
        <p:txBody>
          <a:bodyPr/>
          <a:lstStyle/>
          <a:p>
            <a:r>
              <a:rPr lang="ru-RU" sz="4000" dirty="0">
                <a:effectLst/>
                <a:latin typeface="Times New Roman,Bold" pitchFamily="2" charset="0"/>
              </a:rPr>
              <a:t>Типичная форма КПЛ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31D8AD-D916-0D1C-56F5-C1E1472AC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97877"/>
            <a:ext cx="6281873" cy="54539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dirty="0">
                <a:effectLst/>
                <a:latin typeface="Times New Roman,Bold" pitchFamily="2" charset="0"/>
              </a:rPr>
              <a:t>Жалобы: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обычно не предъявляют или могут быть жалобы на чувство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стянутости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слизистои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оболочки рта.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,Bold" pitchFamily="2" charset="0"/>
              </a:rPr>
              <a:t>Анамнез: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Больнои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не знает о своем заболевании. У больного имеются сопутствующие заболевания: неврозы, заболевания ЖКТ, ССС,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эндокриннои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системы и др. </a:t>
            </a:r>
            <a:endParaRPr lang="ru-RU" dirty="0"/>
          </a:p>
          <a:p>
            <a:pPr marL="0" indent="0">
              <a:buNone/>
            </a:pPr>
            <a:r>
              <a:rPr lang="ru-RU" sz="1800" dirty="0" err="1">
                <a:effectLst/>
                <a:latin typeface="Times New Roman,Bold" pitchFamily="2" charset="0"/>
              </a:rPr>
              <a:t>Физикальное</a:t>
            </a:r>
            <a:r>
              <a:rPr lang="ru-RU" sz="1800" dirty="0">
                <a:effectLst/>
                <a:latin typeface="Times New Roman,Bold" pitchFamily="2" charset="0"/>
              </a:rPr>
              <a:t> обследование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</a:t>
            </a:r>
            <a:br>
              <a:rPr lang="ru-RU" sz="1800" dirty="0">
                <a:effectLst/>
                <a:latin typeface="Times New Roman,Bold" pitchFamily="2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слизистои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оболочке рта имеются серовато-белые папулы размером до 2 мм, располагаются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неизмененнои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слизистои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оболочке щек,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ретромолярнои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области, на боковых поверхностях языка, иногда могут располагаться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слизистои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мягкого и твердого неба, сливаются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причудливыи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рисунок в виде кружева, листьев папоротника.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Кожные покровы - не изменены, либо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сгибательнои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поверхности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предплечии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̆, лучезапястных суставах,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внутреннеи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поверхности бедер,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разгибательнои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поверхности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голенеи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имеются папулы диаметром 2—3 мм,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полигональнои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формы, розовато-фиолетового цвета, с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блестящеи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поверхностью и западением в центре. На поверхности папул может быть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сетчатыи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рисунок — сетка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Уикхема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991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27463D-7ABF-F860-91B9-CF9E96580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Типичная форма КПЛ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129D273F-930F-93F4-FC72-A5C9F404C94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657" y="0"/>
            <a:ext cx="5335343" cy="352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8F383772-A12E-3F21-E96B-EA2A9A4F7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900" y="3318065"/>
            <a:ext cx="5335343" cy="353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174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24EE1D-F3CE-76F8-2737-B05CE2B9D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effectLst/>
                <a:latin typeface="Times New Roman,Bold" pitchFamily="2" charset="0"/>
              </a:rPr>
              <a:t>Экссудативно-</a:t>
            </a:r>
            <a:r>
              <a:rPr lang="ru-RU" sz="4000" dirty="0" err="1">
                <a:effectLst/>
                <a:latin typeface="Times New Roman,Bold" pitchFamily="2" charset="0"/>
              </a:rPr>
              <a:t>гиперемическая</a:t>
            </a:r>
            <a:r>
              <a:rPr lang="ru-RU" sz="4000" dirty="0">
                <a:effectLst/>
                <a:latin typeface="Times New Roman,Bold" pitchFamily="2" charset="0"/>
              </a:rPr>
              <a:t> форма КПЛ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65D80C-21C9-5A85-4AB2-DAA56C107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effectLst/>
                <a:latin typeface="Times New Roman,Bold" pitchFamily="2" charset="0"/>
              </a:rPr>
              <a:t>Жалобы: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боль при приеме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горячеи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острои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жесткои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пищи, иногда чувство жжения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слизистои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оболочки рта, парестезии.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Times New Roman,Bold" pitchFamily="2" charset="0"/>
              </a:rPr>
              <a:t>Анамнез: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длительность заболевания - несколько недель, месяцев. Возможно обострение сопутствующих заболеваний: неврозов, заболеваний ЖКТ, ССС,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эндокриннои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системы и др., отсутствие лечения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типичнои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формы, наличие разнородных металлов в полости рта.</a:t>
            </a:r>
            <a:endParaRPr lang="en-US" sz="1800" dirty="0"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err="1">
                <a:effectLst/>
                <a:latin typeface="Times New Roman,Bold" pitchFamily="2" charset="0"/>
              </a:rPr>
              <a:t>Физикальное</a:t>
            </a:r>
            <a:r>
              <a:rPr lang="ru-RU" sz="1800" dirty="0">
                <a:effectLst/>
                <a:latin typeface="Times New Roman,Bold" pitchFamily="2" charset="0"/>
              </a:rPr>
              <a:t> обследование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гиперемированнои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отечнои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слизистои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оболочке щек,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ретромолярного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пространства, боковых поверхностях языка имеются типичные серо-белые папулы размером до 2 мм. Папулы могут быть единичными или множественными, сливаются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причудливыи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рисунок,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напоминающии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кружево, листья папоротника.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72324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Атлас</Template>
  <TotalTime>77</TotalTime>
  <Words>1703</Words>
  <Application>Microsoft Macintosh PowerPoint</Application>
  <PresentationFormat>Широкоэкранный</PresentationFormat>
  <Paragraphs>91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Calibri Light</vt:lpstr>
      <vt:lpstr>Open Sans</vt:lpstr>
      <vt:lpstr>Rockwell</vt:lpstr>
      <vt:lpstr>Times New Roman</vt:lpstr>
      <vt:lpstr>Times New Roman,Bold</vt:lpstr>
      <vt:lpstr>TimesNewRomanPSMT</vt:lpstr>
      <vt:lpstr>Wingdings</vt:lpstr>
      <vt:lpstr>Атлас</vt:lpstr>
      <vt:lpstr>Красный плоский лишай</vt:lpstr>
      <vt:lpstr>определение</vt:lpstr>
      <vt:lpstr>Этиология </vt:lpstr>
      <vt:lpstr>клиника</vt:lpstr>
      <vt:lpstr>Формы поражения СОПР</vt:lpstr>
      <vt:lpstr>Презентация PowerPoint</vt:lpstr>
      <vt:lpstr>Типичная форма КПЛ</vt:lpstr>
      <vt:lpstr>Типичная форма КПЛ</vt:lpstr>
      <vt:lpstr>Экссудативно-гиперемическая форма КПЛ</vt:lpstr>
      <vt:lpstr>Экссудативно-гиперемическая форма КПЛ</vt:lpstr>
      <vt:lpstr>Эрозивно-язвенная форма КПЛ</vt:lpstr>
      <vt:lpstr>Эрозивно-язвенная форма КПЛ</vt:lpstr>
      <vt:lpstr>Буллезная форма КПЛ</vt:lpstr>
      <vt:lpstr>Презентация PowerPoint</vt:lpstr>
      <vt:lpstr>Гиперкератотическая форма КПЛ</vt:lpstr>
      <vt:lpstr>Атипичная форма КПЛ</vt:lpstr>
      <vt:lpstr>Дифференциальный диагноз   </vt:lpstr>
      <vt:lpstr>Лечение</vt:lpstr>
      <vt:lpstr>«белые» поражения СОПР</vt:lpstr>
      <vt:lpstr>Выводы</vt:lpstr>
      <vt:lpstr>Список  литературы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Красный плоский лишай</dc:title>
  <dc:creator>Оля Черкашина</dc:creator>
  <cp:lastModifiedBy>Оля Черкашина</cp:lastModifiedBy>
  <cp:revision>4</cp:revision>
  <dcterms:created xsi:type="dcterms:W3CDTF">2022-09-18T09:28:28Z</dcterms:created>
  <dcterms:modified xsi:type="dcterms:W3CDTF">2022-09-24T16:40:00Z</dcterms:modified>
</cp:coreProperties>
</file>