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49" autoAdjust="0"/>
  </p:normalViewPr>
  <p:slideViewPr>
    <p:cSldViewPr>
      <p:cViewPr varScale="1">
        <p:scale>
          <a:sx n="74" d="100"/>
          <a:sy n="74" d="100"/>
        </p:scale>
        <p:origin x="18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Нейрогенная артропатия</c:v>
                </c:pt>
                <c:pt idx="1">
                  <c:v>ДОНАП</c:v>
                </c:pt>
                <c:pt idx="2">
                  <c:v>Хронический остеомиелит</c:v>
                </c:pt>
                <c:pt idx="3">
                  <c:v>Пациенты без патологии костей стопы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13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6-4503-84C2-FB49D5C68F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Нейрогенная артропатия</c:v>
                </c:pt>
                <c:pt idx="1">
                  <c:v>ДОНАП</c:v>
                </c:pt>
                <c:pt idx="2">
                  <c:v>Хронический остеомиелит</c:v>
                </c:pt>
                <c:pt idx="3">
                  <c:v>Пациенты без патологии костей стопы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6-4503-84C2-FB49D5C68F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итого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Нейрогенная артропатия</c:v>
                </c:pt>
                <c:pt idx="1">
                  <c:v>ДОНАП</c:v>
                </c:pt>
                <c:pt idx="2">
                  <c:v>Хронический остеомиелит</c:v>
                </c:pt>
                <c:pt idx="3">
                  <c:v>Пациенты без патологии костей стопы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18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96-4503-84C2-FB49D5C68F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21838400"/>
        <c:axId val="221839232"/>
        <c:axId val="0"/>
      </c:bar3DChart>
      <c:catAx>
        <c:axId val="22183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839232"/>
        <c:crosses val="autoZero"/>
        <c:auto val="1"/>
        <c:lblAlgn val="ctr"/>
        <c:lblOffset val="100"/>
        <c:noMultiLvlLbl val="0"/>
      </c:catAx>
      <c:valAx>
        <c:axId val="221839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183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90A8B-FA5E-44E6-A92D-E49C0B90AAF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27298-67B0-4D31-93FF-8B288500A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6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ДОНАП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расшифровать</a:t>
            </a:r>
            <a:endParaRPr lang="en-US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Последний</a:t>
            </a:r>
            <a:r>
              <a:rPr lang="ru-RU" b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абзац не несет смысловой нагрузки: </a:t>
            </a:r>
            <a:r>
              <a:rPr lang="ru-RU" b="0" baseline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доплнить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7298-67B0-4D31-93FF-8B288500AA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1- абзац Несогласованное предложение</a:t>
            </a:r>
          </a:p>
          <a:p>
            <a:r>
              <a:rPr lang="ru-RU" dirty="0" smtClean="0"/>
              <a:t>2-й абзац – «пустое» предложение, в чем суть?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7298-67B0-4D31-93FF-8B288500AA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5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Сделать слайд в виде диаграммы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7298-67B0-4D31-93FF-8B288500AA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4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Много текста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7298-67B0-4D31-93FF-8B288500AA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2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876" y="3789040"/>
            <a:ext cx="6858000" cy="990600"/>
          </a:xfrm>
        </p:spPr>
        <p:txBody>
          <a:bodyPr>
            <a:no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Ординатор 2 года обучения,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"Рентгенология",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Ершкова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М.Ю. 215гр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t="26587" r="37418" b="38257"/>
          <a:stretch/>
        </p:blipFill>
        <p:spPr bwMode="auto">
          <a:xfrm>
            <a:off x="827585" y="1200328"/>
            <a:ext cx="7407864" cy="270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Войно-Ясенецкого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 Министерства здравоохранения Российской Федерации Кафедра лучевой диагностики ИПО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229200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4168" y="299695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часть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888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ациенты </a:t>
            </a:r>
            <a:r>
              <a:rPr lang="ru-RU" dirty="0"/>
              <a:t>с </a:t>
            </a:r>
            <a:r>
              <a:rPr lang="ru-RU" b="1" dirty="0"/>
              <a:t>нарушением </a:t>
            </a:r>
            <a:r>
              <a:rPr lang="ru-RU" b="1" dirty="0" smtClean="0"/>
              <a:t>чувствительности </a:t>
            </a:r>
            <a:r>
              <a:rPr lang="ru-RU" b="1" dirty="0"/>
              <a:t>в нижних конечностях </a:t>
            </a:r>
            <a:endParaRPr lang="ru-RU" b="1" dirty="0" smtClean="0"/>
          </a:p>
          <a:p>
            <a:r>
              <a:rPr lang="ru-RU" dirty="0" smtClean="0"/>
              <a:t>У </a:t>
            </a:r>
            <a:r>
              <a:rPr lang="ru-RU" b="1" dirty="0" smtClean="0"/>
              <a:t>13</a:t>
            </a:r>
            <a:r>
              <a:rPr lang="ru-RU" dirty="0" smtClean="0"/>
              <a:t> </a:t>
            </a:r>
            <a:r>
              <a:rPr lang="ru-RU" dirty="0"/>
              <a:t>пациентов </a:t>
            </a:r>
            <a:r>
              <a:rPr lang="ru-RU" dirty="0" smtClean="0"/>
              <a:t>имела </a:t>
            </a:r>
            <a:r>
              <a:rPr lang="ru-RU" dirty="0"/>
              <a:t>место </a:t>
            </a:r>
            <a:r>
              <a:rPr lang="ru-RU" b="1" dirty="0"/>
              <a:t>травма</a:t>
            </a:r>
            <a:r>
              <a:rPr lang="ru-RU" dirty="0"/>
              <a:t>, у </a:t>
            </a:r>
            <a:r>
              <a:rPr lang="ru-RU" b="1" dirty="0"/>
              <a:t>2</a:t>
            </a:r>
            <a:r>
              <a:rPr lang="ru-RU" dirty="0" smtClean="0"/>
              <a:t>— </a:t>
            </a:r>
            <a:r>
              <a:rPr lang="ru-RU" b="1" dirty="0" smtClean="0"/>
              <a:t>огнестрельное ранение</a:t>
            </a:r>
            <a:r>
              <a:rPr lang="ru-RU" dirty="0"/>
              <a:t>, у </a:t>
            </a:r>
            <a:r>
              <a:rPr lang="ru-RU" b="1" dirty="0"/>
              <a:t>3</a:t>
            </a:r>
            <a:r>
              <a:rPr lang="ru-RU" dirty="0" smtClean="0"/>
              <a:t> </a:t>
            </a:r>
            <a:r>
              <a:rPr lang="ru-RU" dirty="0"/>
              <a:t>остеомиелит развился </a:t>
            </a:r>
            <a:r>
              <a:rPr lang="ru-RU" dirty="0" smtClean="0"/>
              <a:t>после </a:t>
            </a:r>
            <a:r>
              <a:rPr lang="ru-RU" b="1" dirty="0" smtClean="0"/>
              <a:t>хирургического </a:t>
            </a:r>
            <a:r>
              <a:rPr lang="ru-RU" b="1" dirty="0"/>
              <a:t>вмешательства </a:t>
            </a:r>
            <a:r>
              <a:rPr lang="ru-RU" b="1" dirty="0" smtClean="0"/>
              <a:t>при ортопедической патологии</a:t>
            </a:r>
          </a:p>
          <a:p>
            <a:r>
              <a:rPr lang="ru-RU" dirty="0" smtClean="0"/>
              <a:t>Изучены </a:t>
            </a:r>
            <a:r>
              <a:rPr lang="ru-RU" b="1" dirty="0"/>
              <a:t>н</a:t>
            </a:r>
            <a:r>
              <a:rPr lang="ru-RU" b="1" dirty="0" smtClean="0"/>
              <a:t>ормальные </a:t>
            </a:r>
            <a:r>
              <a:rPr lang="ru-RU" b="1" dirty="0" smtClean="0"/>
              <a:t>показатели </a:t>
            </a:r>
            <a:r>
              <a:rPr lang="ru-RU" b="1" dirty="0"/>
              <a:t>плотности костей стопы </a:t>
            </a:r>
            <a:r>
              <a:rPr lang="ru-RU" dirty="0" smtClean="0"/>
              <a:t>у </a:t>
            </a:r>
            <a:r>
              <a:rPr lang="ru-RU" dirty="0"/>
              <a:t>15 </a:t>
            </a:r>
            <a:r>
              <a:rPr lang="ru-RU" dirty="0" smtClean="0"/>
              <a:t>пациентов</a:t>
            </a:r>
          </a:p>
          <a:p>
            <a:r>
              <a:rPr lang="ru-RU" dirty="0"/>
              <a:t>Все пациенты обследованы методом рентгенографии и МСКТ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6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Нейрогенная </a:t>
            </a:r>
            <a:r>
              <a:rPr lang="ru-RU" sz="4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артропатия</a:t>
            </a:r>
            <a:endParaRPr lang="ru-RU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</a:t>
            </a:r>
            <a:r>
              <a:rPr lang="ru-RU" b="1" dirty="0" smtClean="0"/>
              <a:t>езорганизация </a:t>
            </a:r>
            <a:r>
              <a:rPr lang="ru-RU" b="1" dirty="0"/>
              <a:t>суставов</a:t>
            </a:r>
            <a:r>
              <a:rPr lang="ru-RU" dirty="0"/>
              <a:t>, </a:t>
            </a:r>
            <a:r>
              <a:rPr lang="ru-RU" dirty="0" smtClean="0"/>
              <a:t>вовлечение в </a:t>
            </a:r>
            <a:r>
              <a:rPr lang="ru-RU" dirty="0"/>
              <a:t>процесс нескольких суставов в </a:t>
            </a:r>
            <a:r>
              <a:rPr lang="ru-RU" dirty="0" smtClean="0"/>
              <a:t>одной анатомической области</a:t>
            </a:r>
          </a:p>
          <a:p>
            <a:r>
              <a:rPr lang="ru-RU" b="1" dirty="0" smtClean="0"/>
              <a:t>Коллапс таранной кости</a:t>
            </a:r>
          </a:p>
          <a:p>
            <a:r>
              <a:rPr lang="ru-RU" b="1" dirty="0"/>
              <a:t>М</a:t>
            </a:r>
            <a:r>
              <a:rPr lang="ru-RU" b="1" dirty="0" smtClean="0"/>
              <a:t>ассивные остеофиты</a:t>
            </a:r>
          </a:p>
          <a:p>
            <a:r>
              <a:rPr lang="ru-RU" b="1" dirty="0"/>
              <a:t>К</a:t>
            </a:r>
            <a:r>
              <a:rPr lang="ru-RU" b="1" dirty="0" smtClean="0"/>
              <a:t>остная </a:t>
            </a:r>
            <a:r>
              <a:rPr lang="ru-RU" b="1" dirty="0"/>
              <a:t>резорбция</a:t>
            </a:r>
            <a:r>
              <a:rPr lang="ru-RU" dirty="0"/>
              <a:t>, создающая </a:t>
            </a:r>
            <a:r>
              <a:rPr lang="ru-RU" dirty="0" smtClean="0"/>
              <a:t>впечатление хирургической ампутации</a:t>
            </a:r>
          </a:p>
          <a:p>
            <a:r>
              <a:rPr lang="ru-RU" b="1" dirty="0"/>
              <a:t>З</a:t>
            </a:r>
            <a:r>
              <a:rPr lang="ru-RU" b="1" dirty="0" smtClean="0"/>
              <a:t>аострение концов </a:t>
            </a:r>
            <a:r>
              <a:rPr lang="ru-RU" b="1" dirty="0"/>
              <a:t>плюсневых костей</a:t>
            </a:r>
            <a:r>
              <a:rPr lang="ru-RU" dirty="0"/>
              <a:t>, симптом «</a:t>
            </a:r>
            <a:r>
              <a:rPr lang="ru-RU" dirty="0" smtClean="0"/>
              <a:t>пестик </a:t>
            </a:r>
            <a:r>
              <a:rPr lang="ru-RU" dirty="0"/>
              <a:t>в </a:t>
            </a:r>
            <a:r>
              <a:rPr lang="ru-RU" dirty="0" smtClean="0"/>
              <a:t>ступке»</a:t>
            </a:r>
          </a:p>
          <a:p>
            <a:r>
              <a:rPr lang="ru-RU" b="1" dirty="0"/>
              <a:t>Н</a:t>
            </a:r>
            <a:r>
              <a:rPr lang="ru-RU" b="1" dirty="0" smtClean="0"/>
              <a:t>арушение </a:t>
            </a:r>
            <a:r>
              <a:rPr lang="ru-RU" b="1" dirty="0"/>
              <a:t>структуры </a:t>
            </a:r>
            <a:r>
              <a:rPr lang="ru-RU" b="1" dirty="0" smtClean="0"/>
              <a:t>и изменение </a:t>
            </a:r>
            <a:r>
              <a:rPr lang="ru-RU" b="1" dirty="0"/>
              <a:t>плотности губчатых </a:t>
            </a:r>
            <a:r>
              <a:rPr lang="ru-RU" b="1" dirty="0" smtClean="0"/>
              <a:t>костей</a:t>
            </a:r>
            <a:r>
              <a:rPr lang="ru-RU" dirty="0" smtClean="0"/>
              <a:t>, преимущественно </a:t>
            </a:r>
            <a:r>
              <a:rPr lang="ru-RU" dirty="0"/>
              <a:t>среднего и </a:t>
            </a:r>
            <a:r>
              <a:rPr lang="ru-RU" dirty="0" smtClean="0"/>
              <a:t>заднего отделов стопы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57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8879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Нейрогенная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</a:rPr>
              <a:t>артропатия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МСКТ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голеностопного сустава и стопы больного в сагиттальной плоскости (а), VRT 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533256" y="2348880"/>
            <a:ext cx="3610744" cy="2866671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Пациент, 34 </a:t>
            </a:r>
            <a:r>
              <a:rPr lang="ru-RU" sz="2400" dirty="0"/>
              <a:t>года.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Массивные </a:t>
            </a:r>
            <a:r>
              <a:rPr lang="ru-RU" sz="2400" dirty="0"/>
              <a:t>остеофиты, дислокация </a:t>
            </a:r>
            <a:r>
              <a:rPr lang="ru-RU" sz="2400" dirty="0" smtClean="0"/>
              <a:t>суставов</a:t>
            </a:r>
          </a:p>
          <a:p>
            <a:endParaRPr lang="ru-RU" sz="2400" dirty="0" smtClean="0"/>
          </a:p>
          <a:p>
            <a:r>
              <a:rPr lang="ru-RU" sz="2400" dirty="0" smtClean="0"/>
              <a:t>Значительно снижена плотность пяточного бугра</a:t>
            </a:r>
            <a:r>
              <a:rPr lang="ru-RU" sz="2400" dirty="0"/>
              <a:t>, </a:t>
            </a:r>
            <a:r>
              <a:rPr lang="ru-RU" sz="2400" dirty="0" smtClean="0"/>
              <a:t>таранной и </a:t>
            </a:r>
            <a:r>
              <a:rPr lang="ru-RU" sz="2400" dirty="0"/>
              <a:t>кубовидной </a:t>
            </a:r>
            <a:r>
              <a:rPr lang="ru-RU" sz="2400" dirty="0" smtClean="0"/>
              <a:t>костей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20437" r="58502" b="18452"/>
          <a:stretch/>
        </p:blipFill>
        <p:spPr bwMode="auto">
          <a:xfrm>
            <a:off x="179512" y="1479478"/>
            <a:ext cx="5490706" cy="490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3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9" t="26786" r="8192" b="45039"/>
          <a:stretch/>
        </p:blipFill>
        <p:spPr bwMode="auto">
          <a:xfrm>
            <a:off x="436866" y="1443448"/>
            <a:ext cx="82702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49" y="612839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Нейрогенная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артропатия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МСКТ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голеностопного сустава и стопы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MPR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сагиттальной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плоскости.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VRT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4653136"/>
            <a:ext cx="9144000" cy="22048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Пациент, 60 лет</a:t>
            </a:r>
          </a:p>
          <a:p>
            <a:r>
              <a:rPr lang="ru-RU" dirty="0"/>
              <a:t>(</a:t>
            </a:r>
            <a:r>
              <a:rPr lang="ru-RU" dirty="0" smtClean="0"/>
              <a:t>а) Анкилоз голеностопного </a:t>
            </a:r>
            <a:r>
              <a:rPr lang="ru-RU" dirty="0"/>
              <a:t>сустава, остеопороз костей стопы, изменение формы и уплотнение </a:t>
            </a:r>
            <a:r>
              <a:rPr lang="ru-RU" dirty="0" smtClean="0"/>
              <a:t>дистального </a:t>
            </a:r>
            <a:r>
              <a:rPr lang="ru-RU" dirty="0"/>
              <a:t>конца V плюсневой кости </a:t>
            </a:r>
            <a:endParaRPr lang="ru-RU" dirty="0" smtClean="0"/>
          </a:p>
          <a:p>
            <a:r>
              <a:rPr lang="ru-RU" dirty="0" smtClean="0"/>
              <a:t>(б) VRT</a:t>
            </a:r>
            <a:r>
              <a:rPr lang="ru-RU" dirty="0"/>
              <a:t>, заостренный дистальный конец V плюсневой </a:t>
            </a:r>
            <a:r>
              <a:rPr lang="ru-RU" dirty="0" smtClean="0"/>
              <a:t>кости </a:t>
            </a:r>
            <a:r>
              <a:rPr lang="ru-RU" dirty="0"/>
              <a:t>и деструкция </a:t>
            </a:r>
            <a:r>
              <a:rPr lang="ru-RU" dirty="0" smtClean="0"/>
              <a:t>кубовидной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6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625" y="836712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Нейрогенная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артропатия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Хронический остеомиелит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МСКТ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голеностопного сустава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стопы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MPR в сагиттальной плоскости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5085184"/>
            <a:ext cx="9144000" cy="17728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Пациент 41 год</a:t>
            </a:r>
            <a:endParaRPr lang="ru-RU" dirty="0"/>
          </a:p>
          <a:p>
            <a:r>
              <a:rPr lang="ru-RU" dirty="0" smtClean="0"/>
              <a:t>Изменение анатомии и </a:t>
            </a:r>
            <a:r>
              <a:rPr lang="ru-RU" dirty="0"/>
              <a:t>нарушение структуры всех костей </a:t>
            </a:r>
            <a:r>
              <a:rPr lang="ru-RU" dirty="0" smtClean="0"/>
              <a:t>стопы, остеопороз</a:t>
            </a:r>
          </a:p>
          <a:p>
            <a:r>
              <a:rPr lang="ru-RU" dirty="0" smtClean="0"/>
              <a:t>Выраженная костная </a:t>
            </a:r>
            <a:r>
              <a:rPr lang="ru-RU" dirty="0"/>
              <a:t>резорбция, впечатление «</a:t>
            </a:r>
            <a:r>
              <a:rPr lang="ru-RU" dirty="0" smtClean="0"/>
              <a:t>хирургической </a:t>
            </a:r>
            <a:r>
              <a:rPr lang="ru-RU" dirty="0"/>
              <a:t>ампутации»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9" t="25595" r="8415" b="46825"/>
          <a:stretch/>
        </p:blipFill>
        <p:spPr bwMode="auto">
          <a:xfrm>
            <a:off x="342883" y="1772816"/>
            <a:ext cx="822134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7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Диабетическая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нейроостеоартропатия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Х</a:t>
            </a:r>
            <a:r>
              <a:rPr lang="ru-RU" dirty="0" smtClean="0"/>
              <a:t>арактерно </a:t>
            </a:r>
            <a:r>
              <a:rPr lang="ru-RU" b="1" dirty="0" smtClean="0"/>
              <a:t>начало деструктивных </a:t>
            </a:r>
            <a:r>
              <a:rPr lang="ru-RU" b="1" dirty="0"/>
              <a:t>процессов </a:t>
            </a:r>
            <a:r>
              <a:rPr lang="ru-RU" dirty="0"/>
              <a:t>в </a:t>
            </a:r>
            <a:r>
              <a:rPr lang="ru-RU" b="1" dirty="0" smtClean="0"/>
              <a:t>среднем отделе </a:t>
            </a:r>
            <a:r>
              <a:rPr lang="ru-RU" b="1" dirty="0"/>
              <a:t>стопы</a:t>
            </a:r>
            <a:r>
              <a:rPr lang="ru-RU" dirty="0"/>
              <a:t>, с подвывихом во </a:t>
            </a:r>
            <a:r>
              <a:rPr lang="ru-RU" dirty="0" smtClean="0"/>
              <a:t>втором предплюсне-плюсневом </a:t>
            </a:r>
            <a:r>
              <a:rPr lang="ru-RU" dirty="0" err="1" smtClean="0"/>
              <a:t>суставе,распространяющемся</a:t>
            </a:r>
            <a:r>
              <a:rPr lang="ru-RU" dirty="0" smtClean="0"/>
              <a:t> </a:t>
            </a:r>
            <a:r>
              <a:rPr lang="ru-RU" dirty="0" err="1" smtClean="0"/>
              <a:t>латерально</a:t>
            </a:r>
            <a:endParaRPr lang="ru-RU" dirty="0" smtClean="0"/>
          </a:p>
          <a:p>
            <a:r>
              <a:rPr lang="ru-RU" b="1" dirty="0" smtClean="0"/>
              <a:t>Атрофическая </a:t>
            </a:r>
            <a:r>
              <a:rPr lang="ru-RU" b="1" dirty="0" err="1"/>
              <a:t>нейропатическая</a:t>
            </a:r>
            <a:r>
              <a:rPr lang="ru-RU" b="1" dirty="0"/>
              <a:t> </a:t>
            </a:r>
            <a:r>
              <a:rPr lang="ru-RU" b="1" smtClean="0"/>
              <a:t>артропатия</a:t>
            </a:r>
            <a:r>
              <a:rPr lang="ru-RU" smtClean="0"/>
              <a:t> </a:t>
            </a:r>
            <a:r>
              <a:rPr lang="ru-RU" dirty="0" smtClean="0"/>
              <a:t>часто </a:t>
            </a:r>
            <a:r>
              <a:rPr lang="ru-RU" dirty="0" smtClean="0"/>
              <a:t>проявляется </a:t>
            </a:r>
            <a:r>
              <a:rPr lang="ru-RU" b="1" dirty="0" smtClean="0"/>
              <a:t>сосудистыми </a:t>
            </a:r>
            <a:r>
              <a:rPr lang="ru-RU" b="1" dirty="0" err="1"/>
              <a:t>кальцификатам</a:t>
            </a:r>
            <a:r>
              <a:rPr lang="ru-RU" dirty="0" err="1"/>
              <a:t>и</a:t>
            </a:r>
            <a:r>
              <a:rPr lang="ru-RU" dirty="0"/>
              <a:t> (</a:t>
            </a:r>
            <a:r>
              <a:rPr lang="ru-RU" dirty="0" err="1" smtClean="0"/>
              <a:t>кальцифицирующий</a:t>
            </a:r>
            <a:r>
              <a:rPr lang="ru-RU" dirty="0" smtClean="0"/>
              <a:t> </a:t>
            </a:r>
            <a:r>
              <a:rPr lang="ru-RU" dirty="0"/>
              <a:t>склероз </a:t>
            </a:r>
            <a:r>
              <a:rPr lang="ru-RU" dirty="0" err="1" smtClean="0"/>
              <a:t>Менкеберга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Коллапс костей предплюсны</a:t>
            </a:r>
            <a:endParaRPr lang="ru-RU" b="1" dirty="0"/>
          </a:p>
          <a:p>
            <a:r>
              <a:rPr lang="ru-RU" b="1" dirty="0" smtClean="0"/>
              <a:t>«Патологическая» опорная </a:t>
            </a:r>
            <a:r>
              <a:rPr lang="ru-RU" b="1" dirty="0"/>
              <a:t>линия</a:t>
            </a:r>
            <a:r>
              <a:rPr lang="ru-RU" dirty="0"/>
              <a:t>, </a:t>
            </a:r>
            <a:r>
              <a:rPr lang="ru-RU" dirty="0" err="1"/>
              <a:t>увеличениe</a:t>
            </a:r>
            <a:r>
              <a:rPr lang="ru-RU" dirty="0"/>
              <a:t> угла </a:t>
            </a:r>
            <a:r>
              <a:rPr lang="ru-RU" dirty="0" err="1" smtClean="0"/>
              <a:t>Meary</a:t>
            </a:r>
            <a:r>
              <a:rPr lang="ru-RU" dirty="0" smtClean="0"/>
              <a:t>, уменьшение </a:t>
            </a:r>
            <a:r>
              <a:rPr lang="ru-RU" dirty="0"/>
              <a:t>угла наклона пяточной </a:t>
            </a:r>
            <a:r>
              <a:rPr lang="ru-RU" dirty="0" smtClean="0"/>
              <a:t>кости</a:t>
            </a:r>
            <a:r>
              <a:rPr lang="ru-RU" dirty="0"/>
              <a:t>, </a:t>
            </a:r>
            <a:r>
              <a:rPr lang="ru-RU" b="1" dirty="0"/>
              <a:t>«стопа-качалка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43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 1 части</a:t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27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2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420888"/>
            <a:ext cx="8229600" cy="373607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Рентгенологи, ортопеды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эндокринологи </a:t>
            </a:r>
            <a:r>
              <a:rPr lang="ru-RU" dirty="0"/>
              <a:t>достаточно часто </a:t>
            </a:r>
            <a:r>
              <a:rPr lang="ru-RU" dirty="0" smtClean="0"/>
              <a:t>встречаются </a:t>
            </a:r>
            <a:r>
              <a:rPr lang="ru-RU" dirty="0"/>
              <a:t>с тремя совершенно </a:t>
            </a:r>
            <a:r>
              <a:rPr lang="ru-RU" dirty="0" smtClean="0"/>
              <a:t>различными по </a:t>
            </a:r>
            <a:r>
              <a:rPr lang="ru-RU" dirty="0"/>
              <a:t>этиологии, но очень похожими </a:t>
            </a:r>
            <a:r>
              <a:rPr lang="ru-RU" dirty="0" smtClean="0"/>
              <a:t>по многим </a:t>
            </a:r>
            <a:r>
              <a:rPr lang="ru-RU" dirty="0"/>
              <a:t>рентгенологическим </a:t>
            </a:r>
            <a:r>
              <a:rPr lang="ru-RU" dirty="0" smtClean="0"/>
              <a:t>симптомам </a:t>
            </a:r>
            <a:r>
              <a:rPr lang="ru-RU" dirty="0"/>
              <a:t>заболеваниями, к которым </a:t>
            </a:r>
            <a:r>
              <a:rPr lang="ru-RU" dirty="0" smtClean="0"/>
              <a:t>относятся-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нейрогенная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артропатия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диабетическая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остеонейроартропатия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хронический остеомиел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2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Невропатическая </a:t>
            </a:r>
            <a:r>
              <a:rPr lang="ru-RU" sz="4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остеоартропатия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Шарко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(ОШ)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рогрессирующее заболевание</a:t>
            </a:r>
            <a:r>
              <a:rPr lang="ru-RU" dirty="0" smtClean="0"/>
              <a:t>, поражающее </a:t>
            </a:r>
            <a:r>
              <a:rPr lang="ru-RU" dirty="0"/>
              <a:t>кости, суставы </a:t>
            </a:r>
            <a:r>
              <a:rPr lang="ru-RU" dirty="0" smtClean="0"/>
              <a:t>и мягкие </a:t>
            </a:r>
            <a:r>
              <a:rPr lang="ru-RU" dirty="0"/>
              <a:t>ткани стопы и </a:t>
            </a:r>
            <a:r>
              <a:rPr lang="ru-RU" dirty="0" smtClean="0"/>
              <a:t>голеностопного сустава</a:t>
            </a:r>
            <a:r>
              <a:rPr lang="ru-RU" dirty="0"/>
              <a:t>, чаще всего ассоциированное </a:t>
            </a:r>
            <a:r>
              <a:rPr lang="ru-RU" dirty="0" smtClean="0"/>
              <a:t>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диабетической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нейропатией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</a:t>
            </a:r>
            <a:r>
              <a:rPr lang="ru-RU" dirty="0" smtClean="0"/>
              <a:t> относят к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нейрогенной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артропатии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различных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заболеваниях</a:t>
            </a:r>
            <a:r>
              <a:rPr lang="ru-RU" dirty="0" smtClean="0"/>
              <a:t>, сопровождающихся </a:t>
            </a:r>
            <a:r>
              <a:rPr lang="ru-RU" dirty="0"/>
              <a:t>поражением </a:t>
            </a:r>
            <a:r>
              <a:rPr lang="ru-RU" dirty="0" smtClean="0"/>
              <a:t>периферических </a:t>
            </a:r>
            <a:r>
              <a:rPr lang="ru-RU" dirty="0"/>
              <a:t>отделов нервной </a:t>
            </a:r>
            <a:r>
              <a:rPr lang="ru-RU" dirty="0" smtClean="0"/>
              <a:t>системы, так </a:t>
            </a:r>
            <a:r>
              <a:rPr lang="ru-RU" dirty="0"/>
              <a:t>и </a:t>
            </a:r>
            <a:r>
              <a:rPr lang="ru-RU" dirty="0" smtClean="0"/>
              <a:t>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артропатии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нарушением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периферической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иннервации 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больных сахарным диабетом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ДОНАП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Нейрогенная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артропатия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ДОНАП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часто </a:t>
            </a:r>
            <a:r>
              <a:rPr lang="ru-RU" dirty="0" smtClean="0"/>
              <a:t>осложняются хроническим остеомиелитом,  поэтому необходима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дифференциальная диагностика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76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0"/>
            <a:ext cx="10369152" cy="990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посттравматического остеомиелита  (</a:t>
            </a:r>
            <a:r>
              <a:rPr lang="nl-NL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 J.</a:t>
            </a:r>
            <a:br>
              <a:rPr lang="nl-NL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Metsemakers и др. (2018</a:t>
            </a:r>
            <a:r>
              <a:rPr lang="nl-N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Свищ</a:t>
            </a:r>
            <a:r>
              <a:rPr lang="ru-RU" b="1" dirty="0"/>
              <a:t>, полость или </a:t>
            </a:r>
            <a:r>
              <a:rPr lang="ru-RU" b="1" dirty="0" smtClean="0"/>
              <a:t>р</a:t>
            </a:r>
            <a:r>
              <a:rPr lang="ru-RU" dirty="0" smtClean="0"/>
              <a:t>ана</a:t>
            </a:r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Гнойный </a:t>
            </a:r>
            <a:r>
              <a:rPr lang="ru-RU" b="1" dirty="0"/>
              <a:t>дренаж из раны или </a:t>
            </a:r>
            <a:r>
              <a:rPr lang="ru-RU" b="1" dirty="0" smtClean="0"/>
              <a:t>наличие </a:t>
            </a:r>
            <a:r>
              <a:rPr lang="ru-RU" b="1" dirty="0"/>
              <a:t>гно</a:t>
            </a:r>
            <a:r>
              <a:rPr lang="ru-RU" dirty="0"/>
              <a:t>я во время </a:t>
            </a:r>
            <a:r>
              <a:rPr lang="ru-RU" dirty="0" smtClean="0"/>
              <a:t>операции</a:t>
            </a:r>
            <a:endParaRPr lang="ru-RU" dirty="0"/>
          </a:p>
          <a:p>
            <a:endParaRPr lang="ru-RU" dirty="0" smtClean="0"/>
          </a:p>
          <a:p>
            <a:r>
              <a:rPr lang="ru-RU" b="1" dirty="0" err="1" smtClean="0"/>
              <a:t>Фенотипически</a:t>
            </a:r>
            <a:r>
              <a:rPr lang="ru-RU" b="1" dirty="0" smtClean="0"/>
              <a:t> </a:t>
            </a:r>
            <a:r>
              <a:rPr lang="ru-RU" b="1" dirty="0"/>
              <a:t>неразличимые </a:t>
            </a:r>
            <a:r>
              <a:rPr lang="ru-RU" b="1" dirty="0" smtClean="0"/>
              <a:t>патогены</a:t>
            </a:r>
            <a:r>
              <a:rPr lang="ru-RU" dirty="0"/>
              <a:t>, идентифицируемые </a:t>
            </a:r>
            <a:r>
              <a:rPr lang="ru-RU" dirty="0" smtClean="0"/>
              <a:t>культурой</a:t>
            </a:r>
            <a:r>
              <a:rPr lang="ru-RU" dirty="0"/>
              <a:t>, </a:t>
            </a:r>
            <a:r>
              <a:rPr lang="ru-RU" dirty="0" smtClean="0"/>
              <a:t>взятые, из </a:t>
            </a:r>
            <a:r>
              <a:rPr lang="ru-RU" b="1" dirty="0"/>
              <a:t>двух </a:t>
            </a:r>
            <a:r>
              <a:rPr lang="ru-RU" b="1" dirty="0" smtClean="0"/>
              <a:t>отдельных </a:t>
            </a:r>
            <a:r>
              <a:rPr lang="ru-RU" b="1" dirty="0"/>
              <a:t>глубоких образцов ткани </a:t>
            </a:r>
            <a:r>
              <a:rPr lang="ru-RU" b="1" dirty="0" smtClean="0"/>
              <a:t>/имплантата</a:t>
            </a:r>
            <a:endParaRPr lang="ru-RU" b="1" dirty="0"/>
          </a:p>
          <a:p>
            <a:endParaRPr lang="ru-RU" dirty="0"/>
          </a:p>
          <a:p>
            <a:r>
              <a:rPr lang="ru-RU" dirty="0" smtClean="0"/>
              <a:t>Наличие </a:t>
            </a:r>
            <a:r>
              <a:rPr lang="ru-RU" dirty="0"/>
              <a:t>микроорганизмов в </a:t>
            </a:r>
            <a:r>
              <a:rPr lang="ru-RU" dirty="0" smtClean="0"/>
              <a:t>глубоких </a:t>
            </a:r>
            <a:r>
              <a:rPr lang="ru-RU" dirty="0"/>
              <a:t>тканях, взятых во </a:t>
            </a:r>
            <a:r>
              <a:rPr lang="ru-RU" dirty="0" smtClean="0"/>
              <a:t>время оперативного </a:t>
            </a:r>
            <a:r>
              <a:rPr lang="ru-RU" dirty="0"/>
              <a:t>вмешательства, </a:t>
            </a:r>
            <a:r>
              <a:rPr lang="ru-RU" b="1" dirty="0" smtClean="0"/>
              <a:t>подтвержденных гистопатологическим исследованием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7490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65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Золотой стандарт» диагностики хронического остеомиелита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Выявление возбудителя </a:t>
            </a:r>
            <a:r>
              <a:rPr lang="ru-RU" dirty="0" smtClean="0"/>
              <a:t>при </a:t>
            </a:r>
            <a:r>
              <a:rPr lang="ru-RU" dirty="0"/>
              <a:t>посеве и гистологическое </a:t>
            </a:r>
            <a:r>
              <a:rPr lang="ru-RU" dirty="0" smtClean="0"/>
              <a:t>исследование кости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КТ </a:t>
            </a:r>
            <a:r>
              <a:rPr lang="ru-RU" dirty="0"/>
              <a:t>имеет более </a:t>
            </a:r>
            <a:r>
              <a:rPr lang="ru-RU" b="1" dirty="0"/>
              <a:t>высокое </a:t>
            </a:r>
            <a:r>
              <a:rPr lang="ru-RU" b="1" dirty="0" smtClean="0"/>
              <a:t>костное разрешение </a:t>
            </a:r>
            <a:r>
              <a:rPr lang="ru-RU" b="1" dirty="0"/>
              <a:t>и лучше </a:t>
            </a:r>
            <a:r>
              <a:rPr lang="ru-RU" b="1" dirty="0" smtClean="0"/>
              <a:t>демонстрирует костные </a:t>
            </a:r>
            <a:r>
              <a:rPr lang="ru-RU" b="1" dirty="0"/>
              <a:t>изменения</a:t>
            </a:r>
            <a:r>
              <a:rPr lang="ru-RU" dirty="0"/>
              <a:t>, такие как </a:t>
            </a:r>
            <a:r>
              <a:rPr lang="ru-RU" dirty="0" smtClean="0"/>
              <a:t>разрушение </a:t>
            </a:r>
            <a:r>
              <a:rPr lang="ru-RU" dirty="0"/>
              <a:t>корковой пластинки, </a:t>
            </a:r>
            <a:r>
              <a:rPr lang="ru-RU" dirty="0" err="1" smtClean="0"/>
              <a:t>периостальная</a:t>
            </a:r>
            <a:r>
              <a:rPr lang="ru-RU" dirty="0" smtClean="0"/>
              <a:t> </a:t>
            </a:r>
            <a:r>
              <a:rPr lang="ru-RU" dirty="0"/>
              <a:t>реакция и </a:t>
            </a:r>
            <a:r>
              <a:rPr lang="ru-RU" dirty="0" smtClean="0"/>
              <a:t>образование секвестров</a:t>
            </a:r>
            <a:r>
              <a:rPr lang="ru-RU" dirty="0"/>
              <a:t>, </a:t>
            </a:r>
            <a:r>
              <a:rPr lang="ru-RU" dirty="0" smtClean="0"/>
              <a:t>газ</a:t>
            </a:r>
          </a:p>
          <a:p>
            <a:endParaRPr lang="ru-RU" b="1" dirty="0" smtClean="0"/>
          </a:p>
          <a:p>
            <a:r>
              <a:rPr lang="ru-RU" b="1" dirty="0" smtClean="0"/>
              <a:t>Вторым методом после КТ </a:t>
            </a:r>
            <a:r>
              <a:rPr lang="ru-RU" dirty="0" smtClean="0"/>
              <a:t>можно выделить </a:t>
            </a:r>
            <a:r>
              <a:rPr lang="ru-RU" b="1" dirty="0"/>
              <a:t>МРТ диагностику </a:t>
            </a:r>
            <a:r>
              <a:rPr lang="ru-RU" dirty="0" err="1"/>
              <a:t>артропатии</a:t>
            </a:r>
            <a:r>
              <a:rPr lang="ru-RU" dirty="0"/>
              <a:t> Шарко, </a:t>
            </a:r>
            <a:r>
              <a:rPr lang="ru-RU" dirty="0" smtClean="0"/>
              <a:t>осложненной и </a:t>
            </a:r>
            <a:r>
              <a:rPr lang="ru-RU" dirty="0"/>
              <a:t>неосложненной остеомиелитом</a:t>
            </a:r>
          </a:p>
        </p:txBody>
      </p:sp>
    </p:spTree>
    <p:extLst>
      <p:ext uri="{BB962C8B-B14F-4D97-AF65-F5344CB8AC3E}">
        <p14:creationId xmlns:p14="http://schemas.microsoft.com/office/powerpoint/2010/main" val="34547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Изучение МСКТ-семиотики </a:t>
            </a:r>
            <a:r>
              <a:rPr lang="ru-RU" dirty="0" smtClean="0"/>
              <a:t>различных </a:t>
            </a:r>
            <a:r>
              <a:rPr lang="ru-RU" dirty="0"/>
              <a:t>вариантов нейрогенной </a:t>
            </a:r>
            <a:r>
              <a:rPr lang="ru-RU" dirty="0" err="1" smtClean="0"/>
              <a:t>артропатии</a:t>
            </a:r>
            <a:r>
              <a:rPr lang="ru-RU" dirty="0"/>
              <a:t>, осложненной </a:t>
            </a:r>
            <a:r>
              <a:rPr lang="ru-RU" dirty="0" smtClean="0"/>
              <a:t>хроническим остеомиелитом</a:t>
            </a:r>
            <a:r>
              <a:rPr lang="ru-RU" dirty="0"/>
              <a:t>, и хронического </a:t>
            </a:r>
            <a:r>
              <a:rPr lang="ru-RU" dirty="0" smtClean="0"/>
              <a:t>посттравматического </a:t>
            </a:r>
            <a:r>
              <a:rPr lang="ru-RU" dirty="0"/>
              <a:t>и </a:t>
            </a:r>
            <a:r>
              <a:rPr lang="ru-RU" dirty="0" smtClean="0"/>
              <a:t>послеоперационного остеомиелита для </a:t>
            </a:r>
            <a:r>
              <a:rPr lang="ru-RU" b="1" dirty="0" smtClean="0"/>
              <a:t>дифференциальной диагностики </a:t>
            </a:r>
            <a:r>
              <a:rPr lang="ru-RU" b="1" dirty="0"/>
              <a:t>и обоснования </a:t>
            </a:r>
            <a:r>
              <a:rPr lang="ru-RU" b="1" dirty="0" err="1" smtClean="0"/>
              <a:t>этиопатогенетического</a:t>
            </a:r>
            <a:r>
              <a:rPr lang="ru-RU" b="1" dirty="0" smtClean="0"/>
              <a:t> </a:t>
            </a:r>
            <a:r>
              <a:rPr lang="ru-RU" b="1" dirty="0"/>
              <a:t>лечения</a:t>
            </a:r>
          </a:p>
        </p:txBody>
      </p:sp>
    </p:spTree>
    <p:extLst>
      <p:ext uri="{BB962C8B-B14F-4D97-AF65-F5344CB8AC3E}">
        <p14:creationId xmlns:p14="http://schemas.microsoft.com/office/powerpoint/2010/main" val="30218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8229600" cy="4312136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b="1" dirty="0"/>
              <a:t>44 больных ДОНАП</a:t>
            </a:r>
            <a:r>
              <a:rPr lang="ru-RU" dirty="0"/>
              <a:t>, </a:t>
            </a:r>
            <a:r>
              <a:rPr lang="ru-RU" dirty="0" smtClean="0"/>
              <a:t>осложненных </a:t>
            </a:r>
            <a:r>
              <a:rPr lang="ru-RU" dirty="0"/>
              <a:t>хроническим </a:t>
            </a:r>
            <a:r>
              <a:rPr lang="ru-RU" dirty="0" smtClean="0"/>
              <a:t>остеомиелитом и </a:t>
            </a:r>
            <a:r>
              <a:rPr lang="ru-RU" dirty="0"/>
              <a:t>хроническим остеомиелитом </a:t>
            </a:r>
            <a:r>
              <a:rPr lang="ru-RU" dirty="0" smtClean="0"/>
              <a:t>после травм </a:t>
            </a:r>
            <a:r>
              <a:rPr lang="ru-RU" dirty="0"/>
              <a:t>и операций, </a:t>
            </a:r>
            <a:r>
              <a:rPr lang="ru-RU" b="1" dirty="0"/>
              <a:t>изучены </a:t>
            </a:r>
            <a:r>
              <a:rPr lang="ru-RU" b="1" dirty="0" smtClean="0"/>
              <a:t>результаты </a:t>
            </a:r>
            <a:r>
              <a:rPr lang="ru-RU" dirty="0" err="1" smtClean="0"/>
              <a:t>полипозиционной</a:t>
            </a:r>
            <a:r>
              <a:rPr lang="ru-RU" dirty="0" smtClean="0"/>
              <a:t> рентгенографии, </a:t>
            </a:r>
            <a:r>
              <a:rPr lang="ru-RU" dirty="0" err="1" smtClean="0"/>
              <a:t>мультисрезовой</a:t>
            </a:r>
            <a:r>
              <a:rPr lang="ru-RU" dirty="0" smtClean="0"/>
              <a:t> </a:t>
            </a:r>
            <a:r>
              <a:rPr lang="ru-RU" dirty="0"/>
              <a:t>компьютерной </a:t>
            </a:r>
            <a:r>
              <a:rPr lang="ru-RU" dirty="0" smtClean="0"/>
              <a:t>томографии </a:t>
            </a:r>
            <a:r>
              <a:rPr lang="ru-RU" dirty="0"/>
              <a:t>(МСКТ) до </a:t>
            </a:r>
            <a:r>
              <a:rPr lang="ru-RU" dirty="0" smtClean="0"/>
              <a:t>лечения</a:t>
            </a:r>
          </a:p>
          <a:p>
            <a:r>
              <a:rPr lang="ru-RU" dirty="0"/>
              <a:t>Пациенты </a:t>
            </a:r>
            <a:r>
              <a:rPr lang="ru-RU" dirty="0" smtClean="0"/>
              <a:t>проходили лечение </a:t>
            </a:r>
            <a:r>
              <a:rPr lang="ru-RU" dirty="0"/>
              <a:t>в </a:t>
            </a:r>
            <a:r>
              <a:rPr lang="ru-RU" dirty="0" smtClean="0"/>
              <a:t>Клинике гнойной </a:t>
            </a:r>
            <a:r>
              <a:rPr lang="ru-RU" dirty="0"/>
              <a:t>остеологии (КГО) с 2018 </a:t>
            </a:r>
            <a:r>
              <a:rPr lang="ru-RU" dirty="0" smtClean="0"/>
              <a:t>по 2021 г</a:t>
            </a:r>
          </a:p>
          <a:p>
            <a:r>
              <a:rPr lang="ru-RU" dirty="0" smtClean="0"/>
              <a:t>У </a:t>
            </a:r>
            <a:r>
              <a:rPr lang="ru-RU" dirty="0"/>
              <a:t>15 пациентов в возрасте </a:t>
            </a:r>
            <a:r>
              <a:rPr lang="ru-RU" dirty="0" smtClean="0"/>
              <a:t>25– 60 </a:t>
            </a:r>
            <a:r>
              <a:rPr lang="ru-RU" dirty="0"/>
              <a:t>лет без патологии костей стопы </a:t>
            </a:r>
            <a:r>
              <a:rPr lang="ru-RU" dirty="0" smtClean="0"/>
              <a:t>методом </a:t>
            </a:r>
            <a:r>
              <a:rPr lang="ru-RU" dirty="0"/>
              <a:t>МСКТ изучена плотность </a:t>
            </a:r>
            <a:r>
              <a:rPr lang="ru-RU" dirty="0" smtClean="0"/>
              <a:t>пяточной, таранной </a:t>
            </a:r>
            <a:r>
              <a:rPr lang="ru-RU" dirty="0"/>
              <a:t>и кубовидной </a:t>
            </a:r>
            <a:r>
              <a:rPr lang="ru-RU" dirty="0" smtClean="0"/>
              <a:t>костей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20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u="sng" dirty="0"/>
              <a:t>Критерии включения: </a:t>
            </a:r>
          </a:p>
          <a:p>
            <a:pPr algn="r"/>
            <a:r>
              <a:rPr lang="ru-RU" b="1" dirty="0"/>
              <a:t>-больные </a:t>
            </a:r>
            <a:r>
              <a:rPr lang="ru-RU" b="1" dirty="0" err="1"/>
              <a:t>остеонейроартропатией</a:t>
            </a:r>
            <a:r>
              <a:rPr lang="ru-RU" b="1" dirty="0"/>
              <a:t>, ДОНАП</a:t>
            </a:r>
            <a:r>
              <a:rPr lang="ru-RU" dirty="0"/>
              <a:t>, у которых течение заболевания </a:t>
            </a:r>
            <a:r>
              <a:rPr lang="ru-RU" b="1" dirty="0"/>
              <a:t>осложнено</a:t>
            </a:r>
            <a:r>
              <a:rPr lang="ru-RU" dirty="0"/>
              <a:t> хроническим остеомиелитом, и больные хроническим остеомиелитом после травм и операций в возрасте от </a:t>
            </a:r>
            <a:r>
              <a:rPr lang="ru-RU" b="1" dirty="0"/>
              <a:t>20 до 70 лет</a:t>
            </a:r>
          </a:p>
          <a:p>
            <a:endParaRPr lang="ru-RU" dirty="0" smtClean="0"/>
          </a:p>
          <a:p>
            <a:r>
              <a:rPr lang="ru-RU" b="1" u="sng" dirty="0" smtClean="0"/>
              <a:t>Критерии исключения</a:t>
            </a:r>
            <a:r>
              <a:rPr lang="ru-RU" b="1" u="sng" dirty="0"/>
              <a:t>: </a:t>
            </a:r>
            <a:endParaRPr lang="ru-RU" b="1" u="sng" dirty="0" smtClean="0"/>
          </a:p>
          <a:p>
            <a:pPr marL="0" indent="0" algn="r">
              <a:buNone/>
            </a:pPr>
            <a:r>
              <a:rPr lang="ru-RU" dirty="0" smtClean="0"/>
              <a:t>-больные </a:t>
            </a:r>
            <a:r>
              <a:rPr lang="ru-RU" dirty="0" err="1" smtClean="0"/>
              <a:t>остеонейроартропатией</a:t>
            </a:r>
            <a:r>
              <a:rPr lang="ru-RU" dirty="0"/>
              <a:t>, ДОНАП </a:t>
            </a:r>
            <a:r>
              <a:rPr lang="ru-RU" b="1" dirty="0" smtClean="0"/>
              <a:t>без хронического остеомиелита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752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1404392"/>
          </a:xfrm>
        </p:spPr>
        <p:txBody>
          <a:bodyPr>
            <a:noAutofit/>
          </a:bodyPr>
          <a:lstStyle/>
          <a:p>
            <a:pPr algn="ctr"/>
            <a:r>
              <a:rPr lang="ru-RU" sz="2400" spc="-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больных с деформациями и деструкцией костей стопы,</a:t>
            </a:r>
            <a:br>
              <a:rPr lang="ru-RU" sz="2400" spc="-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spc="-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осложненных хроническим остеомиелитом, в зависимости от этиологии и пола</a:t>
            </a:r>
            <a:br>
              <a:rPr lang="ru-RU" sz="2400" spc="-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spc="-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Пациенты без патологии костей стопы</a:t>
            </a:r>
            <a:endParaRPr lang="ru-RU" sz="2400" b="1" spc="-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33379846"/>
              </p:ext>
            </p:extLst>
          </p:nvPr>
        </p:nvGraphicFramePr>
        <p:xfrm>
          <a:off x="107504" y="1419848"/>
          <a:ext cx="8856984" cy="524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0179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240</TotalTime>
  <Words>674</Words>
  <Application>Microsoft Office PowerPoint</Application>
  <PresentationFormat>Экран (4:3)</PresentationFormat>
  <Paragraphs>82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Выполнила: Ординатор 2 года обучения, Специальность "Рентгенология", Ершкова М.Ю. 215гр</vt:lpstr>
      <vt:lpstr>Актуальность</vt:lpstr>
      <vt:lpstr>Невропатическая остеоартропатия Шарко (ОШ)</vt:lpstr>
      <vt:lpstr>Критерии посттравматического остеомиелита  (W. J. Metsemakers и др. (2018))</vt:lpstr>
      <vt:lpstr>«Золотой стандарт» диагностики хронического остеомиелита</vt:lpstr>
      <vt:lpstr>Цель</vt:lpstr>
      <vt:lpstr>Материалы и методы</vt:lpstr>
      <vt:lpstr>Материалы и методы</vt:lpstr>
      <vt:lpstr>Распределение больных с деформациями и деструкцией костей стопы, осложненных хроническим остеомиелитом, в зависимости от этиологии и пола Пациенты без патологии костей стопы</vt:lpstr>
      <vt:lpstr>Материалы и методы</vt:lpstr>
      <vt:lpstr>Нейрогенная артропатия</vt:lpstr>
      <vt:lpstr>Нейрогенная артропатия МСКТ голеностопного сустава и стопы больного в сагиттальной плоскости (а), VRT (б)</vt:lpstr>
      <vt:lpstr>Нейрогенная артропатия МСКТ голеностопного сустава и стопы MPR в сагиттальной плоскости. VRT</vt:lpstr>
      <vt:lpstr>Нейрогенная артропатия  Хронический остеомиелит МСКТ голеностопного сустава и стопы  MPR в сагиттальной плоскости </vt:lpstr>
      <vt:lpstr>Диабетическая нейроостеоартропатия</vt:lpstr>
      <vt:lpstr>Конец 1 части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Ординатор 2 года обучения, Специальность "Рентгенология", Ершкова М.Ю. 215гр</dc:title>
  <dc:creator>User</dc:creator>
  <cp:lastModifiedBy>Администратор1</cp:lastModifiedBy>
  <cp:revision>21</cp:revision>
  <dcterms:created xsi:type="dcterms:W3CDTF">2023-03-21T06:52:12Z</dcterms:created>
  <dcterms:modified xsi:type="dcterms:W3CDTF">2023-04-22T04:52:25Z</dcterms:modified>
</cp:coreProperties>
</file>