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79366" y="279907"/>
            <a:ext cx="6585267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8284" y="243331"/>
            <a:ext cx="7647431" cy="1498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98005" y="1503171"/>
            <a:ext cx="6120130" cy="1970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151.png"/><Relationship Id="rId14" Type="http://schemas.openxmlformats.org/officeDocument/2006/relationships/image" Target="../media/image36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g"/><Relationship Id="rId3" Type="http://schemas.openxmlformats.org/officeDocument/2006/relationships/image" Target="../media/image180.jpg"/><Relationship Id="rId7" Type="http://schemas.openxmlformats.org/officeDocument/2006/relationships/image" Target="../media/image184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3.jpg"/><Relationship Id="rId5" Type="http://schemas.openxmlformats.org/officeDocument/2006/relationships/image" Target="../media/image182.jpg"/><Relationship Id="rId4" Type="http://schemas.openxmlformats.org/officeDocument/2006/relationships/image" Target="../media/image181.jp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0.jpg"/><Relationship Id="rId5" Type="http://schemas.openxmlformats.org/officeDocument/2006/relationships/image" Target="../media/image189.jpg"/><Relationship Id="rId4" Type="http://schemas.openxmlformats.org/officeDocument/2006/relationships/image" Target="../media/image18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196" y="746251"/>
            <a:ext cx="8451215" cy="554164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065" marR="5080" algn="ctr">
              <a:lnSpc>
                <a:spcPts val="2300"/>
              </a:lnSpc>
              <a:spcBef>
                <a:spcPts val="660"/>
              </a:spcBef>
            </a:pPr>
            <a:r>
              <a:rPr sz="2400" b="1" i="1" spc="-5" dirty="0">
                <a:latin typeface="Calibri"/>
                <a:cs typeface="Calibri"/>
              </a:rPr>
              <a:t>Основы реабилитации </a:t>
            </a:r>
            <a:r>
              <a:rPr sz="2400" b="1" i="1" dirty="0">
                <a:latin typeface="Calibri"/>
                <a:cs typeface="Calibri"/>
              </a:rPr>
              <a:t>при </a:t>
            </a:r>
            <a:r>
              <a:rPr sz="2400" b="1" i="1" spc="-5" dirty="0">
                <a:latin typeface="Calibri"/>
                <a:cs typeface="Calibri"/>
              </a:rPr>
              <a:t>патологии</a:t>
            </a:r>
            <a:r>
              <a:rPr sz="2400" b="1" i="1" spc="-70" dirty="0">
                <a:latin typeface="Calibri"/>
                <a:cs typeface="Calibri"/>
              </a:rPr>
              <a:t> </a:t>
            </a:r>
            <a:r>
              <a:rPr sz="2400" b="1" i="1" spc="-5" dirty="0">
                <a:latin typeface="Calibri"/>
                <a:cs typeface="Calibri"/>
              </a:rPr>
              <a:t>опорно-двигательного  аппарата.</a:t>
            </a:r>
            <a:endParaRPr sz="2400" dirty="0">
              <a:latin typeface="Calibri"/>
              <a:cs typeface="Calibri"/>
            </a:endParaRPr>
          </a:p>
          <a:p>
            <a:pPr marL="1024255" marR="1016000" algn="ctr">
              <a:lnSpc>
                <a:spcPts val="2300"/>
              </a:lnSpc>
              <a:spcBef>
                <a:spcPts val="1520"/>
              </a:spcBef>
            </a:pPr>
            <a:r>
              <a:rPr sz="2000" b="1" i="1" spc="-10" dirty="0">
                <a:latin typeface="Calibri"/>
                <a:cs typeface="Calibri"/>
              </a:rPr>
              <a:t>Постановка реабилитационного диагноза, определение  </a:t>
            </a:r>
            <a:r>
              <a:rPr sz="2000" b="1" i="1" spc="-5" dirty="0">
                <a:latin typeface="Calibri"/>
                <a:cs typeface="Calibri"/>
              </a:rPr>
              <a:t>реабилитационной способности </a:t>
            </a:r>
            <a:r>
              <a:rPr sz="2000" b="1" i="1" dirty="0">
                <a:latin typeface="Calibri"/>
                <a:cs typeface="Calibri"/>
              </a:rPr>
              <a:t>и </a:t>
            </a:r>
            <a:r>
              <a:rPr sz="2000" b="1" i="1" spc="-5" dirty="0">
                <a:latin typeface="Calibri"/>
                <a:cs typeface="Calibri"/>
              </a:rPr>
              <a:t>реабилитационного  </a:t>
            </a:r>
            <a:r>
              <a:rPr sz="2000" b="1" i="1" spc="-10" dirty="0">
                <a:latin typeface="Calibri"/>
                <a:cs typeface="Calibri"/>
              </a:rPr>
              <a:t>прогноза при патологии органов движения </a:t>
            </a:r>
            <a:r>
              <a:rPr sz="2000" b="1" i="1" dirty="0">
                <a:latin typeface="Calibri"/>
                <a:cs typeface="Calibri"/>
              </a:rPr>
              <a:t>и</a:t>
            </a:r>
            <a:r>
              <a:rPr sz="2000" b="1" i="1" spc="10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опоры.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 dirty="0">
              <a:latin typeface="Calibri"/>
              <a:cs typeface="Calibri"/>
            </a:endParaRPr>
          </a:p>
          <a:p>
            <a:pPr marL="1531620" marR="1522730" algn="ctr">
              <a:lnSpc>
                <a:spcPts val="2280"/>
              </a:lnSpc>
            </a:pPr>
            <a:r>
              <a:rPr sz="2000" b="1" i="1" spc="-5" dirty="0">
                <a:latin typeface="Calibri"/>
                <a:cs typeface="Calibri"/>
              </a:rPr>
              <a:t>Применение </a:t>
            </a:r>
            <a:r>
              <a:rPr sz="2000" b="1" i="1" spc="-30" dirty="0">
                <a:latin typeface="Calibri"/>
                <a:cs typeface="Calibri"/>
              </a:rPr>
              <a:t>МКФ </a:t>
            </a:r>
            <a:r>
              <a:rPr sz="2000" b="1" i="1" dirty="0">
                <a:latin typeface="Calibri"/>
                <a:cs typeface="Calibri"/>
              </a:rPr>
              <a:t>в </a:t>
            </a:r>
            <a:r>
              <a:rPr sz="2000" b="1" i="1" spc="-5" dirty="0">
                <a:latin typeface="Calibri"/>
                <a:cs typeface="Calibri"/>
              </a:rPr>
              <a:t>реабилитации пациентов </a:t>
            </a:r>
            <a:r>
              <a:rPr sz="2000" b="1" i="1" dirty="0">
                <a:latin typeface="Calibri"/>
                <a:cs typeface="Calibri"/>
              </a:rPr>
              <a:t>с  </a:t>
            </a:r>
            <a:r>
              <a:rPr sz="2000" b="1" i="1" spc="-10" dirty="0">
                <a:latin typeface="Calibri"/>
                <a:cs typeface="Calibri"/>
              </a:rPr>
              <a:t>патологией</a:t>
            </a:r>
            <a:r>
              <a:rPr sz="2000" b="1" i="1" spc="-15" dirty="0">
                <a:latin typeface="Calibri"/>
                <a:cs typeface="Calibri"/>
              </a:rPr>
              <a:t> ОДС.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 dirty="0">
              <a:latin typeface="Calibri"/>
              <a:cs typeface="Calibri"/>
            </a:endParaRPr>
          </a:p>
          <a:p>
            <a:pPr marL="1169035" marR="1158875" indent="-2540" algn="ctr">
              <a:lnSpc>
                <a:spcPts val="2300"/>
              </a:lnSpc>
            </a:pPr>
            <a:r>
              <a:rPr sz="2000" b="1" i="1" dirty="0">
                <a:latin typeface="Calibri"/>
                <a:cs typeface="Calibri"/>
              </a:rPr>
              <a:t>Средства и методы </a:t>
            </a:r>
            <a:r>
              <a:rPr sz="2000" b="1" i="1" spc="-10" dirty="0">
                <a:latin typeface="Calibri"/>
                <a:cs typeface="Calibri"/>
              </a:rPr>
              <a:t>медицинской реабилитации  </a:t>
            </a:r>
            <a:r>
              <a:rPr sz="2000" b="1" i="1" spc="-5" dirty="0">
                <a:latin typeface="Calibri"/>
                <a:cs typeface="Calibri"/>
              </a:rPr>
              <a:t>травматологических </a:t>
            </a:r>
            <a:r>
              <a:rPr sz="2000" b="1" i="1" dirty="0">
                <a:latin typeface="Calibri"/>
                <a:cs typeface="Calibri"/>
              </a:rPr>
              <a:t>и </a:t>
            </a:r>
            <a:r>
              <a:rPr sz="2000" b="1" i="1" spc="-5" dirty="0">
                <a:latin typeface="Calibri"/>
                <a:cs typeface="Calibri"/>
              </a:rPr>
              <a:t>ортопедических пациентов</a:t>
            </a:r>
            <a:r>
              <a:rPr sz="2000" b="1" i="1" spc="-5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и  </a:t>
            </a:r>
            <a:r>
              <a:rPr sz="2000" b="1" i="1" spc="-5" dirty="0">
                <a:latin typeface="Calibri"/>
                <a:cs typeface="Calibri"/>
              </a:rPr>
              <a:t>алгоритм их </a:t>
            </a:r>
            <a:r>
              <a:rPr sz="2000" b="1" i="1" spc="-10" dirty="0">
                <a:latin typeface="Calibri"/>
                <a:cs typeface="Calibri"/>
              </a:rPr>
              <a:t>выбора.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Calibri"/>
              <a:cs typeface="Calibri"/>
            </a:endParaRPr>
          </a:p>
          <a:p>
            <a:pPr marL="2870835" marR="2863215" algn="ctr">
              <a:lnSpc>
                <a:spcPts val="2300"/>
              </a:lnSpc>
            </a:pPr>
            <a:r>
              <a:rPr sz="2000" b="1" i="1" spc="-5" dirty="0" err="1" smtClean="0">
                <a:latin typeface="Calibri"/>
                <a:cs typeface="Calibri"/>
              </a:rPr>
              <a:t>Лечебная</a:t>
            </a:r>
            <a:r>
              <a:rPr sz="2000" b="1" i="1" spc="-60" dirty="0" smtClean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физкультура  </a:t>
            </a:r>
            <a:r>
              <a:rPr sz="2000" b="1" i="1" spc="-5" dirty="0">
                <a:latin typeface="Calibri"/>
                <a:cs typeface="Calibri"/>
              </a:rPr>
              <a:t>(общие</a:t>
            </a:r>
            <a:r>
              <a:rPr sz="2000" b="1" i="1" spc="-15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основы)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50" dirty="0">
              <a:latin typeface="Calibri"/>
              <a:cs typeface="Calibri"/>
            </a:endParaRPr>
          </a:p>
          <a:p>
            <a:pPr marL="1832610" marR="1824355" algn="ctr">
              <a:lnSpc>
                <a:spcPts val="2300"/>
              </a:lnSpc>
            </a:pPr>
            <a:r>
              <a:rPr sz="2000" b="1" i="1" spc="-5" dirty="0">
                <a:latin typeface="Calibri"/>
                <a:cs typeface="Calibri"/>
              </a:rPr>
              <a:t>Особенности </a:t>
            </a:r>
            <a:r>
              <a:rPr sz="2000" b="1" i="1" spc="-10" dirty="0">
                <a:latin typeface="Calibri"/>
                <a:cs typeface="Calibri"/>
              </a:rPr>
              <a:t>медицинской</a:t>
            </a:r>
            <a:r>
              <a:rPr sz="2000" b="1" i="1" spc="-60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реабилитации  </a:t>
            </a:r>
            <a:r>
              <a:rPr sz="2000" b="1" i="1" dirty="0">
                <a:latin typeface="Calibri"/>
                <a:cs typeface="Calibri"/>
              </a:rPr>
              <a:t>в </a:t>
            </a:r>
            <a:r>
              <a:rPr sz="2000" b="1" i="1" spc="-10" dirty="0">
                <a:latin typeface="Calibri"/>
                <a:cs typeface="Calibri"/>
              </a:rPr>
              <a:t>различных </a:t>
            </a:r>
            <a:r>
              <a:rPr sz="2000" b="1" i="1" spc="-5" dirty="0">
                <a:latin typeface="Calibri"/>
                <a:cs typeface="Calibri"/>
              </a:rPr>
              <a:t>возрастных</a:t>
            </a:r>
            <a:r>
              <a:rPr sz="2000" b="1" i="1" spc="-15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группах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18690" y="319532"/>
            <a:ext cx="841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ЛЕКЦИЯ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Нарушения двигательной</a:t>
            </a:r>
            <a:r>
              <a:rPr spc="-25" dirty="0"/>
              <a:t> </a:t>
            </a:r>
            <a:r>
              <a:rPr spc="-15" dirty="0"/>
              <a:t>функции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228" y="879476"/>
            <a:ext cx="9144635" cy="130175"/>
            <a:chOff x="-228" y="879476"/>
            <a:chExt cx="9144635" cy="130175"/>
          </a:xfrm>
        </p:grpSpPr>
        <p:sp>
          <p:nvSpPr>
            <p:cNvPr id="4" name="object 4"/>
            <p:cNvSpPr/>
            <p:nvPr/>
          </p:nvSpPr>
          <p:spPr>
            <a:xfrm>
              <a:off x="0" y="908049"/>
              <a:ext cx="9144000" cy="73025"/>
            </a:xfrm>
            <a:custGeom>
              <a:avLst/>
              <a:gdLst/>
              <a:ahLst/>
              <a:cxnLst/>
              <a:rect l="l" t="t" r="r" b="b"/>
              <a:pathLst>
                <a:path w="9144000" h="73025">
                  <a:moveTo>
                    <a:pt x="9144000" y="0"/>
                  </a:moveTo>
                  <a:lnTo>
                    <a:pt x="0" y="73025"/>
                  </a:lnTo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28" y="879476"/>
              <a:ext cx="9144635" cy="130175"/>
            </a:xfrm>
            <a:custGeom>
              <a:avLst/>
              <a:gdLst/>
              <a:ahLst/>
              <a:cxnLst/>
              <a:rect l="l" t="t" r="r" b="b"/>
              <a:pathLst>
                <a:path w="9144635" h="130175">
                  <a:moveTo>
                    <a:pt x="9144182" y="22858"/>
                  </a:moveTo>
                  <a:lnTo>
                    <a:pt x="182" y="95883"/>
                  </a:lnTo>
                  <a:lnTo>
                    <a:pt x="456" y="130172"/>
                  </a:lnTo>
                  <a:lnTo>
                    <a:pt x="9144455" y="57147"/>
                  </a:lnTo>
                  <a:lnTo>
                    <a:pt x="9144182" y="22858"/>
                  </a:lnTo>
                  <a:close/>
                </a:path>
                <a:path w="9144635" h="130175">
                  <a:moveTo>
                    <a:pt x="9143999" y="0"/>
                  </a:moveTo>
                  <a:lnTo>
                    <a:pt x="0" y="73025"/>
                  </a:lnTo>
                  <a:lnTo>
                    <a:pt x="91" y="84453"/>
                  </a:lnTo>
                  <a:lnTo>
                    <a:pt x="9144091" y="11428"/>
                  </a:lnTo>
                  <a:lnTo>
                    <a:pt x="9143999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498612" y="2029460"/>
            <a:ext cx="2620010" cy="2159000"/>
          </a:xfrm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marR="36195" algn="ctr">
              <a:lnSpc>
                <a:spcPct val="100000"/>
              </a:lnSpc>
              <a:spcBef>
                <a:spcPts val="2020"/>
              </a:spcBef>
            </a:pPr>
            <a:r>
              <a:rPr sz="9600" i="1" dirty="0">
                <a:latin typeface="Arial"/>
                <a:cs typeface="Arial"/>
              </a:rPr>
              <a:t>?</a:t>
            </a:r>
            <a:endParaRPr sz="9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sz="2400" spc="-10" dirty="0">
                <a:latin typeface="Calibri"/>
                <a:cs typeface="Calibri"/>
              </a:rPr>
              <a:t>Что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15" dirty="0">
                <a:latin typeface="Calibri"/>
                <a:cs typeface="Calibri"/>
              </a:rPr>
              <a:t>как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оценивать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44207" y="2276872"/>
            <a:ext cx="2136776" cy="4248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1560" y="1268760"/>
            <a:ext cx="2532062" cy="5302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00598" y="1351585"/>
            <a:ext cx="4021454" cy="4817110"/>
            <a:chOff x="4400598" y="1351585"/>
            <a:chExt cx="4021454" cy="4817110"/>
          </a:xfrm>
        </p:grpSpPr>
        <p:sp>
          <p:nvSpPr>
            <p:cNvPr id="3" name="object 3"/>
            <p:cNvSpPr/>
            <p:nvPr/>
          </p:nvSpPr>
          <p:spPr>
            <a:xfrm>
              <a:off x="5413395" y="5244010"/>
              <a:ext cx="998219" cy="919480"/>
            </a:xfrm>
            <a:custGeom>
              <a:avLst/>
              <a:gdLst/>
              <a:ahLst/>
              <a:cxnLst/>
              <a:rect l="l" t="t" r="r" b="b"/>
              <a:pathLst>
                <a:path w="998220" h="919479">
                  <a:moveTo>
                    <a:pt x="0" y="867659"/>
                  </a:moveTo>
                  <a:lnTo>
                    <a:pt x="0" y="919034"/>
                  </a:lnTo>
                </a:path>
                <a:path w="998220" h="919479">
                  <a:moveTo>
                    <a:pt x="0" y="696410"/>
                  </a:moveTo>
                  <a:lnTo>
                    <a:pt x="0" y="799159"/>
                  </a:lnTo>
                </a:path>
                <a:path w="998220" h="919479">
                  <a:moveTo>
                    <a:pt x="997933" y="0"/>
                  </a:moveTo>
                  <a:lnTo>
                    <a:pt x="997933" y="919034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10570" y="6043169"/>
              <a:ext cx="1996439" cy="68580"/>
            </a:xfrm>
            <a:custGeom>
              <a:avLst/>
              <a:gdLst/>
              <a:ahLst/>
              <a:cxnLst/>
              <a:rect l="l" t="t" r="r" b="b"/>
              <a:pathLst>
                <a:path w="1996439" h="68579">
                  <a:moveTo>
                    <a:pt x="1995865" y="0"/>
                  </a:moveTo>
                  <a:lnTo>
                    <a:pt x="0" y="0"/>
                  </a:lnTo>
                  <a:lnTo>
                    <a:pt x="0" y="68499"/>
                  </a:lnTo>
                  <a:lnTo>
                    <a:pt x="1995865" y="68499"/>
                  </a:lnTo>
                  <a:lnTo>
                    <a:pt x="199586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13395" y="5757756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0"/>
                  </a:moveTo>
                  <a:lnTo>
                    <a:pt x="0" y="114165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10570" y="5871921"/>
              <a:ext cx="1996439" cy="68580"/>
            </a:xfrm>
            <a:custGeom>
              <a:avLst/>
              <a:gdLst/>
              <a:ahLst/>
              <a:cxnLst/>
              <a:rect l="l" t="t" r="r" b="b"/>
              <a:pathLst>
                <a:path w="1996439" h="68579">
                  <a:moveTo>
                    <a:pt x="1995865" y="0"/>
                  </a:moveTo>
                  <a:lnTo>
                    <a:pt x="0" y="0"/>
                  </a:lnTo>
                  <a:lnTo>
                    <a:pt x="0" y="68499"/>
                  </a:lnTo>
                  <a:lnTo>
                    <a:pt x="1995865" y="68499"/>
                  </a:lnTo>
                  <a:lnTo>
                    <a:pt x="199586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13395" y="5244010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6662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10570" y="5529427"/>
              <a:ext cx="1996439" cy="228600"/>
            </a:xfrm>
            <a:custGeom>
              <a:avLst/>
              <a:gdLst/>
              <a:ahLst/>
              <a:cxnLst/>
              <a:rect l="l" t="t" r="r" b="b"/>
              <a:pathLst>
                <a:path w="1996439" h="228600">
                  <a:moveTo>
                    <a:pt x="997927" y="0"/>
                  </a:moveTo>
                  <a:lnTo>
                    <a:pt x="0" y="0"/>
                  </a:lnTo>
                  <a:lnTo>
                    <a:pt x="0" y="57086"/>
                  </a:lnTo>
                  <a:lnTo>
                    <a:pt x="997927" y="57086"/>
                  </a:lnTo>
                  <a:lnTo>
                    <a:pt x="997927" y="0"/>
                  </a:lnTo>
                  <a:close/>
                </a:path>
                <a:path w="1996439" h="228600">
                  <a:moveTo>
                    <a:pt x="1995855" y="171246"/>
                  </a:moveTo>
                  <a:lnTo>
                    <a:pt x="0" y="171246"/>
                  </a:lnTo>
                  <a:lnTo>
                    <a:pt x="0" y="228333"/>
                  </a:lnTo>
                  <a:lnTo>
                    <a:pt x="1995855" y="228333"/>
                  </a:lnTo>
                  <a:lnTo>
                    <a:pt x="1995855" y="171246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13395" y="3017777"/>
              <a:ext cx="1996439" cy="3145790"/>
            </a:xfrm>
            <a:custGeom>
              <a:avLst/>
              <a:gdLst/>
              <a:ahLst/>
              <a:cxnLst/>
              <a:rect l="l" t="t" r="r" b="b"/>
              <a:pathLst>
                <a:path w="1996440" h="3145790">
                  <a:moveTo>
                    <a:pt x="0" y="2054983"/>
                  </a:moveTo>
                  <a:lnTo>
                    <a:pt x="0" y="2169148"/>
                  </a:lnTo>
                </a:path>
                <a:path w="1996440" h="3145790">
                  <a:moveTo>
                    <a:pt x="997933" y="0"/>
                  </a:moveTo>
                  <a:lnTo>
                    <a:pt x="997933" y="2169148"/>
                  </a:lnTo>
                </a:path>
                <a:path w="1996440" h="3145790">
                  <a:moveTo>
                    <a:pt x="1995866" y="2226232"/>
                  </a:moveTo>
                  <a:lnTo>
                    <a:pt x="1995866" y="3145267"/>
                  </a:lnTo>
                </a:path>
                <a:path w="1996440" h="3145790">
                  <a:moveTo>
                    <a:pt x="1995866" y="0"/>
                  </a:moveTo>
                  <a:lnTo>
                    <a:pt x="1995866" y="2169148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10570" y="5186926"/>
              <a:ext cx="3004185" cy="57150"/>
            </a:xfrm>
            <a:custGeom>
              <a:avLst/>
              <a:gdLst/>
              <a:ahLst/>
              <a:cxnLst/>
              <a:rect l="l" t="t" r="r" b="b"/>
              <a:pathLst>
                <a:path w="3004184" h="57150">
                  <a:moveTo>
                    <a:pt x="3003583" y="0"/>
                  </a:moveTo>
                  <a:lnTo>
                    <a:pt x="0" y="0"/>
                  </a:lnTo>
                  <a:lnTo>
                    <a:pt x="0" y="57083"/>
                  </a:lnTo>
                  <a:lnTo>
                    <a:pt x="3003583" y="57083"/>
                  </a:lnTo>
                  <a:lnTo>
                    <a:pt x="300358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13395" y="4901512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0"/>
                  </a:moveTo>
                  <a:lnTo>
                    <a:pt x="0" y="114165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10570" y="5015678"/>
              <a:ext cx="1996439" cy="57150"/>
            </a:xfrm>
            <a:custGeom>
              <a:avLst/>
              <a:gdLst/>
              <a:ahLst/>
              <a:cxnLst/>
              <a:rect l="l" t="t" r="r" b="b"/>
              <a:pathLst>
                <a:path w="1996439" h="57150">
                  <a:moveTo>
                    <a:pt x="1995865" y="0"/>
                  </a:moveTo>
                  <a:lnTo>
                    <a:pt x="0" y="0"/>
                  </a:lnTo>
                  <a:lnTo>
                    <a:pt x="0" y="57082"/>
                  </a:lnTo>
                  <a:lnTo>
                    <a:pt x="1995865" y="57082"/>
                  </a:lnTo>
                  <a:lnTo>
                    <a:pt x="199586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413395" y="4730263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0"/>
                  </a:moveTo>
                  <a:lnTo>
                    <a:pt x="0" y="114165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10570" y="4844428"/>
              <a:ext cx="1996439" cy="57150"/>
            </a:xfrm>
            <a:custGeom>
              <a:avLst/>
              <a:gdLst/>
              <a:ahLst/>
              <a:cxnLst/>
              <a:rect l="l" t="t" r="r" b="b"/>
              <a:pathLst>
                <a:path w="1996439" h="57150">
                  <a:moveTo>
                    <a:pt x="1995865" y="0"/>
                  </a:moveTo>
                  <a:lnTo>
                    <a:pt x="0" y="0"/>
                  </a:lnTo>
                  <a:lnTo>
                    <a:pt x="0" y="57083"/>
                  </a:lnTo>
                  <a:lnTo>
                    <a:pt x="1995865" y="57083"/>
                  </a:lnTo>
                  <a:lnTo>
                    <a:pt x="199586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413395" y="3874020"/>
              <a:ext cx="0" cy="799465"/>
            </a:xfrm>
            <a:custGeom>
              <a:avLst/>
              <a:gdLst/>
              <a:ahLst/>
              <a:cxnLst/>
              <a:rect l="l" t="t" r="r" b="b"/>
              <a:pathLst>
                <a:path h="799464">
                  <a:moveTo>
                    <a:pt x="0" y="0"/>
                  </a:moveTo>
                  <a:lnTo>
                    <a:pt x="0" y="799160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10570" y="3988193"/>
              <a:ext cx="1996439" cy="742315"/>
            </a:xfrm>
            <a:custGeom>
              <a:avLst/>
              <a:gdLst/>
              <a:ahLst/>
              <a:cxnLst/>
              <a:rect l="l" t="t" r="r" b="b"/>
              <a:pathLst>
                <a:path w="1996439" h="742314">
                  <a:moveTo>
                    <a:pt x="997927" y="513740"/>
                  </a:moveTo>
                  <a:lnTo>
                    <a:pt x="0" y="513740"/>
                  </a:lnTo>
                  <a:lnTo>
                    <a:pt x="0" y="570826"/>
                  </a:lnTo>
                  <a:lnTo>
                    <a:pt x="997927" y="570826"/>
                  </a:lnTo>
                  <a:lnTo>
                    <a:pt x="997927" y="513740"/>
                  </a:lnTo>
                  <a:close/>
                </a:path>
                <a:path w="1996439" h="742314">
                  <a:moveTo>
                    <a:pt x="997927" y="342493"/>
                  </a:moveTo>
                  <a:lnTo>
                    <a:pt x="0" y="342493"/>
                  </a:lnTo>
                  <a:lnTo>
                    <a:pt x="0" y="399580"/>
                  </a:lnTo>
                  <a:lnTo>
                    <a:pt x="997927" y="399580"/>
                  </a:lnTo>
                  <a:lnTo>
                    <a:pt x="997927" y="342493"/>
                  </a:lnTo>
                  <a:close/>
                </a:path>
                <a:path w="1996439" h="742314">
                  <a:moveTo>
                    <a:pt x="997927" y="171246"/>
                  </a:moveTo>
                  <a:lnTo>
                    <a:pt x="0" y="171246"/>
                  </a:lnTo>
                  <a:lnTo>
                    <a:pt x="0" y="228333"/>
                  </a:lnTo>
                  <a:lnTo>
                    <a:pt x="997927" y="228333"/>
                  </a:lnTo>
                  <a:lnTo>
                    <a:pt x="997927" y="171246"/>
                  </a:lnTo>
                  <a:close/>
                </a:path>
                <a:path w="1996439" h="742314">
                  <a:moveTo>
                    <a:pt x="997927" y="0"/>
                  </a:moveTo>
                  <a:lnTo>
                    <a:pt x="0" y="0"/>
                  </a:lnTo>
                  <a:lnTo>
                    <a:pt x="0" y="57086"/>
                  </a:lnTo>
                  <a:lnTo>
                    <a:pt x="997927" y="57086"/>
                  </a:lnTo>
                  <a:lnTo>
                    <a:pt x="997927" y="0"/>
                  </a:lnTo>
                  <a:close/>
                </a:path>
                <a:path w="1996439" h="742314">
                  <a:moveTo>
                    <a:pt x="1995855" y="684987"/>
                  </a:moveTo>
                  <a:lnTo>
                    <a:pt x="0" y="684987"/>
                  </a:lnTo>
                  <a:lnTo>
                    <a:pt x="0" y="742073"/>
                  </a:lnTo>
                  <a:lnTo>
                    <a:pt x="1995855" y="742073"/>
                  </a:lnTo>
                  <a:lnTo>
                    <a:pt x="1995855" y="684987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13395" y="3360275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6662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10570" y="3474440"/>
              <a:ext cx="1996439" cy="400050"/>
            </a:xfrm>
            <a:custGeom>
              <a:avLst/>
              <a:gdLst/>
              <a:ahLst/>
              <a:cxnLst/>
              <a:rect l="l" t="t" r="r" b="b"/>
              <a:pathLst>
                <a:path w="1996439" h="400050">
                  <a:moveTo>
                    <a:pt x="997927" y="171259"/>
                  </a:moveTo>
                  <a:lnTo>
                    <a:pt x="0" y="171259"/>
                  </a:lnTo>
                  <a:lnTo>
                    <a:pt x="0" y="228333"/>
                  </a:lnTo>
                  <a:lnTo>
                    <a:pt x="997927" y="228333"/>
                  </a:lnTo>
                  <a:lnTo>
                    <a:pt x="997927" y="171259"/>
                  </a:lnTo>
                  <a:close/>
                </a:path>
                <a:path w="1996439" h="400050">
                  <a:moveTo>
                    <a:pt x="997927" y="0"/>
                  </a:moveTo>
                  <a:lnTo>
                    <a:pt x="0" y="0"/>
                  </a:lnTo>
                  <a:lnTo>
                    <a:pt x="0" y="57086"/>
                  </a:lnTo>
                  <a:lnTo>
                    <a:pt x="997927" y="57086"/>
                  </a:lnTo>
                  <a:lnTo>
                    <a:pt x="997927" y="0"/>
                  </a:lnTo>
                  <a:close/>
                </a:path>
                <a:path w="1996439" h="400050">
                  <a:moveTo>
                    <a:pt x="1995855" y="342506"/>
                  </a:moveTo>
                  <a:lnTo>
                    <a:pt x="0" y="342506"/>
                  </a:lnTo>
                  <a:lnTo>
                    <a:pt x="0" y="399580"/>
                  </a:lnTo>
                  <a:lnTo>
                    <a:pt x="1995855" y="399580"/>
                  </a:lnTo>
                  <a:lnTo>
                    <a:pt x="1995855" y="342506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413395" y="3017777"/>
              <a:ext cx="0" cy="285750"/>
            </a:xfrm>
            <a:custGeom>
              <a:avLst/>
              <a:gdLst/>
              <a:ahLst/>
              <a:cxnLst/>
              <a:rect l="l" t="t" r="r" b="b"/>
              <a:pathLst>
                <a:path h="285750">
                  <a:moveTo>
                    <a:pt x="0" y="0"/>
                  </a:moveTo>
                  <a:lnTo>
                    <a:pt x="0" y="285413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10570" y="3131946"/>
              <a:ext cx="1996439" cy="228600"/>
            </a:xfrm>
            <a:custGeom>
              <a:avLst/>
              <a:gdLst/>
              <a:ahLst/>
              <a:cxnLst/>
              <a:rect l="l" t="t" r="r" b="b"/>
              <a:pathLst>
                <a:path w="1996439" h="228600">
                  <a:moveTo>
                    <a:pt x="997927" y="0"/>
                  </a:moveTo>
                  <a:lnTo>
                    <a:pt x="0" y="0"/>
                  </a:lnTo>
                  <a:lnTo>
                    <a:pt x="0" y="57086"/>
                  </a:lnTo>
                  <a:lnTo>
                    <a:pt x="997927" y="57086"/>
                  </a:lnTo>
                  <a:lnTo>
                    <a:pt x="997927" y="0"/>
                  </a:lnTo>
                  <a:close/>
                </a:path>
                <a:path w="1996439" h="228600">
                  <a:moveTo>
                    <a:pt x="1995855" y="171246"/>
                  </a:moveTo>
                  <a:lnTo>
                    <a:pt x="0" y="171246"/>
                  </a:lnTo>
                  <a:lnTo>
                    <a:pt x="0" y="228333"/>
                  </a:lnTo>
                  <a:lnTo>
                    <a:pt x="1995855" y="228333"/>
                  </a:lnTo>
                  <a:lnTo>
                    <a:pt x="1995855" y="171246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413395" y="2504031"/>
              <a:ext cx="1996439" cy="457200"/>
            </a:xfrm>
            <a:custGeom>
              <a:avLst/>
              <a:gdLst/>
              <a:ahLst/>
              <a:cxnLst/>
              <a:rect l="l" t="t" r="r" b="b"/>
              <a:pathLst>
                <a:path w="1996440" h="457200">
                  <a:moveTo>
                    <a:pt x="0" y="342497"/>
                  </a:moveTo>
                  <a:lnTo>
                    <a:pt x="0" y="456664"/>
                  </a:lnTo>
                </a:path>
                <a:path w="1996440" h="457200">
                  <a:moveTo>
                    <a:pt x="997933" y="0"/>
                  </a:moveTo>
                  <a:lnTo>
                    <a:pt x="997933" y="456664"/>
                  </a:lnTo>
                </a:path>
                <a:path w="1996440" h="457200">
                  <a:moveTo>
                    <a:pt x="1995866" y="0"/>
                  </a:moveTo>
                  <a:lnTo>
                    <a:pt x="1995866" y="456664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10570" y="2960695"/>
              <a:ext cx="3004185" cy="57150"/>
            </a:xfrm>
            <a:custGeom>
              <a:avLst/>
              <a:gdLst/>
              <a:ahLst/>
              <a:cxnLst/>
              <a:rect l="l" t="t" r="r" b="b"/>
              <a:pathLst>
                <a:path w="3004184" h="57150">
                  <a:moveTo>
                    <a:pt x="3003583" y="0"/>
                  </a:moveTo>
                  <a:lnTo>
                    <a:pt x="0" y="0"/>
                  </a:lnTo>
                  <a:lnTo>
                    <a:pt x="0" y="57082"/>
                  </a:lnTo>
                  <a:lnTo>
                    <a:pt x="3003583" y="57082"/>
                  </a:lnTo>
                  <a:lnTo>
                    <a:pt x="300358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413395" y="2675280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0"/>
                  </a:moveTo>
                  <a:lnTo>
                    <a:pt x="0" y="114165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410570" y="2789445"/>
              <a:ext cx="1996439" cy="57150"/>
            </a:xfrm>
            <a:custGeom>
              <a:avLst/>
              <a:gdLst/>
              <a:ahLst/>
              <a:cxnLst/>
              <a:rect l="l" t="t" r="r" b="b"/>
              <a:pathLst>
                <a:path w="1996439" h="57150">
                  <a:moveTo>
                    <a:pt x="1995865" y="0"/>
                  </a:moveTo>
                  <a:lnTo>
                    <a:pt x="0" y="0"/>
                  </a:lnTo>
                  <a:lnTo>
                    <a:pt x="0" y="57082"/>
                  </a:lnTo>
                  <a:lnTo>
                    <a:pt x="1995865" y="57082"/>
                  </a:lnTo>
                  <a:lnTo>
                    <a:pt x="199586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413395" y="2504031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0"/>
                  </a:moveTo>
                  <a:lnTo>
                    <a:pt x="0" y="114166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410570" y="2618197"/>
              <a:ext cx="1996439" cy="57150"/>
            </a:xfrm>
            <a:custGeom>
              <a:avLst/>
              <a:gdLst/>
              <a:ahLst/>
              <a:cxnLst/>
              <a:rect l="l" t="t" r="r" b="b"/>
              <a:pathLst>
                <a:path w="1996439" h="57150">
                  <a:moveTo>
                    <a:pt x="1995865" y="0"/>
                  </a:moveTo>
                  <a:lnTo>
                    <a:pt x="0" y="0"/>
                  </a:lnTo>
                  <a:lnTo>
                    <a:pt x="0" y="57082"/>
                  </a:lnTo>
                  <a:lnTo>
                    <a:pt x="1995865" y="57082"/>
                  </a:lnTo>
                  <a:lnTo>
                    <a:pt x="199586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413395" y="2332782"/>
              <a:ext cx="1996439" cy="114300"/>
            </a:xfrm>
            <a:custGeom>
              <a:avLst/>
              <a:gdLst/>
              <a:ahLst/>
              <a:cxnLst/>
              <a:rect l="l" t="t" r="r" b="b"/>
              <a:pathLst>
                <a:path w="1996440" h="114300">
                  <a:moveTo>
                    <a:pt x="0" y="0"/>
                  </a:moveTo>
                  <a:lnTo>
                    <a:pt x="0" y="114165"/>
                  </a:lnTo>
                </a:path>
                <a:path w="1996440" h="114300">
                  <a:moveTo>
                    <a:pt x="997933" y="0"/>
                  </a:moveTo>
                  <a:lnTo>
                    <a:pt x="997933" y="114165"/>
                  </a:lnTo>
                </a:path>
                <a:path w="1996440" h="114300">
                  <a:moveTo>
                    <a:pt x="1995866" y="0"/>
                  </a:moveTo>
                  <a:lnTo>
                    <a:pt x="1995866" y="114165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416978" y="1356666"/>
              <a:ext cx="0" cy="4806950"/>
            </a:xfrm>
            <a:custGeom>
              <a:avLst/>
              <a:gdLst/>
              <a:ahLst/>
              <a:cxnLst/>
              <a:rect l="l" t="t" r="r" b="b"/>
              <a:pathLst>
                <a:path h="4806950">
                  <a:moveTo>
                    <a:pt x="0" y="0"/>
                  </a:moveTo>
                  <a:lnTo>
                    <a:pt x="0" y="4806378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10570" y="2446948"/>
              <a:ext cx="4001770" cy="57150"/>
            </a:xfrm>
            <a:custGeom>
              <a:avLst/>
              <a:gdLst/>
              <a:ahLst/>
              <a:cxnLst/>
              <a:rect l="l" t="t" r="r" b="b"/>
              <a:pathLst>
                <a:path w="4001770" h="57150">
                  <a:moveTo>
                    <a:pt x="4001516" y="0"/>
                  </a:moveTo>
                  <a:lnTo>
                    <a:pt x="0" y="0"/>
                  </a:lnTo>
                  <a:lnTo>
                    <a:pt x="0" y="57082"/>
                  </a:lnTo>
                  <a:lnTo>
                    <a:pt x="4001516" y="57082"/>
                  </a:lnTo>
                  <a:lnTo>
                    <a:pt x="4001516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413395" y="1647788"/>
              <a:ext cx="1996439" cy="616585"/>
            </a:xfrm>
            <a:custGeom>
              <a:avLst/>
              <a:gdLst/>
              <a:ahLst/>
              <a:cxnLst/>
              <a:rect l="l" t="t" r="r" b="b"/>
              <a:pathLst>
                <a:path w="1996440" h="616585">
                  <a:moveTo>
                    <a:pt x="0" y="513745"/>
                  </a:moveTo>
                  <a:lnTo>
                    <a:pt x="0" y="616494"/>
                  </a:lnTo>
                </a:path>
                <a:path w="1996440" h="616585">
                  <a:moveTo>
                    <a:pt x="997933" y="0"/>
                  </a:moveTo>
                  <a:lnTo>
                    <a:pt x="997933" y="616494"/>
                  </a:lnTo>
                </a:path>
                <a:path w="1996440" h="616585">
                  <a:moveTo>
                    <a:pt x="1995866" y="0"/>
                  </a:moveTo>
                  <a:lnTo>
                    <a:pt x="1995866" y="616494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410570" y="2264283"/>
              <a:ext cx="4001770" cy="68580"/>
            </a:xfrm>
            <a:custGeom>
              <a:avLst/>
              <a:gdLst/>
              <a:ahLst/>
              <a:cxnLst/>
              <a:rect l="l" t="t" r="r" b="b"/>
              <a:pathLst>
                <a:path w="4001770" h="68580">
                  <a:moveTo>
                    <a:pt x="4001516" y="0"/>
                  </a:moveTo>
                  <a:lnTo>
                    <a:pt x="0" y="0"/>
                  </a:lnTo>
                  <a:lnTo>
                    <a:pt x="0" y="68499"/>
                  </a:lnTo>
                  <a:lnTo>
                    <a:pt x="4001516" y="68499"/>
                  </a:lnTo>
                  <a:lnTo>
                    <a:pt x="4001516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413395" y="1990285"/>
              <a:ext cx="0" cy="102870"/>
            </a:xfrm>
            <a:custGeom>
              <a:avLst/>
              <a:gdLst/>
              <a:ahLst/>
              <a:cxnLst/>
              <a:rect l="l" t="t" r="r" b="b"/>
              <a:pathLst>
                <a:path h="102869">
                  <a:moveTo>
                    <a:pt x="0" y="0"/>
                  </a:moveTo>
                  <a:lnTo>
                    <a:pt x="0" y="102749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410570" y="2093034"/>
              <a:ext cx="1996439" cy="68580"/>
            </a:xfrm>
            <a:custGeom>
              <a:avLst/>
              <a:gdLst/>
              <a:ahLst/>
              <a:cxnLst/>
              <a:rect l="l" t="t" r="r" b="b"/>
              <a:pathLst>
                <a:path w="1996439" h="68580">
                  <a:moveTo>
                    <a:pt x="1995865" y="0"/>
                  </a:moveTo>
                  <a:lnTo>
                    <a:pt x="0" y="0"/>
                  </a:lnTo>
                  <a:lnTo>
                    <a:pt x="0" y="68498"/>
                  </a:lnTo>
                  <a:lnTo>
                    <a:pt x="1995865" y="68498"/>
                  </a:lnTo>
                  <a:lnTo>
                    <a:pt x="199586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13395" y="1819037"/>
              <a:ext cx="0" cy="102870"/>
            </a:xfrm>
            <a:custGeom>
              <a:avLst/>
              <a:gdLst/>
              <a:ahLst/>
              <a:cxnLst/>
              <a:rect l="l" t="t" r="r" b="b"/>
              <a:pathLst>
                <a:path h="102869">
                  <a:moveTo>
                    <a:pt x="0" y="0"/>
                  </a:moveTo>
                  <a:lnTo>
                    <a:pt x="0" y="102748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10570" y="1921785"/>
              <a:ext cx="1996439" cy="68580"/>
            </a:xfrm>
            <a:custGeom>
              <a:avLst/>
              <a:gdLst/>
              <a:ahLst/>
              <a:cxnLst/>
              <a:rect l="l" t="t" r="r" b="b"/>
              <a:pathLst>
                <a:path w="1996439" h="68580">
                  <a:moveTo>
                    <a:pt x="1995865" y="0"/>
                  </a:moveTo>
                  <a:lnTo>
                    <a:pt x="0" y="0"/>
                  </a:lnTo>
                  <a:lnTo>
                    <a:pt x="0" y="68499"/>
                  </a:lnTo>
                  <a:lnTo>
                    <a:pt x="1995865" y="68499"/>
                  </a:lnTo>
                  <a:lnTo>
                    <a:pt x="199586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413395" y="1647788"/>
              <a:ext cx="0" cy="102870"/>
            </a:xfrm>
            <a:custGeom>
              <a:avLst/>
              <a:gdLst/>
              <a:ahLst/>
              <a:cxnLst/>
              <a:rect l="l" t="t" r="r" b="b"/>
              <a:pathLst>
                <a:path h="102869">
                  <a:moveTo>
                    <a:pt x="0" y="0"/>
                  </a:moveTo>
                  <a:lnTo>
                    <a:pt x="0" y="102749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410570" y="1750537"/>
              <a:ext cx="1996439" cy="68580"/>
            </a:xfrm>
            <a:custGeom>
              <a:avLst/>
              <a:gdLst/>
              <a:ahLst/>
              <a:cxnLst/>
              <a:rect l="l" t="t" r="r" b="b"/>
              <a:pathLst>
                <a:path w="1996439" h="68580">
                  <a:moveTo>
                    <a:pt x="1995865" y="0"/>
                  </a:moveTo>
                  <a:lnTo>
                    <a:pt x="0" y="0"/>
                  </a:lnTo>
                  <a:lnTo>
                    <a:pt x="0" y="68499"/>
                  </a:lnTo>
                  <a:lnTo>
                    <a:pt x="1995865" y="68499"/>
                  </a:lnTo>
                  <a:lnTo>
                    <a:pt x="199586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413395" y="1476540"/>
              <a:ext cx="1996439" cy="102870"/>
            </a:xfrm>
            <a:custGeom>
              <a:avLst/>
              <a:gdLst/>
              <a:ahLst/>
              <a:cxnLst/>
              <a:rect l="l" t="t" r="r" b="b"/>
              <a:pathLst>
                <a:path w="1996440" h="102869">
                  <a:moveTo>
                    <a:pt x="0" y="0"/>
                  </a:moveTo>
                  <a:lnTo>
                    <a:pt x="0" y="102748"/>
                  </a:lnTo>
                </a:path>
                <a:path w="1996440" h="102869">
                  <a:moveTo>
                    <a:pt x="997933" y="0"/>
                  </a:moveTo>
                  <a:lnTo>
                    <a:pt x="997933" y="102748"/>
                  </a:lnTo>
                </a:path>
                <a:path w="1996440" h="102869">
                  <a:moveTo>
                    <a:pt x="1995866" y="0"/>
                  </a:moveTo>
                  <a:lnTo>
                    <a:pt x="1995866" y="102748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410570" y="1579288"/>
              <a:ext cx="3004185" cy="68580"/>
            </a:xfrm>
            <a:custGeom>
              <a:avLst/>
              <a:gdLst/>
              <a:ahLst/>
              <a:cxnLst/>
              <a:rect l="l" t="t" r="r" b="b"/>
              <a:pathLst>
                <a:path w="3004184" h="68580">
                  <a:moveTo>
                    <a:pt x="3003583" y="0"/>
                  </a:moveTo>
                  <a:lnTo>
                    <a:pt x="0" y="0"/>
                  </a:lnTo>
                  <a:lnTo>
                    <a:pt x="0" y="68499"/>
                  </a:lnTo>
                  <a:lnTo>
                    <a:pt x="3003583" y="68499"/>
                  </a:lnTo>
                  <a:lnTo>
                    <a:pt x="300358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413395" y="1356666"/>
              <a:ext cx="1996439" cy="51435"/>
            </a:xfrm>
            <a:custGeom>
              <a:avLst/>
              <a:gdLst/>
              <a:ahLst/>
              <a:cxnLst/>
              <a:rect l="l" t="t" r="r" b="b"/>
              <a:pathLst>
                <a:path w="1996440" h="51434">
                  <a:moveTo>
                    <a:pt x="0" y="0"/>
                  </a:moveTo>
                  <a:lnTo>
                    <a:pt x="0" y="51374"/>
                  </a:lnTo>
                </a:path>
                <a:path w="1996440" h="51434">
                  <a:moveTo>
                    <a:pt x="997933" y="0"/>
                  </a:moveTo>
                  <a:lnTo>
                    <a:pt x="997933" y="51374"/>
                  </a:lnTo>
                </a:path>
                <a:path w="1996440" h="51434">
                  <a:moveTo>
                    <a:pt x="1995866" y="0"/>
                  </a:moveTo>
                  <a:lnTo>
                    <a:pt x="1995866" y="51374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410570" y="1408040"/>
              <a:ext cx="3004185" cy="68580"/>
            </a:xfrm>
            <a:custGeom>
              <a:avLst/>
              <a:gdLst/>
              <a:ahLst/>
              <a:cxnLst/>
              <a:rect l="l" t="t" r="r" b="b"/>
              <a:pathLst>
                <a:path w="3004184" h="68580">
                  <a:moveTo>
                    <a:pt x="3003583" y="0"/>
                  </a:moveTo>
                  <a:lnTo>
                    <a:pt x="0" y="0"/>
                  </a:lnTo>
                  <a:lnTo>
                    <a:pt x="0" y="68499"/>
                  </a:lnTo>
                  <a:lnTo>
                    <a:pt x="3003583" y="68499"/>
                  </a:lnTo>
                  <a:lnTo>
                    <a:pt x="300358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405678" y="1356665"/>
              <a:ext cx="0" cy="4806950"/>
            </a:xfrm>
            <a:custGeom>
              <a:avLst/>
              <a:gdLst/>
              <a:ahLst/>
              <a:cxnLst/>
              <a:rect l="l" t="t" r="r" b="b"/>
              <a:pathLst>
                <a:path h="4806950">
                  <a:moveTo>
                    <a:pt x="0" y="4806378"/>
                  </a:moveTo>
                  <a:lnTo>
                    <a:pt x="0" y="0"/>
                  </a:lnTo>
                </a:path>
              </a:pathLst>
            </a:custGeom>
            <a:ln w="978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4365859" y="6224551"/>
            <a:ext cx="84455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b="1" i="1" spc="-65" dirty="0">
                <a:solidFill>
                  <a:srgbClr val="595959"/>
                </a:solidFill>
                <a:latin typeface="Times New Roman"/>
                <a:cs typeface="Times New Roman"/>
              </a:rPr>
              <a:t>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366903" y="6224551"/>
            <a:ext cx="84455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b="1" i="1" spc="-65" dirty="0">
                <a:solidFill>
                  <a:srgbClr val="595959"/>
                </a:solidFill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367947" y="6224551"/>
            <a:ext cx="84455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b="1" i="1" spc="-65" dirty="0">
                <a:solidFill>
                  <a:srgbClr val="595959"/>
                </a:solidFill>
                <a:latin typeface="Times New Roman"/>
                <a:cs typeface="Times New Roman"/>
              </a:rPr>
              <a:t>2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368992" y="6224551"/>
            <a:ext cx="84455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b="1" i="1" spc="-65" dirty="0">
                <a:solidFill>
                  <a:srgbClr val="595959"/>
                </a:solidFill>
                <a:latin typeface="Times New Roman"/>
                <a:cs typeface="Times New Roman"/>
              </a:rPr>
              <a:t>3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370035" y="6224551"/>
            <a:ext cx="84455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b="1" i="1" spc="-65" dirty="0">
                <a:solidFill>
                  <a:srgbClr val="595959"/>
                </a:solidFill>
                <a:latin typeface="Times New Roman"/>
                <a:cs typeface="Times New Roman"/>
              </a:rPr>
              <a:t>4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08361" y="726947"/>
            <a:ext cx="8169275" cy="5436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Б-ная </a:t>
            </a:r>
            <a:r>
              <a:rPr sz="1400" spc="5" dirty="0">
                <a:latin typeface="Calibri"/>
                <a:cs typeface="Calibri"/>
              </a:rPr>
              <a:t>П., 58 </a:t>
            </a:r>
            <a:r>
              <a:rPr sz="1400" spc="-10" dirty="0">
                <a:latin typeface="Calibri"/>
                <a:cs typeface="Calibri"/>
              </a:rPr>
              <a:t>лет, </a:t>
            </a:r>
            <a:r>
              <a:rPr sz="1400" dirty="0">
                <a:latin typeface="Calibri"/>
                <a:cs typeface="Calibri"/>
              </a:rPr>
              <a:t>д-з: двусторонний </a:t>
            </a:r>
            <a:r>
              <a:rPr sz="1400" spc="5" dirty="0">
                <a:latin typeface="Calibri"/>
                <a:cs typeface="Calibri"/>
              </a:rPr>
              <a:t>диспластический </a:t>
            </a:r>
            <a:r>
              <a:rPr sz="1400" dirty="0">
                <a:latin typeface="Calibri"/>
                <a:cs typeface="Calibri"/>
              </a:rPr>
              <a:t>коксартроз II-III </a:t>
            </a:r>
            <a:r>
              <a:rPr sz="1400" spc="-15" dirty="0">
                <a:latin typeface="Calibri"/>
                <a:cs typeface="Calibri"/>
              </a:rPr>
              <a:t>ст., </a:t>
            </a:r>
            <a:r>
              <a:rPr sz="1400" spc="5" dirty="0">
                <a:latin typeface="Calibri"/>
                <a:cs typeface="Calibri"/>
              </a:rPr>
              <a:t>состояние после </a:t>
            </a:r>
            <a:r>
              <a:rPr sz="1400" dirty="0">
                <a:latin typeface="Calibri"/>
                <a:cs typeface="Calibri"/>
              </a:rPr>
              <a:t>корригирующих  остеотомий </a:t>
            </a:r>
            <a:r>
              <a:rPr sz="1400" spc="5" dirty="0">
                <a:latin typeface="Calibri"/>
                <a:cs typeface="Calibri"/>
              </a:rPr>
              <a:t>проксимальных </a:t>
            </a:r>
            <a:r>
              <a:rPr sz="1400" dirty="0">
                <a:latin typeface="Calibri"/>
                <a:cs typeface="Calibri"/>
              </a:rPr>
              <a:t>концов </a:t>
            </a:r>
            <a:r>
              <a:rPr sz="1400" spc="5" dirty="0">
                <a:latin typeface="Calibri"/>
                <a:cs typeface="Calibri"/>
              </a:rPr>
              <a:t>бедра более 30 лет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назад.</a:t>
            </a:r>
            <a:endParaRPr sz="1400">
              <a:latin typeface="Calibri"/>
              <a:cs typeface="Calibri"/>
            </a:endParaRPr>
          </a:p>
          <a:p>
            <a:pPr marL="2659380">
              <a:lnSpc>
                <a:spcPct val="100000"/>
              </a:lnSpc>
              <a:spcBef>
                <a:spcPts val="1480"/>
              </a:spcBef>
            </a:pPr>
            <a:r>
              <a:rPr sz="1050" b="1" i="1" spc="-85" dirty="0">
                <a:solidFill>
                  <a:srgbClr val="595959"/>
                </a:solidFill>
                <a:latin typeface="Times New Roman"/>
                <a:cs typeface="Times New Roman"/>
              </a:rPr>
              <a:t>Подъем</a:t>
            </a:r>
            <a:r>
              <a:rPr sz="1050" b="1" i="1" spc="9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по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лестнице</a:t>
            </a:r>
            <a:endParaRPr sz="1050">
              <a:latin typeface="Times New Roman"/>
              <a:cs typeface="Times New Roman"/>
            </a:endParaRPr>
          </a:p>
          <a:p>
            <a:pPr marL="554355" marR="4244975" indent="2592070">
              <a:lnSpc>
                <a:spcPct val="107000"/>
              </a:lnSpc>
            </a:pP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Приседания. 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 </a:t>
            </a:r>
            <a:r>
              <a:rPr sz="1050" b="1" i="1" spc="-85" dirty="0">
                <a:solidFill>
                  <a:srgbClr val="595959"/>
                </a:solidFill>
                <a:latin typeface="Times New Roman"/>
                <a:cs typeface="Times New Roman"/>
              </a:rPr>
              <a:t>возможности</a:t>
            </a:r>
            <a:r>
              <a:rPr sz="1050" b="1" i="1" spc="9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самостоятельно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надеть </a:t>
            </a:r>
            <a:r>
              <a:rPr sz="1050" b="1" i="1" spc="-65" dirty="0">
                <a:solidFill>
                  <a:srgbClr val="595959"/>
                </a:solidFill>
                <a:latin typeface="Times New Roman"/>
                <a:cs typeface="Times New Roman"/>
              </a:rPr>
              <a:t>обувь 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 </a:t>
            </a:r>
            <a:r>
              <a:rPr sz="1050" b="1" i="1" spc="-85" dirty="0">
                <a:solidFill>
                  <a:srgbClr val="595959"/>
                </a:solidFill>
                <a:latin typeface="Times New Roman"/>
                <a:cs typeface="Times New Roman"/>
              </a:rPr>
              <a:t>возможности </a:t>
            </a:r>
            <a:r>
              <a:rPr sz="1050" b="1" i="1" spc="9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самостоятельно  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подняться </a:t>
            </a:r>
            <a:r>
              <a:rPr sz="1050" b="1" i="1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90" dirty="0">
                <a:solidFill>
                  <a:srgbClr val="595959"/>
                </a:solidFill>
                <a:latin typeface="Times New Roman"/>
                <a:cs typeface="Times New Roman"/>
              </a:rPr>
              <a:t>по…</a:t>
            </a:r>
            <a:endParaRPr sz="1050">
              <a:latin typeface="Times New Roman"/>
              <a:cs typeface="Times New Roman"/>
            </a:endParaRPr>
          </a:p>
          <a:p>
            <a:pPr marL="929640" marR="4243705" indent="-636905">
              <a:lnSpc>
                <a:spcPct val="107000"/>
              </a:lnSpc>
            </a:pP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 </a:t>
            </a:r>
            <a:r>
              <a:rPr sz="1050" b="1" i="1" spc="-85" dirty="0">
                <a:solidFill>
                  <a:srgbClr val="595959"/>
                </a:solidFill>
                <a:latin typeface="Times New Roman"/>
                <a:cs typeface="Times New Roman"/>
              </a:rPr>
              <a:t>возможности</a:t>
            </a:r>
            <a:r>
              <a:rPr sz="1050" b="1" i="1" spc="9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пройти </a:t>
            </a:r>
            <a:r>
              <a:rPr sz="1050" b="1" i="1" spc="-90" dirty="0">
                <a:solidFill>
                  <a:srgbClr val="595959"/>
                </a:solidFill>
                <a:latin typeface="Times New Roman"/>
                <a:cs typeface="Times New Roman"/>
              </a:rPr>
              <a:t>пешком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квартал 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или </a:t>
            </a:r>
            <a:r>
              <a:rPr sz="1050" b="1" i="1" spc="-85" dirty="0">
                <a:solidFill>
                  <a:srgbClr val="595959"/>
                </a:solidFill>
                <a:latin typeface="Times New Roman"/>
                <a:cs typeface="Times New Roman"/>
              </a:rPr>
              <a:t>более… 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 необходимости   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использования 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средств…</a:t>
            </a:r>
            <a:endParaRPr sz="1050">
              <a:latin typeface="Times New Roman"/>
              <a:cs typeface="Times New Roman"/>
            </a:endParaRPr>
          </a:p>
          <a:p>
            <a:pPr marL="1649730" marR="4361180" indent="57150" algn="r">
              <a:lnSpc>
                <a:spcPct val="107000"/>
              </a:lnSpc>
            </a:pP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локомоций</a:t>
            </a:r>
            <a:r>
              <a:rPr sz="1050" b="1" i="1" spc="-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50" dirty="0">
                <a:solidFill>
                  <a:srgbClr val="595959"/>
                </a:solidFill>
                <a:latin typeface="Times New Roman"/>
                <a:cs typeface="Times New Roman"/>
              </a:rPr>
              <a:t>(бег,</a:t>
            </a:r>
            <a:r>
              <a:rPr sz="1050" b="1" i="1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прыжки) </a:t>
            </a:r>
            <a:r>
              <a:rPr sz="1050" b="1" i="1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</a:t>
            </a:r>
            <a:r>
              <a:rPr sz="1050" b="1" i="1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локомоций</a:t>
            </a:r>
            <a:r>
              <a:rPr sz="1050" b="1" i="1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65" dirty="0">
                <a:solidFill>
                  <a:srgbClr val="595959"/>
                </a:solidFill>
                <a:latin typeface="Times New Roman"/>
                <a:cs typeface="Times New Roman"/>
              </a:rPr>
              <a:t>(ходьба) </a:t>
            </a:r>
            <a:r>
              <a:rPr sz="1050" b="1" i="1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 опороспособности </a:t>
            </a:r>
            <a:r>
              <a:rPr sz="1050" b="1" i="1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выраженности</a:t>
            </a:r>
            <a:r>
              <a:rPr sz="1050" b="1" i="1" spc="9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85" dirty="0">
                <a:solidFill>
                  <a:srgbClr val="595959"/>
                </a:solidFill>
                <a:latin typeface="Times New Roman"/>
                <a:cs typeface="Times New Roman"/>
              </a:rPr>
              <a:t>хромоты</a:t>
            </a:r>
            <a:endParaRPr sz="1050">
              <a:latin typeface="Times New Roman"/>
              <a:cs typeface="Times New Roman"/>
            </a:endParaRPr>
          </a:p>
          <a:p>
            <a:pPr marL="277495" marR="4246880">
              <a:lnSpc>
                <a:spcPct val="107000"/>
              </a:lnSpc>
            </a:pP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 функциональных </a:t>
            </a:r>
            <a:r>
              <a:rPr sz="1050" b="1" i="1" spc="-85" dirty="0">
                <a:solidFill>
                  <a:srgbClr val="595959"/>
                </a:solidFill>
                <a:latin typeface="Times New Roman"/>
                <a:cs typeface="Times New Roman"/>
              </a:rPr>
              <a:t>возможностей</a:t>
            </a:r>
            <a:r>
              <a:rPr sz="1050" b="1" i="1" spc="9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60" dirty="0">
                <a:solidFill>
                  <a:srgbClr val="595959"/>
                </a:solidFill>
                <a:latin typeface="Times New Roman"/>
                <a:cs typeface="Times New Roman"/>
              </a:rPr>
              <a:t>с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использованием…  Тестирование функциональных </a:t>
            </a:r>
            <a:r>
              <a:rPr sz="1050" b="1" i="1" spc="-85" dirty="0">
                <a:solidFill>
                  <a:srgbClr val="595959"/>
                </a:solidFill>
                <a:latin typeface="Times New Roman"/>
                <a:cs typeface="Times New Roman"/>
              </a:rPr>
              <a:t>возможностей</a:t>
            </a:r>
            <a:r>
              <a:rPr sz="1050" b="1" i="1" spc="9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60" dirty="0">
                <a:solidFill>
                  <a:srgbClr val="595959"/>
                </a:solidFill>
                <a:latin typeface="Times New Roman"/>
                <a:cs typeface="Times New Roman"/>
              </a:rPr>
              <a:t>с</a:t>
            </a:r>
            <a:r>
              <a:rPr sz="1050" b="1" i="1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использованием…</a:t>
            </a:r>
            <a:endParaRPr sz="1050">
              <a:latin typeface="Times New Roman"/>
              <a:cs typeface="Times New Roman"/>
            </a:endParaRPr>
          </a:p>
          <a:p>
            <a:pPr marL="1683385" marR="4361180" indent="-234315" algn="r">
              <a:lnSpc>
                <a:spcPct val="107000"/>
              </a:lnSpc>
            </a:pP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</a:t>
            </a:r>
            <a:r>
              <a:rPr sz="1050" b="1" i="1" spc="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функционального</a:t>
            </a:r>
            <a:r>
              <a:rPr sz="1050" b="1" i="1" spc="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укорочения </a:t>
            </a:r>
            <a:r>
              <a:rPr sz="1050" b="1" i="1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деформации</a:t>
            </a:r>
            <a:r>
              <a:rPr sz="1050" b="1" i="1" spc="7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конечности</a:t>
            </a:r>
            <a:endParaRPr sz="1050">
              <a:latin typeface="Times New Roman"/>
              <a:cs typeface="Times New Roman"/>
            </a:endParaRPr>
          </a:p>
          <a:p>
            <a:pPr marR="4391025" algn="r">
              <a:lnSpc>
                <a:spcPct val="100000"/>
              </a:lnSpc>
              <a:spcBef>
                <a:spcPts val="90"/>
              </a:spcBef>
            </a:pP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 длины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окружности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сегмента конечности</a:t>
            </a:r>
            <a:endParaRPr sz="1050">
              <a:latin typeface="Times New Roman"/>
              <a:cs typeface="Times New Roman"/>
            </a:endParaRPr>
          </a:p>
          <a:p>
            <a:pPr marL="398145" marR="4361180" indent="1636395" algn="r">
              <a:lnSpc>
                <a:spcPct val="107000"/>
              </a:lnSpc>
            </a:pP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</a:t>
            </a:r>
            <a:r>
              <a:rPr sz="1050" b="1" i="1" spc="-5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отека</a:t>
            </a:r>
            <a:r>
              <a:rPr sz="1050" b="1" i="1" spc="-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конечности </a:t>
            </a:r>
            <a:r>
              <a:rPr sz="1050" b="1" i="1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 функциональной 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установки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сегмента </a:t>
            </a:r>
            <a:r>
              <a:rPr sz="1050" b="1" i="1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конечности</a:t>
            </a:r>
            <a:endParaRPr sz="1050">
              <a:latin typeface="Times New Roman"/>
              <a:cs typeface="Times New Roman"/>
            </a:endParaRPr>
          </a:p>
          <a:p>
            <a:pPr marL="1582420" marR="4361180" indent="-59690" algn="r">
              <a:lnSpc>
                <a:spcPct val="107000"/>
              </a:lnSpc>
            </a:pP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 силы</a:t>
            </a:r>
            <a:r>
              <a:rPr sz="1050" b="1" i="1" spc="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95" dirty="0">
                <a:solidFill>
                  <a:srgbClr val="595959"/>
                </a:solidFill>
                <a:latin typeface="Times New Roman"/>
                <a:cs typeface="Times New Roman"/>
              </a:rPr>
              <a:t>мышц</a:t>
            </a:r>
            <a:r>
              <a:rPr sz="1050" b="1" i="1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(динамометрия) </a:t>
            </a:r>
            <a:r>
              <a:rPr sz="1050" b="1" i="1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Мануальное</a:t>
            </a:r>
            <a:r>
              <a:rPr sz="1050" b="1" i="1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мышечное</a:t>
            </a:r>
            <a:r>
              <a:rPr sz="1050" b="1" i="1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 </a:t>
            </a:r>
            <a:r>
              <a:rPr sz="1050" b="1" i="1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Жалобы   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на  слабость  </a:t>
            </a:r>
            <a:r>
              <a:rPr sz="1050" b="1" i="1" spc="-95" dirty="0">
                <a:solidFill>
                  <a:srgbClr val="595959"/>
                </a:solidFill>
                <a:latin typeface="Times New Roman"/>
                <a:cs typeface="Times New Roman"/>
              </a:rPr>
              <a:t>мышц </a:t>
            </a:r>
            <a:r>
              <a:rPr sz="1050" b="1" i="1" spc="6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конечности</a:t>
            </a:r>
            <a:endParaRPr sz="1050">
              <a:latin typeface="Times New Roman"/>
              <a:cs typeface="Times New Roman"/>
            </a:endParaRPr>
          </a:p>
          <a:p>
            <a:pPr marL="494030" marR="4361180" indent="821055" algn="r">
              <a:lnSpc>
                <a:spcPct val="107000"/>
              </a:lnSpc>
            </a:pP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 активной</a:t>
            </a:r>
            <a:r>
              <a:rPr sz="1050" b="1" i="1" spc="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амплитуды</a:t>
            </a:r>
            <a:r>
              <a:rPr sz="1050" b="1" i="1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движений </a:t>
            </a:r>
            <a:r>
              <a:rPr sz="1050" b="1" i="1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 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пассивной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амплитуды</a:t>
            </a:r>
            <a:r>
              <a:rPr sz="1050" b="1" i="1" spc="7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движений</a:t>
            </a:r>
            <a:r>
              <a:rPr sz="1050" b="1" i="1" spc="-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(гониометрия) </a:t>
            </a:r>
            <a:r>
              <a:rPr sz="1050" b="1" i="1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Тестирование 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болевого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синдрома </a:t>
            </a:r>
            <a:r>
              <a:rPr sz="1050" b="1" i="1" spc="-65" dirty="0">
                <a:solidFill>
                  <a:srgbClr val="595959"/>
                </a:solidFill>
                <a:latin typeface="Times New Roman"/>
                <a:cs typeface="Times New Roman"/>
              </a:rPr>
              <a:t>связанного </a:t>
            </a:r>
            <a:r>
              <a:rPr sz="1050" b="1" i="1" spc="-60" dirty="0">
                <a:solidFill>
                  <a:srgbClr val="595959"/>
                </a:solidFill>
                <a:latin typeface="Times New Roman"/>
                <a:cs typeface="Times New Roman"/>
              </a:rPr>
              <a:t>с</a:t>
            </a:r>
            <a:r>
              <a:rPr sz="1050" b="1" i="1" spc="10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нагрузкой</a:t>
            </a:r>
            <a:endParaRPr sz="1050">
              <a:latin typeface="Times New Roman"/>
              <a:cs typeface="Times New Roman"/>
            </a:endParaRPr>
          </a:p>
          <a:p>
            <a:pPr marL="925830" marR="4247515" indent="-630555">
              <a:lnSpc>
                <a:spcPct val="107000"/>
              </a:lnSpc>
              <a:spcBef>
                <a:spcPts val="90"/>
              </a:spcBef>
            </a:pP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Необходимость 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использование средств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дополнительных </a:t>
            </a:r>
            <a:r>
              <a:rPr sz="1050" b="1" i="1" spc="-90" dirty="0">
                <a:solidFill>
                  <a:srgbClr val="595959"/>
                </a:solidFill>
                <a:latin typeface="Times New Roman"/>
                <a:cs typeface="Times New Roman"/>
              </a:rPr>
              <a:t>фиксации… 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Необходимость 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использования посторонней</a:t>
            </a:r>
            <a:r>
              <a:rPr sz="1050" b="1" i="1" spc="-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85" dirty="0">
                <a:solidFill>
                  <a:srgbClr val="595959"/>
                </a:solidFill>
                <a:latin typeface="Times New Roman"/>
                <a:cs typeface="Times New Roman"/>
              </a:rPr>
              <a:t>помощи</a:t>
            </a:r>
            <a:endParaRPr sz="1050">
              <a:latin typeface="Times New Roman"/>
              <a:cs typeface="Times New Roman"/>
            </a:endParaRPr>
          </a:p>
          <a:p>
            <a:pPr marL="147955" marR="4239895" indent="514984">
              <a:lnSpc>
                <a:spcPct val="107000"/>
              </a:lnSpc>
            </a:pP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Способность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выполнять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физическую </a:t>
            </a:r>
            <a:r>
              <a:rPr sz="1050" b="1" i="1" spc="-65" dirty="0">
                <a:solidFill>
                  <a:srgbClr val="595959"/>
                </a:solidFill>
                <a:latin typeface="Times New Roman"/>
                <a:cs typeface="Times New Roman"/>
              </a:rPr>
              <a:t>нагрузку 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на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занятиях…  Способность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выполнять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физическую </a:t>
            </a:r>
            <a:r>
              <a:rPr sz="1050" b="1" i="1" spc="-65" dirty="0">
                <a:solidFill>
                  <a:srgbClr val="595959"/>
                </a:solidFill>
                <a:latin typeface="Times New Roman"/>
                <a:cs typeface="Times New Roman"/>
              </a:rPr>
              <a:t>нагрузку 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при </a:t>
            </a:r>
            <a:r>
              <a:rPr sz="1050" b="1" i="1" spc="-80" dirty="0">
                <a:solidFill>
                  <a:srgbClr val="595959"/>
                </a:solidFill>
                <a:latin typeface="Times New Roman"/>
                <a:cs typeface="Times New Roman"/>
              </a:rPr>
              <a:t>активном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отдыхе  Оценка 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общего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состояние </a:t>
            </a:r>
            <a:r>
              <a:rPr sz="1050" b="1" i="1" spc="-65" dirty="0">
                <a:solidFill>
                  <a:srgbClr val="595959"/>
                </a:solidFill>
                <a:latin typeface="Times New Roman"/>
                <a:cs typeface="Times New Roman"/>
              </a:rPr>
              <a:t>здоровья 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на </a:t>
            </a:r>
            <a:r>
              <a:rPr sz="1050" b="1" i="1" spc="-75" dirty="0">
                <a:solidFill>
                  <a:srgbClr val="595959"/>
                </a:solidFill>
                <a:latin typeface="Times New Roman"/>
                <a:cs typeface="Times New Roman"/>
              </a:rPr>
              <a:t>данный </a:t>
            </a:r>
            <a:r>
              <a:rPr sz="1050" b="1" i="1" spc="-90" dirty="0">
                <a:solidFill>
                  <a:srgbClr val="595959"/>
                </a:solidFill>
                <a:latin typeface="Times New Roman"/>
                <a:cs typeface="Times New Roman"/>
              </a:rPr>
              <a:t>момент </a:t>
            </a:r>
            <a:r>
              <a:rPr sz="1050" b="1" i="1" spc="-60" dirty="0">
                <a:solidFill>
                  <a:srgbClr val="595959"/>
                </a:solidFill>
                <a:latin typeface="Times New Roman"/>
                <a:cs typeface="Times New Roman"/>
              </a:rPr>
              <a:t>(до</a:t>
            </a:r>
            <a:r>
              <a:rPr sz="1050" b="1" i="1" spc="-1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050" b="1" i="1" spc="-70" dirty="0">
                <a:solidFill>
                  <a:srgbClr val="595959"/>
                </a:solidFill>
                <a:latin typeface="Times New Roman"/>
                <a:cs typeface="Times New Roman"/>
              </a:rPr>
              <a:t>лечения)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99835" y="1231083"/>
            <a:ext cx="7954645" cy="5240655"/>
          </a:xfrm>
          <a:custGeom>
            <a:avLst/>
            <a:gdLst/>
            <a:ahLst/>
            <a:cxnLst/>
            <a:rect l="l" t="t" r="r" b="b"/>
            <a:pathLst>
              <a:path w="7954645" h="5240655">
                <a:moveTo>
                  <a:pt x="0" y="0"/>
                </a:moveTo>
                <a:lnTo>
                  <a:pt x="7954113" y="0"/>
                </a:lnTo>
                <a:lnTo>
                  <a:pt x="7954113" y="5240208"/>
                </a:lnTo>
                <a:lnTo>
                  <a:pt x="0" y="5240208"/>
                </a:lnTo>
                <a:lnTo>
                  <a:pt x="0" y="0"/>
                </a:lnTo>
                <a:close/>
              </a:path>
            </a:pathLst>
          </a:custGeom>
          <a:ln w="1092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8245" y="1777491"/>
            <a:ext cx="54051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latin typeface="Calibri"/>
                <a:cs typeface="Calibri"/>
              </a:rPr>
              <a:t>Средства </a:t>
            </a:r>
            <a:r>
              <a:rPr sz="2800" b="1" i="1" dirty="0">
                <a:latin typeface="Calibri"/>
                <a:cs typeface="Calibri"/>
              </a:rPr>
              <a:t>и </a:t>
            </a:r>
            <a:r>
              <a:rPr sz="2800" b="1" i="1" spc="-5" dirty="0">
                <a:latin typeface="Calibri"/>
                <a:cs typeface="Calibri"/>
              </a:rPr>
              <a:t>методы</a:t>
            </a:r>
            <a:r>
              <a:rPr sz="2800" b="1" i="1" spc="-45" dirty="0">
                <a:latin typeface="Calibri"/>
                <a:cs typeface="Calibri"/>
              </a:rPr>
              <a:t> </a:t>
            </a:r>
            <a:r>
              <a:rPr sz="2800" b="1" i="1" spc="-10" dirty="0">
                <a:latin typeface="Calibri"/>
                <a:cs typeface="Calibri"/>
              </a:rPr>
              <a:t>медицинской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91370" y="2070099"/>
            <a:ext cx="62007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latin typeface="Calibri"/>
                <a:cs typeface="Calibri"/>
              </a:rPr>
              <a:t>реабилитации травматологических</a:t>
            </a:r>
            <a:r>
              <a:rPr sz="2800" b="1" i="1" spc="-60" dirty="0">
                <a:latin typeface="Calibri"/>
                <a:cs typeface="Calibri"/>
              </a:rPr>
              <a:t> </a:t>
            </a:r>
            <a:r>
              <a:rPr sz="2800" b="1" i="1" dirty="0">
                <a:latin typeface="Calibri"/>
                <a:cs typeface="Calibri"/>
              </a:rPr>
              <a:t>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9770" y="2362707"/>
            <a:ext cx="69024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latin typeface="Calibri"/>
                <a:cs typeface="Calibri"/>
              </a:rPr>
              <a:t>ортопедических пациентов </a:t>
            </a:r>
            <a:r>
              <a:rPr sz="2800" b="1" i="1" dirty="0">
                <a:latin typeface="Calibri"/>
                <a:cs typeface="Calibri"/>
              </a:rPr>
              <a:t>и </a:t>
            </a:r>
            <a:r>
              <a:rPr sz="2800" b="1" i="1" spc="-5" dirty="0">
                <a:latin typeface="Calibri"/>
                <a:cs typeface="Calibri"/>
              </a:rPr>
              <a:t>алгоритм</a:t>
            </a:r>
            <a:r>
              <a:rPr sz="2800" b="1" i="1" spc="-10" dirty="0">
                <a:latin typeface="Calibri"/>
                <a:cs typeface="Calibri"/>
              </a:rPr>
              <a:t> </a:t>
            </a:r>
            <a:r>
              <a:rPr sz="2800" b="1" i="1" spc="-5" dirty="0">
                <a:latin typeface="Calibri"/>
                <a:cs typeface="Calibri"/>
              </a:rPr>
              <a:t>их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40882" y="2655315"/>
            <a:ext cx="12998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dirty="0">
                <a:latin typeface="Calibri"/>
                <a:cs typeface="Calibri"/>
              </a:rPr>
              <a:t>в</a:t>
            </a:r>
            <a:r>
              <a:rPr sz="2800" b="1" i="1" spc="-10" dirty="0">
                <a:latin typeface="Calibri"/>
                <a:cs typeface="Calibri"/>
              </a:rPr>
              <a:t>ы</a:t>
            </a:r>
            <a:r>
              <a:rPr sz="2800" b="1" i="1" spc="-5" dirty="0">
                <a:latin typeface="Calibri"/>
                <a:cs typeface="Calibri"/>
              </a:rPr>
              <a:t>бора</a:t>
            </a:r>
            <a:r>
              <a:rPr sz="2800" b="1" i="1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266" y="617576"/>
            <a:ext cx="7437755" cy="3956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spc="-200" dirty="0">
                <a:latin typeface="Verdana"/>
                <a:cs typeface="Verdana"/>
              </a:rPr>
              <a:t>ПРИНЦИПЫ </a:t>
            </a:r>
            <a:r>
              <a:rPr sz="2400" spc="-125" dirty="0">
                <a:latin typeface="Verdana"/>
                <a:cs typeface="Verdana"/>
              </a:rPr>
              <a:t>РЕАБИЛИТАЦИИ </a:t>
            </a:r>
            <a:r>
              <a:rPr sz="2400" spc="-170" dirty="0">
                <a:latin typeface="Verdana"/>
                <a:cs typeface="Verdana"/>
              </a:rPr>
              <a:t>ПРИ </a:t>
            </a:r>
            <a:r>
              <a:rPr sz="2400" spc="-145" dirty="0">
                <a:latin typeface="Verdana"/>
                <a:cs typeface="Verdana"/>
              </a:rPr>
              <a:t>ПАТОЛОГИИ</a:t>
            </a:r>
            <a:r>
              <a:rPr sz="2400" spc="225" dirty="0">
                <a:latin typeface="Verdana"/>
                <a:cs typeface="Verdana"/>
              </a:rPr>
              <a:t> </a:t>
            </a:r>
            <a:r>
              <a:rPr sz="2400" spc="-165" dirty="0">
                <a:latin typeface="Verdana"/>
                <a:cs typeface="Verdana"/>
              </a:rPr>
              <a:t>ОДС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768398" y="1368071"/>
            <a:ext cx="5836285" cy="4570095"/>
            <a:chOff x="1768398" y="1368071"/>
            <a:chExt cx="5836285" cy="4570095"/>
          </a:xfrm>
        </p:grpSpPr>
        <p:sp>
          <p:nvSpPr>
            <p:cNvPr id="4" name="object 4"/>
            <p:cNvSpPr/>
            <p:nvPr/>
          </p:nvSpPr>
          <p:spPr>
            <a:xfrm>
              <a:off x="1781098" y="1380771"/>
              <a:ext cx="5670550" cy="4544695"/>
            </a:xfrm>
            <a:custGeom>
              <a:avLst/>
              <a:gdLst/>
              <a:ahLst/>
              <a:cxnLst/>
              <a:rect l="l" t="t" r="r" b="b"/>
              <a:pathLst>
                <a:path w="5670550" h="4544695">
                  <a:moveTo>
                    <a:pt x="2835134" y="0"/>
                  </a:moveTo>
                  <a:lnTo>
                    <a:pt x="0" y="4544504"/>
                  </a:lnTo>
                  <a:lnTo>
                    <a:pt x="5670269" y="4544504"/>
                  </a:lnTo>
                  <a:lnTo>
                    <a:pt x="283513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81098" y="1380771"/>
              <a:ext cx="5670550" cy="4544695"/>
            </a:xfrm>
            <a:custGeom>
              <a:avLst/>
              <a:gdLst/>
              <a:ahLst/>
              <a:cxnLst/>
              <a:rect l="l" t="t" r="r" b="b"/>
              <a:pathLst>
                <a:path w="5670550" h="4544695">
                  <a:moveTo>
                    <a:pt x="0" y="4544505"/>
                  </a:moveTo>
                  <a:lnTo>
                    <a:pt x="2835135" y="0"/>
                  </a:lnTo>
                  <a:lnTo>
                    <a:pt x="5670269" y="4544505"/>
                  </a:lnTo>
                  <a:lnTo>
                    <a:pt x="0" y="454450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36005" y="1444781"/>
              <a:ext cx="2954020" cy="389255"/>
            </a:xfrm>
            <a:custGeom>
              <a:avLst/>
              <a:gdLst/>
              <a:ahLst/>
              <a:cxnLst/>
              <a:rect l="l" t="t" r="r" b="b"/>
              <a:pathLst>
                <a:path w="2954020" h="389255">
                  <a:moveTo>
                    <a:pt x="2889056" y="0"/>
                  </a:moveTo>
                  <a:lnTo>
                    <a:pt x="64870" y="0"/>
                  </a:lnTo>
                  <a:lnTo>
                    <a:pt x="39619" y="5097"/>
                  </a:lnTo>
                  <a:lnTo>
                    <a:pt x="19000" y="19000"/>
                  </a:lnTo>
                  <a:lnTo>
                    <a:pt x="5097" y="39619"/>
                  </a:lnTo>
                  <a:lnTo>
                    <a:pt x="0" y="64870"/>
                  </a:lnTo>
                  <a:lnTo>
                    <a:pt x="0" y="324341"/>
                  </a:lnTo>
                  <a:lnTo>
                    <a:pt x="5097" y="349591"/>
                  </a:lnTo>
                  <a:lnTo>
                    <a:pt x="19000" y="370211"/>
                  </a:lnTo>
                  <a:lnTo>
                    <a:pt x="39619" y="384113"/>
                  </a:lnTo>
                  <a:lnTo>
                    <a:pt x="64870" y="389211"/>
                  </a:lnTo>
                  <a:lnTo>
                    <a:pt x="2889056" y="389211"/>
                  </a:lnTo>
                  <a:lnTo>
                    <a:pt x="2914307" y="384113"/>
                  </a:lnTo>
                  <a:lnTo>
                    <a:pt x="2934927" y="370211"/>
                  </a:lnTo>
                  <a:lnTo>
                    <a:pt x="2948829" y="349591"/>
                  </a:lnTo>
                  <a:lnTo>
                    <a:pt x="2953927" y="324341"/>
                  </a:lnTo>
                  <a:lnTo>
                    <a:pt x="2953927" y="64870"/>
                  </a:lnTo>
                  <a:lnTo>
                    <a:pt x="2948829" y="39619"/>
                  </a:lnTo>
                  <a:lnTo>
                    <a:pt x="2934927" y="19000"/>
                  </a:lnTo>
                  <a:lnTo>
                    <a:pt x="2914307" y="5097"/>
                  </a:lnTo>
                  <a:lnTo>
                    <a:pt x="2889056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36005" y="1444781"/>
              <a:ext cx="2954020" cy="389255"/>
            </a:xfrm>
            <a:custGeom>
              <a:avLst/>
              <a:gdLst/>
              <a:ahLst/>
              <a:cxnLst/>
              <a:rect l="l" t="t" r="r" b="b"/>
              <a:pathLst>
                <a:path w="2954020" h="389255">
                  <a:moveTo>
                    <a:pt x="0" y="64870"/>
                  </a:moveTo>
                  <a:lnTo>
                    <a:pt x="5097" y="39620"/>
                  </a:lnTo>
                  <a:lnTo>
                    <a:pt x="19000" y="19000"/>
                  </a:lnTo>
                  <a:lnTo>
                    <a:pt x="39620" y="5097"/>
                  </a:lnTo>
                  <a:lnTo>
                    <a:pt x="64870" y="0"/>
                  </a:lnTo>
                  <a:lnTo>
                    <a:pt x="2889057" y="0"/>
                  </a:lnTo>
                  <a:lnTo>
                    <a:pt x="2914307" y="5097"/>
                  </a:lnTo>
                  <a:lnTo>
                    <a:pt x="2934927" y="19000"/>
                  </a:lnTo>
                  <a:lnTo>
                    <a:pt x="2948830" y="39620"/>
                  </a:lnTo>
                  <a:lnTo>
                    <a:pt x="2953928" y="64870"/>
                  </a:lnTo>
                  <a:lnTo>
                    <a:pt x="2953928" y="324341"/>
                  </a:lnTo>
                  <a:lnTo>
                    <a:pt x="2948830" y="349591"/>
                  </a:lnTo>
                  <a:lnTo>
                    <a:pt x="2934927" y="370211"/>
                  </a:lnTo>
                  <a:lnTo>
                    <a:pt x="2914307" y="384114"/>
                  </a:lnTo>
                  <a:lnTo>
                    <a:pt x="2889057" y="389212"/>
                  </a:lnTo>
                  <a:lnTo>
                    <a:pt x="64870" y="389212"/>
                  </a:lnTo>
                  <a:lnTo>
                    <a:pt x="39620" y="384114"/>
                  </a:lnTo>
                  <a:lnTo>
                    <a:pt x="19000" y="370211"/>
                  </a:lnTo>
                  <a:lnTo>
                    <a:pt x="5097" y="349591"/>
                  </a:lnTo>
                  <a:lnTo>
                    <a:pt x="0" y="324341"/>
                  </a:lnTo>
                  <a:lnTo>
                    <a:pt x="0" y="64870"/>
                  </a:lnTo>
                  <a:close/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37777" y="1993592"/>
              <a:ext cx="2954020" cy="389255"/>
            </a:xfrm>
            <a:custGeom>
              <a:avLst/>
              <a:gdLst/>
              <a:ahLst/>
              <a:cxnLst/>
              <a:rect l="l" t="t" r="r" b="b"/>
              <a:pathLst>
                <a:path w="2954020" h="389255">
                  <a:moveTo>
                    <a:pt x="2889056" y="0"/>
                  </a:moveTo>
                  <a:lnTo>
                    <a:pt x="64870" y="0"/>
                  </a:lnTo>
                  <a:lnTo>
                    <a:pt x="39619" y="5097"/>
                  </a:lnTo>
                  <a:lnTo>
                    <a:pt x="19000" y="19000"/>
                  </a:lnTo>
                  <a:lnTo>
                    <a:pt x="5097" y="39620"/>
                  </a:lnTo>
                  <a:lnTo>
                    <a:pt x="0" y="64871"/>
                  </a:lnTo>
                  <a:lnTo>
                    <a:pt x="0" y="324341"/>
                  </a:lnTo>
                  <a:lnTo>
                    <a:pt x="5097" y="349591"/>
                  </a:lnTo>
                  <a:lnTo>
                    <a:pt x="19000" y="370211"/>
                  </a:lnTo>
                  <a:lnTo>
                    <a:pt x="39619" y="384113"/>
                  </a:lnTo>
                  <a:lnTo>
                    <a:pt x="64870" y="389211"/>
                  </a:lnTo>
                  <a:lnTo>
                    <a:pt x="2889056" y="389211"/>
                  </a:lnTo>
                  <a:lnTo>
                    <a:pt x="2914307" y="384113"/>
                  </a:lnTo>
                  <a:lnTo>
                    <a:pt x="2934927" y="370211"/>
                  </a:lnTo>
                  <a:lnTo>
                    <a:pt x="2948829" y="349591"/>
                  </a:lnTo>
                  <a:lnTo>
                    <a:pt x="2953927" y="324341"/>
                  </a:lnTo>
                  <a:lnTo>
                    <a:pt x="2953927" y="64871"/>
                  </a:lnTo>
                  <a:lnTo>
                    <a:pt x="2948829" y="39620"/>
                  </a:lnTo>
                  <a:lnTo>
                    <a:pt x="2934927" y="19000"/>
                  </a:lnTo>
                  <a:lnTo>
                    <a:pt x="2914307" y="5097"/>
                  </a:lnTo>
                  <a:lnTo>
                    <a:pt x="2889056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37777" y="1993592"/>
              <a:ext cx="2954020" cy="389255"/>
            </a:xfrm>
            <a:custGeom>
              <a:avLst/>
              <a:gdLst/>
              <a:ahLst/>
              <a:cxnLst/>
              <a:rect l="l" t="t" r="r" b="b"/>
              <a:pathLst>
                <a:path w="2954020" h="389255">
                  <a:moveTo>
                    <a:pt x="0" y="64870"/>
                  </a:moveTo>
                  <a:lnTo>
                    <a:pt x="5097" y="39620"/>
                  </a:lnTo>
                  <a:lnTo>
                    <a:pt x="19000" y="19000"/>
                  </a:lnTo>
                  <a:lnTo>
                    <a:pt x="39620" y="5097"/>
                  </a:lnTo>
                  <a:lnTo>
                    <a:pt x="64870" y="0"/>
                  </a:lnTo>
                  <a:lnTo>
                    <a:pt x="2889057" y="0"/>
                  </a:lnTo>
                  <a:lnTo>
                    <a:pt x="2914307" y="5097"/>
                  </a:lnTo>
                  <a:lnTo>
                    <a:pt x="2934927" y="19000"/>
                  </a:lnTo>
                  <a:lnTo>
                    <a:pt x="2948830" y="39620"/>
                  </a:lnTo>
                  <a:lnTo>
                    <a:pt x="2953928" y="64870"/>
                  </a:lnTo>
                  <a:lnTo>
                    <a:pt x="2953928" y="324341"/>
                  </a:lnTo>
                  <a:lnTo>
                    <a:pt x="2948830" y="349591"/>
                  </a:lnTo>
                  <a:lnTo>
                    <a:pt x="2934927" y="370211"/>
                  </a:lnTo>
                  <a:lnTo>
                    <a:pt x="2914307" y="384114"/>
                  </a:lnTo>
                  <a:lnTo>
                    <a:pt x="2889057" y="389212"/>
                  </a:lnTo>
                  <a:lnTo>
                    <a:pt x="64870" y="389212"/>
                  </a:lnTo>
                  <a:lnTo>
                    <a:pt x="39620" y="384114"/>
                  </a:lnTo>
                  <a:lnTo>
                    <a:pt x="19000" y="370211"/>
                  </a:lnTo>
                  <a:lnTo>
                    <a:pt x="5097" y="349591"/>
                  </a:lnTo>
                  <a:lnTo>
                    <a:pt x="0" y="324341"/>
                  </a:lnTo>
                  <a:lnTo>
                    <a:pt x="0" y="64870"/>
                  </a:lnTo>
                  <a:close/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36005" y="2596907"/>
              <a:ext cx="2954020" cy="389255"/>
            </a:xfrm>
            <a:custGeom>
              <a:avLst/>
              <a:gdLst/>
              <a:ahLst/>
              <a:cxnLst/>
              <a:rect l="l" t="t" r="r" b="b"/>
              <a:pathLst>
                <a:path w="2954020" h="389255">
                  <a:moveTo>
                    <a:pt x="2889056" y="0"/>
                  </a:moveTo>
                  <a:lnTo>
                    <a:pt x="64870" y="0"/>
                  </a:lnTo>
                  <a:lnTo>
                    <a:pt x="39619" y="5097"/>
                  </a:lnTo>
                  <a:lnTo>
                    <a:pt x="19000" y="19000"/>
                  </a:lnTo>
                  <a:lnTo>
                    <a:pt x="5097" y="39619"/>
                  </a:lnTo>
                  <a:lnTo>
                    <a:pt x="0" y="64870"/>
                  </a:lnTo>
                  <a:lnTo>
                    <a:pt x="0" y="324340"/>
                  </a:lnTo>
                  <a:lnTo>
                    <a:pt x="5097" y="349591"/>
                  </a:lnTo>
                  <a:lnTo>
                    <a:pt x="19000" y="370211"/>
                  </a:lnTo>
                  <a:lnTo>
                    <a:pt x="39619" y="384113"/>
                  </a:lnTo>
                  <a:lnTo>
                    <a:pt x="64870" y="389211"/>
                  </a:lnTo>
                  <a:lnTo>
                    <a:pt x="2889056" y="389211"/>
                  </a:lnTo>
                  <a:lnTo>
                    <a:pt x="2914307" y="384113"/>
                  </a:lnTo>
                  <a:lnTo>
                    <a:pt x="2934927" y="370211"/>
                  </a:lnTo>
                  <a:lnTo>
                    <a:pt x="2948829" y="349591"/>
                  </a:lnTo>
                  <a:lnTo>
                    <a:pt x="2953927" y="324340"/>
                  </a:lnTo>
                  <a:lnTo>
                    <a:pt x="2953927" y="64870"/>
                  </a:lnTo>
                  <a:lnTo>
                    <a:pt x="2948829" y="39619"/>
                  </a:lnTo>
                  <a:lnTo>
                    <a:pt x="2934927" y="19000"/>
                  </a:lnTo>
                  <a:lnTo>
                    <a:pt x="2914307" y="5097"/>
                  </a:lnTo>
                  <a:lnTo>
                    <a:pt x="2889056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36005" y="2596907"/>
              <a:ext cx="2954020" cy="389255"/>
            </a:xfrm>
            <a:custGeom>
              <a:avLst/>
              <a:gdLst/>
              <a:ahLst/>
              <a:cxnLst/>
              <a:rect l="l" t="t" r="r" b="b"/>
              <a:pathLst>
                <a:path w="2954020" h="389255">
                  <a:moveTo>
                    <a:pt x="0" y="64870"/>
                  </a:moveTo>
                  <a:lnTo>
                    <a:pt x="5097" y="39620"/>
                  </a:lnTo>
                  <a:lnTo>
                    <a:pt x="19000" y="19000"/>
                  </a:lnTo>
                  <a:lnTo>
                    <a:pt x="39620" y="5097"/>
                  </a:lnTo>
                  <a:lnTo>
                    <a:pt x="64870" y="0"/>
                  </a:lnTo>
                  <a:lnTo>
                    <a:pt x="2889057" y="0"/>
                  </a:lnTo>
                  <a:lnTo>
                    <a:pt x="2914307" y="5097"/>
                  </a:lnTo>
                  <a:lnTo>
                    <a:pt x="2934927" y="19000"/>
                  </a:lnTo>
                  <a:lnTo>
                    <a:pt x="2948830" y="39620"/>
                  </a:lnTo>
                  <a:lnTo>
                    <a:pt x="2953928" y="64870"/>
                  </a:lnTo>
                  <a:lnTo>
                    <a:pt x="2953928" y="324341"/>
                  </a:lnTo>
                  <a:lnTo>
                    <a:pt x="2948830" y="349591"/>
                  </a:lnTo>
                  <a:lnTo>
                    <a:pt x="2934927" y="370211"/>
                  </a:lnTo>
                  <a:lnTo>
                    <a:pt x="2914307" y="384114"/>
                  </a:lnTo>
                  <a:lnTo>
                    <a:pt x="2889057" y="389212"/>
                  </a:lnTo>
                  <a:lnTo>
                    <a:pt x="64870" y="389212"/>
                  </a:lnTo>
                  <a:lnTo>
                    <a:pt x="39620" y="384114"/>
                  </a:lnTo>
                  <a:lnTo>
                    <a:pt x="19000" y="370211"/>
                  </a:lnTo>
                  <a:lnTo>
                    <a:pt x="5097" y="349591"/>
                  </a:lnTo>
                  <a:lnTo>
                    <a:pt x="0" y="324341"/>
                  </a:lnTo>
                  <a:lnTo>
                    <a:pt x="0" y="64870"/>
                  </a:lnTo>
                  <a:close/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36005" y="3172970"/>
              <a:ext cx="2954020" cy="389255"/>
            </a:xfrm>
            <a:custGeom>
              <a:avLst/>
              <a:gdLst/>
              <a:ahLst/>
              <a:cxnLst/>
              <a:rect l="l" t="t" r="r" b="b"/>
              <a:pathLst>
                <a:path w="2954020" h="389254">
                  <a:moveTo>
                    <a:pt x="2889056" y="0"/>
                  </a:moveTo>
                  <a:lnTo>
                    <a:pt x="64870" y="0"/>
                  </a:lnTo>
                  <a:lnTo>
                    <a:pt x="39619" y="5097"/>
                  </a:lnTo>
                  <a:lnTo>
                    <a:pt x="19000" y="19000"/>
                  </a:lnTo>
                  <a:lnTo>
                    <a:pt x="5097" y="39620"/>
                  </a:lnTo>
                  <a:lnTo>
                    <a:pt x="0" y="64871"/>
                  </a:lnTo>
                  <a:lnTo>
                    <a:pt x="0" y="324341"/>
                  </a:lnTo>
                  <a:lnTo>
                    <a:pt x="5097" y="349591"/>
                  </a:lnTo>
                  <a:lnTo>
                    <a:pt x="19000" y="370211"/>
                  </a:lnTo>
                  <a:lnTo>
                    <a:pt x="39619" y="384113"/>
                  </a:lnTo>
                  <a:lnTo>
                    <a:pt x="64870" y="389211"/>
                  </a:lnTo>
                  <a:lnTo>
                    <a:pt x="2889056" y="389211"/>
                  </a:lnTo>
                  <a:lnTo>
                    <a:pt x="2914307" y="384113"/>
                  </a:lnTo>
                  <a:lnTo>
                    <a:pt x="2934927" y="370211"/>
                  </a:lnTo>
                  <a:lnTo>
                    <a:pt x="2948829" y="349591"/>
                  </a:lnTo>
                  <a:lnTo>
                    <a:pt x="2953927" y="324341"/>
                  </a:lnTo>
                  <a:lnTo>
                    <a:pt x="2953927" y="64871"/>
                  </a:lnTo>
                  <a:lnTo>
                    <a:pt x="2948829" y="39620"/>
                  </a:lnTo>
                  <a:lnTo>
                    <a:pt x="2934927" y="19000"/>
                  </a:lnTo>
                  <a:lnTo>
                    <a:pt x="2914307" y="5097"/>
                  </a:lnTo>
                  <a:lnTo>
                    <a:pt x="2889056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636005" y="3172970"/>
              <a:ext cx="2954020" cy="389255"/>
            </a:xfrm>
            <a:custGeom>
              <a:avLst/>
              <a:gdLst/>
              <a:ahLst/>
              <a:cxnLst/>
              <a:rect l="l" t="t" r="r" b="b"/>
              <a:pathLst>
                <a:path w="2954020" h="389254">
                  <a:moveTo>
                    <a:pt x="0" y="64870"/>
                  </a:moveTo>
                  <a:lnTo>
                    <a:pt x="5097" y="39620"/>
                  </a:lnTo>
                  <a:lnTo>
                    <a:pt x="19000" y="19000"/>
                  </a:lnTo>
                  <a:lnTo>
                    <a:pt x="39620" y="5097"/>
                  </a:lnTo>
                  <a:lnTo>
                    <a:pt x="64870" y="0"/>
                  </a:lnTo>
                  <a:lnTo>
                    <a:pt x="2889057" y="0"/>
                  </a:lnTo>
                  <a:lnTo>
                    <a:pt x="2914307" y="5097"/>
                  </a:lnTo>
                  <a:lnTo>
                    <a:pt x="2934927" y="19000"/>
                  </a:lnTo>
                  <a:lnTo>
                    <a:pt x="2948830" y="39620"/>
                  </a:lnTo>
                  <a:lnTo>
                    <a:pt x="2953928" y="64870"/>
                  </a:lnTo>
                  <a:lnTo>
                    <a:pt x="2953928" y="324341"/>
                  </a:lnTo>
                  <a:lnTo>
                    <a:pt x="2948830" y="349591"/>
                  </a:lnTo>
                  <a:lnTo>
                    <a:pt x="2934927" y="370211"/>
                  </a:lnTo>
                  <a:lnTo>
                    <a:pt x="2914307" y="384114"/>
                  </a:lnTo>
                  <a:lnTo>
                    <a:pt x="2889057" y="389212"/>
                  </a:lnTo>
                  <a:lnTo>
                    <a:pt x="64870" y="389212"/>
                  </a:lnTo>
                  <a:lnTo>
                    <a:pt x="39620" y="384114"/>
                  </a:lnTo>
                  <a:lnTo>
                    <a:pt x="19000" y="370211"/>
                  </a:lnTo>
                  <a:lnTo>
                    <a:pt x="5097" y="349591"/>
                  </a:lnTo>
                  <a:lnTo>
                    <a:pt x="0" y="324341"/>
                  </a:lnTo>
                  <a:lnTo>
                    <a:pt x="0" y="64870"/>
                  </a:lnTo>
                  <a:close/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636005" y="3749037"/>
              <a:ext cx="2954020" cy="389255"/>
            </a:xfrm>
            <a:custGeom>
              <a:avLst/>
              <a:gdLst/>
              <a:ahLst/>
              <a:cxnLst/>
              <a:rect l="l" t="t" r="r" b="b"/>
              <a:pathLst>
                <a:path w="2954020" h="389254">
                  <a:moveTo>
                    <a:pt x="2889056" y="0"/>
                  </a:moveTo>
                  <a:lnTo>
                    <a:pt x="64870" y="0"/>
                  </a:lnTo>
                  <a:lnTo>
                    <a:pt x="39619" y="5097"/>
                  </a:lnTo>
                  <a:lnTo>
                    <a:pt x="19000" y="19000"/>
                  </a:lnTo>
                  <a:lnTo>
                    <a:pt x="5097" y="39619"/>
                  </a:lnTo>
                  <a:lnTo>
                    <a:pt x="0" y="64870"/>
                  </a:lnTo>
                  <a:lnTo>
                    <a:pt x="0" y="324340"/>
                  </a:lnTo>
                  <a:lnTo>
                    <a:pt x="5097" y="349591"/>
                  </a:lnTo>
                  <a:lnTo>
                    <a:pt x="19000" y="370211"/>
                  </a:lnTo>
                  <a:lnTo>
                    <a:pt x="39619" y="384113"/>
                  </a:lnTo>
                  <a:lnTo>
                    <a:pt x="64870" y="389211"/>
                  </a:lnTo>
                  <a:lnTo>
                    <a:pt x="2889056" y="389211"/>
                  </a:lnTo>
                  <a:lnTo>
                    <a:pt x="2914307" y="384113"/>
                  </a:lnTo>
                  <a:lnTo>
                    <a:pt x="2934927" y="370211"/>
                  </a:lnTo>
                  <a:lnTo>
                    <a:pt x="2948829" y="349591"/>
                  </a:lnTo>
                  <a:lnTo>
                    <a:pt x="2953927" y="324340"/>
                  </a:lnTo>
                  <a:lnTo>
                    <a:pt x="2953927" y="64870"/>
                  </a:lnTo>
                  <a:lnTo>
                    <a:pt x="2948829" y="39619"/>
                  </a:lnTo>
                  <a:lnTo>
                    <a:pt x="2934927" y="19000"/>
                  </a:lnTo>
                  <a:lnTo>
                    <a:pt x="2914307" y="5097"/>
                  </a:lnTo>
                  <a:lnTo>
                    <a:pt x="2889056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36005" y="3749037"/>
              <a:ext cx="2954020" cy="389255"/>
            </a:xfrm>
            <a:custGeom>
              <a:avLst/>
              <a:gdLst/>
              <a:ahLst/>
              <a:cxnLst/>
              <a:rect l="l" t="t" r="r" b="b"/>
              <a:pathLst>
                <a:path w="2954020" h="389254">
                  <a:moveTo>
                    <a:pt x="0" y="64870"/>
                  </a:moveTo>
                  <a:lnTo>
                    <a:pt x="5097" y="39620"/>
                  </a:lnTo>
                  <a:lnTo>
                    <a:pt x="19000" y="19000"/>
                  </a:lnTo>
                  <a:lnTo>
                    <a:pt x="39620" y="5097"/>
                  </a:lnTo>
                  <a:lnTo>
                    <a:pt x="64870" y="0"/>
                  </a:lnTo>
                  <a:lnTo>
                    <a:pt x="2889057" y="0"/>
                  </a:lnTo>
                  <a:lnTo>
                    <a:pt x="2914307" y="5097"/>
                  </a:lnTo>
                  <a:lnTo>
                    <a:pt x="2934927" y="19000"/>
                  </a:lnTo>
                  <a:lnTo>
                    <a:pt x="2948830" y="39620"/>
                  </a:lnTo>
                  <a:lnTo>
                    <a:pt x="2953928" y="64870"/>
                  </a:lnTo>
                  <a:lnTo>
                    <a:pt x="2953928" y="324341"/>
                  </a:lnTo>
                  <a:lnTo>
                    <a:pt x="2948830" y="349591"/>
                  </a:lnTo>
                  <a:lnTo>
                    <a:pt x="2934927" y="370211"/>
                  </a:lnTo>
                  <a:lnTo>
                    <a:pt x="2914307" y="384114"/>
                  </a:lnTo>
                  <a:lnTo>
                    <a:pt x="2889057" y="389212"/>
                  </a:lnTo>
                  <a:lnTo>
                    <a:pt x="64870" y="389212"/>
                  </a:lnTo>
                  <a:lnTo>
                    <a:pt x="39620" y="384114"/>
                  </a:lnTo>
                  <a:lnTo>
                    <a:pt x="19000" y="370211"/>
                  </a:lnTo>
                  <a:lnTo>
                    <a:pt x="5097" y="349591"/>
                  </a:lnTo>
                  <a:lnTo>
                    <a:pt x="0" y="324341"/>
                  </a:lnTo>
                  <a:lnTo>
                    <a:pt x="0" y="64870"/>
                  </a:lnTo>
                  <a:close/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36005" y="4389108"/>
              <a:ext cx="2954020" cy="389255"/>
            </a:xfrm>
            <a:custGeom>
              <a:avLst/>
              <a:gdLst/>
              <a:ahLst/>
              <a:cxnLst/>
              <a:rect l="l" t="t" r="r" b="b"/>
              <a:pathLst>
                <a:path w="2954020" h="389254">
                  <a:moveTo>
                    <a:pt x="2889056" y="0"/>
                  </a:moveTo>
                  <a:lnTo>
                    <a:pt x="64870" y="0"/>
                  </a:lnTo>
                  <a:lnTo>
                    <a:pt x="39619" y="5097"/>
                  </a:lnTo>
                  <a:lnTo>
                    <a:pt x="19000" y="19000"/>
                  </a:lnTo>
                  <a:lnTo>
                    <a:pt x="5097" y="39619"/>
                  </a:lnTo>
                  <a:lnTo>
                    <a:pt x="0" y="64870"/>
                  </a:lnTo>
                  <a:lnTo>
                    <a:pt x="0" y="324340"/>
                  </a:lnTo>
                  <a:lnTo>
                    <a:pt x="5097" y="349591"/>
                  </a:lnTo>
                  <a:lnTo>
                    <a:pt x="19000" y="370211"/>
                  </a:lnTo>
                  <a:lnTo>
                    <a:pt x="39619" y="384113"/>
                  </a:lnTo>
                  <a:lnTo>
                    <a:pt x="64870" y="389211"/>
                  </a:lnTo>
                  <a:lnTo>
                    <a:pt x="2889056" y="389211"/>
                  </a:lnTo>
                  <a:lnTo>
                    <a:pt x="2914307" y="384113"/>
                  </a:lnTo>
                  <a:lnTo>
                    <a:pt x="2934927" y="370211"/>
                  </a:lnTo>
                  <a:lnTo>
                    <a:pt x="2948829" y="349591"/>
                  </a:lnTo>
                  <a:lnTo>
                    <a:pt x="2953927" y="324340"/>
                  </a:lnTo>
                  <a:lnTo>
                    <a:pt x="2953927" y="64870"/>
                  </a:lnTo>
                  <a:lnTo>
                    <a:pt x="2948829" y="39619"/>
                  </a:lnTo>
                  <a:lnTo>
                    <a:pt x="2934927" y="19000"/>
                  </a:lnTo>
                  <a:lnTo>
                    <a:pt x="2914307" y="5097"/>
                  </a:lnTo>
                  <a:lnTo>
                    <a:pt x="2889056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636005" y="4389108"/>
              <a:ext cx="2954020" cy="389255"/>
            </a:xfrm>
            <a:custGeom>
              <a:avLst/>
              <a:gdLst/>
              <a:ahLst/>
              <a:cxnLst/>
              <a:rect l="l" t="t" r="r" b="b"/>
              <a:pathLst>
                <a:path w="2954020" h="389254">
                  <a:moveTo>
                    <a:pt x="0" y="64870"/>
                  </a:moveTo>
                  <a:lnTo>
                    <a:pt x="5097" y="39620"/>
                  </a:lnTo>
                  <a:lnTo>
                    <a:pt x="19000" y="19000"/>
                  </a:lnTo>
                  <a:lnTo>
                    <a:pt x="39620" y="5097"/>
                  </a:lnTo>
                  <a:lnTo>
                    <a:pt x="64870" y="0"/>
                  </a:lnTo>
                  <a:lnTo>
                    <a:pt x="2889057" y="0"/>
                  </a:lnTo>
                  <a:lnTo>
                    <a:pt x="2914307" y="5097"/>
                  </a:lnTo>
                  <a:lnTo>
                    <a:pt x="2934927" y="19000"/>
                  </a:lnTo>
                  <a:lnTo>
                    <a:pt x="2948830" y="39620"/>
                  </a:lnTo>
                  <a:lnTo>
                    <a:pt x="2953928" y="64870"/>
                  </a:lnTo>
                  <a:lnTo>
                    <a:pt x="2953928" y="324341"/>
                  </a:lnTo>
                  <a:lnTo>
                    <a:pt x="2948830" y="349591"/>
                  </a:lnTo>
                  <a:lnTo>
                    <a:pt x="2934927" y="370211"/>
                  </a:lnTo>
                  <a:lnTo>
                    <a:pt x="2914307" y="384114"/>
                  </a:lnTo>
                  <a:lnTo>
                    <a:pt x="2889057" y="389212"/>
                  </a:lnTo>
                  <a:lnTo>
                    <a:pt x="64870" y="389212"/>
                  </a:lnTo>
                  <a:lnTo>
                    <a:pt x="39620" y="384114"/>
                  </a:lnTo>
                  <a:lnTo>
                    <a:pt x="19000" y="370211"/>
                  </a:lnTo>
                  <a:lnTo>
                    <a:pt x="5097" y="349591"/>
                  </a:lnTo>
                  <a:lnTo>
                    <a:pt x="0" y="324341"/>
                  </a:lnTo>
                  <a:lnTo>
                    <a:pt x="0" y="64870"/>
                  </a:lnTo>
                  <a:close/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636005" y="4965169"/>
              <a:ext cx="2954020" cy="956944"/>
            </a:xfrm>
            <a:custGeom>
              <a:avLst/>
              <a:gdLst/>
              <a:ahLst/>
              <a:cxnLst/>
              <a:rect l="l" t="t" r="r" b="b"/>
              <a:pathLst>
                <a:path w="2954020" h="956945">
                  <a:moveTo>
                    <a:pt x="2794533" y="0"/>
                  </a:moveTo>
                  <a:lnTo>
                    <a:pt x="159393" y="0"/>
                  </a:lnTo>
                  <a:lnTo>
                    <a:pt x="109012" y="8125"/>
                  </a:lnTo>
                  <a:lnTo>
                    <a:pt x="65257" y="30753"/>
                  </a:lnTo>
                  <a:lnTo>
                    <a:pt x="30753" y="65257"/>
                  </a:lnTo>
                  <a:lnTo>
                    <a:pt x="8125" y="109012"/>
                  </a:lnTo>
                  <a:lnTo>
                    <a:pt x="0" y="159393"/>
                  </a:lnTo>
                  <a:lnTo>
                    <a:pt x="0" y="796949"/>
                  </a:lnTo>
                  <a:lnTo>
                    <a:pt x="8125" y="847330"/>
                  </a:lnTo>
                  <a:lnTo>
                    <a:pt x="30753" y="891085"/>
                  </a:lnTo>
                  <a:lnTo>
                    <a:pt x="65257" y="925589"/>
                  </a:lnTo>
                  <a:lnTo>
                    <a:pt x="109012" y="948217"/>
                  </a:lnTo>
                  <a:lnTo>
                    <a:pt x="159393" y="956343"/>
                  </a:lnTo>
                  <a:lnTo>
                    <a:pt x="2794533" y="956343"/>
                  </a:lnTo>
                  <a:lnTo>
                    <a:pt x="2844914" y="948217"/>
                  </a:lnTo>
                  <a:lnTo>
                    <a:pt x="2888669" y="925589"/>
                  </a:lnTo>
                  <a:lnTo>
                    <a:pt x="2923173" y="891085"/>
                  </a:lnTo>
                  <a:lnTo>
                    <a:pt x="2945801" y="847330"/>
                  </a:lnTo>
                  <a:lnTo>
                    <a:pt x="2953927" y="796949"/>
                  </a:lnTo>
                  <a:lnTo>
                    <a:pt x="2953927" y="159393"/>
                  </a:lnTo>
                  <a:lnTo>
                    <a:pt x="2945801" y="109012"/>
                  </a:lnTo>
                  <a:lnTo>
                    <a:pt x="2923173" y="65257"/>
                  </a:lnTo>
                  <a:lnTo>
                    <a:pt x="2888669" y="30753"/>
                  </a:lnTo>
                  <a:lnTo>
                    <a:pt x="2844914" y="8125"/>
                  </a:lnTo>
                  <a:lnTo>
                    <a:pt x="2794533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636005" y="4965169"/>
              <a:ext cx="2954020" cy="956944"/>
            </a:xfrm>
            <a:custGeom>
              <a:avLst/>
              <a:gdLst/>
              <a:ahLst/>
              <a:cxnLst/>
              <a:rect l="l" t="t" r="r" b="b"/>
              <a:pathLst>
                <a:path w="2954020" h="956945">
                  <a:moveTo>
                    <a:pt x="0" y="159393"/>
                  </a:moveTo>
                  <a:lnTo>
                    <a:pt x="8126" y="109013"/>
                  </a:lnTo>
                  <a:lnTo>
                    <a:pt x="30753" y="65257"/>
                  </a:lnTo>
                  <a:lnTo>
                    <a:pt x="65257" y="30753"/>
                  </a:lnTo>
                  <a:lnTo>
                    <a:pt x="109013" y="8126"/>
                  </a:lnTo>
                  <a:lnTo>
                    <a:pt x="159393" y="0"/>
                  </a:lnTo>
                  <a:lnTo>
                    <a:pt x="2794534" y="0"/>
                  </a:lnTo>
                  <a:lnTo>
                    <a:pt x="2844914" y="8126"/>
                  </a:lnTo>
                  <a:lnTo>
                    <a:pt x="2888670" y="30753"/>
                  </a:lnTo>
                  <a:lnTo>
                    <a:pt x="2923174" y="65257"/>
                  </a:lnTo>
                  <a:lnTo>
                    <a:pt x="2945802" y="109013"/>
                  </a:lnTo>
                  <a:lnTo>
                    <a:pt x="2953928" y="159393"/>
                  </a:lnTo>
                  <a:lnTo>
                    <a:pt x="2953928" y="796950"/>
                  </a:lnTo>
                  <a:lnTo>
                    <a:pt x="2945802" y="847330"/>
                  </a:lnTo>
                  <a:lnTo>
                    <a:pt x="2923174" y="891086"/>
                  </a:lnTo>
                  <a:lnTo>
                    <a:pt x="2888670" y="925590"/>
                  </a:lnTo>
                  <a:lnTo>
                    <a:pt x="2844914" y="948218"/>
                  </a:lnTo>
                  <a:lnTo>
                    <a:pt x="2794534" y="956344"/>
                  </a:lnTo>
                  <a:lnTo>
                    <a:pt x="159393" y="956344"/>
                  </a:lnTo>
                  <a:lnTo>
                    <a:pt x="109013" y="948218"/>
                  </a:lnTo>
                  <a:lnTo>
                    <a:pt x="65257" y="925590"/>
                  </a:lnTo>
                  <a:lnTo>
                    <a:pt x="30753" y="891086"/>
                  </a:lnTo>
                  <a:lnTo>
                    <a:pt x="8126" y="847330"/>
                  </a:lnTo>
                  <a:lnTo>
                    <a:pt x="0" y="796950"/>
                  </a:lnTo>
                  <a:lnTo>
                    <a:pt x="0" y="159393"/>
                  </a:lnTo>
                  <a:close/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052132" y="1224787"/>
            <a:ext cx="2125345" cy="449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3810" algn="ctr">
              <a:lnSpc>
                <a:spcPct val="150000"/>
              </a:lnSpc>
              <a:spcBef>
                <a:spcPts val="100"/>
              </a:spcBef>
            </a:pPr>
            <a:r>
              <a:rPr sz="2400" i="1" spc="-5" dirty="0">
                <a:latin typeface="Calibri"/>
                <a:cs typeface="Calibri"/>
              </a:rPr>
              <a:t>раннее начало  </a:t>
            </a:r>
            <a:r>
              <a:rPr sz="2400" i="1" dirty="0">
                <a:latin typeface="Calibri"/>
                <a:cs typeface="Calibri"/>
              </a:rPr>
              <a:t>н</a:t>
            </a:r>
            <a:r>
              <a:rPr sz="2400" i="1" spc="-5" dirty="0">
                <a:latin typeface="Calibri"/>
                <a:cs typeface="Calibri"/>
              </a:rPr>
              <a:t>е</a:t>
            </a:r>
            <a:r>
              <a:rPr sz="2400" i="1" dirty="0">
                <a:latin typeface="Calibri"/>
                <a:cs typeface="Calibri"/>
              </a:rPr>
              <a:t>пр</a:t>
            </a:r>
            <a:r>
              <a:rPr sz="2400" i="1" spc="-5" dirty="0">
                <a:latin typeface="Calibri"/>
                <a:cs typeface="Calibri"/>
              </a:rPr>
              <a:t>е</a:t>
            </a:r>
            <a:r>
              <a:rPr sz="2400" i="1" dirty="0">
                <a:latin typeface="Calibri"/>
                <a:cs typeface="Calibri"/>
              </a:rPr>
              <a:t>рыв</a:t>
            </a:r>
            <a:r>
              <a:rPr sz="2400" i="1" spc="-5" dirty="0">
                <a:latin typeface="Calibri"/>
                <a:cs typeface="Calibri"/>
              </a:rPr>
              <a:t>но</a:t>
            </a:r>
            <a:r>
              <a:rPr sz="2400" i="1" dirty="0">
                <a:latin typeface="Calibri"/>
                <a:cs typeface="Calibri"/>
              </a:rPr>
              <a:t>сть</a:t>
            </a:r>
            <a:endParaRPr sz="2400">
              <a:latin typeface="Calibri"/>
              <a:cs typeface="Calibri"/>
            </a:endParaRPr>
          </a:p>
          <a:p>
            <a:pPr marL="34290" marR="30480" algn="ctr">
              <a:lnSpc>
                <a:spcPct val="157500"/>
              </a:lnSpc>
              <a:spcBef>
                <a:spcPts val="215"/>
              </a:spcBef>
            </a:pPr>
            <a:r>
              <a:rPr sz="2400" i="1" spc="-5" dirty="0">
                <a:latin typeface="Calibri"/>
                <a:cs typeface="Calibri"/>
              </a:rPr>
              <a:t>адекватность  </a:t>
            </a:r>
            <a:r>
              <a:rPr sz="2400" i="1" spc="-35" dirty="0">
                <a:latin typeface="Calibri"/>
                <a:cs typeface="Calibri"/>
              </a:rPr>
              <a:t>к</a:t>
            </a:r>
            <a:r>
              <a:rPr sz="2400" i="1" spc="-5" dirty="0">
                <a:latin typeface="Calibri"/>
                <a:cs typeface="Calibri"/>
              </a:rPr>
              <a:t>омп</a:t>
            </a:r>
            <a:r>
              <a:rPr sz="2400" i="1" dirty="0">
                <a:latin typeface="Calibri"/>
                <a:cs typeface="Calibri"/>
              </a:rPr>
              <a:t>л</a:t>
            </a:r>
            <a:r>
              <a:rPr sz="2400" i="1" spc="-5" dirty="0">
                <a:latin typeface="Calibri"/>
                <a:cs typeface="Calibri"/>
              </a:rPr>
              <a:t>е</a:t>
            </a:r>
            <a:r>
              <a:rPr sz="2400" i="1" spc="-25" dirty="0">
                <a:latin typeface="Calibri"/>
                <a:cs typeface="Calibri"/>
              </a:rPr>
              <a:t>к</a:t>
            </a:r>
            <a:r>
              <a:rPr sz="2400" i="1" dirty="0">
                <a:latin typeface="Calibri"/>
                <a:cs typeface="Calibri"/>
              </a:rPr>
              <a:t>с</a:t>
            </a:r>
            <a:r>
              <a:rPr sz="2400" i="1" spc="-5" dirty="0">
                <a:latin typeface="Calibri"/>
                <a:cs typeface="Calibri"/>
              </a:rPr>
              <a:t>но</a:t>
            </a:r>
            <a:r>
              <a:rPr sz="2400" i="1" dirty="0">
                <a:latin typeface="Calibri"/>
                <a:cs typeface="Calibri"/>
              </a:rPr>
              <a:t>сть  </a:t>
            </a:r>
            <a:r>
              <a:rPr sz="2400" i="1" spc="-5" dirty="0">
                <a:latin typeface="Calibri"/>
                <a:cs typeface="Calibri"/>
              </a:rPr>
              <a:t>этапность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490"/>
              </a:spcBef>
            </a:pPr>
            <a:r>
              <a:rPr sz="2000" i="1" spc="-5" dirty="0">
                <a:latin typeface="Calibri"/>
                <a:cs typeface="Calibri"/>
              </a:rPr>
              <a:t>преемственность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50">
              <a:latin typeface="Calibri"/>
              <a:cs typeface="Calibri"/>
            </a:endParaRPr>
          </a:p>
          <a:p>
            <a:pPr marL="53975" marR="49530" algn="ctr">
              <a:lnSpc>
                <a:spcPts val="2210"/>
              </a:lnSpc>
            </a:pPr>
            <a:r>
              <a:rPr sz="2000" i="1" dirty="0">
                <a:latin typeface="Calibri"/>
                <a:cs typeface="Calibri"/>
              </a:rPr>
              <a:t>М</a:t>
            </a:r>
            <a:r>
              <a:rPr sz="2000" i="1" spc="-30" dirty="0">
                <a:latin typeface="Calibri"/>
                <a:cs typeface="Calibri"/>
              </a:rPr>
              <a:t>у</a:t>
            </a:r>
            <a:r>
              <a:rPr sz="2000" i="1" spc="-5" dirty="0">
                <a:latin typeface="Calibri"/>
                <a:cs typeface="Calibri"/>
              </a:rPr>
              <a:t>л</a:t>
            </a:r>
            <a:r>
              <a:rPr sz="2000" i="1" dirty="0">
                <a:latin typeface="Calibri"/>
                <a:cs typeface="Calibri"/>
              </a:rPr>
              <a:t>ьтидис</a:t>
            </a:r>
            <a:r>
              <a:rPr sz="2000" i="1" spc="-5" dirty="0">
                <a:latin typeface="Calibri"/>
                <a:cs typeface="Calibri"/>
              </a:rPr>
              <a:t>ц</a:t>
            </a:r>
            <a:r>
              <a:rPr sz="2000" i="1" dirty="0">
                <a:latin typeface="Calibri"/>
                <a:cs typeface="Calibri"/>
              </a:rPr>
              <a:t>ип</a:t>
            </a:r>
            <a:r>
              <a:rPr sz="2000" i="1" spc="-5" dirty="0">
                <a:latin typeface="Calibri"/>
                <a:cs typeface="Calibri"/>
              </a:rPr>
              <a:t>ли</a:t>
            </a:r>
            <a:r>
              <a:rPr sz="2000" i="1" dirty="0">
                <a:latin typeface="Calibri"/>
                <a:cs typeface="Calibri"/>
              </a:rPr>
              <a:t>-  </a:t>
            </a:r>
            <a:r>
              <a:rPr sz="2000" i="1" spc="-5" dirty="0">
                <a:latin typeface="Calibri"/>
                <a:cs typeface="Calibri"/>
              </a:rPr>
              <a:t>нарный</a:t>
            </a:r>
            <a:r>
              <a:rPr sz="2000" i="1" spc="-15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подход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5489" y="371293"/>
            <a:ext cx="5024120" cy="8458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78535" marR="5080" indent="-966469">
              <a:lnSpc>
                <a:spcPts val="3290"/>
              </a:lnSpc>
              <a:spcBef>
                <a:spcPts val="105"/>
              </a:spcBef>
              <a:tabLst>
                <a:tab pos="3302635" algn="l"/>
              </a:tabLst>
            </a:pPr>
            <a:r>
              <a:rPr sz="2650" i="1" spc="-95" dirty="0">
                <a:latin typeface="Tahoma"/>
                <a:cs typeface="Tahoma"/>
              </a:rPr>
              <a:t>Основные </a:t>
            </a:r>
            <a:r>
              <a:rPr sz="2650" i="1" spc="-85" dirty="0">
                <a:latin typeface="Tahoma"/>
                <a:cs typeface="Tahoma"/>
              </a:rPr>
              <a:t>средства </a:t>
            </a:r>
            <a:r>
              <a:rPr sz="2650" i="1" spc="-90" dirty="0">
                <a:latin typeface="Tahoma"/>
                <a:cs typeface="Tahoma"/>
              </a:rPr>
              <a:t>реабилитации  </a:t>
            </a:r>
            <a:r>
              <a:rPr sz="2650" i="1" spc="-95" dirty="0">
                <a:latin typeface="Tahoma"/>
                <a:cs typeface="Tahoma"/>
              </a:rPr>
              <a:t>при</a:t>
            </a:r>
            <a:r>
              <a:rPr sz="2650" i="1" spc="-50" dirty="0">
                <a:latin typeface="Tahoma"/>
                <a:cs typeface="Tahoma"/>
              </a:rPr>
              <a:t> </a:t>
            </a:r>
            <a:r>
              <a:rPr sz="2650" i="1" spc="-90" dirty="0">
                <a:latin typeface="Tahoma"/>
                <a:cs typeface="Tahoma"/>
              </a:rPr>
              <a:t>патологии	</a:t>
            </a:r>
            <a:r>
              <a:rPr sz="2650" i="1" spc="-95" dirty="0">
                <a:latin typeface="Tahoma"/>
                <a:cs typeface="Tahoma"/>
              </a:rPr>
              <a:t>ОДС: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35022" y="1321307"/>
            <a:ext cx="6498590" cy="4713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54704">
              <a:lnSpc>
                <a:spcPct val="117000"/>
              </a:lnSpc>
              <a:spcBef>
                <a:spcPts val="100"/>
              </a:spcBef>
            </a:pPr>
            <a:r>
              <a:rPr sz="2000" i="1" spc="-30" dirty="0">
                <a:latin typeface="Tahoma"/>
                <a:cs typeface="Tahoma"/>
              </a:rPr>
              <a:t>Лекарственная </a:t>
            </a:r>
            <a:r>
              <a:rPr sz="2000" i="1" spc="-25" dirty="0">
                <a:latin typeface="Tahoma"/>
                <a:cs typeface="Tahoma"/>
              </a:rPr>
              <a:t>терапия  </a:t>
            </a:r>
            <a:r>
              <a:rPr sz="2000" i="1" spc="-30" dirty="0">
                <a:latin typeface="Tahoma"/>
                <a:cs typeface="Tahoma"/>
              </a:rPr>
              <a:t>Внутрисуставные</a:t>
            </a:r>
            <a:r>
              <a:rPr sz="2000" i="1" spc="-80" dirty="0">
                <a:latin typeface="Tahoma"/>
                <a:cs typeface="Tahoma"/>
              </a:rPr>
              <a:t> </a:t>
            </a:r>
            <a:r>
              <a:rPr sz="2000" i="1" spc="-25" dirty="0">
                <a:latin typeface="Tahoma"/>
                <a:cs typeface="Tahoma"/>
              </a:rPr>
              <a:t>введения</a:t>
            </a:r>
            <a:endParaRPr sz="2000">
              <a:latin typeface="Tahoma"/>
              <a:cs typeface="Tahoma"/>
            </a:endParaRPr>
          </a:p>
          <a:p>
            <a:pPr marL="12700" marR="5080">
              <a:lnSpc>
                <a:spcPct val="115999"/>
              </a:lnSpc>
              <a:spcBef>
                <a:spcPts val="120"/>
              </a:spcBef>
            </a:pPr>
            <a:r>
              <a:rPr sz="2000" i="1" spc="-30" dirty="0">
                <a:latin typeface="Tahoma"/>
                <a:cs typeface="Tahoma"/>
              </a:rPr>
              <a:t>Двигательный режим, протезирование </a:t>
            </a:r>
            <a:r>
              <a:rPr sz="2000" i="1" dirty="0">
                <a:latin typeface="Tahoma"/>
                <a:cs typeface="Tahoma"/>
              </a:rPr>
              <a:t>и </a:t>
            </a:r>
            <a:r>
              <a:rPr sz="2000" i="1" spc="-30" dirty="0">
                <a:latin typeface="Tahoma"/>
                <a:cs typeface="Tahoma"/>
              </a:rPr>
              <a:t>ортезирование  </a:t>
            </a:r>
            <a:r>
              <a:rPr sz="2000" i="1" spc="-25" dirty="0">
                <a:latin typeface="Tahoma"/>
                <a:cs typeface="Tahoma"/>
              </a:rPr>
              <a:t>Лечебная</a:t>
            </a:r>
            <a:r>
              <a:rPr sz="2000" i="1" spc="-40" dirty="0">
                <a:latin typeface="Tahoma"/>
                <a:cs typeface="Tahoma"/>
              </a:rPr>
              <a:t> </a:t>
            </a:r>
            <a:r>
              <a:rPr sz="2000" i="1" spc="-25" dirty="0">
                <a:latin typeface="Tahoma"/>
                <a:cs typeface="Tahoma"/>
              </a:rPr>
              <a:t>гимнастика</a:t>
            </a:r>
            <a:endParaRPr sz="2000">
              <a:latin typeface="Tahoma"/>
              <a:cs typeface="Tahoma"/>
            </a:endParaRPr>
          </a:p>
          <a:p>
            <a:pPr marL="12700" marR="4093845">
              <a:lnSpc>
                <a:spcPct val="118000"/>
              </a:lnSpc>
              <a:spcBef>
                <a:spcPts val="70"/>
              </a:spcBef>
            </a:pPr>
            <a:r>
              <a:rPr sz="2000" i="1" spc="-25" dirty="0">
                <a:latin typeface="Tahoma"/>
                <a:cs typeface="Tahoma"/>
              </a:rPr>
              <a:t>Массаж  </a:t>
            </a:r>
            <a:r>
              <a:rPr sz="2000" i="1" spc="-30" dirty="0">
                <a:latin typeface="Tahoma"/>
                <a:cs typeface="Tahoma"/>
              </a:rPr>
              <a:t>Гидр</a:t>
            </a:r>
            <a:r>
              <a:rPr sz="2000" i="1" spc="-25" dirty="0">
                <a:latin typeface="Tahoma"/>
                <a:cs typeface="Tahoma"/>
              </a:rPr>
              <a:t>ок</a:t>
            </a:r>
            <a:r>
              <a:rPr sz="2000" i="1" spc="-30" dirty="0">
                <a:latin typeface="Tahoma"/>
                <a:cs typeface="Tahoma"/>
              </a:rPr>
              <a:t>ине</a:t>
            </a:r>
            <a:r>
              <a:rPr sz="2000" i="1" spc="-20" dirty="0">
                <a:latin typeface="Tahoma"/>
                <a:cs typeface="Tahoma"/>
              </a:rPr>
              <a:t>з</a:t>
            </a:r>
            <a:r>
              <a:rPr sz="2000" i="1" spc="-25" dirty="0">
                <a:latin typeface="Tahoma"/>
                <a:cs typeface="Tahoma"/>
              </a:rPr>
              <a:t>от</a:t>
            </a:r>
            <a:r>
              <a:rPr sz="2000" i="1" spc="-30" dirty="0">
                <a:latin typeface="Tahoma"/>
                <a:cs typeface="Tahoma"/>
              </a:rPr>
              <a:t>е</a:t>
            </a:r>
            <a:r>
              <a:rPr sz="2000" i="1" spc="-35" dirty="0">
                <a:latin typeface="Tahoma"/>
                <a:cs typeface="Tahoma"/>
              </a:rPr>
              <a:t>р</a:t>
            </a:r>
            <a:r>
              <a:rPr sz="2000" i="1" spc="-25" dirty="0">
                <a:latin typeface="Tahoma"/>
                <a:cs typeface="Tahoma"/>
              </a:rPr>
              <a:t>а</a:t>
            </a:r>
            <a:r>
              <a:rPr sz="2000" i="1" spc="-30" dirty="0">
                <a:latin typeface="Tahoma"/>
                <a:cs typeface="Tahoma"/>
              </a:rPr>
              <a:t>пия  Механотерапия  Физиотерапия  Мануальная терапия  Рефлексотерапия  Эрготерапия</a:t>
            </a:r>
            <a:endParaRPr sz="2000">
              <a:latin typeface="Tahoma"/>
              <a:cs typeface="Tahoma"/>
            </a:endParaRPr>
          </a:p>
          <a:p>
            <a:pPr marL="12700" marR="1802764">
              <a:lnSpc>
                <a:spcPct val="117000"/>
              </a:lnSpc>
              <a:spcBef>
                <a:spcPts val="95"/>
              </a:spcBef>
            </a:pPr>
            <a:r>
              <a:rPr sz="2000" i="1" spc="-30" dirty="0">
                <a:latin typeface="Tahoma"/>
                <a:cs typeface="Tahoma"/>
              </a:rPr>
              <a:t>Адаптированная </a:t>
            </a:r>
            <a:r>
              <a:rPr sz="2000" i="1" spc="-25" dirty="0">
                <a:latin typeface="Tahoma"/>
                <a:cs typeface="Tahoma"/>
              </a:rPr>
              <a:t>спортивная </a:t>
            </a:r>
            <a:r>
              <a:rPr sz="2000" i="1" spc="-30" dirty="0">
                <a:latin typeface="Tahoma"/>
                <a:cs typeface="Tahoma"/>
              </a:rPr>
              <a:t>тренировка  Санаторно-курортное</a:t>
            </a:r>
            <a:r>
              <a:rPr sz="2000" i="1" spc="-45" dirty="0">
                <a:latin typeface="Tahoma"/>
                <a:cs typeface="Tahoma"/>
              </a:rPr>
              <a:t> </a:t>
            </a:r>
            <a:r>
              <a:rPr sz="2000" i="1" spc="-25" dirty="0">
                <a:latin typeface="Tahoma"/>
                <a:cs typeface="Tahoma"/>
              </a:rPr>
              <a:t>лечение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9766" y="4119307"/>
            <a:ext cx="2347595" cy="595630"/>
            <a:chOff x="4059766" y="4119307"/>
            <a:chExt cx="2347595" cy="595630"/>
          </a:xfrm>
        </p:grpSpPr>
        <p:sp>
          <p:nvSpPr>
            <p:cNvPr id="3" name="object 3"/>
            <p:cNvSpPr/>
            <p:nvPr/>
          </p:nvSpPr>
          <p:spPr>
            <a:xfrm>
              <a:off x="6321248" y="4133145"/>
              <a:ext cx="85725" cy="575945"/>
            </a:xfrm>
            <a:custGeom>
              <a:avLst/>
              <a:gdLst/>
              <a:ahLst/>
              <a:cxnLst/>
              <a:rect l="l" t="t" r="r" b="b"/>
              <a:pathLst>
                <a:path w="85725" h="575945">
                  <a:moveTo>
                    <a:pt x="0" y="432857"/>
                  </a:moveTo>
                  <a:lnTo>
                    <a:pt x="42863" y="575732"/>
                  </a:lnTo>
                  <a:lnTo>
                    <a:pt x="68580" y="490007"/>
                  </a:lnTo>
                  <a:lnTo>
                    <a:pt x="28575" y="490007"/>
                  </a:lnTo>
                  <a:lnTo>
                    <a:pt x="28575" y="470957"/>
                  </a:lnTo>
                  <a:lnTo>
                    <a:pt x="0" y="432857"/>
                  </a:lnTo>
                  <a:close/>
                </a:path>
                <a:path w="85725" h="575945">
                  <a:moveTo>
                    <a:pt x="28575" y="470957"/>
                  </a:moveTo>
                  <a:lnTo>
                    <a:pt x="28575" y="490007"/>
                  </a:lnTo>
                  <a:lnTo>
                    <a:pt x="42862" y="490007"/>
                  </a:lnTo>
                  <a:lnTo>
                    <a:pt x="28575" y="470957"/>
                  </a:lnTo>
                  <a:close/>
                </a:path>
                <a:path w="85725" h="575945">
                  <a:moveTo>
                    <a:pt x="57150" y="0"/>
                  </a:moveTo>
                  <a:lnTo>
                    <a:pt x="28575" y="0"/>
                  </a:lnTo>
                  <a:lnTo>
                    <a:pt x="28575" y="470957"/>
                  </a:lnTo>
                  <a:lnTo>
                    <a:pt x="42862" y="490007"/>
                  </a:lnTo>
                  <a:lnTo>
                    <a:pt x="57150" y="470957"/>
                  </a:lnTo>
                  <a:lnTo>
                    <a:pt x="57150" y="0"/>
                  </a:lnTo>
                  <a:close/>
                </a:path>
                <a:path w="85725" h="575945">
                  <a:moveTo>
                    <a:pt x="57150" y="470957"/>
                  </a:moveTo>
                  <a:lnTo>
                    <a:pt x="42862" y="490007"/>
                  </a:lnTo>
                  <a:lnTo>
                    <a:pt x="57150" y="490007"/>
                  </a:lnTo>
                  <a:lnTo>
                    <a:pt x="57150" y="470957"/>
                  </a:lnTo>
                  <a:close/>
                </a:path>
                <a:path w="85725" h="575945">
                  <a:moveTo>
                    <a:pt x="85725" y="432857"/>
                  </a:moveTo>
                  <a:lnTo>
                    <a:pt x="57150" y="470957"/>
                  </a:lnTo>
                  <a:lnTo>
                    <a:pt x="57150" y="490007"/>
                  </a:lnTo>
                  <a:lnTo>
                    <a:pt x="68580" y="490007"/>
                  </a:lnTo>
                  <a:lnTo>
                    <a:pt x="85725" y="4328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59766" y="4119307"/>
              <a:ext cx="2243455" cy="595630"/>
            </a:xfrm>
            <a:custGeom>
              <a:avLst/>
              <a:gdLst/>
              <a:ahLst/>
              <a:cxnLst/>
              <a:rect l="l" t="t" r="r" b="b"/>
              <a:pathLst>
                <a:path w="2243454" h="595629">
                  <a:moveTo>
                    <a:pt x="127702" y="512483"/>
                  </a:moveTo>
                  <a:lnTo>
                    <a:pt x="0" y="589570"/>
                  </a:lnTo>
                  <a:lnTo>
                    <a:pt x="149047" y="595508"/>
                  </a:lnTo>
                  <a:lnTo>
                    <a:pt x="116512" y="582063"/>
                  </a:lnTo>
                  <a:lnTo>
                    <a:pt x="86580" y="582063"/>
                  </a:lnTo>
                  <a:lnTo>
                    <a:pt x="79466" y="554389"/>
                  </a:lnTo>
                  <a:lnTo>
                    <a:pt x="97916" y="549645"/>
                  </a:lnTo>
                  <a:lnTo>
                    <a:pt x="127702" y="512483"/>
                  </a:lnTo>
                  <a:close/>
                </a:path>
                <a:path w="2243454" h="595629">
                  <a:moveTo>
                    <a:pt x="97916" y="549645"/>
                  </a:moveTo>
                  <a:lnTo>
                    <a:pt x="79466" y="554389"/>
                  </a:lnTo>
                  <a:lnTo>
                    <a:pt x="86580" y="582063"/>
                  </a:lnTo>
                  <a:lnTo>
                    <a:pt x="105032" y="577320"/>
                  </a:lnTo>
                  <a:lnTo>
                    <a:pt x="83024" y="568225"/>
                  </a:lnTo>
                  <a:lnTo>
                    <a:pt x="97916" y="549645"/>
                  </a:lnTo>
                  <a:close/>
                </a:path>
                <a:path w="2243454" h="595629">
                  <a:moveTo>
                    <a:pt x="105032" y="577320"/>
                  </a:moveTo>
                  <a:lnTo>
                    <a:pt x="86580" y="582063"/>
                  </a:lnTo>
                  <a:lnTo>
                    <a:pt x="116512" y="582063"/>
                  </a:lnTo>
                  <a:lnTo>
                    <a:pt x="105032" y="577320"/>
                  </a:lnTo>
                  <a:close/>
                </a:path>
                <a:path w="2243454" h="595629">
                  <a:moveTo>
                    <a:pt x="2235875" y="0"/>
                  </a:moveTo>
                  <a:lnTo>
                    <a:pt x="97916" y="549645"/>
                  </a:lnTo>
                  <a:lnTo>
                    <a:pt x="83024" y="568225"/>
                  </a:lnTo>
                  <a:lnTo>
                    <a:pt x="105032" y="577320"/>
                  </a:lnTo>
                  <a:lnTo>
                    <a:pt x="2242990" y="27674"/>
                  </a:lnTo>
                  <a:lnTo>
                    <a:pt x="2235875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086380" y="2668236"/>
            <a:ext cx="5337810" cy="2040889"/>
            <a:chOff x="1086380" y="2668236"/>
            <a:chExt cx="5337810" cy="2040889"/>
          </a:xfrm>
        </p:grpSpPr>
        <p:sp>
          <p:nvSpPr>
            <p:cNvPr id="6" name="object 6"/>
            <p:cNvSpPr/>
            <p:nvPr/>
          </p:nvSpPr>
          <p:spPr>
            <a:xfrm>
              <a:off x="2800527" y="4133145"/>
              <a:ext cx="85725" cy="575945"/>
            </a:xfrm>
            <a:custGeom>
              <a:avLst/>
              <a:gdLst/>
              <a:ahLst/>
              <a:cxnLst/>
              <a:rect l="l" t="t" r="r" b="b"/>
              <a:pathLst>
                <a:path w="85725" h="575945">
                  <a:moveTo>
                    <a:pt x="0" y="432857"/>
                  </a:moveTo>
                  <a:lnTo>
                    <a:pt x="42862" y="575732"/>
                  </a:lnTo>
                  <a:lnTo>
                    <a:pt x="68580" y="490007"/>
                  </a:lnTo>
                  <a:lnTo>
                    <a:pt x="28575" y="490007"/>
                  </a:lnTo>
                  <a:lnTo>
                    <a:pt x="28574" y="470957"/>
                  </a:lnTo>
                  <a:lnTo>
                    <a:pt x="0" y="432857"/>
                  </a:lnTo>
                  <a:close/>
                </a:path>
                <a:path w="85725" h="575945">
                  <a:moveTo>
                    <a:pt x="28574" y="470957"/>
                  </a:moveTo>
                  <a:lnTo>
                    <a:pt x="28575" y="490007"/>
                  </a:lnTo>
                  <a:lnTo>
                    <a:pt x="42862" y="490007"/>
                  </a:lnTo>
                  <a:lnTo>
                    <a:pt x="28574" y="470957"/>
                  </a:lnTo>
                  <a:close/>
                </a:path>
                <a:path w="85725" h="575945">
                  <a:moveTo>
                    <a:pt x="57148" y="0"/>
                  </a:moveTo>
                  <a:lnTo>
                    <a:pt x="28573" y="0"/>
                  </a:lnTo>
                  <a:lnTo>
                    <a:pt x="28575" y="470957"/>
                  </a:lnTo>
                  <a:lnTo>
                    <a:pt x="42862" y="490007"/>
                  </a:lnTo>
                  <a:lnTo>
                    <a:pt x="57149" y="470957"/>
                  </a:lnTo>
                  <a:lnTo>
                    <a:pt x="57148" y="0"/>
                  </a:lnTo>
                  <a:close/>
                </a:path>
                <a:path w="85725" h="575945">
                  <a:moveTo>
                    <a:pt x="57149" y="470957"/>
                  </a:moveTo>
                  <a:lnTo>
                    <a:pt x="42862" y="490007"/>
                  </a:lnTo>
                  <a:lnTo>
                    <a:pt x="57150" y="490007"/>
                  </a:lnTo>
                  <a:lnTo>
                    <a:pt x="57149" y="470957"/>
                  </a:lnTo>
                  <a:close/>
                </a:path>
                <a:path w="85725" h="575945">
                  <a:moveTo>
                    <a:pt x="85725" y="432857"/>
                  </a:moveTo>
                  <a:lnTo>
                    <a:pt x="57150" y="470957"/>
                  </a:lnTo>
                  <a:lnTo>
                    <a:pt x="57150" y="490007"/>
                  </a:lnTo>
                  <a:lnTo>
                    <a:pt x="68580" y="490007"/>
                  </a:lnTo>
                  <a:lnTo>
                    <a:pt x="85725" y="432857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01634" y="2682524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19">
                  <a:moveTo>
                    <a:pt x="0" y="0"/>
                  </a:moveTo>
                  <a:lnTo>
                    <a:pt x="1" y="222956"/>
                  </a:lnTo>
                </a:path>
              </a:pathLst>
            </a:custGeom>
            <a:ln w="285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75126" y="2911123"/>
              <a:ext cx="85725" cy="490220"/>
            </a:xfrm>
            <a:custGeom>
              <a:avLst/>
              <a:gdLst/>
              <a:ahLst/>
              <a:cxnLst/>
              <a:rect l="l" t="t" r="r" b="b"/>
              <a:pathLst>
                <a:path w="85725" h="490220">
                  <a:moveTo>
                    <a:pt x="0" y="346779"/>
                  </a:moveTo>
                  <a:lnTo>
                    <a:pt x="42863" y="489654"/>
                  </a:lnTo>
                  <a:lnTo>
                    <a:pt x="68580" y="403929"/>
                  </a:lnTo>
                  <a:lnTo>
                    <a:pt x="28576" y="403929"/>
                  </a:lnTo>
                  <a:lnTo>
                    <a:pt x="28575" y="384879"/>
                  </a:lnTo>
                  <a:lnTo>
                    <a:pt x="0" y="346779"/>
                  </a:lnTo>
                  <a:close/>
                </a:path>
                <a:path w="85725" h="490220">
                  <a:moveTo>
                    <a:pt x="28576" y="384880"/>
                  </a:moveTo>
                  <a:lnTo>
                    <a:pt x="28576" y="403929"/>
                  </a:lnTo>
                  <a:lnTo>
                    <a:pt x="42863" y="403929"/>
                  </a:lnTo>
                  <a:lnTo>
                    <a:pt x="28576" y="384880"/>
                  </a:lnTo>
                  <a:close/>
                </a:path>
                <a:path w="85725" h="490220">
                  <a:moveTo>
                    <a:pt x="57150" y="0"/>
                  </a:moveTo>
                  <a:lnTo>
                    <a:pt x="28575" y="0"/>
                  </a:lnTo>
                  <a:lnTo>
                    <a:pt x="28576" y="384880"/>
                  </a:lnTo>
                  <a:lnTo>
                    <a:pt x="42863" y="403929"/>
                  </a:lnTo>
                  <a:lnTo>
                    <a:pt x="57150" y="384880"/>
                  </a:lnTo>
                  <a:lnTo>
                    <a:pt x="57150" y="0"/>
                  </a:lnTo>
                  <a:close/>
                </a:path>
                <a:path w="85725" h="490220">
                  <a:moveTo>
                    <a:pt x="57151" y="384879"/>
                  </a:moveTo>
                  <a:lnTo>
                    <a:pt x="42863" y="403929"/>
                  </a:lnTo>
                  <a:lnTo>
                    <a:pt x="57151" y="403929"/>
                  </a:lnTo>
                  <a:lnTo>
                    <a:pt x="57151" y="384879"/>
                  </a:lnTo>
                  <a:close/>
                </a:path>
                <a:path w="85725" h="490220">
                  <a:moveTo>
                    <a:pt x="85725" y="346779"/>
                  </a:moveTo>
                  <a:lnTo>
                    <a:pt x="57151" y="384879"/>
                  </a:lnTo>
                  <a:lnTo>
                    <a:pt x="57151" y="403929"/>
                  </a:lnTo>
                  <a:lnTo>
                    <a:pt x="68580" y="403929"/>
                  </a:lnTo>
                  <a:lnTo>
                    <a:pt x="85725" y="346779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19401" y="2905478"/>
              <a:ext cx="1782445" cy="0"/>
            </a:xfrm>
            <a:custGeom>
              <a:avLst/>
              <a:gdLst/>
              <a:ahLst/>
              <a:cxnLst/>
              <a:rect l="l" t="t" r="r" b="b"/>
              <a:pathLst>
                <a:path w="1782445">
                  <a:moveTo>
                    <a:pt x="0" y="0"/>
                  </a:moveTo>
                  <a:lnTo>
                    <a:pt x="1782234" y="1"/>
                  </a:lnTo>
                </a:path>
              </a:pathLst>
            </a:custGeom>
            <a:ln w="285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38181" y="2911123"/>
              <a:ext cx="85725" cy="490220"/>
            </a:xfrm>
            <a:custGeom>
              <a:avLst/>
              <a:gdLst/>
              <a:ahLst/>
              <a:cxnLst/>
              <a:rect l="l" t="t" r="r" b="b"/>
              <a:pathLst>
                <a:path w="85725" h="490220">
                  <a:moveTo>
                    <a:pt x="0" y="346779"/>
                  </a:moveTo>
                  <a:lnTo>
                    <a:pt x="42863" y="489654"/>
                  </a:lnTo>
                  <a:lnTo>
                    <a:pt x="68580" y="403929"/>
                  </a:lnTo>
                  <a:lnTo>
                    <a:pt x="28575" y="403929"/>
                  </a:lnTo>
                  <a:lnTo>
                    <a:pt x="28575" y="384879"/>
                  </a:lnTo>
                  <a:lnTo>
                    <a:pt x="0" y="346779"/>
                  </a:lnTo>
                  <a:close/>
                </a:path>
                <a:path w="85725" h="490220">
                  <a:moveTo>
                    <a:pt x="28575" y="384879"/>
                  </a:moveTo>
                  <a:lnTo>
                    <a:pt x="28575" y="403929"/>
                  </a:lnTo>
                  <a:lnTo>
                    <a:pt x="42862" y="403929"/>
                  </a:lnTo>
                  <a:lnTo>
                    <a:pt x="28575" y="384879"/>
                  </a:lnTo>
                  <a:close/>
                </a:path>
                <a:path w="85725" h="490220">
                  <a:moveTo>
                    <a:pt x="57150" y="0"/>
                  </a:moveTo>
                  <a:lnTo>
                    <a:pt x="28575" y="0"/>
                  </a:lnTo>
                  <a:lnTo>
                    <a:pt x="28575" y="384879"/>
                  </a:lnTo>
                  <a:lnTo>
                    <a:pt x="42862" y="403929"/>
                  </a:lnTo>
                  <a:lnTo>
                    <a:pt x="57150" y="384879"/>
                  </a:lnTo>
                  <a:lnTo>
                    <a:pt x="57150" y="0"/>
                  </a:lnTo>
                  <a:close/>
                </a:path>
                <a:path w="85725" h="490220">
                  <a:moveTo>
                    <a:pt x="57150" y="384879"/>
                  </a:moveTo>
                  <a:lnTo>
                    <a:pt x="42862" y="403929"/>
                  </a:lnTo>
                  <a:lnTo>
                    <a:pt x="57150" y="403929"/>
                  </a:lnTo>
                  <a:lnTo>
                    <a:pt x="57150" y="384879"/>
                  </a:lnTo>
                  <a:close/>
                </a:path>
                <a:path w="85725" h="490220">
                  <a:moveTo>
                    <a:pt x="85725" y="346779"/>
                  </a:moveTo>
                  <a:lnTo>
                    <a:pt x="57150" y="384879"/>
                  </a:lnTo>
                  <a:lnTo>
                    <a:pt x="57150" y="403929"/>
                  </a:lnTo>
                  <a:lnTo>
                    <a:pt x="68580" y="403929"/>
                  </a:lnTo>
                  <a:lnTo>
                    <a:pt x="85725" y="346779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03043" y="2905478"/>
              <a:ext cx="1778000" cy="0"/>
            </a:xfrm>
            <a:custGeom>
              <a:avLst/>
              <a:gdLst/>
              <a:ahLst/>
              <a:cxnLst/>
              <a:rect l="l" t="t" r="r" b="b"/>
              <a:pathLst>
                <a:path w="1778000">
                  <a:moveTo>
                    <a:pt x="0" y="0"/>
                  </a:moveTo>
                  <a:lnTo>
                    <a:pt x="1778000" y="1"/>
                  </a:lnTo>
                </a:path>
              </a:pathLst>
            </a:custGeom>
            <a:ln w="285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00667" y="3400779"/>
              <a:ext cx="3440445" cy="7707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00667" y="3400779"/>
              <a:ext cx="3441065" cy="770890"/>
            </a:xfrm>
            <a:custGeom>
              <a:avLst/>
              <a:gdLst/>
              <a:ahLst/>
              <a:cxnLst/>
              <a:rect l="l" t="t" r="r" b="b"/>
              <a:pathLst>
                <a:path w="3441065" h="770889">
                  <a:moveTo>
                    <a:pt x="0" y="0"/>
                  </a:moveTo>
                  <a:lnTo>
                    <a:pt x="3440446" y="0"/>
                  </a:lnTo>
                  <a:lnTo>
                    <a:pt x="3440446" y="770789"/>
                  </a:lnTo>
                  <a:lnTo>
                    <a:pt x="0" y="770789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34895" y="3395471"/>
              <a:ext cx="2103120" cy="5059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106168" y="3715511"/>
              <a:ext cx="1368552" cy="5059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40267" y="471878"/>
            <a:ext cx="6896100" cy="1037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7955">
              <a:lnSpc>
                <a:spcPts val="2790"/>
              </a:lnSpc>
              <a:spcBef>
                <a:spcPts val="90"/>
              </a:spcBef>
            </a:pPr>
            <a:r>
              <a:rPr sz="2650" spc="-190" dirty="0">
                <a:latin typeface="Verdana"/>
                <a:cs typeface="Verdana"/>
              </a:rPr>
              <a:t>Определение </a:t>
            </a:r>
            <a:r>
              <a:rPr sz="2650" spc="-145" dirty="0">
                <a:latin typeface="Verdana"/>
                <a:cs typeface="Verdana"/>
              </a:rPr>
              <a:t>общего </a:t>
            </a:r>
            <a:r>
              <a:rPr sz="2650" spc="-210" dirty="0">
                <a:latin typeface="Verdana"/>
                <a:cs typeface="Verdana"/>
              </a:rPr>
              <a:t>направления </a:t>
            </a:r>
            <a:r>
              <a:rPr sz="2650" spc="-215" dirty="0">
                <a:latin typeface="Verdana"/>
                <a:cs typeface="Verdana"/>
              </a:rPr>
              <a:t>и</a:t>
            </a:r>
            <a:r>
              <a:rPr sz="2650" spc="85" dirty="0">
                <a:latin typeface="Verdana"/>
                <a:cs typeface="Verdana"/>
              </a:rPr>
              <a:t> </a:t>
            </a:r>
            <a:r>
              <a:rPr sz="2650" spc="-185" dirty="0">
                <a:latin typeface="Verdana"/>
                <a:cs typeface="Verdana"/>
              </a:rPr>
              <a:t>цели</a:t>
            </a:r>
            <a:endParaRPr sz="2650">
              <a:latin typeface="Verdana"/>
              <a:cs typeface="Verdana"/>
            </a:endParaRPr>
          </a:p>
          <a:p>
            <a:pPr marL="1927860" marR="5080" indent="-1915795">
              <a:lnSpc>
                <a:spcPct val="75500"/>
              </a:lnSpc>
              <a:spcBef>
                <a:spcPts val="390"/>
              </a:spcBef>
            </a:pPr>
            <a:r>
              <a:rPr sz="2650" spc="-175" dirty="0">
                <a:latin typeface="Verdana"/>
                <a:cs typeface="Verdana"/>
              </a:rPr>
              <a:t>комплекса </a:t>
            </a:r>
            <a:r>
              <a:rPr sz="2650" spc="-195" dirty="0">
                <a:latin typeface="Verdana"/>
                <a:cs typeface="Verdana"/>
              </a:rPr>
              <a:t>реабилитационных </a:t>
            </a:r>
            <a:r>
              <a:rPr sz="2650" spc="-175" dirty="0">
                <a:latin typeface="Verdana"/>
                <a:cs typeface="Verdana"/>
              </a:rPr>
              <a:t>мероприятий  </a:t>
            </a:r>
            <a:r>
              <a:rPr sz="2650" i="1" spc="-204" dirty="0">
                <a:latin typeface="Verdana"/>
                <a:cs typeface="Verdana"/>
              </a:rPr>
              <a:t>при </a:t>
            </a:r>
            <a:r>
              <a:rPr sz="2650" i="1" spc="-170" dirty="0">
                <a:latin typeface="Verdana"/>
                <a:cs typeface="Verdana"/>
              </a:rPr>
              <a:t>патологии</a:t>
            </a:r>
            <a:r>
              <a:rPr sz="2650" i="1" spc="-35" dirty="0">
                <a:latin typeface="Verdana"/>
                <a:cs typeface="Verdana"/>
              </a:rPr>
              <a:t> </a:t>
            </a:r>
            <a:r>
              <a:rPr sz="2650" i="1" spc="-225" dirty="0">
                <a:latin typeface="Verdana"/>
                <a:cs typeface="Verdana"/>
              </a:rPr>
              <a:t>ОДС</a:t>
            </a:r>
            <a:endParaRPr sz="26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92003" y="1415288"/>
            <a:ext cx="39909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85" dirty="0">
                <a:latin typeface="Arial Unicode MS"/>
                <a:cs typeface="Arial Unicode MS"/>
              </a:rPr>
              <a:t>(реабилитационный</a:t>
            </a:r>
            <a:r>
              <a:rPr sz="2100" spc="75" dirty="0">
                <a:latin typeface="Arial Unicode MS"/>
                <a:cs typeface="Arial Unicode MS"/>
              </a:rPr>
              <a:t> </a:t>
            </a:r>
            <a:r>
              <a:rPr sz="2100" spc="140" dirty="0">
                <a:latin typeface="Arial Unicode MS"/>
                <a:cs typeface="Arial Unicode MS"/>
              </a:rPr>
              <a:t>прогноз)</a:t>
            </a:r>
            <a:endParaRPr sz="2100">
              <a:latin typeface="Arial Unicode MS"/>
              <a:cs typeface="Arial Unicode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62414" y="3398011"/>
            <a:ext cx="182626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575" marR="5080" indent="-270510">
              <a:lnSpc>
                <a:spcPct val="116700"/>
              </a:lnSpc>
              <a:spcBef>
                <a:spcPts val="100"/>
              </a:spcBef>
            </a:pPr>
            <a:r>
              <a:rPr sz="1800" spc="50" dirty="0">
                <a:solidFill>
                  <a:srgbClr val="FFFFFF"/>
                </a:solidFill>
                <a:latin typeface="Arial Unicode MS"/>
                <a:cs typeface="Arial Unicode MS"/>
              </a:rPr>
              <a:t>в</a:t>
            </a:r>
            <a:r>
              <a:rPr sz="1800" spc="45" dirty="0">
                <a:solidFill>
                  <a:srgbClr val="FFFFFF"/>
                </a:solidFill>
                <a:latin typeface="Arial Unicode MS"/>
                <a:cs typeface="Arial Unicode MS"/>
              </a:rPr>
              <a:t>о</a:t>
            </a:r>
            <a:r>
              <a:rPr sz="1800" spc="70" dirty="0">
                <a:solidFill>
                  <a:srgbClr val="FFFFFF"/>
                </a:solidFill>
                <a:latin typeface="Arial Unicode MS"/>
                <a:cs typeface="Arial Unicode MS"/>
              </a:rPr>
              <a:t>сс</a:t>
            </a:r>
            <a:r>
              <a:rPr sz="1800" spc="60" dirty="0">
                <a:solidFill>
                  <a:srgbClr val="FFFFFF"/>
                </a:solidFill>
                <a:latin typeface="Arial Unicode MS"/>
                <a:cs typeface="Arial Unicode MS"/>
              </a:rPr>
              <a:t>т</a:t>
            </a:r>
            <a:r>
              <a:rPr sz="1800" spc="-20" dirty="0">
                <a:solidFill>
                  <a:srgbClr val="FFFFFF"/>
                </a:solidFill>
                <a:latin typeface="Arial Unicode MS"/>
                <a:cs typeface="Arial Unicode MS"/>
              </a:rPr>
              <a:t>а</a:t>
            </a:r>
            <a:r>
              <a:rPr sz="1800" spc="40" dirty="0">
                <a:solidFill>
                  <a:srgbClr val="FFFFFF"/>
                </a:solidFill>
                <a:latin typeface="Arial Unicode MS"/>
                <a:cs typeface="Arial Unicode MS"/>
              </a:rPr>
              <a:t>н</a:t>
            </a:r>
            <a:r>
              <a:rPr sz="1800" spc="70" dirty="0">
                <a:solidFill>
                  <a:srgbClr val="FFFFFF"/>
                </a:solidFill>
                <a:latin typeface="Arial Unicode MS"/>
                <a:cs typeface="Arial Unicode MS"/>
              </a:rPr>
              <a:t>о</a:t>
            </a:r>
            <a:r>
              <a:rPr sz="1800" spc="15" dirty="0">
                <a:solidFill>
                  <a:srgbClr val="FFFFFF"/>
                </a:solidFill>
                <a:latin typeface="Arial Unicode MS"/>
                <a:cs typeface="Arial Unicode MS"/>
              </a:rPr>
              <a:t>вл</a:t>
            </a:r>
            <a:r>
              <a:rPr sz="1800" spc="20" dirty="0">
                <a:solidFill>
                  <a:srgbClr val="FFFFFF"/>
                </a:solidFill>
                <a:latin typeface="Arial Unicode MS"/>
                <a:cs typeface="Arial Unicode MS"/>
              </a:rPr>
              <a:t>е</a:t>
            </a:r>
            <a:r>
              <a:rPr sz="1800" spc="40" dirty="0">
                <a:solidFill>
                  <a:srgbClr val="FFFFFF"/>
                </a:solidFill>
                <a:latin typeface="Arial Unicode MS"/>
                <a:cs typeface="Arial Unicode MS"/>
              </a:rPr>
              <a:t>ни</a:t>
            </a:r>
            <a:r>
              <a:rPr sz="1800" spc="20" dirty="0">
                <a:solidFill>
                  <a:srgbClr val="FFFFFF"/>
                </a:solidFill>
                <a:latin typeface="Arial Unicode MS"/>
                <a:cs typeface="Arial Unicode MS"/>
              </a:rPr>
              <a:t>е  </a:t>
            </a:r>
            <a:r>
              <a:rPr sz="1800" spc="40" dirty="0">
                <a:solidFill>
                  <a:srgbClr val="FFFFFF"/>
                </a:solidFill>
                <a:latin typeface="Arial Unicode MS"/>
                <a:cs typeface="Arial Unicode MS"/>
              </a:rPr>
              <a:t>до</a:t>
            </a:r>
            <a:r>
              <a:rPr sz="1800" spc="5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 Unicode MS"/>
                <a:cs typeface="Arial Unicode MS"/>
              </a:rPr>
              <a:t>нормы</a:t>
            </a:r>
            <a:endParaRPr sz="1800">
              <a:latin typeface="Arial Unicode MS"/>
              <a:cs typeface="Arial Unicode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649434" y="3386491"/>
            <a:ext cx="3522345" cy="799465"/>
            <a:chOff x="4649434" y="3386491"/>
            <a:chExt cx="3522345" cy="799465"/>
          </a:xfrm>
        </p:grpSpPr>
        <p:sp>
          <p:nvSpPr>
            <p:cNvPr id="20" name="object 20"/>
            <p:cNvSpPr/>
            <p:nvPr/>
          </p:nvSpPr>
          <p:spPr>
            <a:xfrm>
              <a:off x="4663722" y="3400779"/>
              <a:ext cx="3440445" cy="7707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663721" y="3400779"/>
              <a:ext cx="3441065" cy="770890"/>
            </a:xfrm>
            <a:custGeom>
              <a:avLst/>
              <a:gdLst/>
              <a:ahLst/>
              <a:cxnLst/>
              <a:rect l="l" t="t" r="r" b="b"/>
              <a:pathLst>
                <a:path w="3441065" h="770889">
                  <a:moveTo>
                    <a:pt x="0" y="0"/>
                  </a:moveTo>
                  <a:lnTo>
                    <a:pt x="3440446" y="0"/>
                  </a:lnTo>
                  <a:lnTo>
                    <a:pt x="3440446" y="770789"/>
                  </a:lnTo>
                  <a:lnTo>
                    <a:pt x="0" y="770789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895087" y="3395471"/>
              <a:ext cx="3276600" cy="50596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71871" y="3663695"/>
              <a:ext cx="2846831" cy="50291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021350" y="3443732"/>
            <a:ext cx="292544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90500" marR="5080" indent="-177800">
              <a:lnSpc>
                <a:spcPts val="2110"/>
              </a:lnSpc>
              <a:spcBef>
                <a:spcPts val="210"/>
              </a:spcBef>
            </a:pPr>
            <a:r>
              <a:rPr sz="1800" spc="45" dirty="0">
                <a:solidFill>
                  <a:srgbClr val="FFFFFF"/>
                </a:solidFill>
                <a:latin typeface="Arial Unicode MS"/>
                <a:cs typeface="Arial Unicode MS"/>
              </a:rPr>
              <a:t>компенсация нарушенной  </a:t>
            </a:r>
            <a:r>
              <a:rPr sz="1800" spc="35" dirty="0">
                <a:solidFill>
                  <a:srgbClr val="FFFFFF"/>
                </a:solidFill>
                <a:latin typeface="Arial Unicode MS"/>
                <a:cs typeface="Arial Unicode MS"/>
              </a:rPr>
              <a:t>двигательной</a:t>
            </a:r>
            <a:r>
              <a:rPr sz="1800" spc="40" dirty="0">
                <a:solidFill>
                  <a:srgbClr val="FFFFFF"/>
                </a:solidFill>
                <a:latin typeface="Arial Unicode MS"/>
                <a:cs typeface="Arial Unicode MS"/>
              </a:rPr>
              <a:t> функции</a:t>
            </a:r>
            <a:endParaRPr sz="1800">
              <a:latin typeface="Arial Unicode MS"/>
              <a:cs typeface="Arial Unicode MS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645835" y="1862327"/>
            <a:ext cx="3974465" cy="819150"/>
            <a:chOff x="2645835" y="1862327"/>
            <a:chExt cx="3974465" cy="819150"/>
          </a:xfrm>
        </p:grpSpPr>
        <p:sp>
          <p:nvSpPr>
            <p:cNvPr id="26" name="object 26"/>
            <p:cNvSpPr/>
            <p:nvPr/>
          </p:nvSpPr>
          <p:spPr>
            <a:xfrm>
              <a:off x="2645835" y="1865490"/>
              <a:ext cx="3973845" cy="81562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084576" y="1862327"/>
              <a:ext cx="3121152" cy="5029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990088" y="2136647"/>
              <a:ext cx="3310128" cy="5029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2645835" y="1865490"/>
            <a:ext cx="3974465" cy="815975"/>
          </a:xfrm>
          <a:prstGeom prst="rect">
            <a:avLst/>
          </a:prstGeom>
          <a:ln w="28575">
            <a:solidFill>
              <a:srgbClr val="EEECE1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482600" marR="473709" indent="97155">
              <a:lnSpc>
                <a:spcPct val="100000"/>
              </a:lnSpc>
              <a:spcBef>
                <a:spcPts val="455"/>
              </a:spcBef>
            </a:pPr>
            <a:r>
              <a:rPr sz="1800" spc="25" dirty="0">
                <a:solidFill>
                  <a:srgbClr val="FFFFFF"/>
                </a:solidFill>
                <a:latin typeface="Arial Unicode MS"/>
                <a:cs typeface="Arial Unicode MS"/>
              </a:rPr>
              <a:t>Биомеханическая </a:t>
            </a:r>
            <a:r>
              <a:rPr sz="1800" spc="60" dirty="0">
                <a:solidFill>
                  <a:srgbClr val="FFFFFF"/>
                </a:solidFill>
                <a:latin typeface="Arial Unicode MS"/>
                <a:cs typeface="Arial Unicode MS"/>
              </a:rPr>
              <a:t>оценка  </a:t>
            </a:r>
            <a:r>
              <a:rPr sz="1800" spc="30" dirty="0">
                <a:solidFill>
                  <a:srgbClr val="FFFFFF"/>
                </a:solidFill>
                <a:latin typeface="Arial Unicode MS"/>
                <a:cs typeface="Arial Unicode MS"/>
              </a:rPr>
              <a:t>функциональных</a:t>
            </a:r>
            <a:r>
              <a:rPr sz="1800" spc="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 Unicode MS"/>
                <a:cs typeface="Arial Unicode MS"/>
              </a:rPr>
              <a:t>дефектов</a:t>
            </a:r>
            <a:endParaRPr sz="1800">
              <a:latin typeface="Arial Unicode MS"/>
              <a:cs typeface="Arial Unicode MS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116188" y="4708879"/>
            <a:ext cx="3441065" cy="1151255"/>
            <a:chOff x="1116188" y="4708879"/>
            <a:chExt cx="3441065" cy="1151255"/>
          </a:xfrm>
        </p:grpSpPr>
        <p:sp>
          <p:nvSpPr>
            <p:cNvPr id="31" name="object 31"/>
            <p:cNvSpPr/>
            <p:nvPr/>
          </p:nvSpPr>
          <p:spPr>
            <a:xfrm>
              <a:off x="1116188" y="4708879"/>
              <a:ext cx="3440445" cy="115125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76984" y="4818887"/>
              <a:ext cx="2011680" cy="50596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554480" y="5071871"/>
              <a:ext cx="2508504" cy="50596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895856" y="5340095"/>
              <a:ext cx="1825751" cy="50292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116188" y="4708879"/>
            <a:ext cx="3441065" cy="1151255"/>
          </a:xfrm>
          <a:prstGeom prst="rect">
            <a:avLst/>
          </a:prstGeom>
          <a:ln w="28575">
            <a:solidFill>
              <a:srgbClr val="00FF00"/>
            </a:solidFill>
          </a:ln>
        </p:spPr>
        <p:txBody>
          <a:bodyPr vert="horz" wrap="square" lIns="0" tIns="184785" rIns="0" bIns="0" rtlCol="0">
            <a:spAutoFit/>
          </a:bodyPr>
          <a:lstStyle/>
          <a:p>
            <a:pPr marL="579120" marR="723265" indent="21590" algn="ctr">
              <a:lnSpc>
                <a:spcPct val="95000"/>
              </a:lnSpc>
              <a:spcBef>
                <a:spcPts val="1455"/>
              </a:spcBef>
            </a:pPr>
            <a:r>
              <a:rPr sz="1800" spc="50" dirty="0">
                <a:solidFill>
                  <a:srgbClr val="FFFFFF"/>
                </a:solidFill>
                <a:latin typeface="Arial Unicode MS"/>
                <a:cs typeface="Arial Unicode MS"/>
              </a:rPr>
              <a:t>возобновление  </a:t>
            </a:r>
            <a:r>
              <a:rPr sz="1800" spc="60" dirty="0">
                <a:solidFill>
                  <a:srgbClr val="FFFFFF"/>
                </a:solidFill>
                <a:latin typeface="Arial Unicode MS"/>
                <a:cs typeface="Arial Unicode MS"/>
              </a:rPr>
              <a:t>п</a:t>
            </a:r>
            <a:r>
              <a:rPr sz="1800" spc="65" dirty="0">
                <a:solidFill>
                  <a:srgbClr val="FFFFFF"/>
                </a:solidFill>
                <a:latin typeface="Arial Unicode MS"/>
                <a:cs typeface="Arial Unicode MS"/>
              </a:rPr>
              <a:t>ро</a:t>
            </a:r>
            <a:r>
              <a:rPr sz="1800" spc="-40" dirty="0">
                <a:solidFill>
                  <a:srgbClr val="FFFFFF"/>
                </a:solidFill>
                <a:latin typeface="Arial Unicode MS"/>
                <a:cs typeface="Arial Unicode MS"/>
              </a:rPr>
              <a:t>фе</a:t>
            </a:r>
            <a:r>
              <a:rPr sz="1800" spc="-30" dirty="0">
                <a:solidFill>
                  <a:srgbClr val="FFFFFF"/>
                </a:solidFill>
                <a:latin typeface="Arial Unicode MS"/>
                <a:cs typeface="Arial Unicode MS"/>
              </a:rPr>
              <a:t>с</a:t>
            </a:r>
            <a:r>
              <a:rPr sz="1800" spc="70" dirty="0">
                <a:solidFill>
                  <a:srgbClr val="FFFFFF"/>
                </a:solidFill>
                <a:latin typeface="Arial Unicode MS"/>
                <a:cs typeface="Arial Unicode MS"/>
              </a:rPr>
              <a:t>с</a:t>
            </a:r>
            <a:r>
              <a:rPr sz="1800" spc="40" dirty="0">
                <a:solidFill>
                  <a:srgbClr val="FFFFFF"/>
                </a:solidFill>
                <a:latin typeface="Arial Unicode MS"/>
                <a:cs typeface="Arial Unicode MS"/>
              </a:rPr>
              <a:t>и</a:t>
            </a:r>
            <a:r>
              <a:rPr sz="1800" spc="65" dirty="0">
                <a:solidFill>
                  <a:srgbClr val="FFFFFF"/>
                </a:solidFill>
                <a:latin typeface="Arial Unicode MS"/>
                <a:cs typeface="Arial Unicode MS"/>
              </a:rPr>
              <a:t>о</a:t>
            </a:r>
            <a:r>
              <a:rPr sz="1800" spc="10" dirty="0">
                <a:solidFill>
                  <a:srgbClr val="FFFFFF"/>
                </a:solidFill>
                <a:latin typeface="Arial Unicode MS"/>
                <a:cs typeface="Arial Unicode MS"/>
              </a:rPr>
              <a:t>н</a:t>
            </a:r>
            <a:r>
              <a:rPr sz="1800" spc="15" dirty="0">
                <a:solidFill>
                  <a:srgbClr val="FFFFFF"/>
                </a:solidFill>
                <a:latin typeface="Arial Unicode MS"/>
                <a:cs typeface="Arial Unicode MS"/>
              </a:rPr>
              <a:t>а</a:t>
            </a:r>
            <a:r>
              <a:rPr sz="1800" spc="10" dirty="0">
                <a:solidFill>
                  <a:srgbClr val="FFFFFF"/>
                </a:solidFill>
                <a:latin typeface="Arial Unicode MS"/>
                <a:cs typeface="Arial Unicode MS"/>
              </a:rPr>
              <a:t>л</a:t>
            </a:r>
            <a:r>
              <a:rPr sz="1800" dirty="0">
                <a:solidFill>
                  <a:srgbClr val="FFFFFF"/>
                </a:solidFill>
                <a:latin typeface="Arial Unicode MS"/>
                <a:cs typeface="Arial Unicode MS"/>
              </a:rPr>
              <a:t>ь</a:t>
            </a:r>
            <a:r>
              <a:rPr sz="1800" spc="55" dirty="0">
                <a:solidFill>
                  <a:srgbClr val="FFFFFF"/>
                </a:solidFill>
                <a:latin typeface="Arial Unicode MS"/>
                <a:cs typeface="Arial Unicode MS"/>
              </a:rPr>
              <a:t>н</a:t>
            </a:r>
            <a:r>
              <a:rPr sz="1800" spc="50" dirty="0">
                <a:solidFill>
                  <a:srgbClr val="FFFFFF"/>
                </a:solidFill>
                <a:latin typeface="Arial Unicode MS"/>
                <a:cs typeface="Arial Unicode MS"/>
              </a:rPr>
              <a:t>о</a:t>
            </a:r>
            <a:r>
              <a:rPr sz="1800" spc="40" dirty="0">
                <a:solidFill>
                  <a:srgbClr val="FFFFFF"/>
                </a:solidFill>
                <a:latin typeface="Arial Unicode MS"/>
                <a:cs typeface="Arial Unicode MS"/>
              </a:rPr>
              <a:t>й  </a:t>
            </a:r>
            <a:r>
              <a:rPr sz="1800" spc="35" dirty="0">
                <a:solidFill>
                  <a:srgbClr val="FFFFFF"/>
                </a:solidFill>
                <a:latin typeface="Arial Unicode MS"/>
                <a:cs typeface="Arial Unicode MS"/>
              </a:rPr>
              <a:t>деятельности</a:t>
            </a:r>
            <a:endParaRPr sz="1800">
              <a:latin typeface="Arial Unicode MS"/>
              <a:cs typeface="Arial Unicode MS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679246" y="4708879"/>
            <a:ext cx="3732529" cy="1151255"/>
            <a:chOff x="4679246" y="4708879"/>
            <a:chExt cx="3732529" cy="1151255"/>
          </a:xfrm>
        </p:grpSpPr>
        <p:sp>
          <p:nvSpPr>
            <p:cNvPr id="37" name="object 37"/>
            <p:cNvSpPr/>
            <p:nvPr/>
          </p:nvSpPr>
          <p:spPr>
            <a:xfrm>
              <a:off x="4679246" y="4708879"/>
              <a:ext cx="3732438" cy="115125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571743" y="5059679"/>
              <a:ext cx="1844040" cy="50596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679246" y="4708879"/>
            <a:ext cx="3732529" cy="115125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800">
              <a:latin typeface="Times New Roman"/>
              <a:cs typeface="Times New Roman"/>
            </a:endParaRPr>
          </a:p>
          <a:p>
            <a:pPr marL="1033144">
              <a:lnSpc>
                <a:spcPct val="100000"/>
              </a:lnSpc>
            </a:pPr>
            <a:r>
              <a:rPr sz="1800" spc="30" dirty="0">
                <a:solidFill>
                  <a:srgbClr val="FFFFFF"/>
                </a:solidFill>
                <a:latin typeface="Arial Unicode MS"/>
                <a:cs typeface="Arial Unicode MS"/>
              </a:rPr>
              <a:t>инвалидность</a:t>
            </a:r>
            <a:endParaRPr sz="1800">
              <a:latin typeface="Arial Unicode MS"/>
              <a:cs typeface="Arial Unicode MS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341334" y="2263245"/>
            <a:ext cx="4986655" cy="2446020"/>
            <a:chOff x="3341334" y="2263245"/>
            <a:chExt cx="4986655" cy="2446020"/>
          </a:xfrm>
        </p:grpSpPr>
        <p:sp>
          <p:nvSpPr>
            <p:cNvPr id="41" name="object 41"/>
            <p:cNvSpPr/>
            <p:nvPr/>
          </p:nvSpPr>
          <p:spPr>
            <a:xfrm>
              <a:off x="8241770" y="3300591"/>
              <a:ext cx="85725" cy="1408430"/>
            </a:xfrm>
            <a:custGeom>
              <a:avLst/>
              <a:gdLst/>
              <a:ahLst/>
              <a:cxnLst/>
              <a:rect l="l" t="t" r="r" b="b"/>
              <a:pathLst>
                <a:path w="85725" h="1408429">
                  <a:moveTo>
                    <a:pt x="0" y="1265414"/>
                  </a:moveTo>
                  <a:lnTo>
                    <a:pt x="42862" y="1408289"/>
                  </a:lnTo>
                  <a:lnTo>
                    <a:pt x="68579" y="1322564"/>
                  </a:lnTo>
                  <a:lnTo>
                    <a:pt x="42861" y="1322562"/>
                  </a:lnTo>
                  <a:lnTo>
                    <a:pt x="28575" y="1322562"/>
                  </a:lnTo>
                  <a:lnTo>
                    <a:pt x="28575" y="1303514"/>
                  </a:lnTo>
                  <a:lnTo>
                    <a:pt x="0" y="1265414"/>
                  </a:lnTo>
                  <a:close/>
                </a:path>
                <a:path w="85725" h="1408429">
                  <a:moveTo>
                    <a:pt x="85725" y="1265414"/>
                  </a:moveTo>
                  <a:lnTo>
                    <a:pt x="57150" y="1303514"/>
                  </a:lnTo>
                  <a:lnTo>
                    <a:pt x="57150" y="1322562"/>
                  </a:lnTo>
                  <a:lnTo>
                    <a:pt x="42862" y="1322564"/>
                  </a:lnTo>
                  <a:lnTo>
                    <a:pt x="68580" y="1322562"/>
                  </a:lnTo>
                  <a:lnTo>
                    <a:pt x="57150" y="1322562"/>
                  </a:lnTo>
                  <a:lnTo>
                    <a:pt x="57150" y="1303514"/>
                  </a:lnTo>
                  <a:lnTo>
                    <a:pt x="74295" y="1303514"/>
                  </a:lnTo>
                  <a:lnTo>
                    <a:pt x="85725" y="1265414"/>
                  </a:lnTo>
                  <a:close/>
                </a:path>
                <a:path w="85725" h="1408429">
                  <a:moveTo>
                    <a:pt x="28575" y="1303514"/>
                  </a:moveTo>
                  <a:lnTo>
                    <a:pt x="28575" y="1322562"/>
                  </a:lnTo>
                  <a:lnTo>
                    <a:pt x="42861" y="1322562"/>
                  </a:lnTo>
                  <a:lnTo>
                    <a:pt x="28575" y="1303514"/>
                  </a:lnTo>
                  <a:close/>
                </a:path>
                <a:path w="85725" h="1408429">
                  <a:moveTo>
                    <a:pt x="57150" y="0"/>
                  </a:moveTo>
                  <a:lnTo>
                    <a:pt x="28575" y="0"/>
                  </a:lnTo>
                  <a:lnTo>
                    <a:pt x="28575" y="1303514"/>
                  </a:lnTo>
                  <a:lnTo>
                    <a:pt x="42861" y="1322562"/>
                  </a:lnTo>
                  <a:lnTo>
                    <a:pt x="57150" y="1303514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620934" y="2277532"/>
              <a:ext cx="1663700" cy="1023619"/>
            </a:xfrm>
            <a:custGeom>
              <a:avLst/>
              <a:gdLst/>
              <a:ahLst/>
              <a:cxnLst/>
              <a:rect l="l" t="t" r="r" b="b"/>
              <a:pathLst>
                <a:path w="1663700" h="1023620">
                  <a:moveTo>
                    <a:pt x="0" y="0"/>
                  </a:moveTo>
                  <a:lnTo>
                    <a:pt x="1663700" y="1023056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355622" y="2789768"/>
              <a:ext cx="2513189" cy="42056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355621" y="2789768"/>
              <a:ext cx="2513330" cy="421005"/>
            </a:xfrm>
            <a:custGeom>
              <a:avLst/>
              <a:gdLst/>
              <a:ahLst/>
              <a:cxnLst/>
              <a:rect l="l" t="t" r="r" b="b"/>
              <a:pathLst>
                <a:path w="2513329" h="421005">
                  <a:moveTo>
                    <a:pt x="0" y="0"/>
                  </a:moveTo>
                  <a:lnTo>
                    <a:pt x="2513189" y="0"/>
                  </a:lnTo>
                  <a:lnTo>
                    <a:pt x="2513189" y="420564"/>
                  </a:lnTo>
                  <a:lnTo>
                    <a:pt x="0" y="420564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66FF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901439" y="2746247"/>
              <a:ext cx="1447800" cy="60655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3369909" y="2811271"/>
            <a:ext cx="24847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485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solidFill>
                  <a:srgbClr val="FFFFFF"/>
                </a:solidFill>
                <a:latin typeface="Arial Unicode MS"/>
                <a:cs typeface="Arial Unicode MS"/>
              </a:rPr>
              <a:t>прогноз</a:t>
            </a:r>
            <a:endParaRPr sz="21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4559" y="529790"/>
            <a:ext cx="6883400" cy="111379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 algn="ctr">
              <a:lnSpc>
                <a:spcPts val="2710"/>
              </a:lnSpc>
              <a:spcBef>
                <a:spcPts val="570"/>
              </a:spcBef>
            </a:pPr>
            <a:r>
              <a:rPr sz="2650" spc="-145" dirty="0">
                <a:latin typeface="Verdana"/>
                <a:cs typeface="Verdana"/>
              </a:rPr>
              <a:t>Последовательность </a:t>
            </a:r>
            <a:r>
              <a:rPr sz="2650" spc="-185" dirty="0">
                <a:latin typeface="Verdana"/>
                <a:cs typeface="Verdana"/>
              </a:rPr>
              <a:t>коррекции </a:t>
            </a:r>
            <a:r>
              <a:rPr sz="2650" spc="-210" dirty="0">
                <a:latin typeface="Verdana"/>
                <a:cs typeface="Verdana"/>
              </a:rPr>
              <a:t>нарушений  </a:t>
            </a:r>
            <a:r>
              <a:rPr sz="2650" i="1" spc="-240" dirty="0">
                <a:latin typeface="Verdana"/>
                <a:cs typeface="Verdana"/>
              </a:rPr>
              <a:t>функции</a:t>
            </a:r>
            <a:endParaRPr sz="2650">
              <a:latin typeface="Verdana"/>
              <a:cs typeface="Verdana"/>
            </a:endParaRPr>
          </a:p>
          <a:p>
            <a:pPr marL="105410" algn="ctr">
              <a:lnSpc>
                <a:spcPts val="2680"/>
              </a:lnSpc>
            </a:pPr>
            <a:r>
              <a:rPr sz="2650" spc="-204" dirty="0">
                <a:latin typeface="Verdana"/>
                <a:cs typeface="Verdana"/>
              </a:rPr>
              <a:t>при </a:t>
            </a:r>
            <a:r>
              <a:rPr sz="2650" spc="-170" dirty="0">
                <a:latin typeface="Verdana"/>
                <a:cs typeface="Verdana"/>
              </a:rPr>
              <a:t>патологии</a:t>
            </a:r>
            <a:r>
              <a:rPr sz="2650" spc="-35" dirty="0">
                <a:latin typeface="Verdana"/>
                <a:cs typeface="Verdana"/>
              </a:rPr>
              <a:t> </a:t>
            </a:r>
            <a:r>
              <a:rPr sz="2650" spc="-225" dirty="0">
                <a:latin typeface="Verdana"/>
                <a:cs typeface="Verdana"/>
              </a:rPr>
              <a:t>ОДС</a:t>
            </a:r>
            <a:endParaRPr sz="2650"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97428" y="2416131"/>
            <a:ext cx="5135880" cy="3369310"/>
            <a:chOff x="1997428" y="2416131"/>
            <a:chExt cx="5135880" cy="3369310"/>
          </a:xfrm>
        </p:grpSpPr>
        <p:sp>
          <p:nvSpPr>
            <p:cNvPr id="4" name="object 4"/>
            <p:cNvSpPr/>
            <p:nvPr/>
          </p:nvSpPr>
          <p:spPr>
            <a:xfrm>
              <a:off x="4564414" y="4709363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0"/>
                  </a:moveTo>
                  <a:lnTo>
                    <a:pt x="0" y="383823"/>
                  </a:lnTo>
                </a:path>
              </a:pathLst>
            </a:custGeom>
            <a:ln w="285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11715" y="5093186"/>
              <a:ext cx="5106809" cy="6406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11715" y="5093186"/>
              <a:ext cx="5107305" cy="640715"/>
            </a:xfrm>
            <a:custGeom>
              <a:avLst/>
              <a:gdLst/>
              <a:ahLst/>
              <a:cxnLst/>
              <a:rect l="l" t="t" r="r" b="b"/>
              <a:pathLst>
                <a:path w="5107305" h="640714">
                  <a:moveTo>
                    <a:pt x="0" y="0"/>
                  </a:moveTo>
                  <a:lnTo>
                    <a:pt x="5106811" y="0"/>
                  </a:lnTo>
                  <a:lnTo>
                    <a:pt x="5106811" y="640644"/>
                  </a:lnTo>
                  <a:lnTo>
                    <a:pt x="0" y="640644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92552" y="5071872"/>
              <a:ext cx="3435096" cy="4571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09088" y="5324855"/>
              <a:ext cx="4002023" cy="4602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64414" y="2430419"/>
              <a:ext cx="0" cy="1647189"/>
            </a:xfrm>
            <a:custGeom>
              <a:avLst/>
              <a:gdLst/>
              <a:ahLst/>
              <a:cxnLst/>
              <a:rect l="l" t="t" r="r" b="b"/>
              <a:pathLst>
                <a:path h="1647189">
                  <a:moveTo>
                    <a:pt x="0" y="608187"/>
                  </a:moveTo>
                  <a:lnTo>
                    <a:pt x="0" y="1646765"/>
                  </a:lnTo>
                </a:path>
                <a:path h="1647189">
                  <a:moveTo>
                    <a:pt x="0" y="0"/>
                  </a:moveTo>
                  <a:lnTo>
                    <a:pt x="0" y="190498"/>
                  </a:lnTo>
                </a:path>
              </a:pathLst>
            </a:custGeom>
            <a:ln w="285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011715" y="5093186"/>
            <a:ext cx="5107305" cy="640715"/>
          </a:xfrm>
          <a:prstGeom prst="rect">
            <a:avLst/>
          </a:prstGeom>
          <a:ln w="28575">
            <a:solidFill>
              <a:srgbClr val="00FF00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724535" marR="716280" indent="283845">
              <a:lnSpc>
                <a:spcPct val="105000"/>
              </a:lnSpc>
              <a:spcBef>
                <a:spcPts val="150"/>
              </a:spcBef>
            </a:pPr>
            <a:r>
              <a:rPr sz="1600" spc="60" dirty="0">
                <a:solidFill>
                  <a:srgbClr val="FFFFFF"/>
                </a:solidFill>
                <a:latin typeface="Arial Unicode MS"/>
                <a:cs typeface="Arial Unicode MS"/>
              </a:rPr>
              <a:t>тренировка </a:t>
            </a:r>
            <a:r>
              <a:rPr sz="1600" spc="50" dirty="0">
                <a:solidFill>
                  <a:srgbClr val="FFFFFF"/>
                </a:solidFill>
                <a:latin typeface="Arial Unicode MS"/>
                <a:cs typeface="Arial Unicode MS"/>
              </a:rPr>
              <a:t>компенсаторных и  </a:t>
            </a:r>
            <a:r>
              <a:rPr sz="1600" spc="40" dirty="0">
                <a:solidFill>
                  <a:srgbClr val="FFFFFF"/>
                </a:solidFill>
                <a:latin typeface="Arial Unicode MS"/>
                <a:cs typeface="Arial Unicode MS"/>
              </a:rPr>
              <a:t>специальных </a:t>
            </a:r>
            <a:r>
              <a:rPr sz="1600" spc="35" dirty="0">
                <a:solidFill>
                  <a:srgbClr val="FFFFFF"/>
                </a:solidFill>
                <a:latin typeface="Arial Unicode MS"/>
                <a:cs typeface="Arial Unicode MS"/>
              </a:rPr>
              <a:t>двигательных</a:t>
            </a:r>
            <a:r>
              <a:rPr sz="1600" spc="7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Arial Unicode MS"/>
                <a:cs typeface="Arial Unicode MS"/>
              </a:rPr>
              <a:t>навыков</a:t>
            </a:r>
            <a:endParaRPr sz="1600">
              <a:latin typeface="Arial Unicode MS"/>
              <a:cs typeface="Arial Unicode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119437" y="2599944"/>
            <a:ext cx="2890520" cy="457200"/>
            <a:chOff x="3119437" y="2599944"/>
            <a:chExt cx="2890520" cy="457200"/>
          </a:xfrm>
        </p:grpSpPr>
        <p:sp>
          <p:nvSpPr>
            <p:cNvPr id="12" name="object 12"/>
            <p:cNvSpPr/>
            <p:nvPr/>
          </p:nvSpPr>
          <p:spPr>
            <a:xfrm>
              <a:off x="3119437" y="2620918"/>
              <a:ext cx="2889954" cy="4176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61359" y="2599944"/>
              <a:ext cx="2627376" cy="4572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119437" y="2620918"/>
            <a:ext cx="2890520" cy="417830"/>
          </a:xfrm>
          <a:prstGeom prst="rect">
            <a:avLst/>
          </a:prstGeom>
          <a:ln w="28575">
            <a:solidFill>
              <a:srgbClr val="00FF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269875">
              <a:lnSpc>
                <a:spcPct val="100000"/>
              </a:lnSpc>
              <a:spcBef>
                <a:spcPts val="250"/>
              </a:spcBef>
            </a:pPr>
            <a:r>
              <a:rPr sz="1600" spc="45" dirty="0">
                <a:solidFill>
                  <a:srgbClr val="FFFFFF"/>
                </a:solidFill>
                <a:latin typeface="Arial Unicode MS"/>
                <a:cs typeface="Arial Unicode MS"/>
              </a:rPr>
              <a:t>нормализация</a:t>
            </a:r>
            <a:r>
              <a:rPr sz="1600" spc="7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Arial Unicode MS"/>
                <a:cs typeface="Arial Unicode MS"/>
              </a:rPr>
              <a:t>трофики</a:t>
            </a:r>
            <a:endParaRPr sz="1600">
              <a:latin typeface="Arial Unicode MS"/>
              <a:cs typeface="Arial Unicode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433460" y="4056888"/>
            <a:ext cx="4263390" cy="710565"/>
            <a:chOff x="2433460" y="4056888"/>
            <a:chExt cx="4263390" cy="710565"/>
          </a:xfrm>
        </p:grpSpPr>
        <p:sp>
          <p:nvSpPr>
            <p:cNvPr id="16" name="object 16"/>
            <p:cNvSpPr/>
            <p:nvPr/>
          </p:nvSpPr>
          <p:spPr>
            <a:xfrm>
              <a:off x="2447748" y="4077185"/>
              <a:ext cx="4234743" cy="63217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447748" y="4077185"/>
              <a:ext cx="4234815" cy="632460"/>
            </a:xfrm>
            <a:custGeom>
              <a:avLst/>
              <a:gdLst/>
              <a:ahLst/>
              <a:cxnLst/>
              <a:rect l="l" t="t" r="r" b="b"/>
              <a:pathLst>
                <a:path w="4234815" h="632460">
                  <a:moveTo>
                    <a:pt x="0" y="0"/>
                  </a:moveTo>
                  <a:lnTo>
                    <a:pt x="4234745" y="0"/>
                  </a:lnTo>
                  <a:lnTo>
                    <a:pt x="4234745" y="632178"/>
                  </a:lnTo>
                  <a:lnTo>
                    <a:pt x="0" y="632178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880359" y="4056888"/>
              <a:ext cx="3392424" cy="4572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151631" y="4309872"/>
              <a:ext cx="2849880" cy="4572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447748" y="4077185"/>
            <a:ext cx="4234815" cy="632460"/>
          </a:xfrm>
          <a:prstGeom prst="rect">
            <a:avLst/>
          </a:prstGeom>
          <a:ln w="28575">
            <a:solidFill>
              <a:srgbClr val="00FF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831850" marR="553085" indent="-271780">
              <a:lnSpc>
                <a:spcPct val="103699"/>
              </a:lnSpc>
              <a:spcBef>
                <a:spcPts val="185"/>
              </a:spcBef>
            </a:pPr>
            <a:r>
              <a:rPr sz="1600" spc="45" dirty="0">
                <a:solidFill>
                  <a:srgbClr val="FFFFFF"/>
                </a:solidFill>
                <a:latin typeface="Arial Unicode MS"/>
                <a:cs typeface="Arial Unicode MS"/>
              </a:rPr>
              <a:t>восстановление </a:t>
            </a:r>
            <a:r>
              <a:rPr sz="1600" spc="50" dirty="0">
                <a:solidFill>
                  <a:srgbClr val="FFFFFF"/>
                </a:solidFill>
                <a:latin typeface="Arial Unicode MS"/>
                <a:cs typeface="Arial Unicode MS"/>
              </a:rPr>
              <a:t>выносливости  и </a:t>
            </a:r>
            <a:r>
              <a:rPr sz="1600" spc="60" dirty="0">
                <a:solidFill>
                  <a:srgbClr val="FFFFFF"/>
                </a:solidFill>
                <a:latin typeface="Arial Unicode MS"/>
                <a:cs typeface="Arial Unicode MS"/>
              </a:rPr>
              <a:t>координации</a:t>
            </a:r>
            <a:r>
              <a:rPr sz="1600" spc="1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Arial Unicode MS"/>
                <a:cs typeface="Arial Unicode MS"/>
              </a:rPr>
              <a:t>движений</a:t>
            </a:r>
            <a:endParaRPr sz="1600">
              <a:latin typeface="Arial Unicode MS"/>
              <a:cs typeface="Arial Unicode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527071" y="1990344"/>
            <a:ext cx="2076097" cy="4602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695964" y="2033523"/>
            <a:ext cx="17386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50" dirty="0">
                <a:solidFill>
                  <a:srgbClr val="FFFFFF"/>
                </a:solidFill>
                <a:latin typeface="Arial Unicode MS"/>
                <a:cs typeface="Arial Unicode MS"/>
              </a:rPr>
              <a:t>устранение боли</a:t>
            </a:r>
            <a:endParaRPr sz="1600">
              <a:latin typeface="Arial Unicode MS"/>
              <a:cs typeface="Arial Unicode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869495" y="3267455"/>
            <a:ext cx="3390265" cy="649605"/>
            <a:chOff x="2869495" y="3267455"/>
            <a:chExt cx="3390265" cy="649605"/>
          </a:xfrm>
        </p:grpSpPr>
        <p:sp>
          <p:nvSpPr>
            <p:cNvPr id="24" name="object 24"/>
            <p:cNvSpPr/>
            <p:nvPr/>
          </p:nvSpPr>
          <p:spPr>
            <a:xfrm>
              <a:off x="2883782" y="3327884"/>
              <a:ext cx="3361267" cy="47272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782" y="3327885"/>
              <a:ext cx="3361690" cy="473075"/>
            </a:xfrm>
            <a:custGeom>
              <a:avLst/>
              <a:gdLst/>
              <a:ahLst/>
              <a:cxnLst/>
              <a:rect l="l" t="t" r="r" b="b"/>
              <a:pathLst>
                <a:path w="3361690" h="473075">
                  <a:moveTo>
                    <a:pt x="0" y="0"/>
                  </a:moveTo>
                  <a:lnTo>
                    <a:pt x="3361267" y="0"/>
                  </a:lnTo>
                  <a:lnTo>
                    <a:pt x="3361267" y="472722"/>
                  </a:lnTo>
                  <a:lnTo>
                    <a:pt x="0" y="472722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044952" y="3267455"/>
              <a:ext cx="3060192" cy="46024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974592" y="3459479"/>
              <a:ext cx="1271015" cy="4572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898070" y="3310635"/>
            <a:ext cx="1720214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2705" algn="r">
              <a:lnSpc>
                <a:spcPts val="1705"/>
              </a:lnSpc>
              <a:spcBef>
                <a:spcPts val="100"/>
              </a:spcBef>
            </a:pPr>
            <a:r>
              <a:rPr sz="1600" spc="35" dirty="0">
                <a:solidFill>
                  <a:srgbClr val="FFFFFF"/>
                </a:solidFill>
                <a:latin typeface="Arial Unicode MS"/>
                <a:cs typeface="Arial Unicode MS"/>
              </a:rPr>
              <a:t>в</a:t>
            </a:r>
            <a:r>
              <a:rPr sz="1600" spc="80" dirty="0">
                <a:solidFill>
                  <a:srgbClr val="FFFFFF"/>
                </a:solidFill>
                <a:latin typeface="Arial Unicode MS"/>
                <a:cs typeface="Arial Unicode MS"/>
              </a:rPr>
              <a:t>о</a:t>
            </a:r>
            <a:r>
              <a:rPr sz="1600" spc="70" dirty="0">
                <a:solidFill>
                  <a:srgbClr val="FFFFFF"/>
                </a:solidFill>
                <a:latin typeface="Arial Unicode MS"/>
                <a:cs typeface="Arial Unicode MS"/>
              </a:rPr>
              <a:t>сс</a:t>
            </a:r>
            <a:r>
              <a:rPr sz="1600" spc="30" dirty="0">
                <a:solidFill>
                  <a:srgbClr val="FFFFFF"/>
                </a:solidFill>
                <a:latin typeface="Arial Unicode MS"/>
                <a:cs typeface="Arial Unicode MS"/>
              </a:rPr>
              <a:t>та</a:t>
            </a:r>
            <a:r>
              <a:rPr sz="1600" spc="50" dirty="0">
                <a:solidFill>
                  <a:srgbClr val="FFFFFF"/>
                </a:solidFill>
                <a:latin typeface="Arial Unicode MS"/>
                <a:cs typeface="Arial Unicode MS"/>
              </a:rPr>
              <a:t>н</a:t>
            </a:r>
            <a:r>
              <a:rPr sz="1600" spc="80" dirty="0">
                <a:solidFill>
                  <a:srgbClr val="FFFFFF"/>
                </a:solidFill>
                <a:latin typeface="Arial Unicode MS"/>
                <a:cs typeface="Arial Unicode MS"/>
              </a:rPr>
              <a:t>о</a:t>
            </a:r>
            <a:r>
              <a:rPr sz="1600" spc="35" dirty="0">
                <a:solidFill>
                  <a:srgbClr val="FFFFFF"/>
                </a:solidFill>
                <a:latin typeface="Arial Unicode MS"/>
                <a:cs typeface="Arial Unicode MS"/>
              </a:rPr>
              <a:t>в</a:t>
            </a:r>
            <a:r>
              <a:rPr sz="1600" spc="20" dirty="0">
                <a:solidFill>
                  <a:srgbClr val="FFFFFF"/>
                </a:solidFill>
                <a:latin typeface="Arial Unicode MS"/>
                <a:cs typeface="Arial Unicode MS"/>
              </a:rPr>
              <a:t>л</a:t>
            </a:r>
            <a:r>
              <a:rPr sz="1600" spc="30" dirty="0">
                <a:solidFill>
                  <a:srgbClr val="FFFFFF"/>
                </a:solidFill>
                <a:latin typeface="Arial Unicode MS"/>
                <a:cs typeface="Arial Unicode MS"/>
              </a:rPr>
              <a:t>е</a:t>
            </a:r>
            <a:r>
              <a:rPr sz="1600" spc="50" dirty="0">
                <a:solidFill>
                  <a:srgbClr val="FFFFFF"/>
                </a:solidFill>
                <a:latin typeface="Arial Unicode MS"/>
                <a:cs typeface="Arial Unicode MS"/>
              </a:rPr>
              <a:t>н</a:t>
            </a:r>
            <a:endParaRPr sz="1600">
              <a:latin typeface="Arial Unicode MS"/>
              <a:cs typeface="Arial Unicode MS"/>
            </a:endParaRPr>
          </a:p>
          <a:p>
            <a:pPr algn="r">
              <a:lnSpc>
                <a:spcPts val="1705"/>
              </a:lnSpc>
            </a:pPr>
            <a:r>
              <a:rPr sz="1600" spc="25" dirty="0">
                <a:solidFill>
                  <a:srgbClr val="FFFFFF"/>
                </a:solidFill>
                <a:latin typeface="Arial Unicode MS"/>
                <a:cs typeface="Arial Unicode MS"/>
              </a:rPr>
              <a:t>д</a:t>
            </a:r>
            <a:r>
              <a:rPr sz="1600" spc="20" dirty="0">
                <a:solidFill>
                  <a:srgbClr val="FFFFFF"/>
                </a:solidFill>
                <a:latin typeface="Arial Unicode MS"/>
                <a:cs typeface="Arial Unicode MS"/>
              </a:rPr>
              <a:t>в</a:t>
            </a:r>
            <a:r>
              <a:rPr sz="1600" spc="125" dirty="0">
                <a:solidFill>
                  <a:srgbClr val="FFFFFF"/>
                </a:solidFill>
                <a:latin typeface="Arial Unicode MS"/>
                <a:cs typeface="Arial Unicode MS"/>
              </a:rPr>
              <a:t>иж</a:t>
            </a:r>
            <a:endParaRPr sz="1600">
              <a:latin typeface="Arial Unicode MS"/>
              <a:cs typeface="Arial Unicode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557316" y="3310635"/>
            <a:ext cx="1673860" cy="45847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59055" marR="266065" indent="-59690">
              <a:lnSpc>
                <a:spcPct val="77500"/>
              </a:lnSpc>
              <a:spcBef>
                <a:spcPts val="530"/>
              </a:spcBef>
            </a:pPr>
            <a:r>
              <a:rPr sz="1600" spc="40" dirty="0">
                <a:solidFill>
                  <a:srgbClr val="FFFFFF"/>
                </a:solidFill>
                <a:latin typeface="Arial Unicode MS"/>
                <a:cs typeface="Arial Unicode MS"/>
              </a:rPr>
              <a:t>ие</a:t>
            </a:r>
            <a:r>
              <a:rPr sz="1600" spc="1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Arial Unicode MS"/>
                <a:cs typeface="Arial Unicode MS"/>
              </a:rPr>
              <a:t>амплитуды  </a:t>
            </a:r>
            <a:r>
              <a:rPr sz="1600" spc="45" dirty="0">
                <a:solidFill>
                  <a:srgbClr val="FFFFFF"/>
                </a:solidFill>
                <a:latin typeface="Arial Unicode MS"/>
                <a:cs typeface="Arial Unicode MS"/>
              </a:rPr>
              <a:t>ений</a:t>
            </a:r>
            <a:endParaRPr sz="1600">
              <a:latin typeface="Arial Unicode MS"/>
              <a:cs typeface="Arial Unicode MS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521553" y="2452997"/>
            <a:ext cx="85725" cy="2640330"/>
            <a:chOff x="4521553" y="2452997"/>
            <a:chExt cx="85725" cy="2640330"/>
          </a:xfrm>
        </p:grpSpPr>
        <p:sp>
          <p:nvSpPr>
            <p:cNvPr id="31" name="object 31"/>
            <p:cNvSpPr/>
            <p:nvPr/>
          </p:nvSpPr>
          <p:spPr>
            <a:xfrm>
              <a:off x="4521553" y="2452997"/>
              <a:ext cx="85725" cy="13405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521543" y="3062604"/>
              <a:ext cx="85725" cy="2030730"/>
            </a:xfrm>
            <a:custGeom>
              <a:avLst/>
              <a:gdLst/>
              <a:ahLst/>
              <a:cxnLst/>
              <a:rect l="l" t="t" r="r" b="b"/>
              <a:pathLst>
                <a:path w="85725" h="2030729">
                  <a:moveTo>
                    <a:pt x="85725" y="1944865"/>
                  </a:moveTo>
                  <a:lnTo>
                    <a:pt x="57150" y="1963915"/>
                  </a:lnTo>
                  <a:lnTo>
                    <a:pt x="57150" y="1625600"/>
                  </a:lnTo>
                  <a:lnTo>
                    <a:pt x="28575" y="1625600"/>
                  </a:lnTo>
                  <a:lnTo>
                    <a:pt x="28575" y="1963915"/>
                  </a:lnTo>
                  <a:lnTo>
                    <a:pt x="0" y="1944865"/>
                  </a:lnTo>
                  <a:lnTo>
                    <a:pt x="42862" y="2030590"/>
                  </a:lnTo>
                  <a:lnTo>
                    <a:pt x="71437" y="1973440"/>
                  </a:lnTo>
                  <a:lnTo>
                    <a:pt x="85725" y="1944865"/>
                  </a:lnTo>
                  <a:close/>
                </a:path>
                <a:path w="85725" h="2030729">
                  <a:moveTo>
                    <a:pt x="85725" y="928865"/>
                  </a:moveTo>
                  <a:lnTo>
                    <a:pt x="57150" y="947915"/>
                  </a:lnTo>
                  <a:lnTo>
                    <a:pt x="57150" y="745058"/>
                  </a:lnTo>
                  <a:lnTo>
                    <a:pt x="28575" y="745058"/>
                  </a:lnTo>
                  <a:lnTo>
                    <a:pt x="28575" y="947915"/>
                  </a:lnTo>
                  <a:lnTo>
                    <a:pt x="0" y="928865"/>
                  </a:lnTo>
                  <a:lnTo>
                    <a:pt x="42862" y="1014590"/>
                  </a:lnTo>
                  <a:lnTo>
                    <a:pt x="71437" y="957440"/>
                  </a:lnTo>
                  <a:lnTo>
                    <a:pt x="85725" y="928865"/>
                  </a:lnTo>
                  <a:close/>
                </a:path>
                <a:path w="85725" h="2030729">
                  <a:moveTo>
                    <a:pt x="85725" y="183794"/>
                  </a:moveTo>
                  <a:lnTo>
                    <a:pt x="57150" y="202844"/>
                  </a:lnTo>
                  <a:lnTo>
                    <a:pt x="57150" y="0"/>
                  </a:lnTo>
                  <a:lnTo>
                    <a:pt x="28575" y="0"/>
                  </a:lnTo>
                  <a:lnTo>
                    <a:pt x="28575" y="202844"/>
                  </a:lnTo>
                  <a:lnTo>
                    <a:pt x="0" y="183794"/>
                  </a:lnTo>
                  <a:lnTo>
                    <a:pt x="42862" y="269519"/>
                  </a:lnTo>
                  <a:lnTo>
                    <a:pt x="71437" y="212369"/>
                  </a:lnTo>
                  <a:lnTo>
                    <a:pt x="85725" y="183794"/>
                  </a:lnTo>
                  <a:close/>
                </a:path>
              </a:pathLst>
            </a:custGeom>
            <a:solidFill>
              <a:srgbClr val="FF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2913" y="462279"/>
            <a:ext cx="403542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i="0" spc="25" dirty="0">
                <a:latin typeface="Arial Unicode MS"/>
                <a:cs typeface="Arial Unicode MS"/>
              </a:rPr>
              <a:t>Программа</a:t>
            </a:r>
            <a:r>
              <a:rPr sz="2500" i="0" spc="85" dirty="0">
                <a:latin typeface="Arial Unicode MS"/>
                <a:cs typeface="Arial Unicode MS"/>
              </a:rPr>
              <a:t> </a:t>
            </a:r>
            <a:r>
              <a:rPr sz="2500" i="0" spc="60" dirty="0">
                <a:latin typeface="Arial Unicode MS"/>
                <a:cs typeface="Arial Unicode MS"/>
              </a:rPr>
              <a:t>реабилитации</a:t>
            </a:r>
            <a:endParaRPr sz="25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68601" y="730503"/>
            <a:ext cx="446278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90" dirty="0">
                <a:latin typeface="Arial Unicode MS"/>
                <a:cs typeface="Arial Unicode MS"/>
              </a:rPr>
              <a:t>при </a:t>
            </a:r>
            <a:r>
              <a:rPr sz="2500" spc="80" dirty="0">
                <a:latin typeface="Arial Unicode MS"/>
                <a:cs typeface="Arial Unicode MS"/>
              </a:rPr>
              <a:t>повреждениях</a:t>
            </a:r>
            <a:r>
              <a:rPr sz="2500" spc="155" dirty="0">
                <a:latin typeface="Arial Unicode MS"/>
                <a:cs typeface="Arial Unicode MS"/>
              </a:rPr>
              <a:t> </a:t>
            </a:r>
            <a:r>
              <a:rPr sz="2500" spc="85" dirty="0">
                <a:latin typeface="Arial Unicode MS"/>
                <a:cs typeface="Arial Unicode MS"/>
              </a:rPr>
              <a:t>суставов</a:t>
            </a:r>
            <a:endParaRPr sz="25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91600" y="995679"/>
            <a:ext cx="421703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95" dirty="0">
                <a:latin typeface="Arial Unicode MS"/>
                <a:cs typeface="Arial Unicode MS"/>
              </a:rPr>
              <a:t>(консервативное</a:t>
            </a:r>
            <a:r>
              <a:rPr sz="2500" spc="120" dirty="0">
                <a:latin typeface="Arial Unicode MS"/>
                <a:cs typeface="Arial Unicode MS"/>
              </a:rPr>
              <a:t> </a:t>
            </a:r>
            <a:r>
              <a:rPr sz="2500" spc="75" dirty="0">
                <a:latin typeface="Arial Unicode MS"/>
                <a:cs typeface="Arial Unicode MS"/>
              </a:rPr>
              <a:t>лечение)</a:t>
            </a:r>
            <a:endParaRPr sz="25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0968" y="1933718"/>
            <a:ext cx="2564765" cy="283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dirty="0">
                <a:latin typeface="Arial Unicode MS"/>
                <a:cs typeface="Arial Unicode MS"/>
              </a:rPr>
              <a:t>•</a:t>
            </a:r>
            <a:r>
              <a:rPr sz="1650" i="1" dirty="0">
                <a:latin typeface="Verdana"/>
                <a:cs typeface="Verdana"/>
              </a:rPr>
              <a:t>Период</a:t>
            </a:r>
            <a:r>
              <a:rPr sz="1650" i="1" spc="-100" dirty="0">
                <a:latin typeface="Verdana"/>
                <a:cs typeface="Verdana"/>
              </a:rPr>
              <a:t> </a:t>
            </a:r>
            <a:r>
              <a:rPr sz="1650" i="1" spc="-80" dirty="0">
                <a:latin typeface="Verdana"/>
                <a:cs typeface="Verdana"/>
              </a:rPr>
              <a:t>иммобилизации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0968" y="2226326"/>
            <a:ext cx="3482975" cy="283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-20" dirty="0">
                <a:latin typeface="Arial Unicode MS"/>
                <a:cs typeface="Arial Unicode MS"/>
              </a:rPr>
              <a:t>•</a:t>
            </a:r>
            <a:r>
              <a:rPr sz="1650" i="1" spc="-20" dirty="0">
                <a:latin typeface="Verdana"/>
                <a:cs typeface="Verdana"/>
              </a:rPr>
              <a:t>Ранний</a:t>
            </a:r>
            <a:r>
              <a:rPr sz="1650" i="1" spc="-60" dirty="0">
                <a:latin typeface="Verdana"/>
                <a:cs typeface="Verdana"/>
              </a:rPr>
              <a:t> </a:t>
            </a:r>
            <a:r>
              <a:rPr sz="1650" i="1" spc="-80" dirty="0">
                <a:latin typeface="Verdana"/>
                <a:cs typeface="Verdana"/>
              </a:rPr>
              <a:t>постиммобилизационных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18512" y="2403110"/>
            <a:ext cx="749300" cy="283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50" i="1" spc="-90" dirty="0">
                <a:latin typeface="Verdana"/>
                <a:cs typeface="Verdana"/>
              </a:rPr>
              <a:t>пе</a:t>
            </a:r>
            <a:r>
              <a:rPr sz="1650" i="1" spc="-70" dirty="0">
                <a:latin typeface="Verdana"/>
                <a:cs typeface="Verdana"/>
              </a:rPr>
              <a:t>р</a:t>
            </a:r>
            <a:r>
              <a:rPr sz="1650" i="1" spc="-110" dirty="0">
                <a:latin typeface="Verdana"/>
                <a:cs typeface="Verdana"/>
              </a:rPr>
              <a:t>и</a:t>
            </a:r>
            <a:r>
              <a:rPr sz="1650" i="1" spc="-30" dirty="0">
                <a:latin typeface="Verdana"/>
                <a:cs typeface="Verdana"/>
              </a:rPr>
              <a:t>о</a:t>
            </a:r>
            <a:r>
              <a:rPr sz="1650" i="1" spc="-80" dirty="0">
                <a:latin typeface="Verdana"/>
                <a:cs typeface="Verdana"/>
              </a:rPr>
              <a:t>д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40968" y="2695718"/>
            <a:ext cx="3640454" cy="283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-10" dirty="0">
                <a:latin typeface="Arial Unicode MS"/>
                <a:cs typeface="Arial Unicode MS"/>
              </a:rPr>
              <a:t>•</a:t>
            </a:r>
            <a:r>
              <a:rPr sz="1650" i="1" spc="-10" dirty="0">
                <a:latin typeface="Verdana"/>
                <a:cs typeface="Verdana"/>
              </a:rPr>
              <a:t>Поздний</a:t>
            </a:r>
            <a:r>
              <a:rPr sz="1650" i="1" spc="-55" dirty="0">
                <a:latin typeface="Verdana"/>
                <a:cs typeface="Verdana"/>
              </a:rPr>
              <a:t> </a:t>
            </a:r>
            <a:r>
              <a:rPr sz="1650" i="1" spc="-80" dirty="0">
                <a:latin typeface="Verdana"/>
                <a:cs typeface="Verdana"/>
              </a:rPr>
              <a:t>постиммобилизационный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40968" y="2825238"/>
            <a:ext cx="3014980" cy="61087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689610">
              <a:lnSpc>
                <a:spcPct val="100000"/>
              </a:lnSpc>
              <a:spcBef>
                <a:spcPts val="415"/>
              </a:spcBef>
            </a:pPr>
            <a:r>
              <a:rPr sz="1650" i="1" spc="-80" dirty="0">
                <a:latin typeface="Verdana"/>
                <a:cs typeface="Verdana"/>
              </a:rPr>
              <a:t>период</a:t>
            </a:r>
            <a:endParaRPr sz="16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600" spc="-55" dirty="0">
                <a:latin typeface="Arial Unicode MS"/>
                <a:cs typeface="Arial Unicode MS"/>
              </a:rPr>
              <a:t>•</a:t>
            </a:r>
            <a:r>
              <a:rPr sz="1650" i="1" spc="-55" dirty="0">
                <a:latin typeface="Verdana"/>
                <a:cs typeface="Verdana"/>
              </a:rPr>
              <a:t>Предтренировочный</a:t>
            </a:r>
            <a:r>
              <a:rPr sz="1650" i="1" spc="-75" dirty="0">
                <a:latin typeface="Verdana"/>
                <a:cs typeface="Verdana"/>
              </a:rPr>
              <a:t> </a:t>
            </a:r>
            <a:r>
              <a:rPr sz="1650" i="1" spc="-80" dirty="0">
                <a:latin typeface="Verdana"/>
                <a:cs typeface="Verdana"/>
              </a:rPr>
              <a:t>период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40968" y="3445526"/>
            <a:ext cx="4369435" cy="283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-45" dirty="0">
                <a:latin typeface="Arial Unicode MS"/>
                <a:cs typeface="Arial Unicode MS"/>
              </a:rPr>
              <a:t>•</a:t>
            </a:r>
            <a:r>
              <a:rPr sz="1650" i="1" spc="-45" dirty="0">
                <a:latin typeface="Verdana"/>
                <a:cs typeface="Verdana"/>
              </a:rPr>
              <a:t>Тренировочный</a:t>
            </a:r>
            <a:r>
              <a:rPr sz="1650" i="1" spc="-65" dirty="0">
                <a:latin typeface="Verdana"/>
                <a:cs typeface="Verdana"/>
              </a:rPr>
              <a:t> </a:t>
            </a:r>
            <a:r>
              <a:rPr sz="1650" i="1" spc="-75" dirty="0">
                <a:latin typeface="Verdana"/>
                <a:cs typeface="Verdana"/>
              </a:rPr>
              <a:t>(предсоревновательный)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73603" y="3622310"/>
            <a:ext cx="749300" cy="283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50" i="1" spc="-90" dirty="0">
                <a:latin typeface="Verdana"/>
                <a:cs typeface="Verdana"/>
              </a:rPr>
              <a:t>пе</a:t>
            </a:r>
            <a:r>
              <a:rPr sz="1650" i="1" spc="-70" dirty="0">
                <a:latin typeface="Verdana"/>
                <a:cs typeface="Verdana"/>
              </a:rPr>
              <a:t>р</a:t>
            </a:r>
            <a:r>
              <a:rPr sz="1650" i="1" spc="-110" dirty="0">
                <a:latin typeface="Verdana"/>
                <a:cs typeface="Verdana"/>
              </a:rPr>
              <a:t>и</a:t>
            </a:r>
            <a:r>
              <a:rPr sz="1650" i="1" spc="-30" dirty="0">
                <a:latin typeface="Verdana"/>
                <a:cs typeface="Verdana"/>
              </a:rPr>
              <a:t>о</a:t>
            </a:r>
            <a:r>
              <a:rPr sz="1650" i="1" spc="-80" dirty="0">
                <a:latin typeface="Verdana"/>
                <a:cs typeface="Verdana"/>
              </a:rPr>
              <a:t>д</a:t>
            </a:r>
            <a:endParaRPr sz="165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29357" y="1407160"/>
            <a:ext cx="1968500" cy="4876800"/>
            <a:chOff x="629357" y="1407160"/>
            <a:chExt cx="1968500" cy="4876800"/>
          </a:xfrm>
        </p:grpSpPr>
        <p:sp>
          <p:nvSpPr>
            <p:cNvPr id="13" name="object 13"/>
            <p:cNvSpPr/>
            <p:nvPr/>
          </p:nvSpPr>
          <p:spPr>
            <a:xfrm>
              <a:off x="725318" y="1599491"/>
              <a:ext cx="1834438" cy="46010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9348" y="1407159"/>
              <a:ext cx="1968500" cy="4876800"/>
            </a:xfrm>
            <a:custGeom>
              <a:avLst/>
              <a:gdLst/>
              <a:ahLst/>
              <a:cxnLst/>
              <a:rect l="l" t="t" r="r" b="b"/>
              <a:pathLst>
                <a:path w="1968500" h="4876800">
                  <a:moveTo>
                    <a:pt x="1943100" y="25400"/>
                  </a:moveTo>
                  <a:lnTo>
                    <a:pt x="25400" y="25400"/>
                  </a:lnTo>
                  <a:lnTo>
                    <a:pt x="25400" y="38100"/>
                  </a:lnTo>
                  <a:lnTo>
                    <a:pt x="25400" y="4838700"/>
                  </a:lnTo>
                  <a:lnTo>
                    <a:pt x="25400" y="4851400"/>
                  </a:lnTo>
                  <a:lnTo>
                    <a:pt x="1943100" y="4851400"/>
                  </a:lnTo>
                  <a:lnTo>
                    <a:pt x="1943100" y="4838700"/>
                  </a:lnTo>
                  <a:lnTo>
                    <a:pt x="38100" y="4838700"/>
                  </a:lnTo>
                  <a:lnTo>
                    <a:pt x="38100" y="38100"/>
                  </a:lnTo>
                  <a:lnTo>
                    <a:pt x="1930400" y="38100"/>
                  </a:lnTo>
                  <a:lnTo>
                    <a:pt x="1930400" y="4838420"/>
                  </a:lnTo>
                  <a:lnTo>
                    <a:pt x="1943100" y="4838420"/>
                  </a:lnTo>
                  <a:lnTo>
                    <a:pt x="1943100" y="38100"/>
                  </a:lnTo>
                  <a:lnTo>
                    <a:pt x="1943100" y="37820"/>
                  </a:lnTo>
                  <a:lnTo>
                    <a:pt x="1943100" y="25400"/>
                  </a:lnTo>
                  <a:close/>
                </a:path>
                <a:path w="1968500" h="4876800">
                  <a:moveTo>
                    <a:pt x="19685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4864100"/>
                  </a:lnTo>
                  <a:lnTo>
                    <a:pt x="0" y="4876800"/>
                  </a:lnTo>
                  <a:lnTo>
                    <a:pt x="1968500" y="4876800"/>
                  </a:lnTo>
                  <a:lnTo>
                    <a:pt x="1968500" y="4864100"/>
                  </a:lnTo>
                  <a:lnTo>
                    <a:pt x="12700" y="4864100"/>
                  </a:lnTo>
                  <a:lnTo>
                    <a:pt x="12700" y="12700"/>
                  </a:lnTo>
                  <a:lnTo>
                    <a:pt x="1955800" y="12700"/>
                  </a:lnTo>
                  <a:lnTo>
                    <a:pt x="1955800" y="4863820"/>
                  </a:lnTo>
                  <a:lnTo>
                    <a:pt x="1968500" y="4863820"/>
                  </a:lnTo>
                  <a:lnTo>
                    <a:pt x="1968500" y="12700"/>
                  </a:lnTo>
                  <a:lnTo>
                    <a:pt x="1968500" y="12420"/>
                  </a:lnTo>
                  <a:lnTo>
                    <a:pt x="19685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8889" y="462279"/>
            <a:ext cx="403542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i="0" spc="25" dirty="0">
                <a:latin typeface="Arial Unicode MS"/>
                <a:cs typeface="Arial Unicode MS"/>
              </a:rPr>
              <a:t>Программа</a:t>
            </a:r>
            <a:r>
              <a:rPr sz="2500" i="0" spc="85" dirty="0">
                <a:latin typeface="Arial Unicode MS"/>
                <a:cs typeface="Arial Unicode MS"/>
              </a:rPr>
              <a:t> </a:t>
            </a:r>
            <a:r>
              <a:rPr sz="2500" i="0" spc="60" dirty="0">
                <a:latin typeface="Arial Unicode MS"/>
                <a:cs typeface="Arial Unicode MS"/>
              </a:rPr>
              <a:t>реабилитации</a:t>
            </a:r>
            <a:endParaRPr sz="25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44576" y="730503"/>
            <a:ext cx="446278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90" dirty="0">
                <a:latin typeface="Arial Unicode MS"/>
                <a:cs typeface="Arial Unicode MS"/>
              </a:rPr>
              <a:t>при </a:t>
            </a:r>
            <a:r>
              <a:rPr sz="2500" spc="80" dirty="0">
                <a:latin typeface="Arial Unicode MS"/>
                <a:cs typeface="Arial Unicode MS"/>
              </a:rPr>
              <a:t>повреждениях</a:t>
            </a:r>
            <a:r>
              <a:rPr sz="2500" spc="155" dirty="0">
                <a:latin typeface="Arial Unicode MS"/>
                <a:cs typeface="Arial Unicode MS"/>
              </a:rPr>
              <a:t> </a:t>
            </a:r>
            <a:r>
              <a:rPr sz="2500" spc="85" dirty="0">
                <a:latin typeface="Arial Unicode MS"/>
                <a:cs typeface="Arial Unicode MS"/>
              </a:rPr>
              <a:t>суставов</a:t>
            </a:r>
            <a:endParaRPr sz="25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27164" y="995679"/>
            <a:ext cx="369824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90" dirty="0">
                <a:latin typeface="Arial Unicode MS"/>
                <a:cs typeface="Arial Unicode MS"/>
              </a:rPr>
              <a:t>(оперативное</a:t>
            </a:r>
            <a:r>
              <a:rPr sz="2500" spc="85" dirty="0">
                <a:latin typeface="Arial Unicode MS"/>
                <a:cs typeface="Arial Unicode MS"/>
              </a:rPr>
              <a:t> </a:t>
            </a:r>
            <a:r>
              <a:rPr sz="2500" spc="75" dirty="0">
                <a:latin typeface="Arial Unicode MS"/>
                <a:cs typeface="Arial Unicode MS"/>
              </a:rPr>
              <a:t>лечение)</a:t>
            </a:r>
            <a:endParaRPr sz="25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76958" y="1997726"/>
            <a:ext cx="2900045" cy="283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dirty="0">
                <a:latin typeface="Arial Unicode MS"/>
                <a:cs typeface="Arial Unicode MS"/>
              </a:rPr>
              <a:t>•</a:t>
            </a:r>
            <a:r>
              <a:rPr sz="1650" i="1" dirty="0">
                <a:latin typeface="Verdana"/>
                <a:cs typeface="Verdana"/>
              </a:rPr>
              <a:t>Период</a:t>
            </a:r>
            <a:r>
              <a:rPr sz="1650" i="1" spc="-55" dirty="0">
                <a:latin typeface="Verdana"/>
                <a:cs typeface="Verdana"/>
              </a:rPr>
              <a:t> </a:t>
            </a:r>
            <a:r>
              <a:rPr sz="1650" i="1" spc="-85" dirty="0">
                <a:latin typeface="Verdana"/>
                <a:cs typeface="Verdana"/>
              </a:rPr>
              <a:t>предоперационной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54503" y="2174510"/>
            <a:ext cx="1170305" cy="283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50" i="1" spc="-120" dirty="0">
                <a:latin typeface="Verdana"/>
                <a:cs typeface="Verdana"/>
              </a:rPr>
              <a:t>п</a:t>
            </a:r>
            <a:r>
              <a:rPr sz="1650" i="1" spc="-30" dirty="0">
                <a:latin typeface="Verdana"/>
                <a:cs typeface="Verdana"/>
              </a:rPr>
              <a:t>о</a:t>
            </a:r>
            <a:r>
              <a:rPr sz="1650" i="1" spc="-80" dirty="0">
                <a:latin typeface="Verdana"/>
                <a:cs typeface="Verdana"/>
              </a:rPr>
              <a:t>дг</a:t>
            </a:r>
            <a:r>
              <a:rPr sz="1650" i="1" spc="-30" dirty="0">
                <a:latin typeface="Verdana"/>
                <a:cs typeface="Verdana"/>
              </a:rPr>
              <a:t>о</a:t>
            </a:r>
            <a:r>
              <a:rPr sz="1650" i="1" spc="-25" dirty="0">
                <a:latin typeface="Verdana"/>
                <a:cs typeface="Verdana"/>
              </a:rPr>
              <a:t>то</a:t>
            </a:r>
            <a:r>
              <a:rPr sz="1650" i="1" spc="-100" dirty="0">
                <a:latin typeface="Verdana"/>
                <a:cs typeface="Verdana"/>
              </a:rPr>
              <a:t>в</a:t>
            </a:r>
            <a:r>
              <a:rPr sz="1650" i="1" spc="-120" dirty="0">
                <a:latin typeface="Verdana"/>
                <a:cs typeface="Verdana"/>
              </a:rPr>
              <a:t>к</a:t>
            </a:r>
            <a:r>
              <a:rPr sz="1650" i="1" spc="-110" dirty="0">
                <a:latin typeface="Verdana"/>
                <a:cs typeface="Verdana"/>
              </a:rPr>
              <a:t>и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76958" y="2467118"/>
            <a:ext cx="2987675" cy="283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-20" dirty="0">
                <a:latin typeface="Arial Unicode MS"/>
                <a:cs typeface="Arial Unicode MS"/>
              </a:rPr>
              <a:t>•</a:t>
            </a:r>
            <a:r>
              <a:rPr sz="1650" i="1" spc="-20" dirty="0">
                <a:latin typeface="Verdana"/>
                <a:cs typeface="Verdana"/>
              </a:rPr>
              <a:t>Ранний</a:t>
            </a:r>
            <a:r>
              <a:rPr sz="1650" i="1" spc="-75" dirty="0">
                <a:latin typeface="Verdana"/>
                <a:cs typeface="Verdana"/>
              </a:rPr>
              <a:t> </a:t>
            </a:r>
            <a:r>
              <a:rPr sz="1650" i="1" spc="-85" dirty="0">
                <a:latin typeface="Verdana"/>
                <a:cs typeface="Verdana"/>
              </a:rPr>
              <a:t>послеоперационных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54503" y="2631710"/>
            <a:ext cx="749300" cy="283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50" i="1" spc="-90" dirty="0">
                <a:latin typeface="Verdana"/>
                <a:cs typeface="Verdana"/>
              </a:rPr>
              <a:t>пе</a:t>
            </a:r>
            <a:r>
              <a:rPr sz="1650" i="1" spc="-70" dirty="0">
                <a:latin typeface="Verdana"/>
                <a:cs typeface="Verdana"/>
              </a:rPr>
              <a:t>р</a:t>
            </a:r>
            <a:r>
              <a:rPr sz="1650" i="1" spc="-110" dirty="0">
                <a:latin typeface="Verdana"/>
                <a:cs typeface="Verdana"/>
              </a:rPr>
              <a:t>и</a:t>
            </a:r>
            <a:r>
              <a:rPr sz="1650" i="1" spc="-30" dirty="0">
                <a:latin typeface="Verdana"/>
                <a:cs typeface="Verdana"/>
              </a:rPr>
              <a:t>о</a:t>
            </a:r>
            <a:r>
              <a:rPr sz="1650" i="1" spc="-80" dirty="0">
                <a:latin typeface="Verdana"/>
                <a:cs typeface="Verdana"/>
              </a:rPr>
              <a:t>д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76958" y="2924318"/>
            <a:ext cx="3143885" cy="283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-10" dirty="0">
                <a:latin typeface="Arial Unicode MS"/>
                <a:cs typeface="Arial Unicode MS"/>
              </a:rPr>
              <a:t>•</a:t>
            </a:r>
            <a:r>
              <a:rPr sz="1650" i="1" spc="-10" dirty="0">
                <a:latin typeface="Verdana"/>
                <a:cs typeface="Verdana"/>
              </a:rPr>
              <a:t>Поздний</a:t>
            </a:r>
            <a:r>
              <a:rPr sz="1650" i="1" spc="-75" dirty="0">
                <a:latin typeface="Verdana"/>
                <a:cs typeface="Verdana"/>
              </a:rPr>
              <a:t> </a:t>
            </a:r>
            <a:r>
              <a:rPr sz="1650" i="1" spc="-85" dirty="0">
                <a:latin typeface="Verdana"/>
                <a:cs typeface="Verdana"/>
              </a:rPr>
              <a:t>послеоперационный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76958" y="3066030"/>
            <a:ext cx="3014980" cy="61087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689610">
              <a:lnSpc>
                <a:spcPct val="100000"/>
              </a:lnSpc>
              <a:spcBef>
                <a:spcPts val="415"/>
              </a:spcBef>
            </a:pPr>
            <a:r>
              <a:rPr sz="1650" i="1" spc="-80" dirty="0">
                <a:latin typeface="Verdana"/>
                <a:cs typeface="Verdana"/>
              </a:rPr>
              <a:t>период</a:t>
            </a:r>
            <a:endParaRPr sz="16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600" spc="-55" dirty="0">
                <a:latin typeface="Arial Unicode MS"/>
                <a:cs typeface="Arial Unicode MS"/>
              </a:rPr>
              <a:t>•</a:t>
            </a:r>
            <a:r>
              <a:rPr sz="1650" i="1" spc="-55" dirty="0">
                <a:latin typeface="Verdana"/>
                <a:cs typeface="Verdana"/>
              </a:rPr>
              <a:t>Предтренировочный</a:t>
            </a:r>
            <a:r>
              <a:rPr sz="1650" i="1" spc="-75" dirty="0">
                <a:latin typeface="Verdana"/>
                <a:cs typeface="Verdana"/>
              </a:rPr>
              <a:t> </a:t>
            </a:r>
            <a:r>
              <a:rPr sz="1650" i="1" spc="-80" dirty="0">
                <a:latin typeface="Verdana"/>
                <a:cs typeface="Verdana"/>
              </a:rPr>
              <a:t>период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76958" y="3686318"/>
            <a:ext cx="4369435" cy="283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-45" dirty="0">
                <a:latin typeface="Arial Unicode MS"/>
                <a:cs typeface="Arial Unicode MS"/>
              </a:rPr>
              <a:t>•</a:t>
            </a:r>
            <a:r>
              <a:rPr sz="1650" i="1" spc="-45" dirty="0">
                <a:latin typeface="Verdana"/>
                <a:cs typeface="Verdana"/>
              </a:rPr>
              <a:t>Тренировочный</a:t>
            </a:r>
            <a:r>
              <a:rPr sz="1650" i="1" spc="-65" dirty="0">
                <a:latin typeface="Verdana"/>
                <a:cs typeface="Verdana"/>
              </a:rPr>
              <a:t> </a:t>
            </a:r>
            <a:r>
              <a:rPr sz="1650" i="1" spc="-75" dirty="0">
                <a:latin typeface="Verdana"/>
                <a:cs typeface="Verdana"/>
              </a:rPr>
              <a:t>(предсоревновательный)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09593" y="3850910"/>
            <a:ext cx="749300" cy="283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50" i="1" spc="-90" dirty="0">
                <a:latin typeface="Verdana"/>
                <a:cs typeface="Verdana"/>
              </a:rPr>
              <a:t>пе</a:t>
            </a:r>
            <a:r>
              <a:rPr sz="1650" i="1" spc="-70" dirty="0">
                <a:latin typeface="Verdana"/>
                <a:cs typeface="Verdana"/>
              </a:rPr>
              <a:t>р</a:t>
            </a:r>
            <a:r>
              <a:rPr sz="1650" i="1" spc="-110" dirty="0">
                <a:latin typeface="Verdana"/>
                <a:cs typeface="Verdana"/>
              </a:rPr>
              <a:t>и</a:t>
            </a:r>
            <a:r>
              <a:rPr sz="1650" i="1" spc="-30" dirty="0">
                <a:latin typeface="Verdana"/>
                <a:cs typeface="Verdana"/>
              </a:rPr>
              <a:t>о</a:t>
            </a:r>
            <a:r>
              <a:rPr sz="1650" i="1" spc="-80" dirty="0">
                <a:latin typeface="Verdana"/>
                <a:cs typeface="Verdana"/>
              </a:rPr>
              <a:t>д</a:t>
            </a:r>
            <a:endParaRPr sz="165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29357" y="1407160"/>
            <a:ext cx="1968500" cy="4876800"/>
            <a:chOff x="629357" y="1407160"/>
            <a:chExt cx="1968500" cy="4876800"/>
          </a:xfrm>
        </p:grpSpPr>
        <p:sp>
          <p:nvSpPr>
            <p:cNvPr id="14" name="object 14"/>
            <p:cNvSpPr/>
            <p:nvPr/>
          </p:nvSpPr>
          <p:spPr>
            <a:xfrm>
              <a:off x="725318" y="1599491"/>
              <a:ext cx="1834438" cy="46010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29348" y="1407159"/>
              <a:ext cx="1968500" cy="4876800"/>
            </a:xfrm>
            <a:custGeom>
              <a:avLst/>
              <a:gdLst/>
              <a:ahLst/>
              <a:cxnLst/>
              <a:rect l="l" t="t" r="r" b="b"/>
              <a:pathLst>
                <a:path w="1968500" h="4876800">
                  <a:moveTo>
                    <a:pt x="1943100" y="25400"/>
                  </a:moveTo>
                  <a:lnTo>
                    <a:pt x="25400" y="25400"/>
                  </a:lnTo>
                  <a:lnTo>
                    <a:pt x="25400" y="38100"/>
                  </a:lnTo>
                  <a:lnTo>
                    <a:pt x="25400" y="4838700"/>
                  </a:lnTo>
                  <a:lnTo>
                    <a:pt x="25400" y="4851400"/>
                  </a:lnTo>
                  <a:lnTo>
                    <a:pt x="1943100" y="4851400"/>
                  </a:lnTo>
                  <a:lnTo>
                    <a:pt x="1943100" y="4838700"/>
                  </a:lnTo>
                  <a:lnTo>
                    <a:pt x="38100" y="4838700"/>
                  </a:lnTo>
                  <a:lnTo>
                    <a:pt x="38100" y="38100"/>
                  </a:lnTo>
                  <a:lnTo>
                    <a:pt x="1930400" y="38100"/>
                  </a:lnTo>
                  <a:lnTo>
                    <a:pt x="1930400" y="4838420"/>
                  </a:lnTo>
                  <a:lnTo>
                    <a:pt x="1943100" y="4838420"/>
                  </a:lnTo>
                  <a:lnTo>
                    <a:pt x="1943100" y="38100"/>
                  </a:lnTo>
                  <a:lnTo>
                    <a:pt x="1943100" y="37820"/>
                  </a:lnTo>
                  <a:lnTo>
                    <a:pt x="1943100" y="25400"/>
                  </a:lnTo>
                  <a:close/>
                </a:path>
                <a:path w="1968500" h="4876800">
                  <a:moveTo>
                    <a:pt x="19685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4864100"/>
                  </a:lnTo>
                  <a:lnTo>
                    <a:pt x="0" y="4876800"/>
                  </a:lnTo>
                  <a:lnTo>
                    <a:pt x="1968500" y="4876800"/>
                  </a:lnTo>
                  <a:lnTo>
                    <a:pt x="1968500" y="4864100"/>
                  </a:lnTo>
                  <a:lnTo>
                    <a:pt x="12700" y="4864100"/>
                  </a:lnTo>
                  <a:lnTo>
                    <a:pt x="12700" y="12700"/>
                  </a:lnTo>
                  <a:lnTo>
                    <a:pt x="1955800" y="12700"/>
                  </a:lnTo>
                  <a:lnTo>
                    <a:pt x="1955800" y="4863820"/>
                  </a:lnTo>
                  <a:lnTo>
                    <a:pt x="1968500" y="4863820"/>
                  </a:lnTo>
                  <a:lnTo>
                    <a:pt x="1968500" y="12700"/>
                  </a:lnTo>
                  <a:lnTo>
                    <a:pt x="1968500" y="12420"/>
                  </a:lnTo>
                  <a:lnTo>
                    <a:pt x="19685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4158" y="2079243"/>
            <a:ext cx="5577205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72390">
              <a:lnSpc>
                <a:spcPct val="101400"/>
              </a:lnSpc>
              <a:spcBef>
                <a:spcPts val="50"/>
              </a:spcBef>
            </a:pPr>
            <a:r>
              <a:rPr sz="2800" b="1" spc="-5" dirty="0">
                <a:latin typeface="Calibri"/>
                <a:cs typeface="Calibri"/>
              </a:rPr>
              <a:t>Лечебная </a:t>
            </a:r>
            <a:r>
              <a:rPr sz="2800" b="1" spc="-10" dirty="0">
                <a:latin typeface="Calibri"/>
                <a:cs typeface="Calibri"/>
              </a:rPr>
              <a:t>физкультура </a:t>
            </a:r>
            <a:r>
              <a:rPr sz="2800" b="1" dirty="0">
                <a:latin typeface="Calibri"/>
                <a:cs typeface="Calibri"/>
              </a:rPr>
              <a:t>в </a:t>
            </a:r>
            <a:r>
              <a:rPr sz="2800" b="1" spc="-5" dirty="0">
                <a:latin typeface="Calibri"/>
                <a:cs typeface="Calibri"/>
              </a:rPr>
              <a:t>системе  </a:t>
            </a:r>
            <a:r>
              <a:rPr sz="2800" b="1" i="1" spc="-5" dirty="0">
                <a:latin typeface="Calibri"/>
                <a:cs typeface="Calibri"/>
              </a:rPr>
              <a:t>реабилитации при </a:t>
            </a:r>
            <a:r>
              <a:rPr sz="2800" b="1" i="1" spc="-10" dirty="0">
                <a:latin typeface="Calibri"/>
                <a:cs typeface="Calibri"/>
              </a:rPr>
              <a:t>патологии</a:t>
            </a:r>
            <a:r>
              <a:rPr sz="2800" b="1" i="1" spc="-20" dirty="0">
                <a:latin typeface="Calibri"/>
                <a:cs typeface="Calibri"/>
              </a:rPr>
              <a:t> </a:t>
            </a:r>
            <a:r>
              <a:rPr sz="2800" b="1" i="1" spc="-30" dirty="0">
                <a:latin typeface="Calibri"/>
                <a:cs typeface="Calibri"/>
              </a:rPr>
              <a:t>ОДС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30279" y="1655571"/>
            <a:ext cx="36696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spc="15" dirty="0">
                <a:latin typeface="Calibri"/>
                <a:cs typeface="Calibri"/>
              </a:rPr>
              <a:t>Лечебная</a:t>
            </a:r>
            <a:r>
              <a:rPr sz="2800" i="1" spc="-30" dirty="0">
                <a:latin typeface="Calibri"/>
                <a:cs typeface="Calibri"/>
              </a:rPr>
              <a:t> </a:t>
            </a:r>
            <a:r>
              <a:rPr sz="2800" i="1" spc="15" dirty="0">
                <a:latin typeface="Calibri"/>
                <a:cs typeface="Calibri"/>
              </a:rPr>
              <a:t>физкультура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34220" y="717803"/>
            <a:ext cx="39065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09165" algn="l"/>
              </a:tabLst>
            </a:pPr>
            <a:r>
              <a:rPr sz="3200" spc="-5" dirty="0">
                <a:latin typeface="Calibri"/>
                <a:cs typeface="Calibri"/>
              </a:rPr>
              <a:t>Физическая	</a:t>
            </a:r>
            <a:r>
              <a:rPr sz="3200" spc="-10" dirty="0">
                <a:latin typeface="Calibri"/>
                <a:cs typeface="Calibri"/>
              </a:rPr>
              <a:t>культура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92255" y="2718308"/>
            <a:ext cx="2095500" cy="248221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indent="19050" algn="ctr">
              <a:lnSpc>
                <a:spcPct val="103299"/>
              </a:lnSpc>
              <a:spcBef>
                <a:spcPts val="25"/>
              </a:spcBef>
            </a:pPr>
            <a:r>
              <a:rPr sz="1800" spc="-10" dirty="0">
                <a:latin typeface="Calibri"/>
                <a:cs typeface="Calibri"/>
              </a:rPr>
              <a:t>лечебная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гимнастика  </a:t>
            </a:r>
            <a:r>
              <a:rPr sz="1800" spc="-15" dirty="0">
                <a:latin typeface="Calibri"/>
                <a:cs typeface="Calibri"/>
              </a:rPr>
              <a:t>гидрокинезотерапия  тренажеры</a:t>
            </a:r>
            <a:endParaRPr sz="1800">
              <a:latin typeface="Calibri"/>
              <a:cs typeface="Calibri"/>
            </a:endParaRPr>
          </a:p>
          <a:p>
            <a:pPr marR="6350" algn="ctr">
              <a:lnSpc>
                <a:spcPct val="100000"/>
              </a:lnSpc>
              <a:spcBef>
                <a:spcPts val="170"/>
              </a:spcBef>
            </a:pPr>
            <a:r>
              <a:rPr sz="1800" spc="-15" dirty="0">
                <a:latin typeface="Calibri"/>
                <a:cs typeface="Calibri"/>
              </a:rPr>
              <a:t>механотерапия</a:t>
            </a:r>
            <a:endParaRPr sz="1800">
              <a:latin typeface="Calibri"/>
              <a:cs typeface="Calibri"/>
            </a:endParaRPr>
          </a:p>
          <a:p>
            <a:pPr marL="669290" marR="363855" indent="-260350">
              <a:lnSpc>
                <a:spcPts val="1820"/>
              </a:lnSpc>
              <a:spcBef>
                <a:spcPts val="730"/>
              </a:spcBef>
            </a:pPr>
            <a:r>
              <a:rPr sz="1800" spc="-10" dirty="0">
                <a:latin typeface="Calibri"/>
                <a:cs typeface="Calibri"/>
              </a:rPr>
              <a:t>т</a:t>
            </a:r>
            <a:r>
              <a:rPr sz="1800" spc="-25" dirty="0">
                <a:latin typeface="Calibri"/>
                <a:cs typeface="Calibri"/>
              </a:rPr>
              <a:t>р</a:t>
            </a:r>
            <a:r>
              <a:rPr sz="1800" spc="-80" dirty="0">
                <a:latin typeface="Calibri"/>
                <a:cs typeface="Calibri"/>
              </a:rPr>
              <a:t>у</a:t>
            </a:r>
            <a:r>
              <a:rPr sz="1800" spc="-30" dirty="0">
                <a:latin typeface="Calibri"/>
                <a:cs typeface="Calibri"/>
              </a:rPr>
              <a:t>д</a:t>
            </a:r>
            <a:r>
              <a:rPr sz="1800" spc="-25" dirty="0">
                <a:latin typeface="Calibri"/>
                <a:cs typeface="Calibri"/>
              </a:rPr>
              <a:t>от</a:t>
            </a:r>
            <a:r>
              <a:rPr sz="1800" spc="-10" dirty="0">
                <a:latin typeface="Calibri"/>
                <a:cs typeface="Calibri"/>
              </a:rPr>
              <a:t>ер</a:t>
            </a:r>
            <a:r>
              <a:rPr sz="1800" spc="-15" dirty="0">
                <a:latin typeface="Calibri"/>
                <a:cs typeface="Calibri"/>
              </a:rPr>
              <a:t>апи</a:t>
            </a:r>
            <a:r>
              <a:rPr sz="1800" dirty="0">
                <a:latin typeface="Calibri"/>
                <a:cs typeface="Calibri"/>
              </a:rPr>
              <a:t>я  </a:t>
            </a:r>
            <a:r>
              <a:rPr sz="1800" spc="-20" dirty="0">
                <a:latin typeface="Calibri"/>
                <a:cs typeface="Calibri"/>
              </a:rPr>
              <a:t>массаж</a:t>
            </a:r>
            <a:endParaRPr sz="1800">
              <a:latin typeface="Calibri"/>
              <a:cs typeface="Calibri"/>
            </a:endParaRPr>
          </a:p>
          <a:p>
            <a:pPr marL="669290" marR="611505" indent="-190500">
              <a:lnSpc>
                <a:spcPct val="91700"/>
              </a:lnSpc>
              <a:spcBef>
                <a:spcPts val="80"/>
              </a:spcBef>
            </a:pPr>
            <a:r>
              <a:rPr sz="1800" spc="-25" dirty="0">
                <a:latin typeface="Calibri"/>
                <a:cs typeface="Calibri"/>
              </a:rPr>
              <a:t>т</a:t>
            </a:r>
            <a:r>
              <a:rPr sz="1800" spc="-10" dirty="0">
                <a:latin typeface="Calibri"/>
                <a:cs typeface="Calibri"/>
              </a:rPr>
              <a:t>ерре</a:t>
            </a:r>
            <a:r>
              <a:rPr sz="1800" spc="-15" dirty="0">
                <a:latin typeface="Calibri"/>
                <a:cs typeface="Calibri"/>
              </a:rPr>
              <a:t>н</a:t>
            </a:r>
            <a:r>
              <a:rPr sz="1800" spc="-10" dirty="0">
                <a:latin typeface="Calibri"/>
                <a:cs typeface="Calibri"/>
              </a:rPr>
              <a:t>к</a:t>
            </a:r>
            <a:r>
              <a:rPr sz="1800" spc="-15" dirty="0">
                <a:latin typeface="Calibri"/>
                <a:cs typeface="Calibri"/>
              </a:rPr>
              <a:t>у</a:t>
            </a:r>
            <a:r>
              <a:rPr sz="1800" dirty="0">
                <a:latin typeface="Calibri"/>
                <a:cs typeface="Calibri"/>
              </a:rPr>
              <a:t>р  </a:t>
            </a:r>
            <a:r>
              <a:rPr sz="1800" spc="-15" dirty="0">
                <a:latin typeface="Calibri"/>
                <a:cs typeface="Calibri"/>
              </a:rPr>
              <a:t>туризм 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3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др.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52016" y="2478023"/>
            <a:ext cx="6209030" cy="3133725"/>
            <a:chOff x="1652016" y="2478023"/>
            <a:chExt cx="6209030" cy="3133725"/>
          </a:xfrm>
        </p:grpSpPr>
        <p:sp>
          <p:nvSpPr>
            <p:cNvPr id="6" name="object 6"/>
            <p:cNvSpPr/>
            <p:nvPr/>
          </p:nvSpPr>
          <p:spPr>
            <a:xfrm>
              <a:off x="1652016" y="2478023"/>
              <a:ext cx="6208776" cy="31333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98006" y="2501887"/>
              <a:ext cx="6117590" cy="3040380"/>
            </a:xfrm>
            <a:custGeom>
              <a:avLst/>
              <a:gdLst/>
              <a:ahLst/>
              <a:cxnLst/>
              <a:rect l="l" t="t" r="r" b="b"/>
              <a:pathLst>
                <a:path w="6117590" h="3040379">
                  <a:moveTo>
                    <a:pt x="6117018" y="0"/>
                  </a:moveTo>
                  <a:lnTo>
                    <a:pt x="3058509" y="3040318"/>
                  </a:lnTo>
                  <a:lnTo>
                    <a:pt x="0" y="0"/>
                  </a:lnTo>
                  <a:lnTo>
                    <a:pt x="6117018" y="0"/>
                  </a:lnTo>
                  <a:close/>
                </a:path>
              </a:pathLst>
            </a:custGeom>
            <a:ln w="9525">
              <a:solidFill>
                <a:srgbClr val="B3A2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468367" y="1600200"/>
            <a:ext cx="231775" cy="588645"/>
            <a:chOff x="4468367" y="1600200"/>
            <a:chExt cx="231775" cy="588645"/>
          </a:xfrm>
        </p:grpSpPr>
        <p:sp>
          <p:nvSpPr>
            <p:cNvPr id="9" name="object 9"/>
            <p:cNvSpPr/>
            <p:nvPr/>
          </p:nvSpPr>
          <p:spPr>
            <a:xfrm>
              <a:off x="4468367" y="1600200"/>
              <a:ext cx="231648" cy="5882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15952" y="1623152"/>
              <a:ext cx="137795" cy="482600"/>
            </a:xfrm>
            <a:custGeom>
              <a:avLst/>
              <a:gdLst/>
              <a:ahLst/>
              <a:cxnLst/>
              <a:rect l="l" t="t" r="r" b="b"/>
              <a:pathLst>
                <a:path w="137795" h="482600">
                  <a:moveTo>
                    <a:pt x="0" y="234835"/>
                  </a:moveTo>
                  <a:lnTo>
                    <a:pt x="34387" y="234835"/>
                  </a:lnTo>
                  <a:lnTo>
                    <a:pt x="34387" y="0"/>
                  </a:lnTo>
                  <a:lnTo>
                    <a:pt x="103164" y="0"/>
                  </a:lnTo>
                  <a:lnTo>
                    <a:pt x="103164" y="234835"/>
                  </a:lnTo>
                  <a:lnTo>
                    <a:pt x="137552" y="234835"/>
                  </a:lnTo>
                  <a:lnTo>
                    <a:pt x="68776" y="482067"/>
                  </a:lnTo>
                  <a:lnTo>
                    <a:pt x="0" y="234835"/>
                  </a:lnTo>
                  <a:close/>
                </a:path>
              </a:pathLst>
            </a:custGeom>
            <a:ln w="9525">
              <a:solidFill>
                <a:srgbClr val="BCC4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Нарушения двигательной</a:t>
            </a:r>
            <a:r>
              <a:rPr spc="-25" dirty="0"/>
              <a:t> </a:t>
            </a:r>
            <a:r>
              <a:rPr spc="-15" dirty="0"/>
              <a:t>функции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223" y="952501"/>
            <a:ext cx="9144635" cy="128905"/>
            <a:chOff x="-223" y="952501"/>
            <a:chExt cx="9144635" cy="128905"/>
          </a:xfrm>
        </p:grpSpPr>
        <p:sp>
          <p:nvSpPr>
            <p:cNvPr id="4" name="object 4"/>
            <p:cNvSpPr/>
            <p:nvPr/>
          </p:nvSpPr>
          <p:spPr>
            <a:xfrm>
              <a:off x="0" y="981074"/>
              <a:ext cx="9144000" cy="71755"/>
            </a:xfrm>
            <a:custGeom>
              <a:avLst/>
              <a:gdLst/>
              <a:ahLst/>
              <a:cxnLst/>
              <a:rect l="l" t="t" r="r" b="b"/>
              <a:pathLst>
                <a:path w="9144000" h="71755">
                  <a:moveTo>
                    <a:pt x="9144000" y="0"/>
                  </a:moveTo>
                  <a:lnTo>
                    <a:pt x="0" y="71437"/>
                  </a:lnTo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23" y="952501"/>
              <a:ext cx="9144635" cy="128905"/>
            </a:xfrm>
            <a:custGeom>
              <a:avLst/>
              <a:gdLst/>
              <a:ahLst/>
              <a:cxnLst/>
              <a:rect l="l" t="t" r="r" b="b"/>
              <a:pathLst>
                <a:path w="9144635" h="128905">
                  <a:moveTo>
                    <a:pt x="9144177" y="22858"/>
                  </a:moveTo>
                  <a:lnTo>
                    <a:pt x="178" y="94296"/>
                  </a:lnTo>
                  <a:lnTo>
                    <a:pt x="446" y="128586"/>
                  </a:lnTo>
                  <a:lnTo>
                    <a:pt x="9144445" y="57147"/>
                  </a:lnTo>
                  <a:lnTo>
                    <a:pt x="9144177" y="22858"/>
                  </a:lnTo>
                  <a:close/>
                </a:path>
                <a:path w="9144635" h="128905">
                  <a:moveTo>
                    <a:pt x="9143999" y="0"/>
                  </a:moveTo>
                  <a:lnTo>
                    <a:pt x="0" y="71437"/>
                  </a:lnTo>
                  <a:lnTo>
                    <a:pt x="89" y="82867"/>
                  </a:lnTo>
                  <a:lnTo>
                    <a:pt x="9144088" y="11428"/>
                  </a:lnTo>
                  <a:lnTo>
                    <a:pt x="9143999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09016" y="1243583"/>
            <a:ext cx="3667125" cy="3840479"/>
            <a:chOff x="509016" y="1243583"/>
            <a:chExt cx="3667125" cy="3840479"/>
          </a:xfrm>
        </p:grpSpPr>
        <p:sp>
          <p:nvSpPr>
            <p:cNvPr id="7" name="object 7"/>
            <p:cNvSpPr/>
            <p:nvPr/>
          </p:nvSpPr>
          <p:spPr>
            <a:xfrm>
              <a:off x="509016" y="1243583"/>
              <a:ext cx="3624072" cy="10332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4256" y="2252472"/>
              <a:ext cx="3624072" cy="13197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51688" y="3547872"/>
              <a:ext cx="3624072" cy="15361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60874" y="1433067"/>
            <a:ext cx="2426335" cy="290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6670" algn="ctr">
              <a:lnSpc>
                <a:spcPct val="100000"/>
              </a:lnSpc>
              <a:spcBef>
                <a:spcPts val="100"/>
              </a:spcBef>
            </a:pPr>
            <a:r>
              <a:rPr sz="2800" i="1" spc="-5" dirty="0">
                <a:solidFill>
                  <a:srgbClr val="FFFFFF"/>
                </a:solidFill>
                <a:latin typeface="Arial"/>
                <a:cs typeface="Arial"/>
              </a:rPr>
              <a:t>локальные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4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800" i="1" spc="5" dirty="0">
                <a:solidFill>
                  <a:srgbClr val="FFFFFF"/>
                </a:solidFill>
                <a:latin typeface="Arial"/>
                <a:cs typeface="Arial"/>
              </a:rPr>
              <a:t>ре</a:t>
            </a:r>
            <a:r>
              <a:rPr sz="2800" i="1" spc="-10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2800" i="1" spc="5" dirty="0">
                <a:solidFill>
                  <a:srgbClr val="FFFFFF"/>
                </a:solidFill>
                <a:latin typeface="Arial"/>
                <a:cs typeface="Arial"/>
              </a:rPr>
              <a:t>ио</a:t>
            </a:r>
            <a:r>
              <a:rPr sz="2800" i="1" spc="-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800" i="1" spc="-3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800" i="1" spc="-10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2800" i="1" spc="-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ые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350">
              <a:latin typeface="Arial"/>
              <a:cs typeface="Arial"/>
            </a:endParaRPr>
          </a:p>
          <a:p>
            <a:pPr marR="14604" algn="ctr">
              <a:lnSpc>
                <a:spcPct val="100000"/>
              </a:lnSpc>
            </a:pPr>
            <a:r>
              <a:rPr sz="2800" i="1" spc="-10" dirty="0">
                <a:solidFill>
                  <a:srgbClr val="FFFFFF"/>
                </a:solidFill>
                <a:latin typeface="Arial"/>
                <a:cs typeface="Arial"/>
              </a:rPr>
              <a:t>глобальные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4736" y="5059679"/>
            <a:ext cx="3624072" cy="1536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43469" y="5392419"/>
            <a:ext cx="20466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spc="-15" dirty="0">
                <a:solidFill>
                  <a:srgbClr val="FFFFFF"/>
                </a:solidFill>
                <a:latin typeface="Arial"/>
                <a:cs typeface="Arial"/>
              </a:rPr>
              <a:t>тотальные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76102" y="1217676"/>
            <a:ext cx="3855085" cy="513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305">
              <a:lnSpc>
                <a:spcPct val="100000"/>
              </a:lnSpc>
              <a:spcBef>
                <a:spcPts val="100"/>
              </a:spcBef>
              <a:tabLst>
                <a:tab pos="3112770" algn="l"/>
              </a:tabLst>
            </a:pPr>
            <a:r>
              <a:rPr sz="2000" i="1" dirty="0">
                <a:latin typeface="Arial"/>
                <a:cs typeface="Arial"/>
              </a:rPr>
              <a:t>Один </a:t>
            </a:r>
            <a:r>
              <a:rPr sz="2000" i="1" spc="-135" dirty="0">
                <a:latin typeface="Arial"/>
                <a:cs typeface="Arial"/>
              </a:rPr>
              <a:t>сустав </a:t>
            </a:r>
            <a:r>
              <a:rPr sz="2000" i="1" spc="10" dirty="0">
                <a:latin typeface="Arial"/>
                <a:cs typeface="Arial"/>
              </a:rPr>
              <a:t>или </a:t>
            </a:r>
            <a:r>
              <a:rPr sz="2000" i="1" spc="-145" dirty="0">
                <a:latin typeface="Arial"/>
                <a:cs typeface="Arial"/>
              </a:rPr>
              <a:t>сегмент  </a:t>
            </a:r>
            <a:r>
              <a:rPr sz="2000" i="1" spc="-5" dirty="0">
                <a:latin typeface="Arial"/>
                <a:cs typeface="Arial"/>
              </a:rPr>
              <a:t>(</a:t>
            </a:r>
            <a:r>
              <a:rPr sz="2000" i="1" dirty="0">
                <a:latin typeface="Arial"/>
                <a:cs typeface="Arial"/>
              </a:rPr>
              <a:t>а</a:t>
            </a:r>
            <a:r>
              <a:rPr sz="2000" i="1" spc="-5" dirty="0">
                <a:latin typeface="Arial"/>
                <a:cs typeface="Arial"/>
              </a:rPr>
              <a:t>н</a:t>
            </a:r>
            <a:r>
              <a:rPr sz="2000" i="1" spc="-45" dirty="0">
                <a:latin typeface="Arial"/>
                <a:cs typeface="Arial"/>
              </a:rPr>
              <a:t>а</a:t>
            </a:r>
            <a:r>
              <a:rPr sz="2000" i="1" spc="-780" dirty="0">
                <a:latin typeface="Arial"/>
                <a:cs typeface="Arial"/>
              </a:rPr>
              <a:t>т</a:t>
            </a:r>
            <a:r>
              <a:rPr sz="2000" i="1" dirty="0">
                <a:latin typeface="Arial"/>
                <a:cs typeface="Arial"/>
              </a:rPr>
              <a:t>ом</a:t>
            </a:r>
            <a:r>
              <a:rPr sz="2000" i="1" spc="-5" dirty="0">
                <a:latin typeface="Arial"/>
                <a:cs typeface="Arial"/>
              </a:rPr>
              <a:t>и</a:t>
            </a:r>
            <a:r>
              <a:rPr sz="2000" i="1" dirty="0">
                <a:latin typeface="Arial"/>
                <a:cs typeface="Arial"/>
              </a:rPr>
              <a:t>че</a:t>
            </a:r>
            <a:r>
              <a:rPr sz="2000" i="1" spc="-40" dirty="0">
                <a:latin typeface="Arial"/>
                <a:cs typeface="Arial"/>
              </a:rPr>
              <a:t>с</a:t>
            </a:r>
            <a:r>
              <a:rPr sz="2000" i="1" spc="5" dirty="0">
                <a:latin typeface="Arial"/>
                <a:cs typeface="Arial"/>
              </a:rPr>
              <a:t>к</a:t>
            </a:r>
            <a:r>
              <a:rPr sz="2000" i="1" dirty="0">
                <a:latin typeface="Arial"/>
                <a:cs typeface="Arial"/>
              </a:rPr>
              <a:t>а</a:t>
            </a:r>
            <a:r>
              <a:rPr sz="2000" i="1" spc="10" dirty="0">
                <a:latin typeface="Arial"/>
                <a:cs typeface="Arial"/>
              </a:rPr>
              <a:t>я</a:t>
            </a:r>
            <a:r>
              <a:rPr sz="2000" i="1" spc="-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о</a:t>
            </a:r>
            <a:r>
              <a:rPr sz="2000" i="1" spc="-70" dirty="0">
                <a:latin typeface="Arial"/>
                <a:cs typeface="Arial"/>
              </a:rPr>
              <a:t>б</a:t>
            </a:r>
            <a:r>
              <a:rPr sz="2000" i="1" spc="30" dirty="0">
                <a:latin typeface="Arial"/>
                <a:cs typeface="Arial"/>
              </a:rPr>
              <a:t>л</a:t>
            </a:r>
            <a:r>
              <a:rPr sz="2000" i="1" dirty="0">
                <a:latin typeface="Arial"/>
                <a:cs typeface="Arial"/>
              </a:rPr>
              <a:t>а</a:t>
            </a:r>
            <a:r>
              <a:rPr sz="2000" i="1" spc="-285" dirty="0">
                <a:latin typeface="Arial"/>
                <a:cs typeface="Arial"/>
              </a:rPr>
              <a:t>с</a:t>
            </a:r>
            <a:r>
              <a:rPr sz="2000" i="1" spc="-475" dirty="0">
                <a:latin typeface="Arial"/>
                <a:cs typeface="Arial"/>
              </a:rPr>
              <a:t>т</a:t>
            </a:r>
            <a:r>
              <a:rPr sz="2000" i="1" spc="-15" dirty="0">
                <a:latin typeface="Arial"/>
                <a:cs typeface="Arial"/>
              </a:rPr>
              <a:t>ь</a:t>
            </a:r>
            <a:r>
              <a:rPr sz="2000" i="1" dirty="0">
                <a:latin typeface="Arial"/>
                <a:cs typeface="Arial"/>
              </a:rPr>
              <a:t>)	</a:t>
            </a:r>
            <a:r>
              <a:rPr sz="2000" i="1" spc="-45" dirty="0">
                <a:latin typeface="Arial"/>
                <a:cs typeface="Arial"/>
              </a:rPr>
              <a:t>о</a:t>
            </a:r>
            <a:r>
              <a:rPr sz="2000" i="1" spc="55" dirty="0">
                <a:latin typeface="Arial"/>
                <a:cs typeface="Arial"/>
              </a:rPr>
              <a:t>д</a:t>
            </a:r>
            <a:r>
              <a:rPr sz="2000" i="1" spc="-5" dirty="0">
                <a:latin typeface="Arial"/>
                <a:cs typeface="Arial"/>
              </a:rPr>
              <a:t>н</a:t>
            </a:r>
            <a:r>
              <a:rPr sz="2000" i="1" dirty="0">
                <a:latin typeface="Arial"/>
                <a:cs typeface="Arial"/>
              </a:rPr>
              <a:t>ой  </a:t>
            </a:r>
            <a:r>
              <a:rPr sz="2000" i="1" spc="-90" dirty="0">
                <a:latin typeface="Arial"/>
                <a:cs typeface="Arial"/>
              </a:rPr>
              <a:t>конечности </a:t>
            </a:r>
            <a:r>
              <a:rPr sz="2000" i="1" spc="10" dirty="0">
                <a:latin typeface="Arial"/>
                <a:cs typeface="Arial"/>
              </a:rPr>
              <a:t>или</a:t>
            </a:r>
            <a:r>
              <a:rPr sz="2000" i="1" spc="55" dirty="0">
                <a:latin typeface="Arial"/>
                <a:cs typeface="Arial"/>
              </a:rPr>
              <a:t> </a:t>
            </a:r>
            <a:r>
              <a:rPr sz="2000" i="1" spc="-100" dirty="0">
                <a:latin typeface="Arial"/>
                <a:cs typeface="Arial"/>
              </a:rPr>
              <a:t>туловища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>
              <a:latin typeface="Arial"/>
              <a:cs typeface="Arial"/>
            </a:endParaRPr>
          </a:p>
          <a:p>
            <a:pPr marL="12700" marR="90170">
              <a:lnSpc>
                <a:spcPct val="100000"/>
              </a:lnSpc>
            </a:pPr>
            <a:r>
              <a:rPr sz="2000" i="1" spc="-25" dirty="0">
                <a:latin typeface="Arial"/>
                <a:cs typeface="Arial"/>
              </a:rPr>
              <a:t>Два </a:t>
            </a:r>
            <a:r>
              <a:rPr sz="2000" i="1" spc="-120" dirty="0">
                <a:latin typeface="Arial"/>
                <a:cs typeface="Arial"/>
              </a:rPr>
              <a:t>сустава </a:t>
            </a:r>
            <a:r>
              <a:rPr sz="2000" i="1" spc="5" dirty="0">
                <a:latin typeface="Arial"/>
                <a:cs typeface="Arial"/>
              </a:rPr>
              <a:t>и/или </a:t>
            </a:r>
            <a:r>
              <a:rPr sz="2000" i="1" spc="-130" dirty="0">
                <a:latin typeface="Arial"/>
                <a:cs typeface="Arial"/>
              </a:rPr>
              <a:t>сегмента  </a:t>
            </a:r>
            <a:r>
              <a:rPr sz="2000" i="1" spc="-65" dirty="0">
                <a:latin typeface="Arial"/>
                <a:cs typeface="Arial"/>
              </a:rPr>
              <a:t>(анатомические </a:t>
            </a:r>
            <a:r>
              <a:rPr sz="2000" i="1" spc="-100" dirty="0">
                <a:latin typeface="Arial"/>
                <a:cs typeface="Arial"/>
              </a:rPr>
              <a:t>области) </a:t>
            </a:r>
            <a:r>
              <a:rPr sz="2000" i="1" dirty="0">
                <a:latin typeface="Arial"/>
                <a:cs typeface="Arial"/>
              </a:rPr>
              <a:t>одной  </a:t>
            </a:r>
            <a:r>
              <a:rPr sz="2000" i="1" spc="-90" dirty="0">
                <a:latin typeface="Arial"/>
                <a:cs typeface="Arial"/>
              </a:rPr>
              <a:t>конечности </a:t>
            </a:r>
            <a:r>
              <a:rPr sz="2000" i="1" spc="10" dirty="0">
                <a:latin typeface="Arial"/>
                <a:cs typeface="Arial"/>
              </a:rPr>
              <a:t>или</a:t>
            </a:r>
            <a:r>
              <a:rPr sz="2000" i="1" spc="55" dirty="0">
                <a:latin typeface="Arial"/>
                <a:cs typeface="Arial"/>
              </a:rPr>
              <a:t> </a:t>
            </a:r>
            <a:r>
              <a:rPr sz="2000" i="1" spc="-100" dirty="0">
                <a:latin typeface="Arial"/>
                <a:cs typeface="Arial"/>
              </a:rPr>
              <a:t>туловища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00">
              <a:latin typeface="Arial"/>
              <a:cs typeface="Arial"/>
            </a:endParaRPr>
          </a:p>
          <a:p>
            <a:pPr marL="12700" marR="141605">
              <a:lnSpc>
                <a:spcPct val="100000"/>
              </a:lnSpc>
            </a:pPr>
            <a:r>
              <a:rPr sz="2000" i="1" spc="-15" dirty="0">
                <a:latin typeface="Arial"/>
                <a:cs typeface="Arial"/>
              </a:rPr>
              <a:t>Несколько </a:t>
            </a:r>
            <a:r>
              <a:rPr sz="2000" i="1" spc="-90" dirty="0">
                <a:latin typeface="Arial"/>
                <a:cs typeface="Arial"/>
              </a:rPr>
              <a:t>суставов, </a:t>
            </a:r>
            <a:r>
              <a:rPr sz="2000" i="1" spc="-114" dirty="0">
                <a:latin typeface="Arial"/>
                <a:cs typeface="Arial"/>
              </a:rPr>
              <a:t>сегментов  </a:t>
            </a:r>
            <a:r>
              <a:rPr sz="2000" i="1" spc="-65" dirty="0">
                <a:latin typeface="Arial"/>
                <a:cs typeface="Arial"/>
              </a:rPr>
              <a:t>(анатомические</a:t>
            </a:r>
            <a:r>
              <a:rPr sz="2000" i="1" spc="-20" dirty="0">
                <a:latin typeface="Arial"/>
                <a:cs typeface="Arial"/>
              </a:rPr>
              <a:t> </a:t>
            </a:r>
            <a:r>
              <a:rPr sz="2000" i="1" spc="-100" dirty="0">
                <a:latin typeface="Arial"/>
                <a:cs typeface="Arial"/>
              </a:rPr>
              <a:t>области)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i="1" dirty="0">
                <a:latin typeface="Arial"/>
                <a:cs typeface="Arial"/>
              </a:rPr>
              <a:t>одной </a:t>
            </a:r>
            <a:r>
              <a:rPr sz="2000" i="1" spc="-90" dirty="0">
                <a:latin typeface="Arial"/>
                <a:cs typeface="Arial"/>
              </a:rPr>
              <a:t>конечности </a:t>
            </a:r>
            <a:r>
              <a:rPr sz="2000" i="1" spc="10" dirty="0">
                <a:latin typeface="Arial"/>
                <a:cs typeface="Arial"/>
              </a:rPr>
              <a:t>или</a:t>
            </a:r>
            <a:r>
              <a:rPr sz="2000" i="1" spc="35" dirty="0">
                <a:latin typeface="Arial"/>
                <a:cs typeface="Arial"/>
              </a:rPr>
              <a:t> </a:t>
            </a:r>
            <a:r>
              <a:rPr sz="2000" i="1" spc="-100" dirty="0">
                <a:latin typeface="Arial"/>
                <a:cs typeface="Arial"/>
              </a:rPr>
              <a:t>туловища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>
              <a:latin typeface="Arial"/>
              <a:cs typeface="Arial"/>
            </a:endParaRPr>
          </a:p>
          <a:p>
            <a:pPr marL="12700" marR="141605">
              <a:lnSpc>
                <a:spcPct val="100000"/>
              </a:lnSpc>
            </a:pPr>
            <a:r>
              <a:rPr sz="2000" i="1" spc="-15" dirty="0">
                <a:latin typeface="Arial"/>
                <a:cs typeface="Arial"/>
              </a:rPr>
              <a:t>Несколько </a:t>
            </a:r>
            <a:r>
              <a:rPr sz="2000" i="1" spc="-90" dirty="0">
                <a:latin typeface="Arial"/>
                <a:cs typeface="Arial"/>
              </a:rPr>
              <a:t>суставов, </a:t>
            </a:r>
            <a:r>
              <a:rPr sz="2000" i="1" spc="-114" dirty="0">
                <a:latin typeface="Arial"/>
                <a:cs typeface="Arial"/>
              </a:rPr>
              <a:t>сегментов  </a:t>
            </a:r>
            <a:r>
              <a:rPr sz="2000" i="1" spc="-65" dirty="0">
                <a:latin typeface="Arial"/>
                <a:cs typeface="Arial"/>
              </a:rPr>
              <a:t>(анатомические</a:t>
            </a:r>
            <a:r>
              <a:rPr sz="2000" i="1" spc="-20" dirty="0">
                <a:latin typeface="Arial"/>
                <a:cs typeface="Arial"/>
              </a:rPr>
              <a:t> </a:t>
            </a:r>
            <a:r>
              <a:rPr sz="2000" i="1" spc="-100" dirty="0">
                <a:latin typeface="Arial"/>
                <a:cs typeface="Arial"/>
              </a:rPr>
              <a:t>области)</a:t>
            </a:r>
            <a:endParaRPr sz="2000">
              <a:latin typeface="Arial"/>
              <a:cs typeface="Arial"/>
            </a:endParaRPr>
          </a:p>
          <a:p>
            <a:pPr marL="12700" marR="276225">
              <a:lnSpc>
                <a:spcPct val="100000"/>
              </a:lnSpc>
            </a:pPr>
            <a:r>
              <a:rPr sz="2000" i="1" spc="5" dirty="0">
                <a:latin typeface="Arial"/>
                <a:cs typeface="Arial"/>
              </a:rPr>
              <a:t>двух </a:t>
            </a:r>
            <a:r>
              <a:rPr sz="2000" i="1" dirty="0">
                <a:latin typeface="Arial"/>
                <a:cs typeface="Arial"/>
              </a:rPr>
              <a:t>и более </a:t>
            </a:r>
            <a:r>
              <a:rPr sz="2000" i="1" spc="-85" dirty="0">
                <a:latin typeface="Arial"/>
                <a:cs typeface="Arial"/>
              </a:rPr>
              <a:t>конечностей </a:t>
            </a:r>
            <a:r>
              <a:rPr sz="2000" i="1" spc="10" dirty="0">
                <a:latin typeface="Arial"/>
                <a:cs typeface="Arial"/>
              </a:rPr>
              <a:t>или  </a:t>
            </a:r>
            <a:r>
              <a:rPr sz="2000" i="1" spc="-100" dirty="0">
                <a:latin typeface="Arial"/>
                <a:cs typeface="Arial"/>
              </a:rPr>
              <a:t>туловища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5027" y="257556"/>
            <a:ext cx="19500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54" dirty="0">
                <a:latin typeface="Calibri"/>
                <a:cs typeface="Calibri"/>
              </a:rPr>
              <a:t>Лечебная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8665" y="308355"/>
            <a:ext cx="24930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spc="285" dirty="0">
                <a:latin typeface="Calibri"/>
                <a:cs typeface="Calibri"/>
              </a:rPr>
              <a:t>физкультура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26635" y="751332"/>
            <a:ext cx="26536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1340" algn="l"/>
                <a:tab pos="1233170" algn="l"/>
              </a:tabLst>
            </a:pPr>
            <a:r>
              <a:rPr sz="2000" i="1" spc="150" dirty="0">
                <a:latin typeface="Calibri"/>
                <a:cs typeface="Calibri"/>
              </a:rPr>
              <a:t>(п</a:t>
            </a:r>
            <a:r>
              <a:rPr sz="2000" i="1" spc="-16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о	В .</a:t>
            </a:r>
            <a:r>
              <a:rPr sz="2000" i="1" spc="-31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Н</a:t>
            </a:r>
            <a:r>
              <a:rPr sz="2000" i="1" spc="-15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.	М</a:t>
            </a:r>
            <a:r>
              <a:rPr sz="2000" i="1" spc="-16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о</a:t>
            </a:r>
            <a:r>
              <a:rPr sz="2000" i="1" spc="-17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ш</a:t>
            </a:r>
            <a:r>
              <a:rPr sz="2000" i="1" spc="-170" dirty="0">
                <a:latin typeface="Calibri"/>
                <a:cs typeface="Calibri"/>
              </a:rPr>
              <a:t> </a:t>
            </a:r>
            <a:r>
              <a:rPr sz="2000" i="1" spc="135" dirty="0">
                <a:latin typeface="Calibri"/>
                <a:cs typeface="Calibri"/>
              </a:rPr>
              <a:t>ко</a:t>
            </a:r>
            <a:r>
              <a:rPr sz="2000" i="1" spc="-17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в</a:t>
            </a:r>
            <a:r>
              <a:rPr sz="2000" i="1" spc="-175" dirty="0">
                <a:latin typeface="Calibri"/>
                <a:cs typeface="Calibri"/>
              </a:rPr>
              <a:t> </a:t>
            </a:r>
            <a:r>
              <a:rPr sz="2000" i="1" spc="150" dirty="0">
                <a:latin typeface="Calibri"/>
                <a:cs typeface="Calibri"/>
              </a:rPr>
              <a:t>у)</a:t>
            </a:r>
            <a:r>
              <a:rPr sz="2000" i="1" spc="-150" dirty="0">
                <a:latin typeface="Calibri"/>
                <a:cs typeface="Calibri"/>
              </a:rPr>
              <a:t> 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364735" y="2304288"/>
            <a:ext cx="372110" cy="1186180"/>
            <a:chOff x="4364735" y="2304288"/>
            <a:chExt cx="372110" cy="1186180"/>
          </a:xfrm>
        </p:grpSpPr>
        <p:sp>
          <p:nvSpPr>
            <p:cNvPr id="6" name="object 6"/>
            <p:cNvSpPr/>
            <p:nvPr/>
          </p:nvSpPr>
          <p:spPr>
            <a:xfrm>
              <a:off x="4364735" y="2304288"/>
              <a:ext cx="371856" cy="11856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16607" y="2327455"/>
              <a:ext cx="265470" cy="10913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16607" y="2327455"/>
              <a:ext cx="266065" cy="1091565"/>
            </a:xfrm>
            <a:custGeom>
              <a:avLst/>
              <a:gdLst/>
              <a:ahLst/>
              <a:cxnLst/>
              <a:rect l="l" t="t" r="r" b="b"/>
              <a:pathLst>
                <a:path w="266064" h="1091564">
                  <a:moveTo>
                    <a:pt x="0" y="958645"/>
                  </a:moveTo>
                  <a:lnTo>
                    <a:pt x="66367" y="958645"/>
                  </a:lnTo>
                  <a:lnTo>
                    <a:pt x="66367" y="0"/>
                  </a:lnTo>
                  <a:lnTo>
                    <a:pt x="199103" y="0"/>
                  </a:lnTo>
                  <a:lnTo>
                    <a:pt x="199103" y="958645"/>
                  </a:lnTo>
                  <a:lnTo>
                    <a:pt x="265471" y="958645"/>
                  </a:lnTo>
                  <a:lnTo>
                    <a:pt x="132736" y="1091380"/>
                  </a:lnTo>
                  <a:lnTo>
                    <a:pt x="0" y="958645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691196" y="3574179"/>
            <a:ext cx="1936750" cy="923925"/>
          </a:xfrm>
          <a:prstGeom prst="rect">
            <a:avLst/>
          </a:prstGeom>
          <a:solidFill>
            <a:srgbClr val="C6D9F1"/>
          </a:solidFill>
          <a:ln w="9525">
            <a:solidFill>
              <a:srgbClr val="4F81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135890" marR="128270" algn="ctr">
              <a:lnSpc>
                <a:spcPct val="100000"/>
              </a:lnSpc>
              <a:spcBef>
                <a:spcPts val="245"/>
              </a:spcBef>
            </a:pPr>
            <a:r>
              <a:rPr sz="1800" spc="-20" dirty="0">
                <a:latin typeface="Calibri"/>
                <a:cs typeface="Calibri"/>
              </a:rPr>
              <a:t>Метод  </a:t>
            </a:r>
            <a:r>
              <a:rPr sz="1800" spc="-15" dirty="0">
                <a:latin typeface="Calibri"/>
                <a:cs typeface="Calibri"/>
              </a:rPr>
              <a:t>ф</a:t>
            </a:r>
            <a:r>
              <a:rPr sz="1800" spc="-5" dirty="0">
                <a:latin typeface="Calibri"/>
                <a:cs typeface="Calibri"/>
              </a:rPr>
              <a:t>у</a:t>
            </a:r>
            <a:r>
              <a:rPr sz="1800" dirty="0">
                <a:latin typeface="Calibri"/>
                <a:cs typeface="Calibri"/>
              </a:rPr>
              <a:t>нкциона</a:t>
            </a:r>
            <a:r>
              <a:rPr sz="1800" spc="-10" dirty="0">
                <a:latin typeface="Calibri"/>
                <a:cs typeface="Calibri"/>
              </a:rPr>
              <a:t>л</a:t>
            </a:r>
            <a:r>
              <a:rPr sz="1800" dirty="0">
                <a:latin typeface="Calibri"/>
                <a:cs typeface="Calibri"/>
              </a:rPr>
              <a:t>ьной  </a:t>
            </a:r>
            <a:r>
              <a:rPr sz="1800" spc="-5" dirty="0">
                <a:latin typeface="Calibri"/>
                <a:cs typeface="Calibri"/>
              </a:rPr>
              <a:t>терапии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35304" y="3562341"/>
            <a:ext cx="1834514" cy="923925"/>
          </a:xfrm>
          <a:prstGeom prst="rect">
            <a:avLst/>
          </a:prstGeom>
          <a:solidFill>
            <a:srgbClr val="C6D9F1"/>
          </a:solidFill>
          <a:ln w="9525">
            <a:solidFill>
              <a:srgbClr val="4F81BD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4615" marR="87630" indent="635" algn="ctr">
              <a:lnSpc>
                <a:spcPct val="99400"/>
              </a:lnSpc>
              <a:spcBef>
                <a:spcPts val="280"/>
              </a:spcBef>
            </a:pPr>
            <a:r>
              <a:rPr sz="1800" spc="-20" dirty="0">
                <a:latin typeface="Calibri"/>
                <a:cs typeface="Calibri"/>
              </a:rPr>
              <a:t>Метод  </a:t>
            </a:r>
            <a:r>
              <a:rPr sz="1800" dirty="0">
                <a:latin typeface="Calibri"/>
                <a:cs typeface="Calibri"/>
              </a:rPr>
              <a:t>п</a:t>
            </a:r>
            <a:r>
              <a:rPr sz="1800" spc="-5" dirty="0">
                <a:latin typeface="Calibri"/>
                <a:cs typeface="Calibri"/>
              </a:rPr>
              <a:t>а</a:t>
            </a:r>
            <a:r>
              <a:rPr sz="1800" spc="-20" dirty="0">
                <a:latin typeface="Calibri"/>
                <a:cs typeface="Calibri"/>
              </a:rPr>
              <a:t>т</a:t>
            </a:r>
            <a:r>
              <a:rPr sz="1800" dirty="0">
                <a:latin typeface="Calibri"/>
                <a:cs typeface="Calibri"/>
              </a:rPr>
              <a:t>о</a:t>
            </a:r>
            <a:r>
              <a:rPr sz="1800" spc="-20" dirty="0">
                <a:latin typeface="Calibri"/>
                <a:cs typeface="Calibri"/>
              </a:rPr>
              <a:t>г</a:t>
            </a:r>
            <a:r>
              <a:rPr sz="1800" dirty="0">
                <a:latin typeface="Calibri"/>
                <a:cs typeface="Calibri"/>
              </a:rPr>
              <a:t>ен</a:t>
            </a:r>
            <a:r>
              <a:rPr sz="1800" spc="-5" dirty="0">
                <a:latin typeface="Calibri"/>
                <a:cs typeface="Calibri"/>
              </a:rPr>
              <a:t>е</a:t>
            </a:r>
            <a:r>
              <a:rPr sz="1800" dirty="0">
                <a:latin typeface="Calibri"/>
                <a:cs typeface="Calibri"/>
              </a:rPr>
              <a:t>ти</a:t>
            </a:r>
            <a:r>
              <a:rPr sz="1800" spc="5" dirty="0">
                <a:latin typeface="Calibri"/>
                <a:cs typeface="Calibri"/>
              </a:rPr>
              <a:t>ч</a:t>
            </a:r>
            <a:r>
              <a:rPr sz="1800" dirty="0">
                <a:latin typeface="Calibri"/>
                <a:cs typeface="Calibri"/>
              </a:rPr>
              <a:t>е</a:t>
            </a:r>
            <a:r>
              <a:rPr sz="1800" spc="-25" dirty="0">
                <a:latin typeface="Calibri"/>
                <a:cs typeface="Calibri"/>
              </a:rPr>
              <a:t>к</a:t>
            </a:r>
            <a:r>
              <a:rPr sz="1800" dirty="0">
                <a:latin typeface="Calibri"/>
                <a:cs typeface="Calibri"/>
              </a:rPr>
              <a:t>ой  </a:t>
            </a:r>
            <a:r>
              <a:rPr sz="1800" spc="-5" dirty="0">
                <a:latin typeface="Calibri"/>
                <a:cs typeface="Calibri"/>
              </a:rPr>
              <a:t>терапии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47088" y="3562341"/>
            <a:ext cx="1936750" cy="923925"/>
          </a:xfrm>
          <a:prstGeom prst="rect">
            <a:avLst/>
          </a:prstGeom>
          <a:solidFill>
            <a:srgbClr val="C6D9F1"/>
          </a:solidFill>
          <a:ln w="9525">
            <a:solidFill>
              <a:srgbClr val="4F81BD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3980" marR="86995" algn="ctr">
              <a:lnSpc>
                <a:spcPct val="99400"/>
              </a:lnSpc>
              <a:spcBef>
                <a:spcPts val="280"/>
              </a:spcBef>
            </a:pPr>
            <a:r>
              <a:rPr sz="1800" spc="-20" dirty="0">
                <a:latin typeface="Calibri"/>
                <a:cs typeface="Calibri"/>
              </a:rPr>
              <a:t>Метод </a:t>
            </a:r>
            <a:r>
              <a:rPr sz="1800" spc="-5" dirty="0">
                <a:latin typeface="Calibri"/>
                <a:cs typeface="Calibri"/>
              </a:rPr>
              <a:t>общей  </a:t>
            </a:r>
            <a:r>
              <a:rPr sz="1800" dirty="0">
                <a:latin typeface="Calibri"/>
                <a:cs typeface="Calibri"/>
              </a:rPr>
              <a:t>неспецифи</a:t>
            </a:r>
            <a:r>
              <a:rPr sz="1800" spc="5" dirty="0">
                <a:latin typeface="Calibri"/>
                <a:cs typeface="Calibri"/>
              </a:rPr>
              <a:t>ч</a:t>
            </a:r>
            <a:r>
              <a:rPr sz="1800" dirty="0">
                <a:latin typeface="Calibri"/>
                <a:cs typeface="Calibri"/>
              </a:rPr>
              <a:t>ес</a:t>
            </a:r>
            <a:r>
              <a:rPr sz="1800" spc="-25" dirty="0">
                <a:latin typeface="Calibri"/>
                <a:cs typeface="Calibri"/>
              </a:rPr>
              <a:t>к</a:t>
            </a:r>
            <a:r>
              <a:rPr sz="1800" dirty="0">
                <a:latin typeface="Calibri"/>
                <a:cs typeface="Calibri"/>
              </a:rPr>
              <a:t>ой  </a:t>
            </a:r>
            <a:r>
              <a:rPr sz="1800" spc="-5" dirty="0">
                <a:latin typeface="Calibri"/>
                <a:cs typeface="Calibri"/>
              </a:rPr>
              <a:t>терапии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665976" y="2304288"/>
            <a:ext cx="372110" cy="1186180"/>
            <a:chOff x="6665976" y="2304288"/>
            <a:chExt cx="372110" cy="1186180"/>
          </a:xfrm>
        </p:grpSpPr>
        <p:sp>
          <p:nvSpPr>
            <p:cNvPr id="13" name="object 13"/>
            <p:cNvSpPr/>
            <p:nvPr/>
          </p:nvSpPr>
          <p:spPr>
            <a:xfrm>
              <a:off x="6665976" y="2304288"/>
              <a:ext cx="371855" cy="11856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19638" y="2327455"/>
              <a:ext cx="265470" cy="10913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719638" y="2327455"/>
              <a:ext cx="266065" cy="1091565"/>
            </a:xfrm>
            <a:custGeom>
              <a:avLst/>
              <a:gdLst/>
              <a:ahLst/>
              <a:cxnLst/>
              <a:rect l="l" t="t" r="r" b="b"/>
              <a:pathLst>
                <a:path w="266065" h="1091564">
                  <a:moveTo>
                    <a:pt x="0" y="958645"/>
                  </a:moveTo>
                  <a:lnTo>
                    <a:pt x="66367" y="958645"/>
                  </a:lnTo>
                  <a:lnTo>
                    <a:pt x="66367" y="0"/>
                  </a:lnTo>
                  <a:lnTo>
                    <a:pt x="199103" y="0"/>
                  </a:lnTo>
                  <a:lnTo>
                    <a:pt x="199103" y="958645"/>
                  </a:lnTo>
                  <a:lnTo>
                    <a:pt x="265471" y="958645"/>
                  </a:lnTo>
                  <a:lnTo>
                    <a:pt x="132736" y="1091380"/>
                  </a:lnTo>
                  <a:lnTo>
                    <a:pt x="0" y="958645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246376" y="2304288"/>
            <a:ext cx="372110" cy="1186180"/>
            <a:chOff x="2246376" y="2304288"/>
            <a:chExt cx="372110" cy="1186180"/>
          </a:xfrm>
        </p:grpSpPr>
        <p:sp>
          <p:nvSpPr>
            <p:cNvPr id="17" name="object 17"/>
            <p:cNvSpPr/>
            <p:nvPr/>
          </p:nvSpPr>
          <p:spPr>
            <a:xfrm>
              <a:off x="2246376" y="2304288"/>
              <a:ext cx="371856" cy="11856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98301" y="2327455"/>
              <a:ext cx="265470" cy="109137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98301" y="2327455"/>
              <a:ext cx="266065" cy="1091565"/>
            </a:xfrm>
            <a:custGeom>
              <a:avLst/>
              <a:gdLst/>
              <a:ahLst/>
              <a:cxnLst/>
              <a:rect l="l" t="t" r="r" b="b"/>
              <a:pathLst>
                <a:path w="266064" h="1091564">
                  <a:moveTo>
                    <a:pt x="0" y="958645"/>
                  </a:moveTo>
                  <a:lnTo>
                    <a:pt x="66367" y="958645"/>
                  </a:lnTo>
                  <a:lnTo>
                    <a:pt x="66367" y="0"/>
                  </a:lnTo>
                  <a:lnTo>
                    <a:pt x="199103" y="0"/>
                  </a:lnTo>
                  <a:lnTo>
                    <a:pt x="199103" y="958645"/>
                  </a:lnTo>
                  <a:lnTo>
                    <a:pt x="265471" y="958645"/>
                  </a:lnTo>
                  <a:lnTo>
                    <a:pt x="132736" y="1091380"/>
                  </a:lnTo>
                  <a:lnTo>
                    <a:pt x="0" y="958645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428875" y="4916539"/>
            <a:ext cx="4556760" cy="708025"/>
          </a:xfrm>
          <a:prstGeom prst="rect">
            <a:avLst/>
          </a:prstGeom>
          <a:solidFill>
            <a:srgbClr val="C6D9F1"/>
          </a:solidFill>
          <a:ln w="9525">
            <a:solidFill>
              <a:srgbClr val="4F81BD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378460">
              <a:lnSpc>
                <a:spcPct val="100000"/>
              </a:lnSpc>
              <a:spcBef>
                <a:spcPts val="254"/>
              </a:spcBef>
            </a:pPr>
            <a:r>
              <a:rPr sz="2000" spc="-20" dirty="0">
                <a:latin typeface="Calibri"/>
                <a:cs typeface="Calibri"/>
              </a:rPr>
              <a:t>Метод </a:t>
            </a:r>
            <a:r>
              <a:rPr sz="2000" spc="-5" dirty="0">
                <a:latin typeface="Calibri"/>
                <a:cs typeface="Calibri"/>
              </a:rPr>
              <a:t>восстановительной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терапии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71700" y="1618872"/>
            <a:ext cx="4813935" cy="554355"/>
          </a:xfrm>
          <a:prstGeom prst="rect">
            <a:avLst/>
          </a:prstGeom>
          <a:solidFill>
            <a:srgbClr val="C6D9F1"/>
          </a:solidFill>
          <a:ln w="9525">
            <a:solidFill>
              <a:srgbClr val="4F81BD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5"/>
              </a:spcBef>
            </a:pPr>
            <a:r>
              <a:rPr sz="3000" i="1" spc="-5" dirty="0">
                <a:latin typeface="Calibri"/>
                <a:cs typeface="Calibri"/>
              </a:rPr>
              <a:t>методы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79412" y="742188"/>
            <a:ext cx="19500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54" dirty="0">
                <a:latin typeface="Calibri"/>
                <a:cs typeface="Calibri"/>
              </a:rPr>
              <a:t>Лечебная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13049" y="792987"/>
            <a:ext cx="21126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spc="25" dirty="0">
                <a:latin typeface="Calibri"/>
                <a:cs typeface="Calibri"/>
              </a:rPr>
              <a:t>ф</a:t>
            </a:r>
            <a:r>
              <a:rPr sz="2800" i="1" spc="20" dirty="0">
                <a:latin typeface="Calibri"/>
                <a:cs typeface="Calibri"/>
              </a:rPr>
              <a:t>и</a:t>
            </a:r>
            <a:r>
              <a:rPr sz="2800" i="1" spc="15" dirty="0">
                <a:latin typeface="Calibri"/>
                <a:cs typeface="Calibri"/>
              </a:rPr>
              <a:t>з</a:t>
            </a:r>
            <a:r>
              <a:rPr sz="2800" i="1" spc="25" dirty="0">
                <a:latin typeface="Calibri"/>
                <a:cs typeface="Calibri"/>
              </a:rPr>
              <a:t>к</a:t>
            </a:r>
            <a:r>
              <a:rPr sz="2800" i="1" spc="-15" dirty="0">
                <a:latin typeface="Calibri"/>
                <a:cs typeface="Calibri"/>
              </a:rPr>
              <a:t>у</a:t>
            </a:r>
            <a:r>
              <a:rPr sz="2800" i="1" spc="20" dirty="0">
                <a:latin typeface="Calibri"/>
                <a:cs typeface="Calibri"/>
              </a:rPr>
              <a:t>л</a:t>
            </a:r>
            <a:r>
              <a:rPr sz="2800" i="1" spc="15" dirty="0">
                <a:latin typeface="Calibri"/>
                <a:cs typeface="Calibri"/>
              </a:rPr>
              <a:t>ь</a:t>
            </a:r>
            <a:r>
              <a:rPr sz="2800" i="1" spc="30" dirty="0">
                <a:latin typeface="Calibri"/>
                <a:cs typeface="Calibri"/>
              </a:rPr>
              <a:t>т</a:t>
            </a:r>
            <a:r>
              <a:rPr sz="2800" i="1" spc="20" dirty="0">
                <a:latin typeface="Calibri"/>
                <a:cs typeface="Calibri"/>
              </a:rPr>
              <a:t>ур</a:t>
            </a:r>
            <a:r>
              <a:rPr sz="2800" i="1" dirty="0">
                <a:latin typeface="Calibri"/>
                <a:cs typeface="Calibri"/>
              </a:rPr>
              <a:t>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27149" y="1235964"/>
            <a:ext cx="26530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1340" algn="l"/>
                <a:tab pos="1233170" algn="l"/>
              </a:tabLst>
            </a:pPr>
            <a:r>
              <a:rPr sz="2000" i="1" spc="150" dirty="0">
                <a:latin typeface="Calibri"/>
                <a:cs typeface="Calibri"/>
              </a:rPr>
              <a:t>(п</a:t>
            </a:r>
            <a:r>
              <a:rPr sz="2000" i="1" spc="-16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о	В .</a:t>
            </a:r>
            <a:r>
              <a:rPr sz="2000" i="1" spc="-31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Н</a:t>
            </a:r>
            <a:r>
              <a:rPr sz="2000" i="1" spc="-15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.	М</a:t>
            </a:r>
            <a:r>
              <a:rPr sz="2000" i="1" spc="-16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о</a:t>
            </a:r>
            <a:r>
              <a:rPr sz="2000" i="1" spc="-17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ш</a:t>
            </a:r>
            <a:r>
              <a:rPr sz="2000" i="1" spc="-170" dirty="0">
                <a:latin typeface="Calibri"/>
                <a:cs typeface="Calibri"/>
              </a:rPr>
              <a:t> </a:t>
            </a:r>
            <a:r>
              <a:rPr sz="2000" i="1" spc="135" dirty="0">
                <a:latin typeface="Calibri"/>
                <a:cs typeface="Calibri"/>
              </a:rPr>
              <a:t>ко</a:t>
            </a:r>
            <a:r>
              <a:rPr sz="2000" i="1" spc="-17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в</a:t>
            </a:r>
            <a:r>
              <a:rPr sz="2000" i="1" spc="-175" dirty="0">
                <a:latin typeface="Calibri"/>
                <a:cs typeface="Calibri"/>
              </a:rPr>
              <a:t> </a:t>
            </a:r>
            <a:r>
              <a:rPr sz="2000" i="1" spc="150" dirty="0">
                <a:latin typeface="Calibri"/>
                <a:cs typeface="Calibri"/>
              </a:rPr>
              <a:t>у)</a:t>
            </a:r>
            <a:r>
              <a:rPr sz="2000" i="1" spc="-150" dirty="0">
                <a:latin typeface="Calibri"/>
                <a:cs typeface="Calibri"/>
              </a:rPr>
              <a:t> 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598866" y="1661805"/>
            <a:ext cx="1946275" cy="594360"/>
            <a:chOff x="3598866" y="1661805"/>
            <a:chExt cx="1946275" cy="594360"/>
          </a:xfrm>
        </p:grpSpPr>
        <p:sp>
          <p:nvSpPr>
            <p:cNvPr id="6" name="object 6"/>
            <p:cNvSpPr/>
            <p:nvPr/>
          </p:nvSpPr>
          <p:spPr>
            <a:xfrm>
              <a:off x="3603628" y="1666567"/>
              <a:ext cx="1936750" cy="584835"/>
            </a:xfrm>
            <a:custGeom>
              <a:avLst/>
              <a:gdLst/>
              <a:ahLst/>
              <a:cxnLst/>
              <a:rect l="l" t="t" r="r" b="b"/>
              <a:pathLst>
                <a:path w="1936750" h="584835">
                  <a:moveTo>
                    <a:pt x="1936741" y="0"/>
                  </a:moveTo>
                  <a:lnTo>
                    <a:pt x="0" y="0"/>
                  </a:lnTo>
                  <a:lnTo>
                    <a:pt x="0" y="584775"/>
                  </a:lnTo>
                  <a:lnTo>
                    <a:pt x="1936741" y="584775"/>
                  </a:lnTo>
                  <a:lnTo>
                    <a:pt x="1936741" y="0"/>
                  </a:lnTo>
                  <a:close/>
                </a:path>
              </a:pathLst>
            </a:custGeom>
            <a:solidFill>
              <a:srgbClr val="C6D9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03628" y="1666567"/>
              <a:ext cx="1936750" cy="584835"/>
            </a:xfrm>
            <a:custGeom>
              <a:avLst/>
              <a:gdLst/>
              <a:ahLst/>
              <a:cxnLst/>
              <a:rect l="l" t="t" r="r" b="b"/>
              <a:pathLst>
                <a:path w="1936750" h="584835">
                  <a:moveTo>
                    <a:pt x="0" y="0"/>
                  </a:moveTo>
                  <a:lnTo>
                    <a:pt x="1936741" y="0"/>
                  </a:lnTo>
                  <a:lnTo>
                    <a:pt x="1936741" y="584775"/>
                  </a:lnTo>
                  <a:lnTo>
                    <a:pt x="0" y="58477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797300" y="1674876"/>
            <a:ext cx="15494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latin typeface="Calibri"/>
                <a:cs typeface="Calibri"/>
              </a:rPr>
              <a:t>средства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64707" y="3296318"/>
            <a:ext cx="2160905" cy="1200785"/>
          </a:xfrm>
          <a:custGeom>
            <a:avLst/>
            <a:gdLst/>
            <a:ahLst/>
            <a:cxnLst/>
            <a:rect l="l" t="t" r="r" b="b"/>
            <a:pathLst>
              <a:path w="2160904" h="1200785">
                <a:moveTo>
                  <a:pt x="2160637" y="0"/>
                </a:moveTo>
                <a:lnTo>
                  <a:pt x="0" y="0"/>
                </a:lnTo>
                <a:lnTo>
                  <a:pt x="0" y="1200329"/>
                </a:lnTo>
                <a:lnTo>
                  <a:pt x="2160637" y="1200329"/>
                </a:lnTo>
                <a:lnTo>
                  <a:pt x="2160637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964707" y="3296318"/>
            <a:ext cx="2160905" cy="1200785"/>
          </a:xfrm>
          <a:prstGeom prst="rect">
            <a:avLst/>
          </a:prstGeom>
          <a:ln w="9525">
            <a:solidFill>
              <a:srgbClr val="4F81BD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197485" marR="190500" algn="ctr">
              <a:lnSpc>
                <a:spcPct val="100800"/>
              </a:lnSpc>
              <a:spcBef>
                <a:spcPts val="130"/>
              </a:spcBef>
            </a:pPr>
            <a:r>
              <a:rPr sz="2400" spc="-50" dirty="0">
                <a:latin typeface="Calibri"/>
                <a:cs typeface="Calibri"/>
              </a:rPr>
              <a:t>Е</a:t>
            </a:r>
            <a:r>
              <a:rPr sz="2400" spc="-5" dirty="0">
                <a:latin typeface="Calibri"/>
                <a:cs typeface="Calibri"/>
              </a:rPr>
              <a:t>с</a:t>
            </a:r>
            <a:r>
              <a:rPr sz="2400" spc="-25" dirty="0">
                <a:latin typeface="Calibri"/>
                <a:cs typeface="Calibri"/>
              </a:rPr>
              <a:t>т</a:t>
            </a:r>
            <a:r>
              <a:rPr sz="2400" spc="5" dirty="0">
                <a:latin typeface="Calibri"/>
                <a:cs typeface="Calibri"/>
              </a:rPr>
              <a:t>е</a:t>
            </a:r>
            <a:r>
              <a:rPr sz="2400" spc="-5" dirty="0">
                <a:latin typeface="Calibri"/>
                <a:cs typeface="Calibri"/>
              </a:rPr>
              <a:t>с</a:t>
            </a:r>
            <a:r>
              <a:rPr sz="2400" spc="-1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в</a:t>
            </a:r>
            <a:r>
              <a:rPr sz="2400" spc="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нные  </a:t>
            </a:r>
            <a:r>
              <a:rPr sz="2400" spc="-10" dirty="0">
                <a:latin typeface="Calibri"/>
                <a:cs typeface="Calibri"/>
              </a:rPr>
              <a:t>природные  факторы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84564" y="3308156"/>
            <a:ext cx="2281555" cy="1200785"/>
          </a:xfrm>
          <a:custGeom>
            <a:avLst/>
            <a:gdLst/>
            <a:ahLst/>
            <a:cxnLst/>
            <a:rect l="l" t="t" r="r" b="b"/>
            <a:pathLst>
              <a:path w="2281554" h="1200785">
                <a:moveTo>
                  <a:pt x="2281502" y="0"/>
                </a:moveTo>
                <a:lnTo>
                  <a:pt x="0" y="0"/>
                </a:lnTo>
                <a:lnTo>
                  <a:pt x="0" y="1200329"/>
                </a:lnTo>
                <a:lnTo>
                  <a:pt x="2281502" y="1200329"/>
                </a:lnTo>
                <a:lnTo>
                  <a:pt x="2281502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84564" y="3308156"/>
            <a:ext cx="2281555" cy="1200785"/>
          </a:xfrm>
          <a:prstGeom prst="rect">
            <a:avLst/>
          </a:prstGeom>
          <a:ln w="9525">
            <a:solidFill>
              <a:srgbClr val="4F81BD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340360" marR="332740" indent="22860">
              <a:lnSpc>
                <a:spcPct val="100800"/>
              </a:lnSpc>
              <a:spcBef>
                <a:spcPts val="135"/>
              </a:spcBef>
            </a:pPr>
            <a:r>
              <a:rPr sz="2400" spc="-5" dirty="0">
                <a:latin typeface="Calibri"/>
                <a:cs typeface="Calibri"/>
              </a:rPr>
              <a:t>Физические  </a:t>
            </a:r>
            <a:r>
              <a:rPr sz="2400" dirty="0">
                <a:latin typeface="Calibri"/>
                <a:cs typeface="Calibri"/>
              </a:rPr>
              <a:t>упр</a:t>
            </a:r>
            <a:r>
              <a:rPr sz="2400" spc="-15" dirty="0">
                <a:latin typeface="Calibri"/>
                <a:cs typeface="Calibri"/>
              </a:rPr>
              <a:t>а</a:t>
            </a:r>
            <a:r>
              <a:rPr sz="2400" spc="-5" dirty="0">
                <a:latin typeface="Calibri"/>
                <a:cs typeface="Calibri"/>
              </a:rPr>
              <a:t>ж</a:t>
            </a:r>
            <a:r>
              <a:rPr sz="2400" dirty="0">
                <a:latin typeface="Calibri"/>
                <a:cs typeface="Calibri"/>
              </a:rPr>
              <a:t>н</a:t>
            </a:r>
            <a:r>
              <a:rPr sz="2400" spc="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ния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877567" y="2218944"/>
            <a:ext cx="5285740" cy="1228725"/>
            <a:chOff x="1877567" y="2218944"/>
            <a:chExt cx="5285740" cy="1228725"/>
          </a:xfrm>
        </p:grpSpPr>
        <p:sp>
          <p:nvSpPr>
            <p:cNvPr id="14" name="object 14"/>
            <p:cNvSpPr/>
            <p:nvPr/>
          </p:nvSpPr>
          <p:spPr>
            <a:xfrm>
              <a:off x="1877567" y="2218944"/>
              <a:ext cx="2740152" cy="12283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994957" y="2239592"/>
              <a:ext cx="2581910" cy="1075055"/>
            </a:xfrm>
            <a:custGeom>
              <a:avLst/>
              <a:gdLst/>
              <a:ahLst/>
              <a:cxnLst/>
              <a:rect l="l" t="t" r="r" b="b"/>
              <a:pathLst>
                <a:path w="2581910" h="1075054">
                  <a:moveTo>
                    <a:pt x="56046" y="1004401"/>
                  </a:moveTo>
                  <a:lnTo>
                    <a:pt x="0" y="1068564"/>
                  </a:lnTo>
                  <a:lnTo>
                    <a:pt x="84957" y="1074902"/>
                  </a:lnTo>
                  <a:lnTo>
                    <a:pt x="77297" y="1056223"/>
                  </a:lnTo>
                  <a:lnTo>
                    <a:pt x="63566" y="1056223"/>
                  </a:lnTo>
                  <a:lnTo>
                    <a:pt x="53928" y="1032722"/>
                  </a:lnTo>
                  <a:lnTo>
                    <a:pt x="65683" y="1027901"/>
                  </a:lnTo>
                  <a:lnTo>
                    <a:pt x="56046" y="1004401"/>
                  </a:lnTo>
                  <a:close/>
                </a:path>
                <a:path w="2581910" h="1075054">
                  <a:moveTo>
                    <a:pt x="65683" y="1027901"/>
                  </a:moveTo>
                  <a:lnTo>
                    <a:pt x="53928" y="1032722"/>
                  </a:lnTo>
                  <a:lnTo>
                    <a:pt x="63566" y="1056223"/>
                  </a:lnTo>
                  <a:lnTo>
                    <a:pt x="75321" y="1051402"/>
                  </a:lnTo>
                  <a:lnTo>
                    <a:pt x="65683" y="1027901"/>
                  </a:lnTo>
                  <a:close/>
                </a:path>
                <a:path w="2581910" h="1075054">
                  <a:moveTo>
                    <a:pt x="75321" y="1051402"/>
                  </a:moveTo>
                  <a:lnTo>
                    <a:pt x="63566" y="1056223"/>
                  </a:lnTo>
                  <a:lnTo>
                    <a:pt x="77297" y="1056223"/>
                  </a:lnTo>
                  <a:lnTo>
                    <a:pt x="75321" y="1051402"/>
                  </a:lnTo>
                  <a:close/>
                </a:path>
                <a:path w="2581910" h="1075054">
                  <a:moveTo>
                    <a:pt x="2572223" y="0"/>
                  </a:moveTo>
                  <a:lnTo>
                    <a:pt x="65683" y="1027901"/>
                  </a:lnTo>
                  <a:lnTo>
                    <a:pt x="75321" y="1051402"/>
                  </a:lnTo>
                  <a:lnTo>
                    <a:pt x="2581860" y="23500"/>
                  </a:lnTo>
                  <a:lnTo>
                    <a:pt x="257222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26279" y="2218944"/>
              <a:ext cx="2636520" cy="12161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67057" y="2239645"/>
              <a:ext cx="2478405" cy="1062355"/>
            </a:xfrm>
            <a:custGeom>
              <a:avLst/>
              <a:gdLst/>
              <a:ahLst/>
              <a:cxnLst/>
              <a:rect l="l" t="t" r="r" b="b"/>
              <a:pathLst>
                <a:path w="2478404" h="1062354">
                  <a:moveTo>
                    <a:pt x="2402834" y="1038711"/>
                  </a:moveTo>
                  <a:lnTo>
                    <a:pt x="2392947" y="1062108"/>
                  </a:lnTo>
                  <a:lnTo>
                    <a:pt x="2477968" y="1056673"/>
                  </a:lnTo>
                  <a:lnTo>
                    <a:pt x="2466836" y="1043652"/>
                  </a:lnTo>
                  <a:lnTo>
                    <a:pt x="2414527" y="1043652"/>
                  </a:lnTo>
                  <a:lnTo>
                    <a:pt x="2402834" y="1038711"/>
                  </a:lnTo>
                  <a:close/>
                </a:path>
                <a:path w="2478404" h="1062354">
                  <a:moveTo>
                    <a:pt x="2412720" y="1015315"/>
                  </a:moveTo>
                  <a:lnTo>
                    <a:pt x="2402834" y="1038711"/>
                  </a:lnTo>
                  <a:lnTo>
                    <a:pt x="2414527" y="1043652"/>
                  </a:lnTo>
                  <a:lnTo>
                    <a:pt x="2424413" y="1020255"/>
                  </a:lnTo>
                  <a:lnTo>
                    <a:pt x="2412720" y="1015315"/>
                  </a:lnTo>
                  <a:close/>
                </a:path>
                <a:path w="2478404" h="1062354">
                  <a:moveTo>
                    <a:pt x="2422607" y="991918"/>
                  </a:moveTo>
                  <a:lnTo>
                    <a:pt x="2412720" y="1015315"/>
                  </a:lnTo>
                  <a:lnTo>
                    <a:pt x="2424413" y="1020255"/>
                  </a:lnTo>
                  <a:lnTo>
                    <a:pt x="2414527" y="1043652"/>
                  </a:lnTo>
                  <a:lnTo>
                    <a:pt x="2466836" y="1043652"/>
                  </a:lnTo>
                  <a:lnTo>
                    <a:pt x="2422607" y="991918"/>
                  </a:lnTo>
                  <a:close/>
                </a:path>
                <a:path w="2478404" h="1062354">
                  <a:moveTo>
                    <a:pt x="9885" y="0"/>
                  </a:moveTo>
                  <a:lnTo>
                    <a:pt x="0" y="23395"/>
                  </a:lnTo>
                  <a:lnTo>
                    <a:pt x="2402834" y="1038711"/>
                  </a:lnTo>
                  <a:lnTo>
                    <a:pt x="2412720" y="1015315"/>
                  </a:lnTo>
                  <a:lnTo>
                    <a:pt x="9885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039204" y="4684267"/>
            <a:ext cx="1931035" cy="19399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98450" marR="554355" indent="-285750">
              <a:lnSpc>
                <a:spcPts val="2110"/>
              </a:lnSpc>
              <a:spcBef>
                <a:spcPts val="210"/>
              </a:spcBef>
              <a:tabLst>
                <a:tab pos="297815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5" dirty="0">
                <a:latin typeface="Calibri"/>
                <a:cs typeface="Calibri"/>
              </a:rPr>
              <a:t>О</a:t>
            </a:r>
            <a:r>
              <a:rPr sz="1800" spc="-35" dirty="0">
                <a:latin typeface="Calibri"/>
                <a:cs typeface="Calibri"/>
              </a:rPr>
              <a:t>б</a:t>
            </a:r>
            <a:r>
              <a:rPr sz="1800" spc="-10" dirty="0">
                <a:latin typeface="Calibri"/>
                <a:cs typeface="Calibri"/>
              </a:rPr>
              <a:t>л</a:t>
            </a:r>
            <a:r>
              <a:rPr sz="1800" spc="-5" dirty="0">
                <a:latin typeface="Calibri"/>
                <a:cs typeface="Calibri"/>
              </a:rPr>
              <a:t>у</a:t>
            </a:r>
            <a:r>
              <a:rPr sz="1800" spc="5" dirty="0">
                <a:latin typeface="Calibri"/>
                <a:cs typeface="Calibri"/>
              </a:rPr>
              <a:t>ч</a:t>
            </a:r>
            <a:r>
              <a:rPr sz="1800" dirty="0">
                <a:latin typeface="Calibri"/>
                <a:cs typeface="Calibri"/>
              </a:rPr>
              <a:t>ение  </a:t>
            </a:r>
            <a:r>
              <a:rPr sz="1800" spc="-15" dirty="0">
                <a:latin typeface="Calibri"/>
                <a:cs typeface="Calibri"/>
              </a:rPr>
              <a:t>солнцем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25"/>
              </a:lnSpc>
              <a:tabLst>
                <a:tab pos="297815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10" dirty="0">
                <a:latin typeface="Calibri"/>
                <a:cs typeface="Calibri"/>
              </a:rPr>
              <a:t>Воздух</a:t>
            </a:r>
            <a:endParaRPr sz="1800">
              <a:latin typeface="Calibri"/>
              <a:cs typeface="Calibri"/>
            </a:endParaRPr>
          </a:p>
          <a:p>
            <a:pPr marL="298450" marR="5080" indent="-285750">
              <a:lnSpc>
                <a:spcPct val="98900"/>
              </a:lnSpc>
              <a:spcBef>
                <a:spcPts val="70"/>
              </a:spcBef>
              <a:tabLst>
                <a:tab pos="297815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20" dirty="0">
                <a:latin typeface="Calibri"/>
                <a:cs typeface="Calibri"/>
              </a:rPr>
              <a:t>Вода  </a:t>
            </a:r>
            <a:r>
              <a:rPr sz="1800" spc="-5" dirty="0">
                <a:latin typeface="Calibri"/>
                <a:cs typeface="Calibri"/>
              </a:rPr>
              <a:t>(обтирание,  обливание,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душ,  </a:t>
            </a:r>
            <a:r>
              <a:rPr sz="1800" spc="-5" dirty="0">
                <a:latin typeface="Calibri"/>
                <a:cs typeface="Calibri"/>
              </a:rPr>
              <a:t>купание)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13970" y="4086918"/>
            <a:ext cx="1894839" cy="1016000"/>
          </a:xfrm>
          <a:prstGeom prst="rect">
            <a:avLst/>
          </a:prstGeom>
          <a:solidFill>
            <a:srgbClr val="C6D9F1"/>
          </a:solidFill>
          <a:ln w="9525">
            <a:solidFill>
              <a:srgbClr val="4F81BD"/>
            </a:solidFill>
          </a:ln>
        </p:spPr>
        <p:txBody>
          <a:bodyPr vert="horz" wrap="square" lIns="0" tIns="33019" rIns="0" bIns="0" rtlCol="0">
            <a:spAutoFit/>
          </a:bodyPr>
          <a:lstStyle/>
          <a:p>
            <a:pPr marL="521970">
              <a:lnSpc>
                <a:spcPct val="100000"/>
              </a:lnSpc>
              <a:spcBef>
                <a:spcPts val="259"/>
              </a:spcBef>
            </a:pPr>
            <a:r>
              <a:rPr sz="2000" spc="-5" dirty="0">
                <a:latin typeface="Calibri"/>
                <a:cs typeface="Calibri"/>
              </a:rPr>
              <a:t>Массаж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453128" y="2231135"/>
            <a:ext cx="238125" cy="1978660"/>
            <a:chOff x="4453128" y="2231135"/>
            <a:chExt cx="238125" cy="1978660"/>
          </a:xfrm>
        </p:grpSpPr>
        <p:sp>
          <p:nvSpPr>
            <p:cNvPr id="21" name="object 21"/>
            <p:cNvSpPr/>
            <p:nvPr/>
          </p:nvSpPr>
          <p:spPr>
            <a:xfrm>
              <a:off x="4453128" y="2231135"/>
              <a:ext cx="237744" cy="19781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533898" y="2251342"/>
              <a:ext cx="76200" cy="1821180"/>
            </a:xfrm>
            <a:custGeom>
              <a:avLst/>
              <a:gdLst/>
              <a:ahLst/>
              <a:cxnLst/>
              <a:rect l="l" t="t" r="r" b="b"/>
              <a:pathLst>
                <a:path w="76200" h="1821179">
                  <a:moveTo>
                    <a:pt x="25400" y="1744394"/>
                  </a:moveTo>
                  <a:lnTo>
                    <a:pt x="0" y="1744394"/>
                  </a:lnTo>
                  <a:lnTo>
                    <a:pt x="38100" y="1820594"/>
                  </a:lnTo>
                  <a:lnTo>
                    <a:pt x="69850" y="1757094"/>
                  </a:lnTo>
                  <a:lnTo>
                    <a:pt x="25400" y="1757094"/>
                  </a:lnTo>
                  <a:lnTo>
                    <a:pt x="25400" y="1744394"/>
                  </a:lnTo>
                  <a:close/>
                </a:path>
                <a:path w="76200" h="1821179">
                  <a:moveTo>
                    <a:pt x="50801" y="0"/>
                  </a:moveTo>
                  <a:lnTo>
                    <a:pt x="25401" y="0"/>
                  </a:lnTo>
                  <a:lnTo>
                    <a:pt x="25400" y="1757094"/>
                  </a:lnTo>
                  <a:lnTo>
                    <a:pt x="50800" y="1757094"/>
                  </a:lnTo>
                  <a:lnTo>
                    <a:pt x="50801" y="0"/>
                  </a:lnTo>
                  <a:close/>
                </a:path>
                <a:path w="76200" h="1821179">
                  <a:moveTo>
                    <a:pt x="76200" y="1744394"/>
                  </a:moveTo>
                  <a:lnTo>
                    <a:pt x="50800" y="1744394"/>
                  </a:lnTo>
                  <a:lnTo>
                    <a:pt x="50800" y="1757094"/>
                  </a:lnTo>
                  <a:lnTo>
                    <a:pt x="69850" y="1757094"/>
                  </a:lnTo>
                  <a:lnTo>
                    <a:pt x="76200" y="1744394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9046" y="181356"/>
            <a:ext cx="19500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54" dirty="0">
                <a:latin typeface="Calibri"/>
                <a:cs typeface="Calibri"/>
              </a:rPr>
              <a:t>Лечебная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42684" y="232155"/>
            <a:ext cx="24930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spc="285" dirty="0">
                <a:latin typeface="Calibri"/>
                <a:cs typeface="Calibri"/>
              </a:rPr>
              <a:t>физкультура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90655" y="678179"/>
            <a:ext cx="26536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1340" algn="l"/>
                <a:tab pos="1233170" algn="l"/>
              </a:tabLst>
            </a:pPr>
            <a:r>
              <a:rPr sz="2000" i="1" spc="150" dirty="0">
                <a:latin typeface="Calibri"/>
                <a:cs typeface="Calibri"/>
              </a:rPr>
              <a:t>(п</a:t>
            </a:r>
            <a:r>
              <a:rPr sz="2000" i="1" spc="-16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о	В .</a:t>
            </a:r>
            <a:r>
              <a:rPr sz="2000" i="1" spc="-31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Н</a:t>
            </a:r>
            <a:r>
              <a:rPr sz="2000" i="1" spc="-15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.	М</a:t>
            </a:r>
            <a:r>
              <a:rPr sz="2000" i="1" spc="-16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о</a:t>
            </a:r>
            <a:r>
              <a:rPr sz="2000" i="1" spc="-17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ш</a:t>
            </a:r>
            <a:r>
              <a:rPr sz="2000" i="1" spc="-170" dirty="0">
                <a:latin typeface="Calibri"/>
                <a:cs typeface="Calibri"/>
              </a:rPr>
              <a:t> </a:t>
            </a:r>
            <a:r>
              <a:rPr sz="2000" i="1" spc="135" dirty="0">
                <a:latin typeface="Calibri"/>
                <a:cs typeface="Calibri"/>
              </a:rPr>
              <a:t>ко</a:t>
            </a:r>
            <a:r>
              <a:rPr sz="2000" i="1" spc="-17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в</a:t>
            </a:r>
            <a:r>
              <a:rPr sz="2000" i="1" spc="-175" dirty="0">
                <a:latin typeface="Calibri"/>
                <a:cs typeface="Calibri"/>
              </a:rPr>
              <a:t> </a:t>
            </a:r>
            <a:r>
              <a:rPr sz="2000" i="1" spc="150" dirty="0">
                <a:latin typeface="Calibri"/>
                <a:cs typeface="Calibri"/>
              </a:rPr>
              <a:t>у)</a:t>
            </a:r>
            <a:r>
              <a:rPr sz="2000" i="1" spc="-150" dirty="0">
                <a:latin typeface="Calibri"/>
                <a:cs typeface="Calibri"/>
              </a:rPr>
              <a:t> 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16400" y="1559063"/>
            <a:ext cx="4114800" cy="523240"/>
          </a:xfrm>
          <a:prstGeom prst="rect">
            <a:avLst/>
          </a:prstGeom>
          <a:solidFill>
            <a:srgbClr val="C6D9F1"/>
          </a:solidFill>
          <a:ln w="9525">
            <a:solidFill>
              <a:srgbClr val="4F81BD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60"/>
              </a:spcBef>
            </a:pPr>
            <a:r>
              <a:rPr sz="2800" i="1" spc="-5" dirty="0">
                <a:latin typeface="Calibri"/>
                <a:cs typeface="Calibri"/>
              </a:rPr>
              <a:t>формы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43183" y="2308340"/>
            <a:ext cx="1894839" cy="1016000"/>
          </a:xfrm>
          <a:prstGeom prst="rect">
            <a:avLst/>
          </a:prstGeom>
          <a:solidFill>
            <a:srgbClr val="C6D9F1"/>
          </a:solidFill>
          <a:ln w="9525">
            <a:solidFill>
              <a:srgbClr val="4F81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167640" marR="160020" indent="-635" algn="ctr">
              <a:lnSpc>
                <a:spcPct val="100000"/>
              </a:lnSpc>
              <a:spcBef>
                <a:spcPts val="245"/>
              </a:spcBef>
            </a:pPr>
            <a:r>
              <a:rPr sz="2000" spc="-5" dirty="0">
                <a:latin typeface="Calibri"/>
                <a:cs typeface="Calibri"/>
              </a:rPr>
              <a:t>Утренняя  г</a:t>
            </a:r>
            <a:r>
              <a:rPr sz="2000" spc="-10" dirty="0">
                <a:latin typeface="Calibri"/>
                <a:cs typeface="Calibri"/>
              </a:rPr>
              <a:t>и</a:t>
            </a:r>
            <a:r>
              <a:rPr sz="2000" spc="-5" dirty="0">
                <a:latin typeface="Calibri"/>
                <a:cs typeface="Calibri"/>
              </a:rPr>
              <a:t>г</a:t>
            </a:r>
            <a:r>
              <a:rPr sz="2000" spc="-10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е</a:t>
            </a:r>
            <a:r>
              <a:rPr sz="2000" spc="5" dirty="0">
                <a:latin typeface="Calibri"/>
                <a:cs typeface="Calibri"/>
              </a:rPr>
              <a:t>н</a:t>
            </a:r>
            <a:r>
              <a:rPr sz="2000" spc="-10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чес</a:t>
            </a:r>
            <a:r>
              <a:rPr sz="2000" spc="-30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ая  </a:t>
            </a:r>
            <a:r>
              <a:rPr sz="2000" spc="-10" dirty="0">
                <a:latin typeface="Calibri"/>
                <a:cs typeface="Calibri"/>
              </a:rPr>
              <a:t>гимнастика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8078" y="2308340"/>
            <a:ext cx="1894839" cy="708025"/>
          </a:xfrm>
          <a:prstGeom prst="rect">
            <a:avLst/>
          </a:prstGeom>
          <a:solidFill>
            <a:srgbClr val="C6D9F1"/>
          </a:solidFill>
          <a:ln w="9525">
            <a:solidFill>
              <a:srgbClr val="4F81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330200" marR="323215" indent="95250">
              <a:lnSpc>
                <a:spcPct val="100000"/>
              </a:lnSpc>
              <a:spcBef>
                <a:spcPts val="245"/>
              </a:spcBef>
            </a:pPr>
            <a:r>
              <a:rPr sz="2000" dirty="0">
                <a:latin typeface="Calibri"/>
                <a:cs typeface="Calibri"/>
              </a:rPr>
              <a:t>Лечебная  </a:t>
            </a:r>
            <a:r>
              <a:rPr sz="2000" spc="-5" dirty="0">
                <a:latin typeface="Calibri"/>
                <a:cs typeface="Calibri"/>
              </a:rPr>
              <a:t>г</a:t>
            </a:r>
            <a:r>
              <a:rPr sz="2000" spc="-10" dirty="0">
                <a:latin typeface="Calibri"/>
                <a:cs typeface="Calibri"/>
              </a:rPr>
              <a:t>и</a:t>
            </a:r>
            <a:r>
              <a:rPr sz="2000" spc="-5" dirty="0">
                <a:latin typeface="Calibri"/>
                <a:cs typeface="Calibri"/>
              </a:rPr>
              <a:t>м</a:t>
            </a:r>
            <a:r>
              <a:rPr sz="2000" spc="5" dirty="0">
                <a:latin typeface="Calibri"/>
                <a:cs typeface="Calibri"/>
              </a:rPr>
              <a:t>н</a:t>
            </a:r>
            <a:r>
              <a:rPr sz="2000" dirty="0">
                <a:latin typeface="Calibri"/>
                <a:cs typeface="Calibri"/>
              </a:rPr>
              <a:t>аст</a:t>
            </a:r>
            <a:r>
              <a:rPr sz="2000" spc="-10" dirty="0">
                <a:latin typeface="Calibri"/>
                <a:cs typeface="Calibri"/>
              </a:rPr>
              <a:t>и</a:t>
            </a:r>
            <a:r>
              <a:rPr sz="2000" spc="-30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43183" y="3549817"/>
            <a:ext cx="1894839" cy="400685"/>
          </a:xfrm>
          <a:prstGeom prst="rect">
            <a:avLst/>
          </a:prstGeom>
          <a:solidFill>
            <a:srgbClr val="C6D9F1"/>
          </a:solidFill>
          <a:ln w="9525">
            <a:solidFill>
              <a:srgbClr val="4F81BD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385445">
              <a:lnSpc>
                <a:spcPct val="100000"/>
              </a:lnSpc>
              <a:spcBef>
                <a:spcPts val="265"/>
              </a:spcBef>
            </a:pPr>
            <a:r>
              <a:rPr sz="2000" spc="-25" dirty="0">
                <a:latin typeface="Calibri"/>
                <a:cs typeface="Calibri"/>
              </a:rPr>
              <a:t>Терренкур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45631" y="2308340"/>
            <a:ext cx="1894839" cy="1323975"/>
          </a:xfrm>
          <a:prstGeom prst="rect">
            <a:avLst/>
          </a:prstGeom>
          <a:solidFill>
            <a:srgbClr val="C6D9F1"/>
          </a:solidFill>
          <a:ln w="9525">
            <a:solidFill>
              <a:srgbClr val="4F81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359410" marR="351790" algn="ctr">
              <a:lnSpc>
                <a:spcPct val="100000"/>
              </a:lnSpc>
              <a:spcBef>
                <a:spcPts val="245"/>
              </a:spcBef>
            </a:pPr>
            <a:r>
              <a:rPr sz="2000" spc="-15" dirty="0">
                <a:latin typeface="Calibri"/>
                <a:cs typeface="Calibri"/>
              </a:rPr>
              <a:t>Прогулки,  </a:t>
            </a:r>
            <a:r>
              <a:rPr sz="2000" dirty="0">
                <a:latin typeface="Calibri"/>
                <a:cs typeface="Calibri"/>
              </a:rPr>
              <a:t>Э</a:t>
            </a:r>
            <a:r>
              <a:rPr sz="2000" spc="-20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с</a:t>
            </a:r>
            <a:r>
              <a:rPr sz="2000" spc="-5" dirty="0">
                <a:latin typeface="Calibri"/>
                <a:cs typeface="Calibri"/>
              </a:rPr>
              <a:t>к</a:t>
            </a:r>
            <a:r>
              <a:rPr sz="2000" spc="-10" dirty="0">
                <a:latin typeface="Calibri"/>
                <a:cs typeface="Calibri"/>
              </a:rPr>
              <a:t>у</a:t>
            </a:r>
            <a:r>
              <a:rPr sz="2000" spc="-5" dirty="0">
                <a:latin typeface="Calibri"/>
                <a:cs typeface="Calibri"/>
              </a:rPr>
              <a:t>р</a:t>
            </a:r>
            <a:r>
              <a:rPr sz="2000" dirty="0">
                <a:latin typeface="Calibri"/>
                <a:cs typeface="Calibri"/>
              </a:rPr>
              <a:t>с</a:t>
            </a:r>
            <a:r>
              <a:rPr sz="2000" spc="-10" dirty="0">
                <a:latin typeface="Calibri"/>
                <a:cs typeface="Calibri"/>
              </a:rPr>
              <a:t>и</a:t>
            </a:r>
            <a:r>
              <a:rPr sz="2000" spc="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,  </a:t>
            </a:r>
            <a:r>
              <a:rPr sz="2000" spc="-5" dirty="0">
                <a:latin typeface="Calibri"/>
                <a:cs typeface="Calibri"/>
              </a:rPr>
              <a:t>Ближний  туризм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34810" y="3829870"/>
            <a:ext cx="1894839" cy="1016000"/>
          </a:xfrm>
          <a:prstGeom prst="rect">
            <a:avLst/>
          </a:prstGeom>
          <a:solidFill>
            <a:srgbClr val="C6D9F1"/>
          </a:solidFill>
          <a:ln w="9525">
            <a:solidFill>
              <a:srgbClr val="4F81BD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204470" marR="196850" indent="-1270" algn="ctr">
              <a:lnSpc>
                <a:spcPct val="100000"/>
              </a:lnSpc>
              <a:spcBef>
                <a:spcPts val="265"/>
              </a:spcBef>
            </a:pPr>
            <a:r>
              <a:rPr sz="2000" spc="-5" dirty="0">
                <a:latin typeface="Calibri"/>
                <a:cs typeface="Calibri"/>
              </a:rPr>
              <a:t>Игры  </a:t>
            </a:r>
            <a:r>
              <a:rPr sz="2000" spc="5" dirty="0">
                <a:latin typeface="Calibri"/>
                <a:cs typeface="Calibri"/>
              </a:rPr>
              <a:t>(</a:t>
            </a:r>
            <a:r>
              <a:rPr sz="2000" spc="-5" dirty="0">
                <a:latin typeface="Calibri"/>
                <a:cs typeface="Calibri"/>
              </a:rPr>
              <a:t>п</a:t>
            </a:r>
            <a:r>
              <a:rPr sz="2000" spc="-65" dirty="0">
                <a:latin typeface="Calibri"/>
                <a:cs typeface="Calibri"/>
              </a:rPr>
              <a:t>о</a:t>
            </a:r>
            <a:r>
              <a:rPr sz="2000" spc="-5" dirty="0">
                <a:latin typeface="Calibri"/>
                <a:cs typeface="Calibri"/>
              </a:rPr>
              <a:t>д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10" dirty="0">
                <a:latin typeface="Calibri"/>
                <a:cs typeface="Calibri"/>
              </a:rPr>
              <a:t>и</a:t>
            </a:r>
            <a:r>
              <a:rPr sz="2000" spc="-5" dirty="0">
                <a:latin typeface="Calibri"/>
                <a:cs typeface="Calibri"/>
              </a:rPr>
              <a:t>ж</a:t>
            </a:r>
            <a:r>
              <a:rPr sz="2000" spc="5" dirty="0">
                <a:latin typeface="Calibri"/>
                <a:cs typeface="Calibri"/>
              </a:rPr>
              <a:t>ны</a:t>
            </a:r>
            <a:r>
              <a:rPr sz="2000" dirty="0">
                <a:latin typeface="Calibri"/>
                <a:cs typeface="Calibri"/>
              </a:rPr>
              <a:t>е</a:t>
            </a:r>
            <a:r>
              <a:rPr sz="2000" spc="5" dirty="0">
                <a:latin typeface="Calibri"/>
                <a:cs typeface="Calibri"/>
              </a:rPr>
              <a:t>)</a:t>
            </a:r>
            <a:r>
              <a:rPr sz="2000" dirty="0">
                <a:latin typeface="Calibri"/>
                <a:cs typeface="Calibri"/>
              </a:rPr>
              <a:t>,  </a:t>
            </a:r>
            <a:r>
              <a:rPr sz="2000" spc="-5" dirty="0">
                <a:latin typeface="Calibri"/>
                <a:cs typeface="Calibri"/>
              </a:rPr>
              <a:t>спортивные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53620" y="3218933"/>
            <a:ext cx="1894839" cy="1016000"/>
          </a:xfrm>
          <a:prstGeom prst="rect">
            <a:avLst/>
          </a:prstGeom>
          <a:solidFill>
            <a:srgbClr val="C6D9F1"/>
          </a:solidFill>
          <a:ln w="9525">
            <a:solidFill>
              <a:srgbClr val="4F81BD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330200" marR="323215" algn="ctr">
              <a:lnSpc>
                <a:spcPct val="100000"/>
              </a:lnSpc>
              <a:spcBef>
                <a:spcPts val="254"/>
              </a:spcBef>
            </a:pPr>
            <a:r>
              <a:rPr sz="2000" dirty="0">
                <a:latin typeface="Calibri"/>
                <a:cs typeface="Calibri"/>
              </a:rPr>
              <a:t>Лечебная  </a:t>
            </a:r>
            <a:r>
              <a:rPr sz="2000" spc="-5" dirty="0">
                <a:latin typeface="Calibri"/>
                <a:cs typeface="Calibri"/>
              </a:rPr>
              <a:t>г</a:t>
            </a:r>
            <a:r>
              <a:rPr sz="2000" spc="-10" dirty="0">
                <a:latin typeface="Calibri"/>
                <a:cs typeface="Calibri"/>
              </a:rPr>
              <a:t>и</a:t>
            </a:r>
            <a:r>
              <a:rPr sz="2000" spc="-5" dirty="0">
                <a:latin typeface="Calibri"/>
                <a:cs typeface="Calibri"/>
              </a:rPr>
              <a:t>м</a:t>
            </a:r>
            <a:r>
              <a:rPr sz="2000" spc="5" dirty="0">
                <a:latin typeface="Calibri"/>
                <a:cs typeface="Calibri"/>
              </a:rPr>
              <a:t>н</a:t>
            </a:r>
            <a:r>
              <a:rPr sz="2000" dirty="0">
                <a:latin typeface="Calibri"/>
                <a:cs typeface="Calibri"/>
              </a:rPr>
              <a:t>аст</a:t>
            </a:r>
            <a:r>
              <a:rPr sz="2000" spc="-10" dirty="0">
                <a:latin typeface="Calibri"/>
                <a:cs typeface="Calibri"/>
              </a:rPr>
              <a:t>и</a:t>
            </a:r>
            <a:r>
              <a:rPr sz="2000" spc="-30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а  В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воде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53620" y="4437302"/>
            <a:ext cx="1894839" cy="400685"/>
          </a:xfrm>
          <a:prstGeom prst="rect">
            <a:avLst/>
          </a:prstGeom>
          <a:solidFill>
            <a:srgbClr val="C6D9F1"/>
          </a:solidFill>
          <a:ln w="9525">
            <a:solidFill>
              <a:srgbClr val="4F81BD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0"/>
              </a:spcBef>
            </a:pPr>
            <a:r>
              <a:rPr sz="2000" spc="-10" dirty="0">
                <a:latin typeface="Calibri"/>
                <a:cs typeface="Calibri"/>
              </a:rPr>
              <a:t>Механотерапия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45631" y="5043623"/>
            <a:ext cx="1894839" cy="400685"/>
          </a:xfrm>
          <a:prstGeom prst="rect">
            <a:avLst/>
          </a:prstGeom>
          <a:solidFill>
            <a:srgbClr val="C6D9F1"/>
          </a:solidFill>
          <a:ln w="9525">
            <a:solidFill>
              <a:srgbClr val="4F81BD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07010">
              <a:lnSpc>
                <a:spcPct val="100000"/>
              </a:lnSpc>
              <a:spcBef>
                <a:spcPts val="260"/>
              </a:spcBef>
            </a:pPr>
            <a:r>
              <a:rPr sz="2000" spc="-30" dirty="0">
                <a:latin typeface="Calibri"/>
                <a:cs typeface="Calibri"/>
              </a:rPr>
              <a:t>Трудотерапия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5760" y="768937"/>
            <a:ext cx="3262629" cy="452755"/>
          </a:xfrm>
          <a:prstGeom prst="rect">
            <a:avLst/>
          </a:prstGeom>
          <a:solidFill>
            <a:srgbClr val="8EB4E3"/>
          </a:solidFill>
        </p:spPr>
        <p:txBody>
          <a:bodyPr vert="horz" wrap="square" lIns="0" tIns="24130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190"/>
              </a:spcBef>
            </a:pPr>
            <a:r>
              <a:rPr sz="2300" spc="-15" dirty="0">
                <a:latin typeface="Calibri"/>
                <a:cs typeface="Calibri"/>
              </a:rPr>
              <a:t>Физические</a:t>
            </a:r>
            <a:r>
              <a:rPr sz="2300" spc="-30" dirty="0">
                <a:latin typeface="Calibri"/>
                <a:cs typeface="Calibri"/>
              </a:rPr>
              <a:t> </a:t>
            </a:r>
            <a:r>
              <a:rPr sz="2300" spc="-15" dirty="0">
                <a:latin typeface="Calibri"/>
                <a:cs typeface="Calibri"/>
              </a:rPr>
              <a:t>упражнения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07579" y="1489594"/>
            <a:ext cx="4655185" cy="1214120"/>
          </a:xfrm>
          <a:custGeom>
            <a:avLst/>
            <a:gdLst/>
            <a:ahLst/>
            <a:cxnLst/>
            <a:rect l="l" t="t" r="r" b="b"/>
            <a:pathLst>
              <a:path w="4655184" h="1214120">
                <a:moveTo>
                  <a:pt x="4654823" y="0"/>
                </a:moveTo>
                <a:lnTo>
                  <a:pt x="0" y="0"/>
                </a:lnTo>
                <a:lnTo>
                  <a:pt x="0" y="1213923"/>
                </a:lnTo>
                <a:lnTo>
                  <a:pt x="4654823" y="1213923"/>
                </a:lnTo>
                <a:lnTo>
                  <a:pt x="4654823" y="0"/>
                </a:lnTo>
                <a:close/>
              </a:path>
            </a:pathLst>
          </a:custGeom>
          <a:solidFill>
            <a:srgbClr val="DCE6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99020" y="1511300"/>
            <a:ext cx="4483735" cy="298831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R="5080" indent="457200" algn="just">
              <a:lnSpc>
                <a:spcPct val="101699"/>
              </a:lnSpc>
              <a:spcBef>
                <a:spcPts val="60"/>
              </a:spcBef>
              <a:tabLst>
                <a:tab pos="3001645" algn="l"/>
              </a:tabLst>
            </a:pPr>
            <a:r>
              <a:rPr sz="1800" i="1" dirty="0">
                <a:latin typeface="Calibri"/>
                <a:cs typeface="Calibri"/>
              </a:rPr>
              <a:t>Ц</a:t>
            </a:r>
            <a:r>
              <a:rPr sz="1800" i="1" spc="-25" dirty="0">
                <a:latin typeface="Calibri"/>
                <a:cs typeface="Calibri"/>
              </a:rPr>
              <a:t>е</a:t>
            </a:r>
            <a:r>
              <a:rPr sz="1800" i="1" spc="5" dirty="0">
                <a:latin typeface="Calibri"/>
                <a:cs typeface="Calibri"/>
              </a:rPr>
              <a:t>л</a:t>
            </a:r>
            <a:r>
              <a:rPr sz="1800" i="1" spc="15" dirty="0">
                <a:latin typeface="Calibri"/>
                <a:cs typeface="Calibri"/>
              </a:rPr>
              <a:t>е</a:t>
            </a:r>
            <a:r>
              <a:rPr sz="1800" i="1" spc="10" dirty="0">
                <a:latin typeface="Calibri"/>
                <a:cs typeface="Calibri"/>
              </a:rPr>
              <a:t>напра</a:t>
            </a:r>
            <a:r>
              <a:rPr sz="1800" i="1" spc="-15" dirty="0">
                <a:latin typeface="Calibri"/>
                <a:cs typeface="Calibri"/>
              </a:rPr>
              <a:t>в</a:t>
            </a:r>
            <a:r>
              <a:rPr sz="1800" i="1" spc="5" dirty="0">
                <a:latin typeface="Calibri"/>
                <a:cs typeface="Calibri"/>
              </a:rPr>
              <a:t>л</a:t>
            </a:r>
            <a:r>
              <a:rPr sz="1800" i="1" spc="15" dirty="0">
                <a:latin typeface="Calibri"/>
                <a:cs typeface="Calibri"/>
              </a:rPr>
              <a:t>е</a:t>
            </a:r>
            <a:r>
              <a:rPr sz="1800" i="1" spc="10" dirty="0">
                <a:latin typeface="Calibri"/>
                <a:cs typeface="Calibri"/>
              </a:rPr>
              <a:t>нны</a:t>
            </a:r>
            <a:r>
              <a:rPr sz="1800" i="1" dirty="0">
                <a:latin typeface="Calibri"/>
                <a:cs typeface="Calibri"/>
              </a:rPr>
              <a:t>е	</a:t>
            </a:r>
            <a:r>
              <a:rPr sz="1800" i="1" spc="15" dirty="0">
                <a:latin typeface="Calibri"/>
                <a:cs typeface="Calibri"/>
              </a:rPr>
              <a:t>д</a:t>
            </a:r>
            <a:r>
              <a:rPr sz="1800" i="1" spc="10" dirty="0">
                <a:latin typeface="Calibri"/>
                <a:cs typeface="Calibri"/>
              </a:rPr>
              <a:t>вигат</a:t>
            </a:r>
            <a:r>
              <a:rPr sz="1800" i="1" spc="-25" dirty="0">
                <a:latin typeface="Calibri"/>
                <a:cs typeface="Calibri"/>
              </a:rPr>
              <a:t>е</a:t>
            </a:r>
            <a:r>
              <a:rPr sz="1800" i="1" spc="5" dirty="0">
                <a:latin typeface="Calibri"/>
                <a:cs typeface="Calibri"/>
              </a:rPr>
              <a:t>л</a:t>
            </a:r>
            <a:r>
              <a:rPr sz="1800" i="1" spc="10" dirty="0">
                <a:latin typeface="Calibri"/>
                <a:cs typeface="Calibri"/>
              </a:rPr>
              <a:t>ьны</a:t>
            </a:r>
            <a:r>
              <a:rPr sz="1800" i="1" dirty="0">
                <a:latin typeface="Calibri"/>
                <a:cs typeface="Calibri"/>
              </a:rPr>
              <a:t>е  </a:t>
            </a:r>
            <a:r>
              <a:rPr sz="1800" i="1" spc="5" dirty="0">
                <a:latin typeface="Calibri"/>
                <a:cs typeface="Calibri"/>
              </a:rPr>
              <a:t>акты направленные на восстановление  здоровья больного </a:t>
            </a:r>
            <a:r>
              <a:rPr sz="1800" i="1" dirty="0">
                <a:latin typeface="Calibri"/>
                <a:cs typeface="Calibri"/>
              </a:rPr>
              <a:t>и </a:t>
            </a:r>
            <a:r>
              <a:rPr sz="1800" i="1" spc="5" dirty="0">
                <a:latin typeface="Calibri"/>
                <a:cs typeface="Calibri"/>
              </a:rPr>
              <a:t>ослабленного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человека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00">
              <a:latin typeface="Calibri"/>
              <a:cs typeface="Calibri"/>
            </a:endParaRPr>
          </a:p>
          <a:p>
            <a:pPr marL="36830">
              <a:lnSpc>
                <a:spcPct val="100000"/>
              </a:lnSpc>
            </a:pPr>
            <a:r>
              <a:rPr sz="1800" i="1" spc="-20" dirty="0">
                <a:latin typeface="Calibri"/>
                <a:cs typeface="Calibri"/>
              </a:rPr>
              <a:t>Двигательный </a:t>
            </a:r>
            <a:r>
              <a:rPr sz="1800" i="1" spc="-10" dirty="0">
                <a:latin typeface="Calibri"/>
                <a:cs typeface="Calibri"/>
              </a:rPr>
              <a:t>акт </a:t>
            </a:r>
            <a:r>
              <a:rPr sz="1800" i="1" spc="-25" dirty="0">
                <a:latin typeface="Calibri"/>
                <a:cs typeface="Calibri"/>
              </a:rPr>
              <a:t>может</a:t>
            </a:r>
            <a:r>
              <a:rPr sz="1800" i="1" spc="-75" dirty="0">
                <a:latin typeface="Calibri"/>
                <a:cs typeface="Calibri"/>
              </a:rPr>
              <a:t> </a:t>
            </a:r>
            <a:r>
              <a:rPr sz="1800" i="1" spc="-15" dirty="0">
                <a:latin typeface="Calibri"/>
                <a:cs typeface="Calibri"/>
              </a:rPr>
              <a:t>быть: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700">
              <a:latin typeface="Calibri"/>
              <a:cs typeface="Calibri"/>
            </a:endParaRPr>
          </a:p>
          <a:p>
            <a:pPr marL="36830">
              <a:lnSpc>
                <a:spcPts val="2125"/>
              </a:lnSpc>
              <a:tabLst>
                <a:tab pos="32639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i="1" spc="5" dirty="0">
                <a:latin typeface="Calibri"/>
                <a:cs typeface="Calibri"/>
              </a:rPr>
              <a:t>активный (активные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spc="5" dirty="0">
                <a:latin typeface="Calibri"/>
                <a:cs typeface="Calibri"/>
              </a:rPr>
              <a:t>движения)</a:t>
            </a:r>
            <a:endParaRPr sz="1800">
              <a:latin typeface="Calibri"/>
              <a:cs typeface="Calibri"/>
            </a:endParaRPr>
          </a:p>
          <a:p>
            <a:pPr marL="36830">
              <a:lnSpc>
                <a:spcPts val="2125"/>
              </a:lnSpc>
              <a:tabLst>
                <a:tab pos="32639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i="1" spc="5" dirty="0">
                <a:latin typeface="Calibri"/>
                <a:cs typeface="Calibri"/>
              </a:rPr>
              <a:t>пассивный (пассивные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5" dirty="0">
                <a:latin typeface="Calibri"/>
                <a:cs typeface="Calibri"/>
              </a:rPr>
              <a:t>движения)</a:t>
            </a:r>
            <a:endParaRPr sz="1800">
              <a:latin typeface="Calibri"/>
              <a:cs typeface="Calibri"/>
            </a:endParaRPr>
          </a:p>
          <a:p>
            <a:pPr marL="326390" marR="925194" indent="-289560">
              <a:lnSpc>
                <a:spcPct val="102200"/>
              </a:lnSpc>
              <a:tabLst>
                <a:tab pos="32639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i="1" spc="10" dirty="0">
                <a:latin typeface="Calibri"/>
                <a:cs typeface="Calibri"/>
              </a:rPr>
              <a:t>Идеомоторный </a:t>
            </a:r>
            <a:r>
              <a:rPr sz="1800" i="1" spc="5" dirty="0">
                <a:latin typeface="Calibri"/>
                <a:cs typeface="Calibri"/>
              </a:rPr>
              <a:t>(воображаемое  движение)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203704" y="2532888"/>
            <a:ext cx="4676140" cy="106680"/>
            <a:chOff x="2203704" y="2532888"/>
            <a:chExt cx="4676140" cy="106680"/>
          </a:xfrm>
        </p:grpSpPr>
        <p:sp>
          <p:nvSpPr>
            <p:cNvPr id="6" name="object 6"/>
            <p:cNvSpPr/>
            <p:nvPr/>
          </p:nvSpPr>
          <p:spPr>
            <a:xfrm>
              <a:off x="2203704" y="2532888"/>
              <a:ext cx="4675632" cy="1066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44586" y="2566116"/>
              <a:ext cx="4580890" cy="0"/>
            </a:xfrm>
            <a:custGeom>
              <a:avLst/>
              <a:gdLst/>
              <a:ahLst/>
              <a:cxnLst/>
              <a:rect l="l" t="t" r="r" b="b"/>
              <a:pathLst>
                <a:path w="4580890">
                  <a:moveTo>
                    <a:pt x="0" y="0"/>
                  </a:moveTo>
                  <a:lnTo>
                    <a:pt x="4580808" y="1"/>
                  </a:lnTo>
                </a:path>
              </a:pathLst>
            </a:custGeom>
            <a:ln w="25400">
              <a:solidFill>
                <a:srgbClr val="BCC4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2616" y="1060196"/>
            <a:ext cx="7357109" cy="14979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457200" algn="just">
              <a:lnSpc>
                <a:spcPct val="100800"/>
              </a:lnSpc>
              <a:spcBef>
                <a:spcPts val="75"/>
              </a:spcBef>
            </a:pPr>
            <a:r>
              <a:rPr sz="2400" i="1" dirty="0">
                <a:latin typeface="Calibri"/>
                <a:cs typeface="Calibri"/>
              </a:rPr>
              <a:t>Помощь по </a:t>
            </a:r>
            <a:r>
              <a:rPr sz="2400" i="1" spc="-5" dirty="0">
                <a:latin typeface="Calibri"/>
                <a:cs typeface="Calibri"/>
              </a:rPr>
              <a:t>лечебной физкультуре оказывается  независимо </a:t>
            </a:r>
            <a:r>
              <a:rPr sz="2400" i="1" dirty="0">
                <a:latin typeface="Calibri"/>
                <a:cs typeface="Calibri"/>
              </a:rPr>
              <a:t>от </a:t>
            </a:r>
            <a:r>
              <a:rPr sz="2400" i="1" spc="-5" dirty="0">
                <a:latin typeface="Calibri"/>
                <a:cs typeface="Calibri"/>
              </a:rPr>
              <a:t>сроков заболевания, </a:t>
            </a:r>
            <a:r>
              <a:rPr sz="2400" i="1" dirty="0">
                <a:latin typeface="Calibri"/>
                <a:cs typeface="Calibri"/>
              </a:rPr>
              <a:t>при </a:t>
            </a:r>
            <a:r>
              <a:rPr sz="2400" i="1" spc="-5" dirty="0">
                <a:latin typeface="Calibri"/>
                <a:cs typeface="Calibri"/>
              </a:rPr>
              <a:t>условии  </a:t>
            </a:r>
            <a:r>
              <a:rPr sz="2400" i="1" dirty="0">
                <a:latin typeface="Calibri"/>
                <a:cs typeface="Calibri"/>
              </a:rPr>
              <a:t>стабильности </a:t>
            </a:r>
            <a:r>
              <a:rPr sz="2400" i="1" spc="-5" dirty="0">
                <a:latin typeface="Calibri"/>
                <a:cs typeface="Calibri"/>
              </a:rPr>
              <a:t>клинического </a:t>
            </a:r>
            <a:r>
              <a:rPr sz="2400" i="1" dirty="0">
                <a:latin typeface="Calibri"/>
                <a:cs typeface="Calibri"/>
              </a:rPr>
              <a:t>состояния пациента и  </a:t>
            </a:r>
            <a:r>
              <a:rPr sz="2400" i="1" spc="-5" dirty="0">
                <a:latin typeface="Calibri"/>
                <a:cs typeface="Calibri"/>
              </a:rPr>
              <a:t>наличия реабилитационного </a:t>
            </a:r>
            <a:r>
              <a:rPr sz="2400" i="1" dirty="0">
                <a:latin typeface="Calibri"/>
                <a:cs typeface="Calibri"/>
              </a:rPr>
              <a:t>потенциала, </a:t>
            </a:r>
            <a:r>
              <a:rPr sz="2400" i="1" spc="-5" dirty="0">
                <a:latin typeface="Calibri"/>
                <a:cs typeface="Calibri"/>
              </a:rPr>
              <a:t>когда</a:t>
            </a:r>
            <a:r>
              <a:rPr sz="2400" i="1" spc="-20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риск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72616" y="2532379"/>
            <a:ext cx="4920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44395" algn="l"/>
                <a:tab pos="4601845" algn="l"/>
              </a:tabLst>
            </a:pPr>
            <a:r>
              <a:rPr sz="2400" i="1" dirty="0">
                <a:latin typeface="Calibri"/>
                <a:cs typeface="Calibri"/>
              </a:rPr>
              <a:t>ра</a:t>
            </a:r>
            <a:r>
              <a:rPr sz="2400" i="1" spc="-5" dirty="0">
                <a:latin typeface="Calibri"/>
                <a:cs typeface="Calibri"/>
              </a:rPr>
              <a:t>з</a:t>
            </a:r>
            <a:r>
              <a:rPr sz="2400" i="1" dirty="0">
                <a:latin typeface="Calibri"/>
                <a:cs typeface="Calibri"/>
              </a:rPr>
              <a:t>вития	</a:t>
            </a:r>
            <a:r>
              <a:rPr sz="2400" i="1" spc="5" dirty="0">
                <a:latin typeface="Calibri"/>
                <a:cs typeface="Calibri"/>
              </a:rPr>
              <a:t>о</a:t>
            </a:r>
            <a:r>
              <a:rPr sz="2400" i="1" dirty="0">
                <a:latin typeface="Calibri"/>
                <a:cs typeface="Calibri"/>
              </a:rPr>
              <a:t>сл</a:t>
            </a:r>
            <a:r>
              <a:rPr sz="2400" i="1" spc="-20" dirty="0">
                <a:latin typeface="Calibri"/>
                <a:cs typeface="Calibri"/>
              </a:rPr>
              <a:t>о</a:t>
            </a:r>
            <a:r>
              <a:rPr sz="2400" i="1" dirty="0">
                <a:latin typeface="Calibri"/>
                <a:cs typeface="Calibri"/>
              </a:rPr>
              <a:t>ж</a:t>
            </a:r>
            <a:r>
              <a:rPr sz="2400" i="1" spc="-5" dirty="0">
                <a:latin typeface="Calibri"/>
                <a:cs typeface="Calibri"/>
              </a:rPr>
              <a:t>н</a:t>
            </a:r>
            <a:r>
              <a:rPr sz="2400" i="1" dirty="0">
                <a:latin typeface="Calibri"/>
                <a:cs typeface="Calibri"/>
              </a:rPr>
              <a:t>е</a:t>
            </a:r>
            <a:r>
              <a:rPr sz="2400" i="1" spc="-5" dirty="0">
                <a:latin typeface="Calibri"/>
                <a:cs typeface="Calibri"/>
              </a:rPr>
              <a:t>н</a:t>
            </a:r>
            <a:r>
              <a:rPr sz="2400" i="1" dirty="0">
                <a:latin typeface="Calibri"/>
                <a:cs typeface="Calibri"/>
              </a:rPr>
              <a:t>ий	</a:t>
            </a:r>
            <a:r>
              <a:rPr sz="2400" i="1" spc="-5" dirty="0">
                <a:latin typeface="Calibri"/>
                <a:cs typeface="Calibri"/>
              </a:rPr>
              <a:t>не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2616" y="2532379"/>
            <a:ext cx="7356475" cy="7480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 indent="5738495">
              <a:lnSpc>
                <a:spcPts val="2810"/>
              </a:lnSpc>
              <a:spcBef>
                <a:spcPts val="250"/>
              </a:spcBef>
              <a:tabLst>
                <a:tab pos="2962910" algn="l"/>
                <a:tab pos="4837430" algn="l"/>
                <a:tab pos="5611495" algn="l"/>
              </a:tabLst>
            </a:pPr>
            <a:r>
              <a:rPr sz="2400" i="1" dirty="0">
                <a:latin typeface="Calibri"/>
                <a:cs typeface="Calibri"/>
              </a:rPr>
              <a:t>превы</a:t>
            </a:r>
            <a:r>
              <a:rPr sz="2400" i="1" spc="-5" dirty="0">
                <a:latin typeface="Calibri"/>
                <a:cs typeface="Calibri"/>
              </a:rPr>
              <a:t>ш</a:t>
            </a:r>
            <a:r>
              <a:rPr sz="2400" i="1" dirty="0">
                <a:latin typeface="Calibri"/>
                <a:cs typeface="Calibri"/>
              </a:rPr>
              <a:t>ает  реа</a:t>
            </a:r>
            <a:r>
              <a:rPr sz="2400" i="1" spc="-5" dirty="0">
                <a:latin typeface="Calibri"/>
                <a:cs typeface="Calibri"/>
              </a:rPr>
              <a:t>б</a:t>
            </a:r>
            <a:r>
              <a:rPr sz="2400" i="1" dirty="0">
                <a:latin typeface="Calibri"/>
                <a:cs typeface="Calibri"/>
              </a:rPr>
              <a:t>илитаци</a:t>
            </a:r>
            <a:r>
              <a:rPr sz="2400" i="1" spc="5" dirty="0">
                <a:latin typeface="Calibri"/>
                <a:cs typeface="Calibri"/>
              </a:rPr>
              <a:t>о</a:t>
            </a:r>
            <a:r>
              <a:rPr sz="2400" i="1" spc="-5" dirty="0">
                <a:latin typeface="Calibri"/>
                <a:cs typeface="Calibri"/>
              </a:rPr>
              <a:t>нн</a:t>
            </a:r>
            <a:r>
              <a:rPr sz="2400" i="1" dirty="0">
                <a:latin typeface="Calibri"/>
                <a:cs typeface="Calibri"/>
              </a:rPr>
              <a:t>ый	п</a:t>
            </a:r>
            <a:r>
              <a:rPr sz="2400" i="1" spc="5" dirty="0">
                <a:latin typeface="Calibri"/>
                <a:cs typeface="Calibri"/>
              </a:rPr>
              <a:t>о</a:t>
            </a:r>
            <a:r>
              <a:rPr sz="2400" i="1" dirty="0">
                <a:latin typeface="Calibri"/>
                <a:cs typeface="Calibri"/>
              </a:rPr>
              <a:t>те</a:t>
            </a:r>
            <a:r>
              <a:rPr sz="2400" i="1" spc="-5" dirty="0">
                <a:latin typeface="Calibri"/>
                <a:cs typeface="Calibri"/>
              </a:rPr>
              <a:t>н</a:t>
            </a:r>
            <a:r>
              <a:rPr sz="2400" i="1" spc="5" dirty="0">
                <a:latin typeface="Calibri"/>
                <a:cs typeface="Calibri"/>
              </a:rPr>
              <a:t>ц</a:t>
            </a:r>
            <a:r>
              <a:rPr sz="2400" i="1" dirty="0">
                <a:latin typeface="Calibri"/>
                <a:cs typeface="Calibri"/>
              </a:rPr>
              <a:t>иал,	п</a:t>
            </a:r>
            <a:r>
              <a:rPr sz="2400" i="1" spc="5" dirty="0">
                <a:latin typeface="Calibri"/>
                <a:cs typeface="Calibri"/>
              </a:rPr>
              <a:t>р</a:t>
            </a:r>
            <a:r>
              <a:rPr sz="2400" i="1" dirty="0">
                <a:latin typeface="Calibri"/>
                <a:cs typeface="Calibri"/>
              </a:rPr>
              <a:t>и	</a:t>
            </a:r>
            <a:r>
              <a:rPr sz="2400" i="1" spc="5" dirty="0">
                <a:latin typeface="Calibri"/>
                <a:cs typeface="Calibri"/>
              </a:rPr>
              <a:t>о</a:t>
            </a:r>
            <a:r>
              <a:rPr sz="2400" i="1" dirty="0">
                <a:latin typeface="Calibri"/>
                <a:cs typeface="Calibri"/>
              </a:rPr>
              <a:t>тсутствии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2616" y="3257803"/>
            <a:ext cx="7357109" cy="11290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0800"/>
              </a:lnSpc>
              <a:spcBef>
                <a:spcPts val="75"/>
              </a:spcBef>
            </a:pPr>
            <a:r>
              <a:rPr sz="2400" i="1" spc="-5" dirty="0">
                <a:latin typeface="Calibri"/>
                <a:cs typeface="Calibri"/>
              </a:rPr>
              <a:t>противопоказаний </a:t>
            </a:r>
            <a:r>
              <a:rPr sz="2400" i="1" dirty="0">
                <a:latin typeface="Calibri"/>
                <a:cs typeface="Calibri"/>
              </a:rPr>
              <a:t>к проведению </a:t>
            </a:r>
            <a:r>
              <a:rPr sz="2400" i="1" spc="-5" dirty="0">
                <a:latin typeface="Calibri"/>
                <a:cs typeface="Calibri"/>
              </a:rPr>
              <a:t>отдельных </a:t>
            </a:r>
            <a:r>
              <a:rPr sz="2400" i="1" dirty="0">
                <a:latin typeface="Calibri"/>
                <a:cs typeface="Calibri"/>
              </a:rPr>
              <a:t>методов  </a:t>
            </a:r>
            <a:r>
              <a:rPr sz="2400" i="1" spc="-5" dirty="0">
                <a:latin typeface="Calibri"/>
                <a:cs typeface="Calibri"/>
              </a:rPr>
              <a:t>на </a:t>
            </a:r>
            <a:r>
              <a:rPr sz="2400" i="1" dirty="0">
                <a:latin typeface="Calibri"/>
                <a:cs typeface="Calibri"/>
              </a:rPr>
              <a:t>основании </a:t>
            </a:r>
            <a:r>
              <a:rPr sz="2400" i="1" spc="-5" dirty="0">
                <a:latin typeface="Calibri"/>
                <a:cs typeface="Calibri"/>
              </a:rPr>
              <a:t>установленного реабилитационного  диагноза.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6636" y="616711"/>
            <a:ext cx="7649845" cy="554228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457200" algn="just">
              <a:lnSpc>
                <a:spcPct val="101899"/>
              </a:lnSpc>
              <a:spcBef>
                <a:spcPts val="50"/>
              </a:spcBef>
            </a:pPr>
            <a:r>
              <a:rPr sz="2100" b="1" i="1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Индивидуальные</a:t>
            </a:r>
            <a:r>
              <a:rPr sz="2100" b="1" i="1" spc="10" dirty="0">
                <a:latin typeface="Calibri"/>
                <a:cs typeface="Calibri"/>
              </a:rPr>
              <a:t> </a:t>
            </a:r>
            <a:r>
              <a:rPr sz="2100" i="1" spc="10" dirty="0">
                <a:latin typeface="Calibri"/>
                <a:cs typeface="Calibri"/>
              </a:rPr>
              <a:t>занятия </a:t>
            </a:r>
            <a:r>
              <a:rPr sz="2100" i="1" dirty="0">
                <a:latin typeface="Calibri"/>
                <a:cs typeface="Calibri"/>
              </a:rPr>
              <a:t>с </a:t>
            </a:r>
            <a:r>
              <a:rPr sz="2100" i="1" spc="15" dirty="0">
                <a:latin typeface="Calibri"/>
                <a:cs typeface="Calibri"/>
              </a:rPr>
              <a:t>пациентами </a:t>
            </a:r>
            <a:r>
              <a:rPr sz="2100" i="1" dirty="0">
                <a:latin typeface="Calibri"/>
                <a:cs typeface="Calibri"/>
              </a:rPr>
              <a:t>в </a:t>
            </a:r>
            <a:r>
              <a:rPr sz="2100" i="1" spc="15" dirty="0">
                <a:latin typeface="Calibri"/>
                <a:cs typeface="Calibri"/>
              </a:rPr>
              <a:t>острый </a:t>
            </a:r>
            <a:r>
              <a:rPr sz="2100" i="1" dirty="0">
                <a:latin typeface="Calibri"/>
                <a:cs typeface="Calibri"/>
              </a:rPr>
              <a:t>и  </a:t>
            </a:r>
            <a:r>
              <a:rPr sz="2100" i="1" spc="15" dirty="0">
                <a:latin typeface="Calibri"/>
                <a:cs typeface="Calibri"/>
              </a:rPr>
              <a:t>острейший </a:t>
            </a:r>
            <a:r>
              <a:rPr sz="2100" i="1" spc="10" dirty="0">
                <a:latin typeface="Calibri"/>
                <a:cs typeface="Calibri"/>
              </a:rPr>
              <a:t>периоды заболевания </a:t>
            </a:r>
            <a:r>
              <a:rPr sz="2100" i="1" spc="15" dirty="0">
                <a:latin typeface="Calibri"/>
                <a:cs typeface="Calibri"/>
              </a:rPr>
              <a:t>(травмы) проводит </a:t>
            </a:r>
            <a:r>
              <a:rPr sz="2100" i="1" spc="10" dirty="0">
                <a:latin typeface="Calibri"/>
                <a:cs typeface="Calibri"/>
              </a:rPr>
              <a:t>врач </a:t>
            </a:r>
            <a:r>
              <a:rPr sz="2100" i="1" spc="15" dirty="0">
                <a:latin typeface="Calibri"/>
                <a:cs typeface="Calibri"/>
              </a:rPr>
              <a:t>по  </a:t>
            </a:r>
            <a:r>
              <a:rPr sz="2100" i="1" spc="10" dirty="0">
                <a:latin typeface="Calibri"/>
                <a:cs typeface="Calibri"/>
              </a:rPr>
              <a:t>лечебной физкультуре или инструктор-методист </a:t>
            </a:r>
            <a:r>
              <a:rPr sz="2100" i="1" spc="5" dirty="0">
                <a:latin typeface="Calibri"/>
                <a:cs typeface="Calibri"/>
              </a:rPr>
              <a:t>по </a:t>
            </a:r>
            <a:r>
              <a:rPr sz="2100" i="1" spc="10" dirty="0">
                <a:latin typeface="Calibri"/>
                <a:cs typeface="Calibri"/>
              </a:rPr>
              <a:t>лечебной  физкультуре (специалист </a:t>
            </a:r>
            <a:r>
              <a:rPr sz="2100" i="1" spc="5" dirty="0">
                <a:latin typeface="Calibri"/>
                <a:cs typeface="Calibri"/>
              </a:rPr>
              <a:t>по </a:t>
            </a:r>
            <a:r>
              <a:rPr sz="2100" i="1" spc="10" dirty="0">
                <a:latin typeface="Calibri"/>
                <a:cs typeface="Calibri"/>
              </a:rPr>
              <a:t>физической</a:t>
            </a:r>
            <a:r>
              <a:rPr sz="2100" i="1" spc="80" dirty="0">
                <a:latin typeface="Calibri"/>
                <a:cs typeface="Calibri"/>
              </a:rPr>
              <a:t> </a:t>
            </a:r>
            <a:r>
              <a:rPr sz="2100" i="1" spc="15" dirty="0">
                <a:latin typeface="Calibri"/>
                <a:cs typeface="Calibri"/>
              </a:rPr>
              <a:t>реабилитации).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Calibri"/>
              <a:cs typeface="Calibri"/>
            </a:endParaRPr>
          </a:p>
          <a:p>
            <a:pPr marL="12700" marR="6350" indent="457200" algn="just">
              <a:lnSpc>
                <a:spcPct val="101200"/>
              </a:lnSpc>
            </a:pPr>
            <a:r>
              <a:rPr sz="2100" i="1" dirty="0">
                <a:latin typeface="Calibri"/>
                <a:cs typeface="Calibri"/>
              </a:rPr>
              <a:t>В </a:t>
            </a:r>
            <a:r>
              <a:rPr sz="2100" i="1" spc="15" dirty="0">
                <a:latin typeface="Calibri"/>
                <a:cs typeface="Calibri"/>
              </a:rPr>
              <a:t>подострый, ранний </a:t>
            </a:r>
            <a:r>
              <a:rPr sz="2100" i="1" spc="10" dirty="0">
                <a:latin typeface="Calibri"/>
                <a:cs typeface="Calibri"/>
              </a:rPr>
              <a:t>восстановительный </a:t>
            </a:r>
            <a:r>
              <a:rPr sz="2100" i="1" spc="15" dirty="0">
                <a:latin typeface="Calibri"/>
                <a:cs typeface="Calibri"/>
              </a:rPr>
              <a:t>периоды, </a:t>
            </a:r>
            <a:r>
              <a:rPr sz="2100" i="1" spc="10" dirty="0">
                <a:latin typeface="Calibri"/>
                <a:cs typeface="Calibri"/>
              </a:rPr>
              <a:t>период  </a:t>
            </a:r>
            <a:r>
              <a:rPr sz="2100" i="1" spc="15" dirty="0">
                <a:latin typeface="Calibri"/>
                <a:cs typeface="Calibri"/>
              </a:rPr>
              <a:t>остаточных </a:t>
            </a:r>
            <a:r>
              <a:rPr sz="2100" i="1" spc="5" dirty="0">
                <a:latin typeface="Calibri"/>
                <a:cs typeface="Calibri"/>
              </a:rPr>
              <a:t>явлений </a:t>
            </a:r>
            <a:r>
              <a:rPr sz="2100" i="1" spc="15" dirty="0">
                <a:latin typeface="Calibri"/>
                <a:cs typeface="Calibri"/>
              </a:rPr>
              <a:t>индивидуальные </a:t>
            </a:r>
            <a:r>
              <a:rPr sz="2100" i="1" spc="10" dirty="0">
                <a:latin typeface="Calibri"/>
                <a:cs typeface="Calibri"/>
              </a:rPr>
              <a:t>занятия </a:t>
            </a:r>
            <a:r>
              <a:rPr sz="2100" i="1" spc="5" dirty="0">
                <a:latin typeface="Calibri"/>
                <a:cs typeface="Calibri"/>
              </a:rPr>
              <a:t>может  </a:t>
            </a:r>
            <a:r>
              <a:rPr sz="2100" i="1" spc="10" dirty="0">
                <a:latin typeface="Calibri"/>
                <a:cs typeface="Calibri"/>
              </a:rPr>
              <a:t>осуществлять </a:t>
            </a:r>
            <a:r>
              <a:rPr sz="2100" i="1" dirty="0">
                <a:latin typeface="Calibri"/>
                <a:cs typeface="Calibri"/>
              </a:rPr>
              <a:t>как </a:t>
            </a:r>
            <a:r>
              <a:rPr sz="2100" i="1" spc="10" dirty="0">
                <a:latin typeface="Calibri"/>
                <a:cs typeface="Calibri"/>
              </a:rPr>
              <a:t>врач </a:t>
            </a:r>
            <a:r>
              <a:rPr sz="2100" i="1" spc="5" dirty="0">
                <a:latin typeface="Calibri"/>
                <a:cs typeface="Calibri"/>
              </a:rPr>
              <a:t>по </a:t>
            </a:r>
            <a:r>
              <a:rPr sz="2100" i="1" spc="10" dirty="0">
                <a:latin typeface="Calibri"/>
                <a:cs typeface="Calibri"/>
              </a:rPr>
              <a:t>лечебной физкультуре, </a:t>
            </a:r>
            <a:r>
              <a:rPr sz="2100" i="1" spc="15" dirty="0">
                <a:latin typeface="Calibri"/>
                <a:cs typeface="Calibri"/>
              </a:rPr>
              <a:t>так </a:t>
            </a:r>
            <a:r>
              <a:rPr sz="2100" i="1" dirty="0">
                <a:latin typeface="Calibri"/>
                <a:cs typeface="Calibri"/>
              </a:rPr>
              <a:t>и  </a:t>
            </a:r>
            <a:r>
              <a:rPr sz="2100" i="1" spc="10" dirty="0">
                <a:latin typeface="Calibri"/>
                <a:cs typeface="Calibri"/>
              </a:rPr>
              <a:t>инструктор-методист </a:t>
            </a:r>
            <a:r>
              <a:rPr sz="2100" i="1" spc="5" dirty="0">
                <a:latin typeface="Calibri"/>
                <a:cs typeface="Calibri"/>
              </a:rPr>
              <a:t>по </a:t>
            </a:r>
            <a:r>
              <a:rPr sz="2100" i="1" spc="10" dirty="0">
                <a:latin typeface="Calibri"/>
                <a:cs typeface="Calibri"/>
              </a:rPr>
              <a:t>лечебной физкультуре (специалист  </a:t>
            </a:r>
            <a:r>
              <a:rPr sz="2100" i="1" spc="5" dirty="0">
                <a:latin typeface="Calibri"/>
                <a:cs typeface="Calibri"/>
              </a:rPr>
              <a:t>по </a:t>
            </a:r>
            <a:r>
              <a:rPr sz="2100" i="1" spc="10" dirty="0">
                <a:latin typeface="Calibri"/>
                <a:cs typeface="Calibri"/>
              </a:rPr>
              <a:t>физической</a:t>
            </a:r>
            <a:r>
              <a:rPr sz="2100" i="1" spc="50" dirty="0">
                <a:latin typeface="Calibri"/>
                <a:cs typeface="Calibri"/>
              </a:rPr>
              <a:t> </a:t>
            </a:r>
            <a:r>
              <a:rPr sz="2100" i="1" spc="15" dirty="0">
                <a:latin typeface="Calibri"/>
                <a:cs typeface="Calibri"/>
              </a:rPr>
              <a:t>реабилитации)..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500">
              <a:latin typeface="Calibri"/>
              <a:cs typeface="Calibri"/>
            </a:endParaRPr>
          </a:p>
          <a:p>
            <a:pPr marL="12700" marR="5080" indent="457200" algn="just">
              <a:lnSpc>
                <a:spcPct val="101200"/>
              </a:lnSpc>
              <a:spcBef>
                <a:spcPts val="2100"/>
              </a:spcBef>
            </a:pPr>
            <a:r>
              <a:rPr sz="2100" b="1" i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Групповые</a:t>
            </a:r>
            <a:r>
              <a:rPr sz="2100" b="1" i="1" spc="-5" dirty="0">
                <a:latin typeface="Calibri"/>
                <a:cs typeface="Calibri"/>
              </a:rPr>
              <a:t> </a:t>
            </a:r>
            <a:r>
              <a:rPr sz="2100" i="1" spc="10" dirty="0">
                <a:latin typeface="Calibri"/>
                <a:cs typeface="Calibri"/>
              </a:rPr>
              <a:t>занятия лечебной физкультурой </a:t>
            </a:r>
            <a:r>
              <a:rPr sz="2100" i="1" spc="15" dirty="0">
                <a:latin typeface="Calibri"/>
                <a:cs typeface="Calibri"/>
              </a:rPr>
              <a:t>проводят  инструкторы–методисты </a:t>
            </a:r>
            <a:r>
              <a:rPr sz="2100" i="1" spc="10" dirty="0">
                <a:latin typeface="Calibri"/>
                <a:cs typeface="Calibri"/>
              </a:rPr>
              <a:t>(специалист </a:t>
            </a:r>
            <a:r>
              <a:rPr sz="2100" i="1" spc="5" dirty="0">
                <a:latin typeface="Calibri"/>
                <a:cs typeface="Calibri"/>
              </a:rPr>
              <a:t>по </a:t>
            </a:r>
            <a:r>
              <a:rPr sz="2100" i="1" spc="10" dirty="0">
                <a:latin typeface="Calibri"/>
                <a:cs typeface="Calibri"/>
              </a:rPr>
              <a:t>физической  </a:t>
            </a:r>
            <a:r>
              <a:rPr sz="2100" i="1" spc="15" dirty="0">
                <a:latin typeface="Calibri"/>
                <a:cs typeface="Calibri"/>
              </a:rPr>
              <a:t>реабилитации). </a:t>
            </a:r>
            <a:r>
              <a:rPr sz="2100" i="1" spc="10" dirty="0">
                <a:latin typeface="Calibri"/>
                <a:cs typeface="Calibri"/>
              </a:rPr>
              <a:t>или инструкторы </a:t>
            </a:r>
            <a:r>
              <a:rPr sz="2100" i="1" spc="5" dirty="0">
                <a:latin typeface="Calibri"/>
                <a:cs typeface="Calibri"/>
              </a:rPr>
              <a:t>по </a:t>
            </a:r>
            <a:r>
              <a:rPr sz="2100" i="1" spc="10" dirty="0">
                <a:latin typeface="Calibri"/>
                <a:cs typeface="Calibri"/>
              </a:rPr>
              <a:t>лечебной физкультуре </a:t>
            </a:r>
            <a:r>
              <a:rPr sz="2100" i="1" spc="15" dirty="0">
                <a:latin typeface="Calibri"/>
                <a:cs typeface="Calibri"/>
              </a:rPr>
              <a:t>по  </a:t>
            </a:r>
            <a:r>
              <a:rPr sz="2100" i="1" spc="10" dirty="0">
                <a:latin typeface="Calibri"/>
                <a:cs typeface="Calibri"/>
              </a:rPr>
              <a:t>назначению врача </a:t>
            </a:r>
            <a:r>
              <a:rPr sz="2100" i="1" spc="5" dirty="0">
                <a:latin typeface="Calibri"/>
                <a:cs typeface="Calibri"/>
              </a:rPr>
              <a:t>по </a:t>
            </a:r>
            <a:r>
              <a:rPr sz="2100" i="1" spc="10" dirty="0">
                <a:latin typeface="Calibri"/>
                <a:cs typeface="Calibri"/>
              </a:rPr>
              <a:t>лечебной физкультуре (медицинская  сестра </a:t>
            </a:r>
            <a:r>
              <a:rPr sz="2100" i="1" spc="5" dirty="0">
                <a:latin typeface="Calibri"/>
                <a:cs typeface="Calibri"/>
              </a:rPr>
              <a:t>по </a:t>
            </a:r>
            <a:r>
              <a:rPr sz="2100" i="1" spc="10" dirty="0">
                <a:latin typeface="Calibri"/>
                <a:cs typeface="Calibri"/>
              </a:rPr>
              <a:t>медицинской</a:t>
            </a:r>
            <a:r>
              <a:rPr sz="2100" i="1" spc="85" dirty="0">
                <a:latin typeface="Calibri"/>
                <a:cs typeface="Calibri"/>
              </a:rPr>
              <a:t> </a:t>
            </a:r>
            <a:r>
              <a:rPr sz="2100" i="1" spc="15" dirty="0">
                <a:latin typeface="Calibri"/>
                <a:cs typeface="Calibri"/>
              </a:rPr>
              <a:t>реабилитации).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3115" y="659383"/>
            <a:ext cx="7760334" cy="83058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 indent="457200" algn="just">
              <a:lnSpc>
                <a:spcPct val="75700"/>
              </a:lnSpc>
              <a:spcBef>
                <a:spcPts val="710"/>
              </a:spcBef>
            </a:pPr>
            <a:r>
              <a:rPr sz="2100" spc="15" dirty="0">
                <a:latin typeface="Calibri"/>
                <a:cs typeface="Calibri"/>
              </a:rPr>
              <a:t>Оснащение </a:t>
            </a:r>
            <a:r>
              <a:rPr sz="2100" spc="10" dirty="0">
                <a:latin typeface="Calibri"/>
                <a:cs typeface="Calibri"/>
              </a:rPr>
              <a:t>осуществляется </a:t>
            </a:r>
            <a:r>
              <a:rPr sz="2100" dirty="0">
                <a:latin typeface="Calibri"/>
                <a:cs typeface="Calibri"/>
              </a:rPr>
              <a:t>в </a:t>
            </a:r>
            <a:r>
              <a:rPr sz="2100" spc="15" dirty="0">
                <a:latin typeface="Calibri"/>
                <a:cs typeface="Calibri"/>
              </a:rPr>
              <a:t>соответствии </a:t>
            </a:r>
            <a:r>
              <a:rPr sz="2100" spc="10" dirty="0">
                <a:latin typeface="Calibri"/>
                <a:cs typeface="Calibri"/>
              </a:rPr>
              <a:t>со  </a:t>
            </a:r>
            <a:r>
              <a:rPr sz="2100" i="1" spc="15" dirty="0">
                <a:latin typeface="Calibri"/>
                <a:cs typeface="Calibri"/>
              </a:rPr>
              <a:t>стандартом </a:t>
            </a:r>
            <a:r>
              <a:rPr sz="2100" i="1" spc="10" dirty="0">
                <a:latin typeface="Calibri"/>
                <a:cs typeface="Calibri"/>
              </a:rPr>
              <a:t>оснащения, </a:t>
            </a:r>
            <a:r>
              <a:rPr sz="2100" i="1" spc="15" dirty="0">
                <a:latin typeface="Calibri"/>
                <a:cs typeface="Calibri"/>
              </a:rPr>
              <a:t>предусмотренным </a:t>
            </a:r>
            <a:r>
              <a:rPr sz="2100" i="1" spc="5" dirty="0">
                <a:latin typeface="Calibri"/>
                <a:cs typeface="Calibri"/>
              </a:rPr>
              <a:t>приложением </a:t>
            </a:r>
            <a:r>
              <a:rPr sz="2100" i="1" dirty="0">
                <a:latin typeface="Calibri"/>
                <a:cs typeface="Calibri"/>
              </a:rPr>
              <a:t>к  </a:t>
            </a:r>
            <a:r>
              <a:rPr sz="2100" i="1" spc="10" dirty="0">
                <a:latin typeface="Calibri"/>
                <a:cs typeface="Calibri"/>
              </a:rPr>
              <a:t>Порядку оказания медицинской</a:t>
            </a:r>
            <a:r>
              <a:rPr sz="2100" i="1" spc="60" dirty="0">
                <a:latin typeface="Calibri"/>
                <a:cs typeface="Calibri"/>
              </a:rPr>
              <a:t> </a:t>
            </a:r>
            <a:r>
              <a:rPr sz="2100" i="1" spc="15" dirty="0">
                <a:latin typeface="Calibri"/>
                <a:cs typeface="Calibri"/>
              </a:rPr>
              <a:t>помощи.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3115" y="1630172"/>
            <a:ext cx="7761605" cy="4987925"/>
          </a:xfrm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1800" i="1" dirty="0">
                <a:latin typeface="Calibri"/>
                <a:cs typeface="Calibri"/>
              </a:rPr>
              <a:t>В </a:t>
            </a:r>
            <a:r>
              <a:rPr sz="1800" i="1" spc="-5" dirty="0">
                <a:latin typeface="Calibri"/>
                <a:cs typeface="Calibri"/>
              </a:rPr>
              <a:t>его структуре рекомендуется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предусматривать:</a:t>
            </a:r>
            <a:endParaRPr sz="1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1225"/>
              </a:spcBef>
              <a:tabLst>
                <a:tab pos="686435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5" dirty="0">
                <a:latin typeface="Calibri"/>
                <a:cs typeface="Calibri"/>
              </a:rPr>
              <a:t>кабинет</a:t>
            </a:r>
            <a:r>
              <a:rPr sz="1800" dirty="0">
                <a:latin typeface="Calibri"/>
                <a:cs typeface="Calibri"/>
              </a:rPr>
              <a:t> врача,</a:t>
            </a:r>
            <a:endParaRPr sz="1800">
              <a:latin typeface="Calibri"/>
              <a:cs typeface="Calibri"/>
            </a:endParaRPr>
          </a:p>
          <a:p>
            <a:pPr marL="686435" marR="5080" indent="-217170">
              <a:lnSpc>
                <a:spcPct val="78900"/>
              </a:lnSpc>
              <a:spcBef>
                <a:spcPts val="1705"/>
              </a:spcBef>
              <a:tabLst>
                <a:tab pos="686435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dirty="0">
                <a:latin typeface="Calibri"/>
                <a:cs typeface="Calibri"/>
              </a:rPr>
              <a:t>зал </a:t>
            </a:r>
            <a:r>
              <a:rPr sz="1800" spc="-5" dirty="0">
                <a:latin typeface="Calibri"/>
                <a:cs typeface="Calibri"/>
              </a:rPr>
              <a:t>лечебной гимнастики для занятий малых групп </a:t>
            </a:r>
            <a:r>
              <a:rPr sz="1800" spc="-10" dirty="0">
                <a:latin typeface="Calibri"/>
                <a:cs typeface="Calibri"/>
              </a:rPr>
              <a:t>(до </a:t>
            </a:r>
            <a:r>
              <a:rPr sz="1800" dirty="0">
                <a:latin typeface="Calibri"/>
                <a:cs typeface="Calibri"/>
              </a:rPr>
              <a:t>4 </a:t>
            </a:r>
            <a:r>
              <a:rPr sz="1800" spc="-5" dirty="0">
                <a:latin typeface="Calibri"/>
                <a:cs typeface="Calibri"/>
              </a:rPr>
              <a:t>человек) </a:t>
            </a:r>
            <a:r>
              <a:rPr sz="1800" dirty="0">
                <a:latin typeface="Calibri"/>
                <a:cs typeface="Calibri"/>
              </a:rPr>
              <a:t>– 20  </a:t>
            </a:r>
            <a:r>
              <a:rPr sz="1800" spc="-5" dirty="0">
                <a:latin typeface="Calibri"/>
                <a:cs typeface="Calibri"/>
              </a:rPr>
              <a:t>кв.м;</a:t>
            </a:r>
            <a:endParaRPr sz="1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1225"/>
              </a:spcBef>
              <a:tabLst>
                <a:tab pos="686435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5" dirty="0">
                <a:latin typeface="Calibri"/>
                <a:cs typeface="Calibri"/>
              </a:rPr>
              <a:t>кабинет лечебной гимнастики для индивидуальных занятий </a:t>
            </a:r>
            <a:r>
              <a:rPr sz="1800" dirty="0">
                <a:latin typeface="Calibri"/>
                <a:cs typeface="Calibri"/>
              </a:rPr>
              <a:t>– 12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кв.м;</a:t>
            </a:r>
            <a:endParaRPr sz="1800">
              <a:latin typeface="Calibri"/>
              <a:cs typeface="Calibri"/>
            </a:endParaRPr>
          </a:p>
          <a:p>
            <a:pPr marL="686435" marR="847725" indent="-217170">
              <a:lnSpc>
                <a:spcPct val="78900"/>
              </a:lnSpc>
              <a:spcBef>
                <a:spcPts val="1705"/>
              </a:spcBef>
              <a:tabLst>
                <a:tab pos="686435" algn="l"/>
                <a:tab pos="564388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dirty="0">
                <a:latin typeface="Calibri"/>
                <a:cs typeface="Calibri"/>
              </a:rPr>
              <a:t>зал </a:t>
            </a:r>
            <a:r>
              <a:rPr sz="1800" spc="-5" dirty="0">
                <a:latin typeface="Calibri"/>
                <a:cs typeface="Calibri"/>
              </a:rPr>
              <a:t>лечебной гимнастики для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групповых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занятий	(не менее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10  человек)</a:t>
            </a:r>
            <a:endParaRPr sz="1800">
              <a:latin typeface="Calibri"/>
              <a:cs typeface="Calibri"/>
            </a:endParaRPr>
          </a:p>
          <a:p>
            <a:pPr marL="686435">
              <a:lnSpc>
                <a:spcPts val="1705"/>
              </a:lnSpc>
            </a:pPr>
            <a:r>
              <a:rPr sz="1800" dirty="0">
                <a:latin typeface="Calibri"/>
                <a:cs typeface="Calibri"/>
              </a:rPr>
              <a:t>– 5 </a:t>
            </a:r>
            <a:r>
              <a:rPr sz="1800" spc="-5" dirty="0">
                <a:latin typeface="Calibri"/>
                <a:cs typeface="Calibri"/>
              </a:rPr>
              <a:t>кв.м </a:t>
            </a:r>
            <a:r>
              <a:rPr sz="1800" dirty="0">
                <a:latin typeface="Calibri"/>
                <a:cs typeface="Calibri"/>
              </a:rPr>
              <a:t>на </a:t>
            </a:r>
            <a:r>
              <a:rPr sz="1800" spc="-15" dirty="0">
                <a:latin typeface="Calibri"/>
                <a:cs typeface="Calibri"/>
              </a:rPr>
              <a:t>одно </a:t>
            </a:r>
            <a:r>
              <a:rPr sz="1800" spc="-5" dirty="0">
                <a:latin typeface="Calibri"/>
                <a:cs typeface="Calibri"/>
              </a:rPr>
              <a:t>место, </a:t>
            </a:r>
            <a:r>
              <a:rPr sz="1800" dirty="0">
                <a:latin typeface="Calibri"/>
                <a:cs typeface="Calibri"/>
              </a:rPr>
              <a:t>но не </a:t>
            </a:r>
            <a:r>
              <a:rPr sz="1800" spc="-5" dirty="0">
                <a:latin typeface="Calibri"/>
                <a:cs typeface="Calibri"/>
              </a:rPr>
              <a:t>менее </a:t>
            </a:r>
            <a:r>
              <a:rPr sz="1800" dirty="0">
                <a:latin typeface="Calibri"/>
                <a:cs typeface="Calibri"/>
              </a:rPr>
              <a:t>50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кв.м;</a:t>
            </a:r>
            <a:endParaRPr sz="1800">
              <a:latin typeface="Calibri"/>
              <a:cs typeface="Calibri"/>
            </a:endParaRPr>
          </a:p>
          <a:p>
            <a:pPr marL="686435" marR="5080" indent="-217170">
              <a:lnSpc>
                <a:spcPct val="78900"/>
              </a:lnSpc>
              <a:spcBef>
                <a:spcPts val="1680"/>
              </a:spcBef>
              <a:tabLst>
                <a:tab pos="686435" algn="l"/>
                <a:tab pos="7516495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dirty="0">
                <a:latin typeface="Calibri"/>
                <a:cs typeface="Calibri"/>
              </a:rPr>
              <a:t>зал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</a:t>
            </a:r>
            <a:r>
              <a:rPr sz="1800" spc="-10" dirty="0">
                <a:latin typeface="Calibri"/>
                <a:cs typeface="Calibri"/>
              </a:rPr>
              <a:t>л</a:t>
            </a:r>
            <a:r>
              <a:rPr sz="1800" dirty="0">
                <a:latin typeface="Calibri"/>
                <a:cs typeface="Calibri"/>
              </a:rPr>
              <a:t>я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за</a:t>
            </a:r>
            <a:r>
              <a:rPr sz="1800" spc="-5" dirty="0">
                <a:latin typeface="Calibri"/>
                <a:cs typeface="Calibri"/>
              </a:rPr>
              <a:t>ня</a:t>
            </a:r>
            <a:r>
              <a:rPr sz="1800" dirty="0">
                <a:latin typeface="Calibri"/>
                <a:cs typeface="Calibri"/>
              </a:rPr>
              <a:t>тий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трен</a:t>
            </a:r>
            <a:r>
              <a:rPr sz="1800" spc="-10" dirty="0">
                <a:latin typeface="Calibri"/>
                <a:cs typeface="Calibri"/>
              </a:rPr>
              <a:t>а</a:t>
            </a:r>
            <a:r>
              <a:rPr sz="1800" spc="-25" dirty="0">
                <a:latin typeface="Calibri"/>
                <a:cs typeface="Calibri"/>
              </a:rPr>
              <a:t>ж</a:t>
            </a:r>
            <a:r>
              <a:rPr sz="1800" dirty="0">
                <a:latin typeface="Calibri"/>
                <a:cs typeface="Calibri"/>
              </a:rPr>
              <a:t>е</a:t>
            </a:r>
            <a:r>
              <a:rPr sz="1800" spc="5" dirty="0">
                <a:latin typeface="Calibri"/>
                <a:cs typeface="Calibri"/>
              </a:rPr>
              <a:t>р</a:t>
            </a:r>
            <a:r>
              <a:rPr sz="1800" spc="-10" dirty="0">
                <a:latin typeface="Calibri"/>
                <a:cs typeface="Calibri"/>
              </a:rPr>
              <a:t>а</a:t>
            </a:r>
            <a:r>
              <a:rPr sz="1800" dirty="0">
                <a:latin typeface="Calibri"/>
                <a:cs typeface="Calibri"/>
              </a:rPr>
              <a:t>х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5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кв</a:t>
            </a:r>
            <a:r>
              <a:rPr sz="1800" spc="-5" dirty="0">
                <a:latin typeface="Calibri"/>
                <a:cs typeface="Calibri"/>
              </a:rPr>
              <a:t>.</a:t>
            </a:r>
            <a:r>
              <a:rPr sz="1800" dirty="0">
                <a:latin typeface="Calibri"/>
                <a:cs typeface="Calibri"/>
              </a:rPr>
              <a:t>м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о</a:t>
            </a:r>
            <a:r>
              <a:rPr sz="1800" spc="-5" dirty="0">
                <a:latin typeface="Calibri"/>
                <a:cs typeface="Calibri"/>
              </a:rPr>
              <a:t>д</a:t>
            </a:r>
            <a:r>
              <a:rPr sz="1800" dirty="0">
                <a:latin typeface="Calibri"/>
                <a:cs typeface="Calibri"/>
              </a:rPr>
              <a:t>но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</a:t>
            </a:r>
            <a:r>
              <a:rPr sz="1800" dirty="0">
                <a:latin typeface="Calibri"/>
                <a:cs typeface="Calibri"/>
              </a:rPr>
              <a:t>ес</a:t>
            </a:r>
            <a:r>
              <a:rPr sz="1800" spc="-20" dirty="0">
                <a:latin typeface="Calibri"/>
                <a:cs typeface="Calibri"/>
              </a:rPr>
              <a:t>т</a:t>
            </a:r>
            <a:r>
              <a:rPr sz="1800" dirty="0">
                <a:latin typeface="Calibri"/>
                <a:cs typeface="Calibri"/>
              </a:rPr>
              <a:t>о,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но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не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</a:t>
            </a:r>
            <a:r>
              <a:rPr sz="1800" dirty="0">
                <a:latin typeface="Calibri"/>
                <a:cs typeface="Calibri"/>
              </a:rPr>
              <a:t>е</a:t>
            </a:r>
            <a:r>
              <a:rPr sz="1800" spc="-5" dirty="0">
                <a:latin typeface="Calibri"/>
                <a:cs typeface="Calibri"/>
              </a:rPr>
              <a:t>н</a:t>
            </a:r>
            <a:r>
              <a:rPr sz="1800" dirty="0">
                <a:latin typeface="Calibri"/>
                <a:cs typeface="Calibri"/>
              </a:rPr>
              <a:t>ее	20  </a:t>
            </a:r>
            <a:r>
              <a:rPr sz="1800" spc="-5" dirty="0">
                <a:latin typeface="Calibri"/>
                <a:cs typeface="Calibri"/>
              </a:rPr>
              <a:t>кв.м;</a:t>
            </a:r>
            <a:endParaRPr sz="1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1245"/>
              </a:spcBef>
              <a:tabLst>
                <a:tab pos="686435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5" dirty="0">
                <a:latin typeface="Calibri"/>
                <a:cs typeface="Calibri"/>
              </a:rPr>
              <a:t>кабинет механотерапии </a:t>
            </a:r>
            <a:r>
              <a:rPr sz="1800" dirty="0">
                <a:latin typeface="Calibri"/>
                <a:cs typeface="Calibri"/>
              </a:rPr>
              <a:t>– 4 </a:t>
            </a:r>
            <a:r>
              <a:rPr sz="1800" spc="-5" dirty="0">
                <a:latin typeface="Calibri"/>
                <a:cs typeface="Calibri"/>
              </a:rPr>
              <a:t>кв.м </a:t>
            </a:r>
            <a:r>
              <a:rPr sz="1800" dirty="0">
                <a:latin typeface="Calibri"/>
                <a:cs typeface="Calibri"/>
              </a:rPr>
              <a:t>на 1 </a:t>
            </a:r>
            <a:r>
              <a:rPr sz="1800" spc="-5" dirty="0">
                <a:latin typeface="Calibri"/>
                <a:cs typeface="Calibri"/>
              </a:rPr>
              <a:t>место, </a:t>
            </a:r>
            <a:r>
              <a:rPr sz="1800" dirty="0">
                <a:latin typeface="Calibri"/>
                <a:cs typeface="Calibri"/>
              </a:rPr>
              <a:t>но не </a:t>
            </a:r>
            <a:r>
              <a:rPr sz="1800" spc="-5" dirty="0">
                <a:latin typeface="Calibri"/>
                <a:cs typeface="Calibri"/>
              </a:rPr>
              <a:t>менее </a:t>
            </a:r>
            <a:r>
              <a:rPr sz="1800" dirty="0">
                <a:latin typeface="Calibri"/>
                <a:cs typeface="Calibri"/>
              </a:rPr>
              <a:t>20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кв.м.,</a:t>
            </a:r>
            <a:endParaRPr sz="1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1250"/>
              </a:spcBef>
              <a:tabLst>
                <a:tab pos="686435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5" dirty="0">
                <a:latin typeface="Calibri"/>
                <a:cs typeface="Calibri"/>
              </a:rPr>
              <a:t>бассейн,</a:t>
            </a:r>
            <a:endParaRPr sz="1800">
              <a:latin typeface="Calibri"/>
              <a:cs typeface="Calibri"/>
            </a:endParaRPr>
          </a:p>
          <a:p>
            <a:pPr marL="686435" marR="5080" indent="-217170">
              <a:lnSpc>
                <a:spcPct val="78900"/>
              </a:lnSpc>
              <a:spcBef>
                <a:spcPts val="1680"/>
              </a:spcBef>
              <a:tabLst>
                <a:tab pos="686435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5" dirty="0">
                <a:latin typeface="Calibri"/>
                <a:cs typeface="Calibri"/>
              </a:rPr>
              <a:t>кабинеты физиотерапии, эрготерапии </a:t>
            </a:r>
            <a:r>
              <a:rPr sz="1800" spc="-10" dirty="0">
                <a:latin typeface="Calibri"/>
                <a:cs typeface="Calibri"/>
              </a:rPr>
              <a:t>(трудотерапии), </a:t>
            </a:r>
            <a:r>
              <a:rPr sz="1800" spc="-5" dirty="0">
                <a:latin typeface="Calibri"/>
                <a:cs typeface="Calibri"/>
              </a:rPr>
              <a:t>мануальной </a:t>
            </a:r>
            <a:r>
              <a:rPr sz="1800" dirty="0">
                <a:latin typeface="Calibri"/>
                <a:cs typeface="Calibri"/>
              </a:rPr>
              <a:t>и  </a:t>
            </a:r>
            <a:r>
              <a:rPr sz="1800" spc="-10" dirty="0">
                <a:latin typeface="Calibri"/>
                <a:cs typeface="Calibri"/>
              </a:rPr>
              <a:t>рефлексотерапии.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9235" algn="l"/>
              </a:tabLst>
            </a:pPr>
            <a:r>
              <a:rPr b="0" dirty="0">
                <a:latin typeface="Arial"/>
                <a:cs typeface="Arial"/>
              </a:rPr>
              <a:t>•	</a:t>
            </a:r>
            <a:r>
              <a:rPr spc="-5" dirty="0"/>
              <a:t>Идеомоторные упражнения </a:t>
            </a:r>
            <a:r>
              <a:rPr spc="-10" dirty="0"/>
              <a:t>(воображаемые</a:t>
            </a:r>
            <a:r>
              <a:rPr dirty="0"/>
              <a:t> </a:t>
            </a:r>
            <a:r>
              <a:rPr spc="-5" dirty="0"/>
              <a:t>движения)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pc="-5" dirty="0"/>
          </a:p>
          <a:p>
            <a:pPr marL="12700">
              <a:lnSpc>
                <a:spcPts val="1910"/>
              </a:lnSpc>
              <a:tabLst>
                <a:tab pos="229235" algn="l"/>
              </a:tabLst>
            </a:pPr>
            <a:r>
              <a:rPr b="0" dirty="0">
                <a:latin typeface="Arial"/>
                <a:cs typeface="Arial"/>
              </a:rPr>
              <a:t>•	</a:t>
            </a:r>
            <a:r>
              <a:rPr b="0" spc="-10" dirty="0">
                <a:latin typeface="Arial"/>
                <a:cs typeface="Arial"/>
              </a:rPr>
              <a:t>Изометрические</a:t>
            </a:r>
            <a:r>
              <a:rPr b="0" spc="-5" dirty="0">
                <a:latin typeface="Arial"/>
                <a:cs typeface="Arial"/>
              </a:rPr>
              <a:t> упражнения:</a:t>
            </a:r>
          </a:p>
          <a:p>
            <a:pPr marL="469900" marR="63500">
              <a:lnSpc>
                <a:spcPts val="1920"/>
              </a:lnSpc>
              <a:spcBef>
                <a:spcPts val="55"/>
              </a:spcBef>
            </a:pPr>
            <a:r>
              <a:rPr b="0" spc="-55" dirty="0">
                <a:latin typeface="Arial"/>
                <a:cs typeface="Arial"/>
              </a:rPr>
              <a:t>Изометрические </a:t>
            </a:r>
            <a:r>
              <a:rPr b="0" spc="-10" dirty="0">
                <a:latin typeface="Arial"/>
                <a:cs typeface="Arial"/>
              </a:rPr>
              <a:t>напряжения </a:t>
            </a:r>
            <a:r>
              <a:rPr b="0" spc="-20" dirty="0">
                <a:latin typeface="Arial"/>
                <a:cs typeface="Arial"/>
              </a:rPr>
              <a:t>мышц </a:t>
            </a:r>
            <a:r>
              <a:rPr b="0" spc="5" dirty="0">
                <a:latin typeface="Arial"/>
                <a:cs typeface="Arial"/>
              </a:rPr>
              <a:t>малой </a:t>
            </a:r>
            <a:r>
              <a:rPr b="0" spc="-100" dirty="0">
                <a:latin typeface="Arial"/>
                <a:cs typeface="Arial"/>
              </a:rPr>
              <a:t>длительности  </a:t>
            </a:r>
            <a:r>
              <a:rPr b="0" i="1" spc="-55" dirty="0">
                <a:latin typeface="Arial"/>
                <a:cs typeface="Arial"/>
              </a:rPr>
              <a:t>Изометрические </a:t>
            </a:r>
            <a:r>
              <a:rPr b="0" i="1" spc="-10" dirty="0">
                <a:latin typeface="Arial"/>
                <a:cs typeface="Arial"/>
              </a:rPr>
              <a:t>напряжения </a:t>
            </a:r>
            <a:r>
              <a:rPr b="0" i="1" spc="-20" dirty="0">
                <a:latin typeface="Arial"/>
                <a:cs typeface="Arial"/>
              </a:rPr>
              <a:t>мышц </a:t>
            </a:r>
            <a:r>
              <a:rPr b="0" i="1" dirty="0">
                <a:latin typeface="Arial"/>
                <a:cs typeface="Arial"/>
              </a:rPr>
              <a:t>средней</a:t>
            </a:r>
            <a:r>
              <a:rPr b="0" i="1" spc="135" dirty="0">
                <a:latin typeface="Arial"/>
                <a:cs typeface="Arial"/>
              </a:rPr>
              <a:t> </a:t>
            </a:r>
            <a:r>
              <a:rPr b="0" i="1" spc="-100" dirty="0">
                <a:latin typeface="Arial"/>
                <a:cs typeface="Arial"/>
              </a:rPr>
              <a:t>длительности</a:t>
            </a: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b="0" spc="-55" dirty="0">
                <a:latin typeface="Arial"/>
                <a:cs typeface="Arial"/>
              </a:rPr>
              <a:t>Изометрические </a:t>
            </a:r>
            <a:r>
              <a:rPr b="0" spc="-10" dirty="0">
                <a:latin typeface="Arial"/>
                <a:cs typeface="Arial"/>
              </a:rPr>
              <a:t>напряжения </a:t>
            </a:r>
            <a:r>
              <a:rPr b="0" spc="-20" dirty="0">
                <a:latin typeface="Arial"/>
                <a:cs typeface="Arial"/>
              </a:rPr>
              <a:t>мышц </a:t>
            </a:r>
            <a:r>
              <a:rPr b="0" spc="-10" dirty="0">
                <a:latin typeface="Arial"/>
                <a:cs typeface="Arial"/>
              </a:rPr>
              <a:t>большой</a:t>
            </a:r>
            <a:r>
              <a:rPr b="0" spc="145" dirty="0">
                <a:latin typeface="Arial"/>
                <a:cs typeface="Arial"/>
              </a:rPr>
              <a:t> </a:t>
            </a:r>
            <a:r>
              <a:rPr b="0" spc="-100" dirty="0">
                <a:latin typeface="Arial"/>
                <a:cs typeface="Arial"/>
              </a:rPr>
              <a:t>длительности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b="0" spc="-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29235" algn="l"/>
              </a:tabLst>
            </a:pPr>
            <a:r>
              <a:rPr b="0" dirty="0">
                <a:latin typeface="Arial"/>
                <a:cs typeface="Arial"/>
              </a:rPr>
              <a:t>•	</a:t>
            </a:r>
            <a:r>
              <a:rPr spc="-5" dirty="0"/>
              <a:t>Пассивные упражнения</a:t>
            </a:r>
            <a:r>
              <a:rPr b="0" spc="-5" dirty="0">
                <a:latin typeface="Arial"/>
                <a:cs typeface="Arial"/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04406" y="3444748"/>
            <a:ext cx="560895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00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-5" dirty="0">
                <a:latin typeface="Arial"/>
                <a:cs typeface="Arial"/>
              </a:rPr>
              <a:t>Пассивные </a:t>
            </a:r>
            <a:r>
              <a:rPr sz="1600" i="1" spc="-10" dirty="0">
                <a:latin typeface="Arial"/>
                <a:cs typeface="Arial"/>
              </a:rPr>
              <a:t>физические </a:t>
            </a:r>
            <a:r>
              <a:rPr sz="1600" i="1" spc="-5" dirty="0">
                <a:latin typeface="Arial"/>
                <a:cs typeface="Arial"/>
              </a:rPr>
              <a:t>упражнения </a:t>
            </a:r>
            <a:r>
              <a:rPr sz="1600" i="1" dirty="0">
                <a:latin typeface="Arial"/>
                <a:cs typeface="Arial"/>
              </a:rPr>
              <a:t>на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мобилизацию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5200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-40" dirty="0">
                <a:latin typeface="Arial"/>
                <a:cs typeface="Arial"/>
              </a:rPr>
              <a:t>Аутомобилизация</a:t>
            </a:r>
            <a:r>
              <a:rPr sz="1600" i="1" spc="-5" dirty="0">
                <a:latin typeface="Arial"/>
                <a:cs typeface="Arial"/>
              </a:rPr>
              <a:t> </a:t>
            </a:r>
            <a:r>
              <a:rPr sz="1600" i="1" spc="-95" dirty="0">
                <a:latin typeface="Arial"/>
                <a:cs typeface="Arial"/>
              </a:rPr>
              <a:t>сустава</a:t>
            </a:r>
            <a:endParaRPr sz="1600">
              <a:latin typeface="Arial"/>
              <a:cs typeface="Arial"/>
            </a:endParaRPr>
          </a:p>
          <a:p>
            <a:pPr marL="977900" marR="1751964" indent="-965200">
              <a:lnSpc>
                <a:spcPts val="1900"/>
              </a:lnSpc>
              <a:spcBef>
                <a:spcPts val="150"/>
              </a:spcBef>
              <a:tabLst>
                <a:tab pos="520065" algn="l"/>
              </a:tabLst>
            </a:pPr>
            <a:r>
              <a:rPr sz="1600" i="1" dirty="0">
                <a:latin typeface="Arial"/>
                <a:cs typeface="Arial"/>
              </a:rPr>
              <a:t>•	Мануальная </a:t>
            </a:r>
            <a:r>
              <a:rPr sz="1600" i="1" spc="5" dirty="0">
                <a:latin typeface="Arial"/>
                <a:cs typeface="Arial"/>
              </a:rPr>
              <a:t>мобилизация </a:t>
            </a:r>
            <a:r>
              <a:rPr sz="1600" i="1" spc="-85" dirty="0">
                <a:latin typeface="Arial"/>
                <a:cs typeface="Arial"/>
              </a:rPr>
              <a:t>сустава:  </a:t>
            </a:r>
            <a:r>
              <a:rPr sz="1600" i="1" spc="-95" dirty="0">
                <a:latin typeface="Arial"/>
                <a:cs typeface="Arial"/>
              </a:rPr>
              <a:t>тракция </a:t>
            </a:r>
            <a:r>
              <a:rPr sz="1600" i="1" spc="-60" dirty="0">
                <a:latin typeface="Arial"/>
                <a:cs typeface="Arial"/>
              </a:rPr>
              <a:t>(вытяжение) </a:t>
            </a:r>
            <a:r>
              <a:rPr sz="1600" i="1" spc="-95" dirty="0">
                <a:latin typeface="Arial"/>
                <a:cs typeface="Arial"/>
              </a:rPr>
              <a:t>сустава  ротация</a:t>
            </a:r>
            <a:endParaRPr sz="1600">
              <a:latin typeface="Arial"/>
              <a:cs typeface="Arial"/>
            </a:endParaRPr>
          </a:p>
          <a:p>
            <a:pPr marL="977900">
              <a:lnSpc>
                <a:spcPts val="1830"/>
              </a:lnSpc>
            </a:pPr>
            <a:r>
              <a:rPr sz="1600" i="1" spc="5" dirty="0">
                <a:latin typeface="Arial"/>
                <a:cs typeface="Arial"/>
              </a:rPr>
              <a:t>девиация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98805" y="3444748"/>
            <a:ext cx="7512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Arial"/>
                <a:cs typeface="Arial"/>
              </a:rPr>
              <a:t>с</a:t>
            </a:r>
            <a:r>
              <a:rPr sz="1600" i="1" spc="-20" dirty="0">
                <a:latin typeface="Arial"/>
                <a:cs typeface="Arial"/>
              </a:rPr>
              <a:t>у</a:t>
            </a:r>
            <a:r>
              <a:rPr sz="1600" i="1" spc="-229" dirty="0">
                <a:latin typeface="Arial"/>
                <a:cs typeface="Arial"/>
              </a:rPr>
              <a:t>с</a:t>
            </a:r>
            <a:r>
              <a:rPr sz="1600" i="1" spc="-390" dirty="0">
                <a:latin typeface="Arial"/>
                <a:cs typeface="Arial"/>
              </a:rPr>
              <a:t>т</a:t>
            </a:r>
            <a:r>
              <a:rPr sz="1600" i="1" spc="-5" dirty="0">
                <a:latin typeface="Arial"/>
                <a:cs typeface="Arial"/>
              </a:rPr>
              <a:t>а</a:t>
            </a:r>
            <a:r>
              <a:rPr sz="1600" i="1" spc="-10" dirty="0">
                <a:latin typeface="Arial"/>
                <a:cs typeface="Arial"/>
              </a:rPr>
              <a:t>в</a:t>
            </a:r>
            <a:r>
              <a:rPr sz="1600" i="1" dirty="0">
                <a:latin typeface="Arial"/>
                <a:cs typeface="Arial"/>
              </a:rPr>
              <a:t>а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4406" y="4907788"/>
            <a:ext cx="675830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7900">
              <a:lnSpc>
                <a:spcPct val="100000"/>
              </a:lnSpc>
              <a:spcBef>
                <a:spcPts val="100"/>
              </a:spcBef>
            </a:pPr>
            <a:r>
              <a:rPr sz="1600" i="1" spc="5" dirty="0">
                <a:latin typeface="Arial"/>
                <a:cs typeface="Arial"/>
              </a:rPr>
              <a:t>линейное </a:t>
            </a:r>
            <a:r>
              <a:rPr sz="1600" i="1" spc="-10" dirty="0">
                <a:latin typeface="Arial"/>
                <a:cs typeface="Arial"/>
              </a:rPr>
              <a:t>смещение (скольжение) </a:t>
            </a:r>
            <a:r>
              <a:rPr sz="1600" i="1" spc="-75" dirty="0">
                <a:latin typeface="Arial"/>
                <a:cs typeface="Arial"/>
              </a:rPr>
              <a:t>суставных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60" dirty="0">
                <a:latin typeface="Arial"/>
                <a:cs typeface="Arial"/>
              </a:rPr>
              <a:t>поверхностей</a:t>
            </a:r>
            <a:endParaRPr sz="1600">
              <a:latin typeface="Arial"/>
              <a:cs typeface="Arial"/>
            </a:endParaRPr>
          </a:p>
          <a:p>
            <a:pPr marL="1435100" marR="182880" indent="-1422400">
              <a:lnSpc>
                <a:spcPts val="1900"/>
              </a:lnSpc>
              <a:spcBef>
                <a:spcPts val="150"/>
              </a:spcBef>
              <a:tabLst>
                <a:tab pos="2660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-5" dirty="0">
                <a:latin typeface="Arial"/>
                <a:cs typeface="Arial"/>
              </a:rPr>
              <a:t>Пассивные </a:t>
            </a:r>
            <a:r>
              <a:rPr sz="1600" i="1" spc="-10" dirty="0">
                <a:latin typeface="Arial"/>
                <a:cs typeface="Arial"/>
              </a:rPr>
              <a:t>физические </a:t>
            </a:r>
            <a:r>
              <a:rPr sz="1600" i="1" spc="-5" dirty="0">
                <a:latin typeface="Arial"/>
                <a:cs typeface="Arial"/>
              </a:rPr>
              <a:t>упражнения </a:t>
            </a:r>
            <a:r>
              <a:rPr sz="1600" i="1" dirty="0">
                <a:latin typeface="Arial"/>
                <a:cs typeface="Arial"/>
              </a:rPr>
              <a:t>на </a:t>
            </a:r>
            <a:r>
              <a:rPr sz="1600" i="1" spc="-65" dirty="0">
                <a:latin typeface="Arial"/>
                <a:cs typeface="Arial"/>
              </a:rPr>
              <a:t>растяжение </a:t>
            </a:r>
            <a:r>
              <a:rPr sz="1600" i="1" spc="-20" dirty="0">
                <a:latin typeface="Arial"/>
                <a:cs typeface="Arial"/>
              </a:rPr>
              <a:t>мышц </a:t>
            </a:r>
            <a:r>
              <a:rPr sz="1600" i="1" spc="10" dirty="0">
                <a:latin typeface="Arial"/>
                <a:cs typeface="Arial"/>
              </a:rPr>
              <a:t>в </a:t>
            </a:r>
            <a:r>
              <a:rPr sz="1600" i="1" dirty="0">
                <a:latin typeface="Arial"/>
                <a:cs typeface="Arial"/>
              </a:rPr>
              <a:t>одной  </a:t>
            </a:r>
            <a:r>
              <a:rPr sz="1600" i="1" spc="-70" dirty="0">
                <a:latin typeface="Arial"/>
                <a:cs typeface="Arial"/>
              </a:rPr>
              <a:t>плоскости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20"/>
              </a:lnSpc>
              <a:tabLst>
                <a:tab pos="266065" algn="l"/>
              </a:tabLst>
            </a:pPr>
            <a:r>
              <a:rPr sz="1600" i="1" dirty="0">
                <a:latin typeface="Arial"/>
                <a:cs typeface="Arial"/>
              </a:rPr>
              <a:t>•	Пассивное </a:t>
            </a:r>
            <a:r>
              <a:rPr sz="1600" i="1" spc="-5" dirty="0">
                <a:latin typeface="Arial"/>
                <a:cs typeface="Arial"/>
              </a:rPr>
              <a:t>воспроизведение </a:t>
            </a:r>
            <a:r>
              <a:rPr sz="1600" i="1" spc="-15" dirty="0">
                <a:latin typeface="Arial"/>
                <a:cs typeface="Arial"/>
              </a:rPr>
              <a:t>функции </a:t>
            </a:r>
            <a:r>
              <a:rPr sz="1600" i="1" spc="-25" dirty="0">
                <a:latin typeface="Arial"/>
                <a:cs typeface="Arial"/>
              </a:rPr>
              <a:t>мышцы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с</a:t>
            </a:r>
            <a:endParaRPr sz="1600">
              <a:latin typeface="Arial"/>
              <a:cs typeface="Arial"/>
            </a:endParaRPr>
          </a:p>
          <a:p>
            <a:pPr marL="520700">
              <a:lnSpc>
                <a:spcPts val="1910"/>
              </a:lnSpc>
            </a:pPr>
            <a:r>
              <a:rPr sz="1600" i="1" spc="-40" dirty="0">
                <a:latin typeface="Arial"/>
                <a:cs typeface="Arial"/>
              </a:rPr>
              <a:t>крупноамплитудной </a:t>
            </a:r>
            <a:r>
              <a:rPr sz="1600" i="1" dirty="0">
                <a:latin typeface="Arial"/>
                <a:cs typeface="Arial"/>
              </a:rPr>
              <a:t>вибрацией </a:t>
            </a:r>
            <a:r>
              <a:rPr sz="1600" i="1" spc="-75" dirty="0">
                <a:latin typeface="Arial"/>
                <a:cs typeface="Arial"/>
              </a:rPr>
              <a:t>дистального </a:t>
            </a:r>
            <a:r>
              <a:rPr sz="1600" i="1" spc="-105" dirty="0">
                <a:latin typeface="Arial"/>
                <a:cs typeface="Arial"/>
              </a:rPr>
              <a:t>сегмента</a:t>
            </a:r>
            <a:r>
              <a:rPr sz="1600" i="1" spc="135" dirty="0">
                <a:latin typeface="Arial"/>
                <a:cs typeface="Arial"/>
              </a:rPr>
              <a:t> </a:t>
            </a:r>
            <a:r>
              <a:rPr sz="1600" i="1" spc="-70" dirty="0">
                <a:latin typeface="Arial"/>
                <a:cs typeface="Arial"/>
              </a:rPr>
              <a:t>конечности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26908" y="758444"/>
            <a:ext cx="2549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Лечебная</a:t>
            </a:r>
            <a:r>
              <a:rPr sz="1800" spc="-45" dirty="0"/>
              <a:t> </a:t>
            </a:r>
            <a:r>
              <a:rPr sz="1800" b="1" spc="10" dirty="0">
                <a:latin typeface="Arial"/>
                <a:cs typeface="Arial"/>
              </a:rPr>
              <a:t>гимнастика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46306" y="1539747"/>
            <a:ext cx="6078220" cy="4893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spc="-5" dirty="0">
                <a:latin typeface="Arial"/>
                <a:cs typeface="Arial"/>
              </a:rPr>
              <a:t>Активные упражнения</a:t>
            </a:r>
            <a:r>
              <a:rPr sz="1600" i="1" spc="-5" dirty="0"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Arial"/>
              <a:cs typeface="Arial"/>
            </a:endParaRPr>
          </a:p>
          <a:p>
            <a:pPr marL="469900" marR="84455" indent="-457200">
              <a:lnSpc>
                <a:spcPct val="100000"/>
              </a:lnSpc>
              <a:tabLst>
                <a:tab pos="4692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-85" dirty="0">
                <a:latin typeface="Arial"/>
                <a:cs typeface="Arial"/>
              </a:rPr>
              <a:t>Активные </a:t>
            </a:r>
            <a:r>
              <a:rPr sz="1600" i="1" spc="-10" dirty="0">
                <a:latin typeface="Arial"/>
                <a:cs typeface="Arial"/>
              </a:rPr>
              <a:t>физические </a:t>
            </a:r>
            <a:r>
              <a:rPr sz="1600" i="1" spc="-5" dirty="0">
                <a:latin typeface="Arial"/>
                <a:cs typeface="Arial"/>
              </a:rPr>
              <a:t>упражнения </a:t>
            </a:r>
            <a:r>
              <a:rPr sz="1600" i="1" spc="10" dirty="0">
                <a:latin typeface="Arial"/>
                <a:cs typeface="Arial"/>
              </a:rPr>
              <a:t>в </a:t>
            </a:r>
            <a:r>
              <a:rPr sz="1600" i="1" dirty="0">
                <a:latin typeface="Arial"/>
                <a:cs typeface="Arial"/>
              </a:rPr>
              <a:t>одной </a:t>
            </a:r>
            <a:r>
              <a:rPr sz="1600" i="1" spc="-70" dirty="0">
                <a:latin typeface="Arial"/>
                <a:cs typeface="Arial"/>
              </a:rPr>
              <a:t>плоскости </a:t>
            </a:r>
            <a:r>
              <a:rPr sz="1600" i="1" spc="-20" dirty="0">
                <a:latin typeface="Arial"/>
                <a:cs typeface="Arial"/>
              </a:rPr>
              <a:t>без  </a:t>
            </a:r>
            <a:r>
              <a:rPr sz="1600" i="1" spc="-85" dirty="0">
                <a:latin typeface="Arial"/>
                <a:cs typeface="Arial"/>
              </a:rPr>
              <a:t>противодействия </a:t>
            </a:r>
            <a:r>
              <a:rPr sz="1600" i="1" spc="5" dirty="0">
                <a:latin typeface="Arial"/>
                <a:cs typeface="Arial"/>
              </a:rPr>
              <a:t>движению</a:t>
            </a:r>
            <a:r>
              <a:rPr sz="1600" i="1" spc="8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(свободные)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95"/>
              </a:lnSpc>
              <a:tabLst>
                <a:tab pos="4692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-85" dirty="0">
                <a:latin typeface="Arial"/>
                <a:cs typeface="Arial"/>
              </a:rPr>
              <a:t>Активные </a:t>
            </a:r>
            <a:r>
              <a:rPr sz="1600" i="1" spc="-10" dirty="0">
                <a:latin typeface="Arial"/>
                <a:cs typeface="Arial"/>
              </a:rPr>
              <a:t>физические </a:t>
            </a:r>
            <a:r>
              <a:rPr sz="1600" i="1" spc="-5" dirty="0">
                <a:latin typeface="Arial"/>
                <a:cs typeface="Arial"/>
              </a:rPr>
              <a:t>упражнения </a:t>
            </a:r>
            <a:r>
              <a:rPr sz="1600" i="1" spc="10" dirty="0">
                <a:latin typeface="Arial"/>
                <a:cs typeface="Arial"/>
              </a:rPr>
              <a:t>в </a:t>
            </a:r>
            <a:r>
              <a:rPr sz="1600" i="1" dirty="0">
                <a:latin typeface="Arial"/>
                <a:cs typeface="Arial"/>
              </a:rPr>
              <a:t>одной </a:t>
            </a:r>
            <a:r>
              <a:rPr sz="1600" i="1" spc="-70" dirty="0">
                <a:latin typeface="Arial"/>
                <a:cs typeface="Arial"/>
              </a:rPr>
              <a:t>плоскости</a:t>
            </a:r>
            <a:r>
              <a:rPr sz="1600" i="1" spc="8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с</a:t>
            </a:r>
            <a:endParaRPr sz="1600">
              <a:latin typeface="Arial"/>
              <a:cs typeface="Arial"/>
            </a:endParaRPr>
          </a:p>
          <a:p>
            <a:pPr marL="469900">
              <a:lnSpc>
                <a:spcPts val="1910"/>
              </a:lnSpc>
              <a:spcBef>
                <a:spcPts val="75"/>
              </a:spcBef>
            </a:pPr>
            <a:r>
              <a:rPr sz="1600" i="1" spc="-15" dirty="0">
                <a:latin typeface="Arial"/>
                <a:cs typeface="Arial"/>
              </a:rPr>
              <a:t>помощью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120" dirty="0">
                <a:latin typeface="Arial"/>
                <a:cs typeface="Arial"/>
              </a:rPr>
              <a:t>инструктора</a:t>
            </a:r>
            <a:endParaRPr sz="1600">
              <a:latin typeface="Arial"/>
              <a:cs typeface="Arial"/>
            </a:endParaRPr>
          </a:p>
          <a:p>
            <a:pPr marL="469900" marR="297815" indent="-457200">
              <a:lnSpc>
                <a:spcPts val="1900"/>
              </a:lnSpc>
              <a:spcBef>
                <a:spcPts val="65"/>
              </a:spcBef>
              <a:tabLst>
                <a:tab pos="4692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-85" dirty="0">
                <a:latin typeface="Arial"/>
                <a:cs typeface="Arial"/>
              </a:rPr>
              <a:t>Активные </a:t>
            </a:r>
            <a:r>
              <a:rPr sz="1600" i="1" spc="-10" dirty="0">
                <a:latin typeface="Arial"/>
                <a:cs typeface="Arial"/>
              </a:rPr>
              <a:t>физические </a:t>
            </a:r>
            <a:r>
              <a:rPr sz="1600" i="1" spc="-5" dirty="0">
                <a:latin typeface="Arial"/>
                <a:cs typeface="Arial"/>
              </a:rPr>
              <a:t>упражнения </a:t>
            </a:r>
            <a:r>
              <a:rPr sz="1600" i="1" spc="10" dirty="0">
                <a:latin typeface="Arial"/>
                <a:cs typeface="Arial"/>
              </a:rPr>
              <a:t>в </a:t>
            </a:r>
            <a:r>
              <a:rPr sz="1600" i="1" dirty="0">
                <a:latin typeface="Arial"/>
                <a:cs typeface="Arial"/>
              </a:rPr>
              <a:t>одной </a:t>
            </a:r>
            <a:r>
              <a:rPr sz="1600" i="1" spc="-70" dirty="0">
                <a:latin typeface="Arial"/>
                <a:cs typeface="Arial"/>
              </a:rPr>
              <a:t>плоскости </a:t>
            </a:r>
            <a:r>
              <a:rPr sz="1600" i="1" dirty="0">
                <a:latin typeface="Arial"/>
                <a:cs typeface="Arial"/>
              </a:rPr>
              <a:t>с  </a:t>
            </a:r>
            <a:r>
              <a:rPr sz="1600" i="1" spc="-10" dirty="0">
                <a:latin typeface="Arial"/>
                <a:cs typeface="Arial"/>
              </a:rPr>
              <a:t>самопомощью</a:t>
            </a:r>
            <a:endParaRPr sz="1600">
              <a:latin typeface="Arial"/>
              <a:cs typeface="Arial"/>
            </a:endParaRPr>
          </a:p>
          <a:p>
            <a:pPr marL="469900" marR="291465" indent="-457200">
              <a:lnSpc>
                <a:spcPts val="1900"/>
              </a:lnSpc>
              <a:spcBef>
                <a:spcPts val="15"/>
              </a:spcBef>
              <a:tabLst>
                <a:tab pos="4692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-85" dirty="0">
                <a:latin typeface="Arial"/>
                <a:cs typeface="Arial"/>
              </a:rPr>
              <a:t>Активные </a:t>
            </a:r>
            <a:r>
              <a:rPr sz="1600" i="1" spc="-10" dirty="0">
                <a:latin typeface="Arial"/>
                <a:cs typeface="Arial"/>
              </a:rPr>
              <a:t>физические </a:t>
            </a:r>
            <a:r>
              <a:rPr sz="1600" i="1" spc="-5" dirty="0">
                <a:latin typeface="Arial"/>
                <a:cs typeface="Arial"/>
              </a:rPr>
              <a:t>упражнения </a:t>
            </a:r>
            <a:r>
              <a:rPr sz="1600" i="1" spc="10" dirty="0">
                <a:latin typeface="Arial"/>
                <a:cs typeface="Arial"/>
              </a:rPr>
              <a:t>в </a:t>
            </a:r>
            <a:r>
              <a:rPr sz="1600" i="1" dirty="0">
                <a:latin typeface="Arial"/>
                <a:cs typeface="Arial"/>
              </a:rPr>
              <a:t>одной </a:t>
            </a:r>
            <a:r>
              <a:rPr sz="1600" i="1" spc="-70" dirty="0">
                <a:latin typeface="Arial"/>
                <a:cs typeface="Arial"/>
              </a:rPr>
              <a:t>плоскости </a:t>
            </a:r>
            <a:r>
              <a:rPr sz="1600" i="1" spc="10" dirty="0">
                <a:latin typeface="Arial"/>
                <a:cs typeface="Arial"/>
              </a:rPr>
              <a:t>в  </a:t>
            </a:r>
            <a:r>
              <a:rPr sz="1600" i="1" spc="-25" dirty="0">
                <a:latin typeface="Arial"/>
                <a:cs typeface="Arial"/>
              </a:rPr>
              <a:t>облегченных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5" dirty="0">
                <a:latin typeface="Arial"/>
                <a:cs typeface="Arial"/>
              </a:rPr>
              <a:t>условиях:</a:t>
            </a:r>
            <a:endParaRPr sz="1600">
              <a:latin typeface="Arial"/>
              <a:cs typeface="Arial"/>
            </a:endParaRPr>
          </a:p>
          <a:p>
            <a:pPr marL="825500">
              <a:lnSpc>
                <a:spcPts val="1910"/>
              </a:lnSpc>
              <a:spcBef>
                <a:spcPts val="10"/>
              </a:spcBef>
              <a:tabLst>
                <a:tab pos="10788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-5" dirty="0">
                <a:latin typeface="Arial"/>
                <a:cs typeface="Arial"/>
              </a:rPr>
              <a:t>суспензионная </a:t>
            </a:r>
            <a:r>
              <a:rPr sz="1600" i="1" spc="-85" dirty="0">
                <a:latin typeface="Arial"/>
                <a:cs typeface="Arial"/>
              </a:rPr>
              <a:t>терапия,</a:t>
            </a:r>
            <a:endParaRPr sz="1600">
              <a:latin typeface="Arial"/>
              <a:cs typeface="Arial"/>
            </a:endParaRPr>
          </a:p>
          <a:p>
            <a:pPr marL="825500">
              <a:lnSpc>
                <a:spcPts val="1895"/>
              </a:lnSpc>
              <a:tabLst>
                <a:tab pos="1078865" algn="l"/>
                <a:tab pos="27552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5" dirty="0">
                <a:latin typeface="Arial"/>
                <a:cs typeface="Arial"/>
              </a:rPr>
              <a:t>движения со	</a:t>
            </a:r>
            <a:r>
              <a:rPr sz="1600" i="1" spc="-10" dirty="0">
                <a:latin typeface="Arial"/>
                <a:cs typeface="Arial"/>
              </a:rPr>
              <a:t>скольжением,</a:t>
            </a:r>
            <a:endParaRPr sz="1600">
              <a:latin typeface="Arial"/>
              <a:cs typeface="Arial"/>
            </a:endParaRPr>
          </a:p>
          <a:p>
            <a:pPr marL="825500">
              <a:lnSpc>
                <a:spcPts val="1910"/>
              </a:lnSpc>
              <a:tabLst>
                <a:tab pos="1078865" algn="l"/>
                <a:tab pos="22980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5" dirty="0">
                <a:latin typeface="Arial"/>
                <a:cs typeface="Arial"/>
              </a:rPr>
              <a:t>движения </a:t>
            </a:r>
            <a:r>
              <a:rPr sz="1600" i="1" dirty="0">
                <a:latin typeface="Arial"/>
                <a:cs typeface="Arial"/>
              </a:rPr>
              <a:t>с	</a:t>
            </a:r>
            <a:r>
              <a:rPr sz="1600" i="1" spc="-50" dirty="0">
                <a:latin typeface="Arial"/>
                <a:cs typeface="Arial"/>
              </a:rPr>
              <a:t>перекатыванием,</a:t>
            </a:r>
            <a:endParaRPr sz="1600">
              <a:latin typeface="Arial"/>
              <a:cs typeface="Arial"/>
            </a:endParaRPr>
          </a:p>
          <a:p>
            <a:pPr marL="825500">
              <a:lnSpc>
                <a:spcPts val="1910"/>
              </a:lnSpc>
              <a:tabLst>
                <a:tab pos="1078865" algn="l"/>
                <a:tab pos="2755265" algn="l"/>
                <a:tab pos="50412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30" dirty="0">
                <a:latin typeface="Arial"/>
                <a:cs typeface="Arial"/>
              </a:rPr>
              <a:t>д</a:t>
            </a:r>
            <a:r>
              <a:rPr sz="1600" i="1" spc="25" dirty="0">
                <a:latin typeface="Arial"/>
                <a:cs typeface="Arial"/>
              </a:rPr>
              <a:t>в</a:t>
            </a:r>
            <a:r>
              <a:rPr sz="1600" i="1" spc="5" dirty="0">
                <a:latin typeface="Arial"/>
                <a:cs typeface="Arial"/>
              </a:rPr>
              <a:t>и</a:t>
            </a:r>
            <a:r>
              <a:rPr sz="1600" i="1" spc="-20" dirty="0">
                <a:latin typeface="Arial"/>
                <a:cs typeface="Arial"/>
              </a:rPr>
              <a:t>же</a:t>
            </a:r>
            <a:r>
              <a:rPr sz="1600" i="1" dirty="0">
                <a:latin typeface="Arial"/>
                <a:cs typeface="Arial"/>
              </a:rPr>
              <a:t>н</a:t>
            </a:r>
            <a:r>
              <a:rPr sz="1600" i="1" spc="5" dirty="0">
                <a:latin typeface="Arial"/>
                <a:cs typeface="Arial"/>
              </a:rPr>
              <a:t>и</a:t>
            </a:r>
            <a:r>
              <a:rPr sz="1600" i="1" spc="10" dirty="0">
                <a:latin typeface="Arial"/>
                <a:cs typeface="Arial"/>
              </a:rPr>
              <a:t>я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20" dirty="0">
                <a:latin typeface="Arial"/>
                <a:cs typeface="Arial"/>
              </a:rPr>
              <a:t>п</a:t>
            </a:r>
            <a:r>
              <a:rPr sz="1600" i="1" dirty="0">
                <a:latin typeface="Arial"/>
                <a:cs typeface="Arial"/>
              </a:rPr>
              <a:t>о	н</a:t>
            </a:r>
            <a:r>
              <a:rPr sz="1600" i="1" spc="-5" dirty="0">
                <a:latin typeface="Arial"/>
                <a:cs typeface="Arial"/>
              </a:rPr>
              <a:t>а</a:t>
            </a:r>
            <a:r>
              <a:rPr sz="1600" i="1" spc="-50" dirty="0">
                <a:latin typeface="Arial"/>
                <a:cs typeface="Arial"/>
              </a:rPr>
              <a:t>к</a:t>
            </a:r>
            <a:r>
              <a:rPr sz="1600" i="1" spc="45" dirty="0">
                <a:latin typeface="Arial"/>
                <a:cs typeface="Arial"/>
              </a:rPr>
              <a:t>л</a:t>
            </a:r>
            <a:r>
              <a:rPr sz="1600" i="1" spc="-5" dirty="0">
                <a:latin typeface="Arial"/>
                <a:cs typeface="Arial"/>
              </a:rPr>
              <a:t>о</a:t>
            </a:r>
            <a:r>
              <a:rPr sz="1600" i="1" dirty="0">
                <a:latin typeface="Arial"/>
                <a:cs typeface="Arial"/>
              </a:rPr>
              <a:t>нн</a:t>
            </a:r>
            <a:r>
              <a:rPr sz="1600" i="1" spc="-5" dirty="0">
                <a:latin typeface="Arial"/>
                <a:cs typeface="Arial"/>
              </a:rPr>
              <a:t>о</a:t>
            </a:r>
            <a:r>
              <a:rPr sz="1600" i="1" dirty="0">
                <a:latin typeface="Arial"/>
                <a:cs typeface="Arial"/>
              </a:rPr>
              <a:t>й	</a:t>
            </a:r>
            <a:r>
              <a:rPr sz="1600" i="1" spc="-20" dirty="0">
                <a:latin typeface="Arial"/>
                <a:cs typeface="Arial"/>
              </a:rPr>
              <a:t>п</a:t>
            </a:r>
            <a:r>
              <a:rPr sz="1600" i="1" spc="45" dirty="0">
                <a:latin typeface="Arial"/>
                <a:cs typeface="Arial"/>
              </a:rPr>
              <a:t>л</a:t>
            </a:r>
            <a:r>
              <a:rPr sz="1600" i="1" spc="-5" dirty="0">
                <a:latin typeface="Arial"/>
                <a:cs typeface="Arial"/>
              </a:rPr>
              <a:t>о</a:t>
            </a:r>
            <a:r>
              <a:rPr sz="1600" i="1" spc="-30" dirty="0">
                <a:latin typeface="Arial"/>
                <a:cs typeface="Arial"/>
              </a:rPr>
              <a:t>с</a:t>
            </a:r>
            <a:r>
              <a:rPr sz="1600" i="1" spc="-20" dirty="0">
                <a:latin typeface="Arial"/>
                <a:cs typeface="Arial"/>
              </a:rPr>
              <a:t>к</a:t>
            </a:r>
            <a:r>
              <a:rPr sz="1600" i="1" spc="-5" dirty="0">
                <a:latin typeface="Arial"/>
                <a:cs typeface="Arial"/>
              </a:rPr>
              <a:t>о</a:t>
            </a:r>
            <a:r>
              <a:rPr sz="1600" i="1" spc="-300" dirty="0">
                <a:latin typeface="Arial"/>
                <a:cs typeface="Arial"/>
              </a:rPr>
              <a:t>ст</a:t>
            </a:r>
            <a:r>
              <a:rPr sz="1600" i="1" spc="-10" dirty="0">
                <a:latin typeface="Arial"/>
                <a:cs typeface="Arial"/>
              </a:rPr>
              <a:t>и</a:t>
            </a:r>
            <a:r>
              <a:rPr sz="1600" i="1" dirty="0"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910"/>
              </a:lnSpc>
              <a:tabLst>
                <a:tab pos="4692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-85" dirty="0">
                <a:latin typeface="Arial"/>
                <a:cs typeface="Arial"/>
              </a:rPr>
              <a:t>Активные </a:t>
            </a:r>
            <a:r>
              <a:rPr sz="1600" i="1" spc="-10" dirty="0">
                <a:latin typeface="Arial"/>
                <a:cs typeface="Arial"/>
              </a:rPr>
              <a:t>физические </a:t>
            </a:r>
            <a:r>
              <a:rPr sz="1600" i="1" spc="-5" dirty="0">
                <a:latin typeface="Arial"/>
                <a:cs typeface="Arial"/>
              </a:rPr>
              <a:t>упражнения </a:t>
            </a:r>
            <a:r>
              <a:rPr sz="1600" i="1" spc="10" dirty="0">
                <a:latin typeface="Arial"/>
                <a:cs typeface="Arial"/>
              </a:rPr>
              <a:t>в </a:t>
            </a:r>
            <a:r>
              <a:rPr sz="1600" i="1" dirty="0">
                <a:latin typeface="Arial"/>
                <a:cs typeface="Arial"/>
              </a:rPr>
              <a:t>одной </a:t>
            </a:r>
            <a:r>
              <a:rPr sz="1600" i="1" spc="-70" dirty="0">
                <a:latin typeface="Arial"/>
                <a:cs typeface="Arial"/>
              </a:rPr>
              <a:t>плоскости</a:t>
            </a:r>
            <a:r>
              <a:rPr sz="1600" i="1" spc="8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с</a:t>
            </a:r>
            <a:endParaRPr sz="1600">
              <a:latin typeface="Arial"/>
              <a:cs typeface="Arial"/>
            </a:endParaRPr>
          </a:p>
          <a:p>
            <a:pPr marL="469900">
              <a:lnSpc>
                <a:spcPts val="1910"/>
              </a:lnSpc>
              <a:spcBef>
                <a:spcPts val="70"/>
              </a:spcBef>
            </a:pPr>
            <a:r>
              <a:rPr sz="1600" i="1" spc="-80" dirty="0">
                <a:latin typeface="Arial"/>
                <a:cs typeface="Arial"/>
              </a:rPr>
              <a:t>противодействием</a:t>
            </a:r>
            <a:r>
              <a:rPr sz="1600" i="1" dirty="0">
                <a:latin typeface="Arial"/>
                <a:cs typeface="Arial"/>
              </a:rPr>
              <a:t> движению:</a:t>
            </a:r>
            <a:endParaRPr sz="1600">
              <a:latin typeface="Arial"/>
              <a:cs typeface="Arial"/>
            </a:endParaRPr>
          </a:p>
          <a:p>
            <a:pPr marL="825500">
              <a:lnSpc>
                <a:spcPts val="1895"/>
              </a:lnSpc>
              <a:tabLst>
                <a:tab pos="1078865" algn="l"/>
              </a:tabLst>
            </a:pPr>
            <a:r>
              <a:rPr sz="1600" i="1" dirty="0">
                <a:latin typeface="Arial"/>
                <a:cs typeface="Arial"/>
              </a:rPr>
              <a:t>•	с </a:t>
            </a:r>
            <a:r>
              <a:rPr sz="1600" i="1" spc="-5" dirty="0">
                <a:latin typeface="Arial"/>
                <a:cs typeface="Arial"/>
              </a:rPr>
              <a:t>мануальным,</a:t>
            </a:r>
            <a:endParaRPr sz="1600">
              <a:latin typeface="Arial"/>
              <a:cs typeface="Arial"/>
            </a:endParaRPr>
          </a:p>
          <a:p>
            <a:pPr marL="825500">
              <a:lnSpc>
                <a:spcPts val="1910"/>
              </a:lnSpc>
              <a:tabLst>
                <a:tab pos="1078865" algn="l"/>
                <a:tab pos="1383665" algn="l"/>
              </a:tabLst>
            </a:pPr>
            <a:r>
              <a:rPr sz="1600" i="1" dirty="0">
                <a:latin typeface="Arial"/>
                <a:cs typeface="Arial"/>
              </a:rPr>
              <a:t>•	с	</a:t>
            </a:r>
            <a:r>
              <a:rPr sz="1600" i="1" spc="-5" dirty="0">
                <a:latin typeface="Arial"/>
                <a:cs typeface="Arial"/>
              </a:rPr>
              <a:t>приспособлениями,</a:t>
            </a:r>
            <a:endParaRPr sz="1600">
              <a:latin typeface="Arial"/>
              <a:cs typeface="Arial"/>
            </a:endParaRPr>
          </a:p>
          <a:p>
            <a:pPr marL="825500">
              <a:lnSpc>
                <a:spcPts val="1910"/>
              </a:lnSpc>
              <a:tabLst>
                <a:tab pos="10788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5" dirty="0">
                <a:latin typeface="Arial"/>
                <a:cs typeface="Arial"/>
              </a:rPr>
              <a:t>со</a:t>
            </a:r>
            <a:r>
              <a:rPr sz="1600" i="1" spc="-5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снарядами,</a:t>
            </a:r>
            <a:endParaRPr sz="1600">
              <a:latin typeface="Arial"/>
              <a:cs typeface="Arial"/>
            </a:endParaRPr>
          </a:p>
          <a:p>
            <a:pPr marL="825500">
              <a:lnSpc>
                <a:spcPts val="1910"/>
              </a:lnSpc>
              <a:tabLst>
                <a:tab pos="1078865" algn="l"/>
              </a:tabLst>
            </a:pPr>
            <a:r>
              <a:rPr sz="1600" i="1" dirty="0">
                <a:latin typeface="Arial"/>
                <a:cs typeface="Arial"/>
              </a:rPr>
              <a:t>•	с</a:t>
            </a:r>
            <a:r>
              <a:rPr sz="1600" i="1" spc="-80" dirty="0">
                <a:latin typeface="Arial"/>
                <a:cs typeface="Arial"/>
              </a:rPr>
              <a:t> </a:t>
            </a:r>
            <a:r>
              <a:rPr sz="1600" i="1" spc="-65" dirty="0">
                <a:latin typeface="Arial"/>
                <a:cs typeface="Arial"/>
              </a:rPr>
              <a:t>предметами)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4993" y="731011"/>
            <a:ext cx="2451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Лечебная</a:t>
            </a:r>
            <a:r>
              <a:rPr sz="1800" spc="-35" dirty="0"/>
              <a:t> </a:t>
            </a:r>
            <a:r>
              <a:rPr sz="1800" spc="5" dirty="0"/>
              <a:t>гимнастика</a:t>
            </a:r>
            <a:endParaRPr sz="180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7446" y="1441196"/>
            <a:ext cx="6902450" cy="4212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latin typeface="Calibri"/>
                <a:cs typeface="Calibri"/>
              </a:rPr>
              <a:t>Упражнения </a:t>
            </a:r>
            <a:r>
              <a:rPr sz="1800" b="1" i="1" dirty="0">
                <a:latin typeface="Calibri"/>
                <a:cs typeface="Calibri"/>
              </a:rPr>
              <a:t>на</a:t>
            </a:r>
            <a:r>
              <a:rPr sz="1800" b="1" i="1" spc="15" dirty="0">
                <a:latin typeface="Calibri"/>
                <a:cs typeface="Calibri"/>
              </a:rPr>
              <a:t> </a:t>
            </a:r>
            <a:r>
              <a:rPr sz="1800" b="1" i="1" spc="-5" dirty="0">
                <a:latin typeface="Calibri"/>
                <a:cs typeface="Calibri"/>
              </a:rPr>
              <a:t>координацию: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39"/>
              </a:spcBef>
              <a:tabLst>
                <a:tab pos="5041265" algn="l"/>
              </a:tabLst>
            </a:pPr>
            <a:r>
              <a:rPr sz="1400" i="1" dirty="0">
                <a:latin typeface="Arial"/>
                <a:cs typeface="Arial"/>
              </a:rPr>
              <a:t>•   </a:t>
            </a:r>
            <a:r>
              <a:rPr sz="1400" dirty="0">
                <a:latin typeface="Calibri"/>
                <a:cs typeface="Calibri"/>
              </a:rPr>
              <a:t>С </a:t>
            </a:r>
            <a:r>
              <a:rPr sz="1400" spc="5" dirty="0">
                <a:latin typeface="Calibri"/>
                <a:cs typeface="Calibri"/>
              </a:rPr>
              <a:t>простой структурой двигательного акта </a:t>
            </a:r>
            <a:r>
              <a:rPr sz="1400" dirty="0">
                <a:latin typeface="Calibri"/>
                <a:cs typeface="Calibri"/>
              </a:rPr>
              <a:t>с</a:t>
            </a:r>
            <a:r>
              <a:rPr sz="1400" spc="-85" dirty="0">
                <a:latin typeface="Calibri"/>
                <a:cs typeface="Calibri"/>
              </a:rPr>
              <a:t> </a:t>
            </a:r>
            <a:r>
              <a:rPr sz="1400" spc="10" dirty="0">
                <a:latin typeface="Calibri"/>
                <a:cs typeface="Calibri"/>
              </a:rPr>
              <a:t>визуальным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или	</a:t>
            </a:r>
            <a:r>
              <a:rPr sz="1400" spc="10" dirty="0">
                <a:latin typeface="Calibri"/>
                <a:cs typeface="Calibri"/>
              </a:rPr>
              <a:t>вербальным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контролем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Calibri"/>
              <a:cs typeface="Calibri"/>
            </a:endParaRPr>
          </a:p>
          <a:p>
            <a:pPr marL="469900" marR="1892935" indent="-457200">
              <a:lnSpc>
                <a:spcPct val="101400"/>
              </a:lnSpc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dirty="0">
                <a:latin typeface="Calibri"/>
                <a:cs typeface="Calibri"/>
              </a:rPr>
              <a:t>С </a:t>
            </a:r>
            <a:r>
              <a:rPr sz="1400" spc="5" dirty="0">
                <a:latin typeface="Calibri"/>
                <a:cs typeface="Calibri"/>
              </a:rPr>
              <a:t>простой структурой двигательного акта </a:t>
            </a:r>
            <a:r>
              <a:rPr sz="1400" spc="10" dirty="0">
                <a:latin typeface="Calibri"/>
                <a:cs typeface="Calibri"/>
              </a:rPr>
              <a:t>без </a:t>
            </a:r>
            <a:r>
              <a:rPr sz="1400" spc="5" dirty="0">
                <a:latin typeface="Calibri"/>
                <a:cs typeface="Calibri"/>
              </a:rPr>
              <a:t>визуального или  </a:t>
            </a:r>
            <a:r>
              <a:rPr sz="1400" spc="10" dirty="0">
                <a:latin typeface="Calibri"/>
                <a:cs typeface="Calibri"/>
              </a:rPr>
              <a:t>вербального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контроля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spc="5" dirty="0">
                <a:latin typeface="Calibri"/>
                <a:cs typeface="Calibri"/>
              </a:rPr>
              <a:t>Со сложной структурой двигательного акта </a:t>
            </a:r>
            <a:r>
              <a:rPr sz="1400" dirty="0">
                <a:latin typeface="Calibri"/>
                <a:cs typeface="Calibri"/>
              </a:rPr>
              <a:t>с </a:t>
            </a:r>
            <a:r>
              <a:rPr sz="1400" spc="10" dirty="0">
                <a:latin typeface="Calibri"/>
                <a:cs typeface="Calibri"/>
              </a:rPr>
              <a:t>визуальным </a:t>
            </a:r>
            <a:r>
              <a:rPr sz="1400" spc="5" dirty="0">
                <a:latin typeface="Calibri"/>
                <a:cs typeface="Calibri"/>
              </a:rPr>
              <a:t>или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spc="10" dirty="0">
                <a:latin typeface="Calibri"/>
                <a:cs typeface="Calibri"/>
              </a:rPr>
              <a:t>вербальным</a:t>
            </a:r>
            <a:endParaRPr sz="14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120"/>
              </a:spcBef>
            </a:pPr>
            <a:r>
              <a:rPr sz="1400" dirty="0">
                <a:latin typeface="Calibri"/>
                <a:cs typeface="Calibri"/>
              </a:rPr>
              <a:t>контролем</a:t>
            </a:r>
            <a:endParaRPr sz="1400">
              <a:latin typeface="Calibri"/>
              <a:cs typeface="Calibri"/>
            </a:endParaRPr>
          </a:p>
          <a:p>
            <a:pPr marL="469900" marR="716915" indent="-457200">
              <a:lnSpc>
                <a:spcPct val="101400"/>
              </a:lnSpc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spc="5" dirty="0">
                <a:latin typeface="Calibri"/>
                <a:cs typeface="Calibri"/>
              </a:rPr>
              <a:t>Со сложной структурой двигательного акта </a:t>
            </a:r>
            <a:r>
              <a:rPr sz="1400" spc="10" dirty="0">
                <a:latin typeface="Calibri"/>
                <a:cs typeface="Calibri"/>
              </a:rPr>
              <a:t>без </a:t>
            </a:r>
            <a:r>
              <a:rPr sz="1400" spc="5" dirty="0">
                <a:latin typeface="Calibri"/>
                <a:cs typeface="Calibri"/>
              </a:rPr>
              <a:t>визуального или вербального  </a:t>
            </a:r>
            <a:r>
              <a:rPr sz="1400" dirty="0">
                <a:latin typeface="Calibri"/>
                <a:cs typeface="Calibri"/>
              </a:rPr>
              <a:t>контроля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spc="5" dirty="0">
                <a:latin typeface="Calibri"/>
                <a:cs typeface="Calibri"/>
              </a:rPr>
              <a:t>Выработка </a:t>
            </a:r>
            <a:r>
              <a:rPr sz="1400" spc="10" dirty="0">
                <a:latin typeface="Calibri"/>
                <a:cs typeface="Calibri"/>
              </a:rPr>
              <a:t>силовых дифференцировок без </a:t>
            </a:r>
            <a:r>
              <a:rPr sz="1400" spc="5" dirty="0">
                <a:latin typeface="Calibri"/>
                <a:cs typeface="Calibri"/>
              </a:rPr>
              <a:t>визуального или вербального</a:t>
            </a:r>
            <a:r>
              <a:rPr sz="1400" spc="2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контролем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269240" algn="l"/>
              </a:tabLst>
            </a:pPr>
            <a:r>
              <a:rPr sz="1400" i="1" dirty="0">
                <a:latin typeface="Arial"/>
                <a:cs typeface="Arial"/>
              </a:rPr>
              <a:t>•	</a:t>
            </a:r>
            <a:r>
              <a:rPr sz="1400" spc="5" dirty="0">
                <a:latin typeface="Calibri"/>
                <a:cs typeface="Calibri"/>
              </a:rPr>
              <a:t>Выработка </a:t>
            </a:r>
            <a:r>
              <a:rPr sz="1400" spc="10" dirty="0">
                <a:latin typeface="Calibri"/>
                <a:cs typeface="Calibri"/>
              </a:rPr>
              <a:t>силовых дифференцировок </a:t>
            </a:r>
            <a:r>
              <a:rPr sz="1400" dirty="0">
                <a:latin typeface="Calibri"/>
                <a:cs typeface="Calibri"/>
              </a:rPr>
              <a:t>с </a:t>
            </a:r>
            <a:r>
              <a:rPr sz="1400" spc="10" dirty="0">
                <a:latin typeface="Calibri"/>
                <a:cs typeface="Calibri"/>
              </a:rPr>
              <a:t>визуальным </a:t>
            </a:r>
            <a:r>
              <a:rPr sz="1400" spc="5" dirty="0">
                <a:latin typeface="Calibri"/>
                <a:cs typeface="Calibri"/>
              </a:rPr>
              <a:t>или </a:t>
            </a:r>
            <a:r>
              <a:rPr sz="1400" spc="10" dirty="0">
                <a:latin typeface="Calibri"/>
                <a:cs typeface="Calibri"/>
              </a:rPr>
              <a:t>вербальным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контролем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269240" algn="l"/>
              </a:tabLst>
            </a:pPr>
            <a:r>
              <a:rPr sz="1400" i="1" dirty="0">
                <a:latin typeface="Arial"/>
                <a:cs typeface="Arial"/>
              </a:rPr>
              <a:t>•	</a:t>
            </a:r>
            <a:r>
              <a:rPr sz="1400" spc="-5" dirty="0">
                <a:latin typeface="Calibri"/>
                <a:cs typeface="Calibri"/>
              </a:rPr>
              <a:t>Тренировка </a:t>
            </a:r>
            <a:r>
              <a:rPr sz="1400" spc="5" dirty="0">
                <a:latin typeface="Calibri"/>
                <a:cs typeface="Calibri"/>
              </a:rPr>
              <a:t>точности </a:t>
            </a:r>
            <a:r>
              <a:rPr sz="1400" dirty="0">
                <a:latin typeface="Calibri"/>
                <a:cs typeface="Calibri"/>
              </a:rPr>
              <a:t>и скорости </a:t>
            </a:r>
            <a:r>
              <a:rPr sz="1400" spc="5" dirty="0">
                <a:latin typeface="Calibri"/>
                <a:cs typeface="Calibri"/>
              </a:rPr>
              <a:t>перемещений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145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пространстве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  <a:tabLst>
                <a:tab pos="266065" algn="l"/>
              </a:tabLst>
            </a:pPr>
            <a:r>
              <a:rPr sz="1400" i="1" dirty="0">
                <a:latin typeface="Arial"/>
                <a:cs typeface="Arial"/>
              </a:rPr>
              <a:t>•	</a:t>
            </a:r>
            <a:r>
              <a:rPr sz="1400" spc="-5" dirty="0">
                <a:latin typeface="Calibri"/>
                <a:cs typeface="Calibri"/>
              </a:rPr>
              <a:t>Тренировка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10" dirty="0">
                <a:latin typeface="Calibri"/>
                <a:cs typeface="Calibri"/>
              </a:rPr>
              <a:t>равновесия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266065" algn="l"/>
              </a:tabLst>
            </a:pPr>
            <a:r>
              <a:rPr sz="1400" i="1" dirty="0">
                <a:latin typeface="Arial"/>
                <a:cs typeface="Arial"/>
              </a:rPr>
              <a:t>•	</a:t>
            </a:r>
            <a:r>
              <a:rPr sz="1400" spc="-5" dirty="0">
                <a:latin typeface="Calibri"/>
                <a:cs typeface="Calibri"/>
              </a:rPr>
              <a:t>Тренировка </a:t>
            </a:r>
            <a:r>
              <a:rPr sz="1400" spc="5" dirty="0">
                <a:latin typeface="Calibri"/>
                <a:cs typeface="Calibri"/>
              </a:rPr>
              <a:t>стереотипа </a:t>
            </a:r>
            <a:r>
              <a:rPr sz="1400" dirty="0">
                <a:latin typeface="Calibri"/>
                <a:cs typeface="Calibri"/>
              </a:rPr>
              <a:t>простого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0" dirty="0">
                <a:latin typeface="Calibri"/>
                <a:cs typeface="Calibri"/>
              </a:rPr>
              <a:t>движения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266065" algn="l"/>
              </a:tabLst>
            </a:pPr>
            <a:r>
              <a:rPr sz="1400" i="1" dirty="0">
                <a:latin typeface="Arial"/>
                <a:cs typeface="Arial"/>
              </a:rPr>
              <a:t>•	</a:t>
            </a:r>
            <a:r>
              <a:rPr sz="1400" spc="-5" dirty="0">
                <a:latin typeface="Calibri"/>
                <a:cs typeface="Calibri"/>
              </a:rPr>
              <a:t>Тренировка </a:t>
            </a:r>
            <a:r>
              <a:rPr sz="1400" spc="5" dirty="0">
                <a:latin typeface="Calibri"/>
                <a:cs typeface="Calibri"/>
              </a:rPr>
              <a:t>стереотипа сложного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0" dirty="0">
                <a:latin typeface="Calibri"/>
                <a:cs typeface="Calibri"/>
              </a:rPr>
              <a:t>движения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266065" algn="l"/>
              </a:tabLst>
            </a:pPr>
            <a:r>
              <a:rPr sz="1400" i="1" dirty="0">
                <a:latin typeface="Arial"/>
                <a:cs typeface="Arial"/>
              </a:rPr>
              <a:t>•	</a:t>
            </a:r>
            <a:r>
              <a:rPr sz="1400" spc="-5" dirty="0">
                <a:latin typeface="Calibri"/>
                <a:cs typeface="Calibri"/>
              </a:rPr>
              <a:t>Тренировка </a:t>
            </a:r>
            <a:r>
              <a:rPr sz="1400" spc="5" dirty="0">
                <a:latin typeface="Calibri"/>
                <a:cs typeface="Calibri"/>
              </a:rPr>
              <a:t>стереотипа </a:t>
            </a:r>
            <a:r>
              <a:rPr sz="1400" dirty="0">
                <a:latin typeface="Calibri"/>
                <a:cs typeface="Calibri"/>
              </a:rPr>
              <a:t>удержания </a:t>
            </a:r>
            <a:r>
              <a:rPr sz="1400" spc="5" dirty="0">
                <a:latin typeface="Calibri"/>
                <a:cs typeface="Calibri"/>
              </a:rPr>
              <a:t>позы </a:t>
            </a:r>
            <a:r>
              <a:rPr sz="1400" spc="10" dirty="0">
                <a:latin typeface="Calibri"/>
                <a:cs typeface="Calibri"/>
              </a:rPr>
              <a:t>без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перемещения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66065" algn="l"/>
              </a:tabLst>
            </a:pPr>
            <a:r>
              <a:rPr sz="1400" i="1" dirty="0">
                <a:latin typeface="Arial"/>
                <a:cs typeface="Arial"/>
              </a:rPr>
              <a:t>•	</a:t>
            </a:r>
            <a:r>
              <a:rPr sz="1400" spc="-5" dirty="0">
                <a:latin typeface="Calibri"/>
                <a:cs typeface="Calibri"/>
              </a:rPr>
              <a:t>Тренировка </a:t>
            </a:r>
            <a:r>
              <a:rPr sz="1400" spc="5" dirty="0">
                <a:latin typeface="Calibri"/>
                <a:cs typeface="Calibri"/>
              </a:rPr>
              <a:t>стереотипа </a:t>
            </a:r>
            <a:r>
              <a:rPr sz="1400" dirty="0">
                <a:latin typeface="Calibri"/>
                <a:cs typeface="Calibri"/>
              </a:rPr>
              <a:t>удержания </a:t>
            </a:r>
            <a:r>
              <a:rPr sz="1400" spc="5" dirty="0">
                <a:latin typeface="Calibri"/>
                <a:cs typeface="Calibri"/>
              </a:rPr>
              <a:t>позы </a:t>
            </a:r>
            <a:r>
              <a:rPr sz="1400" dirty="0">
                <a:latin typeface="Calibri"/>
                <a:cs typeface="Calibri"/>
              </a:rPr>
              <a:t>с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перемещением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266065" algn="l"/>
              </a:tabLst>
            </a:pPr>
            <a:r>
              <a:rPr sz="1400" i="1" dirty="0">
                <a:latin typeface="Arial"/>
                <a:cs typeface="Arial"/>
              </a:rPr>
              <a:t>•	</a:t>
            </a:r>
            <a:r>
              <a:rPr sz="1400" spc="10" dirty="0">
                <a:latin typeface="Calibri"/>
                <a:cs typeface="Calibri"/>
              </a:rPr>
              <a:t>Симметричные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5" dirty="0">
                <a:latin typeface="Calibri"/>
                <a:cs typeface="Calibri"/>
              </a:rPr>
              <a:t>ассиметричные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" dirty="0">
                <a:latin typeface="Calibri"/>
                <a:cs typeface="Calibri"/>
              </a:rPr>
              <a:t>упражнения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4993" y="731011"/>
            <a:ext cx="2451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Лечебная</a:t>
            </a:r>
            <a:r>
              <a:rPr sz="1800" spc="-35" dirty="0"/>
              <a:t> </a:t>
            </a:r>
            <a:r>
              <a:rPr sz="1800" spc="5" dirty="0"/>
              <a:t>гимнастика</a:t>
            </a:r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Нарушения двигательной</a:t>
            </a:r>
            <a:r>
              <a:rPr spc="-25" dirty="0"/>
              <a:t> </a:t>
            </a:r>
            <a:r>
              <a:rPr spc="-15" dirty="0"/>
              <a:t>функции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223" y="952501"/>
            <a:ext cx="9144635" cy="128905"/>
            <a:chOff x="-223" y="952501"/>
            <a:chExt cx="9144635" cy="128905"/>
          </a:xfrm>
        </p:grpSpPr>
        <p:sp>
          <p:nvSpPr>
            <p:cNvPr id="4" name="object 4"/>
            <p:cNvSpPr/>
            <p:nvPr/>
          </p:nvSpPr>
          <p:spPr>
            <a:xfrm>
              <a:off x="0" y="981074"/>
              <a:ext cx="9144000" cy="71755"/>
            </a:xfrm>
            <a:custGeom>
              <a:avLst/>
              <a:gdLst/>
              <a:ahLst/>
              <a:cxnLst/>
              <a:rect l="l" t="t" r="r" b="b"/>
              <a:pathLst>
                <a:path w="9144000" h="71755">
                  <a:moveTo>
                    <a:pt x="9144000" y="0"/>
                  </a:moveTo>
                  <a:lnTo>
                    <a:pt x="0" y="71437"/>
                  </a:lnTo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23" y="952501"/>
              <a:ext cx="9144635" cy="128905"/>
            </a:xfrm>
            <a:custGeom>
              <a:avLst/>
              <a:gdLst/>
              <a:ahLst/>
              <a:cxnLst/>
              <a:rect l="l" t="t" r="r" b="b"/>
              <a:pathLst>
                <a:path w="9144635" h="128905">
                  <a:moveTo>
                    <a:pt x="9144177" y="22858"/>
                  </a:moveTo>
                  <a:lnTo>
                    <a:pt x="178" y="94296"/>
                  </a:lnTo>
                  <a:lnTo>
                    <a:pt x="446" y="128586"/>
                  </a:lnTo>
                  <a:lnTo>
                    <a:pt x="9144445" y="57147"/>
                  </a:lnTo>
                  <a:lnTo>
                    <a:pt x="9144177" y="22858"/>
                  </a:lnTo>
                  <a:close/>
                </a:path>
                <a:path w="9144635" h="128905">
                  <a:moveTo>
                    <a:pt x="9143999" y="0"/>
                  </a:moveTo>
                  <a:lnTo>
                    <a:pt x="0" y="71437"/>
                  </a:lnTo>
                  <a:lnTo>
                    <a:pt x="89" y="82867"/>
                  </a:lnTo>
                  <a:lnTo>
                    <a:pt x="9144088" y="11428"/>
                  </a:lnTo>
                  <a:lnTo>
                    <a:pt x="9143999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527304" y="1898904"/>
            <a:ext cx="3624072" cy="1033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26318" y="2088387"/>
            <a:ext cx="26955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800" i="1" spc="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800" i="1" spc="-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800" i="1" spc="5" dirty="0">
                <a:solidFill>
                  <a:srgbClr val="FFFFFF"/>
                </a:solidFill>
                <a:latin typeface="Arial"/>
                <a:cs typeface="Arial"/>
              </a:rPr>
              <a:t>ор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800" i="1" spc="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800" i="1" spc="-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800" i="1" spc="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800" i="1" spc="-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ые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0831" y="3745991"/>
            <a:ext cx="3624072" cy="1319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20762" y="4142739"/>
            <a:ext cx="27063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800" i="1" spc="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ск</a:t>
            </a:r>
            <a:r>
              <a:rPr sz="2800" i="1" spc="5" dirty="0">
                <a:solidFill>
                  <a:srgbClr val="FFFFFF"/>
                </a:solidFill>
                <a:latin typeface="Arial"/>
                <a:cs typeface="Arial"/>
              </a:rPr>
              <a:t>ор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800" i="1" spc="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800" i="1" spc="-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800" i="1" spc="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800" i="1" spc="-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ые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93565" y="1872996"/>
            <a:ext cx="43186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i="1" spc="-10" dirty="0">
                <a:latin typeface="Arial"/>
                <a:cs typeface="Arial"/>
              </a:rPr>
              <a:t>Нарушения </a:t>
            </a:r>
            <a:r>
              <a:rPr sz="2000" i="1" spc="-95" dirty="0">
                <a:latin typeface="Arial"/>
                <a:cs typeface="Arial"/>
              </a:rPr>
              <a:t>сочетаемые </a:t>
            </a:r>
            <a:r>
              <a:rPr sz="2000" i="1" dirty="0">
                <a:latin typeface="Arial"/>
                <a:cs typeface="Arial"/>
              </a:rPr>
              <a:t>и </a:t>
            </a:r>
            <a:r>
              <a:rPr sz="2000" i="1" spc="-45" dirty="0">
                <a:latin typeface="Arial"/>
                <a:cs typeface="Arial"/>
              </a:rPr>
              <a:t>выгодные  </a:t>
            </a:r>
            <a:r>
              <a:rPr sz="2000" i="1" spc="35" dirty="0">
                <a:latin typeface="Arial"/>
                <a:cs typeface="Arial"/>
              </a:rPr>
              <a:t>для </a:t>
            </a:r>
            <a:r>
              <a:rPr sz="2000" i="1" spc="-60" dirty="0">
                <a:latin typeface="Arial"/>
                <a:cs typeface="Arial"/>
              </a:rPr>
              <a:t>восстановления </a:t>
            </a:r>
            <a:r>
              <a:rPr sz="2000" i="1" spc="10" dirty="0">
                <a:latin typeface="Arial"/>
                <a:cs typeface="Arial"/>
              </a:rPr>
              <a:t>или  </a:t>
            </a:r>
            <a:r>
              <a:rPr sz="2000" i="1" spc="-10" dirty="0">
                <a:latin typeface="Arial"/>
                <a:cs typeface="Arial"/>
              </a:rPr>
              <a:t>компенсации </a:t>
            </a:r>
            <a:r>
              <a:rPr sz="2000" i="1" spc="-95" dirty="0">
                <a:latin typeface="Arial"/>
                <a:cs typeface="Arial"/>
              </a:rPr>
              <a:t>двигательной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sz="2000" i="1" spc="-20" dirty="0">
                <a:latin typeface="Arial"/>
                <a:cs typeface="Arial"/>
              </a:rPr>
              <a:t>функции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63402" y="4009644"/>
            <a:ext cx="43186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i="1" spc="-10" dirty="0">
                <a:latin typeface="Arial"/>
                <a:cs typeface="Arial"/>
              </a:rPr>
              <a:t>Нарушения </a:t>
            </a:r>
            <a:r>
              <a:rPr sz="2000" i="1" spc="-5" dirty="0">
                <a:latin typeface="Arial"/>
                <a:cs typeface="Arial"/>
              </a:rPr>
              <a:t>не </a:t>
            </a:r>
            <a:r>
              <a:rPr sz="2000" i="1" spc="-95" dirty="0">
                <a:latin typeface="Arial"/>
                <a:cs typeface="Arial"/>
              </a:rPr>
              <a:t>сочетаемые </a:t>
            </a:r>
            <a:r>
              <a:rPr sz="2000" i="1" dirty="0">
                <a:latin typeface="Arial"/>
                <a:cs typeface="Arial"/>
              </a:rPr>
              <a:t>и </a:t>
            </a:r>
            <a:r>
              <a:rPr sz="2000" i="1" spc="-5" dirty="0">
                <a:latin typeface="Arial"/>
                <a:cs typeface="Arial"/>
              </a:rPr>
              <a:t>не  </a:t>
            </a:r>
            <a:r>
              <a:rPr sz="2000" i="1" spc="-45" dirty="0">
                <a:latin typeface="Arial"/>
                <a:cs typeface="Arial"/>
              </a:rPr>
              <a:t>выгодные </a:t>
            </a:r>
            <a:r>
              <a:rPr sz="2000" i="1" spc="35" dirty="0">
                <a:latin typeface="Arial"/>
                <a:cs typeface="Arial"/>
              </a:rPr>
              <a:t>для </a:t>
            </a:r>
            <a:r>
              <a:rPr sz="2000" i="1" spc="-60" dirty="0">
                <a:latin typeface="Arial"/>
                <a:cs typeface="Arial"/>
              </a:rPr>
              <a:t>восстановления </a:t>
            </a:r>
            <a:r>
              <a:rPr sz="2000" i="1" spc="10" dirty="0">
                <a:latin typeface="Arial"/>
                <a:cs typeface="Arial"/>
              </a:rPr>
              <a:t>или  </a:t>
            </a:r>
            <a:r>
              <a:rPr sz="2000" i="1" spc="-10" dirty="0">
                <a:latin typeface="Arial"/>
                <a:cs typeface="Arial"/>
              </a:rPr>
              <a:t>компенсации </a:t>
            </a:r>
            <a:r>
              <a:rPr sz="2000" i="1" spc="-95" dirty="0">
                <a:latin typeface="Arial"/>
                <a:cs typeface="Arial"/>
              </a:rPr>
              <a:t>двигательной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sz="2000" i="1" spc="-20" dirty="0">
                <a:latin typeface="Arial"/>
                <a:cs typeface="Arial"/>
              </a:rPr>
              <a:t>функции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85040" y="1806955"/>
            <a:ext cx="5073650" cy="378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5" dirty="0">
                <a:latin typeface="Arial"/>
                <a:cs typeface="Arial"/>
              </a:rPr>
              <a:t>Дыхательные </a:t>
            </a:r>
            <a:r>
              <a:rPr sz="1800" b="1" i="1" spc="10" dirty="0">
                <a:latin typeface="Arial"/>
                <a:cs typeface="Arial"/>
              </a:rPr>
              <a:t>упражнения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i="1" spc="-5" dirty="0">
                <a:latin typeface="Arial"/>
                <a:cs typeface="Arial"/>
              </a:rPr>
              <a:t>Статические </a:t>
            </a:r>
            <a:r>
              <a:rPr sz="1500" i="1" spc="-10" dirty="0">
                <a:latin typeface="Arial"/>
                <a:cs typeface="Arial"/>
              </a:rPr>
              <a:t>дыхательные </a:t>
            </a:r>
            <a:r>
              <a:rPr sz="1500" i="1" spc="-5" dirty="0">
                <a:latin typeface="Arial"/>
                <a:cs typeface="Arial"/>
              </a:rPr>
              <a:t>упражнения: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С нормальной </a:t>
            </a:r>
            <a:r>
              <a:rPr sz="1500" i="1" spc="-120" dirty="0">
                <a:latin typeface="Arial"/>
                <a:cs typeface="Arial"/>
              </a:rPr>
              <a:t>структурой </a:t>
            </a:r>
            <a:r>
              <a:rPr sz="1500" i="1" spc="-75" dirty="0">
                <a:latin typeface="Arial"/>
                <a:cs typeface="Arial"/>
              </a:rPr>
              <a:t>дыхательного</a:t>
            </a:r>
            <a:r>
              <a:rPr sz="1500" i="1" spc="-195" dirty="0">
                <a:latin typeface="Arial"/>
                <a:cs typeface="Arial"/>
              </a:rPr>
              <a:t> </a:t>
            </a:r>
            <a:r>
              <a:rPr sz="1500" i="1" spc="-5" dirty="0">
                <a:latin typeface="Arial"/>
                <a:cs typeface="Arial"/>
              </a:rPr>
              <a:t>цикла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С </a:t>
            </a:r>
            <a:r>
              <a:rPr sz="1500" i="1" spc="-5" dirty="0">
                <a:latin typeface="Arial"/>
                <a:cs typeface="Arial"/>
              </a:rPr>
              <a:t>модифицированной </a:t>
            </a:r>
            <a:r>
              <a:rPr sz="1500" i="1" spc="-120" dirty="0">
                <a:latin typeface="Arial"/>
                <a:cs typeface="Arial"/>
              </a:rPr>
              <a:t>структурой </a:t>
            </a:r>
            <a:r>
              <a:rPr sz="1500" i="1" spc="-75" dirty="0">
                <a:latin typeface="Arial"/>
                <a:cs typeface="Arial"/>
              </a:rPr>
              <a:t>дыхательного</a:t>
            </a:r>
            <a:r>
              <a:rPr sz="1500" i="1" spc="-155" dirty="0">
                <a:latin typeface="Arial"/>
                <a:cs typeface="Arial"/>
              </a:rPr>
              <a:t> </a:t>
            </a:r>
            <a:r>
              <a:rPr sz="1500" i="1" spc="-5" dirty="0">
                <a:latin typeface="Arial"/>
                <a:cs typeface="Arial"/>
              </a:rPr>
              <a:t>цикла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С </a:t>
            </a:r>
            <a:r>
              <a:rPr sz="1500" i="1" spc="-25" dirty="0">
                <a:latin typeface="Arial"/>
                <a:cs typeface="Arial"/>
              </a:rPr>
              <a:t>углубленным </a:t>
            </a:r>
            <a:r>
              <a:rPr sz="1500" i="1" spc="-10" dirty="0">
                <a:latin typeface="Arial"/>
                <a:cs typeface="Arial"/>
              </a:rPr>
              <a:t>спокойным</a:t>
            </a:r>
            <a:r>
              <a:rPr sz="1500" i="1" spc="20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вдохом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С </a:t>
            </a:r>
            <a:r>
              <a:rPr sz="1500" i="1" spc="-25" dirty="0">
                <a:latin typeface="Arial"/>
                <a:cs typeface="Arial"/>
              </a:rPr>
              <a:t>углубленным </a:t>
            </a:r>
            <a:r>
              <a:rPr sz="1500" i="1" spc="-5" dirty="0">
                <a:latin typeface="Arial"/>
                <a:cs typeface="Arial"/>
              </a:rPr>
              <a:t>форсированным</a:t>
            </a:r>
            <a:r>
              <a:rPr sz="1500" i="1" spc="15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вдохом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С </a:t>
            </a:r>
            <a:r>
              <a:rPr sz="1500" i="1" spc="-25" dirty="0">
                <a:latin typeface="Arial"/>
                <a:cs typeface="Arial"/>
              </a:rPr>
              <a:t>углубленным </a:t>
            </a:r>
            <a:r>
              <a:rPr sz="1500" i="1" spc="-10" dirty="0">
                <a:latin typeface="Arial"/>
                <a:cs typeface="Arial"/>
              </a:rPr>
              <a:t>спокойным</a:t>
            </a:r>
            <a:r>
              <a:rPr sz="1500" i="1" spc="20" dirty="0">
                <a:latin typeface="Arial"/>
                <a:cs typeface="Arial"/>
              </a:rPr>
              <a:t> </a:t>
            </a:r>
            <a:r>
              <a:rPr sz="1500" i="1" spc="-5" dirty="0">
                <a:latin typeface="Arial"/>
                <a:cs typeface="Arial"/>
              </a:rPr>
              <a:t>выдохом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</a:t>
            </a:r>
            <a:r>
              <a:rPr sz="1500" i="1" spc="-15" dirty="0">
                <a:latin typeface="Arial"/>
                <a:cs typeface="Arial"/>
              </a:rPr>
              <a:t>Без</a:t>
            </a:r>
            <a:r>
              <a:rPr sz="1500" i="1" spc="-10" dirty="0">
                <a:latin typeface="Arial"/>
                <a:cs typeface="Arial"/>
              </a:rPr>
              <a:t> </a:t>
            </a:r>
            <a:r>
              <a:rPr sz="1500" i="1" spc="-70" dirty="0">
                <a:latin typeface="Arial"/>
                <a:cs typeface="Arial"/>
              </a:rPr>
              <a:t>предметов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С </a:t>
            </a:r>
            <a:r>
              <a:rPr sz="1500" i="1" spc="-5" dirty="0">
                <a:latin typeface="Arial"/>
                <a:cs typeface="Arial"/>
              </a:rPr>
              <a:t>приспособлениями, </a:t>
            </a:r>
            <a:r>
              <a:rPr sz="1500" i="1" spc="-65" dirty="0">
                <a:latin typeface="Arial"/>
                <a:cs typeface="Arial"/>
              </a:rPr>
              <a:t>предметами </a:t>
            </a:r>
            <a:r>
              <a:rPr sz="1500" i="1" dirty="0">
                <a:latin typeface="Arial"/>
                <a:cs typeface="Arial"/>
              </a:rPr>
              <a:t>и</a:t>
            </a:r>
            <a:r>
              <a:rPr sz="1500" i="1" spc="55" dirty="0">
                <a:latin typeface="Arial"/>
                <a:cs typeface="Arial"/>
              </a:rPr>
              <a:t> </a:t>
            </a:r>
            <a:r>
              <a:rPr sz="1500" i="1" spc="-65" dirty="0">
                <a:latin typeface="Arial"/>
                <a:cs typeface="Arial"/>
              </a:rPr>
              <a:t>аппаратами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С </a:t>
            </a:r>
            <a:r>
              <a:rPr sz="1500" i="1" spc="-25" dirty="0">
                <a:latin typeface="Arial"/>
                <a:cs typeface="Arial"/>
              </a:rPr>
              <a:t>углубленным </a:t>
            </a:r>
            <a:r>
              <a:rPr sz="1500" i="1" spc="-5" dirty="0">
                <a:latin typeface="Arial"/>
                <a:cs typeface="Arial"/>
              </a:rPr>
              <a:t>форсированным</a:t>
            </a:r>
            <a:r>
              <a:rPr sz="1500" i="1" spc="20" dirty="0">
                <a:latin typeface="Arial"/>
                <a:cs typeface="Arial"/>
              </a:rPr>
              <a:t> </a:t>
            </a:r>
            <a:r>
              <a:rPr sz="1500" i="1" spc="-5" dirty="0">
                <a:latin typeface="Arial"/>
                <a:cs typeface="Arial"/>
              </a:rPr>
              <a:t>выдохом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</a:t>
            </a:r>
            <a:r>
              <a:rPr sz="1500" i="1" spc="-15" dirty="0">
                <a:latin typeface="Arial"/>
                <a:cs typeface="Arial"/>
              </a:rPr>
              <a:t>Без </a:t>
            </a:r>
            <a:r>
              <a:rPr sz="1500" i="1" spc="-45" dirty="0">
                <a:latin typeface="Arial"/>
                <a:cs typeface="Arial"/>
              </a:rPr>
              <a:t>дополнительных </a:t>
            </a:r>
            <a:r>
              <a:rPr sz="1500" i="1" spc="-55" dirty="0">
                <a:latin typeface="Arial"/>
                <a:cs typeface="Arial"/>
              </a:rPr>
              <a:t>воздействий </a:t>
            </a:r>
            <a:r>
              <a:rPr sz="1500" i="1" dirty="0">
                <a:latin typeface="Arial"/>
                <a:cs typeface="Arial"/>
              </a:rPr>
              <a:t>и</a:t>
            </a:r>
            <a:r>
              <a:rPr sz="1500" i="1" spc="85" dirty="0">
                <a:latin typeface="Arial"/>
                <a:cs typeface="Arial"/>
              </a:rPr>
              <a:t> </a:t>
            </a:r>
            <a:r>
              <a:rPr sz="1500" i="1" spc="-70" dirty="0">
                <a:latin typeface="Arial"/>
                <a:cs typeface="Arial"/>
              </a:rPr>
              <a:t>предметов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С вибрацией </a:t>
            </a:r>
            <a:r>
              <a:rPr sz="1500" i="1" spc="-35" dirty="0">
                <a:latin typeface="Arial"/>
                <a:cs typeface="Arial"/>
              </a:rPr>
              <a:t>грудной </a:t>
            </a:r>
            <a:r>
              <a:rPr sz="1500" i="1" spc="-114" dirty="0">
                <a:latin typeface="Arial"/>
                <a:cs typeface="Arial"/>
              </a:rPr>
              <a:t>клетки </a:t>
            </a:r>
            <a:r>
              <a:rPr sz="1500" i="1" spc="-5" dirty="0">
                <a:latin typeface="Arial"/>
                <a:cs typeface="Arial"/>
              </a:rPr>
              <a:t>на</a:t>
            </a:r>
            <a:r>
              <a:rPr sz="1500" i="1" spc="-190" dirty="0">
                <a:latin typeface="Arial"/>
                <a:cs typeface="Arial"/>
              </a:rPr>
              <a:t> </a:t>
            </a:r>
            <a:r>
              <a:rPr sz="1500" i="1" spc="-5" dirty="0">
                <a:latin typeface="Arial"/>
                <a:cs typeface="Arial"/>
              </a:rPr>
              <a:t>выдохе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С </a:t>
            </a:r>
            <a:r>
              <a:rPr sz="1500" i="1" spc="-50" dirty="0">
                <a:latin typeface="Arial"/>
                <a:cs typeface="Arial"/>
              </a:rPr>
              <a:t>откашливанием</a:t>
            </a:r>
            <a:r>
              <a:rPr sz="1500" i="1" spc="-10" dirty="0">
                <a:latin typeface="Arial"/>
                <a:cs typeface="Arial"/>
              </a:rPr>
              <a:t> </a:t>
            </a:r>
            <a:r>
              <a:rPr sz="1500" i="1" spc="-95" dirty="0">
                <a:latin typeface="Arial"/>
                <a:cs typeface="Arial"/>
              </a:rPr>
              <a:t>мокроты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С </a:t>
            </a:r>
            <a:r>
              <a:rPr sz="1500" i="1" spc="-5" dirty="0">
                <a:latin typeface="Arial"/>
                <a:cs typeface="Arial"/>
              </a:rPr>
              <a:t>пассивным </a:t>
            </a:r>
            <a:r>
              <a:rPr sz="1500" i="1" dirty="0">
                <a:latin typeface="Arial"/>
                <a:cs typeface="Arial"/>
              </a:rPr>
              <a:t>сдавливанием </a:t>
            </a:r>
            <a:r>
              <a:rPr sz="1500" i="1" spc="-35" dirty="0">
                <a:latin typeface="Arial"/>
                <a:cs typeface="Arial"/>
              </a:rPr>
              <a:t>грудной</a:t>
            </a:r>
            <a:r>
              <a:rPr sz="1500" i="1" dirty="0">
                <a:latin typeface="Arial"/>
                <a:cs typeface="Arial"/>
              </a:rPr>
              <a:t> </a:t>
            </a:r>
            <a:r>
              <a:rPr sz="1500" i="1" spc="-114" dirty="0">
                <a:latin typeface="Arial"/>
                <a:cs typeface="Arial"/>
              </a:rPr>
              <a:t>клетки</a:t>
            </a:r>
            <a:endParaRPr sz="15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4993" y="731011"/>
            <a:ext cx="2451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Лечебная</a:t>
            </a:r>
            <a:r>
              <a:rPr sz="1800" spc="-35" dirty="0"/>
              <a:t> </a:t>
            </a:r>
            <a:r>
              <a:rPr sz="1800" spc="5" dirty="0"/>
              <a:t>гимнастика</a:t>
            </a:r>
            <a:endParaRPr sz="180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8452" y="1651508"/>
            <a:ext cx="6843395" cy="3239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5" dirty="0">
                <a:latin typeface="Arial"/>
                <a:cs typeface="Arial"/>
              </a:rPr>
              <a:t>Дыхательные </a:t>
            </a:r>
            <a:r>
              <a:rPr sz="1800" b="1" i="1" spc="10" dirty="0">
                <a:latin typeface="Arial"/>
                <a:cs typeface="Arial"/>
              </a:rPr>
              <a:t>упражнения</a:t>
            </a:r>
            <a:endParaRPr sz="1800">
              <a:latin typeface="Arial"/>
              <a:cs typeface="Arial"/>
            </a:endParaRPr>
          </a:p>
          <a:p>
            <a:pPr marL="469900" marR="1259840" indent="-457200">
              <a:lnSpc>
                <a:spcPct val="100000"/>
              </a:lnSpc>
              <a:spcBef>
                <a:spcPts val="1545"/>
              </a:spcBef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</a:t>
            </a:r>
            <a:r>
              <a:rPr sz="1500" i="1" spc="-5" dirty="0">
                <a:latin typeface="Arial"/>
                <a:cs typeface="Arial"/>
              </a:rPr>
              <a:t>Полное дыхание </a:t>
            </a:r>
            <a:r>
              <a:rPr sz="1500" i="1" dirty="0">
                <a:latin typeface="Arial"/>
                <a:cs typeface="Arial"/>
              </a:rPr>
              <a:t>(с </a:t>
            </a:r>
            <a:r>
              <a:rPr sz="1500" i="1" spc="-5" dirty="0">
                <a:latin typeface="Arial"/>
                <a:cs typeface="Arial"/>
              </a:rPr>
              <a:t>включением основных,  </a:t>
            </a:r>
            <a:r>
              <a:rPr sz="1500" i="1" spc="-65" dirty="0">
                <a:latin typeface="Arial"/>
                <a:cs typeface="Arial"/>
              </a:rPr>
              <a:t>вспомогательных </a:t>
            </a:r>
            <a:r>
              <a:rPr sz="1500" i="1" dirty="0">
                <a:latin typeface="Arial"/>
                <a:cs typeface="Arial"/>
              </a:rPr>
              <a:t>и </a:t>
            </a:r>
            <a:r>
              <a:rPr sz="1500" i="1" spc="-45" dirty="0">
                <a:latin typeface="Arial"/>
                <a:cs typeface="Arial"/>
              </a:rPr>
              <a:t>дополнительных </a:t>
            </a:r>
            <a:r>
              <a:rPr sz="1500" i="1" spc="-65" dirty="0">
                <a:latin typeface="Arial"/>
                <a:cs typeface="Arial"/>
              </a:rPr>
              <a:t>дыхательных</a:t>
            </a:r>
            <a:r>
              <a:rPr sz="1500" i="1" spc="95" dirty="0">
                <a:latin typeface="Arial"/>
                <a:cs typeface="Arial"/>
              </a:rPr>
              <a:t> </a:t>
            </a:r>
            <a:r>
              <a:rPr sz="1500" i="1" spc="-15" dirty="0">
                <a:latin typeface="Arial"/>
                <a:cs typeface="Arial"/>
              </a:rPr>
              <a:t>мышц)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С </a:t>
            </a:r>
            <a:r>
              <a:rPr sz="1500" i="1" spc="-20" dirty="0">
                <a:latin typeface="Arial"/>
                <a:cs typeface="Arial"/>
              </a:rPr>
              <a:t>ограничением </a:t>
            </a:r>
            <a:r>
              <a:rPr sz="1500" i="1" spc="-30" dirty="0">
                <a:latin typeface="Arial"/>
                <a:cs typeface="Arial"/>
              </a:rPr>
              <a:t>глубины</a:t>
            </a:r>
            <a:r>
              <a:rPr sz="1500" i="1" spc="-15" dirty="0">
                <a:latin typeface="Arial"/>
                <a:cs typeface="Arial"/>
              </a:rPr>
              <a:t> </a:t>
            </a:r>
            <a:r>
              <a:rPr sz="1500" i="1" spc="-5" dirty="0">
                <a:latin typeface="Arial"/>
                <a:cs typeface="Arial"/>
              </a:rPr>
              <a:t>вдоха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</a:t>
            </a:r>
            <a:r>
              <a:rPr sz="1500" i="1" spc="-50" dirty="0">
                <a:latin typeface="Arial"/>
                <a:cs typeface="Arial"/>
              </a:rPr>
              <a:t>Асимметричное</a:t>
            </a:r>
            <a:r>
              <a:rPr sz="1500" i="1" spc="-10" dirty="0">
                <a:latin typeface="Arial"/>
                <a:cs typeface="Arial"/>
              </a:rPr>
              <a:t> </a:t>
            </a:r>
            <a:r>
              <a:rPr sz="1500" i="1" spc="-5" dirty="0">
                <a:latin typeface="Arial"/>
                <a:cs typeface="Arial"/>
              </a:rPr>
              <a:t>дыхание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С </a:t>
            </a:r>
            <a:r>
              <a:rPr sz="1500" i="1" spc="-45" dirty="0">
                <a:latin typeface="Arial"/>
                <a:cs typeface="Arial"/>
              </a:rPr>
              <a:t>аутовибрацией </a:t>
            </a:r>
            <a:r>
              <a:rPr sz="1500" i="1" spc="-35" dirty="0">
                <a:latin typeface="Arial"/>
                <a:cs typeface="Arial"/>
              </a:rPr>
              <a:t>грудной</a:t>
            </a:r>
            <a:r>
              <a:rPr sz="1500" i="1" spc="30" dirty="0">
                <a:latin typeface="Arial"/>
                <a:cs typeface="Arial"/>
              </a:rPr>
              <a:t> </a:t>
            </a:r>
            <a:r>
              <a:rPr sz="1500" i="1" spc="-114" dirty="0">
                <a:latin typeface="Arial"/>
                <a:cs typeface="Arial"/>
              </a:rPr>
              <a:t>клетки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С </a:t>
            </a:r>
            <a:r>
              <a:rPr sz="1500" i="1" spc="-45" dirty="0">
                <a:latin typeface="Arial"/>
                <a:cs typeface="Arial"/>
              </a:rPr>
              <a:t>аутовибрацией </a:t>
            </a:r>
            <a:r>
              <a:rPr sz="1500" i="1" spc="-10" dirty="0">
                <a:latin typeface="Arial"/>
                <a:cs typeface="Arial"/>
              </a:rPr>
              <a:t>крыльев </a:t>
            </a:r>
            <a:r>
              <a:rPr sz="1500" i="1" spc="-5" dirty="0">
                <a:latin typeface="Arial"/>
                <a:cs typeface="Arial"/>
              </a:rPr>
              <a:t>носа </a:t>
            </a:r>
            <a:r>
              <a:rPr sz="1500" i="1" spc="5" dirty="0">
                <a:latin typeface="Arial"/>
                <a:cs typeface="Arial"/>
              </a:rPr>
              <a:t>или </a:t>
            </a:r>
            <a:r>
              <a:rPr sz="1500" i="1" spc="-5" dirty="0">
                <a:latin typeface="Arial"/>
                <a:cs typeface="Arial"/>
              </a:rPr>
              <a:t>надключичных</a:t>
            </a:r>
            <a:r>
              <a:rPr sz="1500" i="1" spc="30" dirty="0">
                <a:latin typeface="Arial"/>
                <a:cs typeface="Arial"/>
              </a:rPr>
              <a:t> </a:t>
            </a:r>
            <a:r>
              <a:rPr sz="1500" i="1" spc="-10" dirty="0">
                <a:latin typeface="Arial"/>
                <a:cs typeface="Arial"/>
              </a:rPr>
              <a:t>зон</a:t>
            </a:r>
            <a:endParaRPr sz="1500">
              <a:latin typeface="Arial"/>
              <a:cs typeface="Arial"/>
            </a:endParaRPr>
          </a:p>
          <a:p>
            <a:pPr marL="469900" marR="171450" indent="-4572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</a:t>
            </a:r>
            <a:r>
              <a:rPr sz="1500" i="1" spc="-114" dirty="0">
                <a:latin typeface="Arial"/>
                <a:cs typeface="Arial"/>
              </a:rPr>
              <a:t>Статические </a:t>
            </a:r>
            <a:r>
              <a:rPr sz="1500" i="1" spc="-65" dirty="0">
                <a:latin typeface="Arial"/>
                <a:cs typeface="Arial"/>
              </a:rPr>
              <a:t>дыхательные </a:t>
            </a:r>
            <a:r>
              <a:rPr sz="1500" i="1" spc="-5" dirty="0">
                <a:latin typeface="Arial"/>
                <a:cs typeface="Arial"/>
              </a:rPr>
              <a:t>упражнения </a:t>
            </a:r>
            <a:r>
              <a:rPr sz="1500" i="1" dirty="0">
                <a:latin typeface="Arial"/>
                <a:cs typeface="Arial"/>
              </a:rPr>
              <a:t>с </a:t>
            </a:r>
            <a:r>
              <a:rPr sz="1500" i="1" spc="-5" dirty="0">
                <a:latin typeface="Arial"/>
                <a:cs typeface="Arial"/>
              </a:rPr>
              <a:t>использованием </a:t>
            </a:r>
            <a:r>
              <a:rPr sz="1500" i="1" spc="-50" dirty="0">
                <a:latin typeface="Arial"/>
                <a:cs typeface="Arial"/>
              </a:rPr>
              <a:t>постуральных  </a:t>
            </a:r>
            <a:r>
              <a:rPr sz="1500" i="1" spc="-10" dirty="0">
                <a:latin typeface="Arial"/>
                <a:cs typeface="Arial"/>
              </a:rPr>
              <a:t>исходных положений </a:t>
            </a:r>
            <a:r>
              <a:rPr sz="1500" i="1" spc="25" dirty="0">
                <a:latin typeface="Arial"/>
                <a:cs typeface="Arial"/>
              </a:rPr>
              <a:t>для</a:t>
            </a:r>
            <a:r>
              <a:rPr sz="1500" i="1" dirty="0">
                <a:latin typeface="Arial"/>
                <a:cs typeface="Arial"/>
              </a:rPr>
              <a:t> </a:t>
            </a:r>
            <a:r>
              <a:rPr sz="1500" i="1" spc="-5" dirty="0">
                <a:latin typeface="Arial"/>
                <a:cs typeface="Arial"/>
              </a:rPr>
              <a:t>бронходренажа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</a:t>
            </a:r>
            <a:r>
              <a:rPr sz="1500" i="1" spc="-10" dirty="0">
                <a:latin typeface="Arial"/>
                <a:cs typeface="Arial"/>
              </a:rPr>
              <a:t>Динамические </a:t>
            </a:r>
            <a:r>
              <a:rPr sz="1500" i="1" spc="-65" dirty="0">
                <a:latin typeface="Arial"/>
                <a:cs typeface="Arial"/>
              </a:rPr>
              <a:t>дыхательные</a:t>
            </a:r>
            <a:r>
              <a:rPr sz="1500" i="1" spc="-5" dirty="0">
                <a:latin typeface="Arial"/>
                <a:cs typeface="Arial"/>
              </a:rPr>
              <a:t> упражнения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С </a:t>
            </a:r>
            <a:r>
              <a:rPr sz="1500" i="1" spc="-65" dirty="0">
                <a:latin typeface="Arial"/>
                <a:cs typeface="Arial"/>
              </a:rPr>
              <a:t>предметами </a:t>
            </a:r>
            <a:r>
              <a:rPr sz="1500" i="1" spc="5" dirty="0">
                <a:latin typeface="Arial"/>
                <a:cs typeface="Arial"/>
              </a:rPr>
              <a:t>или</a:t>
            </a:r>
            <a:r>
              <a:rPr sz="1500" i="1" spc="50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снарядами</a:t>
            </a:r>
            <a:endParaRPr sz="1500">
              <a:latin typeface="Arial"/>
              <a:cs typeface="Arial"/>
            </a:endParaRPr>
          </a:p>
          <a:p>
            <a:pPr marL="469900" marR="5080" indent="-457200">
              <a:lnSpc>
                <a:spcPct val="100000"/>
              </a:lnSpc>
              <a:tabLst>
                <a:tab pos="229235" algn="l"/>
              </a:tabLst>
            </a:pPr>
            <a:r>
              <a:rPr sz="1500" i="1" dirty="0">
                <a:latin typeface="Arial"/>
                <a:cs typeface="Arial"/>
              </a:rPr>
              <a:t>•	</a:t>
            </a:r>
            <a:r>
              <a:rPr sz="1500" i="1" spc="-10" dirty="0">
                <a:latin typeface="Arial"/>
                <a:cs typeface="Arial"/>
              </a:rPr>
              <a:t>Динамические </a:t>
            </a:r>
            <a:r>
              <a:rPr sz="1500" i="1" spc="-65" dirty="0">
                <a:latin typeface="Arial"/>
                <a:cs typeface="Arial"/>
              </a:rPr>
              <a:t>дыхательные </a:t>
            </a:r>
            <a:r>
              <a:rPr sz="1500" i="1" spc="-5" dirty="0">
                <a:latin typeface="Arial"/>
                <a:cs typeface="Arial"/>
              </a:rPr>
              <a:t>упражнения </a:t>
            </a:r>
            <a:r>
              <a:rPr sz="1500" i="1" dirty="0">
                <a:latin typeface="Arial"/>
                <a:cs typeface="Arial"/>
              </a:rPr>
              <a:t>с </a:t>
            </a:r>
            <a:r>
              <a:rPr sz="1500" i="1" spc="-5" dirty="0">
                <a:latin typeface="Arial"/>
                <a:cs typeface="Arial"/>
              </a:rPr>
              <a:t>использованием </a:t>
            </a:r>
            <a:r>
              <a:rPr sz="1500" i="1" spc="-50" dirty="0">
                <a:latin typeface="Arial"/>
                <a:cs typeface="Arial"/>
              </a:rPr>
              <a:t>постуральных  </a:t>
            </a:r>
            <a:r>
              <a:rPr sz="1500" i="1" spc="-10" dirty="0">
                <a:latin typeface="Arial"/>
                <a:cs typeface="Arial"/>
              </a:rPr>
              <a:t>исходных положений </a:t>
            </a:r>
            <a:r>
              <a:rPr sz="1500" i="1" spc="25" dirty="0">
                <a:latin typeface="Arial"/>
                <a:cs typeface="Arial"/>
              </a:rPr>
              <a:t>для</a:t>
            </a:r>
            <a:r>
              <a:rPr sz="1500" i="1" dirty="0">
                <a:latin typeface="Arial"/>
                <a:cs typeface="Arial"/>
              </a:rPr>
              <a:t> </a:t>
            </a:r>
            <a:r>
              <a:rPr sz="1500" i="1" spc="-5" dirty="0">
                <a:latin typeface="Arial"/>
                <a:cs typeface="Arial"/>
              </a:rPr>
              <a:t>бронходренажа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4993" y="731011"/>
            <a:ext cx="2451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Лечебная</a:t>
            </a:r>
            <a:r>
              <a:rPr sz="1800" spc="-35" dirty="0"/>
              <a:t> </a:t>
            </a:r>
            <a:r>
              <a:rPr sz="1800" spc="5" dirty="0"/>
              <a:t>гимнастика</a:t>
            </a:r>
            <a:endParaRPr sz="180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23264" y="1319276"/>
            <a:ext cx="6200775" cy="4456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latin typeface="Arial"/>
                <a:cs typeface="Arial"/>
              </a:rPr>
              <a:t>Тренировка</a:t>
            </a:r>
            <a:r>
              <a:rPr sz="1800" b="1" i="1" spc="-1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с</a:t>
            </a:r>
            <a:endParaRPr sz="1800">
              <a:latin typeface="Arial"/>
              <a:cs typeface="Arial"/>
            </a:endParaRPr>
          </a:p>
          <a:p>
            <a:pPr marL="40640">
              <a:lnSpc>
                <a:spcPct val="100000"/>
              </a:lnSpc>
              <a:spcBef>
                <a:spcPts val="45"/>
              </a:spcBef>
            </a:pPr>
            <a:r>
              <a:rPr sz="1800" b="1" i="1" spc="-5" dirty="0">
                <a:latin typeface="Arial"/>
                <a:cs typeface="Arial"/>
              </a:rPr>
              <a:t>биологической обратной </a:t>
            </a:r>
            <a:r>
              <a:rPr sz="1800" b="1" i="1" spc="-10" dirty="0">
                <a:latin typeface="Arial"/>
                <a:cs typeface="Arial"/>
              </a:rPr>
              <a:t>связью</a:t>
            </a:r>
            <a:r>
              <a:rPr sz="1800" b="1" i="1" spc="15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(БОС)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645"/>
              </a:lnSpc>
              <a:spcBef>
                <a:spcPts val="1340"/>
              </a:spcBef>
            </a:pPr>
            <a:r>
              <a:rPr sz="1400" i="1" dirty="0">
                <a:latin typeface="Arial"/>
                <a:cs typeface="Arial"/>
              </a:rPr>
              <a:t>•  </a:t>
            </a:r>
            <a:r>
              <a:rPr sz="1400" i="1" spc="-35" dirty="0">
                <a:latin typeface="Arial"/>
                <a:cs typeface="Arial"/>
              </a:rPr>
              <a:t>Тренировка </a:t>
            </a:r>
            <a:r>
              <a:rPr sz="1400" i="1" dirty="0">
                <a:latin typeface="Arial"/>
                <a:cs typeface="Arial"/>
              </a:rPr>
              <a:t>с </a:t>
            </a:r>
            <a:r>
              <a:rPr sz="1400" i="1" spc="-30" dirty="0">
                <a:latin typeface="Arial"/>
                <a:cs typeface="Arial"/>
              </a:rPr>
              <a:t>БОС </a:t>
            </a:r>
            <a:r>
              <a:rPr sz="1400" i="1" spc="-25" dirty="0">
                <a:latin typeface="Arial"/>
                <a:cs typeface="Arial"/>
              </a:rPr>
              <a:t>по</a:t>
            </a:r>
            <a:r>
              <a:rPr sz="1400" i="1" spc="-30" dirty="0">
                <a:latin typeface="Arial"/>
                <a:cs typeface="Arial"/>
              </a:rPr>
              <a:t> </a:t>
            </a:r>
            <a:r>
              <a:rPr sz="1400" i="1" spc="-20" dirty="0">
                <a:latin typeface="Arial"/>
                <a:cs typeface="Arial"/>
              </a:rPr>
              <a:t>ЭМГ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595"/>
              </a:lnSpc>
            </a:pPr>
            <a:r>
              <a:rPr sz="1400" i="1" dirty="0">
                <a:latin typeface="Arial"/>
                <a:cs typeface="Arial"/>
              </a:rPr>
              <a:t>•  </a:t>
            </a:r>
            <a:r>
              <a:rPr sz="1400" i="1" spc="-35" dirty="0">
                <a:latin typeface="Arial"/>
                <a:cs typeface="Arial"/>
              </a:rPr>
              <a:t>Тренировка </a:t>
            </a:r>
            <a:r>
              <a:rPr sz="1400" i="1" dirty="0">
                <a:latin typeface="Arial"/>
                <a:cs typeface="Arial"/>
              </a:rPr>
              <a:t>с </a:t>
            </a:r>
            <a:r>
              <a:rPr sz="1400" i="1" spc="-30" dirty="0">
                <a:latin typeface="Arial"/>
                <a:cs typeface="Arial"/>
              </a:rPr>
              <a:t>БОС </a:t>
            </a:r>
            <a:r>
              <a:rPr sz="1400" i="1" spc="-25" dirty="0">
                <a:latin typeface="Arial"/>
                <a:cs typeface="Arial"/>
              </a:rPr>
              <a:t>по</a:t>
            </a:r>
            <a:r>
              <a:rPr sz="1400" i="1" spc="-3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ЭЭГ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595"/>
              </a:lnSpc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i="1" spc="-35" dirty="0">
                <a:latin typeface="Arial"/>
                <a:cs typeface="Arial"/>
              </a:rPr>
              <a:t>Тренировка </a:t>
            </a:r>
            <a:r>
              <a:rPr sz="1400" i="1" dirty="0">
                <a:latin typeface="Arial"/>
                <a:cs typeface="Arial"/>
              </a:rPr>
              <a:t>с </a:t>
            </a:r>
            <a:r>
              <a:rPr sz="1400" i="1" spc="-30" dirty="0">
                <a:latin typeface="Arial"/>
                <a:cs typeface="Arial"/>
              </a:rPr>
              <a:t>БОС </a:t>
            </a:r>
            <a:r>
              <a:rPr sz="1400" i="1" spc="-25" dirty="0">
                <a:latin typeface="Arial"/>
                <a:cs typeface="Arial"/>
              </a:rPr>
              <a:t>по </a:t>
            </a:r>
            <a:r>
              <a:rPr sz="1400" i="1" spc="-45" dirty="0">
                <a:latin typeface="Arial"/>
                <a:cs typeface="Arial"/>
              </a:rPr>
              <a:t>спирографическим</a:t>
            </a:r>
            <a:r>
              <a:rPr sz="1400" i="1" dirty="0">
                <a:latin typeface="Arial"/>
                <a:cs typeface="Arial"/>
              </a:rPr>
              <a:t> </a:t>
            </a:r>
            <a:r>
              <a:rPr sz="1400" i="1" spc="-90" dirty="0">
                <a:latin typeface="Arial"/>
                <a:cs typeface="Arial"/>
              </a:rPr>
              <a:t>показателям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10"/>
              </a:lnSpc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i="1" spc="-35" dirty="0">
                <a:latin typeface="Arial"/>
                <a:cs typeface="Arial"/>
              </a:rPr>
              <a:t>Тренировка </a:t>
            </a:r>
            <a:r>
              <a:rPr sz="1400" i="1" dirty="0">
                <a:latin typeface="Arial"/>
                <a:cs typeface="Arial"/>
              </a:rPr>
              <a:t>с </a:t>
            </a:r>
            <a:r>
              <a:rPr sz="1400" i="1" spc="-30" dirty="0">
                <a:latin typeface="Arial"/>
                <a:cs typeface="Arial"/>
              </a:rPr>
              <a:t>БОС </a:t>
            </a:r>
            <a:r>
              <a:rPr sz="1400" i="1" spc="-25" dirty="0">
                <a:latin typeface="Arial"/>
                <a:cs typeface="Arial"/>
              </a:rPr>
              <a:t>по </a:t>
            </a:r>
            <a:r>
              <a:rPr sz="1400" i="1" spc="-45" dirty="0">
                <a:latin typeface="Arial"/>
                <a:cs typeface="Arial"/>
              </a:rPr>
              <a:t>динамографическим </a:t>
            </a:r>
            <a:r>
              <a:rPr sz="1400" i="1" spc="-85" dirty="0">
                <a:latin typeface="Arial"/>
                <a:cs typeface="Arial"/>
              </a:rPr>
              <a:t>показателям </a:t>
            </a:r>
            <a:r>
              <a:rPr sz="1400" i="1" spc="-25" dirty="0">
                <a:latin typeface="Arial"/>
                <a:cs typeface="Arial"/>
              </a:rPr>
              <a:t>(по</a:t>
            </a:r>
            <a:r>
              <a:rPr sz="1400" i="1" spc="55" dirty="0">
                <a:latin typeface="Arial"/>
                <a:cs typeface="Arial"/>
              </a:rPr>
              <a:t> </a:t>
            </a:r>
            <a:r>
              <a:rPr sz="1400" i="1" spc="-20" dirty="0">
                <a:latin typeface="Arial"/>
                <a:cs typeface="Arial"/>
              </a:rPr>
              <a:t>силе)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45"/>
              </a:lnSpc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i="1" spc="-35" dirty="0">
                <a:latin typeface="Arial"/>
                <a:cs typeface="Arial"/>
              </a:rPr>
              <a:t>Тренировка </a:t>
            </a:r>
            <a:r>
              <a:rPr sz="1400" i="1" spc="-15" dirty="0">
                <a:latin typeface="Arial"/>
                <a:cs typeface="Arial"/>
              </a:rPr>
              <a:t>см </a:t>
            </a:r>
            <a:r>
              <a:rPr sz="1400" i="1" spc="-30" dirty="0">
                <a:latin typeface="Arial"/>
                <a:cs typeface="Arial"/>
              </a:rPr>
              <a:t>БОС </a:t>
            </a:r>
            <a:r>
              <a:rPr sz="1400" i="1" spc="-25" dirty="0">
                <a:latin typeface="Arial"/>
                <a:cs typeface="Arial"/>
              </a:rPr>
              <a:t>по </a:t>
            </a:r>
            <a:r>
              <a:rPr sz="1400" i="1" spc="-85" dirty="0">
                <a:latin typeface="Arial"/>
                <a:cs typeface="Arial"/>
              </a:rPr>
              <a:t>показателям </a:t>
            </a:r>
            <a:r>
              <a:rPr sz="1400" i="1" spc="-45" dirty="0">
                <a:latin typeface="Arial"/>
                <a:cs typeface="Arial"/>
              </a:rPr>
              <a:t>мышечной</a:t>
            </a:r>
            <a:r>
              <a:rPr sz="1400" i="1" spc="50" dirty="0">
                <a:latin typeface="Arial"/>
                <a:cs typeface="Arial"/>
              </a:rPr>
              <a:t> </a:t>
            </a:r>
            <a:r>
              <a:rPr sz="1400" i="1" spc="-55" dirty="0">
                <a:latin typeface="Arial"/>
                <a:cs typeface="Arial"/>
              </a:rPr>
              <a:t>механограммы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45"/>
              </a:lnSpc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i="1" spc="-35" dirty="0">
                <a:latin typeface="Arial"/>
                <a:cs typeface="Arial"/>
              </a:rPr>
              <a:t>Тренировка </a:t>
            </a:r>
            <a:r>
              <a:rPr sz="1400" i="1" dirty="0">
                <a:latin typeface="Arial"/>
                <a:cs typeface="Arial"/>
              </a:rPr>
              <a:t>с </a:t>
            </a:r>
            <a:r>
              <a:rPr sz="1400" i="1" spc="-30" dirty="0">
                <a:latin typeface="Arial"/>
                <a:cs typeface="Arial"/>
              </a:rPr>
              <a:t>БОС </a:t>
            </a:r>
            <a:r>
              <a:rPr sz="1400" i="1" spc="-25" dirty="0">
                <a:latin typeface="Arial"/>
                <a:cs typeface="Arial"/>
              </a:rPr>
              <a:t>по </a:t>
            </a:r>
            <a:r>
              <a:rPr sz="1400" i="1" spc="-30" dirty="0">
                <a:latin typeface="Arial"/>
                <a:cs typeface="Arial"/>
              </a:rPr>
              <a:t>опорной</a:t>
            </a:r>
            <a:r>
              <a:rPr sz="1400" i="1" spc="10" dirty="0">
                <a:latin typeface="Arial"/>
                <a:cs typeface="Arial"/>
              </a:rPr>
              <a:t> </a:t>
            </a:r>
            <a:r>
              <a:rPr sz="1400" i="1" spc="-35" dirty="0">
                <a:latin typeface="Arial"/>
                <a:cs typeface="Arial"/>
              </a:rPr>
              <a:t>реакции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10"/>
              </a:lnSpc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i="1" spc="-35" dirty="0">
                <a:latin typeface="Arial"/>
                <a:cs typeface="Arial"/>
              </a:rPr>
              <a:t>Тренировка </a:t>
            </a:r>
            <a:r>
              <a:rPr sz="1400" i="1" dirty="0">
                <a:latin typeface="Arial"/>
                <a:cs typeface="Arial"/>
              </a:rPr>
              <a:t>с </a:t>
            </a:r>
            <a:r>
              <a:rPr sz="1400" i="1" spc="-30" dirty="0">
                <a:latin typeface="Arial"/>
                <a:cs typeface="Arial"/>
              </a:rPr>
              <a:t>БОС </a:t>
            </a:r>
            <a:r>
              <a:rPr sz="1400" i="1" spc="-25" dirty="0">
                <a:latin typeface="Arial"/>
                <a:cs typeface="Arial"/>
              </a:rPr>
              <a:t>по </a:t>
            </a:r>
            <a:r>
              <a:rPr sz="1400" i="1" spc="-45" dirty="0">
                <a:latin typeface="Arial"/>
                <a:cs typeface="Arial"/>
              </a:rPr>
              <a:t>подографическим</a:t>
            </a:r>
            <a:r>
              <a:rPr sz="1400" i="1" dirty="0">
                <a:latin typeface="Arial"/>
                <a:cs typeface="Arial"/>
              </a:rPr>
              <a:t> </a:t>
            </a:r>
            <a:r>
              <a:rPr sz="1400" i="1" spc="-90" dirty="0">
                <a:latin typeface="Arial"/>
                <a:cs typeface="Arial"/>
              </a:rPr>
              <a:t>показателям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45"/>
              </a:lnSpc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i="1" spc="-35" dirty="0">
                <a:latin typeface="Arial"/>
                <a:cs typeface="Arial"/>
              </a:rPr>
              <a:t>Тренировка </a:t>
            </a:r>
            <a:r>
              <a:rPr sz="1400" i="1" dirty="0">
                <a:latin typeface="Arial"/>
                <a:cs typeface="Arial"/>
              </a:rPr>
              <a:t>с </a:t>
            </a:r>
            <a:r>
              <a:rPr sz="1400" i="1" spc="-30" dirty="0">
                <a:latin typeface="Arial"/>
                <a:cs typeface="Arial"/>
              </a:rPr>
              <a:t>БОС </a:t>
            </a:r>
            <a:r>
              <a:rPr sz="1400" i="1" spc="-25" dirty="0">
                <a:latin typeface="Arial"/>
                <a:cs typeface="Arial"/>
              </a:rPr>
              <a:t>по </a:t>
            </a:r>
            <a:r>
              <a:rPr sz="1400" i="1" spc="-60" dirty="0">
                <a:latin typeface="Arial"/>
                <a:cs typeface="Arial"/>
              </a:rPr>
              <a:t>гониографическим </a:t>
            </a:r>
            <a:r>
              <a:rPr sz="1400" i="1" spc="-85" dirty="0">
                <a:latin typeface="Arial"/>
                <a:cs typeface="Arial"/>
              </a:rPr>
              <a:t>показателям </a:t>
            </a:r>
            <a:r>
              <a:rPr sz="1400" i="1" spc="-25" dirty="0">
                <a:latin typeface="Arial"/>
                <a:cs typeface="Arial"/>
              </a:rPr>
              <a:t>(по </a:t>
            </a:r>
            <a:r>
              <a:rPr sz="1400" i="1" spc="-80" dirty="0">
                <a:latin typeface="Arial"/>
                <a:cs typeface="Arial"/>
              </a:rPr>
              <a:t>суставному</a:t>
            </a:r>
            <a:r>
              <a:rPr sz="1400" i="1" spc="70" dirty="0">
                <a:latin typeface="Arial"/>
                <a:cs typeface="Arial"/>
              </a:rPr>
              <a:t> </a:t>
            </a:r>
            <a:r>
              <a:rPr sz="1400" i="1" spc="-60" dirty="0">
                <a:latin typeface="Arial"/>
                <a:cs typeface="Arial"/>
              </a:rPr>
              <a:t>углу)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i="1" spc="-35" dirty="0">
                <a:latin typeface="Arial"/>
                <a:cs typeface="Arial"/>
              </a:rPr>
              <a:t>Тренировка </a:t>
            </a:r>
            <a:r>
              <a:rPr sz="1400" i="1" dirty="0">
                <a:latin typeface="Arial"/>
                <a:cs typeface="Arial"/>
              </a:rPr>
              <a:t>с </a:t>
            </a:r>
            <a:r>
              <a:rPr sz="1400" i="1" spc="-30" dirty="0">
                <a:latin typeface="Arial"/>
                <a:cs typeface="Arial"/>
              </a:rPr>
              <a:t>БОС </a:t>
            </a:r>
            <a:r>
              <a:rPr sz="1400" i="1" spc="-25" dirty="0">
                <a:latin typeface="Arial"/>
                <a:cs typeface="Arial"/>
              </a:rPr>
              <a:t>по </a:t>
            </a:r>
            <a:r>
              <a:rPr sz="1400" i="1" spc="-45" dirty="0">
                <a:latin typeface="Arial"/>
                <a:cs typeface="Arial"/>
              </a:rPr>
              <a:t>кинезиологическому </a:t>
            </a:r>
            <a:r>
              <a:rPr sz="1400" i="1" spc="-30" dirty="0">
                <a:latin typeface="Arial"/>
                <a:cs typeface="Arial"/>
              </a:rPr>
              <a:t>образу</a:t>
            </a:r>
            <a:r>
              <a:rPr sz="1400" i="1" spc="25" dirty="0">
                <a:latin typeface="Arial"/>
                <a:cs typeface="Arial"/>
              </a:rPr>
              <a:t> </a:t>
            </a:r>
            <a:r>
              <a:rPr sz="1400" i="1" spc="-25" dirty="0">
                <a:latin typeface="Arial"/>
                <a:cs typeface="Arial"/>
              </a:rPr>
              <a:t>движения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45"/>
              </a:lnSpc>
              <a:spcBef>
                <a:spcPts val="25"/>
              </a:spcBef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i="1" spc="-35" dirty="0">
                <a:latin typeface="Arial"/>
                <a:cs typeface="Arial"/>
              </a:rPr>
              <a:t>Тренировка </a:t>
            </a:r>
            <a:r>
              <a:rPr sz="1400" i="1" dirty="0">
                <a:latin typeface="Arial"/>
                <a:cs typeface="Arial"/>
              </a:rPr>
              <a:t>с </a:t>
            </a:r>
            <a:r>
              <a:rPr sz="1400" i="1" spc="-30" dirty="0">
                <a:latin typeface="Arial"/>
                <a:cs typeface="Arial"/>
              </a:rPr>
              <a:t>БОС </a:t>
            </a:r>
            <a:r>
              <a:rPr sz="1400" i="1" spc="-25" dirty="0">
                <a:latin typeface="Arial"/>
                <a:cs typeface="Arial"/>
              </a:rPr>
              <a:t>по линейной </a:t>
            </a:r>
            <a:r>
              <a:rPr sz="1400" i="1" spc="-100" dirty="0">
                <a:latin typeface="Arial"/>
                <a:cs typeface="Arial"/>
              </a:rPr>
              <a:t>скорости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spc="-35" dirty="0">
                <a:latin typeface="Arial"/>
                <a:cs typeface="Arial"/>
              </a:rPr>
              <a:t>перемещения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595"/>
              </a:lnSpc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i="1" spc="-35" dirty="0">
                <a:latin typeface="Arial"/>
                <a:cs typeface="Arial"/>
              </a:rPr>
              <a:t>Тренировка </a:t>
            </a:r>
            <a:r>
              <a:rPr sz="1400" i="1" dirty="0">
                <a:latin typeface="Arial"/>
                <a:cs typeface="Arial"/>
              </a:rPr>
              <a:t>с </a:t>
            </a:r>
            <a:r>
              <a:rPr sz="1400" i="1" spc="-30" dirty="0">
                <a:latin typeface="Arial"/>
                <a:cs typeface="Arial"/>
              </a:rPr>
              <a:t>БОС </a:t>
            </a:r>
            <a:r>
              <a:rPr sz="1400" i="1" spc="-25" dirty="0">
                <a:latin typeface="Arial"/>
                <a:cs typeface="Arial"/>
              </a:rPr>
              <a:t>по </a:t>
            </a:r>
            <a:r>
              <a:rPr sz="1400" i="1" spc="-50" dirty="0">
                <a:latin typeface="Arial"/>
                <a:cs typeface="Arial"/>
              </a:rPr>
              <a:t>угловой </a:t>
            </a:r>
            <a:r>
              <a:rPr sz="1400" i="1" spc="-100" dirty="0">
                <a:latin typeface="Arial"/>
                <a:cs typeface="Arial"/>
              </a:rPr>
              <a:t>скорости</a:t>
            </a:r>
            <a:r>
              <a:rPr sz="1400" i="1" spc="10" dirty="0">
                <a:latin typeface="Arial"/>
                <a:cs typeface="Arial"/>
              </a:rPr>
              <a:t> </a:t>
            </a:r>
            <a:r>
              <a:rPr sz="1400" i="1" spc="-35" dirty="0">
                <a:latin typeface="Arial"/>
                <a:cs typeface="Arial"/>
              </a:rPr>
              <a:t>перемещения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595"/>
              </a:lnSpc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i="1" spc="-35" dirty="0">
                <a:latin typeface="Arial"/>
                <a:cs typeface="Arial"/>
              </a:rPr>
              <a:t>Тренировка </a:t>
            </a:r>
            <a:r>
              <a:rPr sz="1400" i="1" dirty="0">
                <a:latin typeface="Arial"/>
                <a:cs typeface="Arial"/>
              </a:rPr>
              <a:t>с </a:t>
            </a:r>
            <a:r>
              <a:rPr sz="1400" i="1" spc="-30" dirty="0">
                <a:latin typeface="Arial"/>
                <a:cs typeface="Arial"/>
              </a:rPr>
              <a:t>БОС </a:t>
            </a:r>
            <a:r>
              <a:rPr sz="1400" i="1" spc="-25" dirty="0">
                <a:latin typeface="Arial"/>
                <a:cs typeface="Arial"/>
              </a:rPr>
              <a:t>по линейному</a:t>
            </a:r>
            <a:r>
              <a:rPr sz="1400" i="1" spc="20" dirty="0">
                <a:latin typeface="Arial"/>
                <a:cs typeface="Arial"/>
              </a:rPr>
              <a:t> </a:t>
            </a:r>
            <a:r>
              <a:rPr sz="1400" i="1" spc="-35" dirty="0">
                <a:latin typeface="Arial"/>
                <a:cs typeface="Arial"/>
              </a:rPr>
              <a:t>ускорению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10"/>
              </a:lnSpc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i="1" spc="-35" dirty="0">
                <a:latin typeface="Arial"/>
                <a:cs typeface="Arial"/>
              </a:rPr>
              <a:t>Тренировка </a:t>
            </a:r>
            <a:r>
              <a:rPr sz="1400" i="1" dirty="0">
                <a:latin typeface="Arial"/>
                <a:cs typeface="Arial"/>
              </a:rPr>
              <a:t>с </a:t>
            </a:r>
            <a:r>
              <a:rPr sz="1400" i="1" spc="-30" dirty="0">
                <a:latin typeface="Arial"/>
                <a:cs typeface="Arial"/>
              </a:rPr>
              <a:t>БОС </a:t>
            </a:r>
            <a:r>
              <a:rPr sz="1400" i="1" spc="-25" dirty="0">
                <a:latin typeface="Arial"/>
                <a:cs typeface="Arial"/>
              </a:rPr>
              <a:t>по </a:t>
            </a:r>
            <a:r>
              <a:rPr sz="1400" i="1" spc="-50" dirty="0">
                <a:latin typeface="Arial"/>
                <a:cs typeface="Arial"/>
              </a:rPr>
              <a:t>угловому</a:t>
            </a:r>
            <a:r>
              <a:rPr sz="1400" i="1" spc="20" dirty="0">
                <a:latin typeface="Arial"/>
                <a:cs typeface="Arial"/>
              </a:rPr>
              <a:t> </a:t>
            </a:r>
            <a:r>
              <a:rPr sz="1400" i="1" spc="-35" dirty="0">
                <a:latin typeface="Arial"/>
                <a:cs typeface="Arial"/>
              </a:rPr>
              <a:t>ускорению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45"/>
              </a:lnSpc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i="1" spc="-35" dirty="0">
                <a:latin typeface="Arial"/>
                <a:cs typeface="Arial"/>
              </a:rPr>
              <a:t>Тренировка </a:t>
            </a:r>
            <a:r>
              <a:rPr sz="1400" i="1" dirty="0">
                <a:latin typeface="Arial"/>
                <a:cs typeface="Arial"/>
              </a:rPr>
              <a:t>с </a:t>
            </a:r>
            <a:r>
              <a:rPr sz="1400" i="1" spc="-30" dirty="0">
                <a:latin typeface="Arial"/>
                <a:cs typeface="Arial"/>
              </a:rPr>
              <a:t>БОС </a:t>
            </a:r>
            <a:r>
              <a:rPr sz="1400" i="1" spc="-25" dirty="0">
                <a:latin typeface="Arial"/>
                <a:cs typeface="Arial"/>
              </a:rPr>
              <a:t>по </a:t>
            </a:r>
            <a:r>
              <a:rPr sz="1400" i="1" spc="-45" dirty="0">
                <a:latin typeface="Arial"/>
                <a:cs typeface="Arial"/>
              </a:rPr>
              <a:t>гемодинамическим </a:t>
            </a:r>
            <a:r>
              <a:rPr sz="1400" i="1" spc="-85" dirty="0">
                <a:latin typeface="Arial"/>
                <a:cs typeface="Arial"/>
              </a:rPr>
              <a:t>показателям</a:t>
            </a:r>
            <a:r>
              <a:rPr sz="1400" i="1" spc="-5" dirty="0">
                <a:latin typeface="Arial"/>
                <a:cs typeface="Arial"/>
              </a:rPr>
              <a:t> </a:t>
            </a:r>
            <a:r>
              <a:rPr sz="1400" i="1" spc="-25" dirty="0">
                <a:latin typeface="Arial"/>
                <a:cs typeface="Arial"/>
              </a:rPr>
              <a:t>(АД)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45"/>
              </a:lnSpc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i="1" spc="-35" dirty="0">
                <a:latin typeface="Arial"/>
                <a:cs typeface="Arial"/>
              </a:rPr>
              <a:t>Тренировка </a:t>
            </a:r>
            <a:r>
              <a:rPr sz="1400" i="1" dirty="0">
                <a:latin typeface="Arial"/>
                <a:cs typeface="Arial"/>
              </a:rPr>
              <a:t>с </a:t>
            </a:r>
            <a:r>
              <a:rPr sz="1400" i="1" spc="-30" dirty="0">
                <a:latin typeface="Arial"/>
                <a:cs typeface="Arial"/>
              </a:rPr>
              <a:t>БОС </a:t>
            </a:r>
            <a:r>
              <a:rPr sz="1400" i="1" spc="-25" dirty="0">
                <a:latin typeface="Arial"/>
                <a:cs typeface="Arial"/>
              </a:rPr>
              <a:t>по </a:t>
            </a:r>
            <a:r>
              <a:rPr sz="1400" i="1" spc="-80" dirty="0">
                <a:latin typeface="Arial"/>
                <a:cs typeface="Arial"/>
              </a:rPr>
              <a:t>термографическим</a:t>
            </a:r>
            <a:r>
              <a:rPr sz="1400" i="1" spc="5" dirty="0">
                <a:latin typeface="Arial"/>
                <a:cs typeface="Arial"/>
              </a:rPr>
              <a:t> </a:t>
            </a:r>
            <a:r>
              <a:rPr sz="1400" i="1" spc="-85" dirty="0">
                <a:latin typeface="Arial"/>
                <a:cs typeface="Arial"/>
              </a:rPr>
              <a:t>показателям</a:t>
            </a:r>
            <a:endParaRPr sz="1400">
              <a:latin typeface="Arial"/>
              <a:cs typeface="Arial"/>
            </a:endParaRPr>
          </a:p>
          <a:p>
            <a:pPr marL="637540" marR="1433830" indent="-624840">
              <a:lnSpc>
                <a:spcPts val="1610"/>
              </a:lnSpc>
              <a:spcBef>
                <a:spcPts val="75"/>
              </a:spcBef>
            </a:pPr>
            <a:r>
              <a:rPr sz="1400" i="1" dirty="0">
                <a:latin typeface="Arial"/>
                <a:cs typeface="Arial"/>
              </a:rPr>
              <a:t>• </a:t>
            </a:r>
            <a:r>
              <a:rPr sz="1400" i="1" spc="-35" dirty="0">
                <a:latin typeface="Arial"/>
                <a:cs typeface="Arial"/>
              </a:rPr>
              <a:t>Тренировка </a:t>
            </a:r>
            <a:r>
              <a:rPr sz="1400" i="1" dirty="0">
                <a:latin typeface="Arial"/>
                <a:cs typeface="Arial"/>
              </a:rPr>
              <a:t>с </a:t>
            </a:r>
            <a:r>
              <a:rPr sz="1400" i="1" spc="-30" dirty="0">
                <a:latin typeface="Arial"/>
                <a:cs typeface="Arial"/>
              </a:rPr>
              <a:t>БОС </a:t>
            </a:r>
            <a:r>
              <a:rPr sz="1400" i="1" dirty="0">
                <a:latin typeface="Arial"/>
                <a:cs typeface="Arial"/>
              </a:rPr>
              <a:t>с </a:t>
            </a:r>
            <a:r>
              <a:rPr sz="1400" i="1" spc="-35" dirty="0">
                <a:latin typeface="Arial"/>
                <a:cs typeface="Arial"/>
              </a:rPr>
              <a:t>использованием </a:t>
            </a:r>
            <a:r>
              <a:rPr sz="1400" i="1" spc="-50" dirty="0">
                <a:latin typeface="Arial"/>
                <a:cs typeface="Arial"/>
              </a:rPr>
              <a:t>других </a:t>
            </a:r>
            <a:r>
              <a:rPr sz="1400" i="1" spc="-85" dirty="0">
                <a:latin typeface="Arial"/>
                <a:cs typeface="Arial"/>
              </a:rPr>
              <a:t>технических  </a:t>
            </a:r>
            <a:r>
              <a:rPr sz="1400" i="1" spc="-30" dirty="0">
                <a:latin typeface="Arial"/>
                <a:cs typeface="Arial"/>
              </a:rPr>
              <a:t>приспособлений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4993" y="731011"/>
            <a:ext cx="2451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Лечебная</a:t>
            </a:r>
            <a:r>
              <a:rPr sz="1800" spc="-35" dirty="0"/>
              <a:t> </a:t>
            </a:r>
            <a:r>
              <a:rPr sz="1800" spc="5" dirty="0"/>
              <a:t>гимнастика</a:t>
            </a:r>
            <a:endParaRPr sz="180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31173" y="2130726"/>
            <a:ext cx="5474618" cy="45340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45027" y="257556"/>
            <a:ext cx="19500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54" dirty="0">
                <a:latin typeface="Calibri"/>
                <a:cs typeface="Calibri"/>
              </a:rPr>
              <a:t>Лечебная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8665" y="308355"/>
            <a:ext cx="21126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spc="25" dirty="0">
                <a:latin typeface="Calibri"/>
                <a:cs typeface="Calibri"/>
              </a:rPr>
              <a:t>ф</a:t>
            </a:r>
            <a:r>
              <a:rPr sz="2800" i="1" spc="20" dirty="0">
                <a:latin typeface="Calibri"/>
                <a:cs typeface="Calibri"/>
              </a:rPr>
              <a:t>и</a:t>
            </a:r>
            <a:r>
              <a:rPr sz="2800" i="1" spc="15" dirty="0">
                <a:latin typeface="Calibri"/>
                <a:cs typeface="Calibri"/>
              </a:rPr>
              <a:t>з</a:t>
            </a:r>
            <a:r>
              <a:rPr sz="2800" i="1" spc="25" dirty="0">
                <a:latin typeface="Calibri"/>
                <a:cs typeface="Calibri"/>
              </a:rPr>
              <a:t>к</a:t>
            </a:r>
            <a:r>
              <a:rPr sz="2800" i="1" spc="-15" dirty="0">
                <a:latin typeface="Calibri"/>
                <a:cs typeface="Calibri"/>
              </a:rPr>
              <a:t>у</a:t>
            </a:r>
            <a:r>
              <a:rPr sz="2800" i="1" spc="20" dirty="0">
                <a:latin typeface="Calibri"/>
                <a:cs typeface="Calibri"/>
              </a:rPr>
              <a:t>л</a:t>
            </a:r>
            <a:r>
              <a:rPr sz="2800" i="1" spc="15" dirty="0">
                <a:latin typeface="Calibri"/>
                <a:cs typeface="Calibri"/>
              </a:rPr>
              <a:t>ь</a:t>
            </a:r>
            <a:r>
              <a:rPr sz="2800" i="1" spc="30" dirty="0">
                <a:latin typeface="Calibri"/>
                <a:cs typeface="Calibri"/>
              </a:rPr>
              <a:t>т</a:t>
            </a:r>
            <a:r>
              <a:rPr sz="2800" i="1" spc="20" dirty="0">
                <a:latin typeface="Calibri"/>
                <a:cs typeface="Calibri"/>
              </a:rPr>
              <a:t>ур</a:t>
            </a:r>
            <a:r>
              <a:rPr sz="2800" i="1" dirty="0">
                <a:latin typeface="Calibri"/>
                <a:cs typeface="Calibri"/>
              </a:rPr>
              <a:t>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6889" y="751332"/>
            <a:ext cx="26530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1340" algn="l"/>
                <a:tab pos="1233170" algn="l"/>
              </a:tabLst>
            </a:pPr>
            <a:r>
              <a:rPr sz="2000" i="1" spc="150" dirty="0">
                <a:latin typeface="Calibri"/>
                <a:cs typeface="Calibri"/>
              </a:rPr>
              <a:t>(п</a:t>
            </a:r>
            <a:r>
              <a:rPr sz="2000" i="1" spc="-16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о	В .</a:t>
            </a:r>
            <a:r>
              <a:rPr sz="2000" i="1" spc="-31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Н</a:t>
            </a:r>
            <a:r>
              <a:rPr sz="2000" i="1" spc="-15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.	М</a:t>
            </a:r>
            <a:r>
              <a:rPr sz="2000" i="1" spc="-16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о</a:t>
            </a:r>
            <a:r>
              <a:rPr sz="2000" i="1" spc="-17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ш</a:t>
            </a:r>
            <a:r>
              <a:rPr sz="2000" i="1" spc="-170" dirty="0">
                <a:latin typeface="Calibri"/>
                <a:cs typeface="Calibri"/>
              </a:rPr>
              <a:t> </a:t>
            </a:r>
            <a:r>
              <a:rPr sz="2000" i="1" spc="135" dirty="0">
                <a:latin typeface="Calibri"/>
                <a:cs typeface="Calibri"/>
              </a:rPr>
              <a:t>ко</a:t>
            </a:r>
            <a:r>
              <a:rPr sz="2000" i="1" spc="-17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в</a:t>
            </a:r>
            <a:r>
              <a:rPr sz="2000" i="1" spc="-175" dirty="0">
                <a:latin typeface="Calibri"/>
                <a:cs typeface="Calibri"/>
              </a:rPr>
              <a:t> </a:t>
            </a:r>
            <a:r>
              <a:rPr sz="2000" i="1" spc="150" dirty="0">
                <a:latin typeface="Calibri"/>
                <a:cs typeface="Calibri"/>
              </a:rPr>
              <a:t>у)</a:t>
            </a:r>
            <a:r>
              <a:rPr sz="2000" i="1" spc="-150" dirty="0">
                <a:latin typeface="Calibri"/>
                <a:cs typeface="Calibri"/>
              </a:rPr>
              <a:t> 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8574" y="1074625"/>
            <a:ext cx="8368030" cy="954405"/>
          </a:xfrm>
          <a:prstGeom prst="rect">
            <a:avLst/>
          </a:prstGeom>
          <a:solidFill>
            <a:srgbClr val="C6D9F1"/>
          </a:solidFill>
          <a:ln w="9525">
            <a:solidFill>
              <a:srgbClr val="4F81BD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3234690" marR="664210" indent="-2564765">
              <a:lnSpc>
                <a:spcPct val="101400"/>
              </a:lnSpc>
              <a:spcBef>
                <a:spcPts val="114"/>
              </a:spcBef>
            </a:pPr>
            <a:r>
              <a:rPr sz="2800" i="1" spc="-10" dirty="0">
                <a:latin typeface="Calibri"/>
                <a:cs typeface="Calibri"/>
              </a:rPr>
              <a:t>Физиологическая </a:t>
            </a:r>
            <a:r>
              <a:rPr sz="2800" i="1" spc="-5" dirty="0">
                <a:latin typeface="Calibri"/>
                <a:cs typeface="Calibri"/>
              </a:rPr>
              <a:t>кривая процедуры лечебной  гимнастики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2030" y="604011"/>
            <a:ext cx="6863080" cy="4890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  <a:tabLst>
                <a:tab pos="22923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b="1" i="1" spc="-15" dirty="0">
                <a:latin typeface="Arial"/>
                <a:cs typeface="Arial"/>
              </a:rPr>
              <a:t>Трудотерапия</a:t>
            </a:r>
            <a:r>
              <a:rPr sz="1600" b="1" i="1" spc="-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  <a:p>
            <a:pPr marL="418465">
              <a:lnSpc>
                <a:spcPts val="1895"/>
              </a:lnSpc>
              <a:tabLst>
                <a:tab pos="9264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-10" dirty="0">
                <a:latin typeface="Arial"/>
                <a:cs typeface="Arial"/>
              </a:rPr>
              <a:t>Функциональная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15" dirty="0">
                <a:latin typeface="Arial"/>
                <a:cs typeface="Arial"/>
              </a:rPr>
              <a:t>трудотерапия</a:t>
            </a:r>
            <a:endParaRPr sz="1600">
              <a:latin typeface="Arial"/>
              <a:cs typeface="Arial"/>
            </a:endParaRPr>
          </a:p>
          <a:p>
            <a:pPr marL="418465">
              <a:lnSpc>
                <a:spcPts val="1895"/>
              </a:lnSpc>
              <a:tabLst>
                <a:tab pos="9264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-10" dirty="0">
                <a:latin typeface="Arial"/>
                <a:cs typeface="Arial"/>
              </a:rPr>
              <a:t>Занимательная</a:t>
            </a:r>
            <a:r>
              <a:rPr sz="1600" i="1" spc="-5" dirty="0">
                <a:latin typeface="Arial"/>
                <a:cs typeface="Arial"/>
              </a:rPr>
              <a:t> </a:t>
            </a:r>
            <a:r>
              <a:rPr sz="1600" i="1" spc="-15" dirty="0">
                <a:latin typeface="Arial"/>
                <a:cs typeface="Arial"/>
              </a:rPr>
              <a:t>трудотерапия</a:t>
            </a:r>
            <a:endParaRPr sz="1600">
              <a:latin typeface="Arial"/>
              <a:cs typeface="Arial"/>
            </a:endParaRPr>
          </a:p>
          <a:p>
            <a:pPr marL="418465">
              <a:lnSpc>
                <a:spcPts val="1910"/>
              </a:lnSpc>
              <a:tabLst>
                <a:tab pos="843915" algn="l"/>
              </a:tabLst>
            </a:pPr>
            <a:r>
              <a:rPr sz="1600" i="1" dirty="0">
                <a:latin typeface="Arial"/>
                <a:cs typeface="Arial"/>
              </a:rPr>
              <a:t>•	В </a:t>
            </a:r>
            <a:r>
              <a:rPr sz="1600" i="1" spc="-5" dirty="0">
                <a:latin typeface="Arial"/>
                <a:cs typeface="Arial"/>
              </a:rPr>
              <a:t>условиях </a:t>
            </a:r>
            <a:r>
              <a:rPr sz="1600" i="1" spc="-10" dirty="0">
                <a:latin typeface="Arial"/>
                <a:cs typeface="Arial"/>
              </a:rPr>
              <a:t>промышленного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производства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>
              <a:latin typeface="Arial"/>
              <a:cs typeface="Arial"/>
            </a:endParaRPr>
          </a:p>
          <a:p>
            <a:pPr marL="12700">
              <a:lnSpc>
                <a:spcPts val="1910"/>
              </a:lnSpc>
              <a:tabLst>
                <a:tab pos="22923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b="1" i="1" spc="-10" dirty="0">
                <a:latin typeface="Arial"/>
                <a:cs typeface="Arial"/>
              </a:rPr>
              <a:t>Механотерапия:</a:t>
            </a:r>
            <a:endParaRPr sz="1600">
              <a:latin typeface="Arial"/>
              <a:cs typeface="Arial"/>
            </a:endParaRPr>
          </a:p>
          <a:p>
            <a:pPr marL="301625">
              <a:lnSpc>
                <a:spcPts val="1895"/>
              </a:lnSpc>
              <a:tabLst>
                <a:tab pos="9264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-5" dirty="0">
                <a:latin typeface="Arial"/>
                <a:cs typeface="Arial"/>
              </a:rPr>
              <a:t>На простейших </a:t>
            </a:r>
            <a:r>
              <a:rPr sz="1600" i="1" spc="-15" dirty="0">
                <a:latin typeface="Arial"/>
                <a:cs typeface="Arial"/>
              </a:rPr>
              <a:t>механотерапевтических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аппаратах</a:t>
            </a:r>
            <a:endParaRPr sz="1600">
              <a:latin typeface="Arial"/>
              <a:cs typeface="Arial"/>
            </a:endParaRPr>
          </a:p>
          <a:p>
            <a:pPr marL="301625">
              <a:lnSpc>
                <a:spcPts val="1895"/>
              </a:lnSpc>
              <a:tabLst>
                <a:tab pos="9264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-5" dirty="0">
                <a:latin typeface="Arial"/>
                <a:cs typeface="Arial"/>
              </a:rPr>
              <a:t>На </a:t>
            </a:r>
            <a:r>
              <a:rPr sz="1600" i="1" spc="-10" dirty="0">
                <a:latin typeface="Arial"/>
                <a:cs typeface="Arial"/>
              </a:rPr>
              <a:t>блоковых </a:t>
            </a:r>
            <a:r>
              <a:rPr sz="1600" i="1" spc="-15" dirty="0">
                <a:latin typeface="Arial"/>
                <a:cs typeface="Arial"/>
              </a:rPr>
              <a:t>механотерапевтических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аппаратах</a:t>
            </a:r>
            <a:endParaRPr sz="1600">
              <a:latin typeface="Arial"/>
              <a:cs typeface="Arial"/>
            </a:endParaRPr>
          </a:p>
          <a:p>
            <a:pPr marL="301625">
              <a:lnSpc>
                <a:spcPts val="1910"/>
              </a:lnSpc>
              <a:tabLst>
                <a:tab pos="92646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-5" dirty="0">
                <a:latin typeface="Arial"/>
                <a:cs typeface="Arial"/>
              </a:rPr>
              <a:t>На маятниковых </a:t>
            </a:r>
            <a:r>
              <a:rPr sz="1600" i="1" spc="-15" dirty="0">
                <a:latin typeface="Arial"/>
                <a:cs typeface="Arial"/>
              </a:rPr>
              <a:t>механотерапевтических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аппаратах</a:t>
            </a:r>
            <a:endParaRPr sz="1600">
              <a:latin typeface="Arial"/>
              <a:cs typeface="Arial"/>
            </a:endParaRPr>
          </a:p>
          <a:p>
            <a:pPr marL="301625">
              <a:lnSpc>
                <a:spcPts val="1910"/>
              </a:lnSpc>
              <a:spcBef>
                <a:spcPts val="95"/>
              </a:spcBef>
              <a:tabLst>
                <a:tab pos="861694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-5" dirty="0">
                <a:latin typeface="Arial"/>
                <a:cs typeface="Arial"/>
              </a:rPr>
              <a:t>На </a:t>
            </a:r>
            <a:r>
              <a:rPr sz="1600" i="1" spc="-15" dirty="0">
                <a:latin typeface="Arial"/>
                <a:cs typeface="Arial"/>
              </a:rPr>
              <a:t>механотерапевтических </a:t>
            </a:r>
            <a:r>
              <a:rPr sz="1600" i="1" spc="-10" dirty="0">
                <a:latin typeface="Arial"/>
                <a:cs typeface="Arial"/>
              </a:rPr>
              <a:t>аппаратах </a:t>
            </a:r>
            <a:r>
              <a:rPr sz="1600" i="1" dirty="0">
                <a:latin typeface="Arial"/>
                <a:cs typeface="Arial"/>
              </a:rPr>
              <a:t>с </a:t>
            </a:r>
            <a:r>
              <a:rPr sz="1600" i="1" spc="-10" dirty="0">
                <a:latin typeface="Arial"/>
                <a:cs typeface="Arial"/>
              </a:rPr>
              <a:t>приводом</a:t>
            </a:r>
            <a:r>
              <a:rPr sz="1600" i="1" spc="6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  <a:p>
            <a:pPr marL="1286510">
              <a:lnSpc>
                <a:spcPts val="1895"/>
              </a:lnSpc>
              <a:tabLst>
                <a:tab pos="1540510" algn="l"/>
              </a:tabLst>
            </a:pPr>
            <a:r>
              <a:rPr sz="1600" i="1" dirty="0">
                <a:latin typeface="Arial"/>
                <a:cs typeface="Arial"/>
              </a:rPr>
              <a:t>•	С</a:t>
            </a:r>
            <a:r>
              <a:rPr sz="1600" i="1" spc="-5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пневмоприводном</a:t>
            </a:r>
            <a:endParaRPr sz="1600">
              <a:latin typeface="Arial"/>
              <a:cs typeface="Arial"/>
            </a:endParaRPr>
          </a:p>
          <a:p>
            <a:pPr marL="1286510">
              <a:lnSpc>
                <a:spcPts val="1895"/>
              </a:lnSpc>
              <a:tabLst>
                <a:tab pos="1540510" algn="l"/>
              </a:tabLst>
            </a:pPr>
            <a:r>
              <a:rPr sz="1600" i="1" dirty="0">
                <a:latin typeface="Arial"/>
                <a:cs typeface="Arial"/>
              </a:rPr>
              <a:t>•	С</a:t>
            </a:r>
            <a:r>
              <a:rPr sz="1600" i="1" spc="-5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гидроприводом</a:t>
            </a:r>
            <a:endParaRPr sz="1600">
              <a:latin typeface="Arial"/>
              <a:cs typeface="Arial"/>
            </a:endParaRPr>
          </a:p>
          <a:p>
            <a:pPr marL="1286510">
              <a:lnSpc>
                <a:spcPts val="1895"/>
              </a:lnSpc>
              <a:tabLst>
                <a:tab pos="1540510" algn="l"/>
              </a:tabLst>
            </a:pPr>
            <a:r>
              <a:rPr sz="1600" i="1" dirty="0">
                <a:latin typeface="Arial"/>
                <a:cs typeface="Arial"/>
              </a:rPr>
              <a:t>•	С</a:t>
            </a:r>
            <a:r>
              <a:rPr sz="1600" i="1" spc="-5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электроприводом</a:t>
            </a:r>
            <a:endParaRPr sz="1600">
              <a:latin typeface="Arial"/>
              <a:cs typeface="Arial"/>
            </a:endParaRPr>
          </a:p>
          <a:p>
            <a:pPr marL="473709">
              <a:lnSpc>
                <a:spcPts val="1910"/>
              </a:lnSpc>
              <a:tabLst>
                <a:tab pos="727710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-5" dirty="0">
                <a:latin typeface="Arial"/>
                <a:cs typeface="Arial"/>
              </a:rPr>
              <a:t>На </a:t>
            </a:r>
            <a:r>
              <a:rPr sz="1600" i="1" spc="-15" dirty="0">
                <a:latin typeface="Arial"/>
                <a:cs typeface="Arial"/>
              </a:rPr>
              <a:t>механотерапевтических </a:t>
            </a:r>
            <a:r>
              <a:rPr sz="1600" i="1" spc="-10" dirty="0">
                <a:latin typeface="Arial"/>
                <a:cs typeface="Arial"/>
              </a:rPr>
              <a:t>аппаратах </a:t>
            </a:r>
            <a:r>
              <a:rPr sz="1600" i="1" dirty="0">
                <a:latin typeface="Arial"/>
                <a:cs typeface="Arial"/>
              </a:rPr>
              <a:t>со </a:t>
            </a:r>
            <a:r>
              <a:rPr sz="1600" i="1" spc="-5" dirty="0">
                <a:latin typeface="Arial"/>
                <a:cs typeface="Arial"/>
              </a:rPr>
              <a:t>следящим</a:t>
            </a:r>
            <a:r>
              <a:rPr sz="1600" i="1" spc="45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приводом</a:t>
            </a:r>
            <a:endParaRPr sz="1600">
              <a:latin typeface="Arial"/>
              <a:cs typeface="Arial"/>
            </a:endParaRPr>
          </a:p>
          <a:p>
            <a:pPr marL="727710" marR="650240" indent="-254000">
              <a:lnSpc>
                <a:spcPts val="1900"/>
              </a:lnSpc>
              <a:spcBef>
                <a:spcPts val="175"/>
              </a:spcBef>
              <a:tabLst>
                <a:tab pos="727710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i="1" spc="-5" dirty="0">
                <a:latin typeface="Arial"/>
                <a:cs typeface="Arial"/>
              </a:rPr>
              <a:t>На </a:t>
            </a:r>
            <a:r>
              <a:rPr sz="1600" i="1" spc="-15" dirty="0">
                <a:latin typeface="Arial"/>
                <a:cs typeface="Arial"/>
              </a:rPr>
              <a:t>механотерапевтических </a:t>
            </a:r>
            <a:r>
              <a:rPr sz="1600" i="1" spc="-10" dirty="0">
                <a:latin typeface="Arial"/>
                <a:cs typeface="Arial"/>
              </a:rPr>
              <a:t>аппаратах </a:t>
            </a:r>
            <a:r>
              <a:rPr sz="1600" i="1" dirty="0">
                <a:latin typeface="Arial"/>
                <a:cs typeface="Arial"/>
              </a:rPr>
              <a:t>с </a:t>
            </a:r>
            <a:r>
              <a:rPr sz="1600" i="1" spc="-10" dirty="0">
                <a:latin typeface="Arial"/>
                <a:cs typeface="Arial"/>
              </a:rPr>
              <a:t>биологической  </a:t>
            </a:r>
            <a:r>
              <a:rPr sz="1600" i="1" spc="-5" dirty="0">
                <a:latin typeface="Arial"/>
                <a:cs typeface="Arial"/>
              </a:rPr>
              <a:t>обратной </a:t>
            </a:r>
            <a:r>
              <a:rPr sz="1600" i="1" spc="-10" dirty="0">
                <a:latin typeface="Arial"/>
                <a:cs typeface="Arial"/>
              </a:rPr>
              <a:t>связью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600" i="1" dirty="0">
                <a:latin typeface="Arial"/>
                <a:cs typeface="Arial"/>
              </a:rPr>
              <a:t>•	</a:t>
            </a:r>
            <a:r>
              <a:rPr sz="1600" b="1" i="1" spc="-5" dirty="0">
                <a:latin typeface="Arial"/>
                <a:cs typeface="Arial"/>
              </a:rPr>
              <a:t>Занятия на аппаратах </a:t>
            </a:r>
            <a:r>
              <a:rPr sz="1600" b="1" i="1" dirty="0">
                <a:latin typeface="Arial"/>
                <a:cs typeface="Arial"/>
              </a:rPr>
              <a:t>и</a:t>
            </a:r>
            <a:r>
              <a:rPr sz="1600" b="1" i="1" spc="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тренажерах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8800" y="142016"/>
            <a:ext cx="1637516" cy="2641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37909" y="142016"/>
            <a:ext cx="2543175" cy="2641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8157" y="3552370"/>
            <a:ext cx="1676399" cy="22844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78611" y="142016"/>
            <a:ext cx="2160440" cy="2689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11347" y="3552370"/>
            <a:ext cx="1833768" cy="22844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76162" y="3552369"/>
            <a:ext cx="1553969" cy="22800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47671" y="3556701"/>
            <a:ext cx="1514134" cy="22800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66521" y="2769108"/>
            <a:ext cx="1398270" cy="73596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ct val="77600"/>
              </a:lnSpc>
              <a:spcBef>
                <a:spcPts val="475"/>
              </a:spcBef>
            </a:pPr>
            <a:r>
              <a:rPr sz="1400" spc="-5" dirty="0">
                <a:latin typeface="Calibri"/>
                <a:cs typeface="Calibri"/>
              </a:rPr>
              <a:t>аппарат </a:t>
            </a:r>
            <a:r>
              <a:rPr sz="1400" spc="-30" dirty="0">
                <a:latin typeface="Calibri"/>
                <a:cs typeface="Calibri"/>
              </a:rPr>
              <a:t>Герца 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spc="-10" dirty="0">
                <a:latin typeface="Calibri"/>
                <a:cs typeface="Calibri"/>
              </a:rPr>
              <a:t>с</a:t>
            </a:r>
            <a:r>
              <a:rPr sz="1400" spc="5" dirty="0">
                <a:latin typeface="Calibri"/>
                <a:cs typeface="Calibri"/>
              </a:rPr>
              <a:t>а</a:t>
            </a:r>
            <a:r>
              <a:rPr sz="1400" dirty="0">
                <a:latin typeface="Calibri"/>
                <a:cs typeface="Calibri"/>
              </a:rPr>
              <a:t>м</a:t>
            </a:r>
            <a:r>
              <a:rPr sz="1400" spc="-15" dirty="0">
                <a:latin typeface="Calibri"/>
                <a:cs typeface="Calibri"/>
              </a:rPr>
              <a:t>о</a:t>
            </a:r>
            <a:r>
              <a:rPr sz="1400" spc="-20" dirty="0">
                <a:latin typeface="Calibri"/>
                <a:cs typeface="Calibri"/>
              </a:rPr>
              <a:t>т</a:t>
            </a:r>
            <a:r>
              <a:rPr sz="1400" spc="-5" dirty="0">
                <a:latin typeface="Calibri"/>
                <a:cs typeface="Calibri"/>
              </a:rPr>
              <a:t>о</a:t>
            </a:r>
            <a:r>
              <a:rPr sz="1400" dirty="0">
                <a:latin typeface="Calibri"/>
                <a:cs typeface="Calibri"/>
              </a:rPr>
              <a:t>рм</a:t>
            </a:r>
            <a:r>
              <a:rPr sz="1400" spc="-5" dirty="0">
                <a:latin typeface="Calibri"/>
                <a:cs typeface="Calibri"/>
              </a:rPr>
              <a:t>озя</a:t>
            </a:r>
            <a:r>
              <a:rPr sz="1400" dirty="0">
                <a:latin typeface="Calibri"/>
                <a:cs typeface="Calibri"/>
              </a:rPr>
              <a:t>щ</a:t>
            </a:r>
            <a:r>
              <a:rPr sz="1400" spc="5" dirty="0">
                <a:latin typeface="Calibri"/>
                <a:cs typeface="Calibri"/>
              </a:rPr>
              <a:t>и</a:t>
            </a:r>
            <a:r>
              <a:rPr sz="1400" dirty="0">
                <a:latin typeface="Calibri"/>
                <a:cs typeface="Calibri"/>
              </a:rPr>
              <a:t>е  движения  </a:t>
            </a:r>
            <a:r>
              <a:rPr sz="1400" spc="-5" dirty="0">
                <a:latin typeface="Calibri"/>
                <a:cs typeface="Calibri"/>
              </a:rPr>
              <a:t>предплечья)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73108" y="2705100"/>
            <a:ext cx="1787525" cy="73279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484"/>
              </a:spcBef>
            </a:pPr>
            <a:r>
              <a:rPr sz="1400" spc="-5" dirty="0">
                <a:latin typeface="Calibri"/>
                <a:cs typeface="Calibri"/>
              </a:rPr>
              <a:t>аппарат Цандера  </a:t>
            </a:r>
            <a:r>
              <a:rPr sz="1400" spc="-10" dirty="0">
                <a:latin typeface="Calibri"/>
                <a:cs typeface="Calibri"/>
              </a:rPr>
              <a:t>(голеностопный </a:t>
            </a:r>
            <a:r>
              <a:rPr sz="1400" spc="-5" dirty="0">
                <a:latin typeface="Calibri"/>
                <a:cs typeface="Calibri"/>
              </a:rPr>
              <a:t>сустав,  </a:t>
            </a:r>
            <a:r>
              <a:rPr sz="1400" spc="-10" dirty="0">
                <a:latin typeface="Calibri"/>
                <a:cs typeface="Calibri"/>
              </a:rPr>
              <a:t>поступательные  </a:t>
            </a:r>
            <a:r>
              <a:rPr sz="1400" dirty="0">
                <a:latin typeface="Calibri"/>
                <a:cs typeface="Calibri"/>
              </a:rPr>
              <a:t>движения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стопы)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02028" y="2817876"/>
            <a:ext cx="1341120" cy="40386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484"/>
              </a:spcBef>
            </a:pPr>
            <a:r>
              <a:rPr sz="1400" spc="-5" dirty="0">
                <a:latin typeface="Calibri"/>
                <a:cs typeface="Calibri"/>
              </a:rPr>
              <a:t>аппарат Цандера  (локтевой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сустав)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6897" y="5814060"/>
            <a:ext cx="1327150" cy="90043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ct val="77500"/>
              </a:lnSpc>
              <a:spcBef>
                <a:spcPts val="475"/>
              </a:spcBef>
            </a:pPr>
            <a:r>
              <a:rPr sz="1400" spc="-5" dirty="0">
                <a:latin typeface="Calibri"/>
                <a:cs typeface="Calibri"/>
              </a:rPr>
              <a:t>аппарат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Цандера  (укрепление  разгибателей  </a:t>
            </a:r>
            <a:r>
              <a:rPr sz="1400" dirty="0">
                <a:latin typeface="Calibri"/>
                <a:cs typeface="Calibri"/>
              </a:rPr>
              <a:t>нижней  </a:t>
            </a:r>
            <a:r>
              <a:rPr sz="1400" spc="-5" dirty="0">
                <a:latin typeface="Calibri"/>
                <a:cs typeface="Calibri"/>
              </a:rPr>
              <a:t>конечности)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43580" y="5850635"/>
            <a:ext cx="12960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аппарат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Германа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81661" y="5850635"/>
            <a:ext cx="13315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аппарат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Меренга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77066" y="5905500"/>
            <a:ext cx="13601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аппарат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Алсберга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8283" y="849883"/>
            <a:ext cx="6372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0" dirty="0">
                <a:latin typeface="Arial"/>
                <a:cs typeface="Arial"/>
              </a:rPr>
              <a:t>Физические </a:t>
            </a:r>
            <a:r>
              <a:rPr sz="1800" b="1" spc="5" dirty="0">
                <a:latin typeface="Arial"/>
                <a:cs typeface="Arial"/>
              </a:rPr>
              <a:t>упражнения </a:t>
            </a:r>
            <a:r>
              <a:rPr sz="1800" b="1" dirty="0">
                <a:latin typeface="Arial"/>
                <a:cs typeface="Arial"/>
              </a:rPr>
              <a:t>в </a:t>
            </a:r>
            <a:r>
              <a:rPr sz="1800" b="1" spc="-5" dirty="0">
                <a:latin typeface="Arial"/>
                <a:cs typeface="Arial"/>
              </a:rPr>
              <a:t>воде</a:t>
            </a:r>
            <a:r>
              <a:rPr sz="1800" b="1" spc="40" dirty="0">
                <a:latin typeface="Arial"/>
                <a:cs typeface="Arial"/>
              </a:rPr>
              <a:t> </a:t>
            </a:r>
            <a:r>
              <a:rPr sz="1800" b="1" spc="5" dirty="0">
                <a:latin typeface="Arial"/>
                <a:cs typeface="Arial"/>
              </a:rPr>
              <a:t>(гидрокинезотерапия</a:t>
            </a:r>
            <a:r>
              <a:rPr sz="1800" spc="5" dirty="0"/>
              <a:t>)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37842" y="1293367"/>
            <a:ext cx="6244590" cy="391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Arial"/>
                <a:cs typeface="Arial"/>
              </a:rPr>
              <a:t>• </a:t>
            </a:r>
            <a:r>
              <a:rPr sz="1500" i="1" spc="-95" dirty="0">
                <a:latin typeface="Arial"/>
                <a:cs typeface="Arial"/>
              </a:rPr>
              <a:t>Подготовительные</a:t>
            </a:r>
            <a:r>
              <a:rPr sz="1500" i="1" spc="55" dirty="0">
                <a:latin typeface="Arial"/>
                <a:cs typeface="Arial"/>
              </a:rPr>
              <a:t> </a:t>
            </a:r>
            <a:r>
              <a:rPr sz="1500" i="1" spc="-5" dirty="0">
                <a:latin typeface="Arial"/>
                <a:cs typeface="Arial"/>
              </a:rPr>
              <a:t>упражнения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i="1" dirty="0">
                <a:latin typeface="Arial"/>
                <a:cs typeface="Arial"/>
              </a:rPr>
              <a:t>• </a:t>
            </a:r>
            <a:r>
              <a:rPr sz="1500" i="1" spc="-25" dirty="0">
                <a:latin typeface="Arial"/>
                <a:cs typeface="Arial"/>
              </a:rPr>
              <a:t>Облегченные </a:t>
            </a:r>
            <a:r>
              <a:rPr sz="1500" i="1" dirty="0">
                <a:latin typeface="Arial"/>
                <a:cs typeface="Arial"/>
              </a:rPr>
              <a:t>движения </a:t>
            </a:r>
            <a:r>
              <a:rPr sz="1500" i="1" spc="10" dirty="0">
                <a:latin typeface="Arial"/>
                <a:cs typeface="Arial"/>
              </a:rPr>
              <a:t>в</a:t>
            </a:r>
            <a:r>
              <a:rPr sz="1500" i="1" spc="70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воде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i="1" dirty="0">
                <a:latin typeface="Arial"/>
                <a:cs typeface="Arial"/>
              </a:rPr>
              <a:t>• </a:t>
            </a:r>
            <a:r>
              <a:rPr sz="1500" i="1" spc="-15" dirty="0">
                <a:latin typeface="Arial"/>
                <a:cs typeface="Arial"/>
              </a:rPr>
              <a:t>Упражнения </a:t>
            </a:r>
            <a:r>
              <a:rPr sz="1500" i="1" dirty="0">
                <a:latin typeface="Arial"/>
                <a:cs typeface="Arial"/>
              </a:rPr>
              <a:t>с </a:t>
            </a:r>
            <a:r>
              <a:rPr sz="1500" i="1" spc="-5" dirty="0">
                <a:latin typeface="Arial"/>
                <a:cs typeface="Arial"/>
              </a:rPr>
              <a:t>дозированным</a:t>
            </a:r>
            <a:r>
              <a:rPr sz="1500" i="1" spc="70" dirty="0">
                <a:latin typeface="Arial"/>
                <a:cs typeface="Arial"/>
              </a:rPr>
              <a:t> </a:t>
            </a:r>
            <a:r>
              <a:rPr sz="1500" i="1" spc="-45" dirty="0">
                <a:latin typeface="Arial"/>
                <a:cs typeface="Arial"/>
              </a:rPr>
              <a:t>сопротивлением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i="1" dirty="0">
                <a:latin typeface="Arial"/>
                <a:cs typeface="Arial"/>
              </a:rPr>
              <a:t>• </a:t>
            </a:r>
            <a:r>
              <a:rPr sz="1500" i="1" spc="-5" dirty="0">
                <a:latin typeface="Arial"/>
                <a:cs typeface="Arial"/>
              </a:rPr>
              <a:t>Обучение </a:t>
            </a:r>
            <a:r>
              <a:rPr sz="1500" i="1" dirty="0">
                <a:latin typeface="Arial"/>
                <a:cs typeface="Arial"/>
              </a:rPr>
              <a:t>и </a:t>
            </a:r>
            <a:r>
              <a:rPr sz="1500" i="1" spc="-60" dirty="0">
                <a:latin typeface="Arial"/>
                <a:cs typeface="Arial"/>
              </a:rPr>
              <a:t>тренировка </a:t>
            </a:r>
            <a:r>
              <a:rPr sz="1500" i="1" spc="10" dirty="0">
                <a:latin typeface="Arial"/>
                <a:cs typeface="Arial"/>
              </a:rPr>
              <a:t>в </a:t>
            </a:r>
            <a:r>
              <a:rPr sz="1500" i="1" spc="-5" dirty="0">
                <a:latin typeface="Arial"/>
                <a:cs typeface="Arial"/>
              </a:rPr>
              <a:t>ходьбе </a:t>
            </a:r>
            <a:r>
              <a:rPr sz="1500" i="1" dirty="0">
                <a:latin typeface="Arial"/>
                <a:cs typeface="Arial"/>
              </a:rPr>
              <a:t>с </a:t>
            </a:r>
            <a:r>
              <a:rPr sz="1500" i="1" spc="-5" dirty="0">
                <a:latin typeface="Arial"/>
                <a:cs typeface="Arial"/>
              </a:rPr>
              <a:t>различной </a:t>
            </a:r>
            <a:r>
              <a:rPr sz="1500" i="1" spc="-80" dirty="0">
                <a:latin typeface="Arial"/>
                <a:cs typeface="Arial"/>
              </a:rPr>
              <a:t>степенью</a:t>
            </a:r>
            <a:r>
              <a:rPr sz="1500" i="1" spc="160" dirty="0">
                <a:latin typeface="Arial"/>
                <a:cs typeface="Arial"/>
              </a:rPr>
              <a:t> </a:t>
            </a:r>
            <a:r>
              <a:rPr sz="1500" i="1" spc="-25" dirty="0">
                <a:latin typeface="Arial"/>
                <a:cs typeface="Arial"/>
              </a:rPr>
              <a:t>погружения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i="1" dirty="0">
                <a:latin typeface="Arial"/>
                <a:cs typeface="Arial"/>
              </a:rPr>
              <a:t>• </a:t>
            </a:r>
            <a:r>
              <a:rPr sz="1500" i="1" spc="-40" dirty="0">
                <a:latin typeface="Arial"/>
                <a:cs typeface="Arial"/>
              </a:rPr>
              <a:t>Аутомобилизация одного </a:t>
            </a:r>
            <a:r>
              <a:rPr sz="1500" i="1" spc="-90" dirty="0">
                <a:latin typeface="Arial"/>
                <a:cs typeface="Arial"/>
              </a:rPr>
              <a:t>сустава </a:t>
            </a:r>
            <a:r>
              <a:rPr sz="1500" i="1" spc="10" dirty="0">
                <a:latin typeface="Arial"/>
                <a:cs typeface="Arial"/>
              </a:rPr>
              <a:t>в</a:t>
            </a:r>
            <a:r>
              <a:rPr sz="1500" i="1" spc="215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воде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i="1" dirty="0">
                <a:latin typeface="Arial"/>
                <a:cs typeface="Arial"/>
              </a:rPr>
              <a:t>• Мануальная мобилизация </a:t>
            </a:r>
            <a:r>
              <a:rPr sz="1500" i="1" spc="-90" dirty="0">
                <a:latin typeface="Arial"/>
                <a:cs typeface="Arial"/>
              </a:rPr>
              <a:t>сустава </a:t>
            </a:r>
            <a:r>
              <a:rPr sz="1500" i="1" spc="10" dirty="0">
                <a:latin typeface="Arial"/>
                <a:cs typeface="Arial"/>
              </a:rPr>
              <a:t>в</a:t>
            </a:r>
            <a:r>
              <a:rPr sz="1500" i="1" spc="135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воде</a:t>
            </a:r>
            <a:endParaRPr sz="1500">
              <a:latin typeface="Arial"/>
              <a:cs typeface="Arial"/>
            </a:endParaRPr>
          </a:p>
          <a:p>
            <a:pPr marL="636905" marR="1235710" indent="-624840">
              <a:lnSpc>
                <a:spcPct val="100000"/>
              </a:lnSpc>
            </a:pPr>
            <a:r>
              <a:rPr sz="1500" i="1" dirty="0">
                <a:latin typeface="Arial"/>
                <a:cs typeface="Arial"/>
              </a:rPr>
              <a:t>• Мануальное </a:t>
            </a:r>
            <a:r>
              <a:rPr sz="1500" i="1" spc="-60" dirty="0">
                <a:latin typeface="Arial"/>
                <a:cs typeface="Arial"/>
              </a:rPr>
              <a:t>растяжение </a:t>
            </a:r>
            <a:r>
              <a:rPr sz="1500" i="1" spc="-65" dirty="0">
                <a:latin typeface="Arial"/>
                <a:cs typeface="Arial"/>
              </a:rPr>
              <a:t>растягивание </a:t>
            </a:r>
            <a:r>
              <a:rPr sz="1500" i="1" dirty="0">
                <a:latin typeface="Arial"/>
                <a:cs typeface="Arial"/>
              </a:rPr>
              <a:t>одной </a:t>
            </a:r>
            <a:r>
              <a:rPr sz="1500" i="1" spc="-20" dirty="0">
                <a:latin typeface="Arial"/>
                <a:cs typeface="Arial"/>
              </a:rPr>
              <a:t>мышцы  </a:t>
            </a:r>
            <a:r>
              <a:rPr sz="1500" i="1" spc="-15" dirty="0">
                <a:latin typeface="Arial"/>
                <a:cs typeface="Arial"/>
              </a:rPr>
              <a:t>(мышечной</a:t>
            </a:r>
            <a:r>
              <a:rPr sz="1500" i="1" spc="-10" dirty="0">
                <a:latin typeface="Arial"/>
                <a:cs typeface="Arial"/>
              </a:rPr>
              <a:t> </a:t>
            </a:r>
            <a:r>
              <a:rPr sz="1500" i="1" spc="-40" dirty="0">
                <a:latin typeface="Arial"/>
                <a:cs typeface="Arial"/>
              </a:rPr>
              <a:t>группы)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i="1" dirty="0">
                <a:latin typeface="Arial"/>
                <a:cs typeface="Arial"/>
              </a:rPr>
              <a:t>• </a:t>
            </a:r>
            <a:r>
              <a:rPr sz="1500" i="1" spc="-5" dirty="0">
                <a:latin typeface="Arial"/>
                <a:cs typeface="Arial"/>
              </a:rPr>
              <a:t>Свободные </a:t>
            </a:r>
            <a:r>
              <a:rPr sz="1500" i="1" dirty="0">
                <a:latin typeface="Arial"/>
                <a:cs typeface="Arial"/>
              </a:rPr>
              <a:t>движения </a:t>
            </a:r>
            <a:r>
              <a:rPr sz="1500" i="1" spc="10" dirty="0">
                <a:latin typeface="Arial"/>
                <a:cs typeface="Arial"/>
              </a:rPr>
              <a:t>в</a:t>
            </a:r>
            <a:r>
              <a:rPr sz="1500" i="1" spc="50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воде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i="1" dirty="0">
                <a:latin typeface="Arial"/>
                <a:cs typeface="Arial"/>
              </a:rPr>
              <a:t>• </a:t>
            </a:r>
            <a:r>
              <a:rPr sz="1500" i="1" spc="-10" dirty="0">
                <a:latin typeface="Arial"/>
                <a:cs typeface="Arial"/>
              </a:rPr>
              <a:t>Движения </a:t>
            </a:r>
            <a:r>
              <a:rPr sz="1500" i="1" spc="10" dirty="0">
                <a:latin typeface="Arial"/>
                <a:cs typeface="Arial"/>
              </a:rPr>
              <a:t>в </a:t>
            </a:r>
            <a:r>
              <a:rPr sz="1500" i="1" dirty="0">
                <a:latin typeface="Arial"/>
                <a:cs typeface="Arial"/>
              </a:rPr>
              <a:t>воде с</a:t>
            </a:r>
            <a:r>
              <a:rPr sz="1500" i="1" spc="35" dirty="0">
                <a:latin typeface="Arial"/>
                <a:cs typeface="Arial"/>
              </a:rPr>
              <a:t> </a:t>
            </a:r>
            <a:r>
              <a:rPr sz="1500" i="1" spc="-5" dirty="0">
                <a:latin typeface="Arial"/>
                <a:cs typeface="Arial"/>
              </a:rPr>
              <a:t>самопомощью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i="1" dirty="0">
                <a:latin typeface="Arial"/>
                <a:cs typeface="Arial"/>
              </a:rPr>
              <a:t>• </a:t>
            </a:r>
            <a:r>
              <a:rPr sz="1500" i="1" spc="-10" dirty="0">
                <a:latin typeface="Arial"/>
                <a:cs typeface="Arial"/>
              </a:rPr>
              <a:t>Движения </a:t>
            </a:r>
            <a:r>
              <a:rPr sz="1500" i="1" spc="10" dirty="0">
                <a:latin typeface="Arial"/>
                <a:cs typeface="Arial"/>
              </a:rPr>
              <a:t>в </a:t>
            </a:r>
            <a:r>
              <a:rPr sz="1500" i="1" dirty="0">
                <a:latin typeface="Arial"/>
                <a:cs typeface="Arial"/>
              </a:rPr>
              <a:t>воде с </a:t>
            </a:r>
            <a:r>
              <a:rPr sz="1500" i="1" spc="-10" dirty="0">
                <a:latin typeface="Arial"/>
                <a:cs typeface="Arial"/>
              </a:rPr>
              <a:t>помощью</a:t>
            </a:r>
            <a:r>
              <a:rPr sz="1500" i="1" spc="35" dirty="0">
                <a:latin typeface="Arial"/>
                <a:cs typeface="Arial"/>
              </a:rPr>
              <a:t> </a:t>
            </a:r>
            <a:r>
              <a:rPr sz="1500" i="1" spc="-110" dirty="0">
                <a:latin typeface="Arial"/>
                <a:cs typeface="Arial"/>
              </a:rPr>
              <a:t>инструктора</a:t>
            </a:r>
            <a:endParaRPr sz="1500">
              <a:latin typeface="Arial"/>
              <a:cs typeface="Arial"/>
            </a:endParaRPr>
          </a:p>
          <a:p>
            <a:pPr marL="636905" marR="1699260" indent="-624840">
              <a:lnSpc>
                <a:spcPct val="100000"/>
              </a:lnSpc>
            </a:pPr>
            <a:r>
              <a:rPr sz="1500" i="1" dirty="0">
                <a:latin typeface="Arial"/>
                <a:cs typeface="Arial"/>
              </a:rPr>
              <a:t>• </a:t>
            </a:r>
            <a:r>
              <a:rPr sz="1500" i="1" spc="-15" dirty="0">
                <a:latin typeface="Arial"/>
                <a:cs typeface="Arial"/>
              </a:rPr>
              <a:t>Упражнения </a:t>
            </a:r>
            <a:r>
              <a:rPr sz="1500" i="1" spc="10" dirty="0">
                <a:latin typeface="Arial"/>
                <a:cs typeface="Arial"/>
              </a:rPr>
              <a:t>в </a:t>
            </a:r>
            <a:r>
              <a:rPr sz="1500" i="1" dirty="0">
                <a:latin typeface="Arial"/>
                <a:cs typeface="Arial"/>
              </a:rPr>
              <a:t>воде с </a:t>
            </a:r>
            <a:r>
              <a:rPr sz="1500" i="1" spc="-5" dirty="0">
                <a:latin typeface="Arial"/>
                <a:cs typeface="Arial"/>
              </a:rPr>
              <a:t>использованием </a:t>
            </a:r>
            <a:r>
              <a:rPr sz="1500" i="1" spc="-70" dirty="0">
                <a:latin typeface="Arial"/>
                <a:cs typeface="Arial"/>
              </a:rPr>
              <a:t>аппаратов  </a:t>
            </a:r>
            <a:r>
              <a:rPr sz="1500" i="1" spc="10" dirty="0">
                <a:latin typeface="Arial"/>
                <a:cs typeface="Arial"/>
              </a:rPr>
              <a:t>или</a:t>
            </a:r>
            <a:r>
              <a:rPr sz="1500" i="1" spc="-10" dirty="0">
                <a:latin typeface="Arial"/>
                <a:cs typeface="Arial"/>
              </a:rPr>
              <a:t> </a:t>
            </a:r>
            <a:r>
              <a:rPr sz="1500" i="1" spc="-60" dirty="0">
                <a:latin typeface="Arial"/>
                <a:cs typeface="Arial"/>
              </a:rPr>
              <a:t>тренажеров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i="1" dirty="0">
                <a:latin typeface="Arial"/>
                <a:cs typeface="Arial"/>
              </a:rPr>
              <a:t>• </a:t>
            </a:r>
            <a:r>
              <a:rPr sz="1500" i="1" spc="-15" dirty="0">
                <a:latin typeface="Arial"/>
                <a:cs typeface="Arial"/>
              </a:rPr>
              <a:t>Лечебное</a:t>
            </a:r>
            <a:r>
              <a:rPr sz="1500" i="1" spc="55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плавание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i="1" dirty="0">
                <a:latin typeface="Arial"/>
                <a:cs typeface="Arial"/>
              </a:rPr>
              <a:t>• </a:t>
            </a:r>
            <a:r>
              <a:rPr sz="1500" i="1" spc="-50" dirty="0">
                <a:latin typeface="Arial"/>
                <a:cs typeface="Arial"/>
              </a:rPr>
              <a:t>Постуральные </a:t>
            </a:r>
            <a:r>
              <a:rPr sz="1500" i="1" spc="-5" dirty="0">
                <a:latin typeface="Arial"/>
                <a:cs typeface="Arial"/>
              </a:rPr>
              <a:t>упражнения </a:t>
            </a:r>
            <a:r>
              <a:rPr sz="1500" i="1" spc="10" dirty="0">
                <a:latin typeface="Arial"/>
                <a:cs typeface="Arial"/>
              </a:rPr>
              <a:t>в</a:t>
            </a:r>
            <a:r>
              <a:rPr sz="1500" i="1" spc="95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воде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i="1" dirty="0">
                <a:latin typeface="Arial"/>
                <a:cs typeface="Arial"/>
              </a:rPr>
              <a:t>• </a:t>
            </a:r>
            <a:r>
              <a:rPr sz="1500" i="1" spc="-15" dirty="0">
                <a:latin typeface="Arial"/>
                <a:cs typeface="Arial"/>
              </a:rPr>
              <a:t>Упражнения </a:t>
            </a:r>
            <a:r>
              <a:rPr sz="1500" i="1" spc="10" dirty="0">
                <a:latin typeface="Arial"/>
                <a:cs typeface="Arial"/>
              </a:rPr>
              <a:t>в </a:t>
            </a:r>
            <a:r>
              <a:rPr sz="1500" i="1" dirty="0">
                <a:latin typeface="Arial"/>
                <a:cs typeface="Arial"/>
              </a:rPr>
              <a:t>воде с</a:t>
            </a:r>
            <a:r>
              <a:rPr sz="1500" i="1" spc="45" dirty="0">
                <a:latin typeface="Arial"/>
                <a:cs typeface="Arial"/>
              </a:rPr>
              <a:t> </a:t>
            </a:r>
            <a:r>
              <a:rPr sz="1500" i="1" spc="-80" dirty="0">
                <a:latin typeface="Arial"/>
                <a:cs typeface="Arial"/>
              </a:rPr>
              <a:t>тракцией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i="1" dirty="0">
                <a:latin typeface="Arial"/>
                <a:cs typeface="Arial"/>
              </a:rPr>
              <a:t>• </a:t>
            </a:r>
            <a:r>
              <a:rPr sz="1500" i="1" spc="-15" dirty="0">
                <a:latin typeface="Arial"/>
                <a:cs typeface="Arial"/>
              </a:rPr>
              <a:t>Упражнения </a:t>
            </a:r>
            <a:r>
              <a:rPr sz="1500" i="1" dirty="0">
                <a:latin typeface="Arial"/>
                <a:cs typeface="Arial"/>
              </a:rPr>
              <a:t>с </a:t>
            </a:r>
            <a:r>
              <a:rPr sz="1500" i="1" spc="-10" dirty="0">
                <a:latin typeface="Arial"/>
                <a:cs typeface="Arial"/>
              </a:rPr>
              <a:t>помощью </a:t>
            </a:r>
            <a:r>
              <a:rPr sz="1500" i="1" spc="-60" dirty="0">
                <a:latin typeface="Arial"/>
                <a:cs typeface="Arial"/>
              </a:rPr>
              <a:t>тренажеров </a:t>
            </a:r>
            <a:r>
              <a:rPr sz="1500" i="1" spc="10" dirty="0">
                <a:latin typeface="Arial"/>
                <a:cs typeface="Arial"/>
              </a:rPr>
              <a:t>в</a:t>
            </a:r>
            <a:r>
              <a:rPr sz="1500" i="1" spc="120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воде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66827" y="1166876"/>
            <a:ext cx="5688965" cy="4683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  <a:tabLst>
                <a:tab pos="229235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b="1" i="1" dirty="0">
                <a:latin typeface="Calibri"/>
                <a:cs typeface="Calibri"/>
              </a:rPr>
              <a:t>Игры</a:t>
            </a:r>
            <a:r>
              <a:rPr sz="1800" b="1" i="1" spc="5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590550">
              <a:lnSpc>
                <a:spcPts val="2135"/>
              </a:lnSpc>
              <a:tabLst>
                <a:tab pos="80772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5" dirty="0">
                <a:latin typeface="Calibri"/>
                <a:cs typeface="Calibri"/>
              </a:rPr>
              <a:t>Игры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месте</a:t>
            </a:r>
            <a:endParaRPr sz="1800">
              <a:latin typeface="Calibri"/>
              <a:cs typeface="Calibri"/>
            </a:endParaRPr>
          </a:p>
          <a:p>
            <a:pPr marL="590550">
              <a:lnSpc>
                <a:spcPct val="100000"/>
              </a:lnSpc>
              <a:spcBef>
                <a:spcPts val="20"/>
              </a:spcBef>
              <a:tabLst>
                <a:tab pos="80772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10" dirty="0">
                <a:latin typeface="Calibri"/>
                <a:cs typeface="Calibri"/>
              </a:rPr>
              <a:t>Малоподвижные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игры</a:t>
            </a:r>
            <a:endParaRPr sz="1800">
              <a:latin typeface="Calibri"/>
              <a:cs typeface="Calibri"/>
            </a:endParaRPr>
          </a:p>
          <a:p>
            <a:pPr marL="590550">
              <a:lnSpc>
                <a:spcPts val="2125"/>
              </a:lnSpc>
              <a:spcBef>
                <a:spcPts val="50"/>
              </a:spcBef>
              <a:tabLst>
                <a:tab pos="80772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10" dirty="0">
                <a:latin typeface="Calibri"/>
                <a:cs typeface="Calibri"/>
              </a:rPr>
              <a:t>Подвижные</a:t>
            </a:r>
            <a:r>
              <a:rPr sz="1800" dirty="0">
                <a:latin typeface="Calibri"/>
                <a:cs typeface="Calibri"/>
              </a:rPr>
              <a:t> игры</a:t>
            </a:r>
            <a:endParaRPr sz="1800">
              <a:latin typeface="Calibri"/>
              <a:cs typeface="Calibri"/>
            </a:endParaRPr>
          </a:p>
          <a:p>
            <a:pPr marL="590550">
              <a:lnSpc>
                <a:spcPts val="2125"/>
              </a:lnSpc>
              <a:tabLst>
                <a:tab pos="80772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5" dirty="0">
                <a:latin typeface="Calibri"/>
                <a:cs typeface="Calibri"/>
              </a:rPr>
              <a:t>Спортивные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игры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b="1" i="1" spc="-5" dirty="0">
                <a:latin typeface="Calibri"/>
                <a:cs typeface="Calibri"/>
              </a:rPr>
              <a:t>Использование естественных природных</a:t>
            </a:r>
            <a:r>
              <a:rPr sz="1800" b="1" i="1" spc="40" dirty="0">
                <a:latin typeface="Calibri"/>
                <a:cs typeface="Calibri"/>
              </a:rPr>
              <a:t> </a:t>
            </a:r>
            <a:r>
              <a:rPr sz="1800" b="1" i="1" spc="-5" dirty="0">
                <a:latin typeface="Calibri"/>
                <a:cs typeface="Calibri"/>
              </a:rPr>
              <a:t>факторов</a:t>
            </a:r>
            <a:r>
              <a:rPr sz="1800" i="1" spc="-5" dirty="0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590550">
              <a:lnSpc>
                <a:spcPct val="100000"/>
              </a:lnSpc>
              <a:spcBef>
                <a:spcPts val="25"/>
              </a:spcBef>
              <a:tabLst>
                <a:tab pos="80772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5" dirty="0">
                <a:latin typeface="Calibri"/>
                <a:cs typeface="Calibri"/>
              </a:rPr>
              <a:t>Закаливание</a:t>
            </a:r>
            <a:endParaRPr sz="1800">
              <a:latin typeface="Calibri"/>
              <a:cs typeface="Calibri"/>
            </a:endParaRPr>
          </a:p>
          <a:p>
            <a:pPr marL="590550">
              <a:lnSpc>
                <a:spcPct val="100000"/>
              </a:lnSpc>
              <a:spcBef>
                <a:spcPts val="45"/>
              </a:spcBef>
              <a:tabLst>
                <a:tab pos="80772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20" dirty="0">
                <a:latin typeface="Calibri"/>
                <a:cs typeface="Calibri"/>
              </a:rPr>
              <a:t>Терренкур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b="1" i="1" spc="-5" dirty="0">
                <a:latin typeface="Calibri"/>
                <a:cs typeface="Calibri"/>
              </a:rPr>
              <a:t>Ближний </a:t>
            </a:r>
            <a:r>
              <a:rPr sz="1800" b="1" i="1" dirty="0">
                <a:latin typeface="Calibri"/>
                <a:cs typeface="Calibri"/>
              </a:rPr>
              <a:t>и </a:t>
            </a:r>
            <a:r>
              <a:rPr sz="1800" b="1" i="1" spc="-5" dirty="0">
                <a:latin typeface="Calibri"/>
                <a:cs typeface="Calibri"/>
              </a:rPr>
              <a:t>дальний</a:t>
            </a:r>
            <a:r>
              <a:rPr sz="1800" b="1" i="1" spc="25" dirty="0">
                <a:latin typeface="Calibri"/>
                <a:cs typeface="Calibri"/>
              </a:rPr>
              <a:t> </a:t>
            </a:r>
            <a:r>
              <a:rPr sz="1800" b="1" i="1" spc="-5" dirty="0">
                <a:latin typeface="Calibri"/>
                <a:cs typeface="Calibri"/>
              </a:rPr>
              <a:t>туризм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b="1" i="1" spc="-5" dirty="0">
                <a:latin typeface="Calibri"/>
                <a:cs typeface="Calibri"/>
              </a:rPr>
              <a:t>Элементы</a:t>
            </a:r>
            <a:r>
              <a:rPr sz="1800" b="1" i="1" spc="-10" dirty="0">
                <a:latin typeface="Calibri"/>
                <a:cs typeface="Calibri"/>
              </a:rPr>
              <a:t> </a:t>
            </a:r>
            <a:r>
              <a:rPr sz="1800" b="1" i="1" spc="-5" dirty="0">
                <a:latin typeface="Calibri"/>
                <a:cs typeface="Calibri"/>
              </a:rPr>
              <a:t>спорта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b="1" i="1" spc="-5" dirty="0">
                <a:latin typeface="Calibri"/>
                <a:cs typeface="Calibri"/>
              </a:rPr>
              <a:t>Ипотерапия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229235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b="1" i="1" spc="-5" dirty="0">
                <a:latin typeface="Calibri"/>
                <a:cs typeface="Calibri"/>
              </a:rPr>
              <a:t>Хореотерапия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27358" y="496315"/>
            <a:ext cx="5681345" cy="3917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2030"/>
              </a:lnSpc>
              <a:spcBef>
                <a:spcPts val="100"/>
              </a:spcBef>
            </a:pPr>
            <a:r>
              <a:rPr sz="1800" i="1" dirty="0">
                <a:latin typeface="Arial"/>
                <a:cs typeface="Arial"/>
              </a:rPr>
              <a:t>• </a:t>
            </a:r>
            <a:r>
              <a:rPr sz="1800" b="1" spc="-10" dirty="0">
                <a:latin typeface="Calibri"/>
                <a:cs typeface="Calibri"/>
              </a:rPr>
              <a:t>Массаж </a:t>
            </a:r>
            <a:r>
              <a:rPr sz="1800" b="1" spc="-5" dirty="0">
                <a:latin typeface="Calibri"/>
                <a:cs typeface="Calibri"/>
              </a:rPr>
              <a:t>ручной </a:t>
            </a:r>
            <a:r>
              <a:rPr sz="1800" b="1" dirty="0">
                <a:latin typeface="Calibri"/>
                <a:cs typeface="Calibri"/>
              </a:rPr>
              <a:t>(</a:t>
            </a:r>
            <a:r>
              <a:rPr sz="1800" b="1" spc="-18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мануальный)</a:t>
            </a:r>
            <a:endParaRPr sz="1800">
              <a:latin typeface="Calibri"/>
              <a:cs typeface="Calibri"/>
            </a:endParaRPr>
          </a:p>
          <a:p>
            <a:pPr marL="578485">
              <a:lnSpc>
                <a:spcPts val="1895"/>
              </a:lnSpc>
              <a:tabLst>
                <a:tab pos="79502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5" dirty="0">
                <a:latin typeface="Calibri"/>
                <a:cs typeface="Calibri"/>
              </a:rPr>
              <a:t>Классический</a:t>
            </a:r>
            <a:endParaRPr sz="1800">
              <a:latin typeface="Calibri"/>
              <a:cs typeface="Calibri"/>
            </a:endParaRPr>
          </a:p>
          <a:p>
            <a:pPr marL="578485">
              <a:lnSpc>
                <a:spcPts val="1895"/>
              </a:lnSpc>
              <a:tabLst>
                <a:tab pos="79502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10" dirty="0">
                <a:latin typeface="Calibri"/>
                <a:cs typeface="Calibri"/>
              </a:rPr>
              <a:t>Рефлекторный</a:t>
            </a:r>
            <a:endParaRPr sz="1800">
              <a:latin typeface="Calibri"/>
              <a:cs typeface="Calibri"/>
            </a:endParaRPr>
          </a:p>
          <a:p>
            <a:pPr marL="578485">
              <a:lnSpc>
                <a:spcPts val="1910"/>
              </a:lnSpc>
              <a:tabLst>
                <a:tab pos="79502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5" dirty="0">
                <a:latin typeface="Calibri"/>
                <a:cs typeface="Calibri"/>
              </a:rPr>
              <a:t>Сегментарный</a:t>
            </a:r>
            <a:endParaRPr sz="1800">
              <a:latin typeface="Calibri"/>
              <a:cs typeface="Calibri"/>
            </a:endParaRPr>
          </a:p>
          <a:p>
            <a:pPr marL="578485">
              <a:lnSpc>
                <a:spcPts val="1910"/>
              </a:lnSpc>
              <a:tabLst>
                <a:tab pos="79502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15" dirty="0">
                <a:latin typeface="Calibri"/>
                <a:cs typeface="Calibri"/>
              </a:rPr>
              <a:t>Гигиенический</a:t>
            </a:r>
            <a:endParaRPr sz="1800">
              <a:latin typeface="Calibri"/>
              <a:cs typeface="Calibri"/>
            </a:endParaRPr>
          </a:p>
          <a:p>
            <a:pPr marL="578485">
              <a:lnSpc>
                <a:spcPts val="1895"/>
              </a:lnSpc>
              <a:tabLst>
                <a:tab pos="79502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5" dirty="0">
                <a:latin typeface="Calibri"/>
                <a:cs typeface="Calibri"/>
              </a:rPr>
              <a:t>Спортивный</a:t>
            </a:r>
            <a:endParaRPr sz="1800">
              <a:latin typeface="Calibri"/>
              <a:cs typeface="Calibri"/>
            </a:endParaRPr>
          </a:p>
          <a:p>
            <a:pPr marL="578485">
              <a:lnSpc>
                <a:spcPts val="1895"/>
              </a:lnSpc>
              <a:tabLst>
                <a:tab pos="79502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5" dirty="0">
                <a:latin typeface="Calibri"/>
                <a:cs typeface="Calibri"/>
              </a:rPr>
              <a:t>Склеромерный</a:t>
            </a:r>
            <a:endParaRPr sz="1800">
              <a:latin typeface="Calibri"/>
              <a:cs typeface="Calibri"/>
            </a:endParaRPr>
          </a:p>
          <a:p>
            <a:pPr marL="578485">
              <a:lnSpc>
                <a:spcPts val="1895"/>
              </a:lnSpc>
              <a:tabLst>
                <a:tab pos="79502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25" dirty="0">
                <a:latin typeface="Calibri"/>
                <a:cs typeface="Calibri"/>
              </a:rPr>
              <a:t>Точечный</a:t>
            </a:r>
            <a:endParaRPr sz="1800">
              <a:latin typeface="Calibri"/>
              <a:cs typeface="Calibri"/>
            </a:endParaRPr>
          </a:p>
          <a:p>
            <a:pPr marL="795655" indent="-217170">
              <a:lnSpc>
                <a:spcPts val="1900"/>
              </a:lnSpc>
              <a:spcBef>
                <a:spcPts val="145"/>
              </a:spcBef>
              <a:tabLst>
                <a:tab pos="79502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5" dirty="0">
                <a:latin typeface="Calibri"/>
                <a:cs typeface="Calibri"/>
              </a:rPr>
              <a:t>использованием </a:t>
            </a:r>
            <a:r>
              <a:rPr sz="1800" spc="-15" dirty="0">
                <a:latin typeface="Calibri"/>
                <a:cs typeface="Calibri"/>
              </a:rPr>
              <a:t>дополнительных </a:t>
            </a:r>
            <a:r>
              <a:rPr sz="1800" spc="-5" dirty="0">
                <a:latin typeface="Calibri"/>
                <a:cs typeface="Calibri"/>
              </a:rPr>
              <a:t>механических  </a:t>
            </a:r>
            <a:r>
              <a:rPr sz="1800" spc="-10" dirty="0">
                <a:latin typeface="Calibri"/>
                <a:cs typeface="Calibri"/>
              </a:rPr>
              <a:t>средств</a:t>
            </a:r>
            <a:endParaRPr sz="1800">
              <a:latin typeface="Calibri"/>
              <a:cs typeface="Calibri"/>
            </a:endParaRPr>
          </a:p>
          <a:p>
            <a:pPr marL="167005">
              <a:lnSpc>
                <a:spcPts val="2030"/>
              </a:lnSpc>
              <a:spcBef>
                <a:spcPts val="1635"/>
              </a:spcBef>
              <a:tabLst>
                <a:tab pos="38354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b="1" spc="-10" dirty="0">
                <a:latin typeface="Calibri"/>
                <a:cs typeface="Calibri"/>
              </a:rPr>
              <a:t>Массаж</a:t>
            </a:r>
            <a:r>
              <a:rPr sz="1800" b="1" spc="-5" dirty="0">
                <a:latin typeface="Calibri"/>
                <a:cs typeface="Calibri"/>
              </a:rPr>
              <a:t> аппаратный</a:t>
            </a:r>
            <a:endParaRPr sz="1800">
              <a:latin typeface="Calibri"/>
              <a:cs typeface="Calibri"/>
            </a:endParaRPr>
          </a:p>
          <a:p>
            <a:pPr marL="578485">
              <a:lnSpc>
                <a:spcPts val="1895"/>
              </a:lnSpc>
            </a:pPr>
            <a:r>
              <a:rPr sz="1800" i="1" dirty="0">
                <a:latin typeface="Arial"/>
                <a:cs typeface="Arial"/>
              </a:rPr>
              <a:t>•</a:t>
            </a:r>
            <a:r>
              <a:rPr sz="1800" i="1" spc="285" dirty="0">
                <a:latin typeface="Arial"/>
                <a:cs typeface="Arial"/>
              </a:rPr>
              <a:t> </a:t>
            </a:r>
            <a:r>
              <a:rPr sz="1800" spc="-5" dirty="0">
                <a:latin typeface="Calibri"/>
                <a:cs typeface="Calibri"/>
              </a:rPr>
              <a:t>Вакуумный</a:t>
            </a:r>
            <a:endParaRPr sz="1800">
              <a:latin typeface="Calibri"/>
              <a:cs typeface="Calibri"/>
            </a:endParaRPr>
          </a:p>
          <a:p>
            <a:pPr marL="578485">
              <a:lnSpc>
                <a:spcPts val="1895"/>
              </a:lnSpc>
              <a:tabLst>
                <a:tab pos="847725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spc="-5" dirty="0">
                <a:latin typeface="Calibri"/>
                <a:cs typeface="Calibri"/>
              </a:rPr>
              <a:t>Вибрационный</a:t>
            </a:r>
            <a:endParaRPr sz="1800">
              <a:latin typeface="Calibri"/>
              <a:cs typeface="Calibri"/>
            </a:endParaRPr>
          </a:p>
          <a:p>
            <a:pPr marL="578485">
              <a:lnSpc>
                <a:spcPts val="1895"/>
              </a:lnSpc>
              <a:tabLst>
                <a:tab pos="795020" algn="l"/>
              </a:tabLst>
            </a:pPr>
            <a:r>
              <a:rPr sz="1800" i="1" dirty="0">
                <a:latin typeface="Arial"/>
                <a:cs typeface="Arial"/>
              </a:rPr>
              <a:t>•	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10" dirty="0">
                <a:latin typeface="Calibri"/>
                <a:cs typeface="Calibri"/>
              </a:rPr>
              <a:t>электрической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стимуляцией</a:t>
            </a:r>
            <a:endParaRPr sz="1800">
              <a:latin typeface="Calibri"/>
              <a:cs typeface="Calibri"/>
            </a:endParaRPr>
          </a:p>
          <a:p>
            <a:pPr marL="578485">
              <a:lnSpc>
                <a:spcPts val="2030"/>
              </a:lnSpc>
            </a:pPr>
            <a:r>
              <a:rPr sz="1800" i="1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1438" y="478027"/>
            <a:ext cx="2619375" cy="1747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Arial"/>
                <a:cs typeface="Arial"/>
              </a:rPr>
              <a:t>• </a:t>
            </a:r>
            <a:r>
              <a:rPr sz="1800" b="1" spc="-5" dirty="0">
                <a:latin typeface="Calibri"/>
                <a:cs typeface="Calibri"/>
              </a:rPr>
              <a:t>Постуральная</a:t>
            </a:r>
            <a:r>
              <a:rPr sz="1800" b="1" spc="17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терапия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30"/>
              </a:spcBef>
            </a:pPr>
            <a:r>
              <a:rPr sz="1800" i="1" dirty="0">
                <a:latin typeface="Arial"/>
                <a:cs typeface="Arial"/>
              </a:rPr>
              <a:t>• </a:t>
            </a:r>
            <a:r>
              <a:rPr sz="1800" b="1" spc="-15" dirty="0">
                <a:latin typeface="Calibri"/>
                <a:cs typeface="Calibri"/>
              </a:rPr>
              <a:t>Тракционная</a:t>
            </a:r>
            <a:r>
              <a:rPr sz="1800" b="1" spc="-2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терапия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55"/>
              </a:spcBef>
            </a:pPr>
            <a:r>
              <a:rPr sz="1800" i="1" dirty="0">
                <a:latin typeface="Arial"/>
                <a:cs typeface="Arial"/>
              </a:rPr>
              <a:t>• </a:t>
            </a:r>
            <a:r>
              <a:rPr sz="1800" b="1" spc="-5" dirty="0">
                <a:latin typeface="Calibri"/>
                <a:cs typeface="Calibri"/>
              </a:rPr>
              <a:t>Суспензионная</a:t>
            </a:r>
            <a:r>
              <a:rPr sz="1800" b="1" spc="14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терапия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35"/>
              </a:spcBef>
            </a:pPr>
            <a:r>
              <a:rPr sz="1800" i="1" dirty="0">
                <a:latin typeface="Arial"/>
                <a:cs typeface="Arial"/>
              </a:rPr>
              <a:t>• </a:t>
            </a:r>
            <a:r>
              <a:rPr sz="1800" b="1" spc="-5" dirty="0">
                <a:latin typeface="Calibri"/>
                <a:cs typeface="Calibri"/>
              </a:rPr>
              <a:t>Мануальная</a:t>
            </a:r>
            <a:r>
              <a:rPr sz="1800" b="1" spc="-2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терапия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41925" y="4834920"/>
            <a:ext cx="2365375" cy="1778000"/>
            <a:chOff x="5241925" y="4834920"/>
            <a:chExt cx="2365375" cy="1778000"/>
          </a:xfrm>
        </p:grpSpPr>
        <p:sp>
          <p:nvSpPr>
            <p:cNvPr id="4" name="object 4"/>
            <p:cNvSpPr/>
            <p:nvPr/>
          </p:nvSpPr>
          <p:spPr>
            <a:xfrm>
              <a:off x="5251449" y="4844445"/>
              <a:ext cx="2346325" cy="17587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46687" y="4839682"/>
              <a:ext cx="2355850" cy="1768475"/>
            </a:xfrm>
            <a:custGeom>
              <a:avLst/>
              <a:gdLst/>
              <a:ahLst/>
              <a:cxnLst/>
              <a:rect l="l" t="t" r="r" b="b"/>
              <a:pathLst>
                <a:path w="2355850" h="1768475">
                  <a:moveTo>
                    <a:pt x="0" y="0"/>
                  </a:moveTo>
                  <a:lnTo>
                    <a:pt x="2355850" y="0"/>
                  </a:lnTo>
                  <a:lnTo>
                    <a:pt x="2355850" y="1768273"/>
                  </a:lnTo>
                  <a:lnTo>
                    <a:pt x="0" y="176827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323013" y="2602895"/>
            <a:ext cx="2365375" cy="1778000"/>
            <a:chOff x="6323013" y="2602895"/>
            <a:chExt cx="2365375" cy="1778000"/>
          </a:xfrm>
        </p:grpSpPr>
        <p:sp>
          <p:nvSpPr>
            <p:cNvPr id="7" name="object 7"/>
            <p:cNvSpPr/>
            <p:nvPr/>
          </p:nvSpPr>
          <p:spPr>
            <a:xfrm>
              <a:off x="6332538" y="2612420"/>
              <a:ext cx="2346323" cy="17587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27776" y="2607658"/>
              <a:ext cx="2355850" cy="1768475"/>
            </a:xfrm>
            <a:custGeom>
              <a:avLst/>
              <a:gdLst/>
              <a:ahLst/>
              <a:cxnLst/>
              <a:rect l="l" t="t" r="r" b="b"/>
              <a:pathLst>
                <a:path w="2355850" h="1768475">
                  <a:moveTo>
                    <a:pt x="0" y="0"/>
                  </a:moveTo>
                  <a:lnTo>
                    <a:pt x="2355848" y="0"/>
                  </a:lnTo>
                  <a:lnTo>
                    <a:pt x="2355848" y="1768273"/>
                  </a:lnTo>
                  <a:lnTo>
                    <a:pt x="0" y="176827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441700" y="2602895"/>
            <a:ext cx="2365375" cy="1778000"/>
            <a:chOff x="3441700" y="2602895"/>
            <a:chExt cx="2365375" cy="1778000"/>
          </a:xfrm>
        </p:grpSpPr>
        <p:sp>
          <p:nvSpPr>
            <p:cNvPr id="10" name="object 10"/>
            <p:cNvSpPr/>
            <p:nvPr/>
          </p:nvSpPr>
          <p:spPr>
            <a:xfrm>
              <a:off x="3451224" y="2612420"/>
              <a:ext cx="2346325" cy="175874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46462" y="2607658"/>
              <a:ext cx="2355850" cy="1768475"/>
            </a:xfrm>
            <a:custGeom>
              <a:avLst/>
              <a:gdLst/>
              <a:ahLst/>
              <a:cxnLst/>
              <a:rect l="l" t="t" r="r" b="b"/>
              <a:pathLst>
                <a:path w="2355850" h="1768475">
                  <a:moveTo>
                    <a:pt x="0" y="0"/>
                  </a:moveTo>
                  <a:lnTo>
                    <a:pt x="2355850" y="0"/>
                  </a:lnTo>
                  <a:lnTo>
                    <a:pt x="2355850" y="1768273"/>
                  </a:lnTo>
                  <a:lnTo>
                    <a:pt x="0" y="176827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362200" y="4834920"/>
            <a:ext cx="2365375" cy="1778000"/>
            <a:chOff x="2362200" y="4834920"/>
            <a:chExt cx="2365375" cy="1778000"/>
          </a:xfrm>
        </p:grpSpPr>
        <p:sp>
          <p:nvSpPr>
            <p:cNvPr id="13" name="object 13"/>
            <p:cNvSpPr/>
            <p:nvPr/>
          </p:nvSpPr>
          <p:spPr>
            <a:xfrm>
              <a:off x="2371724" y="4844445"/>
              <a:ext cx="2346325" cy="17587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66962" y="4839682"/>
              <a:ext cx="2355850" cy="1768475"/>
            </a:xfrm>
            <a:custGeom>
              <a:avLst/>
              <a:gdLst/>
              <a:ahLst/>
              <a:cxnLst/>
              <a:rect l="l" t="t" r="r" b="b"/>
              <a:pathLst>
                <a:path w="2355850" h="1768475">
                  <a:moveTo>
                    <a:pt x="0" y="0"/>
                  </a:moveTo>
                  <a:lnTo>
                    <a:pt x="2355850" y="0"/>
                  </a:lnTo>
                  <a:lnTo>
                    <a:pt x="2355850" y="1768273"/>
                  </a:lnTo>
                  <a:lnTo>
                    <a:pt x="0" y="176827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561975" y="2602895"/>
            <a:ext cx="2365375" cy="1778000"/>
            <a:chOff x="561975" y="2602895"/>
            <a:chExt cx="2365375" cy="1778000"/>
          </a:xfrm>
        </p:grpSpPr>
        <p:sp>
          <p:nvSpPr>
            <p:cNvPr id="16" name="object 16"/>
            <p:cNvSpPr/>
            <p:nvPr/>
          </p:nvSpPr>
          <p:spPr>
            <a:xfrm>
              <a:off x="571499" y="2612420"/>
              <a:ext cx="2346325" cy="17587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66737" y="2607658"/>
              <a:ext cx="2355850" cy="1768475"/>
            </a:xfrm>
            <a:custGeom>
              <a:avLst/>
              <a:gdLst/>
              <a:ahLst/>
              <a:cxnLst/>
              <a:rect l="l" t="t" r="r" b="b"/>
              <a:pathLst>
                <a:path w="2355850" h="1768475">
                  <a:moveTo>
                    <a:pt x="0" y="0"/>
                  </a:moveTo>
                  <a:lnTo>
                    <a:pt x="2355850" y="0"/>
                  </a:lnTo>
                  <a:lnTo>
                    <a:pt x="2355850" y="1768273"/>
                  </a:lnTo>
                  <a:lnTo>
                    <a:pt x="0" y="176827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9766" y="4119307"/>
            <a:ext cx="2347595" cy="595630"/>
            <a:chOff x="4059766" y="4119307"/>
            <a:chExt cx="2347595" cy="595630"/>
          </a:xfrm>
        </p:grpSpPr>
        <p:sp>
          <p:nvSpPr>
            <p:cNvPr id="3" name="object 3"/>
            <p:cNvSpPr/>
            <p:nvPr/>
          </p:nvSpPr>
          <p:spPr>
            <a:xfrm>
              <a:off x="6321248" y="4133145"/>
              <a:ext cx="85725" cy="575945"/>
            </a:xfrm>
            <a:custGeom>
              <a:avLst/>
              <a:gdLst/>
              <a:ahLst/>
              <a:cxnLst/>
              <a:rect l="l" t="t" r="r" b="b"/>
              <a:pathLst>
                <a:path w="85725" h="575945">
                  <a:moveTo>
                    <a:pt x="0" y="432857"/>
                  </a:moveTo>
                  <a:lnTo>
                    <a:pt x="42863" y="575732"/>
                  </a:lnTo>
                  <a:lnTo>
                    <a:pt x="68580" y="490007"/>
                  </a:lnTo>
                  <a:lnTo>
                    <a:pt x="28575" y="490007"/>
                  </a:lnTo>
                  <a:lnTo>
                    <a:pt x="28575" y="470957"/>
                  </a:lnTo>
                  <a:lnTo>
                    <a:pt x="0" y="432857"/>
                  </a:lnTo>
                  <a:close/>
                </a:path>
                <a:path w="85725" h="575945">
                  <a:moveTo>
                    <a:pt x="28575" y="470957"/>
                  </a:moveTo>
                  <a:lnTo>
                    <a:pt x="28575" y="490007"/>
                  </a:lnTo>
                  <a:lnTo>
                    <a:pt x="42862" y="490007"/>
                  </a:lnTo>
                  <a:lnTo>
                    <a:pt x="28575" y="470957"/>
                  </a:lnTo>
                  <a:close/>
                </a:path>
                <a:path w="85725" h="575945">
                  <a:moveTo>
                    <a:pt x="57150" y="0"/>
                  </a:moveTo>
                  <a:lnTo>
                    <a:pt x="28575" y="0"/>
                  </a:lnTo>
                  <a:lnTo>
                    <a:pt x="28575" y="470957"/>
                  </a:lnTo>
                  <a:lnTo>
                    <a:pt x="42862" y="490007"/>
                  </a:lnTo>
                  <a:lnTo>
                    <a:pt x="57150" y="470957"/>
                  </a:lnTo>
                  <a:lnTo>
                    <a:pt x="57150" y="0"/>
                  </a:lnTo>
                  <a:close/>
                </a:path>
                <a:path w="85725" h="575945">
                  <a:moveTo>
                    <a:pt x="57150" y="470957"/>
                  </a:moveTo>
                  <a:lnTo>
                    <a:pt x="42862" y="490007"/>
                  </a:lnTo>
                  <a:lnTo>
                    <a:pt x="57150" y="490007"/>
                  </a:lnTo>
                  <a:lnTo>
                    <a:pt x="57150" y="470957"/>
                  </a:lnTo>
                  <a:close/>
                </a:path>
                <a:path w="85725" h="575945">
                  <a:moveTo>
                    <a:pt x="85725" y="432857"/>
                  </a:moveTo>
                  <a:lnTo>
                    <a:pt x="57150" y="470957"/>
                  </a:lnTo>
                  <a:lnTo>
                    <a:pt x="57150" y="490007"/>
                  </a:lnTo>
                  <a:lnTo>
                    <a:pt x="68580" y="490007"/>
                  </a:lnTo>
                  <a:lnTo>
                    <a:pt x="85725" y="4328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59766" y="4119307"/>
              <a:ext cx="2243455" cy="595630"/>
            </a:xfrm>
            <a:custGeom>
              <a:avLst/>
              <a:gdLst/>
              <a:ahLst/>
              <a:cxnLst/>
              <a:rect l="l" t="t" r="r" b="b"/>
              <a:pathLst>
                <a:path w="2243454" h="595629">
                  <a:moveTo>
                    <a:pt x="127702" y="512483"/>
                  </a:moveTo>
                  <a:lnTo>
                    <a:pt x="0" y="589570"/>
                  </a:lnTo>
                  <a:lnTo>
                    <a:pt x="149047" y="595508"/>
                  </a:lnTo>
                  <a:lnTo>
                    <a:pt x="116512" y="582063"/>
                  </a:lnTo>
                  <a:lnTo>
                    <a:pt x="86580" y="582063"/>
                  </a:lnTo>
                  <a:lnTo>
                    <a:pt x="79466" y="554389"/>
                  </a:lnTo>
                  <a:lnTo>
                    <a:pt x="97916" y="549645"/>
                  </a:lnTo>
                  <a:lnTo>
                    <a:pt x="127702" y="512483"/>
                  </a:lnTo>
                  <a:close/>
                </a:path>
                <a:path w="2243454" h="595629">
                  <a:moveTo>
                    <a:pt x="97916" y="549645"/>
                  </a:moveTo>
                  <a:lnTo>
                    <a:pt x="79466" y="554389"/>
                  </a:lnTo>
                  <a:lnTo>
                    <a:pt x="86580" y="582063"/>
                  </a:lnTo>
                  <a:lnTo>
                    <a:pt x="105032" y="577320"/>
                  </a:lnTo>
                  <a:lnTo>
                    <a:pt x="83024" y="568225"/>
                  </a:lnTo>
                  <a:lnTo>
                    <a:pt x="97916" y="549645"/>
                  </a:lnTo>
                  <a:close/>
                </a:path>
                <a:path w="2243454" h="595629">
                  <a:moveTo>
                    <a:pt x="105032" y="577320"/>
                  </a:moveTo>
                  <a:lnTo>
                    <a:pt x="86580" y="582063"/>
                  </a:lnTo>
                  <a:lnTo>
                    <a:pt x="116512" y="582063"/>
                  </a:lnTo>
                  <a:lnTo>
                    <a:pt x="105032" y="577320"/>
                  </a:lnTo>
                  <a:close/>
                </a:path>
                <a:path w="2243454" h="595629">
                  <a:moveTo>
                    <a:pt x="2235875" y="0"/>
                  </a:moveTo>
                  <a:lnTo>
                    <a:pt x="97916" y="549645"/>
                  </a:lnTo>
                  <a:lnTo>
                    <a:pt x="83024" y="568225"/>
                  </a:lnTo>
                  <a:lnTo>
                    <a:pt x="105032" y="577320"/>
                  </a:lnTo>
                  <a:lnTo>
                    <a:pt x="2242990" y="27674"/>
                  </a:lnTo>
                  <a:lnTo>
                    <a:pt x="2235875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086380" y="2668236"/>
            <a:ext cx="5337810" cy="2040889"/>
            <a:chOff x="1086380" y="2668236"/>
            <a:chExt cx="5337810" cy="2040889"/>
          </a:xfrm>
        </p:grpSpPr>
        <p:sp>
          <p:nvSpPr>
            <p:cNvPr id="6" name="object 6"/>
            <p:cNvSpPr/>
            <p:nvPr/>
          </p:nvSpPr>
          <p:spPr>
            <a:xfrm>
              <a:off x="2800527" y="4133145"/>
              <a:ext cx="85725" cy="575945"/>
            </a:xfrm>
            <a:custGeom>
              <a:avLst/>
              <a:gdLst/>
              <a:ahLst/>
              <a:cxnLst/>
              <a:rect l="l" t="t" r="r" b="b"/>
              <a:pathLst>
                <a:path w="85725" h="575945">
                  <a:moveTo>
                    <a:pt x="0" y="432857"/>
                  </a:moveTo>
                  <a:lnTo>
                    <a:pt x="42862" y="575732"/>
                  </a:lnTo>
                  <a:lnTo>
                    <a:pt x="68580" y="490007"/>
                  </a:lnTo>
                  <a:lnTo>
                    <a:pt x="28575" y="490007"/>
                  </a:lnTo>
                  <a:lnTo>
                    <a:pt x="28574" y="470957"/>
                  </a:lnTo>
                  <a:lnTo>
                    <a:pt x="0" y="432857"/>
                  </a:lnTo>
                  <a:close/>
                </a:path>
                <a:path w="85725" h="575945">
                  <a:moveTo>
                    <a:pt x="28574" y="470957"/>
                  </a:moveTo>
                  <a:lnTo>
                    <a:pt x="28575" y="490007"/>
                  </a:lnTo>
                  <a:lnTo>
                    <a:pt x="42862" y="490007"/>
                  </a:lnTo>
                  <a:lnTo>
                    <a:pt x="28574" y="470957"/>
                  </a:lnTo>
                  <a:close/>
                </a:path>
                <a:path w="85725" h="575945">
                  <a:moveTo>
                    <a:pt x="57148" y="0"/>
                  </a:moveTo>
                  <a:lnTo>
                    <a:pt x="28573" y="0"/>
                  </a:lnTo>
                  <a:lnTo>
                    <a:pt x="28575" y="470957"/>
                  </a:lnTo>
                  <a:lnTo>
                    <a:pt x="42862" y="490007"/>
                  </a:lnTo>
                  <a:lnTo>
                    <a:pt x="57149" y="470957"/>
                  </a:lnTo>
                  <a:lnTo>
                    <a:pt x="57148" y="0"/>
                  </a:lnTo>
                  <a:close/>
                </a:path>
                <a:path w="85725" h="575945">
                  <a:moveTo>
                    <a:pt x="57149" y="470957"/>
                  </a:moveTo>
                  <a:lnTo>
                    <a:pt x="42862" y="490007"/>
                  </a:lnTo>
                  <a:lnTo>
                    <a:pt x="57150" y="490007"/>
                  </a:lnTo>
                  <a:lnTo>
                    <a:pt x="57149" y="470957"/>
                  </a:lnTo>
                  <a:close/>
                </a:path>
                <a:path w="85725" h="575945">
                  <a:moveTo>
                    <a:pt x="85725" y="432857"/>
                  </a:moveTo>
                  <a:lnTo>
                    <a:pt x="57150" y="470957"/>
                  </a:lnTo>
                  <a:lnTo>
                    <a:pt x="57150" y="490007"/>
                  </a:lnTo>
                  <a:lnTo>
                    <a:pt x="68580" y="490007"/>
                  </a:lnTo>
                  <a:lnTo>
                    <a:pt x="85725" y="432857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01634" y="2682524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19">
                  <a:moveTo>
                    <a:pt x="0" y="0"/>
                  </a:moveTo>
                  <a:lnTo>
                    <a:pt x="1" y="222956"/>
                  </a:lnTo>
                </a:path>
              </a:pathLst>
            </a:custGeom>
            <a:ln w="285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75126" y="2911123"/>
              <a:ext cx="85725" cy="490220"/>
            </a:xfrm>
            <a:custGeom>
              <a:avLst/>
              <a:gdLst/>
              <a:ahLst/>
              <a:cxnLst/>
              <a:rect l="l" t="t" r="r" b="b"/>
              <a:pathLst>
                <a:path w="85725" h="490220">
                  <a:moveTo>
                    <a:pt x="0" y="346779"/>
                  </a:moveTo>
                  <a:lnTo>
                    <a:pt x="42863" y="489654"/>
                  </a:lnTo>
                  <a:lnTo>
                    <a:pt x="68580" y="403929"/>
                  </a:lnTo>
                  <a:lnTo>
                    <a:pt x="28576" y="403929"/>
                  </a:lnTo>
                  <a:lnTo>
                    <a:pt x="28575" y="384879"/>
                  </a:lnTo>
                  <a:lnTo>
                    <a:pt x="0" y="346779"/>
                  </a:lnTo>
                  <a:close/>
                </a:path>
                <a:path w="85725" h="490220">
                  <a:moveTo>
                    <a:pt x="28576" y="384880"/>
                  </a:moveTo>
                  <a:lnTo>
                    <a:pt x="28576" y="403929"/>
                  </a:lnTo>
                  <a:lnTo>
                    <a:pt x="42863" y="403929"/>
                  </a:lnTo>
                  <a:lnTo>
                    <a:pt x="28576" y="384880"/>
                  </a:lnTo>
                  <a:close/>
                </a:path>
                <a:path w="85725" h="490220">
                  <a:moveTo>
                    <a:pt x="57150" y="0"/>
                  </a:moveTo>
                  <a:lnTo>
                    <a:pt x="28575" y="0"/>
                  </a:lnTo>
                  <a:lnTo>
                    <a:pt x="28576" y="384880"/>
                  </a:lnTo>
                  <a:lnTo>
                    <a:pt x="42863" y="403929"/>
                  </a:lnTo>
                  <a:lnTo>
                    <a:pt x="57150" y="384880"/>
                  </a:lnTo>
                  <a:lnTo>
                    <a:pt x="57150" y="0"/>
                  </a:lnTo>
                  <a:close/>
                </a:path>
                <a:path w="85725" h="490220">
                  <a:moveTo>
                    <a:pt x="57151" y="384879"/>
                  </a:moveTo>
                  <a:lnTo>
                    <a:pt x="42863" y="403929"/>
                  </a:lnTo>
                  <a:lnTo>
                    <a:pt x="57151" y="403929"/>
                  </a:lnTo>
                  <a:lnTo>
                    <a:pt x="57151" y="384879"/>
                  </a:lnTo>
                  <a:close/>
                </a:path>
                <a:path w="85725" h="490220">
                  <a:moveTo>
                    <a:pt x="85725" y="346779"/>
                  </a:moveTo>
                  <a:lnTo>
                    <a:pt x="57151" y="384879"/>
                  </a:lnTo>
                  <a:lnTo>
                    <a:pt x="57151" y="403929"/>
                  </a:lnTo>
                  <a:lnTo>
                    <a:pt x="68580" y="403929"/>
                  </a:lnTo>
                  <a:lnTo>
                    <a:pt x="85725" y="346779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19401" y="2905478"/>
              <a:ext cx="1782445" cy="0"/>
            </a:xfrm>
            <a:custGeom>
              <a:avLst/>
              <a:gdLst/>
              <a:ahLst/>
              <a:cxnLst/>
              <a:rect l="l" t="t" r="r" b="b"/>
              <a:pathLst>
                <a:path w="1782445">
                  <a:moveTo>
                    <a:pt x="0" y="0"/>
                  </a:moveTo>
                  <a:lnTo>
                    <a:pt x="1782234" y="1"/>
                  </a:lnTo>
                </a:path>
              </a:pathLst>
            </a:custGeom>
            <a:ln w="285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38181" y="2911123"/>
              <a:ext cx="85725" cy="490220"/>
            </a:xfrm>
            <a:custGeom>
              <a:avLst/>
              <a:gdLst/>
              <a:ahLst/>
              <a:cxnLst/>
              <a:rect l="l" t="t" r="r" b="b"/>
              <a:pathLst>
                <a:path w="85725" h="490220">
                  <a:moveTo>
                    <a:pt x="0" y="346779"/>
                  </a:moveTo>
                  <a:lnTo>
                    <a:pt x="42863" y="489654"/>
                  </a:lnTo>
                  <a:lnTo>
                    <a:pt x="68580" y="403929"/>
                  </a:lnTo>
                  <a:lnTo>
                    <a:pt x="28575" y="403929"/>
                  </a:lnTo>
                  <a:lnTo>
                    <a:pt x="28575" y="384879"/>
                  </a:lnTo>
                  <a:lnTo>
                    <a:pt x="0" y="346779"/>
                  </a:lnTo>
                  <a:close/>
                </a:path>
                <a:path w="85725" h="490220">
                  <a:moveTo>
                    <a:pt x="28575" y="384879"/>
                  </a:moveTo>
                  <a:lnTo>
                    <a:pt x="28575" y="403929"/>
                  </a:lnTo>
                  <a:lnTo>
                    <a:pt x="42862" y="403929"/>
                  </a:lnTo>
                  <a:lnTo>
                    <a:pt x="28575" y="384879"/>
                  </a:lnTo>
                  <a:close/>
                </a:path>
                <a:path w="85725" h="490220">
                  <a:moveTo>
                    <a:pt x="57150" y="0"/>
                  </a:moveTo>
                  <a:lnTo>
                    <a:pt x="28575" y="0"/>
                  </a:lnTo>
                  <a:lnTo>
                    <a:pt x="28575" y="384879"/>
                  </a:lnTo>
                  <a:lnTo>
                    <a:pt x="42862" y="403929"/>
                  </a:lnTo>
                  <a:lnTo>
                    <a:pt x="57150" y="384879"/>
                  </a:lnTo>
                  <a:lnTo>
                    <a:pt x="57150" y="0"/>
                  </a:lnTo>
                  <a:close/>
                </a:path>
                <a:path w="85725" h="490220">
                  <a:moveTo>
                    <a:pt x="57150" y="384879"/>
                  </a:moveTo>
                  <a:lnTo>
                    <a:pt x="42862" y="403929"/>
                  </a:lnTo>
                  <a:lnTo>
                    <a:pt x="57150" y="403929"/>
                  </a:lnTo>
                  <a:lnTo>
                    <a:pt x="57150" y="384879"/>
                  </a:lnTo>
                  <a:close/>
                </a:path>
                <a:path w="85725" h="490220">
                  <a:moveTo>
                    <a:pt x="85725" y="346779"/>
                  </a:moveTo>
                  <a:lnTo>
                    <a:pt x="57150" y="384879"/>
                  </a:lnTo>
                  <a:lnTo>
                    <a:pt x="57150" y="403929"/>
                  </a:lnTo>
                  <a:lnTo>
                    <a:pt x="68580" y="403929"/>
                  </a:lnTo>
                  <a:lnTo>
                    <a:pt x="85725" y="346779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03043" y="2905478"/>
              <a:ext cx="1778000" cy="0"/>
            </a:xfrm>
            <a:custGeom>
              <a:avLst/>
              <a:gdLst/>
              <a:ahLst/>
              <a:cxnLst/>
              <a:rect l="l" t="t" r="r" b="b"/>
              <a:pathLst>
                <a:path w="1778000">
                  <a:moveTo>
                    <a:pt x="0" y="0"/>
                  </a:moveTo>
                  <a:lnTo>
                    <a:pt x="1778000" y="1"/>
                  </a:lnTo>
                </a:path>
              </a:pathLst>
            </a:custGeom>
            <a:ln w="285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00667" y="3400779"/>
              <a:ext cx="3440445" cy="7707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00667" y="3400779"/>
              <a:ext cx="3441065" cy="770890"/>
            </a:xfrm>
            <a:custGeom>
              <a:avLst/>
              <a:gdLst/>
              <a:ahLst/>
              <a:cxnLst/>
              <a:rect l="l" t="t" r="r" b="b"/>
              <a:pathLst>
                <a:path w="3441065" h="770889">
                  <a:moveTo>
                    <a:pt x="0" y="0"/>
                  </a:moveTo>
                  <a:lnTo>
                    <a:pt x="3440446" y="0"/>
                  </a:lnTo>
                  <a:lnTo>
                    <a:pt x="3440446" y="770789"/>
                  </a:lnTo>
                  <a:lnTo>
                    <a:pt x="0" y="770789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34895" y="3395471"/>
              <a:ext cx="2103120" cy="5059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106168" y="3715511"/>
              <a:ext cx="1368552" cy="5059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75204" y="471878"/>
            <a:ext cx="6625590" cy="1037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2790"/>
              </a:lnSpc>
              <a:spcBef>
                <a:spcPts val="90"/>
              </a:spcBef>
            </a:pPr>
            <a:r>
              <a:rPr sz="2650" spc="-190" dirty="0">
                <a:latin typeface="Verdana"/>
                <a:cs typeface="Verdana"/>
              </a:rPr>
              <a:t>Определение </a:t>
            </a:r>
            <a:r>
              <a:rPr sz="2650" spc="-145" dirty="0">
                <a:latin typeface="Verdana"/>
                <a:cs typeface="Verdana"/>
              </a:rPr>
              <a:t>общего </a:t>
            </a:r>
            <a:r>
              <a:rPr sz="2650" spc="-210" dirty="0">
                <a:latin typeface="Verdana"/>
                <a:cs typeface="Verdana"/>
              </a:rPr>
              <a:t>направления </a:t>
            </a:r>
            <a:r>
              <a:rPr sz="2650" spc="-215" dirty="0">
                <a:latin typeface="Verdana"/>
                <a:cs typeface="Verdana"/>
              </a:rPr>
              <a:t>и</a:t>
            </a:r>
            <a:r>
              <a:rPr sz="2650" spc="90" dirty="0">
                <a:latin typeface="Verdana"/>
                <a:cs typeface="Verdana"/>
              </a:rPr>
              <a:t> </a:t>
            </a:r>
            <a:r>
              <a:rPr sz="2650" spc="-185" dirty="0">
                <a:latin typeface="Verdana"/>
                <a:cs typeface="Verdana"/>
              </a:rPr>
              <a:t>цели</a:t>
            </a:r>
            <a:endParaRPr sz="2650">
              <a:latin typeface="Verdana"/>
              <a:cs typeface="Verdana"/>
            </a:endParaRPr>
          </a:p>
          <a:p>
            <a:pPr marL="1130300" marR="1122045" algn="ctr">
              <a:lnSpc>
                <a:spcPct val="75500"/>
              </a:lnSpc>
              <a:spcBef>
                <a:spcPts val="390"/>
              </a:spcBef>
            </a:pPr>
            <a:r>
              <a:rPr sz="2650" spc="-180" dirty="0">
                <a:latin typeface="Verdana"/>
                <a:cs typeface="Verdana"/>
              </a:rPr>
              <a:t>медицинской </a:t>
            </a:r>
            <a:r>
              <a:rPr sz="2650" spc="-185" dirty="0">
                <a:latin typeface="Verdana"/>
                <a:cs typeface="Verdana"/>
              </a:rPr>
              <a:t>реабилитации  </a:t>
            </a:r>
            <a:r>
              <a:rPr sz="2650" i="1" spc="-204" dirty="0">
                <a:latin typeface="Verdana"/>
                <a:cs typeface="Verdana"/>
              </a:rPr>
              <a:t>при </a:t>
            </a:r>
            <a:r>
              <a:rPr sz="2650" i="1" spc="-170" dirty="0">
                <a:latin typeface="Verdana"/>
                <a:cs typeface="Verdana"/>
              </a:rPr>
              <a:t>патологии</a:t>
            </a:r>
            <a:r>
              <a:rPr sz="2650" i="1" spc="-40" dirty="0">
                <a:latin typeface="Verdana"/>
                <a:cs typeface="Verdana"/>
              </a:rPr>
              <a:t> </a:t>
            </a:r>
            <a:r>
              <a:rPr sz="2650" i="1" spc="-225" dirty="0">
                <a:latin typeface="Verdana"/>
                <a:cs typeface="Verdana"/>
              </a:rPr>
              <a:t>ОДС</a:t>
            </a:r>
            <a:endParaRPr sz="26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92003" y="1415288"/>
            <a:ext cx="39909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85" dirty="0">
                <a:latin typeface="Arial Unicode MS"/>
                <a:cs typeface="Arial Unicode MS"/>
              </a:rPr>
              <a:t>(реабилитационный</a:t>
            </a:r>
            <a:r>
              <a:rPr sz="2100" spc="75" dirty="0">
                <a:latin typeface="Arial Unicode MS"/>
                <a:cs typeface="Arial Unicode MS"/>
              </a:rPr>
              <a:t> </a:t>
            </a:r>
            <a:r>
              <a:rPr sz="2100" spc="140" dirty="0">
                <a:latin typeface="Arial Unicode MS"/>
                <a:cs typeface="Arial Unicode MS"/>
              </a:rPr>
              <a:t>прогноз)</a:t>
            </a:r>
            <a:endParaRPr sz="2100">
              <a:latin typeface="Arial Unicode MS"/>
              <a:cs typeface="Arial Unicode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62414" y="3398011"/>
            <a:ext cx="182626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575" marR="5080" indent="-270510">
              <a:lnSpc>
                <a:spcPct val="116700"/>
              </a:lnSpc>
              <a:spcBef>
                <a:spcPts val="100"/>
              </a:spcBef>
            </a:pPr>
            <a:r>
              <a:rPr sz="1800" spc="50" dirty="0">
                <a:solidFill>
                  <a:srgbClr val="FFFFFF"/>
                </a:solidFill>
                <a:latin typeface="Arial Unicode MS"/>
                <a:cs typeface="Arial Unicode MS"/>
              </a:rPr>
              <a:t>в</a:t>
            </a:r>
            <a:r>
              <a:rPr sz="1800" spc="45" dirty="0">
                <a:solidFill>
                  <a:srgbClr val="FFFFFF"/>
                </a:solidFill>
                <a:latin typeface="Arial Unicode MS"/>
                <a:cs typeface="Arial Unicode MS"/>
              </a:rPr>
              <a:t>о</a:t>
            </a:r>
            <a:r>
              <a:rPr sz="1800" spc="70" dirty="0">
                <a:solidFill>
                  <a:srgbClr val="FFFFFF"/>
                </a:solidFill>
                <a:latin typeface="Arial Unicode MS"/>
                <a:cs typeface="Arial Unicode MS"/>
              </a:rPr>
              <a:t>сс</a:t>
            </a:r>
            <a:r>
              <a:rPr sz="1800" spc="60" dirty="0">
                <a:solidFill>
                  <a:srgbClr val="FFFFFF"/>
                </a:solidFill>
                <a:latin typeface="Arial Unicode MS"/>
                <a:cs typeface="Arial Unicode MS"/>
              </a:rPr>
              <a:t>т</a:t>
            </a:r>
            <a:r>
              <a:rPr sz="1800" spc="-20" dirty="0">
                <a:solidFill>
                  <a:srgbClr val="FFFFFF"/>
                </a:solidFill>
                <a:latin typeface="Arial Unicode MS"/>
                <a:cs typeface="Arial Unicode MS"/>
              </a:rPr>
              <a:t>а</a:t>
            </a:r>
            <a:r>
              <a:rPr sz="1800" spc="40" dirty="0">
                <a:solidFill>
                  <a:srgbClr val="FFFFFF"/>
                </a:solidFill>
                <a:latin typeface="Arial Unicode MS"/>
                <a:cs typeface="Arial Unicode MS"/>
              </a:rPr>
              <a:t>н</a:t>
            </a:r>
            <a:r>
              <a:rPr sz="1800" spc="70" dirty="0">
                <a:solidFill>
                  <a:srgbClr val="FFFFFF"/>
                </a:solidFill>
                <a:latin typeface="Arial Unicode MS"/>
                <a:cs typeface="Arial Unicode MS"/>
              </a:rPr>
              <a:t>о</a:t>
            </a:r>
            <a:r>
              <a:rPr sz="1800" spc="15" dirty="0">
                <a:solidFill>
                  <a:srgbClr val="FFFFFF"/>
                </a:solidFill>
                <a:latin typeface="Arial Unicode MS"/>
                <a:cs typeface="Arial Unicode MS"/>
              </a:rPr>
              <a:t>вл</a:t>
            </a:r>
            <a:r>
              <a:rPr sz="1800" spc="20" dirty="0">
                <a:solidFill>
                  <a:srgbClr val="FFFFFF"/>
                </a:solidFill>
                <a:latin typeface="Arial Unicode MS"/>
                <a:cs typeface="Arial Unicode MS"/>
              </a:rPr>
              <a:t>е</a:t>
            </a:r>
            <a:r>
              <a:rPr sz="1800" spc="40" dirty="0">
                <a:solidFill>
                  <a:srgbClr val="FFFFFF"/>
                </a:solidFill>
                <a:latin typeface="Arial Unicode MS"/>
                <a:cs typeface="Arial Unicode MS"/>
              </a:rPr>
              <a:t>ни</a:t>
            </a:r>
            <a:r>
              <a:rPr sz="1800" spc="20" dirty="0">
                <a:solidFill>
                  <a:srgbClr val="FFFFFF"/>
                </a:solidFill>
                <a:latin typeface="Arial Unicode MS"/>
                <a:cs typeface="Arial Unicode MS"/>
              </a:rPr>
              <a:t>е  </a:t>
            </a:r>
            <a:r>
              <a:rPr sz="1800" spc="40" dirty="0">
                <a:solidFill>
                  <a:srgbClr val="FFFFFF"/>
                </a:solidFill>
                <a:latin typeface="Arial Unicode MS"/>
                <a:cs typeface="Arial Unicode MS"/>
              </a:rPr>
              <a:t>до</a:t>
            </a:r>
            <a:r>
              <a:rPr sz="1800" spc="5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 Unicode MS"/>
                <a:cs typeface="Arial Unicode MS"/>
              </a:rPr>
              <a:t>нормы</a:t>
            </a:r>
            <a:endParaRPr sz="1800">
              <a:latin typeface="Arial Unicode MS"/>
              <a:cs typeface="Arial Unicode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649434" y="3386491"/>
            <a:ext cx="3522345" cy="799465"/>
            <a:chOff x="4649434" y="3386491"/>
            <a:chExt cx="3522345" cy="799465"/>
          </a:xfrm>
        </p:grpSpPr>
        <p:sp>
          <p:nvSpPr>
            <p:cNvPr id="20" name="object 20"/>
            <p:cNvSpPr/>
            <p:nvPr/>
          </p:nvSpPr>
          <p:spPr>
            <a:xfrm>
              <a:off x="4663722" y="3400779"/>
              <a:ext cx="3440445" cy="7707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663721" y="3400779"/>
              <a:ext cx="3441065" cy="770890"/>
            </a:xfrm>
            <a:custGeom>
              <a:avLst/>
              <a:gdLst/>
              <a:ahLst/>
              <a:cxnLst/>
              <a:rect l="l" t="t" r="r" b="b"/>
              <a:pathLst>
                <a:path w="3441065" h="770889">
                  <a:moveTo>
                    <a:pt x="0" y="0"/>
                  </a:moveTo>
                  <a:lnTo>
                    <a:pt x="3440446" y="0"/>
                  </a:lnTo>
                  <a:lnTo>
                    <a:pt x="3440446" y="770789"/>
                  </a:lnTo>
                  <a:lnTo>
                    <a:pt x="0" y="770789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895087" y="3395471"/>
              <a:ext cx="3276600" cy="50596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71871" y="3663695"/>
              <a:ext cx="2846831" cy="50291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021350" y="3443732"/>
            <a:ext cx="292544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90500" marR="5080" indent="-177800">
              <a:lnSpc>
                <a:spcPts val="2110"/>
              </a:lnSpc>
              <a:spcBef>
                <a:spcPts val="210"/>
              </a:spcBef>
            </a:pPr>
            <a:r>
              <a:rPr sz="1800" spc="45" dirty="0">
                <a:solidFill>
                  <a:srgbClr val="FFFFFF"/>
                </a:solidFill>
                <a:latin typeface="Arial Unicode MS"/>
                <a:cs typeface="Arial Unicode MS"/>
              </a:rPr>
              <a:t>компенсация нарушенной  </a:t>
            </a:r>
            <a:r>
              <a:rPr sz="1800" spc="35" dirty="0">
                <a:solidFill>
                  <a:srgbClr val="FFFFFF"/>
                </a:solidFill>
                <a:latin typeface="Arial Unicode MS"/>
                <a:cs typeface="Arial Unicode MS"/>
              </a:rPr>
              <a:t>двигательной</a:t>
            </a:r>
            <a:r>
              <a:rPr sz="1800" spc="40" dirty="0">
                <a:solidFill>
                  <a:srgbClr val="FFFFFF"/>
                </a:solidFill>
                <a:latin typeface="Arial Unicode MS"/>
                <a:cs typeface="Arial Unicode MS"/>
              </a:rPr>
              <a:t> функции</a:t>
            </a:r>
            <a:endParaRPr sz="1800">
              <a:latin typeface="Arial Unicode MS"/>
              <a:cs typeface="Arial Unicode MS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566416" y="1851202"/>
            <a:ext cx="4157979" cy="844550"/>
            <a:chOff x="2566416" y="1851202"/>
            <a:chExt cx="4157979" cy="844550"/>
          </a:xfrm>
        </p:grpSpPr>
        <p:sp>
          <p:nvSpPr>
            <p:cNvPr id="26" name="object 26"/>
            <p:cNvSpPr/>
            <p:nvPr/>
          </p:nvSpPr>
          <p:spPr>
            <a:xfrm>
              <a:off x="2645835" y="1865490"/>
              <a:ext cx="3973845" cy="81562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45835" y="1865490"/>
              <a:ext cx="3974465" cy="815975"/>
            </a:xfrm>
            <a:custGeom>
              <a:avLst/>
              <a:gdLst/>
              <a:ahLst/>
              <a:cxnLst/>
              <a:rect l="l" t="t" r="r" b="b"/>
              <a:pathLst>
                <a:path w="3974465" h="815975">
                  <a:moveTo>
                    <a:pt x="0" y="0"/>
                  </a:moveTo>
                  <a:lnTo>
                    <a:pt x="3973846" y="0"/>
                  </a:lnTo>
                  <a:lnTo>
                    <a:pt x="3973846" y="815622"/>
                  </a:lnTo>
                  <a:lnTo>
                    <a:pt x="0" y="815622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084576" y="1862328"/>
              <a:ext cx="3121152" cy="5029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566416" y="2136648"/>
              <a:ext cx="4157472" cy="5029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2645835" y="1865490"/>
            <a:ext cx="3974465" cy="815975"/>
          </a:xfrm>
          <a:prstGeom prst="rect">
            <a:avLst/>
          </a:prstGeom>
          <a:ln w="28575">
            <a:solidFill>
              <a:srgbClr val="EEECE1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60325" marR="50800" indent="519430">
              <a:lnSpc>
                <a:spcPct val="100000"/>
              </a:lnSpc>
              <a:spcBef>
                <a:spcPts val="455"/>
              </a:spcBef>
            </a:pPr>
            <a:r>
              <a:rPr sz="1800" spc="25" dirty="0">
                <a:solidFill>
                  <a:srgbClr val="FFFFFF"/>
                </a:solidFill>
                <a:latin typeface="Arial Unicode MS"/>
                <a:cs typeface="Arial Unicode MS"/>
              </a:rPr>
              <a:t>Биомеханическая </a:t>
            </a:r>
            <a:r>
              <a:rPr sz="1800" spc="60" dirty="0">
                <a:solidFill>
                  <a:srgbClr val="FFFFFF"/>
                </a:solidFill>
                <a:latin typeface="Arial Unicode MS"/>
                <a:cs typeface="Arial Unicode MS"/>
              </a:rPr>
              <a:t>оценка  </a:t>
            </a:r>
            <a:r>
              <a:rPr sz="1800" spc="40" dirty="0">
                <a:solidFill>
                  <a:srgbClr val="FFFFFF"/>
                </a:solidFill>
                <a:latin typeface="Arial Unicode MS"/>
                <a:cs typeface="Arial Unicode MS"/>
              </a:rPr>
              <a:t>нарушений </a:t>
            </a:r>
            <a:r>
              <a:rPr sz="1800" spc="35" dirty="0">
                <a:solidFill>
                  <a:srgbClr val="FFFFFF"/>
                </a:solidFill>
                <a:latin typeface="Arial Unicode MS"/>
                <a:cs typeface="Arial Unicode MS"/>
              </a:rPr>
              <a:t>двигательной</a:t>
            </a:r>
            <a:r>
              <a:rPr sz="1800" spc="5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Arial Unicode MS"/>
                <a:cs typeface="Arial Unicode MS"/>
              </a:rPr>
              <a:t>функции</a:t>
            </a:r>
            <a:endParaRPr sz="1800">
              <a:latin typeface="Arial Unicode MS"/>
              <a:cs typeface="Arial Unicode MS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116188" y="4708879"/>
            <a:ext cx="3441065" cy="1151255"/>
            <a:chOff x="1116188" y="4708879"/>
            <a:chExt cx="3441065" cy="1151255"/>
          </a:xfrm>
        </p:grpSpPr>
        <p:sp>
          <p:nvSpPr>
            <p:cNvPr id="32" name="object 32"/>
            <p:cNvSpPr/>
            <p:nvPr/>
          </p:nvSpPr>
          <p:spPr>
            <a:xfrm>
              <a:off x="1116188" y="4708879"/>
              <a:ext cx="3440445" cy="115125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76984" y="4818887"/>
              <a:ext cx="2011680" cy="50596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554480" y="5071871"/>
              <a:ext cx="2508504" cy="50596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895856" y="5340095"/>
              <a:ext cx="1825751" cy="50292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116188" y="4708879"/>
            <a:ext cx="3441065" cy="1151255"/>
          </a:xfrm>
          <a:prstGeom prst="rect">
            <a:avLst/>
          </a:prstGeom>
          <a:ln w="28575">
            <a:solidFill>
              <a:srgbClr val="00FF00"/>
            </a:solidFill>
          </a:ln>
        </p:spPr>
        <p:txBody>
          <a:bodyPr vert="horz" wrap="square" lIns="0" tIns="184785" rIns="0" bIns="0" rtlCol="0">
            <a:spAutoFit/>
          </a:bodyPr>
          <a:lstStyle/>
          <a:p>
            <a:pPr marL="579120" marR="723265" indent="21590" algn="ctr">
              <a:lnSpc>
                <a:spcPct val="95000"/>
              </a:lnSpc>
              <a:spcBef>
                <a:spcPts val="1455"/>
              </a:spcBef>
            </a:pPr>
            <a:r>
              <a:rPr sz="1800" spc="50" dirty="0">
                <a:solidFill>
                  <a:srgbClr val="FFFFFF"/>
                </a:solidFill>
                <a:latin typeface="Arial Unicode MS"/>
                <a:cs typeface="Arial Unicode MS"/>
              </a:rPr>
              <a:t>возобновление  </a:t>
            </a:r>
            <a:r>
              <a:rPr sz="1800" spc="60" dirty="0">
                <a:solidFill>
                  <a:srgbClr val="FFFFFF"/>
                </a:solidFill>
                <a:latin typeface="Arial Unicode MS"/>
                <a:cs typeface="Arial Unicode MS"/>
              </a:rPr>
              <a:t>п</a:t>
            </a:r>
            <a:r>
              <a:rPr sz="1800" spc="65" dirty="0">
                <a:solidFill>
                  <a:srgbClr val="FFFFFF"/>
                </a:solidFill>
                <a:latin typeface="Arial Unicode MS"/>
                <a:cs typeface="Arial Unicode MS"/>
              </a:rPr>
              <a:t>ро</a:t>
            </a:r>
            <a:r>
              <a:rPr sz="1800" spc="-40" dirty="0">
                <a:solidFill>
                  <a:srgbClr val="FFFFFF"/>
                </a:solidFill>
                <a:latin typeface="Arial Unicode MS"/>
                <a:cs typeface="Arial Unicode MS"/>
              </a:rPr>
              <a:t>фе</a:t>
            </a:r>
            <a:r>
              <a:rPr sz="1800" spc="-30" dirty="0">
                <a:solidFill>
                  <a:srgbClr val="FFFFFF"/>
                </a:solidFill>
                <a:latin typeface="Arial Unicode MS"/>
                <a:cs typeface="Arial Unicode MS"/>
              </a:rPr>
              <a:t>с</a:t>
            </a:r>
            <a:r>
              <a:rPr sz="1800" spc="70" dirty="0">
                <a:solidFill>
                  <a:srgbClr val="FFFFFF"/>
                </a:solidFill>
                <a:latin typeface="Arial Unicode MS"/>
                <a:cs typeface="Arial Unicode MS"/>
              </a:rPr>
              <a:t>с</a:t>
            </a:r>
            <a:r>
              <a:rPr sz="1800" spc="40" dirty="0">
                <a:solidFill>
                  <a:srgbClr val="FFFFFF"/>
                </a:solidFill>
                <a:latin typeface="Arial Unicode MS"/>
                <a:cs typeface="Arial Unicode MS"/>
              </a:rPr>
              <a:t>и</a:t>
            </a:r>
            <a:r>
              <a:rPr sz="1800" spc="65" dirty="0">
                <a:solidFill>
                  <a:srgbClr val="FFFFFF"/>
                </a:solidFill>
                <a:latin typeface="Arial Unicode MS"/>
                <a:cs typeface="Arial Unicode MS"/>
              </a:rPr>
              <a:t>о</a:t>
            </a:r>
            <a:r>
              <a:rPr sz="1800" spc="10" dirty="0">
                <a:solidFill>
                  <a:srgbClr val="FFFFFF"/>
                </a:solidFill>
                <a:latin typeface="Arial Unicode MS"/>
                <a:cs typeface="Arial Unicode MS"/>
              </a:rPr>
              <a:t>н</a:t>
            </a:r>
            <a:r>
              <a:rPr sz="1800" spc="15" dirty="0">
                <a:solidFill>
                  <a:srgbClr val="FFFFFF"/>
                </a:solidFill>
                <a:latin typeface="Arial Unicode MS"/>
                <a:cs typeface="Arial Unicode MS"/>
              </a:rPr>
              <a:t>а</a:t>
            </a:r>
            <a:r>
              <a:rPr sz="1800" spc="10" dirty="0">
                <a:solidFill>
                  <a:srgbClr val="FFFFFF"/>
                </a:solidFill>
                <a:latin typeface="Arial Unicode MS"/>
                <a:cs typeface="Arial Unicode MS"/>
              </a:rPr>
              <a:t>л</a:t>
            </a:r>
            <a:r>
              <a:rPr sz="1800" dirty="0">
                <a:solidFill>
                  <a:srgbClr val="FFFFFF"/>
                </a:solidFill>
                <a:latin typeface="Arial Unicode MS"/>
                <a:cs typeface="Arial Unicode MS"/>
              </a:rPr>
              <a:t>ь</a:t>
            </a:r>
            <a:r>
              <a:rPr sz="1800" spc="55" dirty="0">
                <a:solidFill>
                  <a:srgbClr val="FFFFFF"/>
                </a:solidFill>
                <a:latin typeface="Arial Unicode MS"/>
                <a:cs typeface="Arial Unicode MS"/>
              </a:rPr>
              <a:t>н</a:t>
            </a:r>
            <a:r>
              <a:rPr sz="1800" spc="50" dirty="0">
                <a:solidFill>
                  <a:srgbClr val="FFFFFF"/>
                </a:solidFill>
                <a:latin typeface="Arial Unicode MS"/>
                <a:cs typeface="Arial Unicode MS"/>
              </a:rPr>
              <a:t>о</a:t>
            </a:r>
            <a:r>
              <a:rPr sz="1800" spc="40" dirty="0">
                <a:solidFill>
                  <a:srgbClr val="FFFFFF"/>
                </a:solidFill>
                <a:latin typeface="Arial Unicode MS"/>
                <a:cs typeface="Arial Unicode MS"/>
              </a:rPr>
              <a:t>й  </a:t>
            </a:r>
            <a:r>
              <a:rPr sz="1800" spc="35" dirty="0">
                <a:solidFill>
                  <a:srgbClr val="FFFFFF"/>
                </a:solidFill>
                <a:latin typeface="Arial Unicode MS"/>
                <a:cs typeface="Arial Unicode MS"/>
              </a:rPr>
              <a:t>деятельности</a:t>
            </a:r>
            <a:endParaRPr sz="1800">
              <a:latin typeface="Arial Unicode MS"/>
              <a:cs typeface="Arial Unicode M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4679246" y="4708879"/>
            <a:ext cx="3732529" cy="1151255"/>
            <a:chOff x="4679246" y="4708879"/>
            <a:chExt cx="3732529" cy="1151255"/>
          </a:xfrm>
        </p:grpSpPr>
        <p:sp>
          <p:nvSpPr>
            <p:cNvPr id="38" name="object 38"/>
            <p:cNvSpPr/>
            <p:nvPr/>
          </p:nvSpPr>
          <p:spPr>
            <a:xfrm>
              <a:off x="4679246" y="4708879"/>
              <a:ext cx="3732438" cy="115125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571743" y="5059679"/>
              <a:ext cx="1844040" cy="50596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4679246" y="4708879"/>
            <a:ext cx="3732529" cy="115125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800">
              <a:latin typeface="Times New Roman"/>
              <a:cs typeface="Times New Roman"/>
            </a:endParaRPr>
          </a:p>
          <a:p>
            <a:pPr marL="1033144">
              <a:lnSpc>
                <a:spcPct val="100000"/>
              </a:lnSpc>
            </a:pPr>
            <a:r>
              <a:rPr sz="1800" spc="30" dirty="0">
                <a:solidFill>
                  <a:srgbClr val="FFFFFF"/>
                </a:solidFill>
                <a:latin typeface="Arial Unicode MS"/>
                <a:cs typeface="Arial Unicode MS"/>
              </a:rPr>
              <a:t>инвалидность</a:t>
            </a:r>
            <a:endParaRPr sz="1800">
              <a:latin typeface="Arial Unicode MS"/>
              <a:cs typeface="Arial Unicode MS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3341334" y="2263245"/>
            <a:ext cx="4986655" cy="2446020"/>
            <a:chOff x="3341334" y="2263245"/>
            <a:chExt cx="4986655" cy="2446020"/>
          </a:xfrm>
        </p:grpSpPr>
        <p:sp>
          <p:nvSpPr>
            <p:cNvPr id="42" name="object 42"/>
            <p:cNvSpPr/>
            <p:nvPr/>
          </p:nvSpPr>
          <p:spPr>
            <a:xfrm>
              <a:off x="8241770" y="3300591"/>
              <a:ext cx="85725" cy="1408430"/>
            </a:xfrm>
            <a:custGeom>
              <a:avLst/>
              <a:gdLst/>
              <a:ahLst/>
              <a:cxnLst/>
              <a:rect l="l" t="t" r="r" b="b"/>
              <a:pathLst>
                <a:path w="85725" h="1408429">
                  <a:moveTo>
                    <a:pt x="0" y="1265414"/>
                  </a:moveTo>
                  <a:lnTo>
                    <a:pt x="42862" y="1408289"/>
                  </a:lnTo>
                  <a:lnTo>
                    <a:pt x="68579" y="1322564"/>
                  </a:lnTo>
                  <a:lnTo>
                    <a:pt x="42861" y="1322562"/>
                  </a:lnTo>
                  <a:lnTo>
                    <a:pt x="28575" y="1322562"/>
                  </a:lnTo>
                  <a:lnTo>
                    <a:pt x="28575" y="1303514"/>
                  </a:lnTo>
                  <a:lnTo>
                    <a:pt x="0" y="1265414"/>
                  </a:lnTo>
                  <a:close/>
                </a:path>
                <a:path w="85725" h="1408429">
                  <a:moveTo>
                    <a:pt x="85725" y="1265414"/>
                  </a:moveTo>
                  <a:lnTo>
                    <a:pt x="57150" y="1303514"/>
                  </a:lnTo>
                  <a:lnTo>
                    <a:pt x="57150" y="1322562"/>
                  </a:lnTo>
                  <a:lnTo>
                    <a:pt x="42862" y="1322564"/>
                  </a:lnTo>
                  <a:lnTo>
                    <a:pt x="68580" y="1322562"/>
                  </a:lnTo>
                  <a:lnTo>
                    <a:pt x="57150" y="1322562"/>
                  </a:lnTo>
                  <a:lnTo>
                    <a:pt x="57150" y="1303514"/>
                  </a:lnTo>
                  <a:lnTo>
                    <a:pt x="74295" y="1303514"/>
                  </a:lnTo>
                  <a:lnTo>
                    <a:pt x="85725" y="1265414"/>
                  </a:lnTo>
                  <a:close/>
                </a:path>
                <a:path w="85725" h="1408429">
                  <a:moveTo>
                    <a:pt x="28575" y="1303514"/>
                  </a:moveTo>
                  <a:lnTo>
                    <a:pt x="28575" y="1322562"/>
                  </a:lnTo>
                  <a:lnTo>
                    <a:pt x="42861" y="1322562"/>
                  </a:lnTo>
                  <a:lnTo>
                    <a:pt x="28575" y="1303514"/>
                  </a:lnTo>
                  <a:close/>
                </a:path>
                <a:path w="85725" h="1408429">
                  <a:moveTo>
                    <a:pt x="57150" y="0"/>
                  </a:moveTo>
                  <a:lnTo>
                    <a:pt x="28575" y="0"/>
                  </a:lnTo>
                  <a:lnTo>
                    <a:pt x="28575" y="1303514"/>
                  </a:lnTo>
                  <a:lnTo>
                    <a:pt x="42861" y="1322562"/>
                  </a:lnTo>
                  <a:lnTo>
                    <a:pt x="57150" y="1303514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620934" y="2277532"/>
              <a:ext cx="1663700" cy="1023619"/>
            </a:xfrm>
            <a:custGeom>
              <a:avLst/>
              <a:gdLst/>
              <a:ahLst/>
              <a:cxnLst/>
              <a:rect l="l" t="t" r="r" b="b"/>
              <a:pathLst>
                <a:path w="1663700" h="1023620">
                  <a:moveTo>
                    <a:pt x="0" y="0"/>
                  </a:moveTo>
                  <a:lnTo>
                    <a:pt x="1663700" y="1023056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355622" y="2789768"/>
              <a:ext cx="2513189" cy="42056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355621" y="2789768"/>
              <a:ext cx="2513330" cy="421005"/>
            </a:xfrm>
            <a:custGeom>
              <a:avLst/>
              <a:gdLst/>
              <a:ahLst/>
              <a:cxnLst/>
              <a:rect l="l" t="t" r="r" b="b"/>
              <a:pathLst>
                <a:path w="2513329" h="421005">
                  <a:moveTo>
                    <a:pt x="0" y="0"/>
                  </a:moveTo>
                  <a:lnTo>
                    <a:pt x="2513189" y="0"/>
                  </a:lnTo>
                  <a:lnTo>
                    <a:pt x="2513189" y="420564"/>
                  </a:lnTo>
                  <a:lnTo>
                    <a:pt x="0" y="420564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66FF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901439" y="2746247"/>
              <a:ext cx="1447800" cy="60655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3369909" y="2811271"/>
            <a:ext cx="24847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485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solidFill>
                  <a:srgbClr val="FFFFFF"/>
                </a:solidFill>
                <a:latin typeface="Arial Unicode MS"/>
                <a:cs typeface="Arial Unicode MS"/>
              </a:rPr>
              <a:t>прогноз</a:t>
            </a:r>
            <a:endParaRPr sz="21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6664" y="1832355"/>
            <a:ext cx="67303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latin typeface="Calibri"/>
                <a:cs typeface="Calibri"/>
              </a:rPr>
              <a:t>Особенности </a:t>
            </a:r>
            <a:r>
              <a:rPr sz="2800" b="1" i="1" spc="-10" dirty="0">
                <a:latin typeface="Calibri"/>
                <a:cs typeface="Calibri"/>
              </a:rPr>
              <a:t>медицинской</a:t>
            </a:r>
            <a:r>
              <a:rPr sz="2800" b="1" i="1" spc="-35" dirty="0">
                <a:latin typeface="Calibri"/>
                <a:cs typeface="Calibri"/>
              </a:rPr>
              <a:t> </a:t>
            </a:r>
            <a:r>
              <a:rPr sz="2800" b="1" i="1" spc="-5" dirty="0">
                <a:latin typeface="Calibri"/>
                <a:cs typeface="Calibri"/>
              </a:rPr>
              <a:t>реабилитации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78977" y="2124963"/>
            <a:ext cx="52851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dirty="0">
                <a:latin typeface="Calibri"/>
                <a:cs typeface="Calibri"/>
              </a:rPr>
              <a:t>в </a:t>
            </a:r>
            <a:r>
              <a:rPr sz="2800" b="1" i="1" spc="-10" dirty="0">
                <a:latin typeface="Calibri"/>
                <a:cs typeface="Calibri"/>
              </a:rPr>
              <a:t>различных </a:t>
            </a:r>
            <a:r>
              <a:rPr sz="2800" b="1" i="1" spc="-5" dirty="0">
                <a:latin typeface="Calibri"/>
                <a:cs typeface="Calibri"/>
              </a:rPr>
              <a:t>возрастных</a:t>
            </a:r>
            <a:r>
              <a:rPr sz="2800" b="1" i="1" spc="-25" dirty="0">
                <a:latin typeface="Calibri"/>
                <a:cs typeface="Calibri"/>
              </a:rPr>
              <a:t> </a:t>
            </a:r>
            <a:r>
              <a:rPr sz="2800" b="1" i="1" spc="-10" dirty="0">
                <a:latin typeface="Calibri"/>
                <a:cs typeface="Calibri"/>
              </a:rPr>
              <a:t>группах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7551" y="669035"/>
            <a:ext cx="46278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0" spc="-10" dirty="0">
                <a:latin typeface="Calibri"/>
                <a:cs typeface="Calibri"/>
              </a:rPr>
              <a:t>Медицинская </a:t>
            </a:r>
            <a:r>
              <a:rPr sz="2000" b="1" i="0" spc="-5" dirty="0">
                <a:latin typeface="Calibri"/>
                <a:cs typeface="Calibri"/>
              </a:rPr>
              <a:t>реабилитация </a:t>
            </a:r>
            <a:r>
              <a:rPr sz="2000" b="1" i="0" dirty="0">
                <a:latin typeface="Calibri"/>
                <a:cs typeface="Calibri"/>
              </a:rPr>
              <a:t>в</a:t>
            </a:r>
            <a:r>
              <a:rPr sz="2000" b="1" i="0" spc="-5" dirty="0">
                <a:latin typeface="Calibri"/>
                <a:cs typeface="Calibri"/>
              </a:rPr>
              <a:t> </a:t>
            </a:r>
            <a:r>
              <a:rPr sz="2000" b="1" i="0" spc="-10" dirty="0">
                <a:latin typeface="Calibri"/>
                <a:cs typeface="Calibri"/>
              </a:rPr>
              <a:t>педиатрии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51" y="1589532"/>
            <a:ext cx="8289925" cy="2113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</a:pPr>
            <a:r>
              <a:rPr sz="2000" i="1" dirty="0">
                <a:latin typeface="Arial"/>
                <a:cs typeface="Arial"/>
              </a:rPr>
              <a:t>• </a:t>
            </a:r>
            <a:r>
              <a:rPr sz="2000" spc="-5" dirty="0">
                <a:latin typeface="Calibri"/>
                <a:cs typeface="Calibri"/>
              </a:rPr>
              <a:t>начинается </a:t>
            </a:r>
            <a:r>
              <a:rPr sz="2000" dirty="0">
                <a:latin typeface="Calibri"/>
                <a:cs typeface="Calibri"/>
              </a:rPr>
              <a:t>с </a:t>
            </a:r>
            <a:r>
              <a:rPr sz="2000" spc="-5" dirty="0">
                <a:latin typeface="Calibri"/>
                <a:cs typeface="Calibri"/>
              </a:rPr>
              <a:t>момента возникновения заболевания, травмы или дефекта  развития </a:t>
            </a:r>
            <a:r>
              <a:rPr sz="2000" dirty="0">
                <a:latin typeface="Calibri"/>
                <a:cs typeface="Calibri"/>
              </a:rPr>
              <a:t>и </a:t>
            </a:r>
            <a:r>
              <a:rPr sz="2000" spc="-10" dirty="0">
                <a:latin typeface="Calibri"/>
                <a:cs typeface="Calibri"/>
              </a:rPr>
              <a:t>заканчивается </a:t>
            </a:r>
            <a:r>
              <a:rPr sz="2000" spc="-5" dirty="0">
                <a:latin typeface="Calibri"/>
                <a:cs typeface="Calibri"/>
              </a:rPr>
              <a:t>восстановлением </a:t>
            </a:r>
            <a:r>
              <a:rPr sz="2000" spc="-10" dirty="0">
                <a:latin typeface="Calibri"/>
                <a:cs typeface="Calibri"/>
              </a:rPr>
              <a:t>физического, психического </a:t>
            </a:r>
            <a:r>
              <a:rPr sz="2000" dirty="0">
                <a:latin typeface="Calibri"/>
                <a:cs typeface="Calibri"/>
              </a:rPr>
              <a:t>и  </a:t>
            </a:r>
            <a:r>
              <a:rPr sz="2000" spc="-5" dirty="0">
                <a:latin typeface="Calibri"/>
                <a:cs typeface="Calibri"/>
              </a:rPr>
              <a:t>социального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благополучия.</a:t>
            </a:r>
            <a:endParaRPr sz="2000">
              <a:latin typeface="Calibri"/>
              <a:cs typeface="Calibri"/>
            </a:endParaRPr>
          </a:p>
          <a:p>
            <a:pPr marL="451484" marR="384810" algn="ctr">
              <a:lnSpc>
                <a:spcPct val="100000"/>
              </a:lnSpc>
              <a:spcBef>
                <a:spcPts val="2040"/>
              </a:spcBef>
            </a:pPr>
            <a:r>
              <a:rPr sz="2000" b="1" dirty="0">
                <a:solidFill>
                  <a:srgbClr val="0033CD"/>
                </a:solidFill>
                <a:latin typeface="Calibri"/>
                <a:cs typeface="Calibri"/>
              </a:rPr>
              <a:t>В ее </a:t>
            </a:r>
            <a:r>
              <a:rPr sz="2000" b="1" spc="-5" dirty="0">
                <a:solidFill>
                  <a:srgbClr val="0033CD"/>
                </a:solidFill>
                <a:latin typeface="Calibri"/>
                <a:cs typeface="Calibri"/>
              </a:rPr>
              <a:t>осуществлении </a:t>
            </a:r>
            <a:r>
              <a:rPr sz="2000" b="1" spc="-10" dirty="0">
                <a:solidFill>
                  <a:srgbClr val="0033CD"/>
                </a:solidFill>
                <a:latin typeface="Calibri"/>
                <a:cs typeface="Calibri"/>
              </a:rPr>
              <a:t>участвуют </a:t>
            </a:r>
            <a:r>
              <a:rPr sz="2000" b="1" spc="-5" dirty="0">
                <a:solidFill>
                  <a:srgbClr val="0033CD"/>
                </a:solidFill>
                <a:latin typeface="Calibri"/>
                <a:cs typeface="Calibri"/>
              </a:rPr>
              <a:t>все </a:t>
            </a:r>
            <a:r>
              <a:rPr sz="2000" b="1" spc="-10" dirty="0">
                <a:solidFill>
                  <a:srgbClr val="0033CD"/>
                </a:solidFill>
                <a:latin typeface="Calibri"/>
                <a:cs typeface="Calibri"/>
              </a:rPr>
              <a:t>учреждения здравоохранения </a:t>
            </a:r>
            <a:r>
              <a:rPr sz="2000" b="1" dirty="0">
                <a:solidFill>
                  <a:srgbClr val="0033CD"/>
                </a:solidFill>
                <a:latin typeface="Calibri"/>
                <a:cs typeface="Calibri"/>
              </a:rPr>
              <a:t>и  </a:t>
            </a:r>
            <a:r>
              <a:rPr sz="2000" b="1" spc="-5" dirty="0">
                <a:solidFill>
                  <a:srgbClr val="0033CD"/>
                </a:solidFill>
                <a:latin typeface="Calibri"/>
                <a:cs typeface="Calibri"/>
              </a:rPr>
              <a:t>просвещения (стационары, </a:t>
            </a:r>
            <a:r>
              <a:rPr sz="2000" b="1" spc="-10" dirty="0">
                <a:solidFill>
                  <a:srgbClr val="0033CD"/>
                </a:solidFill>
                <a:latin typeface="Calibri"/>
                <a:cs typeface="Calibri"/>
              </a:rPr>
              <a:t>детские поликлиники, детские  </a:t>
            </a:r>
            <a:r>
              <a:rPr sz="2000" b="1" spc="-15" dirty="0">
                <a:solidFill>
                  <a:srgbClr val="0033CD"/>
                </a:solidFill>
                <a:latin typeface="Calibri"/>
                <a:cs typeface="Calibri"/>
              </a:rPr>
              <a:t>дошкольные </a:t>
            </a:r>
            <a:r>
              <a:rPr sz="2000" b="1" spc="-5" dirty="0">
                <a:solidFill>
                  <a:srgbClr val="0033CD"/>
                </a:solidFill>
                <a:latin typeface="Calibri"/>
                <a:cs typeface="Calibri"/>
              </a:rPr>
              <a:t>учреждения, </a:t>
            </a:r>
            <a:r>
              <a:rPr sz="2000" b="1" spc="-15" dirty="0">
                <a:solidFill>
                  <a:srgbClr val="0033CD"/>
                </a:solidFill>
                <a:latin typeface="Calibri"/>
                <a:cs typeface="Calibri"/>
              </a:rPr>
              <a:t>школы, </a:t>
            </a:r>
            <a:r>
              <a:rPr sz="2000" b="1" spc="-10" dirty="0">
                <a:solidFill>
                  <a:srgbClr val="0033CD"/>
                </a:solidFill>
                <a:latin typeface="Calibri"/>
                <a:cs typeface="Calibri"/>
              </a:rPr>
              <a:t>санатории </a:t>
            </a:r>
            <a:r>
              <a:rPr sz="2000" b="1" dirty="0">
                <a:solidFill>
                  <a:srgbClr val="0033CD"/>
                </a:solidFill>
                <a:latin typeface="Calibri"/>
                <a:cs typeface="Calibri"/>
              </a:rPr>
              <a:t>и </a:t>
            </a:r>
            <a:r>
              <a:rPr sz="2000" b="1" spc="-40" dirty="0">
                <a:solidFill>
                  <a:srgbClr val="0033CD"/>
                </a:solidFill>
                <a:latin typeface="Calibri"/>
                <a:cs typeface="Calibri"/>
              </a:rPr>
              <a:t>т.</a:t>
            </a:r>
            <a:r>
              <a:rPr sz="2000" b="1" spc="20" dirty="0">
                <a:solidFill>
                  <a:srgbClr val="0033CD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33CD"/>
                </a:solidFill>
                <a:latin typeface="Calibri"/>
                <a:cs typeface="Calibri"/>
              </a:rPr>
              <a:t>д.).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71800" y="4263161"/>
            <a:ext cx="3204354" cy="21362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8365" y="669035"/>
            <a:ext cx="3807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0" spc="-5" dirty="0">
                <a:latin typeface="Calibri"/>
                <a:cs typeface="Calibri"/>
              </a:rPr>
              <a:t>Особенности реабилитации</a:t>
            </a:r>
            <a:r>
              <a:rPr sz="2000" b="1" i="0" spc="-35" dirty="0">
                <a:latin typeface="Calibri"/>
                <a:cs typeface="Calibri"/>
              </a:rPr>
              <a:t> </a:t>
            </a:r>
            <a:r>
              <a:rPr sz="2000" b="1" i="0" spc="-10" dirty="0">
                <a:latin typeface="Calibri"/>
                <a:cs typeface="Calibri"/>
              </a:rPr>
              <a:t>детей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20011"/>
            <a:ext cx="803148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dirty="0">
                <a:latin typeface="Calibri"/>
                <a:cs typeface="Calibri"/>
              </a:rPr>
              <a:t>На </a:t>
            </a:r>
            <a:r>
              <a:rPr sz="2000" spc="-15" dirty="0">
                <a:latin typeface="Calibri"/>
                <a:cs typeface="Calibri"/>
              </a:rPr>
              <a:t>каждом </a:t>
            </a:r>
            <a:r>
              <a:rPr sz="2000" spc="-5" dirty="0">
                <a:latin typeface="Calibri"/>
                <a:cs typeface="Calibri"/>
              </a:rPr>
              <a:t>этапе реабилитация </a:t>
            </a:r>
            <a:r>
              <a:rPr sz="2000" spc="-15" dirty="0">
                <a:latin typeface="Calibri"/>
                <a:cs typeface="Calibri"/>
              </a:rPr>
              <a:t>должна </a:t>
            </a:r>
            <a:r>
              <a:rPr sz="2000" spc="-5" dirty="0">
                <a:latin typeface="Calibri"/>
                <a:cs typeface="Calibri"/>
              </a:rPr>
              <a:t>носить комплексный характер  </a:t>
            </a:r>
            <a:r>
              <a:rPr sz="2000" dirty="0">
                <a:latin typeface="Calibri"/>
                <a:cs typeface="Calibri"/>
              </a:rPr>
              <a:t>с </a:t>
            </a:r>
            <a:r>
              <a:rPr sz="2000" spc="-10" dirty="0">
                <a:latin typeface="Calibri"/>
                <a:cs typeface="Calibri"/>
              </a:rPr>
              <a:t>учетом </a:t>
            </a:r>
            <a:r>
              <a:rPr sz="2000" spc="-5" dirty="0">
                <a:latin typeface="Calibri"/>
                <a:cs typeface="Calibri"/>
              </a:rPr>
              <a:t>особенностей личности ребенка, семьи, социально-  </a:t>
            </a:r>
            <a:r>
              <a:rPr sz="2000" spc="-10" dirty="0">
                <a:latin typeface="Calibri"/>
                <a:cs typeface="Calibri"/>
              </a:rPr>
              <a:t>психологических </a:t>
            </a:r>
            <a:r>
              <a:rPr sz="2000" spc="-5" dirty="0">
                <a:latin typeface="Calibri"/>
                <a:cs typeface="Calibri"/>
              </a:rPr>
              <a:t>взаимоотношений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5" dirty="0">
                <a:latin typeface="Calibri"/>
                <a:cs typeface="Calibri"/>
              </a:rPr>
              <a:t>семье, своеобразия  </a:t>
            </a:r>
            <a:r>
              <a:rPr sz="2000" spc="-10" dirty="0">
                <a:latin typeface="Calibri"/>
                <a:cs typeface="Calibri"/>
              </a:rPr>
              <a:t>патологических, морфологических, </a:t>
            </a:r>
            <a:r>
              <a:rPr sz="2000" dirty="0">
                <a:latin typeface="Calibri"/>
                <a:cs typeface="Calibri"/>
              </a:rPr>
              <a:t>а </a:t>
            </a:r>
            <a:r>
              <a:rPr sz="2000" spc="-10" dirty="0">
                <a:latin typeface="Calibri"/>
                <a:cs typeface="Calibri"/>
              </a:rPr>
              <a:t>также </a:t>
            </a:r>
            <a:r>
              <a:rPr sz="2000" spc="-5" dirty="0">
                <a:latin typeface="Calibri"/>
                <a:cs typeface="Calibri"/>
              </a:rPr>
              <a:t>функциональных  изменений.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25824" y="3811587"/>
            <a:ext cx="3492350" cy="2328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3849" y="515659"/>
            <a:ext cx="6337416" cy="34188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74975" y="4335593"/>
            <a:ext cx="3194050" cy="20571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1561" y="669035"/>
            <a:ext cx="44621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0" spc="-10" dirty="0">
                <a:latin typeface="Calibri"/>
                <a:cs typeface="Calibri"/>
              </a:rPr>
              <a:t>Медико-организационные</a:t>
            </a:r>
            <a:r>
              <a:rPr sz="2000" b="1" i="0" dirty="0">
                <a:latin typeface="Calibri"/>
                <a:cs typeface="Calibri"/>
              </a:rPr>
              <a:t> </a:t>
            </a:r>
            <a:r>
              <a:rPr sz="2000" b="1" i="0" spc="-5" dirty="0">
                <a:latin typeface="Calibri"/>
                <a:cs typeface="Calibri"/>
              </a:rPr>
              <a:t>особенности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1" y="1620011"/>
            <a:ext cx="6828155" cy="3442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75005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20" dirty="0">
                <a:latin typeface="Calibri"/>
                <a:cs typeface="Calibri"/>
              </a:rPr>
              <a:t>отличие </a:t>
            </a:r>
            <a:r>
              <a:rPr sz="2000" spc="-10" dirty="0">
                <a:latin typeface="Calibri"/>
                <a:cs typeface="Calibri"/>
              </a:rPr>
              <a:t>от </a:t>
            </a:r>
            <a:r>
              <a:rPr sz="2000" spc="-5" dirty="0">
                <a:latin typeface="Calibri"/>
                <a:cs typeface="Calibri"/>
              </a:rPr>
              <a:t>взрослых, реабилитация </a:t>
            </a:r>
            <a:r>
              <a:rPr sz="2000" spc="-10" dirty="0">
                <a:latin typeface="Calibri"/>
                <a:cs typeface="Calibri"/>
              </a:rPr>
              <a:t>детей  предусматривает </a:t>
            </a:r>
            <a:r>
              <a:rPr sz="2000" spc="-5" dirty="0">
                <a:latin typeface="Calibri"/>
                <a:cs typeface="Calibri"/>
              </a:rPr>
              <a:t>значительно </a:t>
            </a:r>
            <a:r>
              <a:rPr sz="2000" spc="-10" dirty="0">
                <a:latin typeface="Calibri"/>
                <a:cs typeface="Calibri"/>
              </a:rPr>
              <a:t>больший </a:t>
            </a:r>
            <a:r>
              <a:rPr sz="2000" spc="-5" dirty="0">
                <a:latin typeface="Calibri"/>
                <a:cs typeface="Calibri"/>
              </a:rPr>
              <a:t>срок, </a:t>
            </a:r>
            <a:r>
              <a:rPr sz="2000" spc="-25" dirty="0">
                <a:latin typeface="Calibri"/>
                <a:cs typeface="Calibri"/>
              </a:rPr>
              <a:t>т.к. </a:t>
            </a:r>
            <a:r>
              <a:rPr sz="2000" spc="-5" dirty="0">
                <a:latin typeface="Calibri"/>
                <a:cs typeface="Calibri"/>
              </a:rPr>
              <a:t>из  </a:t>
            </a:r>
            <a:r>
              <a:rPr sz="2000" spc="-15" dirty="0">
                <a:latin typeface="Calibri"/>
                <a:cs typeface="Calibri"/>
              </a:rPr>
              <a:t>детского </a:t>
            </a:r>
            <a:r>
              <a:rPr sz="2000" spc="-5" dirty="0">
                <a:latin typeface="Calibri"/>
                <a:cs typeface="Calibri"/>
              </a:rPr>
              <a:t>возраста </a:t>
            </a:r>
            <a:r>
              <a:rPr sz="2000" dirty="0">
                <a:latin typeface="Calibri"/>
                <a:cs typeface="Calibri"/>
              </a:rPr>
              <a:t>она </a:t>
            </a:r>
            <a:r>
              <a:rPr sz="2000" spc="-15" dirty="0">
                <a:latin typeface="Calibri"/>
                <a:cs typeface="Calibri"/>
              </a:rPr>
              <a:t>должна </a:t>
            </a:r>
            <a:r>
              <a:rPr sz="2000" dirty="0">
                <a:latin typeface="Calibri"/>
                <a:cs typeface="Calibri"/>
              </a:rPr>
              <a:t>ввести </a:t>
            </a:r>
            <a:r>
              <a:rPr sz="2000" spc="-5" dirty="0">
                <a:latin typeface="Calibri"/>
                <a:cs typeface="Calibri"/>
              </a:rPr>
              <a:t>их </a:t>
            </a:r>
            <a:r>
              <a:rPr sz="2000" dirty="0">
                <a:latin typeface="Calibri"/>
                <a:cs typeface="Calibri"/>
              </a:rPr>
              <a:t>в  </a:t>
            </a:r>
            <a:r>
              <a:rPr sz="2000" spc="-5" dirty="0">
                <a:latin typeface="Calibri"/>
                <a:cs typeface="Calibri"/>
              </a:rPr>
              <a:t>профессиональную </a:t>
            </a:r>
            <a:r>
              <a:rPr sz="2000" spc="-10" dirty="0">
                <a:latin typeface="Calibri"/>
                <a:cs typeface="Calibri"/>
              </a:rPr>
              <a:t>деятельность, </a:t>
            </a:r>
            <a:r>
              <a:rPr sz="2000" spc="-15" dirty="0">
                <a:latin typeface="Calibri"/>
                <a:cs typeface="Calibri"/>
              </a:rPr>
              <a:t>подготовить </a:t>
            </a:r>
            <a:r>
              <a:rPr sz="2000" dirty="0">
                <a:latin typeface="Calibri"/>
                <a:cs typeface="Calibri"/>
              </a:rPr>
              <a:t>к  </a:t>
            </a:r>
            <a:r>
              <a:rPr sz="2000" spc="-15" dirty="0">
                <a:latin typeface="Calibri"/>
                <a:cs typeface="Calibri"/>
              </a:rPr>
              <a:t>трудностям </a:t>
            </a:r>
            <a:r>
              <a:rPr sz="2000" spc="-5" dirty="0">
                <a:latin typeface="Calibri"/>
                <a:cs typeface="Calibri"/>
              </a:rPr>
              <a:t>''взрослой жизни'' </a:t>
            </a:r>
            <a:r>
              <a:rPr sz="2000" dirty="0">
                <a:latin typeface="Calibri"/>
                <a:cs typeface="Calibri"/>
              </a:rPr>
              <a:t>и </a:t>
            </a:r>
            <a:r>
              <a:rPr sz="2000" spc="-5" dirty="0">
                <a:latin typeface="Calibri"/>
                <a:cs typeface="Calibri"/>
              </a:rPr>
              <a:t>сопровождать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15" dirty="0">
                <a:latin typeface="Calibri"/>
                <a:cs typeface="Calibri"/>
              </a:rPr>
              <a:t>этой  </a:t>
            </a:r>
            <a:r>
              <a:rPr sz="2000" spc="-5" dirty="0">
                <a:latin typeface="Calibri"/>
                <a:cs typeface="Calibri"/>
              </a:rPr>
              <a:t>''взрослой''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жизни.</a:t>
            </a:r>
            <a:endParaRPr sz="20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05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spc="-5" dirty="0">
                <a:latin typeface="Calibri"/>
                <a:cs typeface="Calibri"/>
              </a:rPr>
              <a:t>Реабилитация </a:t>
            </a:r>
            <a:r>
              <a:rPr sz="2000" spc="-10" dirty="0">
                <a:latin typeface="Calibri"/>
                <a:cs typeface="Calibri"/>
              </a:rPr>
              <a:t>детей предусматривает </a:t>
            </a:r>
            <a:r>
              <a:rPr sz="2000" spc="-5" dirty="0">
                <a:latin typeface="Calibri"/>
                <a:cs typeface="Calibri"/>
              </a:rPr>
              <a:t>значительный  объем </a:t>
            </a:r>
            <a:r>
              <a:rPr sz="2000" spc="-20" dirty="0">
                <a:latin typeface="Calibri"/>
                <a:cs typeface="Calibri"/>
              </a:rPr>
              <a:t>услуг, </a:t>
            </a:r>
            <a:r>
              <a:rPr sz="2000" spc="-15" dirty="0">
                <a:latin typeface="Calibri"/>
                <a:cs typeface="Calibri"/>
              </a:rPr>
              <a:t>которые </a:t>
            </a:r>
            <a:r>
              <a:rPr sz="2000" spc="-10" dirty="0">
                <a:latin typeface="Calibri"/>
                <a:cs typeface="Calibri"/>
              </a:rPr>
              <a:t>предоставляются детям </a:t>
            </a:r>
            <a:r>
              <a:rPr sz="2000" spc="-5" dirty="0">
                <a:latin typeface="Calibri"/>
                <a:cs typeface="Calibri"/>
              </a:rPr>
              <a:t>всех  возрастов, их </a:t>
            </a:r>
            <a:r>
              <a:rPr sz="2000" spc="-15" dirty="0">
                <a:latin typeface="Calibri"/>
                <a:cs typeface="Calibri"/>
              </a:rPr>
              <a:t>родителям, </a:t>
            </a:r>
            <a:r>
              <a:rPr sz="2000" spc="-5" dirty="0">
                <a:latin typeface="Calibri"/>
                <a:cs typeface="Calibri"/>
              </a:rPr>
              <a:t>семье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10" dirty="0">
                <a:latin typeface="Calibri"/>
                <a:cs typeface="Calibri"/>
              </a:rPr>
              <a:t>целом </a:t>
            </a:r>
            <a:r>
              <a:rPr sz="2000" dirty="0">
                <a:latin typeface="Calibri"/>
                <a:cs typeface="Calibri"/>
              </a:rPr>
              <a:t>и </a:t>
            </a:r>
            <a:r>
              <a:rPr sz="2000" spc="-10" dirty="0">
                <a:latin typeface="Calibri"/>
                <a:cs typeface="Calibri"/>
              </a:rPr>
              <a:t>более широкому  окружению: </a:t>
            </a:r>
            <a:r>
              <a:rPr sz="2000" spc="-5" dirty="0">
                <a:latin typeface="Calibri"/>
                <a:cs typeface="Calibri"/>
              </a:rPr>
              <a:t>специальные </a:t>
            </a:r>
            <a:r>
              <a:rPr sz="2000" dirty="0">
                <a:latin typeface="Calibri"/>
                <a:cs typeface="Calibri"/>
              </a:rPr>
              <a:t>знания, </a:t>
            </a:r>
            <a:r>
              <a:rPr sz="2000" spc="-15" dirty="0">
                <a:latin typeface="Calibri"/>
                <a:cs typeface="Calibri"/>
              </a:rPr>
              <a:t>психологическая  поддержка, </a:t>
            </a:r>
            <a:r>
              <a:rPr sz="2000" spc="-5" dirty="0">
                <a:latin typeface="Calibri"/>
                <a:cs typeface="Calibri"/>
              </a:rPr>
              <a:t>помощь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5" dirty="0">
                <a:latin typeface="Calibri"/>
                <a:cs typeface="Calibri"/>
              </a:rPr>
              <a:t>организации </a:t>
            </a:r>
            <a:r>
              <a:rPr sz="2000" spc="-20" dirty="0">
                <a:latin typeface="Calibri"/>
                <a:cs typeface="Calibri"/>
              </a:rPr>
              <a:t>отдыха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др.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00659" y="154144"/>
            <a:ext cx="1738929" cy="2411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2918" y="669035"/>
            <a:ext cx="56184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0" spc="-5" dirty="0">
                <a:latin typeface="Calibri"/>
                <a:cs typeface="Calibri"/>
              </a:rPr>
              <a:t>Особенности </a:t>
            </a:r>
            <a:r>
              <a:rPr sz="2000" b="1" i="0" spc="-15" dirty="0">
                <a:latin typeface="Calibri"/>
                <a:cs typeface="Calibri"/>
              </a:rPr>
              <a:t>методов </a:t>
            </a:r>
            <a:r>
              <a:rPr sz="2000" b="1" i="0" dirty="0">
                <a:latin typeface="Calibri"/>
                <a:cs typeface="Calibri"/>
              </a:rPr>
              <a:t>и </a:t>
            </a:r>
            <a:r>
              <a:rPr sz="2000" b="1" i="0" spc="-10" dirty="0">
                <a:latin typeface="Calibri"/>
                <a:cs typeface="Calibri"/>
              </a:rPr>
              <a:t>технологии</a:t>
            </a:r>
            <a:r>
              <a:rPr sz="2000" b="1" i="0" spc="-40" dirty="0">
                <a:latin typeface="Calibri"/>
                <a:cs typeface="Calibri"/>
              </a:rPr>
              <a:t> </a:t>
            </a:r>
            <a:r>
              <a:rPr sz="2000" b="1" i="0" spc="-5" dirty="0">
                <a:latin typeface="Calibri"/>
                <a:cs typeface="Calibri"/>
              </a:rPr>
              <a:t>реабилитации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20011"/>
            <a:ext cx="7757159" cy="1613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10" dirty="0">
                <a:latin typeface="Calibri"/>
                <a:cs typeface="Calibri"/>
              </a:rPr>
              <a:t>педиатрической </a:t>
            </a:r>
            <a:r>
              <a:rPr sz="2000" spc="-5" dirty="0">
                <a:latin typeface="Calibri"/>
                <a:cs typeface="Calibri"/>
              </a:rPr>
              <a:t>реабилитации многие </a:t>
            </a:r>
            <a:r>
              <a:rPr sz="2000" spc="-10" dirty="0">
                <a:latin typeface="Calibri"/>
                <a:cs typeface="Calibri"/>
              </a:rPr>
              <a:t>средства </a:t>
            </a:r>
            <a:r>
              <a:rPr sz="2000" spc="-5" dirty="0">
                <a:latin typeface="Calibri"/>
                <a:cs typeface="Calibri"/>
              </a:rPr>
              <a:t>оценки </a:t>
            </a:r>
            <a:r>
              <a:rPr sz="2000" dirty="0">
                <a:latin typeface="Calibri"/>
                <a:cs typeface="Calibri"/>
              </a:rPr>
              <a:t>основаны  на </a:t>
            </a:r>
            <a:r>
              <a:rPr sz="2000" spc="-15" dirty="0">
                <a:latin typeface="Calibri"/>
                <a:cs typeface="Calibri"/>
              </a:rPr>
              <a:t>наблюдении. </a:t>
            </a:r>
            <a:r>
              <a:rPr sz="2000" dirty="0">
                <a:latin typeface="Calibri"/>
                <a:cs typeface="Calibri"/>
              </a:rPr>
              <a:t>У </a:t>
            </a:r>
            <a:r>
              <a:rPr sz="2000" spc="-5" dirty="0">
                <a:latin typeface="Calibri"/>
                <a:cs typeface="Calibri"/>
              </a:rPr>
              <a:t>взрослых </a:t>
            </a:r>
            <a:r>
              <a:rPr sz="2000" spc="-10" dirty="0">
                <a:latin typeface="Calibri"/>
                <a:cs typeface="Calibri"/>
              </a:rPr>
              <a:t>более </a:t>
            </a:r>
            <a:r>
              <a:rPr sz="2000" spc="-5" dirty="0">
                <a:latin typeface="Calibri"/>
                <a:cs typeface="Calibri"/>
              </a:rPr>
              <a:t>эффективны анкетные опросы  самооценки.</a:t>
            </a:r>
            <a:endParaRPr sz="2000">
              <a:latin typeface="Calibri"/>
              <a:cs typeface="Calibri"/>
            </a:endParaRPr>
          </a:p>
          <a:p>
            <a:pPr marL="355600" marR="753110" indent="-342900">
              <a:lnSpc>
                <a:spcPct val="100000"/>
              </a:lnSpc>
              <a:spcBef>
                <a:spcPts val="505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spc="-15" dirty="0">
                <a:latin typeface="Calibri"/>
                <a:cs typeface="Calibri"/>
              </a:rPr>
              <a:t>Уровень положительного </a:t>
            </a:r>
            <a:r>
              <a:rPr sz="2000" spc="-5" dirty="0">
                <a:latin typeface="Calibri"/>
                <a:cs typeface="Calibri"/>
              </a:rPr>
              <a:t>соучастия </a:t>
            </a:r>
            <a:r>
              <a:rPr sz="2000" dirty="0">
                <a:latin typeface="Calibri"/>
                <a:cs typeface="Calibri"/>
              </a:rPr>
              <a:t>членов </a:t>
            </a:r>
            <a:r>
              <a:rPr sz="2000" spc="-5" dirty="0">
                <a:latin typeface="Calibri"/>
                <a:cs typeface="Calibri"/>
              </a:rPr>
              <a:t>семьи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5" dirty="0">
                <a:latin typeface="Calibri"/>
                <a:cs typeface="Calibri"/>
              </a:rPr>
              <a:t>процессе  реабилитации </a:t>
            </a:r>
            <a:r>
              <a:rPr sz="2000" spc="-15" dirty="0">
                <a:latin typeface="Calibri"/>
                <a:cs typeface="Calibri"/>
              </a:rPr>
              <a:t>гораздо </a:t>
            </a:r>
            <a:r>
              <a:rPr sz="2000" dirty="0">
                <a:latin typeface="Calibri"/>
                <a:cs typeface="Calibri"/>
              </a:rPr>
              <a:t>выше у </a:t>
            </a:r>
            <a:r>
              <a:rPr sz="2000" spc="-10" dirty="0">
                <a:latin typeface="Calibri"/>
                <a:cs typeface="Calibri"/>
              </a:rPr>
              <a:t>детей, </a:t>
            </a:r>
            <a:r>
              <a:rPr sz="2000" spc="-5" dirty="0">
                <a:latin typeface="Calibri"/>
                <a:cs typeface="Calibri"/>
              </a:rPr>
              <a:t>чем </a:t>
            </a:r>
            <a:r>
              <a:rPr sz="2000" dirty="0">
                <a:latin typeface="Calibri"/>
                <a:cs typeface="Calibri"/>
              </a:rPr>
              <a:t>у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взрослых.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62571" y="3777927"/>
            <a:ext cx="2688351" cy="2752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1011" y="669035"/>
            <a:ext cx="56432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0" spc="-5" dirty="0">
                <a:latin typeface="Calibri"/>
                <a:cs typeface="Calibri"/>
              </a:rPr>
              <a:t>Семейно-ориентированный </a:t>
            </a:r>
            <a:r>
              <a:rPr sz="2000" b="1" i="0" spc="-25" dirty="0">
                <a:latin typeface="Calibri"/>
                <a:cs typeface="Calibri"/>
              </a:rPr>
              <a:t>подход</a:t>
            </a:r>
            <a:r>
              <a:rPr sz="2000" b="1" i="0" spc="-35" dirty="0">
                <a:latin typeface="Calibri"/>
                <a:cs typeface="Calibri"/>
              </a:rPr>
              <a:t> </a:t>
            </a:r>
            <a:r>
              <a:rPr sz="2000" b="1" i="0" spc="-5" dirty="0">
                <a:latin typeface="Calibri"/>
                <a:cs typeface="Calibri"/>
              </a:rPr>
              <a:t>реабилитации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20011"/>
            <a:ext cx="7780020" cy="1613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80365" indent="-342900" algn="just">
              <a:lnSpc>
                <a:spcPct val="100000"/>
              </a:lnSpc>
              <a:spcBef>
                <a:spcPts val="100"/>
              </a:spcBef>
            </a:pPr>
            <a:r>
              <a:rPr sz="2000" i="1" dirty="0">
                <a:latin typeface="Arial"/>
                <a:cs typeface="Arial"/>
              </a:rPr>
              <a:t>• </a:t>
            </a:r>
            <a:r>
              <a:rPr sz="2000" spc="-10" dirty="0">
                <a:latin typeface="Calibri"/>
                <a:cs typeface="Calibri"/>
              </a:rPr>
              <a:t>Дети, </a:t>
            </a:r>
            <a:r>
              <a:rPr sz="2000" spc="-5" dirty="0">
                <a:latin typeface="Calibri"/>
                <a:cs typeface="Calibri"/>
              </a:rPr>
              <a:t>нуждающиеся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5" dirty="0">
                <a:latin typeface="Calibri"/>
                <a:cs typeface="Calibri"/>
              </a:rPr>
              <a:t>реабилитации, </a:t>
            </a:r>
            <a:r>
              <a:rPr sz="2000" dirty="0">
                <a:latin typeface="Calibri"/>
                <a:cs typeface="Calibri"/>
              </a:rPr>
              <a:t>обычно </a:t>
            </a:r>
            <a:r>
              <a:rPr sz="2000" spc="-5" dirty="0">
                <a:latin typeface="Calibri"/>
                <a:cs typeface="Calibri"/>
              </a:rPr>
              <a:t>сильнее зависят </a:t>
            </a:r>
            <a:r>
              <a:rPr sz="2000" spc="-10" dirty="0">
                <a:latin typeface="Calibri"/>
                <a:cs typeface="Calibri"/>
              </a:rPr>
              <a:t>от  других, </a:t>
            </a:r>
            <a:r>
              <a:rPr sz="2000" spc="-5" dirty="0">
                <a:latin typeface="Calibri"/>
                <a:cs typeface="Calibri"/>
              </a:rPr>
              <a:t>чем взрослые.</a:t>
            </a:r>
            <a:endParaRPr sz="20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505"/>
              </a:spcBef>
            </a:pPr>
            <a:r>
              <a:rPr sz="2000" i="1" dirty="0">
                <a:latin typeface="Arial"/>
                <a:cs typeface="Arial"/>
              </a:rPr>
              <a:t>• </a:t>
            </a:r>
            <a:r>
              <a:rPr sz="2000" spc="-5" dirty="0">
                <a:latin typeface="Calibri"/>
                <a:cs typeface="Calibri"/>
              </a:rPr>
              <a:t>Акцент </a:t>
            </a:r>
            <a:r>
              <a:rPr sz="2000" dirty="0">
                <a:latin typeface="Calibri"/>
                <a:cs typeface="Calibri"/>
              </a:rPr>
              <a:t>на </a:t>
            </a:r>
            <a:r>
              <a:rPr sz="2000" spc="-15" dirty="0">
                <a:latin typeface="Calibri"/>
                <a:cs typeface="Calibri"/>
              </a:rPr>
              <a:t>родительских </a:t>
            </a:r>
            <a:r>
              <a:rPr sz="2000" spc="-10" dirty="0">
                <a:latin typeface="Calibri"/>
                <a:cs typeface="Calibri"/>
              </a:rPr>
              <a:t>приоритетах </a:t>
            </a:r>
            <a:r>
              <a:rPr sz="2000" spc="-20" dirty="0">
                <a:latin typeface="Calibri"/>
                <a:cs typeface="Calibri"/>
              </a:rPr>
              <a:t>должен </a:t>
            </a:r>
            <a:r>
              <a:rPr sz="2000" spc="-5" dirty="0">
                <a:latin typeface="Calibri"/>
                <a:cs typeface="Calibri"/>
              </a:rPr>
              <a:t>постепенно </a:t>
            </a:r>
            <a:r>
              <a:rPr sz="2000" spc="-10" dirty="0">
                <a:latin typeface="Calibri"/>
                <a:cs typeface="Calibri"/>
              </a:rPr>
              <a:t>снижаться  </a:t>
            </a:r>
            <a:r>
              <a:rPr sz="2000" spc="-5" dirty="0">
                <a:latin typeface="Calibri"/>
                <a:cs typeface="Calibri"/>
              </a:rPr>
              <a:t>по мере взросления </a:t>
            </a:r>
            <a:r>
              <a:rPr sz="2000" dirty="0">
                <a:latin typeface="Calibri"/>
                <a:cs typeface="Calibri"/>
              </a:rPr>
              <a:t>с </a:t>
            </a:r>
            <a:r>
              <a:rPr sz="2000" spc="-10" dirty="0">
                <a:latin typeface="Calibri"/>
                <a:cs typeface="Calibri"/>
              </a:rPr>
              <a:t>целью </a:t>
            </a:r>
            <a:r>
              <a:rPr sz="2000" spc="-5" dirty="0">
                <a:latin typeface="Calibri"/>
                <a:cs typeface="Calibri"/>
              </a:rPr>
              <a:t>обеспечения </a:t>
            </a:r>
            <a:r>
              <a:rPr sz="2000" spc="-10" dirty="0">
                <a:latin typeface="Calibri"/>
                <a:cs typeface="Calibri"/>
              </a:rPr>
              <a:t>более </a:t>
            </a:r>
            <a:r>
              <a:rPr sz="2000" spc="-5" dirty="0">
                <a:latin typeface="Calibri"/>
                <a:cs typeface="Calibri"/>
              </a:rPr>
              <a:t>активной их </a:t>
            </a:r>
            <a:r>
              <a:rPr sz="2000" spc="-15" dirty="0">
                <a:latin typeface="Calibri"/>
                <a:cs typeface="Calibri"/>
              </a:rPr>
              <a:t>роли </a:t>
            </a:r>
            <a:r>
              <a:rPr sz="2000" dirty="0">
                <a:latin typeface="Calibri"/>
                <a:cs typeface="Calibri"/>
              </a:rPr>
              <a:t>в  </a:t>
            </a:r>
            <a:r>
              <a:rPr sz="2000" spc="-5" dirty="0">
                <a:latin typeface="Calibri"/>
                <a:cs typeface="Calibri"/>
              </a:rPr>
              <a:t>процессе реабилитации.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27989" y="3965308"/>
            <a:ext cx="2232836" cy="2172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0345" y="669035"/>
            <a:ext cx="56445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0" spc="-5" dirty="0">
                <a:latin typeface="Calibri"/>
                <a:cs typeface="Calibri"/>
              </a:rPr>
              <a:t>Семейно-ориентированный </a:t>
            </a:r>
            <a:r>
              <a:rPr sz="2000" b="1" i="0" spc="-25" dirty="0">
                <a:latin typeface="Calibri"/>
                <a:cs typeface="Calibri"/>
              </a:rPr>
              <a:t>подход </a:t>
            </a:r>
            <a:r>
              <a:rPr sz="2000" b="1" i="0" spc="-5" dirty="0">
                <a:latin typeface="Calibri"/>
                <a:cs typeface="Calibri"/>
              </a:rPr>
              <a:t>реабилитации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20011"/>
            <a:ext cx="806958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spc="-10" dirty="0">
                <a:latin typeface="Calibri"/>
                <a:cs typeface="Calibri"/>
              </a:rPr>
              <a:t>Ребенок, </a:t>
            </a:r>
            <a:r>
              <a:rPr sz="2000" spc="-5" dirty="0">
                <a:latin typeface="Calibri"/>
                <a:cs typeface="Calibri"/>
              </a:rPr>
              <a:t>особенно маленький, зависим </a:t>
            </a:r>
            <a:r>
              <a:rPr sz="2000" spc="-10" dirty="0">
                <a:latin typeface="Calibri"/>
                <a:cs typeface="Calibri"/>
              </a:rPr>
              <a:t>от окружающих </a:t>
            </a:r>
            <a:r>
              <a:rPr sz="2000" dirty="0">
                <a:latin typeface="Calibri"/>
                <a:cs typeface="Calibri"/>
              </a:rPr>
              <a:t>и, </a:t>
            </a:r>
            <a:r>
              <a:rPr sz="2000" spc="-15" dirty="0">
                <a:latin typeface="Calibri"/>
                <a:cs typeface="Calibri"/>
              </a:rPr>
              <a:t>прежде  </a:t>
            </a:r>
            <a:r>
              <a:rPr sz="2000" spc="-5" dirty="0">
                <a:latin typeface="Calibri"/>
                <a:cs typeface="Calibri"/>
              </a:rPr>
              <a:t>всего, </a:t>
            </a:r>
            <a:r>
              <a:rPr sz="2000" spc="-10" dirty="0">
                <a:latin typeface="Calibri"/>
                <a:cs typeface="Calibri"/>
              </a:rPr>
              <a:t>от </a:t>
            </a:r>
            <a:r>
              <a:rPr sz="2000" spc="-15" dirty="0">
                <a:latin typeface="Calibri"/>
                <a:cs typeface="Calibri"/>
              </a:rPr>
              <a:t>родителей. </a:t>
            </a:r>
            <a:r>
              <a:rPr sz="2000" spc="-10" dirty="0">
                <a:latin typeface="Calibri"/>
                <a:cs typeface="Calibri"/>
              </a:rPr>
              <a:t>Живущий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5" dirty="0">
                <a:latin typeface="Calibri"/>
                <a:cs typeface="Calibri"/>
              </a:rPr>
              <a:t>мире </a:t>
            </a:r>
            <a:r>
              <a:rPr sz="2000" spc="-10" dirty="0">
                <a:latin typeface="Calibri"/>
                <a:cs typeface="Calibri"/>
              </a:rPr>
              <a:t>сказок, </a:t>
            </a:r>
            <a:r>
              <a:rPr sz="2000" spc="-5" dirty="0">
                <a:latin typeface="Calibri"/>
                <a:cs typeface="Calibri"/>
              </a:rPr>
              <a:t>перенесший </a:t>
            </a:r>
            <a:r>
              <a:rPr sz="2000" spc="-15" dirty="0">
                <a:latin typeface="Calibri"/>
                <a:cs typeface="Calibri"/>
              </a:rPr>
              <a:t>тяжелую  </a:t>
            </a:r>
            <a:r>
              <a:rPr sz="2000" spc="-10" dirty="0">
                <a:latin typeface="Calibri"/>
                <a:cs typeface="Calibri"/>
              </a:rPr>
              <a:t>болезнь </a:t>
            </a:r>
            <a:r>
              <a:rPr sz="2000" dirty="0">
                <a:latin typeface="Calibri"/>
                <a:cs typeface="Calibri"/>
              </a:rPr>
              <a:t>и </a:t>
            </a:r>
            <a:r>
              <a:rPr sz="2000" spc="-5" dirty="0">
                <a:latin typeface="Calibri"/>
                <a:cs typeface="Calibri"/>
              </a:rPr>
              <a:t>лечение, длившиеся </a:t>
            </a:r>
            <a:r>
              <a:rPr sz="2000" spc="-20" dirty="0">
                <a:latin typeface="Calibri"/>
                <a:cs typeface="Calibri"/>
              </a:rPr>
              <a:t>иногда </a:t>
            </a:r>
            <a:r>
              <a:rPr sz="2000" spc="-15" dirty="0">
                <a:latin typeface="Calibri"/>
                <a:cs typeface="Calibri"/>
              </a:rPr>
              <a:t>годами, </a:t>
            </a:r>
            <a:r>
              <a:rPr sz="2000" spc="-5" dirty="0">
                <a:latin typeface="Calibri"/>
                <a:cs typeface="Calibri"/>
              </a:rPr>
              <a:t>он </a:t>
            </a:r>
            <a:r>
              <a:rPr sz="2000" spc="-10" dirty="0">
                <a:latin typeface="Calibri"/>
                <a:cs typeface="Calibri"/>
              </a:rPr>
              <a:t>по-иному </a:t>
            </a:r>
            <a:r>
              <a:rPr sz="2000" spc="-5" dirty="0">
                <a:latin typeface="Calibri"/>
                <a:cs typeface="Calibri"/>
              </a:rPr>
              <a:t>оценивает  свое отношение </a:t>
            </a:r>
            <a:r>
              <a:rPr sz="2000" dirty="0">
                <a:latin typeface="Calibri"/>
                <a:cs typeface="Calibri"/>
              </a:rPr>
              <a:t>к </a:t>
            </a:r>
            <a:r>
              <a:rPr sz="2000" spc="-20" dirty="0">
                <a:latin typeface="Calibri"/>
                <a:cs typeface="Calibri"/>
              </a:rPr>
              <a:t>окружающему. </a:t>
            </a:r>
            <a:r>
              <a:rPr sz="2000" dirty="0">
                <a:latin typeface="Calibri"/>
                <a:cs typeface="Calibri"/>
              </a:rPr>
              <a:t>И </a:t>
            </a:r>
            <a:r>
              <a:rPr sz="2000" spc="-5" dirty="0">
                <a:latin typeface="Calibri"/>
                <a:cs typeface="Calibri"/>
              </a:rPr>
              <a:t>успех реабилитации </a:t>
            </a:r>
            <a:r>
              <a:rPr sz="2000" spc="-10" dirty="0">
                <a:latin typeface="Calibri"/>
                <a:cs typeface="Calibri"/>
              </a:rPr>
              <a:t>его </a:t>
            </a:r>
            <a:r>
              <a:rPr sz="2000" dirty="0">
                <a:latin typeface="Calibri"/>
                <a:cs typeface="Calibri"/>
              </a:rPr>
              <a:t>во </a:t>
            </a:r>
            <a:r>
              <a:rPr sz="2000" spc="-5" dirty="0">
                <a:latin typeface="Calibri"/>
                <a:cs typeface="Calibri"/>
              </a:rPr>
              <a:t>многом  </a:t>
            </a:r>
            <a:r>
              <a:rPr sz="2000" spc="-15" dirty="0">
                <a:latin typeface="Calibri"/>
                <a:cs typeface="Calibri"/>
              </a:rPr>
              <a:t>определяют </a:t>
            </a:r>
            <a:r>
              <a:rPr sz="2000" spc="-5" dirty="0">
                <a:latin typeface="Calibri"/>
                <a:cs typeface="Calibri"/>
              </a:rPr>
              <a:t>взаимоотношения врача </a:t>
            </a:r>
            <a:r>
              <a:rPr sz="2000" dirty="0">
                <a:latin typeface="Calibri"/>
                <a:cs typeface="Calibri"/>
              </a:rPr>
              <a:t>с </a:t>
            </a:r>
            <a:r>
              <a:rPr sz="2000" spc="-5" dirty="0">
                <a:latin typeface="Calibri"/>
                <a:cs typeface="Calibri"/>
              </a:rPr>
              <a:t>ребенком </a:t>
            </a:r>
            <a:r>
              <a:rPr sz="2000" dirty="0">
                <a:latin typeface="Calibri"/>
                <a:cs typeface="Calibri"/>
              </a:rPr>
              <a:t>и </a:t>
            </a:r>
            <a:r>
              <a:rPr sz="2000" spc="-10" dirty="0">
                <a:latin typeface="Calibri"/>
                <a:cs typeface="Calibri"/>
              </a:rPr>
              <a:t>его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родителями.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15815" y="4157662"/>
            <a:ext cx="3523288" cy="2349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0806" y="1628139"/>
            <a:ext cx="64046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0" spc="-10" dirty="0">
                <a:latin typeface="Calibri"/>
                <a:cs typeface="Calibri"/>
              </a:rPr>
              <a:t>Медицинская </a:t>
            </a:r>
            <a:r>
              <a:rPr sz="2800" b="1" i="0" spc="-5" dirty="0">
                <a:latin typeface="Calibri"/>
                <a:cs typeface="Calibri"/>
              </a:rPr>
              <a:t>реабилитация </a:t>
            </a:r>
            <a:r>
              <a:rPr sz="2800" b="1" i="0" dirty="0">
                <a:latin typeface="Calibri"/>
                <a:cs typeface="Calibri"/>
              </a:rPr>
              <a:t>в</a:t>
            </a:r>
            <a:r>
              <a:rPr sz="2800" b="1" i="0" spc="55" dirty="0">
                <a:latin typeface="Calibri"/>
                <a:cs typeface="Calibri"/>
              </a:rPr>
              <a:t> </a:t>
            </a:r>
            <a:r>
              <a:rPr sz="2800" b="1" i="0" spc="-10" dirty="0">
                <a:latin typeface="Calibri"/>
                <a:cs typeface="Calibri"/>
              </a:rPr>
              <a:t>гериатрии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56770" y="2424706"/>
            <a:ext cx="6103860" cy="40940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1699" y="642111"/>
            <a:ext cx="5903595" cy="38049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55600" marR="598805" indent="-342900">
              <a:lnSpc>
                <a:spcPct val="89500"/>
              </a:lnSpc>
              <a:spcBef>
                <a:spcPts val="340"/>
              </a:spcBef>
              <a:tabLst>
                <a:tab pos="354965" algn="l"/>
              </a:tabLst>
            </a:pPr>
            <a:r>
              <a:rPr sz="1900" i="1" dirty="0">
                <a:latin typeface="Arial"/>
                <a:cs typeface="Arial"/>
              </a:rPr>
              <a:t>•	</a:t>
            </a:r>
            <a:r>
              <a:rPr sz="1900" spc="-10" dirty="0">
                <a:latin typeface="Calibri"/>
                <a:cs typeface="Calibri"/>
              </a:rPr>
              <a:t>Значительная </a:t>
            </a:r>
            <a:r>
              <a:rPr sz="1900" spc="-5" dirty="0">
                <a:latin typeface="Calibri"/>
                <a:cs typeface="Calibri"/>
              </a:rPr>
              <a:t>часть </a:t>
            </a:r>
            <a:r>
              <a:rPr sz="1900" spc="-10" dirty="0">
                <a:latin typeface="Calibri"/>
                <a:cs typeface="Calibri"/>
              </a:rPr>
              <a:t>больных, </a:t>
            </a:r>
            <a:r>
              <a:rPr sz="1900" spc="-5" dirty="0">
                <a:latin typeface="Calibri"/>
                <a:cs typeface="Calibri"/>
              </a:rPr>
              <a:t>нуждающихся </a:t>
            </a:r>
            <a:r>
              <a:rPr sz="1900" dirty="0">
                <a:latin typeface="Calibri"/>
                <a:cs typeface="Calibri"/>
              </a:rPr>
              <a:t>в  </a:t>
            </a:r>
            <a:r>
              <a:rPr sz="1900" spc="-5" dirty="0">
                <a:latin typeface="Calibri"/>
                <a:cs typeface="Calibri"/>
              </a:rPr>
              <a:t>реабилитационной помощи, </a:t>
            </a:r>
            <a:r>
              <a:rPr sz="1900" spc="-10" dirty="0">
                <a:latin typeface="Calibri"/>
                <a:cs typeface="Calibri"/>
              </a:rPr>
              <a:t>относится </a:t>
            </a:r>
            <a:r>
              <a:rPr sz="1900" dirty="0">
                <a:latin typeface="Calibri"/>
                <a:cs typeface="Calibri"/>
              </a:rPr>
              <a:t>к </a:t>
            </a:r>
            <a:r>
              <a:rPr sz="1900" spc="-5" dirty="0">
                <a:latin typeface="Calibri"/>
                <a:cs typeface="Calibri"/>
              </a:rPr>
              <a:t>лицам  </a:t>
            </a:r>
            <a:r>
              <a:rPr sz="1900" spc="-10" dirty="0">
                <a:latin typeface="Calibri"/>
                <a:cs typeface="Calibri"/>
              </a:rPr>
              <a:t>пожилого </a:t>
            </a:r>
            <a:r>
              <a:rPr sz="1900" spc="-5" dirty="0">
                <a:latin typeface="Calibri"/>
                <a:cs typeface="Calibri"/>
              </a:rPr>
              <a:t>возраста (60-74 </a:t>
            </a:r>
            <a:r>
              <a:rPr sz="1900" spc="-20" dirty="0">
                <a:latin typeface="Calibri"/>
                <a:cs typeface="Calibri"/>
              </a:rPr>
              <a:t>года </a:t>
            </a:r>
            <a:r>
              <a:rPr sz="1900" spc="-5" dirty="0">
                <a:latin typeface="Calibri"/>
                <a:cs typeface="Calibri"/>
              </a:rPr>
              <a:t>по данным</a:t>
            </a:r>
            <a:r>
              <a:rPr sz="1900" spc="-1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ВОЗ).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89600"/>
              </a:lnSpc>
              <a:tabLst>
                <a:tab pos="354965" algn="l"/>
              </a:tabLst>
            </a:pPr>
            <a:r>
              <a:rPr sz="1900" i="1" dirty="0">
                <a:latin typeface="Arial"/>
                <a:cs typeface="Arial"/>
              </a:rPr>
              <a:t>•	</a:t>
            </a:r>
            <a:r>
              <a:rPr sz="1900" spc="-10" dirty="0">
                <a:latin typeface="Calibri"/>
                <a:cs typeface="Calibri"/>
              </a:rPr>
              <a:t>Это </a:t>
            </a:r>
            <a:r>
              <a:rPr sz="1900" spc="-5" dirty="0">
                <a:latin typeface="Calibri"/>
                <a:cs typeface="Calibri"/>
              </a:rPr>
              <a:t>объясняется </a:t>
            </a:r>
            <a:r>
              <a:rPr sz="1900" spc="-10" dirty="0">
                <a:latin typeface="Calibri"/>
                <a:cs typeface="Calibri"/>
              </a:rPr>
              <a:t>как </a:t>
            </a:r>
            <a:r>
              <a:rPr sz="1900" spc="-5" dirty="0">
                <a:latin typeface="Calibri"/>
                <a:cs typeface="Calibri"/>
              </a:rPr>
              <a:t>демографической ситуацией (по  данным социологических </a:t>
            </a:r>
            <a:r>
              <a:rPr sz="1900" spc="-10" dirty="0">
                <a:latin typeface="Calibri"/>
                <a:cs typeface="Calibri"/>
              </a:rPr>
              <a:t>исследований, </a:t>
            </a:r>
            <a:r>
              <a:rPr sz="1900" dirty="0">
                <a:latin typeface="Calibri"/>
                <a:cs typeface="Calibri"/>
              </a:rPr>
              <a:t>в </a:t>
            </a:r>
            <a:r>
              <a:rPr sz="1900" spc="-10" dirty="0">
                <a:latin typeface="Calibri"/>
                <a:cs typeface="Calibri"/>
              </a:rPr>
              <a:t>настоящее  </a:t>
            </a:r>
            <a:r>
              <a:rPr sz="1900" spc="-5" dirty="0">
                <a:latin typeface="Calibri"/>
                <a:cs typeface="Calibri"/>
              </a:rPr>
              <a:t>время </a:t>
            </a:r>
            <a:r>
              <a:rPr sz="1900" spc="-15" dirty="0">
                <a:latin typeface="Calibri"/>
                <a:cs typeface="Calibri"/>
              </a:rPr>
              <a:t>около </a:t>
            </a:r>
            <a:r>
              <a:rPr sz="1900" spc="-5" dirty="0">
                <a:latin typeface="Calibri"/>
                <a:cs typeface="Calibri"/>
              </a:rPr>
              <a:t>12–15% населения </a:t>
            </a:r>
            <a:r>
              <a:rPr sz="1900" spc="-10" dirty="0">
                <a:latin typeface="Calibri"/>
                <a:cs typeface="Calibri"/>
              </a:rPr>
              <a:t>большинства </a:t>
            </a:r>
            <a:r>
              <a:rPr sz="1900" spc="-5" dirty="0">
                <a:latin typeface="Calibri"/>
                <a:cs typeface="Calibri"/>
              </a:rPr>
              <a:t>стран  Европы </a:t>
            </a:r>
            <a:r>
              <a:rPr sz="1900" dirty="0">
                <a:latin typeface="Calibri"/>
                <a:cs typeface="Calibri"/>
              </a:rPr>
              <a:t>и Америки </a:t>
            </a:r>
            <a:r>
              <a:rPr sz="1900" spc="-10" dirty="0">
                <a:latin typeface="Calibri"/>
                <a:cs typeface="Calibri"/>
              </a:rPr>
              <a:t>относится </a:t>
            </a:r>
            <a:r>
              <a:rPr sz="1900" dirty="0">
                <a:latin typeface="Calibri"/>
                <a:cs typeface="Calibri"/>
              </a:rPr>
              <a:t>к </a:t>
            </a:r>
            <a:r>
              <a:rPr sz="1900" spc="-5" dirty="0">
                <a:latin typeface="Calibri"/>
                <a:cs typeface="Calibri"/>
              </a:rPr>
              <a:t>разряду пожилых,  причем </a:t>
            </a:r>
            <a:r>
              <a:rPr sz="1900" spc="-10" dirty="0">
                <a:latin typeface="Calibri"/>
                <a:cs typeface="Calibri"/>
              </a:rPr>
              <a:t>тенденция </a:t>
            </a:r>
            <a:r>
              <a:rPr sz="1900" dirty="0">
                <a:latin typeface="Calibri"/>
                <a:cs typeface="Calibri"/>
              </a:rPr>
              <a:t>к </a:t>
            </a:r>
            <a:r>
              <a:rPr sz="1900" spc="-5" dirty="0">
                <a:latin typeface="Calibri"/>
                <a:cs typeface="Calibri"/>
              </a:rPr>
              <a:t>«постарению» общества  неуклонно растет), </a:t>
            </a:r>
            <a:r>
              <a:rPr sz="1900" dirty="0">
                <a:latin typeface="Calibri"/>
                <a:cs typeface="Calibri"/>
              </a:rPr>
              <a:t>так и </a:t>
            </a:r>
            <a:r>
              <a:rPr sz="1900" spc="-10" dirty="0">
                <a:latin typeface="Calibri"/>
                <a:cs typeface="Calibri"/>
              </a:rPr>
              <a:t>тем, что </a:t>
            </a:r>
            <a:r>
              <a:rPr sz="1900" spc="-5" dirty="0">
                <a:latin typeface="Calibri"/>
                <a:cs typeface="Calibri"/>
              </a:rPr>
              <a:t>по </a:t>
            </a:r>
            <a:r>
              <a:rPr sz="1900" dirty="0">
                <a:latin typeface="Calibri"/>
                <a:cs typeface="Calibri"/>
              </a:rPr>
              <a:t>мере </a:t>
            </a:r>
            <a:r>
              <a:rPr sz="1900" spc="-5" dirty="0">
                <a:latin typeface="Calibri"/>
                <a:cs typeface="Calibri"/>
              </a:rPr>
              <a:t>старения  организма возрастает заболеваемость мозговым  </a:t>
            </a:r>
            <a:r>
              <a:rPr sz="1900" spc="-20" dirty="0">
                <a:latin typeface="Calibri"/>
                <a:cs typeface="Calibri"/>
              </a:rPr>
              <a:t>инсультом, </a:t>
            </a:r>
            <a:r>
              <a:rPr sz="1900" spc="-5" dirty="0">
                <a:latin typeface="Calibri"/>
                <a:cs typeface="Calibri"/>
              </a:rPr>
              <a:t>спондилезом </a:t>
            </a:r>
            <a:r>
              <a:rPr sz="1900" dirty="0">
                <a:latin typeface="Calibri"/>
                <a:cs typeface="Calibri"/>
              </a:rPr>
              <a:t>и </a:t>
            </a:r>
            <a:r>
              <a:rPr sz="1900" spc="-10" dirty="0">
                <a:latin typeface="Calibri"/>
                <a:cs typeface="Calibri"/>
              </a:rPr>
              <a:t>остеохондрозом  позвоночника </a:t>
            </a:r>
            <a:r>
              <a:rPr sz="1900" dirty="0">
                <a:latin typeface="Calibri"/>
                <a:cs typeface="Calibri"/>
              </a:rPr>
              <a:t>– </a:t>
            </a:r>
            <a:r>
              <a:rPr sz="1900" spc="-25" dirty="0">
                <a:latin typeface="Calibri"/>
                <a:cs typeface="Calibri"/>
              </a:rPr>
              <a:t>т.е. </a:t>
            </a:r>
            <a:r>
              <a:rPr sz="1900" spc="-10" dirty="0">
                <a:latin typeface="Calibri"/>
                <a:cs typeface="Calibri"/>
              </a:rPr>
              <a:t>теми болезнями, </a:t>
            </a:r>
            <a:r>
              <a:rPr sz="1900" spc="-5" dirty="0">
                <a:latin typeface="Calibri"/>
                <a:cs typeface="Calibri"/>
              </a:rPr>
              <a:t>при </a:t>
            </a:r>
            <a:r>
              <a:rPr sz="1900" spc="-15" dirty="0">
                <a:latin typeface="Calibri"/>
                <a:cs typeface="Calibri"/>
              </a:rPr>
              <a:t>которых  необходима </a:t>
            </a:r>
            <a:r>
              <a:rPr sz="1900" spc="-5" dirty="0">
                <a:latin typeface="Calibri"/>
                <a:cs typeface="Calibri"/>
              </a:rPr>
              <a:t>реабилитационная</a:t>
            </a:r>
            <a:r>
              <a:rPr sz="190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помощь.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8100" y="519270"/>
            <a:ext cx="1279561" cy="3084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28" y="879476"/>
            <a:ext cx="9144635" cy="130175"/>
            <a:chOff x="-228" y="879476"/>
            <a:chExt cx="9144635" cy="130175"/>
          </a:xfrm>
        </p:grpSpPr>
        <p:sp>
          <p:nvSpPr>
            <p:cNvPr id="3" name="object 3"/>
            <p:cNvSpPr/>
            <p:nvPr/>
          </p:nvSpPr>
          <p:spPr>
            <a:xfrm>
              <a:off x="0" y="908049"/>
              <a:ext cx="9144000" cy="73025"/>
            </a:xfrm>
            <a:custGeom>
              <a:avLst/>
              <a:gdLst/>
              <a:ahLst/>
              <a:cxnLst/>
              <a:rect l="l" t="t" r="r" b="b"/>
              <a:pathLst>
                <a:path w="9144000" h="73025">
                  <a:moveTo>
                    <a:pt x="9144000" y="0"/>
                  </a:moveTo>
                  <a:lnTo>
                    <a:pt x="0" y="73025"/>
                  </a:lnTo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28" y="879476"/>
              <a:ext cx="9144635" cy="130175"/>
            </a:xfrm>
            <a:custGeom>
              <a:avLst/>
              <a:gdLst/>
              <a:ahLst/>
              <a:cxnLst/>
              <a:rect l="l" t="t" r="r" b="b"/>
              <a:pathLst>
                <a:path w="9144635" h="130175">
                  <a:moveTo>
                    <a:pt x="9144182" y="22858"/>
                  </a:moveTo>
                  <a:lnTo>
                    <a:pt x="182" y="95883"/>
                  </a:lnTo>
                  <a:lnTo>
                    <a:pt x="456" y="130172"/>
                  </a:lnTo>
                  <a:lnTo>
                    <a:pt x="9144455" y="57147"/>
                  </a:lnTo>
                  <a:lnTo>
                    <a:pt x="9144182" y="22858"/>
                  </a:lnTo>
                  <a:close/>
                </a:path>
                <a:path w="9144635" h="130175">
                  <a:moveTo>
                    <a:pt x="9143999" y="0"/>
                  </a:moveTo>
                  <a:lnTo>
                    <a:pt x="0" y="73025"/>
                  </a:lnTo>
                  <a:lnTo>
                    <a:pt x="91" y="84453"/>
                  </a:lnTo>
                  <a:lnTo>
                    <a:pt x="9144091" y="11428"/>
                  </a:lnTo>
                  <a:lnTo>
                    <a:pt x="9143999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85"/>
              </a:spcBef>
            </a:pPr>
            <a:r>
              <a:rPr spc="-20" dirty="0"/>
              <a:t>Нарушения двигательной</a:t>
            </a:r>
            <a:r>
              <a:rPr spc="-25" dirty="0"/>
              <a:t> </a:t>
            </a:r>
            <a:r>
              <a:rPr spc="-15" dirty="0"/>
              <a:t>функции</a:t>
            </a:r>
          </a:p>
          <a:p>
            <a:pPr marL="2163445" marR="2156460" algn="ctr">
              <a:lnSpc>
                <a:spcPct val="101400"/>
              </a:lnSpc>
              <a:spcBef>
                <a:spcPts val="180"/>
              </a:spcBef>
            </a:pPr>
            <a:r>
              <a:rPr sz="2800" spc="-5" dirty="0"/>
              <a:t>нижние</a:t>
            </a:r>
            <a:r>
              <a:rPr sz="2800" spc="-75" dirty="0"/>
              <a:t> </a:t>
            </a:r>
            <a:r>
              <a:rPr sz="2800" spc="-15" dirty="0"/>
              <a:t>конечности  </a:t>
            </a:r>
            <a:r>
              <a:rPr sz="2800" i="1" spc="-10" dirty="0"/>
              <a:t>(функции)</a:t>
            </a:r>
            <a:endParaRPr sz="2800"/>
          </a:p>
        </p:txBody>
      </p:sp>
      <p:sp>
        <p:nvSpPr>
          <p:cNvPr id="6" name="object 6"/>
          <p:cNvSpPr/>
          <p:nvPr/>
        </p:nvSpPr>
        <p:spPr>
          <a:xfrm>
            <a:off x="1200911" y="2261616"/>
            <a:ext cx="2136648" cy="83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19250" y="2356611"/>
            <a:ext cx="12973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dirty="0">
                <a:latin typeface="Calibri"/>
                <a:cs typeface="Calibri"/>
              </a:rPr>
              <a:t>опо</a:t>
            </a:r>
            <a:r>
              <a:rPr sz="2800" i="1" spc="-5" dirty="0">
                <a:latin typeface="Calibri"/>
                <a:cs typeface="Calibri"/>
              </a:rPr>
              <a:t>рна</a:t>
            </a:r>
            <a:r>
              <a:rPr sz="2800" i="1" dirty="0">
                <a:latin typeface="Calibri"/>
                <a:cs typeface="Calibri"/>
              </a:rPr>
              <a:t>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94232" y="3197351"/>
            <a:ext cx="2346960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81010" y="3292347"/>
            <a:ext cx="15735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spc="-10" dirty="0">
                <a:latin typeface="Calibri"/>
                <a:cs typeface="Calibri"/>
              </a:rPr>
              <a:t>рессорная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07136" y="4062984"/>
            <a:ext cx="3121152" cy="838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98550" y="4157979"/>
            <a:ext cx="23399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spc="-10" dirty="0">
                <a:latin typeface="Calibri"/>
                <a:cs typeface="Calibri"/>
              </a:rPr>
              <a:t>локомоторная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78408" y="5215127"/>
            <a:ext cx="2578607" cy="838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395412" y="5310123"/>
            <a:ext cx="17443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spc="-5" dirty="0">
                <a:latin typeface="Calibri"/>
                <a:cs typeface="Calibri"/>
              </a:rPr>
              <a:t>ати</a:t>
            </a:r>
            <a:r>
              <a:rPr sz="2800" i="1" dirty="0">
                <a:latin typeface="Calibri"/>
                <a:cs typeface="Calibri"/>
              </a:rPr>
              <a:t>п</a:t>
            </a:r>
            <a:r>
              <a:rPr sz="2800" i="1" spc="-5" dirty="0">
                <a:latin typeface="Calibri"/>
                <a:cs typeface="Calibri"/>
              </a:rPr>
              <a:t>ичная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964935" y="2295144"/>
            <a:ext cx="2039112" cy="6278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500079" y="2369820"/>
            <a:ext cx="96964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5" dirty="0">
                <a:latin typeface="Calibri"/>
                <a:cs typeface="Calibri"/>
              </a:rPr>
              <a:t>стояние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568696" y="3230879"/>
            <a:ext cx="2831592" cy="6278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211948" y="3305555"/>
            <a:ext cx="15443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5" dirty="0">
                <a:latin typeface="Calibri"/>
                <a:cs typeface="Calibri"/>
              </a:rPr>
              <a:t>амортизация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95544" y="4093464"/>
            <a:ext cx="2977896" cy="6278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292403" y="4168140"/>
            <a:ext cx="13843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10" dirty="0">
                <a:latin typeface="Calibri"/>
                <a:cs typeface="Calibri"/>
              </a:rPr>
              <a:t>ходьба </a:t>
            </a:r>
            <a:r>
              <a:rPr sz="2000" i="1" dirty="0">
                <a:latin typeface="Calibri"/>
                <a:cs typeface="Calibri"/>
              </a:rPr>
              <a:t>и</a:t>
            </a:r>
            <a:r>
              <a:rPr sz="2000" i="1" spc="-75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бег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29200" y="5245607"/>
            <a:ext cx="3910584" cy="9326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426420" y="5320284"/>
            <a:ext cx="31159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0255" marR="5080" indent="-758190">
              <a:lnSpc>
                <a:spcPct val="100000"/>
              </a:lnSpc>
              <a:spcBef>
                <a:spcPts val="100"/>
              </a:spcBef>
            </a:pPr>
            <a:r>
              <a:rPr sz="2000" i="1" spc="-10" dirty="0">
                <a:latin typeface="Calibri"/>
                <a:cs typeface="Calibri"/>
              </a:rPr>
              <a:t>захват </a:t>
            </a:r>
            <a:r>
              <a:rPr sz="2000" i="1" spc="-5" dirty="0">
                <a:latin typeface="Calibri"/>
                <a:cs typeface="Calibri"/>
              </a:rPr>
              <a:t>предметов, письмо,  рисование</a:t>
            </a:r>
            <a:r>
              <a:rPr sz="2000" i="1" spc="43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др.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211637" y="2508479"/>
            <a:ext cx="1153160" cy="257175"/>
          </a:xfrm>
          <a:custGeom>
            <a:avLst/>
            <a:gdLst/>
            <a:ahLst/>
            <a:cxnLst/>
            <a:rect l="l" t="t" r="r" b="b"/>
            <a:pathLst>
              <a:path w="1153160" h="257175">
                <a:moveTo>
                  <a:pt x="928156" y="0"/>
                </a:moveTo>
                <a:lnTo>
                  <a:pt x="917225" y="712"/>
                </a:lnTo>
                <a:lnTo>
                  <a:pt x="907358" y="5472"/>
                </a:lnTo>
                <a:lnTo>
                  <a:pt x="899814" y="13949"/>
                </a:lnTo>
                <a:lnTo>
                  <a:pt x="896149" y="24687"/>
                </a:lnTo>
                <a:lnTo>
                  <a:pt x="896862" y="35619"/>
                </a:lnTo>
                <a:lnTo>
                  <a:pt x="901622" y="45485"/>
                </a:lnTo>
                <a:lnTo>
                  <a:pt x="910098" y="53029"/>
                </a:lnTo>
                <a:lnTo>
                  <a:pt x="990249" y="99784"/>
                </a:lnTo>
                <a:lnTo>
                  <a:pt x="1095946" y="99784"/>
                </a:lnTo>
                <a:lnTo>
                  <a:pt x="1095946" y="156934"/>
                </a:lnTo>
                <a:lnTo>
                  <a:pt x="990250" y="156934"/>
                </a:lnTo>
                <a:lnTo>
                  <a:pt x="910098" y="203689"/>
                </a:lnTo>
                <a:lnTo>
                  <a:pt x="901622" y="211233"/>
                </a:lnTo>
                <a:lnTo>
                  <a:pt x="896862" y="221099"/>
                </a:lnTo>
                <a:lnTo>
                  <a:pt x="896149" y="232030"/>
                </a:lnTo>
                <a:lnTo>
                  <a:pt x="899814" y="242770"/>
                </a:lnTo>
                <a:lnTo>
                  <a:pt x="907358" y="251246"/>
                </a:lnTo>
                <a:lnTo>
                  <a:pt x="917224" y="256006"/>
                </a:lnTo>
                <a:lnTo>
                  <a:pt x="928155" y="256719"/>
                </a:lnTo>
                <a:lnTo>
                  <a:pt x="938894" y="253054"/>
                </a:lnTo>
                <a:lnTo>
                  <a:pt x="1103672" y="156934"/>
                </a:lnTo>
                <a:lnTo>
                  <a:pt x="1095946" y="156934"/>
                </a:lnTo>
                <a:lnTo>
                  <a:pt x="1103674" y="156933"/>
                </a:lnTo>
                <a:lnTo>
                  <a:pt x="1152658" y="128359"/>
                </a:lnTo>
                <a:lnTo>
                  <a:pt x="938895" y="3664"/>
                </a:lnTo>
                <a:lnTo>
                  <a:pt x="928156" y="0"/>
                </a:lnTo>
                <a:close/>
              </a:path>
              <a:path w="1153160" h="257175">
                <a:moveTo>
                  <a:pt x="1039235" y="128359"/>
                </a:moveTo>
                <a:lnTo>
                  <a:pt x="990250" y="156934"/>
                </a:lnTo>
                <a:lnTo>
                  <a:pt x="1095946" y="156934"/>
                </a:lnTo>
                <a:lnTo>
                  <a:pt x="1095946" y="153042"/>
                </a:lnTo>
                <a:lnTo>
                  <a:pt x="1081548" y="153042"/>
                </a:lnTo>
                <a:lnTo>
                  <a:pt x="1039235" y="128359"/>
                </a:lnTo>
                <a:close/>
              </a:path>
              <a:path w="1153160" h="257175">
                <a:moveTo>
                  <a:pt x="0" y="99783"/>
                </a:moveTo>
                <a:lnTo>
                  <a:pt x="0" y="156933"/>
                </a:lnTo>
                <a:lnTo>
                  <a:pt x="990252" y="156933"/>
                </a:lnTo>
                <a:lnTo>
                  <a:pt x="1039235" y="128359"/>
                </a:lnTo>
                <a:lnTo>
                  <a:pt x="990249" y="99784"/>
                </a:lnTo>
                <a:lnTo>
                  <a:pt x="0" y="99783"/>
                </a:lnTo>
                <a:close/>
              </a:path>
              <a:path w="1153160" h="257175">
                <a:moveTo>
                  <a:pt x="1081548" y="103677"/>
                </a:moveTo>
                <a:lnTo>
                  <a:pt x="1039235" y="128359"/>
                </a:lnTo>
                <a:lnTo>
                  <a:pt x="1081548" y="153042"/>
                </a:lnTo>
                <a:lnTo>
                  <a:pt x="1081548" y="103677"/>
                </a:lnTo>
                <a:close/>
              </a:path>
              <a:path w="1153160" h="257175">
                <a:moveTo>
                  <a:pt x="1095946" y="103677"/>
                </a:moveTo>
                <a:lnTo>
                  <a:pt x="1081548" y="103677"/>
                </a:lnTo>
                <a:lnTo>
                  <a:pt x="1081548" y="153042"/>
                </a:lnTo>
                <a:lnTo>
                  <a:pt x="1095946" y="153042"/>
                </a:lnTo>
                <a:lnTo>
                  <a:pt x="1095946" y="103677"/>
                </a:lnTo>
                <a:close/>
              </a:path>
              <a:path w="1153160" h="257175">
                <a:moveTo>
                  <a:pt x="990249" y="99784"/>
                </a:moveTo>
                <a:lnTo>
                  <a:pt x="1039235" y="128359"/>
                </a:lnTo>
                <a:lnTo>
                  <a:pt x="1081548" y="103677"/>
                </a:lnTo>
                <a:lnTo>
                  <a:pt x="1095946" y="103677"/>
                </a:lnTo>
                <a:lnTo>
                  <a:pt x="1095946" y="99784"/>
                </a:lnTo>
                <a:lnTo>
                  <a:pt x="990249" y="99784"/>
                </a:lnTo>
                <a:close/>
              </a:path>
            </a:pathLst>
          </a:custGeom>
          <a:solidFill>
            <a:srgbClr val="4274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11637" y="3445104"/>
            <a:ext cx="1081405" cy="257175"/>
          </a:xfrm>
          <a:custGeom>
            <a:avLst/>
            <a:gdLst/>
            <a:ahLst/>
            <a:cxnLst/>
            <a:rect l="l" t="t" r="r" b="b"/>
            <a:pathLst>
              <a:path w="1081404" h="257175">
                <a:moveTo>
                  <a:pt x="856717" y="0"/>
                </a:moveTo>
                <a:lnTo>
                  <a:pt x="845786" y="712"/>
                </a:lnTo>
                <a:lnTo>
                  <a:pt x="835920" y="5472"/>
                </a:lnTo>
                <a:lnTo>
                  <a:pt x="828376" y="13949"/>
                </a:lnTo>
                <a:lnTo>
                  <a:pt x="824711" y="24688"/>
                </a:lnTo>
                <a:lnTo>
                  <a:pt x="825424" y="35619"/>
                </a:lnTo>
                <a:lnTo>
                  <a:pt x="830184" y="45485"/>
                </a:lnTo>
                <a:lnTo>
                  <a:pt x="838661" y="53029"/>
                </a:lnTo>
                <a:lnTo>
                  <a:pt x="918812" y="99784"/>
                </a:lnTo>
                <a:lnTo>
                  <a:pt x="1024509" y="99784"/>
                </a:lnTo>
                <a:lnTo>
                  <a:pt x="1024509" y="156934"/>
                </a:lnTo>
                <a:lnTo>
                  <a:pt x="918812" y="156934"/>
                </a:lnTo>
                <a:lnTo>
                  <a:pt x="838661" y="203689"/>
                </a:lnTo>
                <a:lnTo>
                  <a:pt x="830184" y="211233"/>
                </a:lnTo>
                <a:lnTo>
                  <a:pt x="825424" y="221099"/>
                </a:lnTo>
                <a:lnTo>
                  <a:pt x="824711" y="232030"/>
                </a:lnTo>
                <a:lnTo>
                  <a:pt x="828376" y="242770"/>
                </a:lnTo>
                <a:lnTo>
                  <a:pt x="835920" y="251246"/>
                </a:lnTo>
                <a:lnTo>
                  <a:pt x="845786" y="256006"/>
                </a:lnTo>
                <a:lnTo>
                  <a:pt x="856717" y="256719"/>
                </a:lnTo>
                <a:lnTo>
                  <a:pt x="867456" y="253054"/>
                </a:lnTo>
                <a:lnTo>
                  <a:pt x="1032233" y="156934"/>
                </a:lnTo>
                <a:lnTo>
                  <a:pt x="1024509" y="156934"/>
                </a:lnTo>
                <a:lnTo>
                  <a:pt x="1032236" y="156933"/>
                </a:lnTo>
                <a:lnTo>
                  <a:pt x="1081219" y="128359"/>
                </a:lnTo>
                <a:lnTo>
                  <a:pt x="867456" y="3664"/>
                </a:lnTo>
                <a:lnTo>
                  <a:pt x="856717" y="0"/>
                </a:lnTo>
                <a:close/>
              </a:path>
              <a:path w="1081404" h="257175">
                <a:moveTo>
                  <a:pt x="967798" y="128359"/>
                </a:moveTo>
                <a:lnTo>
                  <a:pt x="918812" y="156934"/>
                </a:lnTo>
                <a:lnTo>
                  <a:pt x="1024509" y="156934"/>
                </a:lnTo>
                <a:lnTo>
                  <a:pt x="1024509" y="153042"/>
                </a:lnTo>
                <a:lnTo>
                  <a:pt x="1010111" y="153042"/>
                </a:lnTo>
                <a:lnTo>
                  <a:pt x="967798" y="128359"/>
                </a:lnTo>
                <a:close/>
              </a:path>
              <a:path w="1081404" h="257175">
                <a:moveTo>
                  <a:pt x="0" y="99783"/>
                </a:moveTo>
                <a:lnTo>
                  <a:pt x="0" y="156933"/>
                </a:lnTo>
                <a:lnTo>
                  <a:pt x="918814" y="156933"/>
                </a:lnTo>
                <a:lnTo>
                  <a:pt x="967798" y="128359"/>
                </a:lnTo>
                <a:lnTo>
                  <a:pt x="918812" y="99784"/>
                </a:lnTo>
                <a:lnTo>
                  <a:pt x="0" y="99783"/>
                </a:lnTo>
                <a:close/>
              </a:path>
              <a:path w="1081404" h="257175">
                <a:moveTo>
                  <a:pt x="1010111" y="103677"/>
                </a:moveTo>
                <a:lnTo>
                  <a:pt x="967798" y="128359"/>
                </a:lnTo>
                <a:lnTo>
                  <a:pt x="1010111" y="153042"/>
                </a:lnTo>
                <a:lnTo>
                  <a:pt x="1010111" y="103677"/>
                </a:lnTo>
                <a:close/>
              </a:path>
              <a:path w="1081404" h="257175">
                <a:moveTo>
                  <a:pt x="1024509" y="103677"/>
                </a:moveTo>
                <a:lnTo>
                  <a:pt x="1010111" y="103677"/>
                </a:lnTo>
                <a:lnTo>
                  <a:pt x="1010111" y="153042"/>
                </a:lnTo>
                <a:lnTo>
                  <a:pt x="1024509" y="153042"/>
                </a:lnTo>
                <a:lnTo>
                  <a:pt x="1024509" y="103677"/>
                </a:lnTo>
                <a:close/>
              </a:path>
              <a:path w="1081404" h="257175">
                <a:moveTo>
                  <a:pt x="918812" y="99784"/>
                </a:moveTo>
                <a:lnTo>
                  <a:pt x="967798" y="128359"/>
                </a:lnTo>
                <a:lnTo>
                  <a:pt x="1010111" y="103677"/>
                </a:lnTo>
                <a:lnTo>
                  <a:pt x="1024509" y="103677"/>
                </a:lnTo>
                <a:lnTo>
                  <a:pt x="1024509" y="99784"/>
                </a:lnTo>
                <a:lnTo>
                  <a:pt x="918812" y="99784"/>
                </a:lnTo>
                <a:close/>
              </a:path>
            </a:pathLst>
          </a:custGeom>
          <a:solidFill>
            <a:srgbClr val="4274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11637" y="4308704"/>
            <a:ext cx="1081405" cy="257175"/>
          </a:xfrm>
          <a:custGeom>
            <a:avLst/>
            <a:gdLst/>
            <a:ahLst/>
            <a:cxnLst/>
            <a:rect l="l" t="t" r="r" b="b"/>
            <a:pathLst>
              <a:path w="1081404" h="257175">
                <a:moveTo>
                  <a:pt x="856717" y="0"/>
                </a:moveTo>
                <a:lnTo>
                  <a:pt x="845786" y="712"/>
                </a:lnTo>
                <a:lnTo>
                  <a:pt x="835920" y="5472"/>
                </a:lnTo>
                <a:lnTo>
                  <a:pt x="828376" y="13949"/>
                </a:lnTo>
                <a:lnTo>
                  <a:pt x="824711" y="24688"/>
                </a:lnTo>
                <a:lnTo>
                  <a:pt x="825424" y="35619"/>
                </a:lnTo>
                <a:lnTo>
                  <a:pt x="830184" y="45485"/>
                </a:lnTo>
                <a:lnTo>
                  <a:pt x="838661" y="53029"/>
                </a:lnTo>
                <a:lnTo>
                  <a:pt x="918812" y="99784"/>
                </a:lnTo>
                <a:lnTo>
                  <a:pt x="1024509" y="99784"/>
                </a:lnTo>
                <a:lnTo>
                  <a:pt x="1024509" y="156934"/>
                </a:lnTo>
                <a:lnTo>
                  <a:pt x="918812" y="156934"/>
                </a:lnTo>
                <a:lnTo>
                  <a:pt x="838661" y="203689"/>
                </a:lnTo>
                <a:lnTo>
                  <a:pt x="830184" y="211233"/>
                </a:lnTo>
                <a:lnTo>
                  <a:pt x="825424" y="221099"/>
                </a:lnTo>
                <a:lnTo>
                  <a:pt x="824711" y="232030"/>
                </a:lnTo>
                <a:lnTo>
                  <a:pt x="828376" y="242770"/>
                </a:lnTo>
                <a:lnTo>
                  <a:pt x="835920" y="251246"/>
                </a:lnTo>
                <a:lnTo>
                  <a:pt x="845786" y="256006"/>
                </a:lnTo>
                <a:lnTo>
                  <a:pt x="856717" y="256719"/>
                </a:lnTo>
                <a:lnTo>
                  <a:pt x="867456" y="253054"/>
                </a:lnTo>
                <a:lnTo>
                  <a:pt x="1032233" y="156934"/>
                </a:lnTo>
                <a:lnTo>
                  <a:pt x="1024509" y="156934"/>
                </a:lnTo>
                <a:lnTo>
                  <a:pt x="1032236" y="156933"/>
                </a:lnTo>
                <a:lnTo>
                  <a:pt x="1081219" y="128359"/>
                </a:lnTo>
                <a:lnTo>
                  <a:pt x="867456" y="3664"/>
                </a:lnTo>
                <a:lnTo>
                  <a:pt x="856717" y="0"/>
                </a:lnTo>
                <a:close/>
              </a:path>
              <a:path w="1081404" h="257175">
                <a:moveTo>
                  <a:pt x="967798" y="128359"/>
                </a:moveTo>
                <a:lnTo>
                  <a:pt x="918812" y="156934"/>
                </a:lnTo>
                <a:lnTo>
                  <a:pt x="1024509" y="156934"/>
                </a:lnTo>
                <a:lnTo>
                  <a:pt x="1024509" y="153042"/>
                </a:lnTo>
                <a:lnTo>
                  <a:pt x="1010111" y="153042"/>
                </a:lnTo>
                <a:lnTo>
                  <a:pt x="967798" y="128359"/>
                </a:lnTo>
                <a:close/>
              </a:path>
              <a:path w="1081404" h="257175">
                <a:moveTo>
                  <a:pt x="0" y="99783"/>
                </a:moveTo>
                <a:lnTo>
                  <a:pt x="0" y="156933"/>
                </a:lnTo>
                <a:lnTo>
                  <a:pt x="918814" y="156933"/>
                </a:lnTo>
                <a:lnTo>
                  <a:pt x="967798" y="128359"/>
                </a:lnTo>
                <a:lnTo>
                  <a:pt x="918812" y="99784"/>
                </a:lnTo>
                <a:lnTo>
                  <a:pt x="0" y="99783"/>
                </a:lnTo>
                <a:close/>
              </a:path>
              <a:path w="1081404" h="257175">
                <a:moveTo>
                  <a:pt x="1010111" y="103677"/>
                </a:moveTo>
                <a:lnTo>
                  <a:pt x="967798" y="128359"/>
                </a:lnTo>
                <a:lnTo>
                  <a:pt x="1010111" y="153042"/>
                </a:lnTo>
                <a:lnTo>
                  <a:pt x="1010111" y="103677"/>
                </a:lnTo>
                <a:close/>
              </a:path>
              <a:path w="1081404" h="257175">
                <a:moveTo>
                  <a:pt x="1024509" y="103677"/>
                </a:moveTo>
                <a:lnTo>
                  <a:pt x="1010111" y="103677"/>
                </a:lnTo>
                <a:lnTo>
                  <a:pt x="1010111" y="153042"/>
                </a:lnTo>
                <a:lnTo>
                  <a:pt x="1024509" y="153042"/>
                </a:lnTo>
                <a:lnTo>
                  <a:pt x="1024509" y="103677"/>
                </a:lnTo>
                <a:close/>
              </a:path>
              <a:path w="1081404" h="257175">
                <a:moveTo>
                  <a:pt x="918812" y="99784"/>
                </a:moveTo>
                <a:lnTo>
                  <a:pt x="967798" y="128359"/>
                </a:lnTo>
                <a:lnTo>
                  <a:pt x="1010111" y="103677"/>
                </a:lnTo>
                <a:lnTo>
                  <a:pt x="1024509" y="103677"/>
                </a:lnTo>
                <a:lnTo>
                  <a:pt x="1024509" y="99784"/>
                </a:lnTo>
                <a:lnTo>
                  <a:pt x="918812" y="99784"/>
                </a:lnTo>
                <a:close/>
              </a:path>
            </a:pathLst>
          </a:custGeom>
          <a:solidFill>
            <a:srgbClr val="4274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79837" y="5461229"/>
            <a:ext cx="1080135" cy="257175"/>
          </a:xfrm>
          <a:custGeom>
            <a:avLst/>
            <a:gdLst/>
            <a:ahLst/>
            <a:cxnLst/>
            <a:rect l="l" t="t" r="r" b="b"/>
            <a:pathLst>
              <a:path w="1080135" h="257175">
                <a:moveTo>
                  <a:pt x="855131" y="0"/>
                </a:moveTo>
                <a:lnTo>
                  <a:pt x="844200" y="712"/>
                </a:lnTo>
                <a:lnTo>
                  <a:pt x="834333" y="5472"/>
                </a:lnTo>
                <a:lnTo>
                  <a:pt x="826789" y="13949"/>
                </a:lnTo>
                <a:lnTo>
                  <a:pt x="823124" y="24688"/>
                </a:lnTo>
                <a:lnTo>
                  <a:pt x="823837" y="35619"/>
                </a:lnTo>
                <a:lnTo>
                  <a:pt x="828597" y="45485"/>
                </a:lnTo>
                <a:lnTo>
                  <a:pt x="837073" y="53029"/>
                </a:lnTo>
                <a:lnTo>
                  <a:pt x="917224" y="99784"/>
                </a:lnTo>
                <a:lnTo>
                  <a:pt x="1022921" y="99784"/>
                </a:lnTo>
                <a:lnTo>
                  <a:pt x="1022921" y="156934"/>
                </a:lnTo>
                <a:lnTo>
                  <a:pt x="917224" y="156934"/>
                </a:lnTo>
                <a:lnTo>
                  <a:pt x="837073" y="203689"/>
                </a:lnTo>
                <a:lnTo>
                  <a:pt x="828597" y="211233"/>
                </a:lnTo>
                <a:lnTo>
                  <a:pt x="823837" y="221099"/>
                </a:lnTo>
                <a:lnTo>
                  <a:pt x="823124" y="232031"/>
                </a:lnTo>
                <a:lnTo>
                  <a:pt x="826789" y="242770"/>
                </a:lnTo>
                <a:lnTo>
                  <a:pt x="834333" y="251246"/>
                </a:lnTo>
                <a:lnTo>
                  <a:pt x="844199" y="256006"/>
                </a:lnTo>
                <a:lnTo>
                  <a:pt x="855130" y="256719"/>
                </a:lnTo>
                <a:lnTo>
                  <a:pt x="865869" y="253054"/>
                </a:lnTo>
                <a:lnTo>
                  <a:pt x="1030647" y="156934"/>
                </a:lnTo>
                <a:lnTo>
                  <a:pt x="1022921" y="156934"/>
                </a:lnTo>
                <a:lnTo>
                  <a:pt x="1030649" y="156933"/>
                </a:lnTo>
                <a:lnTo>
                  <a:pt x="1079633" y="128359"/>
                </a:lnTo>
                <a:lnTo>
                  <a:pt x="865870" y="3664"/>
                </a:lnTo>
                <a:lnTo>
                  <a:pt x="855131" y="0"/>
                </a:lnTo>
                <a:close/>
              </a:path>
              <a:path w="1080135" h="257175">
                <a:moveTo>
                  <a:pt x="966210" y="128359"/>
                </a:moveTo>
                <a:lnTo>
                  <a:pt x="917224" y="156934"/>
                </a:lnTo>
                <a:lnTo>
                  <a:pt x="1022921" y="156934"/>
                </a:lnTo>
                <a:lnTo>
                  <a:pt x="1022921" y="153042"/>
                </a:lnTo>
                <a:lnTo>
                  <a:pt x="1008523" y="153042"/>
                </a:lnTo>
                <a:lnTo>
                  <a:pt x="966210" y="128359"/>
                </a:lnTo>
                <a:close/>
              </a:path>
              <a:path w="1080135" h="257175">
                <a:moveTo>
                  <a:pt x="0" y="99783"/>
                </a:moveTo>
                <a:lnTo>
                  <a:pt x="0" y="156933"/>
                </a:lnTo>
                <a:lnTo>
                  <a:pt x="917226" y="156933"/>
                </a:lnTo>
                <a:lnTo>
                  <a:pt x="966210" y="128359"/>
                </a:lnTo>
                <a:lnTo>
                  <a:pt x="917224" y="99784"/>
                </a:lnTo>
                <a:lnTo>
                  <a:pt x="0" y="99783"/>
                </a:lnTo>
                <a:close/>
              </a:path>
              <a:path w="1080135" h="257175">
                <a:moveTo>
                  <a:pt x="1008523" y="103677"/>
                </a:moveTo>
                <a:lnTo>
                  <a:pt x="966210" y="128359"/>
                </a:lnTo>
                <a:lnTo>
                  <a:pt x="1008523" y="153042"/>
                </a:lnTo>
                <a:lnTo>
                  <a:pt x="1008523" y="103677"/>
                </a:lnTo>
                <a:close/>
              </a:path>
              <a:path w="1080135" h="257175">
                <a:moveTo>
                  <a:pt x="1022921" y="103677"/>
                </a:moveTo>
                <a:lnTo>
                  <a:pt x="1008523" y="103677"/>
                </a:lnTo>
                <a:lnTo>
                  <a:pt x="1008523" y="153042"/>
                </a:lnTo>
                <a:lnTo>
                  <a:pt x="1022921" y="153042"/>
                </a:lnTo>
                <a:lnTo>
                  <a:pt x="1022921" y="103677"/>
                </a:lnTo>
                <a:close/>
              </a:path>
              <a:path w="1080135" h="257175">
                <a:moveTo>
                  <a:pt x="917224" y="99784"/>
                </a:moveTo>
                <a:lnTo>
                  <a:pt x="966210" y="128359"/>
                </a:lnTo>
                <a:lnTo>
                  <a:pt x="1008523" y="103677"/>
                </a:lnTo>
                <a:lnTo>
                  <a:pt x="1022921" y="103677"/>
                </a:lnTo>
                <a:lnTo>
                  <a:pt x="1022921" y="99784"/>
                </a:lnTo>
                <a:lnTo>
                  <a:pt x="917224" y="99784"/>
                </a:lnTo>
                <a:close/>
              </a:path>
            </a:pathLst>
          </a:custGeom>
          <a:solidFill>
            <a:srgbClr val="4274A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4829" y="583691"/>
            <a:ext cx="7509509" cy="446341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18440">
              <a:lnSpc>
                <a:spcPct val="100000"/>
              </a:lnSpc>
              <a:spcBef>
                <a:spcPts val="770"/>
              </a:spcBef>
            </a:pPr>
            <a:r>
              <a:rPr sz="2000" b="1" spc="-5" dirty="0">
                <a:latin typeface="Calibri"/>
                <a:cs typeface="Calibri"/>
              </a:rPr>
              <a:t>Реабилитация </a:t>
            </a:r>
            <a:r>
              <a:rPr sz="2000" b="1" spc="-10" dirty="0">
                <a:latin typeface="Calibri"/>
                <a:cs typeface="Calibri"/>
              </a:rPr>
              <a:t>пожилых </a:t>
            </a:r>
            <a:r>
              <a:rPr sz="2000" b="1" spc="-5" dirty="0">
                <a:latin typeface="Calibri"/>
                <a:cs typeface="Calibri"/>
              </a:rPr>
              <a:t>имеет свои особенности,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обусловленные</a:t>
            </a:r>
            <a:endParaRPr sz="2000">
              <a:latin typeface="Calibri"/>
              <a:cs typeface="Calibri"/>
            </a:endParaRPr>
          </a:p>
          <a:p>
            <a:pPr marL="354965" marR="2649855" indent="-342900">
              <a:lnSpc>
                <a:spcPct val="100000"/>
              </a:lnSpc>
              <a:spcBef>
                <a:spcPts val="675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spc="-5" dirty="0">
                <a:latin typeface="Calibri"/>
                <a:cs typeface="Calibri"/>
              </a:rPr>
              <a:t>множественностью </a:t>
            </a:r>
            <a:r>
              <a:rPr sz="2000" spc="-10" dirty="0">
                <a:latin typeface="Calibri"/>
                <a:cs typeface="Calibri"/>
              </a:rPr>
              <a:t>поражения </a:t>
            </a:r>
            <a:r>
              <a:rPr sz="2000" spc="-5" dirty="0">
                <a:latin typeface="Calibri"/>
                <a:cs typeface="Calibri"/>
              </a:rPr>
              <a:t>органов </a:t>
            </a:r>
            <a:r>
              <a:rPr sz="2000" dirty="0">
                <a:latin typeface="Calibri"/>
                <a:cs typeface="Calibri"/>
              </a:rPr>
              <a:t>и  </a:t>
            </a:r>
            <a:r>
              <a:rPr sz="2000" spc="-10" dirty="0">
                <a:latin typeface="Calibri"/>
                <a:cs typeface="Calibri"/>
              </a:rPr>
              <a:t>систем,</a:t>
            </a:r>
            <a:endParaRPr sz="2000">
              <a:latin typeface="Calibri"/>
              <a:cs typeface="Calibri"/>
            </a:endParaRPr>
          </a:p>
          <a:p>
            <a:pPr marL="354965" marR="2954655" indent="-342900">
              <a:lnSpc>
                <a:spcPct val="100000"/>
              </a:lnSpc>
              <a:spcBef>
                <a:spcPts val="500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spc="-10" dirty="0">
                <a:latin typeface="Calibri"/>
                <a:cs typeface="Calibri"/>
              </a:rPr>
              <a:t>большим количеством </a:t>
            </a:r>
            <a:r>
              <a:rPr sz="2000" spc="-5" dirty="0">
                <a:latin typeface="Calibri"/>
                <a:cs typeface="Calibri"/>
              </a:rPr>
              <a:t>принимаемых  </a:t>
            </a:r>
            <a:r>
              <a:rPr sz="2000" spc="-10" dirty="0">
                <a:latin typeface="Calibri"/>
                <a:cs typeface="Calibri"/>
              </a:rPr>
              <a:t>больными </a:t>
            </a:r>
            <a:r>
              <a:rPr sz="2000" spc="-5" dirty="0">
                <a:latin typeface="Calibri"/>
                <a:cs typeface="Calibri"/>
              </a:rPr>
              <a:t>лекарственных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препаратов,</a:t>
            </a:r>
            <a:endParaRPr sz="2000">
              <a:latin typeface="Calibri"/>
              <a:cs typeface="Calibri"/>
            </a:endParaRPr>
          </a:p>
          <a:p>
            <a:pPr marL="354965" marR="2708275" indent="-342900">
              <a:lnSpc>
                <a:spcPct val="100000"/>
              </a:lnSpc>
              <a:spcBef>
                <a:spcPts val="409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dirty="0">
                <a:latin typeface="Calibri"/>
                <a:cs typeface="Calibri"/>
              </a:rPr>
              <a:t>частым </a:t>
            </a:r>
            <a:r>
              <a:rPr sz="2000" spc="-5" dirty="0">
                <a:latin typeface="Calibri"/>
                <a:cs typeface="Calibri"/>
              </a:rPr>
              <a:t>наличием когнитивных </a:t>
            </a:r>
            <a:r>
              <a:rPr sz="2000" dirty="0">
                <a:latin typeface="Calibri"/>
                <a:cs typeface="Calibri"/>
              </a:rPr>
              <a:t>и  </a:t>
            </a:r>
            <a:r>
              <a:rPr sz="2000" spc="-5" dirty="0">
                <a:latin typeface="Calibri"/>
                <a:cs typeface="Calibri"/>
              </a:rPr>
              <a:t>эмоционально-волевых расстройств,  </a:t>
            </a:r>
            <a:r>
              <a:rPr sz="2000" spc="-10" dirty="0">
                <a:latin typeface="Calibri"/>
                <a:cs typeface="Calibri"/>
              </a:rPr>
              <a:t>снижающих </a:t>
            </a:r>
            <a:r>
              <a:rPr sz="2000" spc="-5" dirty="0">
                <a:latin typeface="Calibri"/>
                <a:cs typeface="Calibri"/>
              </a:rPr>
              <a:t>мотивацию </a:t>
            </a:r>
            <a:r>
              <a:rPr sz="2000" dirty="0">
                <a:latin typeface="Calibri"/>
                <a:cs typeface="Calibri"/>
              </a:rPr>
              <a:t>к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реабилитации,</a:t>
            </a:r>
            <a:endParaRPr sz="2000">
              <a:latin typeface="Calibri"/>
              <a:cs typeface="Calibri"/>
            </a:endParaRPr>
          </a:p>
          <a:p>
            <a:pPr marL="354965" marR="2910840" indent="-342900">
              <a:lnSpc>
                <a:spcPct val="100000"/>
              </a:lnSpc>
              <a:spcBef>
                <a:spcPts val="505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spc="-5" dirty="0">
                <a:latin typeface="Calibri"/>
                <a:cs typeface="Calibri"/>
              </a:rPr>
              <a:t>социальной незащищенностью многих  пациентов.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50">
              <a:latin typeface="Calibri"/>
              <a:cs typeface="Calibri"/>
            </a:endParaRPr>
          </a:p>
          <a:p>
            <a:pPr marL="374015">
              <a:lnSpc>
                <a:spcPct val="100000"/>
              </a:lnSpc>
            </a:pP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У </a:t>
            </a:r>
            <a:r>
              <a:rPr sz="2000" b="1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каждого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пожилого </a:t>
            </a:r>
            <a:r>
              <a:rPr sz="20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пациента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среднем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4</a:t>
            </a:r>
            <a:endParaRPr sz="2000">
              <a:latin typeface="Calibri"/>
              <a:cs typeface="Calibri"/>
            </a:endParaRPr>
          </a:p>
          <a:p>
            <a:pPr marL="2218055">
              <a:lnSpc>
                <a:spcPct val="100000"/>
              </a:lnSpc>
            </a:pP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заболевания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88062" y="1747995"/>
            <a:ext cx="1279561" cy="3084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59125" y="3433920"/>
            <a:ext cx="1279561" cy="3084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11450" y="669035"/>
            <a:ext cx="37211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0" spc="-5" dirty="0">
                <a:latin typeface="Calibri"/>
                <a:cs typeface="Calibri"/>
              </a:rPr>
              <a:t>Отношение </a:t>
            </a:r>
            <a:r>
              <a:rPr sz="2000" b="1" i="0" dirty="0">
                <a:latin typeface="Calibri"/>
                <a:cs typeface="Calibri"/>
              </a:rPr>
              <a:t>к </a:t>
            </a:r>
            <a:r>
              <a:rPr sz="2000" b="1" i="0" spc="-10" dirty="0">
                <a:latin typeface="Calibri"/>
                <a:cs typeface="Calibri"/>
              </a:rPr>
              <a:t>пожилому</a:t>
            </a:r>
            <a:r>
              <a:rPr sz="2000" b="1" i="0" spc="-50" dirty="0">
                <a:latin typeface="Calibri"/>
                <a:cs typeface="Calibri"/>
              </a:rPr>
              <a:t> </a:t>
            </a:r>
            <a:r>
              <a:rPr sz="2000" b="1" i="0" spc="-5" dirty="0">
                <a:latin typeface="Calibri"/>
                <a:cs typeface="Calibri"/>
              </a:rPr>
              <a:t>возрасту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620011"/>
            <a:ext cx="7838440" cy="1308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</a:pPr>
            <a:r>
              <a:rPr sz="2000" i="1" dirty="0">
                <a:latin typeface="Arial"/>
                <a:cs typeface="Arial"/>
              </a:rPr>
              <a:t>• </a:t>
            </a:r>
            <a:r>
              <a:rPr sz="2000" spc="-20" dirty="0">
                <a:latin typeface="Calibri"/>
                <a:cs typeface="Calibri"/>
              </a:rPr>
              <a:t>Типичным </a:t>
            </a:r>
            <a:r>
              <a:rPr sz="2000" spc="-5" dirty="0">
                <a:latin typeface="Calibri"/>
                <a:cs typeface="Calibri"/>
              </a:rPr>
              <a:t>является отношение </a:t>
            </a:r>
            <a:r>
              <a:rPr sz="2000" dirty="0">
                <a:latin typeface="Calibri"/>
                <a:cs typeface="Calibri"/>
              </a:rPr>
              <a:t>к </a:t>
            </a:r>
            <a:r>
              <a:rPr sz="2000" spc="-10" dirty="0">
                <a:latin typeface="Calibri"/>
                <a:cs typeface="Calibri"/>
              </a:rPr>
              <a:t>пожилому </a:t>
            </a:r>
            <a:r>
              <a:rPr sz="2000" spc="-5" dirty="0">
                <a:latin typeface="Calibri"/>
                <a:cs typeface="Calibri"/>
              </a:rPr>
              <a:t>возрасту </a:t>
            </a:r>
            <a:r>
              <a:rPr sz="2000" spc="-15" dirty="0">
                <a:latin typeface="Calibri"/>
                <a:cs typeface="Calibri"/>
              </a:rPr>
              <a:t>как </a:t>
            </a:r>
            <a:r>
              <a:rPr sz="2000" dirty="0">
                <a:latin typeface="Calibri"/>
                <a:cs typeface="Calibri"/>
              </a:rPr>
              <a:t>к </a:t>
            </a:r>
            <a:r>
              <a:rPr sz="2000" spc="-10" dirty="0">
                <a:latin typeface="Calibri"/>
                <a:cs typeface="Calibri"/>
              </a:rPr>
              <a:t>диагнозу,  </a:t>
            </a:r>
            <a:r>
              <a:rPr sz="2000" spc="-15" dirty="0">
                <a:latin typeface="Calibri"/>
                <a:cs typeface="Calibri"/>
              </a:rPr>
              <a:t>который уже </a:t>
            </a:r>
            <a:r>
              <a:rPr sz="2000" dirty="0">
                <a:latin typeface="Calibri"/>
                <a:cs typeface="Calibri"/>
              </a:rPr>
              <a:t>сам </a:t>
            </a:r>
            <a:r>
              <a:rPr sz="2000" spc="-5" dirty="0">
                <a:latin typeface="Calibri"/>
                <a:cs typeface="Calibri"/>
              </a:rPr>
              <a:t>по себе </a:t>
            </a:r>
            <a:r>
              <a:rPr sz="2000" spc="-10" dirty="0">
                <a:latin typeface="Calibri"/>
                <a:cs typeface="Calibri"/>
              </a:rPr>
              <a:t>предполагает </a:t>
            </a:r>
            <a:r>
              <a:rPr sz="2000" spc="-5" dirty="0">
                <a:latin typeface="Calibri"/>
                <a:cs typeface="Calibri"/>
              </a:rPr>
              <a:t>неэффективность </a:t>
            </a:r>
            <a:r>
              <a:rPr sz="2000" spc="-10" dirty="0">
                <a:latin typeface="Calibri"/>
                <a:cs typeface="Calibri"/>
              </a:rPr>
              <a:t>каких-либо  </a:t>
            </a:r>
            <a:r>
              <a:rPr sz="2000" spc="-5" dirty="0">
                <a:latin typeface="Calibri"/>
                <a:cs typeface="Calibri"/>
              </a:rPr>
              <a:t>реабилитационных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вмешательств.</a:t>
            </a:r>
            <a:endParaRPr sz="2000">
              <a:latin typeface="Calibri"/>
              <a:cs typeface="Calibri"/>
            </a:endParaRPr>
          </a:p>
          <a:p>
            <a:pPr marL="2202180" algn="just">
              <a:lnSpc>
                <a:spcPct val="100000"/>
              </a:lnSpc>
              <a:spcBef>
                <a:spcPts val="505"/>
              </a:spcBef>
            </a:pPr>
            <a:r>
              <a:rPr sz="2000" i="1" dirty="0">
                <a:latin typeface="Arial"/>
                <a:cs typeface="Arial"/>
              </a:rPr>
              <a:t>• </a:t>
            </a:r>
            <a:r>
              <a:rPr sz="2000" b="1" spc="-10" dirty="0">
                <a:latin typeface="Calibri"/>
                <a:cs typeface="Calibri"/>
              </a:rPr>
              <a:t>«Что </a:t>
            </a:r>
            <a:r>
              <a:rPr sz="2000" b="1" dirty="0">
                <a:latin typeface="Calibri"/>
                <a:cs typeface="Calibri"/>
              </a:rPr>
              <a:t>Вы </a:t>
            </a:r>
            <a:r>
              <a:rPr sz="2000" b="1" spc="-10" dirty="0">
                <a:latin typeface="Calibri"/>
                <a:cs typeface="Calibri"/>
              </a:rPr>
              <a:t>хотите? Это</a:t>
            </a:r>
            <a:r>
              <a:rPr sz="2000" b="1" spc="-24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возраст!»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0579" y="669035"/>
            <a:ext cx="59639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0" spc="-10" dirty="0">
                <a:latin typeface="Calibri"/>
                <a:cs typeface="Calibri"/>
              </a:rPr>
              <a:t>Естественные </a:t>
            </a:r>
            <a:r>
              <a:rPr sz="2000" b="1" i="0" dirty="0">
                <a:latin typeface="Calibri"/>
                <a:cs typeface="Calibri"/>
              </a:rPr>
              <a:t>и </a:t>
            </a:r>
            <a:r>
              <a:rPr sz="2000" b="1" i="0" spc="-10" dirty="0">
                <a:latin typeface="Calibri"/>
                <a:cs typeface="Calibri"/>
              </a:rPr>
              <a:t>патологические </a:t>
            </a:r>
            <a:r>
              <a:rPr sz="2000" b="1" i="0" spc="-5" dirty="0">
                <a:latin typeface="Calibri"/>
                <a:cs typeface="Calibri"/>
              </a:rPr>
              <a:t>проявления</a:t>
            </a:r>
            <a:r>
              <a:rPr sz="2000" b="1" i="0" spc="40" dirty="0">
                <a:latin typeface="Calibri"/>
                <a:cs typeface="Calibri"/>
              </a:rPr>
              <a:t> </a:t>
            </a:r>
            <a:r>
              <a:rPr sz="2000" b="1" i="0" spc="-5" dirty="0">
                <a:latin typeface="Calibri"/>
                <a:cs typeface="Calibri"/>
              </a:rPr>
              <a:t>старения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2899" y="1160271"/>
            <a:ext cx="6583680" cy="412496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54965" marR="704215" indent="-342900">
              <a:lnSpc>
                <a:spcPts val="2020"/>
              </a:lnSpc>
              <a:spcBef>
                <a:spcPts val="380"/>
              </a:spcBef>
            </a:pPr>
            <a:r>
              <a:rPr sz="1900" spc="-10" dirty="0">
                <a:latin typeface="Calibri"/>
                <a:cs typeface="Calibri"/>
              </a:rPr>
              <a:t>Процессы </a:t>
            </a:r>
            <a:r>
              <a:rPr sz="1900" spc="-5" dirty="0">
                <a:latin typeface="Calibri"/>
                <a:cs typeface="Calibri"/>
              </a:rPr>
              <a:t>возрастной </a:t>
            </a:r>
            <a:r>
              <a:rPr sz="1900" spc="-10" dirty="0">
                <a:latin typeface="Calibri"/>
                <a:cs typeface="Calibri"/>
              </a:rPr>
              <a:t>инволюции неизбежно приводят </a:t>
            </a:r>
            <a:r>
              <a:rPr sz="1900" dirty="0">
                <a:latin typeface="Calibri"/>
                <a:cs typeface="Calibri"/>
              </a:rPr>
              <a:t>у  </a:t>
            </a:r>
            <a:r>
              <a:rPr sz="1900" spc="-5" dirty="0">
                <a:latin typeface="Calibri"/>
                <a:cs typeface="Calibri"/>
              </a:rPr>
              <a:t>пожилых </a:t>
            </a:r>
            <a:r>
              <a:rPr sz="1900" dirty="0">
                <a:latin typeface="Calibri"/>
                <a:cs typeface="Calibri"/>
              </a:rPr>
              <a:t>к </a:t>
            </a:r>
            <a:r>
              <a:rPr sz="1900" spc="-15" dirty="0">
                <a:latin typeface="Calibri"/>
                <a:cs typeface="Calibri"/>
              </a:rPr>
              <a:t>целому </a:t>
            </a:r>
            <a:r>
              <a:rPr sz="1900" spc="-5" dirty="0">
                <a:latin typeface="Calibri"/>
                <a:cs typeface="Calibri"/>
              </a:rPr>
              <a:t>ряду изменений:</a:t>
            </a:r>
            <a:endParaRPr sz="1900">
              <a:latin typeface="Calibri"/>
              <a:cs typeface="Calibri"/>
            </a:endParaRPr>
          </a:p>
          <a:p>
            <a:pPr marL="354965" marR="5080" indent="-342900">
              <a:lnSpc>
                <a:spcPct val="90500"/>
              </a:lnSpc>
              <a:spcBef>
                <a:spcPts val="405"/>
              </a:spcBef>
              <a:tabLst>
                <a:tab pos="354965" algn="l"/>
              </a:tabLst>
            </a:pPr>
            <a:r>
              <a:rPr sz="1900" i="1" dirty="0">
                <a:latin typeface="Arial"/>
                <a:cs typeface="Arial"/>
              </a:rPr>
              <a:t>•	</a:t>
            </a:r>
            <a:r>
              <a:rPr sz="1900" spc="-10" dirty="0">
                <a:latin typeface="Calibri"/>
                <a:cs typeface="Calibri"/>
              </a:rPr>
              <a:t>метаболических </a:t>
            </a:r>
            <a:r>
              <a:rPr sz="1900" spc="-5" dirty="0">
                <a:latin typeface="Calibri"/>
                <a:cs typeface="Calibri"/>
              </a:rPr>
              <a:t>(нарушение ре-синтеза пластических  веществ клеток, </a:t>
            </a:r>
            <a:r>
              <a:rPr sz="1900" spc="-10" dirty="0">
                <a:latin typeface="Calibri"/>
                <a:cs typeface="Calibri"/>
              </a:rPr>
              <a:t>тканей </a:t>
            </a:r>
            <a:r>
              <a:rPr sz="1900" dirty="0">
                <a:latin typeface="Calibri"/>
                <a:cs typeface="Calibri"/>
              </a:rPr>
              <a:t>и </a:t>
            </a:r>
            <a:r>
              <a:rPr sz="1900" spc="-5" dirty="0">
                <a:latin typeface="Calibri"/>
                <a:cs typeface="Calibri"/>
              </a:rPr>
              <a:t>органов, </a:t>
            </a:r>
            <a:r>
              <a:rPr sz="1900" spc="-10" dirty="0">
                <a:latin typeface="Calibri"/>
                <a:cs typeface="Calibri"/>
              </a:rPr>
              <a:t>снижение окислительных  процессов </a:t>
            </a:r>
            <a:r>
              <a:rPr sz="1900" dirty="0">
                <a:latin typeface="Calibri"/>
                <a:cs typeface="Calibri"/>
              </a:rPr>
              <a:t>с </a:t>
            </a:r>
            <a:r>
              <a:rPr sz="1900" spc="-10" dirty="0">
                <a:latin typeface="Calibri"/>
                <a:cs typeface="Calibri"/>
              </a:rPr>
              <a:t>накоплением недоокисленных </a:t>
            </a:r>
            <a:r>
              <a:rPr sz="1900" spc="-15" dirty="0">
                <a:latin typeface="Calibri"/>
                <a:cs typeface="Calibri"/>
              </a:rPr>
              <a:t>продуктов  </a:t>
            </a:r>
            <a:r>
              <a:rPr sz="1900" spc="-5" dirty="0">
                <a:latin typeface="Calibri"/>
                <a:cs typeface="Calibri"/>
              </a:rPr>
              <a:t>обмена веществ </a:t>
            </a:r>
            <a:r>
              <a:rPr sz="1900" dirty="0">
                <a:latin typeface="Calibri"/>
                <a:cs typeface="Calibri"/>
              </a:rPr>
              <a:t>в</a:t>
            </a:r>
            <a:r>
              <a:rPr sz="1900" spc="-10" dirty="0">
                <a:latin typeface="Calibri"/>
                <a:cs typeface="Calibri"/>
              </a:rPr>
              <a:t> клетках),</a:t>
            </a:r>
            <a:endParaRPr sz="1900">
              <a:latin typeface="Calibri"/>
              <a:cs typeface="Calibri"/>
            </a:endParaRPr>
          </a:p>
          <a:p>
            <a:pPr marL="354965" marR="191770" indent="-342900">
              <a:lnSpc>
                <a:spcPct val="90000"/>
              </a:lnSpc>
              <a:spcBef>
                <a:spcPts val="445"/>
              </a:spcBef>
              <a:tabLst>
                <a:tab pos="354965" algn="l"/>
              </a:tabLst>
            </a:pPr>
            <a:r>
              <a:rPr sz="1900" i="1" dirty="0">
                <a:latin typeface="Arial"/>
                <a:cs typeface="Arial"/>
              </a:rPr>
              <a:t>•	</a:t>
            </a:r>
            <a:r>
              <a:rPr sz="1900" spc="-5" dirty="0">
                <a:latin typeface="Calibri"/>
                <a:cs typeface="Calibri"/>
              </a:rPr>
              <a:t>функциональных (расстройство нейрогормональной  </a:t>
            </a:r>
            <a:r>
              <a:rPr sz="1900" spc="-10" dirty="0">
                <a:latin typeface="Calibri"/>
                <a:cs typeface="Calibri"/>
              </a:rPr>
              <a:t>регуляции </a:t>
            </a:r>
            <a:r>
              <a:rPr sz="1900" spc="-5" dirty="0">
                <a:latin typeface="Calibri"/>
                <a:cs typeface="Calibri"/>
              </a:rPr>
              <a:t>жизненных </a:t>
            </a:r>
            <a:r>
              <a:rPr sz="1900" spc="-10" dirty="0">
                <a:latin typeface="Calibri"/>
                <a:cs typeface="Calibri"/>
              </a:rPr>
              <a:t>процессов, снижение скорости </a:t>
            </a:r>
            <a:r>
              <a:rPr sz="1900" dirty="0">
                <a:latin typeface="Calibri"/>
                <a:cs typeface="Calibri"/>
              </a:rPr>
              <a:t>и  </a:t>
            </a:r>
            <a:r>
              <a:rPr sz="1900" spc="-5" dirty="0">
                <a:latin typeface="Calibri"/>
                <a:cs typeface="Calibri"/>
              </a:rPr>
              <a:t>степени адаптации </a:t>
            </a:r>
            <a:r>
              <a:rPr sz="1900" dirty="0">
                <a:latin typeface="Calibri"/>
                <a:cs typeface="Calibri"/>
              </a:rPr>
              <a:t>к </a:t>
            </a:r>
            <a:r>
              <a:rPr sz="1900" spc="-5" dirty="0">
                <a:latin typeface="Calibri"/>
                <a:cs typeface="Calibri"/>
              </a:rPr>
              <a:t>меняющимся условиям </a:t>
            </a:r>
            <a:r>
              <a:rPr sz="1900" spc="-10" dirty="0">
                <a:latin typeface="Calibri"/>
                <a:cs typeface="Calibri"/>
              </a:rPr>
              <a:t>окружающей  среды, </a:t>
            </a:r>
            <a:r>
              <a:rPr sz="1900" spc="-5" dirty="0">
                <a:latin typeface="Calibri"/>
                <a:cs typeface="Calibri"/>
              </a:rPr>
              <a:t>уменьшение резистентности </a:t>
            </a:r>
            <a:r>
              <a:rPr sz="1900" dirty="0">
                <a:latin typeface="Calibri"/>
                <a:cs typeface="Calibri"/>
              </a:rPr>
              <a:t>к </a:t>
            </a:r>
            <a:r>
              <a:rPr sz="1900" spc="-5" dirty="0">
                <a:latin typeface="Calibri"/>
                <a:cs typeface="Calibri"/>
              </a:rPr>
              <a:t>действию  </a:t>
            </a:r>
            <a:r>
              <a:rPr sz="1900" spc="-10" dirty="0">
                <a:latin typeface="Calibri"/>
                <a:cs typeface="Calibri"/>
              </a:rPr>
              <a:t>неблагоприятных </a:t>
            </a:r>
            <a:r>
              <a:rPr sz="1900" spc="-5" dirty="0">
                <a:latin typeface="Calibri"/>
                <a:cs typeface="Calibri"/>
              </a:rPr>
              <a:t>факторов),</a:t>
            </a:r>
            <a:endParaRPr sz="1900">
              <a:latin typeface="Calibri"/>
              <a:cs typeface="Calibri"/>
            </a:endParaRPr>
          </a:p>
          <a:p>
            <a:pPr marL="354965" marR="160020" indent="-342900">
              <a:lnSpc>
                <a:spcPct val="89100"/>
              </a:lnSpc>
              <a:spcBef>
                <a:spcPts val="465"/>
              </a:spcBef>
              <a:tabLst>
                <a:tab pos="354965" algn="l"/>
              </a:tabLst>
            </a:pPr>
            <a:r>
              <a:rPr sz="1900" i="1" dirty="0">
                <a:latin typeface="Arial"/>
                <a:cs typeface="Arial"/>
              </a:rPr>
              <a:t>•	</a:t>
            </a:r>
            <a:r>
              <a:rPr sz="1900" spc="-5" dirty="0">
                <a:latin typeface="Calibri"/>
                <a:cs typeface="Calibri"/>
              </a:rPr>
              <a:t>морфологических (нарушение </a:t>
            </a:r>
            <a:r>
              <a:rPr sz="1900" spc="-10" dirty="0">
                <a:latin typeface="Calibri"/>
                <a:cs typeface="Calibri"/>
              </a:rPr>
              <a:t>воспроизводства  </a:t>
            </a:r>
            <a:r>
              <a:rPr sz="1900" spc="-5" dirty="0">
                <a:latin typeface="Calibri"/>
                <a:cs typeface="Calibri"/>
              </a:rPr>
              <a:t>внутриклеточных структур </a:t>
            </a:r>
            <a:r>
              <a:rPr sz="1900" dirty="0">
                <a:latin typeface="Calibri"/>
                <a:cs typeface="Calibri"/>
              </a:rPr>
              <a:t>и </a:t>
            </a:r>
            <a:r>
              <a:rPr sz="1900" spc="-10" dirty="0">
                <a:latin typeface="Calibri"/>
                <a:cs typeface="Calibri"/>
              </a:rPr>
              <a:t>клеток, </a:t>
            </a:r>
            <a:r>
              <a:rPr sz="1900" dirty="0">
                <a:latin typeface="Calibri"/>
                <a:cs typeface="Calibri"/>
              </a:rPr>
              <a:t>убыль </a:t>
            </a:r>
            <a:r>
              <a:rPr sz="1900" spc="-5" dirty="0">
                <a:latin typeface="Calibri"/>
                <a:cs typeface="Calibri"/>
              </a:rPr>
              <a:t>функционально  значимых </a:t>
            </a:r>
            <a:r>
              <a:rPr sz="1900" spc="-10" dirty="0">
                <a:latin typeface="Calibri"/>
                <a:cs typeface="Calibri"/>
              </a:rPr>
              <a:t>клеток </a:t>
            </a:r>
            <a:r>
              <a:rPr sz="1900" dirty="0">
                <a:latin typeface="Calibri"/>
                <a:cs typeface="Calibri"/>
              </a:rPr>
              <a:t>и </a:t>
            </a:r>
            <a:r>
              <a:rPr sz="1900" spc="-5" dirty="0">
                <a:latin typeface="Calibri"/>
                <a:cs typeface="Calibri"/>
              </a:rPr>
              <a:t>развитие </a:t>
            </a:r>
            <a:r>
              <a:rPr sz="1900" dirty="0">
                <a:latin typeface="Calibri"/>
                <a:cs typeface="Calibri"/>
              </a:rPr>
              <a:t>в </a:t>
            </a:r>
            <a:r>
              <a:rPr sz="1900" spc="-5" dirty="0">
                <a:latin typeface="Calibri"/>
                <a:cs typeface="Calibri"/>
              </a:rPr>
              <a:t>органах </a:t>
            </a:r>
            <a:r>
              <a:rPr sz="1900" spc="-10" dirty="0">
                <a:latin typeface="Calibri"/>
                <a:cs typeface="Calibri"/>
              </a:rPr>
              <a:t>избытка  </a:t>
            </a:r>
            <a:r>
              <a:rPr sz="1900" spc="-5" dirty="0">
                <a:latin typeface="Calibri"/>
                <a:cs typeface="Calibri"/>
              </a:rPr>
              <a:t>функционально неактивной </a:t>
            </a:r>
            <a:r>
              <a:rPr sz="1900" spc="-10" dirty="0">
                <a:latin typeface="Calibri"/>
                <a:cs typeface="Calibri"/>
              </a:rPr>
              <a:t>соединительной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ткани).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79740" y="1279377"/>
            <a:ext cx="2164259" cy="31894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08059" y="4437112"/>
            <a:ext cx="1761510" cy="22610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55978" y="275844"/>
            <a:ext cx="29972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0" spc="-5" dirty="0">
                <a:latin typeface="Calibri"/>
                <a:cs typeface="Calibri"/>
              </a:rPr>
              <a:t>Костно-мышечная</a:t>
            </a:r>
            <a:r>
              <a:rPr sz="2000" b="1" i="0" spc="-60" dirty="0">
                <a:latin typeface="Calibri"/>
                <a:cs typeface="Calibri"/>
              </a:rPr>
              <a:t> </a:t>
            </a:r>
            <a:r>
              <a:rPr sz="2000" b="1" i="0" spc="-10" dirty="0">
                <a:latin typeface="Calibri"/>
                <a:cs typeface="Calibri"/>
              </a:rPr>
              <a:t>система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3393" y="1144523"/>
            <a:ext cx="8081009" cy="2580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spc="-5" dirty="0">
                <a:latin typeface="Calibri"/>
                <a:cs typeface="Calibri"/>
              </a:rPr>
              <a:t>старение проявляется </a:t>
            </a:r>
            <a:r>
              <a:rPr sz="2000" spc="-10" dirty="0">
                <a:latin typeface="Calibri"/>
                <a:cs typeface="Calibri"/>
              </a:rPr>
              <a:t>снижением </a:t>
            </a:r>
            <a:r>
              <a:rPr sz="2000" spc="-5" dirty="0">
                <a:latin typeface="Calibri"/>
                <a:cs typeface="Calibri"/>
              </a:rPr>
              <a:t>плотности </a:t>
            </a:r>
            <a:r>
              <a:rPr sz="2000" spc="-10" dirty="0">
                <a:latin typeface="Calibri"/>
                <a:cs typeface="Calibri"/>
              </a:rPr>
              <a:t>костной ткани, </a:t>
            </a:r>
            <a:r>
              <a:rPr sz="2000" spc="-5" dirty="0">
                <a:latin typeface="Calibri"/>
                <a:cs typeface="Calibri"/>
              </a:rPr>
              <a:t>развитием  остеопороза.</a:t>
            </a:r>
            <a:endParaRPr sz="2000">
              <a:latin typeface="Calibri"/>
              <a:cs typeface="Calibri"/>
            </a:endParaRPr>
          </a:p>
          <a:p>
            <a:pPr marL="354965" marR="127635" indent="-342900">
              <a:lnSpc>
                <a:spcPct val="100000"/>
              </a:lnSpc>
              <a:spcBef>
                <a:spcPts val="505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spc="-15" dirty="0">
                <a:latin typeface="Calibri"/>
                <a:cs typeface="Calibri"/>
              </a:rPr>
              <a:t>Наблюдается </a:t>
            </a:r>
            <a:r>
              <a:rPr sz="2000" spc="-5" dirty="0">
                <a:latin typeface="Calibri"/>
                <a:cs typeface="Calibri"/>
              </a:rPr>
              <a:t>уменьшение </a:t>
            </a:r>
            <a:r>
              <a:rPr sz="2000" dirty="0">
                <a:latin typeface="Calibri"/>
                <a:cs typeface="Calibri"/>
              </a:rPr>
              <a:t>мышечной </a:t>
            </a:r>
            <a:r>
              <a:rPr sz="2000" spc="-5" dirty="0">
                <a:latin typeface="Calibri"/>
                <a:cs typeface="Calibri"/>
              </a:rPr>
              <a:t>массы (снижение числа  </a:t>
            </a:r>
            <a:r>
              <a:rPr sz="2000" dirty="0">
                <a:latin typeface="Calibri"/>
                <a:cs typeface="Calibri"/>
              </a:rPr>
              <a:t>мышечных </a:t>
            </a:r>
            <a:r>
              <a:rPr sz="2000" spc="-15" dirty="0">
                <a:latin typeface="Calibri"/>
                <a:cs typeface="Calibri"/>
              </a:rPr>
              <a:t>волокон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5" dirty="0">
                <a:latin typeface="Calibri"/>
                <a:cs typeface="Calibri"/>
              </a:rPr>
              <a:t>мышцах, уменьшение площади поперечного  сечения </a:t>
            </a:r>
            <a:r>
              <a:rPr sz="2000" dirty="0">
                <a:latin typeface="Calibri"/>
                <a:cs typeface="Calibri"/>
              </a:rPr>
              <a:t>мышц) и </a:t>
            </a:r>
            <a:r>
              <a:rPr sz="2000" spc="-10" dirty="0">
                <a:latin typeface="Calibri"/>
                <a:cs typeface="Calibri"/>
              </a:rPr>
              <a:t>относительное увеличение </a:t>
            </a:r>
            <a:r>
              <a:rPr sz="2000" spc="-20" dirty="0">
                <a:latin typeface="Calibri"/>
                <a:cs typeface="Calibri"/>
              </a:rPr>
              <a:t>удельного </a:t>
            </a:r>
            <a:r>
              <a:rPr sz="2000" dirty="0">
                <a:latin typeface="Calibri"/>
                <a:cs typeface="Calibri"/>
              </a:rPr>
              <a:t>веса </a:t>
            </a:r>
            <a:r>
              <a:rPr sz="2000" spc="-5" dirty="0">
                <a:latin typeface="Calibri"/>
                <a:cs typeface="Calibri"/>
              </a:rPr>
              <a:t>жировой  </a:t>
            </a:r>
            <a:r>
              <a:rPr sz="2000" spc="-10" dirty="0">
                <a:latin typeface="Calibri"/>
                <a:cs typeface="Calibri"/>
              </a:rPr>
              <a:t>ткани.</a:t>
            </a:r>
            <a:endParaRPr sz="2000">
              <a:latin typeface="Calibri"/>
              <a:cs typeface="Calibri"/>
            </a:endParaRPr>
          </a:p>
          <a:p>
            <a:pPr marL="881380" marR="377190" indent="-495300">
              <a:lnSpc>
                <a:spcPct val="100000"/>
              </a:lnSpc>
              <a:spcBef>
                <a:spcPts val="405"/>
              </a:spcBef>
            </a:pPr>
            <a:r>
              <a:rPr sz="2000" b="1" i="1" dirty="0">
                <a:latin typeface="Calibri"/>
                <a:cs typeface="Calibri"/>
              </a:rPr>
              <a:t>в </a:t>
            </a:r>
            <a:r>
              <a:rPr sz="2000" b="1" i="1" spc="-5" dirty="0">
                <a:latin typeface="Calibri"/>
                <a:cs typeface="Calibri"/>
              </a:rPr>
              <a:t>80-летнем возрасте </a:t>
            </a:r>
            <a:r>
              <a:rPr sz="2000" b="1" i="1" spc="-10" dirty="0">
                <a:latin typeface="Calibri"/>
                <a:cs typeface="Calibri"/>
              </a:rPr>
              <a:t>доля жировой </a:t>
            </a:r>
            <a:r>
              <a:rPr sz="2000" b="1" i="1" spc="-15" dirty="0">
                <a:latin typeface="Calibri"/>
                <a:cs typeface="Calibri"/>
              </a:rPr>
              <a:t>ткани </a:t>
            </a:r>
            <a:r>
              <a:rPr sz="2000" b="1" i="1" dirty="0">
                <a:latin typeface="Calibri"/>
                <a:cs typeface="Calibri"/>
              </a:rPr>
              <a:t>в </a:t>
            </a:r>
            <a:r>
              <a:rPr sz="2000" b="1" i="1" spc="-5" dirty="0">
                <a:latin typeface="Calibri"/>
                <a:cs typeface="Calibri"/>
              </a:rPr>
              <a:t>общей </a:t>
            </a:r>
            <a:r>
              <a:rPr sz="2000" b="1" i="1" spc="-10" dirty="0">
                <a:latin typeface="Calibri"/>
                <a:cs typeface="Calibri"/>
              </a:rPr>
              <a:t>массе тела  </a:t>
            </a:r>
            <a:r>
              <a:rPr sz="2000" b="1" i="1" spc="-5" dirty="0">
                <a:latin typeface="Calibri"/>
                <a:cs typeface="Calibri"/>
              </a:rPr>
              <a:t>достигает 30%, тогда </a:t>
            </a:r>
            <a:r>
              <a:rPr sz="2000" b="1" i="1" spc="-15" dirty="0">
                <a:latin typeface="Calibri"/>
                <a:cs typeface="Calibri"/>
              </a:rPr>
              <a:t>как </a:t>
            </a:r>
            <a:r>
              <a:rPr sz="2000" b="1" i="1" dirty="0">
                <a:latin typeface="Calibri"/>
                <a:cs typeface="Calibri"/>
              </a:rPr>
              <a:t>в </a:t>
            </a:r>
            <a:r>
              <a:rPr sz="2000" b="1" i="1" spc="-5" dirty="0">
                <a:latin typeface="Calibri"/>
                <a:cs typeface="Calibri"/>
              </a:rPr>
              <a:t>возрасте 30 лет </a:t>
            </a:r>
            <a:r>
              <a:rPr sz="2000" b="1" i="1" dirty="0">
                <a:latin typeface="Calibri"/>
                <a:cs typeface="Calibri"/>
              </a:rPr>
              <a:t>– </a:t>
            </a:r>
            <a:r>
              <a:rPr sz="2000" b="1" i="1" spc="-5" dirty="0">
                <a:latin typeface="Calibri"/>
                <a:cs typeface="Calibri"/>
              </a:rPr>
              <a:t>лишь</a:t>
            </a:r>
            <a:r>
              <a:rPr sz="2000" b="1" i="1" spc="-20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15%.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80662" y="4465828"/>
            <a:ext cx="918789" cy="2214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92188" y="4437112"/>
            <a:ext cx="1678940" cy="22610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21701" y="669035"/>
            <a:ext cx="7602855" cy="3652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185" algn="ctr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Calibri"/>
                <a:cs typeface="Calibri"/>
              </a:rPr>
              <a:t>Костно-мышечная </a:t>
            </a:r>
            <a:r>
              <a:rPr sz="2000" b="1" spc="-10" dirty="0">
                <a:latin typeface="Calibri"/>
                <a:cs typeface="Calibri"/>
              </a:rPr>
              <a:t>система</a:t>
            </a:r>
            <a:endParaRPr sz="2000">
              <a:latin typeface="Calibri"/>
              <a:cs typeface="Calibri"/>
            </a:endParaRPr>
          </a:p>
          <a:p>
            <a:pPr marL="12700" marR="3064510">
              <a:lnSpc>
                <a:spcPct val="121000"/>
              </a:lnSpc>
              <a:spcBef>
                <a:spcPts val="1655"/>
              </a:spcBef>
            </a:pPr>
            <a:r>
              <a:rPr sz="2000" b="1" i="1" spc="-5" dirty="0">
                <a:latin typeface="Calibri"/>
                <a:cs typeface="Calibri"/>
              </a:rPr>
              <a:t>Снижается сила </a:t>
            </a:r>
            <a:r>
              <a:rPr sz="2000" b="1" i="1" dirty="0">
                <a:latin typeface="Calibri"/>
                <a:cs typeface="Calibri"/>
              </a:rPr>
              <a:t>и </a:t>
            </a:r>
            <a:r>
              <a:rPr sz="2000" b="1" i="1" spc="-5" dirty="0">
                <a:latin typeface="Calibri"/>
                <a:cs typeface="Calibri"/>
              </a:rPr>
              <a:t>выносливость мышц  Изменяется поза </a:t>
            </a:r>
            <a:r>
              <a:rPr sz="2000" b="1" i="1" spc="-10" dirty="0">
                <a:latin typeface="Calibri"/>
                <a:cs typeface="Calibri"/>
              </a:rPr>
              <a:t>пожилых</a:t>
            </a:r>
            <a:r>
              <a:rPr sz="2000" b="1" i="1" spc="-5" dirty="0">
                <a:latin typeface="Calibri"/>
                <a:cs typeface="Calibri"/>
              </a:rPr>
              <a:t> людей</a:t>
            </a:r>
            <a:r>
              <a:rPr sz="2000" spc="-5" dirty="0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15" dirty="0">
                <a:latin typeface="Calibri"/>
                <a:cs typeface="Calibri"/>
              </a:rPr>
              <a:t>положении </a:t>
            </a:r>
            <a:r>
              <a:rPr sz="2000" spc="-10" dirty="0">
                <a:latin typeface="Calibri"/>
                <a:cs typeface="Calibri"/>
              </a:rPr>
              <a:t>стоя </a:t>
            </a:r>
            <a:r>
              <a:rPr sz="2000" spc="-15" dirty="0">
                <a:latin typeface="Calibri"/>
                <a:cs typeface="Calibri"/>
              </a:rPr>
              <a:t>голова </a:t>
            </a:r>
            <a:r>
              <a:rPr sz="2000" spc="-5" dirty="0">
                <a:latin typeface="Calibri"/>
                <a:cs typeface="Calibri"/>
              </a:rPr>
              <a:t>смещается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кпереди,</a:t>
            </a:r>
            <a:endParaRPr sz="20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05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spc="-10" dirty="0">
                <a:latin typeface="Calibri"/>
                <a:cs typeface="Calibri"/>
              </a:rPr>
              <a:t>увеличивается </a:t>
            </a:r>
            <a:r>
              <a:rPr sz="2000" spc="-5" dirty="0">
                <a:latin typeface="Calibri"/>
                <a:cs typeface="Calibri"/>
              </a:rPr>
              <a:t>кифоз </a:t>
            </a:r>
            <a:r>
              <a:rPr sz="2000" spc="-20" dirty="0">
                <a:latin typeface="Calibri"/>
                <a:cs typeface="Calibri"/>
              </a:rPr>
              <a:t>грудного </a:t>
            </a:r>
            <a:r>
              <a:rPr sz="2000" spc="-30" dirty="0">
                <a:latin typeface="Calibri"/>
                <a:cs typeface="Calibri"/>
              </a:rPr>
              <a:t>отдела </a:t>
            </a:r>
            <a:r>
              <a:rPr sz="2000" spc="-5" dirty="0">
                <a:latin typeface="Calibri"/>
                <a:cs typeface="Calibri"/>
              </a:rPr>
              <a:t>позвоночника, </a:t>
            </a:r>
            <a:r>
              <a:rPr sz="2000" spc="-15" dirty="0">
                <a:latin typeface="Calibri"/>
                <a:cs typeface="Calibri"/>
              </a:rPr>
              <a:t>сглаживается  </a:t>
            </a:r>
            <a:r>
              <a:rPr sz="2000" spc="-5" dirty="0">
                <a:latin typeface="Calibri"/>
                <a:cs typeface="Calibri"/>
              </a:rPr>
              <a:t>поясничный</a:t>
            </a:r>
            <a:r>
              <a:rPr sz="2000" spc="-15" dirty="0">
                <a:latin typeface="Calibri"/>
                <a:cs typeface="Calibri"/>
              </a:rPr>
              <a:t> лордоз;</a:t>
            </a:r>
            <a:endParaRPr sz="20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00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15" dirty="0">
                <a:latin typeface="Calibri"/>
                <a:cs typeface="Calibri"/>
              </a:rPr>
              <a:t>руках </a:t>
            </a:r>
            <a:r>
              <a:rPr sz="2000" spc="-5" dirty="0">
                <a:latin typeface="Calibri"/>
                <a:cs typeface="Calibri"/>
              </a:rPr>
              <a:t>часто </a:t>
            </a:r>
            <a:r>
              <a:rPr sz="2000" spc="-10" dirty="0">
                <a:latin typeface="Calibri"/>
                <a:cs typeface="Calibri"/>
              </a:rPr>
              <a:t>отмечается </a:t>
            </a:r>
            <a:r>
              <a:rPr sz="2000" spc="-5" dirty="0">
                <a:latin typeface="Calibri"/>
                <a:cs typeface="Calibri"/>
              </a:rPr>
              <a:t>сгибание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5" dirty="0">
                <a:latin typeface="Calibri"/>
                <a:cs typeface="Calibri"/>
              </a:rPr>
              <a:t>локтевых суставах, </a:t>
            </a:r>
            <a:r>
              <a:rPr sz="2000" spc="-10" dirty="0">
                <a:latin typeface="Calibri"/>
                <a:cs typeface="Calibri"/>
              </a:rPr>
              <a:t>ульнарная  девиация кистей рук, </a:t>
            </a:r>
            <a:r>
              <a:rPr sz="2000" spc="-5" dirty="0">
                <a:latin typeface="Calibri"/>
                <a:cs typeface="Calibri"/>
              </a:rPr>
              <a:t>сгибание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пальцев;</a:t>
            </a:r>
            <a:endParaRPr sz="2000">
              <a:latin typeface="Calibri"/>
              <a:cs typeface="Calibri"/>
            </a:endParaRPr>
          </a:p>
          <a:p>
            <a:pPr marL="355600" marR="196850" indent="-342900">
              <a:lnSpc>
                <a:spcPct val="100000"/>
              </a:lnSpc>
              <a:spcBef>
                <a:spcPts val="505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5" dirty="0">
                <a:latin typeface="Calibri"/>
                <a:cs typeface="Calibri"/>
              </a:rPr>
              <a:t>ногах типично усиление сгибания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5" dirty="0">
                <a:latin typeface="Calibri"/>
                <a:cs typeface="Calibri"/>
              </a:rPr>
              <a:t>тазобедренных </a:t>
            </a:r>
            <a:r>
              <a:rPr sz="2000" dirty="0">
                <a:latin typeface="Calibri"/>
                <a:cs typeface="Calibri"/>
              </a:rPr>
              <a:t>и </a:t>
            </a:r>
            <a:r>
              <a:rPr sz="2000" spc="-10" dirty="0">
                <a:latin typeface="Calibri"/>
                <a:cs typeface="Calibri"/>
              </a:rPr>
              <a:t>коленных  </a:t>
            </a:r>
            <a:r>
              <a:rPr sz="2000" spc="-5" dirty="0">
                <a:latin typeface="Calibri"/>
                <a:cs typeface="Calibri"/>
              </a:rPr>
              <a:t>суставах, при </a:t>
            </a:r>
            <a:r>
              <a:rPr sz="2000" spc="-20" dirty="0">
                <a:latin typeface="Calibri"/>
                <a:cs typeface="Calibri"/>
              </a:rPr>
              <a:t>ходьбе </a:t>
            </a:r>
            <a:r>
              <a:rPr sz="2000" spc="-10" dirty="0">
                <a:latin typeface="Calibri"/>
                <a:cs typeface="Calibri"/>
              </a:rPr>
              <a:t>укорачивается </a:t>
            </a:r>
            <a:r>
              <a:rPr sz="2000" spc="-5" dirty="0">
                <a:latin typeface="Calibri"/>
                <a:cs typeface="Calibri"/>
              </a:rPr>
              <a:t>длина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шага.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80662" y="4465828"/>
            <a:ext cx="918789" cy="2214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0" y="669035"/>
            <a:ext cx="29972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0" spc="-5" dirty="0">
                <a:latin typeface="Calibri"/>
                <a:cs typeface="Calibri"/>
              </a:rPr>
              <a:t>Костно-мышечная</a:t>
            </a:r>
            <a:r>
              <a:rPr sz="2000" b="1" i="0" spc="-60" dirty="0">
                <a:latin typeface="Calibri"/>
                <a:cs typeface="Calibri"/>
              </a:rPr>
              <a:t> </a:t>
            </a:r>
            <a:r>
              <a:rPr sz="2000" b="1" i="0" spc="-10" dirty="0">
                <a:latin typeface="Calibri"/>
                <a:cs typeface="Calibri"/>
              </a:rPr>
              <a:t>система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284" y="1434084"/>
            <a:ext cx="7670165" cy="1918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spc="-15" dirty="0">
                <a:latin typeface="Calibri"/>
                <a:cs typeface="Calibri"/>
              </a:rPr>
              <a:t>Увеличение </a:t>
            </a:r>
            <a:r>
              <a:rPr sz="2000" spc="-5" dirty="0">
                <a:latin typeface="Calibri"/>
                <a:cs typeface="Calibri"/>
              </a:rPr>
              <a:t>шеечно-диафизарного </a:t>
            </a:r>
            <a:r>
              <a:rPr sz="2000" spc="-25" dirty="0">
                <a:latin typeface="Calibri"/>
                <a:cs typeface="Calibri"/>
              </a:rPr>
              <a:t>угла </a:t>
            </a:r>
            <a:r>
              <a:rPr sz="2000" spc="-5" dirty="0">
                <a:latin typeface="Calibri"/>
                <a:cs typeface="Calibri"/>
              </a:rPr>
              <a:t>бедренных </a:t>
            </a:r>
            <a:r>
              <a:rPr sz="2000" spc="-10" dirty="0">
                <a:latin typeface="Calibri"/>
                <a:cs typeface="Calibri"/>
              </a:rPr>
              <a:t>костей нередко  </a:t>
            </a:r>
            <a:r>
              <a:rPr sz="2000" spc="-15" dirty="0">
                <a:latin typeface="Calibri"/>
                <a:cs typeface="Calibri"/>
              </a:rPr>
              <a:t>приводит </a:t>
            </a:r>
            <a:r>
              <a:rPr sz="2000" dirty="0">
                <a:latin typeface="Calibri"/>
                <a:cs typeface="Calibri"/>
              </a:rPr>
              <a:t>к </a:t>
            </a:r>
            <a:r>
              <a:rPr sz="2000" spc="-5" dirty="0">
                <a:latin typeface="Calibri"/>
                <a:cs typeface="Calibri"/>
              </a:rPr>
              <a:t>вальгусной деформации тазобедренных суставов,  </a:t>
            </a:r>
            <a:r>
              <a:rPr sz="2000" spc="-10" dirty="0">
                <a:latin typeface="Calibri"/>
                <a:cs typeface="Calibri"/>
              </a:rPr>
              <a:t>увеличению </a:t>
            </a:r>
            <a:r>
              <a:rPr sz="2000" spc="-5" dirty="0">
                <a:latin typeface="Calibri"/>
                <a:cs typeface="Calibri"/>
              </a:rPr>
              <a:t>расстояния </a:t>
            </a:r>
            <a:r>
              <a:rPr sz="2000" spc="-15" dirty="0">
                <a:latin typeface="Calibri"/>
                <a:cs typeface="Calibri"/>
              </a:rPr>
              <a:t>между </a:t>
            </a:r>
            <a:r>
              <a:rPr sz="2000" spc="-10" dirty="0">
                <a:latin typeface="Calibri"/>
                <a:cs typeface="Calibri"/>
              </a:rPr>
              <a:t>стопами </a:t>
            </a:r>
            <a:r>
              <a:rPr sz="2000" spc="-5" dirty="0">
                <a:latin typeface="Calibri"/>
                <a:cs typeface="Calibri"/>
              </a:rPr>
              <a:t>при </a:t>
            </a:r>
            <a:r>
              <a:rPr sz="2000" spc="-10" dirty="0">
                <a:latin typeface="Calibri"/>
                <a:cs typeface="Calibri"/>
              </a:rPr>
              <a:t>стоянии.</a:t>
            </a:r>
            <a:endParaRPr sz="2000">
              <a:latin typeface="Calibri"/>
              <a:cs typeface="Calibri"/>
            </a:endParaRPr>
          </a:p>
          <a:p>
            <a:pPr marL="354965" marR="260350" indent="-342900" algn="just">
              <a:lnSpc>
                <a:spcPct val="100000"/>
              </a:lnSpc>
              <a:spcBef>
                <a:spcPts val="500"/>
              </a:spcBef>
            </a:pPr>
            <a:r>
              <a:rPr sz="2000" i="1" dirty="0">
                <a:latin typeface="Arial"/>
                <a:cs typeface="Arial"/>
              </a:rPr>
              <a:t>•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10" dirty="0">
                <a:latin typeface="Calibri"/>
                <a:cs typeface="Calibri"/>
              </a:rPr>
              <a:t>целом </a:t>
            </a:r>
            <a:r>
              <a:rPr sz="2000" spc="-5" dirty="0">
                <a:latin typeface="Calibri"/>
                <a:cs typeface="Calibri"/>
              </a:rPr>
              <a:t>центр тяжести </a:t>
            </a:r>
            <a:r>
              <a:rPr sz="2000" spc="-15" dirty="0">
                <a:latin typeface="Calibri"/>
                <a:cs typeface="Calibri"/>
              </a:rPr>
              <a:t>тела </a:t>
            </a:r>
            <a:r>
              <a:rPr sz="2000" spc="-5" dirty="0">
                <a:latin typeface="Calibri"/>
                <a:cs typeface="Calibri"/>
              </a:rPr>
              <a:t>смещается </a:t>
            </a:r>
            <a:r>
              <a:rPr sz="2000" spc="-10" dirty="0">
                <a:latin typeface="Calibri"/>
                <a:cs typeface="Calibri"/>
              </a:rPr>
              <a:t>кпереди, </a:t>
            </a:r>
            <a:r>
              <a:rPr sz="2000" spc="-5" dirty="0">
                <a:latin typeface="Calibri"/>
                <a:cs typeface="Calibri"/>
              </a:rPr>
              <a:t>для </a:t>
            </a:r>
            <a:r>
              <a:rPr sz="2000" spc="-20" dirty="0">
                <a:latin typeface="Calibri"/>
                <a:cs typeface="Calibri"/>
              </a:rPr>
              <a:t>удержания  </a:t>
            </a:r>
            <a:r>
              <a:rPr sz="2000" spc="-5" dirty="0">
                <a:latin typeface="Calibri"/>
                <a:cs typeface="Calibri"/>
              </a:rPr>
              <a:t>равновесия </a:t>
            </a:r>
            <a:r>
              <a:rPr sz="2000" spc="-20" dirty="0">
                <a:latin typeface="Calibri"/>
                <a:cs typeface="Calibri"/>
              </a:rPr>
              <a:t>приходится </a:t>
            </a:r>
            <a:r>
              <a:rPr sz="2000" spc="-10" dirty="0">
                <a:latin typeface="Calibri"/>
                <a:cs typeface="Calibri"/>
              </a:rPr>
              <a:t>использовать вспомогательные средства  </a:t>
            </a:r>
            <a:r>
              <a:rPr sz="2000" spc="-5" dirty="0">
                <a:latin typeface="Calibri"/>
                <a:cs typeface="Calibri"/>
              </a:rPr>
              <a:t>(клюшку).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19267" y="183999"/>
            <a:ext cx="499229" cy="1203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35648" y="3340238"/>
            <a:ext cx="4205127" cy="32431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284" y="176276"/>
            <a:ext cx="5795645" cy="2957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latin typeface="Calibri"/>
                <a:cs typeface="Calibri"/>
              </a:rPr>
              <a:t>Контроль </a:t>
            </a:r>
            <a:r>
              <a:rPr sz="2400" b="1" i="1" spc="-5" dirty="0">
                <a:latin typeface="Calibri"/>
                <a:cs typeface="Calibri"/>
              </a:rPr>
              <a:t>сердечно-сосудистой</a:t>
            </a:r>
            <a:r>
              <a:rPr sz="2400" b="1" i="1" spc="-20" dirty="0">
                <a:latin typeface="Calibri"/>
                <a:cs typeface="Calibri"/>
              </a:rPr>
              <a:t> </a:t>
            </a:r>
            <a:r>
              <a:rPr sz="2400" b="1" i="1" spc="-5" dirty="0">
                <a:latin typeface="Calibri"/>
                <a:cs typeface="Calibri"/>
              </a:rPr>
              <a:t>системы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i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Адекватная нагрузка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по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ЧСС (частота сердечных</a:t>
            </a:r>
            <a:r>
              <a:rPr sz="24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сокращений</a:t>
            </a:r>
            <a:r>
              <a:rPr sz="2400" spc="-5" dirty="0"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00">
              <a:latin typeface="Calibri"/>
              <a:cs typeface="Calibri"/>
            </a:endParaRPr>
          </a:p>
          <a:p>
            <a:pPr marL="469265">
              <a:lnSpc>
                <a:spcPct val="100000"/>
              </a:lnSpc>
            </a:pPr>
            <a:r>
              <a:rPr sz="2400" i="1" spc="-15" dirty="0">
                <a:latin typeface="Calibri"/>
                <a:cs typeface="Calibri"/>
              </a:rPr>
              <a:t>ЧСС </a:t>
            </a:r>
            <a:r>
              <a:rPr sz="2400" i="1" spc="-5" dirty="0">
                <a:latin typeface="Calibri"/>
                <a:cs typeface="Calibri"/>
              </a:rPr>
              <a:t>максимальная </a:t>
            </a:r>
            <a:r>
              <a:rPr sz="2400" dirty="0">
                <a:latin typeface="Calibri"/>
                <a:cs typeface="Calibri"/>
              </a:rPr>
              <a:t>= </a:t>
            </a:r>
            <a:r>
              <a:rPr sz="2400" spc="-5" dirty="0">
                <a:latin typeface="Calibri"/>
                <a:cs typeface="Calibri"/>
              </a:rPr>
              <a:t>180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возраст.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РЕЗЕРВ </a:t>
            </a:r>
            <a:r>
              <a:rPr sz="2400" spc="-10" dirty="0">
                <a:latin typeface="Calibri"/>
                <a:cs typeface="Calibri"/>
              </a:rPr>
              <a:t>ЧСС=ЧСС </a:t>
            </a:r>
            <a:r>
              <a:rPr sz="2400" spc="-5" dirty="0">
                <a:latin typeface="Calibri"/>
                <a:cs typeface="Calibri"/>
              </a:rPr>
              <a:t>максимальная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10" dirty="0">
                <a:latin typeface="Calibri"/>
                <a:cs typeface="Calibri"/>
              </a:rPr>
              <a:t>ЧСС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покоя.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284" y="3477259"/>
            <a:ext cx="4488815" cy="186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100"/>
              </a:spcBef>
            </a:pP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РЕКОМЕНДАЦИИ</a:t>
            </a:r>
            <a:r>
              <a:rPr sz="2400" spc="-10" dirty="0">
                <a:latin typeface="Calibri"/>
                <a:cs typeface="Calibri"/>
              </a:rPr>
              <a:t>: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18300"/>
              </a:lnSpc>
              <a:spcBef>
                <a:spcPts val="1390"/>
              </a:spcBef>
            </a:pPr>
            <a:r>
              <a:rPr sz="2400" dirty="0">
                <a:latin typeface="Calibri"/>
                <a:cs typeface="Calibri"/>
              </a:rPr>
              <a:t>В </a:t>
            </a:r>
            <a:r>
              <a:rPr sz="2400" spc="-10" dirty="0">
                <a:latin typeface="Calibri"/>
                <a:cs typeface="Calibri"/>
              </a:rPr>
              <a:t>пожилом возрасте </a:t>
            </a:r>
            <a:r>
              <a:rPr sz="2400" spc="-5" dirty="0">
                <a:latin typeface="Calibri"/>
                <a:cs typeface="Calibri"/>
              </a:rPr>
              <a:t>(60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5" dirty="0">
                <a:latin typeface="Calibri"/>
                <a:cs typeface="Calibri"/>
              </a:rPr>
              <a:t>70 лет) </a:t>
            </a:r>
            <a:r>
              <a:rPr sz="2400" dirty="0">
                <a:latin typeface="Calibri"/>
                <a:cs typeface="Calibri"/>
              </a:rPr>
              <a:t>-  В </a:t>
            </a:r>
            <a:r>
              <a:rPr sz="2400" spc="-10" dirty="0">
                <a:latin typeface="Calibri"/>
                <a:cs typeface="Calibri"/>
              </a:rPr>
              <a:t>старческом </a:t>
            </a:r>
            <a:r>
              <a:rPr sz="2400" spc="-5" dirty="0">
                <a:latin typeface="Calibri"/>
                <a:cs typeface="Calibri"/>
              </a:rPr>
              <a:t>(70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5" dirty="0">
                <a:latin typeface="Calibri"/>
                <a:cs typeface="Calibri"/>
              </a:rPr>
              <a:t>80 лет)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400" dirty="0">
                <a:latin typeface="Calibri"/>
                <a:cs typeface="Calibri"/>
              </a:rPr>
              <a:t>У </a:t>
            </a:r>
            <a:r>
              <a:rPr sz="2400" spc="-20" dirty="0">
                <a:latin typeface="Calibri"/>
                <a:cs typeface="Calibri"/>
              </a:rPr>
              <a:t>долгожителей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75484" y="4019803"/>
            <a:ext cx="2699385" cy="1323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645" marR="5080" indent="-68580">
              <a:lnSpc>
                <a:spcPct val="118300"/>
              </a:lnSpc>
              <a:spcBef>
                <a:spcPts val="100"/>
              </a:spcBef>
            </a:pPr>
            <a:r>
              <a:rPr sz="2400" spc="-15" dirty="0">
                <a:latin typeface="Calibri"/>
                <a:cs typeface="Calibri"/>
              </a:rPr>
              <a:t>до </a:t>
            </a:r>
            <a:r>
              <a:rPr sz="2400" spc="-5" dirty="0">
                <a:latin typeface="Calibri"/>
                <a:cs typeface="Calibri"/>
              </a:rPr>
              <a:t>90% </a:t>
            </a:r>
            <a:r>
              <a:rPr sz="2400" dirty="0">
                <a:latin typeface="Calibri"/>
                <a:cs typeface="Calibri"/>
              </a:rPr>
              <a:t>резерва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ЧСС.  </a:t>
            </a:r>
            <a:r>
              <a:rPr sz="2400" spc="-15" dirty="0">
                <a:latin typeface="Calibri"/>
                <a:cs typeface="Calibri"/>
              </a:rPr>
              <a:t>до </a:t>
            </a:r>
            <a:r>
              <a:rPr sz="2400" spc="-5" dirty="0">
                <a:latin typeface="Calibri"/>
                <a:cs typeface="Calibri"/>
              </a:rPr>
              <a:t>50%.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2400" dirty="0">
                <a:latin typeface="Calibri"/>
                <a:cs typeface="Calibri"/>
              </a:rPr>
              <a:t>не </a:t>
            </a:r>
            <a:r>
              <a:rPr sz="2400" spc="-10" dirty="0">
                <a:latin typeface="Calibri"/>
                <a:cs typeface="Calibri"/>
              </a:rPr>
              <a:t>более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40%.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19962" y="924813"/>
            <a:ext cx="1017405" cy="2452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28" y="879476"/>
            <a:ext cx="9144635" cy="130175"/>
            <a:chOff x="-228" y="879476"/>
            <a:chExt cx="9144635" cy="130175"/>
          </a:xfrm>
        </p:grpSpPr>
        <p:sp>
          <p:nvSpPr>
            <p:cNvPr id="3" name="object 3"/>
            <p:cNvSpPr/>
            <p:nvPr/>
          </p:nvSpPr>
          <p:spPr>
            <a:xfrm>
              <a:off x="0" y="908049"/>
              <a:ext cx="9144000" cy="73025"/>
            </a:xfrm>
            <a:custGeom>
              <a:avLst/>
              <a:gdLst/>
              <a:ahLst/>
              <a:cxnLst/>
              <a:rect l="l" t="t" r="r" b="b"/>
              <a:pathLst>
                <a:path w="9144000" h="73025">
                  <a:moveTo>
                    <a:pt x="9144000" y="0"/>
                  </a:moveTo>
                  <a:lnTo>
                    <a:pt x="0" y="73025"/>
                  </a:lnTo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28" y="879476"/>
              <a:ext cx="9144635" cy="130175"/>
            </a:xfrm>
            <a:custGeom>
              <a:avLst/>
              <a:gdLst/>
              <a:ahLst/>
              <a:cxnLst/>
              <a:rect l="l" t="t" r="r" b="b"/>
              <a:pathLst>
                <a:path w="9144635" h="130175">
                  <a:moveTo>
                    <a:pt x="9144182" y="22858"/>
                  </a:moveTo>
                  <a:lnTo>
                    <a:pt x="182" y="95883"/>
                  </a:lnTo>
                  <a:lnTo>
                    <a:pt x="456" y="130172"/>
                  </a:lnTo>
                  <a:lnTo>
                    <a:pt x="9144455" y="57147"/>
                  </a:lnTo>
                  <a:lnTo>
                    <a:pt x="9144182" y="22858"/>
                  </a:lnTo>
                  <a:close/>
                </a:path>
                <a:path w="9144635" h="130175">
                  <a:moveTo>
                    <a:pt x="9143999" y="0"/>
                  </a:moveTo>
                  <a:lnTo>
                    <a:pt x="0" y="73025"/>
                  </a:lnTo>
                  <a:lnTo>
                    <a:pt x="91" y="84453"/>
                  </a:lnTo>
                  <a:lnTo>
                    <a:pt x="9144091" y="11428"/>
                  </a:lnTo>
                  <a:lnTo>
                    <a:pt x="9143999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85"/>
              </a:spcBef>
            </a:pPr>
            <a:r>
              <a:rPr spc="-20" dirty="0"/>
              <a:t>Нарушения двигательной</a:t>
            </a:r>
            <a:r>
              <a:rPr spc="-25" dirty="0"/>
              <a:t> </a:t>
            </a:r>
            <a:r>
              <a:rPr spc="-15" dirty="0"/>
              <a:t>функции</a:t>
            </a:r>
          </a:p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sz="2800" spc="-5" dirty="0"/>
              <a:t>нижние </a:t>
            </a:r>
            <a:r>
              <a:rPr sz="2800" spc="-15" dirty="0"/>
              <a:t>конечности</a:t>
            </a:r>
            <a:endParaRPr sz="2800"/>
          </a:p>
        </p:txBody>
      </p:sp>
      <p:grpSp>
        <p:nvGrpSpPr>
          <p:cNvPr id="6" name="object 6"/>
          <p:cNvGrpSpPr/>
          <p:nvPr/>
        </p:nvGrpSpPr>
        <p:grpSpPr>
          <a:xfrm>
            <a:off x="1127760" y="1606296"/>
            <a:ext cx="6803390" cy="896619"/>
            <a:chOff x="1127760" y="1606296"/>
            <a:chExt cx="6803390" cy="896619"/>
          </a:xfrm>
        </p:grpSpPr>
        <p:sp>
          <p:nvSpPr>
            <p:cNvPr id="7" name="object 7"/>
            <p:cNvSpPr/>
            <p:nvPr/>
          </p:nvSpPr>
          <p:spPr>
            <a:xfrm>
              <a:off x="1127760" y="1606296"/>
              <a:ext cx="2136648" cy="8961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91783" y="1606296"/>
              <a:ext cx="2039112" cy="8961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502793" y="1709420"/>
            <a:ext cx="61290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02175" algn="l"/>
              </a:tabLst>
            </a:pPr>
            <a:r>
              <a:rPr sz="3000" i="1" spc="-5" dirty="0">
                <a:latin typeface="Calibri"/>
                <a:cs typeface="Calibri"/>
              </a:rPr>
              <a:t>опо</a:t>
            </a:r>
            <a:r>
              <a:rPr sz="3000" i="1" spc="-10" dirty="0">
                <a:latin typeface="Calibri"/>
                <a:cs typeface="Calibri"/>
              </a:rPr>
              <a:t>рн</a:t>
            </a:r>
            <a:r>
              <a:rPr sz="3000" i="1" spc="-5" dirty="0">
                <a:latin typeface="Calibri"/>
                <a:cs typeface="Calibri"/>
              </a:rPr>
              <a:t>а</a:t>
            </a:r>
            <a:r>
              <a:rPr sz="3000" i="1" dirty="0">
                <a:latin typeface="Calibri"/>
                <a:cs typeface="Calibri"/>
              </a:rPr>
              <a:t>я	ст</a:t>
            </a:r>
            <a:r>
              <a:rPr sz="3000" i="1" spc="-5" dirty="0">
                <a:latin typeface="Calibri"/>
                <a:cs typeface="Calibri"/>
              </a:rPr>
              <a:t>о</a:t>
            </a:r>
            <a:r>
              <a:rPr sz="3000" i="1" dirty="0">
                <a:latin typeface="Calibri"/>
                <a:cs typeface="Calibri"/>
              </a:rPr>
              <a:t>я</a:t>
            </a:r>
            <a:r>
              <a:rPr sz="3000" i="1" spc="-10" dirty="0">
                <a:latin typeface="Calibri"/>
                <a:cs typeface="Calibri"/>
              </a:rPr>
              <a:t>н</a:t>
            </a:r>
            <a:r>
              <a:rPr sz="3000" i="1" spc="-5" dirty="0">
                <a:latin typeface="Calibri"/>
                <a:cs typeface="Calibri"/>
              </a:rPr>
              <a:t>и</a:t>
            </a:r>
            <a:r>
              <a:rPr sz="3000" i="1" dirty="0">
                <a:latin typeface="Calibri"/>
                <a:cs typeface="Calibri"/>
              </a:rPr>
              <a:t>е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40200" y="1860779"/>
            <a:ext cx="1153160" cy="257175"/>
          </a:xfrm>
          <a:custGeom>
            <a:avLst/>
            <a:gdLst/>
            <a:ahLst/>
            <a:cxnLst/>
            <a:rect l="l" t="t" r="r" b="b"/>
            <a:pathLst>
              <a:path w="1153160" h="257175">
                <a:moveTo>
                  <a:pt x="928155" y="0"/>
                </a:moveTo>
                <a:lnTo>
                  <a:pt x="917224" y="712"/>
                </a:lnTo>
                <a:lnTo>
                  <a:pt x="907358" y="5472"/>
                </a:lnTo>
                <a:lnTo>
                  <a:pt x="899814" y="13949"/>
                </a:lnTo>
                <a:lnTo>
                  <a:pt x="896149" y="24687"/>
                </a:lnTo>
                <a:lnTo>
                  <a:pt x="896862" y="35619"/>
                </a:lnTo>
                <a:lnTo>
                  <a:pt x="901622" y="45485"/>
                </a:lnTo>
                <a:lnTo>
                  <a:pt x="910098" y="53029"/>
                </a:lnTo>
                <a:lnTo>
                  <a:pt x="990249" y="99784"/>
                </a:lnTo>
                <a:lnTo>
                  <a:pt x="1095946" y="99784"/>
                </a:lnTo>
                <a:lnTo>
                  <a:pt x="1095946" y="156934"/>
                </a:lnTo>
                <a:lnTo>
                  <a:pt x="990250" y="156934"/>
                </a:lnTo>
                <a:lnTo>
                  <a:pt x="910098" y="203689"/>
                </a:lnTo>
                <a:lnTo>
                  <a:pt x="901622" y="211233"/>
                </a:lnTo>
                <a:lnTo>
                  <a:pt x="896862" y="221099"/>
                </a:lnTo>
                <a:lnTo>
                  <a:pt x="896149" y="232030"/>
                </a:lnTo>
                <a:lnTo>
                  <a:pt x="899814" y="242770"/>
                </a:lnTo>
                <a:lnTo>
                  <a:pt x="907357" y="251246"/>
                </a:lnTo>
                <a:lnTo>
                  <a:pt x="917224" y="256006"/>
                </a:lnTo>
                <a:lnTo>
                  <a:pt x="928155" y="256719"/>
                </a:lnTo>
                <a:lnTo>
                  <a:pt x="938894" y="253054"/>
                </a:lnTo>
                <a:lnTo>
                  <a:pt x="1103671" y="156934"/>
                </a:lnTo>
                <a:lnTo>
                  <a:pt x="1095946" y="156934"/>
                </a:lnTo>
                <a:lnTo>
                  <a:pt x="1103673" y="156933"/>
                </a:lnTo>
                <a:lnTo>
                  <a:pt x="1152657" y="128359"/>
                </a:lnTo>
                <a:lnTo>
                  <a:pt x="938894" y="3664"/>
                </a:lnTo>
                <a:lnTo>
                  <a:pt x="928155" y="0"/>
                </a:lnTo>
                <a:close/>
              </a:path>
              <a:path w="1153160" h="257175">
                <a:moveTo>
                  <a:pt x="1039235" y="128359"/>
                </a:moveTo>
                <a:lnTo>
                  <a:pt x="990250" y="156934"/>
                </a:lnTo>
                <a:lnTo>
                  <a:pt x="1095946" y="156934"/>
                </a:lnTo>
                <a:lnTo>
                  <a:pt x="1095946" y="153042"/>
                </a:lnTo>
                <a:lnTo>
                  <a:pt x="1081548" y="153042"/>
                </a:lnTo>
                <a:lnTo>
                  <a:pt x="1039235" y="128359"/>
                </a:lnTo>
                <a:close/>
              </a:path>
              <a:path w="1153160" h="257175">
                <a:moveTo>
                  <a:pt x="0" y="99783"/>
                </a:moveTo>
                <a:lnTo>
                  <a:pt x="0" y="156933"/>
                </a:lnTo>
                <a:lnTo>
                  <a:pt x="990252" y="156933"/>
                </a:lnTo>
                <a:lnTo>
                  <a:pt x="1039235" y="128359"/>
                </a:lnTo>
                <a:lnTo>
                  <a:pt x="990249" y="99784"/>
                </a:lnTo>
                <a:lnTo>
                  <a:pt x="0" y="99783"/>
                </a:lnTo>
                <a:close/>
              </a:path>
              <a:path w="1153160" h="257175">
                <a:moveTo>
                  <a:pt x="1081548" y="103677"/>
                </a:moveTo>
                <a:lnTo>
                  <a:pt x="1039235" y="128359"/>
                </a:lnTo>
                <a:lnTo>
                  <a:pt x="1081548" y="153042"/>
                </a:lnTo>
                <a:lnTo>
                  <a:pt x="1081548" y="103677"/>
                </a:lnTo>
                <a:close/>
              </a:path>
              <a:path w="1153160" h="257175">
                <a:moveTo>
                  <a:pt x="1095946" y="103677"/>
                </a:moveTo>
                <a:lnTo>
                  <a:pt x="1081548" y="103677"/>
                </a:lnTo>
                <a:lnTo>
                  <a:pt x="1081548" y="153042"/>
                </a:lnTo>
                <a:lnTo>
                  <a:pt x="1095946" y="153042"/>
                </a:lnTo>
                <a:lnTo>
                  <a:pt x="1095946" y="103677"/>
                </a:lnTo>
                <a:close/>
              </a:path>
              <a:path w="1153160" h="257175">
                <a:moveTo>
                  <a:pt x="990249" y="99784"/>
                </a:moveTo>
                <a:lnTo>
                  <a:pt x="1039235" y="128359"/>
                </a:lnTo>
                <a:lnTo>
                  <a:pt x="1081548" y="103677"/>
                </a:lnTo>
                <a:lnTo>
                  <a:pt x="1095946" y="103677"/>
                </a:lnTo>
                <a:lnTo>
                  <a:pt x="1095946" y="99784"/>
                </a:lnTo>
                <a:lnTo>
                  <a:pt x="990249" y="99784"/>
                </a:lnTo>
                <a:close/>
              </a:path>
            </a:pathLst>
          </a:custGeom>
          <a:solidFill>
            <a:srgbClr val="4274A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932432" y="5175503"/>
            <a:ext cx="5352415" cy="1682750"/>
            <a:chOff x="1932432" y="5175503"/>
            <a:chExt cx="5352415" cy="1682750"/>
          </a:xfrm>
        </p:grpSpPr>
        <p:sp>
          <p:nvSpPr>
            <p:cNvPr id="12" name="object 12"/>
            <p:cNvSpPr/>
            <p:nvPr/>
          </p:nvSpPr>
          <p:spPr>
            <a:xfrm>
              <a:off x="1932432" y="5175503"/>
              <a:ext cx="5352288" cy="932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32432" y="6038087"/>
              <a:ext cx="5352288" cy="819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895855" y="2257958"/>
            <a:ext cx="5389245" cy="2680335"/>
            <a:chOff x="1895855" y="2257958"/>
            <a:chExt cx="5389245" cy="2680335"/>
          </a:xfrm>
        </p:grpSpPr>
        <p:sp>
          <p:nvSpPr>
            <p:cNvPr id="15" name="object 15"/>
            <p:cNvSpPr/>
            <p:nvPr/>
          </p:nvSpPr>
          <p:spPr>
            <a:xfrm>
              <a:off x="1895855" y="2798064"/>
              <a:ext cx="5352288" cy="6278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32431" y="3300984"/>
              <a:ext cx="5352288" cy="6309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32431" y="3806952"/>
              <a:ext cx="5352288" cy="6278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64791" y="2257958"/>
              <a:ext cx="4688205" cy="578485"/>
            </a:xfrm>
            <a:custGeom>
              <a:avLst/>
              <a:gdLst/>
              <a:ahLst/>
              <a:cxnLst/>
              <a:rect l="l" t="t" r="r" b="b"/>
              <a:pathLst>
                <a:path w="4688205" h="578485">
                  <a:moveTo>
                    <a:pt x="2162822" y="523367"/>
                  </a:moveTo>
                  <a:lnTo>
                    <a:pt x="2039391" y="413905"/>
                  </a:lnTo>
                  <a:lnTo>
                    <a:pt x="2032850" y="410095"/>
                  </a:lnTo>
                  <a:lnTo>
                    <a:pt x="2025611" y="409143"/>
                  </a:lnTo>
                  <a:lnTo>
                    <a:pt x="2018538" y="410959"/>
                  </a:lnTo>
                  <a:lnTo>
                    <a:pt x="2012492" y="415518"/>
                  </a:lnTo>
                  <a:lnTo>
                    <a:pt x="2008695" y="422059"/>
                  </a:lnTo>
                  <a:lnTo>
                    <a:pt x="2007730" y="429298"/>
                  </a:lnTo>
                  <a:lnTo>
                    <a:pt x="2009559" y="436372"/>
                  </a:lnTo>
                  <a:lnTo>
                    <a:pt x="2014105" y="442404"/>
                  </a:lnTo>
                  <a:lnTo>
                    <a:pt x="2060397" y="483450"/>
                  </a:lnTo>
                  <a:lnTo>
                    <a:pt x="7480" y="72872"/>
                  </a:lnTo>
                  <a:lnTo>
                    <a:pt x="0" y="110223"/>
                  </a:lnTo>
                  <a:lnTo>
                    <a:pt x="2052916" y="520814"/>
                  </a:lnTo>
                  <a:lnTo>
                    <a:pt x="1994408" y="540893"/>
                  </a:lnTo>
                  <a:lnTo>
                    <a:pt x="1987880" y="544715"/>
                  </a:lnTo>
                  <a:lnTo>
                    <a:pt x="1983486" y="550545"/>
                  </a:lnTo>
                  <a:lnTo>
                    <a:pt x="1981593" y="557606"/>
                  </a:lnTo>
                  <a:lnTo>
                    <a:pt x="1982584" y="565099"/>
                  </a:lnTo>
                  <a:lnTo>
                    <a:pt x="1986407" y="571627"/>
                  </a:lnTo>
                  <a:lnTo>
                    <a:pt x="1992236" y="576033"/>
                  </a:lnTo>
                  <a:lnTo>
                    <a:pt x="1999284" y="577926"/>
                  </a:lnTo>
                  <a:lnTo>
                    <a:pt x="2006777" y="576935"/>
                  </a:lnTo>
                  <a:lnTo>
                    <a:pt x="2130006" y="534631"/>
                  </a:lnTo>
                  <a:lnTo>
                    <a:pt x="2162822" y="523367"/>
                  </a:lnTo>
                  <a:close/>
                </a:path>
                <a:path w="4688205" h="578485">
                  <a:moveTo>
                    <a:pt x="4688167" y="37033"/>
                  </a:moveTo>
                  <a:lnTo>
                    <a:pt x="4679213" y="0"/>
                  </a:lnTo>
                  <a:lnTo>
                    <a:pt x="2695219" y="479425"/>
                  </a:lnTo>
                  <a:lnTo>
                    <a:pt x="2739847" y="436575"/>
                  </a:lnTo>
                  <a:lnTo>
                    <a:pt x="2727033" y="403783"/>
                  </a:lnTo>
                  <a:lnTo>
                    <a:pt x="2719832" y="405041"/>
                  </a:lnTo>
                  <a:lnTo>
                    <a:pt x="2713456" y="409092"/>
                  </a:lnTo>
                  <a:lnTo>
                    <a:pt x="2594457" y="523367"/>
                  </a:lnTo>
                  <a:lnTo>
                    <a:pt x="2752509" y="570699"/>
                  </a:lnTo>
                  <a:lnTo>
                    <a:pt x="2760040" y="571398"/>
                  </a:lnTo>
                  <a:lnTo>
                    <a:pt x="2767012" y="569214"/>
                  </a:lnTo>
                  <a:lnTo>
                    <a:pt x="2772651" y="564591"/>
                  </a:lnTo>
                  <a:lnTo>
                    <a:pt x="2776220" y="557911"/>
                  </a:lnTo>
                  <a:lnTo>
                    <a:pt x="2776905" y="550379"/>
                  </a:lnTo>
                  <a:lnTo>
                    <a:pt x="2774734" y="543407"/>
                  </a:lnTo>
                  <a:lnTo>
                    <a:pt x="2770111" y="537768"/>
                  </a:lnTo>
                  <a:lnTo>
                    <a:pt x="2763431" y="534200"/>
                  </a:lnTo>
                  <a:lnTo>
                    <a:pt x="2759430" y="533006"/>
                  </a:lnTo>
                  <a:lnTo>
                    <a:pt x="2704173" y="516458"/>
                  </a:lnTo>
                  <a:lnTo>
                    <a:pt x="4688167" y="37033"/>
                  </a:lnTo>
                  <a:close/>
                </a:path>
              </a:pathLst>
            </a:custGeom>
            <a:solidFill>
              <a:srgbClr val="9ED3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932431" y="4309872"/>
              <a:ext cx="5352288" cy="6278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193542" y="2872740"/>
            <a:ext cx="4829175" cy="38754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4769" algn="ctr">
              <a:lnSpc>
                <a:spcPct val="100000"/>
              </a:lnSpc>
              <a:spcBef>
                <a:spcPts val="100"/>
              </a:spcBef>
            </a:pPr>
            <a:r>
              <a:rPr sz="2000" i="1" spc="-5" dirty="0">
                <a:latin typeface="Calibri"/>
                <a:cs typeface="Calibri"/>
              </a:rPr>
              <a:t>ось </a:t>
            </a:r>
            <a:r>
              <a:rPr sz="2000" i="1" spc="-10" dirty="0">
                <a:latin typeface="Calibri"/>
                <a:cs typeface="Calibri"/>
              </a:rPr>
              <a:t>конечности</a:t>
            </a:r>
            <a:endParaRPr sz="2000">
              <a:latin typeface="Calibri"/>
              <a:cs typeface="Calibri"/>
            </a:endParaRPr>
          </a:p>
          <a:p>
            <a:pPr marL="500380" marR="492759" algn="ctr">
              <a:lnSpc>
                <a:spcPct val="165000"/>
              </a:lnSpc>
              <a:spcBef>
                <a:spcPts val="20"/>
              </a:spcBef>
            </a:pPr>
            <a:r>
              <a:rPr sz="2000" i="1" spc="-5" dirty="0">
                <a:latin typeface="Calibri"/>
                <a:cs typeface="Calibri"/>
              </a:rPr>
              <a:t>установка сегментов</a:t>
            </a:r>
            <a:r>
              <a:rPr sz="2000" i="1" spc="-7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конечности  </a:t>
            </a:r>
            <a:r>
              <a:rPr sz="2000" i="1" dirty="0">
                <a:latin typeface="Calibri"/>
                <a:cs typeface="Calibri"/>
              </a:rPr>
              <a:t>стабильность</a:t>
            </a:r>
            <a:r>
              <a:rPr sz="2000" i="1" spc="-1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суставов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60"/>
              </a:spcBef>
            </a:pPr>
            <a:r>
              <a:rPr sz="2000" i="1" spc="-5" dirty="0">
                <a:latin typeface="Calibri"/>
                <a:cs typeface="Calibri"/>
              </a:rPr>
              <a:t>конгруэнтность </a:t>
            </a:r>
            <a:r>
              <a:rPr sz="2000" i="1" dirty="0">
                <a:latin typeface="Calibri"/>
                <a:cs typeface="Calibri"/>
              </a:rPr>
              <a:t>и </a:t>
            </a:r>
            <a:r>
              <a:rPr sz="2000" i="1" spc="-5" dirty="0">
                <a:latin typeface="Calibri"/>
                <a:cs typeface="Calibri"/>
              </a:rPr>
              <a:t>подвижность</a:t>
            </a:r>
            <a:r>
              <a:rPr sz="2000" i="1" spc="-4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суставов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1490"/>
              </a:spcBef>
            </a:pPr>
            <a:r>
              <a:rPr sz="2000" i="1" spc="-5" dirty="0">
                <a:latin typeface="Calibri"/>
                <a:cs typeface="Calibri"/>
              </a:rPr>
              <a:t>функция антигравитарных мышц </a:t>
            </a:r>
            <a:r>
              <a:rPr sz="2000" i="1" dirty="0">
                <a:latin typeface="Calibri"/>
                <a:cs typeface="Calibri"/>
              </a:rPr>
              <a:t>и</a:t>
            </a:r>
            <a:r>
              <a:rPr sz="2000" i="1" spc="-4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мышц-  </a:t>
            </a:r>
            <a:r>
              <a:rPr sz="2000" i="1" spc="-5" dirty="0">
                <a:latin typeface="Calibri"/>
                <a:cs typeface="Calibri"/>
              </a:rPr>
              <a:t>стабилизаторов</a:t>
            </a:r>
            <a:endParaRPr sz="2000">
              <a:latin typeface="Calibri"/>
              <a:cs typeface="Calibri"/>
            </a:endParaRPr>
          </a:p>
          <a:p>
            <a:pPr marL="129539" marR="121285" indent="-1270" algn="ctr">
              <a:lnSpc>
                <a:spcPct val="100000"/>
              </a:lnSpc>
              <a:spcBef>
                <a:spcPts val="1989"/>
              </a:spcBef>
            </a:pPr>
            <a:r>
              <a:rPr sz="2000" i="1" spc="-5" dirty="0">
                <a:latin typeface="Calibri"/>
                <a:cs typeface="Calibri"/>
              </a:rPr>
              <a:t>вспомогательные приспособления </a:t>
            </a:r>
            <a:r>
              <a:rPr sz="2000" i="1" dirty="0">
                <a:latin typeface="Calibri"/>
                <a:cs typeface="Calibri"/>
              </a:rPr>
              <a:t>–  </a:t>
            </a:r>
            <a:r>
              <a:rPr sz="2000" i="1" spc="-5" dirty="0">
                <a:latin typeface="Calibri"/>
                <a:cs typeface="Calibri"/>
              </a:rPr>
              <a:t>протезы, ортезы, </a:t>
            </a:r>
            <a:r>
              <a:rPr sz="2000" i="1" dirty="0">
                <a:latin typeface="Calibri"/>
                <a:cs typeface="Calibri"/>
              </a:rPr>
              <a:t>трости, </a:t>
            </a:r>
            <a:r>
              <a:rPr sz="2000" i="1" spc="-10" dirty="0">
                <a:latin typeface="Calibri"/>
                <a:cs typeface="Calibri"/>
              </a:rPr>
              <a:t>манежи </a:t>
            </a:r>
            <a:r>
              <a:rPr sz="2000" i="1" dirty="0">
                <a:latin typeface="Calibri"/>
                <a:cs typeface="Calibri"/>
              </a:rPr>
              <a:t>и</a:t>
            </a:r>
            <a:r>
              <a:rPr sz="2000" i="1" spc="-4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др.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87489" y="13715"/>
            <a:ext cx="5325745" cy="10102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indent="449580">
              <a:lnSpc>
                <a:spcPct val="101899"/>
              </a:lnSpc>
              <a:spcBef>
                <a:spcPts val="25"/>
              </a:spcBef>
            </a:pPr>
            <a:r>
              <a:rPr sz="3200" spc="-5" dirty="0"/>
              <a:t>ОЦЕНКА </a:t>
            </a:r>
            <a:r>
              <a:rPr sz="3200" spc="-20" dirty="0"/>
              <a:t>НАРУШЕНИЙ  </a:t>
            </a:r>
            <a:r>
              <a:rPr sz="3200" i="1" spc="-55" dirty="0"/>
              <a:t>ДВИГАТЕЛЬНОЙ</a:t>
            </a:r>
            <a:r>
              <a:rPr sz="3200" i="1" spc="-30" dirty="0"/>
              <a:t> </a:t>
            </a:r>
            <a:r>
              <a:rPr sz="3200" i="1" spc="-45" dirty="0"/>
              <a:t>ФУНКЦИИ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578607" y="2109216"/>
            <a:ext cx="4130040" cy="1822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148839" y="4270247"/>
            <a:ext cx="4916805" cy="1746885"/>
            <a:chOff x="2148839" y="4270247"/>
            <a:chExt cx="4916805" cy="1746885"/>
          </a:xfrm>
        </p:grpSpPr>
        <p:sp>
          <p:nvSpPr>
            <p:cNvPr id="5" name="object 5"/>
            <p:cNvSpPr/>
            <p:nvPr/>
          </p:nvSpPr>
          <p:spPr>
            <a:xfrm>
              <a:off x="2148839" y="4270247"/>
              <a:ext cx="4916423" cy="17465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95512" y="4292600"/>
              <a:ext cx="4824412" cy="16557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95512" y="4292600"/>
              <a:ext cx="4824730" cy="1656080"/>
            </a:xfrm>
            <a:custGeom>
              <a:avLst/>
              <a:gdLst/>
              <a:ahLst/>
              <a:cxnLst/>
              <a:rect l="l" t="t" r="r" b="b"/>
              <a:pathLst>
                <a:path w="4824730" h="1656079">
                  <a:moveTo>
                    <a:pt x="0" y="827881"/>
                  </a:moveTo>
                  <a:lnTo>
                    <a:pt x="3818" y="780902"/>
                  </a:lnTo>
                  <a:lnTo>
                    <a:pt x="15138" y="734611"/>
                  </a:lnTo>
                  <a:lnTo>
                    <a:pt x="33756" y="689077"/>
                  </a:lnTo>
                  <a:lnTo>
                    <a:pt x="59467" y="644370"/>
                  </a:lnTo>
                  <a:lnTo>
                    <a:pt x="92069" y="600561"/>
                  </a:lnTo>
                  <a:lnTo>
                    <a:pt x="131358" y="557719"/>
                  </a:lnTo>
                  <a:lnTo>
                    <a:pt x="177130" y="515913"/>
                  </a:lnTo>
                  <a:lnTo>
                    <a:pt x="229182" y="475215"/>
                  </a:lnTo>
                  <a:lnTo>
                    <a:pt x="287310" y="435693"/>
                  </a:lnTo>
                  <a:lnTo>
                    <a:pt x="351309" y="397418"/>
                  </a:lnTo>
                  <a:lnTo>
                    <a:pt x="385448" y="378770"/>
                  </a:lnTo>
                  <a:lnTo>
                    <a:pt x="420978" y="360459"/>
                  </a:lnTo>
                  <a:lnTo>
                    <a:pt x="457874" y="342495"/>
                  </a:lnTo>
                  <a:lnTo>
                    <a:pt x="496111" y="324887"/>
                  </a:lnTo>
                  <a:lnTo>
                    <a:pt x="535664" y="307643"/>
                  </a:lnTo>
                  <a:lnTo>
                    <a:pt x="576506" y="290771"/>
                  </a:lnTo>
                  <a:lnTo>
                    <a:pt x="618613" y="274281"/>
                  </a:lnTo>
                  <a:lnTo>
                    <a:pt x="661959" y="258181"/>
                  </a:lnTo>
                  <a:lnTo>
                    <a:pt x="706518" y="242480"/>
                  </a:lnTo>
                  <a:lnTo>
                    <a:pt x="752266" y="227187"/>
                  </a:lnTo>
                  <a:lnTo>
                    <a:pt x="799176" y="212311"/>
                  </a:lnTo>
                  <a:lnTo>
                    <a:pt x="847223" y="197860"/>
                  </a:lnTo>
                  <a:lnTo>
                    <a:pt x="896382" y="183842"/>
                  </a:lnTo>
                  <a:lnTo>
                    <a:pt x="946627" y="170268"/>
                  </a:lnTo>
                  <a:lnTo>
                    <a:pt x="997933" y="157145"/>
                  </a:lnTo>
                  <a:lnTo>
                    <a:pt x="1050274" y="144481"/>
                  </a:lnTo>
                  <a:lnTo>
                    <a:pt x="1103625" y="132287"/>
                  </a:lnTo>
                  <a:lnTo>
                    <a:pt x="1157961" y="120571"/>
                  </a:lnTo>
                  <a:lnTo>
                    <a:pt x="1213255" y="109341"/>
                  </a:lnTo>
                  <a:lnTo>
                    <a:pt x="1269483" y="98606"/>
                  </a:lnTo>
                  <a:lnTo>
                    <a:pt x="1326620" y="88375"/>
                  </a:lnTo>
                  <a:lnTo>
                    <a:pt x="1384638" y="78656"/>
                  </a:lnTo>
                  <a:lnTo>
                    <a:pt x="1443514" y="69459"/>
                  </a:lnTo>
                  <a:lnTo>
                    <a:pt x="1503222" y="60792"/>
                  </a:lnTo>
                  <a:lnTo>
                    <a:pt x="1563736" y="52663"/>
                  </a:lnTo>
                  <a:lnTo>
                    <a:pt x="1625031" y="45083"/>
                  </a:lnTo>
                  <a:lnTo>
                    <a:pt x="1687081" y="38058"/>
                  </a:lnTo>
                  <a:lnTo>
                    <a:pt x="1749861" y="31598"/>
                  </a:lnTo>
                  <a:lnTo>
                    <a:pt x="1813345" y="25713"/>
                  </a:lnTo>
                  <a:lnTo>
                    <a:pt x="1877509" y="20409"/>
                  </a:lnTo>
                  <a:lnTo>
                    <a:pt x="1942326" y="15697"/>
                  </a:lnTo>
                  <a:lnTo>
                    <a:pt x="2007771" y="11585"/>
                  </a:lnTo>
                  <a:lnTo>
                    <a:pt x="2073819" y="8081"/>
                  </a:lnTo>
                  <a:lnTo>
                    <a:pt x="2140443" y="5195"/>
                  </a:lnTo>
                  <a:lnTo>
                    <a:pt x="2207620" y="2935"/>
                  </a:lnTo>
                  <a:lnTo>
                    <a:pt x="2275323" y="1310"/>
                  </a:lnTo>
                  <a:lnTo>
                    <a:pt x="2343527" y="329"/>
                  </a:lnTo>
                  <a:lnTo>
                    <a:pt x="2412206" y="0"/>
                  </a:lnTo>
                  <a:lnTo>
                    <a:pt x="2480884" y="329"/>
                  </a:lnTo>
                  <a:lnTo>
                    <a:pt x="2549088" y="1310"/>
                  </a:lnTo>
                  <a:lnTo>
                    <a:pt x="2616791" y="2935"/>
                  </a:lnTo>
                  <a:lnTo>
                    <a:pt x="2683967" y="5195"/>
                  </a:lnTo>
                  <a:lnTo>
                    <a:pt x="2750592" y="8081"/>
                  </a:lnTo>
                  <a:lnTo>
                    <a:pt x="2816640" y="11585"/>
                  </a:lnTo>
                  <a:lnTo>
                    <a:pt x="2882085" y="15697"/>
                  </a:lnTo>
                  <a:lnTo>
                    <a:pt x="2946902" y="20409"/>
                  </a:lnTo>
                  <a:lnTo>
                    <a:pt x="3011065" y="25713"/>
                  </a:lnTo>
                  <a:lnTo>
                    <a:pt x="3074550" y="31598"/>
                  </a:lnTo>
                  <a:lnTo>
                    <a:pt x="3137330" y="38058"/>
                  </a:lnTo>
                  <a:lnTo>
                    <a:pt x="3199380" y="45083"/>
                  </a:lnTo>
                  <a:lnTo>
                    <a:pt x="3260675" y="52663"/>
                  </a:lnTo>
                  <a:lnTo>
                    <a:pt x="3321189" y="60792"/>
                  </a:lnTo>
                  <a:lnTo>
                    <a:pt x="3380896" y="69459"/>
                  </a:lnTo>
                  <a:lnTo>
                    <a:pt x="3439772" y="78656"/>
                  </a:lnTo>
                  <a:lnTo>
                    <a:pt x="3497791" y="88375"/>
                  </a:lnTo>
                  <a:lnTo>
                    <a:pt x="3554927" y="98606"/>
                  </a:lnTo>
                  <a:lnTo>
                    <a:pt x="3611155" y="109341"/>
                  </a:lnTo>
                  <a:lnTo>
                    <a:pt x="3666450" y="120571"/>
                  </a:lnTo>
                  <a:lnTo>
                    <a:pt x="3720786" y="132287"/>
                  </a:lnTo>
                  <a:lnTo>
                    <a:pt x="3774137" y="144481"/>
                  </a:lnTo>
                  <a:lnTo>
                    <a:pt x="3826478" y="157145"/>
                  </a:lnTo>
                  <a:lnTo>
                    <a:pt x="3877784" y="170268"/>
                  </a:lnTo>
                  <a:lnTo>
                    <a:pt x="3928029" y="183842"/>
                  </a:lnTo>
                  <a:lnTo>
                    <a:pt x="3977188" y="197860"/>
                  </a:lnTo>
                  <a:lnTo>
                    <a:pt x="4025235" y="212311"/>
                  </a:lnTo>
                  <a:lnTo>
                    <a:pt x="4072145" y="227187"/>
                  </a:lnTo>
                  <a:lnTo>
                    <a:pt x="4117893" y="242480"/>
                  </a:lnTo>
                  <a:lnTo>
                    <a:pt x="4162452" y="258181"/>
                  </a:lnTo>
                  <a:lnTo>
                    <a:pt x="4205798" y="274281"/>
                  </a:lnTo>
                  <a:lnTo>
                    <a:pt x="4247905" y="290771"/>
                  </a:lnTo>
                  <a:lnTo>
                    <a:pt x="4288747" y="307643"/>
                  </a:lnTo>
                  <a:lnTo>
                    <a:pt x="4328299" y="324887"/>
                  </a:lnTo>
                  <a:lnTo>
                    <a:pt x="4366537" y="342495"/>
                  </a:lnTo>
                  <a:lnTo>
                    <a:pt x="4403433" y="360459"/>
                  </a:lnTo>
                  <a:lnTo>
                    <a:pt x="4438963" y="378770"/>
                  </a:lnTo>
                  <a:lnTo>
                    <a:pt x="4473101" y="397418"/>
                  </a:lnTo>
                  <a:lnTo>
                    <a:pt x="4537101" y="435693"/>
                  </a:lnTo>
                  <a:lnTo>
                    <a:pt x="4595229" y="475215"/>
                  </a:lnTo>
                  <a:lnTo>
                    <a:pt x="4647281" y="515913"/>
                  </a:lnTo>
                  <a:lnTo>
                    <a:pt x="4693053" y="557719"/>
                  </a:lnTo>
                  <a:lnTo>
                    <a:pt x="4732342" y="600561"/>
                  </a:lnTo>
                  <a:lnTo>
                    <a:pt x="4764944" y="644370"/>
                  </a:lnTo>
                  <a:lnTo>
                    <a:pt x="4790655" y="689077"/>
                  </a:lnTo>
                  <a:lnTo>
                    <a:pt x="4809273" y="734611"/>
                  </a:lnTo>
                  <a:lnTo>
                    <a:pt x="4820593" y="780902"/>
                  </a:lnTo>
                  <a:lnTo>
                    <a:pt x="4824412" y="827881"/>
                  </a:lnTo>
                  <a:lnTo>
                    <a:pt x="4823453" y="851452"/>
                  </a:lnTo>
                  <a:lnTo>
                    <a:pt x="4815858" y="898096"/>
                  </a:lnTo>
                  <a:lnTo>
                    <a:pt x="4800864" y="944017"/>
                  </a:lnTo>
                  <a:lnTo>
                    <a:pt x="4778674" y="989146"/>
                  </a:lnTo>
                  <a:lnTo>
                    <a:pt x="4749491" y="1033413"/>
                  </a:lnTo>
                  <a:lnTo>
                    <a:pt x="4713520" y="1076747"/>
                  </a:lnTo>
                  <a:lnTo>
                    <a:pt x="4670964" y="1119080"/>
                  </a:lnTo>
                  <a:lnTo>
                    <a:pt x="4622027" y="1160341"/>
                  </a:lnTo>
                  <a:lnTo>
                    <a:pt x="4566912" y="1200460"/>
                  </a:lnTo>
                  <a:lnTo>
                    <a:pt x="4505823" y="1239367"/>
                  </a:lnTo>
                  <a:lnTo>
                    <a:pt x="4438963" y="1276993"/>
                  </a:lnTo>
                  <a:lnTo>
                    <a:pt x="4403433" y="1295303"/>
                  </a:lnTo>
                  <a:lnTo>
                    <a:pt x="4366537" y="1313267"/>
                  </a:lnTo>
                  <a:lnTo>
                    <a:pt x="4328299" y="1330875"/>
                  </a:lnTo>
                  <a:lnTo>
                    <a:pt x="4288747" y="1348120"/>
                  </a:lnTo>
                  <a:lnTo>
                    <a:pt x="4247905" y="1364991"/>
                  </a:lnTo>
                  <a:lnTo>
                    <a:pt x="4205798" y="1381481"/>
                  </a:lnTo>
                  <a:lnTo>
                    <a:pt x="4162452" y="1397581"/>
                  </a:lnTo>
                  <a:lnTo>
                    <a:pt x="4117893" y="1413282"/>
                  </a:lnTo>
                  <a:lnTo>
                    <a:pt x="4072145" y="1428575"/>
                  </a:lnTo>
                  <a:lnTo>
                    <a:pt x="4025235" y="1443451"/>
                  </a:lnTo>
                  <a:lnTo>
                    <a:pt x="3977188" y="1457902"/>
                  </a:lnTo>
                  <a:lnTo>
                    <a:pt x="3928029" y="1471920"/>
                  </a:lnTo>
                  <a:lnTo>
                    <a:pt x="3877784" y="1485494"/>
                  </a:lnTo>
                  <a:lnTo>
                    <a:pt x="3826478" y="1498618"/>
                  </a:lnTo>
                  <a:lnTo>
                    <a:pt x="3774137" y="1511281"/>
                  </a:lnTo>
                  <a:lnTo>
                    <a:pt x="3720786" y="1523475"/>
                  </a:lnTo>
                  <a:lnTo>
                    <a:pt x="3666450" y="1535191"/>
                  </a:lnTo>
                  <a:lnTo>
                    <a:pt x="3611155" y="1546421"/>
                  </a:lnTo>
                  <a:lnTo>
                    <a:pt x="3554927" y="1557156"/>
                  </a:lnTo>
                  <a:lnTo>
                    <a:pt x="3497791" y="1567387"/>
                  </a:lnTo>
                  <a:lnTo>
                    <a:pt x="3439772" y="1577106"/>
                  </a:lnTo>
                  <a:lnTo>
                    <a:pt x="3380896" y="1586303"/>
                  </a:lnTo>
                  <a:lnTo>
                    <a:pt x="3321189" y="1594970"/>
                  </a:lnTo>
                  <a:lnTo>
                    <a:pt x="3260675" y="1603099"/>
                  </a:lnTo>
                  <a:lnTo>
                    <a:pt x="3199380" y="1610680"/>
                  </a:lnTo>
                  <a:lnTo>
                    <a:pt x="3137330" y="1617704"/>
                  </a:lnTo>
                  <a:lnTo>
                    <a:pt x="3074550" y="1624164"/>
                  </a:lnTo>
                  <a:lnTo>
                    <a:pt x="3011065" y="1630050"/>
                  </a:lnTo>
                  <a:lnTo>
                    <a:pt x="2946902" y="1635353"/>
                  </a:lnTo>
                  <a:lnTo>
                    <a:pt x="2882085" y="1640065"/>
                  </a:lnTo>
                  <a:lnTo>
                    <a:pt x="2816640" y="1644177"/>
                  </a:lnTo>
                  <a:lnTo>
                    <a:pt x="2750592" y="1647681"/>
                  </a:lnTo>
                  <a:lnTo>
                    <a:pt x="2683967" y="1650567"/>
                  </a:lnTo>
                  <a:lnTo>
                    <a:pt x="2616791" y="1652827"/>
                  </a:lnTo>
                  <a:lnTo>
                    <a:pt x="2549088" y="1654452"/>
                  </a:lnTo>
                  <a:lnTo>
                    <a:pt x="2480884" y="1655433"/>
                  </a:lnTo>
                  <a:lnTo>
                    <a:pt x="2412206" y="1655763"/>
                  </a:lnTo>
                  <a:lnTo>
                    <a:pt x="2343527" y="1655433"/>
                  </a:lnTo>
                  <a:lnTo>
                    <a:pt x="2275323" y="1654452"/>
                  </a:lnTo>
                  <a:lnTo>
                    <a:pt x="2207620" y="1652827"/>
                  </a:lnTo>
                  <a:lnTo>
                    <a:pt x="2140443" y="1650567"/>
                  </a:lnTo>
                  <a:lnTo>
                    <a:pt x="2073819" y="1647681"/>
                  </a:lnTo>
                  <a:lnTo>
                    <a:pt x="2007771" y="1644177"/>
                  </a:lnTo>
                  <a:lnTo>
                    <a:pt x="1942326" y="1640065"/>
                  </a:lnTo>
                  <a:lnTo>
                    <a:pt x="1877509" y="1635353"/>
                  </a:lnTo>
                  <a:lnTo>
                    <a:pt x="1813345" y="1630050"/>
                  </a:lnTo>
                  <a:lnTo>
                    <a:pt x="1749861" y="1624164"/>
                  </a:lnTo>
                  <a:lnTo>
                    <a:pt x="1687081" y="1617704"/>
                  </a:lnTo>
                  <a:lnTo>
                    <a:pt x="1625031" y="1610680"/>
                  </a:lnTo>
                  <a:lnTo>
                    <a:pt x="1563736" y="1603099"/>
                  </a:lnTo>
                  <a:lnTo>
                    <a:pt x="1503222" y="1594970"/>
                  </a:lnTo>
                  <a:lnTo>
                    <a:pt x="1443514" y="1586303"/>
                  </a:lnTo>
                  <a:lnTo>
                    <a:pt x="1384638" y="1577106"/>
                  </a:lnTo>
                  <a:lnTo>
                    <a:pt x="1326620" y="1567387"/>
                  </a:lnTo>
                  <a:lnTo>
                    <a:pt x="1269483" y="1557156"/>
                  </a:lnTo>
                  <a:lnTo>
                    <a:pt x="1213255" y="1546421"/>
                  </a:lnTo>
                  <a:lnTo>
                    <a:pt x="1157961" y="1535191"/>
                  </a:lnTo>
                  <a:lnTo>
                    <a:pt x="1103625" y="1523475"/>
                  </a:lnTo>
                  <a:lnTo>
                    <a:pt x="1050274" y="1511281"/>
                  </a:lnTo>
                  <a:lnTo>
                    <a:pt x="997933" y="1498618"/>
                  </a:lnTo>
                  <a:lnTo>
                    <a:pt x="946627" y="1485494"/>
                  </a:lnTo>
                  <a:lnTo>
                    <a:pt x="896382" y="1471920"/>
                  </a:lnTo>
                  <a:lnTo>
                    <a:pt x="847223" y="1457902"/>
                  </a:lnTo>
                  <a:lnTo>
                    <a:pt x="799176" y="1443451"/>
                  </a:lnTo>
                  <a:lnTo>
                    <a:pt x="752266" y="1428575"/>
                  </a:lnTo>
                  <a:lnTo>
                    <a:pt x="706518" y="1413282"/>
                  </a:lnTo>
                  <a:lnTo>
                    <a:pt x="661959" y="1397581"/>
                  </a:lnTo>
                  <a:lnTo>
                    <a:pt x="618613" y="1381481"/>
                  </a:lnTo>
                  <a:lnTo>
                    <a:pt x="576506" y="1364991"/>
                  </a:lnTo>
                  <a:lnTo>
                    <a:pt x="535664" y="1348120"/>
                  </a:lnTo>
                  <a:lnTo>
                    <a:pt x="496111" y="1330875"/>
                  </a:lnTo>
                  <a:lnTo>
                    <a:pt x="457874" y="1313267"/>
                  </a:lnTo>
                  <a:lnTo>
                    <a:pt x="420978" y="1295303"/>
                  </a:lnTo>
                  <a:lnTo>
                    <a:pt x="385448" y="1276993"/>
                  </a:lnTo>
                  <a:lnTo>
                    <a:pt x="351309" y="1258344"/>
                  </a:lnTo>
                  <a:lnTo>
                    <a:pt x="287310" y="1220069"/>
                  </a:lnTo>
                  <a:lnTo>
                    <a:pt x="229182" y="1180547"/>
                  </a:lnTo>
                  <a:lnTo>
                    <a:pt x="177130" y="1139849"/>
                  </a:lnTo>
                  <a:lnTo>
                    <a:pt x="131358" y="1098043"/>
                  </a:lnTo>
                  <a:lnTo>
                    <a:pt x="92069" y="1055201"/>
                  </a:lnTo>
                  <a:lnTo>
                    <a:pt x="59467" y="1011392"/>
                  </a:lnTo>
                  <a:lnTo>
                    <a:pt x="33756" y="966685"/>
                  </a:lnTo>
                  <a:lnTo>
                    <a:pt x="15138" y="921151"/>
                  </a:lnTo>
                  <a:lnTo>
                    <a:pt x="3818" y="874860"/>
                  </a:lnTo>
                  <a:lnTo>
                    <a:pt x="0" y="82788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789682" y="2658363"/>
            <a:ext cx="36360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spc="-5" dirty="0">
                <a:solidFill>
                  <a:srgbClr val="FFFFFF"/>
                </a:solidFill>
                <a:latin typeface="Arial"/>
                <a:cs typeface="Arial"/>
              </a:rPr>
              <a:t>Клинические</a:t>
            </a:r>
            <a:r>
              <a:rPr sz="28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spc="-10" dirty="0">
                <a:solidFill>
                  <a:srgbClr val="FFFFFF"/>
                </a:solidFill>
                <a:latin typeface="Arial"/>
                <a:cs typeface="Arial"/>
              </a:rPr>
              <a:t>методы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68612" y="4599939"/>
            <a:ext cx="3477895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044575" marR="5080" indent="-1031875">
              <a:lnSpc>
                <a:spcPct val="101400"/>
              </a:lnSpc>
              <a:spcBef>
                <a:spcPts val="50"/>
              </a:spcBef>
            </a:pPr>
            <a:r>
              <a:rPr sz="2800" i="1" spc="-5" dirty="0">
                <a:solidFill>
                  <a:srgbClr val="FFFFFF"/>
                </a:solidFill>
                <a:latin typeface="Arial"/>
                <a:cs typeface="Arial"/>
              </a:rPr>
              <a:t>Ин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800" i="1" spc="-3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800" i="1" spc="-90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ум</a:t>
            </a:r>
            <a:r>
              <a:rPr sz="2800" i="1" spc="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800" i="1" spc="-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800" i="1" spc="-30" dirty="0">
                <a:solidFill>
                  <a:srgbClr val="FFFFFF"/>
                </a:solidFill>
                <a:latin typeface="Arial"/>
                <a:cs typeface="Arial"/>
              </a:rPr>
              <a:t>та</a:t>
            </a:r>
            <a:r>
              <a:rPr sz="2800" i="1" spc="-5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2800" i="1" spc="-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ые  </a:t>
            </a:r>
            <a:r>
              <a:rPr sz="2800" i="1" spc="-10" dirty="0">
                <a:solidFill>
                  <a:srgbClr val="FFFFFF"/>
                </a:solidFill>
                <a:latin typeface="Arial"/>
                <a:cs typeface="Arial"/>
              </a:rPr>
              <a:t>методы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408487" y="1322387"/>
            <a:ext cx="327025" cy="757555"/>
            <a:chOff x="4408487" y="1322387"/>
            <a:chExt cx="327025" cy="757555"/>
          </a:xfrm>
        </p:grpSpPr>
        <p:sp>
          <p:nvSpPr>
            <p:cNvPr id="11" name="object 11"/>
            <p:cNvSpPr/>
            <p:nvPr/>
          </p:nvSpPr>
          <p:spPr>
            <a:xfrm>
              <a:off x="4427537" y="1341437"/>
              <a:ext cx="288925" cy="719455"/>
            </a:xfrm>
            <a:custGeom>
              <a:avLst/>
              <a:gdLst/>
              <a:ahLst/>
              <a:cxnLst/>
              <a:rect l="l" t="t" r="r" b="b"/>
              <a:pathLst>
                <a:path w="288925" h="719455">
                  <a:moveTo>
                    <a:pt x="216693" y="0"/>
                  </a:moveTo>
                  <a:lnTo>
                    <a:pt x="72232" y="0"/>
                  </a:lnTo>
                  <a:lnTo>
                    <a:pt x="72232" y="255046"/>
                  </a:lnTo>
                  <a:lnTo>
                    <a:pt x="0" y="255046"/>
                  </a:lnTo>
                  <a:lnTo>
                    <a:pt x="144463" y="719137"/>
                  </a:lnTo>
                  <a:lnTo>
                    <a:pt x="288925" y="255046"/>
                  </a:lnTo>
                  <a:lnTo>
                    <a:pt x="216693" y="255046"/>
                  </a:lnTo>
                  <a:lnTo>
                    <a:pt x="21669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27537" y="1341437"/>
              <a:ext cx="288925" cy="719455"/>
            </a:xfrm>
            <a:custGeom>
              <a:avLst/>
              <a:gdLst/>
              <a:ahLst/>
              <a:cxnLst/>
              <a:rect l="l" t="t" r="r" b="b"/>
              <a:pathLst>
                <a:path w="288925" h="719455">
                  <a:moveTo>
                    <a:pt x="0" y="255045"/>
                  </a:moveTo>
                  <a:lnTo>
                    <a:pt x="72231" y="255045"/>
                  </a:lnTo>
                  <a:lnTo>
                    <a:pt x="72231" y="0"/>
                  </a:lnTo>
                  <a:lnTo>
                    <a:pt x="216693" y="0"/>
                  </a:lnTo>
                  <a:lnTo>
                    <a:pt x="216693" y="255045"/>
                  </a:lnTo>
                  <a:lnTo>
                    <a:pt x="288925" y="255045"/>
                  </a:lnTo>
                  <a:lnTo>
                    <a:pt x="144462" y="719137"/>
                  </a:lnTo>
                  <a:lnTo>
                    <a:pt x="0" y="255045"/>
                  </a:lnTo>
                  <a:close/>
                </a:path>
              </a:pathLst>
            </a:custGeom>
            <a:ln w="381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-228" y="1024162"/>
            <a:ext cx="9144635" cy="130175"/>
            <a:chOff x="-228" y="1024162"/>
            <a:chExt cx="9144635" cy="130175"/>
          </a:xfrm>
        </p:grpSpPr>
        <p:sp>
          <p:nvSpPr>
            <p:cNvPr id="14" name="object 14"/>
            <p:cNvSpPr/>
            <p:nvPr/>
          </p:nvSpPr>
          <p:spPr>
            <a:xfrm>
              <a:off x="0" y="1052736"/>
              <a:ext cx="9144000" cy="73025"/>
            </a:xfrm>
            <a:custGeom>
              <a:avLst/>
              <a:gdLst/>
              <a:ahLst/>
              <a:cxnLst/>
              <a:rect l="l" t="t" r="r" b="b"/>
              <a:pathLst>
                <a:path w="9144000" h="73025">
                  <a:moveTo>
                    <a:pt x="9144000" y="0"/>
                  </a:moveTo>
                  <a:lnTo>
                    <a:pt x="0" y="73025"/>
                  </a:lnTo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-228" y="1024162"/>
              <a:ext cx="9144635" cy="130175"/>
            </a:xfrm>
            <a:custGeom>
              <a:avLst/>
              <a:gdLst/>
              <a:ahLst/>
              <a:cxnLst/>
              <a:rect l="l" t="t" r="r" b="b"/>
              <a:pathLst>
                <a:path w="9144635" h="130175">
                  <a:moveTo>
                    <a:pt x="9144182" y="22858"/>
                  </a:moveTo>
                  <a:lnTo>
                    <a:pt x="182" y="95883"/>
                  </a:lnTo>
                  <a:lnTo>
                    <a:pt x="456" y="130172"/>
                  </a:lnTo>
                  <a:lnTo>
                    <a:pt x="9144455" y="57147"/>
                  </a:lnTo>
                  <a:lnTo>
                    <a:pt x="9144182" y="22858"/>
                  </a:lnTo>
                  <a:close/>
                </a:path>
                <a:path w="9144635" h="130175">
                  <a:moveTo>
                    <a:pt x="9143999" y="0"/>
                  </a:moveTo>
                  <a:lnTo>
                    <a:pt x="0" y="73025"/>
                  </a:lnTo>
                  <a:lnTo>
                    <a:pt x="91" y="84453"/>
                  </a:lnTo>
                  <a:lnTo>
                    <a:pt x="9144091" y="11428"/>
                  </a:lnTo>
                  <a:lnTo>
                    <a:pt x="9143999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Нарушения двигательной</a:t>
            </a:r>
            <a:r>
              <a:rPr spc="-25" dirty="0"/>
              <a:t> </a:t>
            </a:r>
            <a:r>
              <a:rPr spc="-15" dirty="0"/>
              <a:t>функции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228" y="879476"/>
            <a:ext cx="9144635" cy="130175"/>
            <a:chOff x="-228" y="879476"/>
            <a:chExt cx="9144635" cy="130175"/>
          </a:xfrm>
        </p:grpSpPr>
        <p:sp>
          <p:nvSpPr>
            <p:cNvPr id="4" name="object 4"/>
            <p:cNvSpPr/>
            <p:nvPr/>
          </p:nvSpPr>
          <p:spPr>
            <a:xfrm>
              <a:off x="0" y="908049"/>
              <a:ext cx="9144000" cy="73025"/>
            </a:xfrm>
            <a:custGeom>
              <a:avLst/>
              <a:gdLst/>
              <a:ahLst/>
              <a:cxnLst/>
              <a:rect l="l" t="t" r="r" b="b"/>
              <a:pathLst>
                <a:path w="9144000" h="73025">
                  <a:moveTo>
                    <a:pt x="9144000" y="0"/>
                  </a:moveTo>
                  <a:lnTo>
                    <a:pt x="0" y="73025"/>
                  </a:lnTo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28" y="879476"/>
              <a:ext cx="9144635" cy="130175"/>
            </a:xfrm>
            <a:custGeom>
              <a:avLst/>
              <a:gdLst/>
              <a:ahLst/>
              <a:cxnLst/>
              <a:rect l="l" t="t" r="r" b="b"/>
              <a:pathLst>
                <a:path w="9144635" h="130175">
                  <a:moveTo>
                    <a:pt x="9144182" y="22858"/>
                  </a:moveTo>
                  <a:lnTo>
                    <a:pt x="182" y="95883"/>
                  </a:lnTo>
                  <a:lnTo>
                    <a:pt x="456" y="130172"/>
                  </a:lnTo>
                  <a:lnTo>
                    <a:pt x="9144455" y="57147"/>
                  </a:lnTo>
                  <a:lnTo>
                    <a:pt x="9144182" y="22858"/>
                  </a:lnTo>
                  <a:close/>
                </a:path>
                <a:path w="9144635" h="130175">
                  <a:moveTo>
                    <a:pt x="9143999" y="0"/>
                  </a:moveTo>
                  <a:lnTo>
                    <a:pt x="0" y="73025"/>
                  </a:lnTo>
                  <a:lnTo>
                    <a:pt x="91" y="84453"/>
                  </a:lnTo>
                  <a:lnTo>
                    <a:pt x="9144091" y="11428"/>
                  </a:lnTo>
                  <a:lnTo>
                    <a:pt x="9143999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45008" y="1652016"/>
            <a:ext cx="8422005" cy="4956175"/>
            <a:chOff x="445008" y="1652016"/>
            <a:chExt cx="8422005" cy="4956175"/>
          </a:xfrm>
        </p:grpSpPr>
        <p:sp>
          <p:nvSpPr>
            <p:cNvPr id="7" name="object 7"/>
            <p:cNvSpPr/>
            <p:nvPr/>
          </p:nvSpPr>
          <p:spPr>
            <a:xfrm>
              <a:off x="445008" y="1652016"/>
              <a:ext cx="950976" cy="5821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47927" y="2084832"/>
              <a:ext cx="1075944" cy="5821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97152" y="2444496"/>
              <a:ext cx="1411223" cy="5821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00072" y="2874263"/>
              <a:ext cx="1728216" cy="8534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49296" y="3666744"/>
              <a:ext cx="1655063" cy="85344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95472" y="4389120"/>
              <a:ext cx="2231136" cy="8503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01440" y="5108448"/>
              <a:ext cx="3453384" cy="8503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66943" y="5757672"/>
              <a:ext cx="3599688" cy="85039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18490" y="1000252"/>
            <a:ext cx="7497445" cy="5392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8940" algn="ctr">
              <a:lnSpc>
                <a:spcPct val="100000"/>
              </a:lnSpc>
              <a:spcBef>
                <a:spcPts val="100"/>
              </a:spcBef>
            </a:pPr>
            <a:r>
              <a:rPr sz="2800" i="1" spc="-5" dirty="0">
                <a:latin typeface="Arial"/>
                <a:cs typeface="Arial"/>
              </a:rPr>
              <a:t>клинические </a:t>
            </a:r>
            <a:r>
              <a:rPr sz="2800" i="1" spc="-10" dirty="0">
                <a:latin typeface="Arial"/>
                <a:cs typeface="Arial"/>
              </a:rPr>
              <a:t>методы исследования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320"/>
              </a:spcBef>
            </a:pPr>
            <a:r>
              <a:rPr sz="1800" spc="-5" dirty="0">
                <a:latin typeface="Calibri"/>
                <a:cs typeface="Calibri"/>
              </a:rPr>
              <a:t>опрос</a:t>
            </a:r>
            <a:endParaRPr sz="1800">
              <a:latin typeface="Calibri"/>
              <a:cs typeface="Calibri"/>
            </a:endParaRPr>
          </a:p>
          <a:p>
            <a:pPr marL="516255">
              <a:lnSpc>
                <a:spcPct val="100000"/>
              </a:lnSpc>
              <a:spcBef>
                <a:spcPts val="1220"/>
              </a:spcBef>
            </a:pPr>
            <a:r>
              <a:rPr sz="1800" spc="-5" dirty="0">
                <a:latin typeface="Calibri"/>
                <a:cs typeface="Calibri"/>
              </a:rPr>
              <a:t>осмотр</a:t>
            </a:r>
            <a:endParaRPr sz="1800">
              <a:latin typeface="Calibri"/>
              <a:cs typeface="Calibri"/>
            </a:endParaRPr>
          </a:p>
          <a:p>
            <a:pPr marL="1164590">
              <a:lnSpc>
                <a:spcPct val="100000"/>
              </a:lnSpc>
              <a:spcBef>
                <a:spcPts val="700"/>
              </a:spcBef>
            </a:pPr>
            <a:r>
              <a:rPr sz="1800" spc="-5" dirty="0">
                <a:latin typeface="Calibri"/>
                <a:cs typeface="Calibri"/>
              </a:rPr>
              <a:t>пальпация</a:t>
            </a:r>
            <a:endParaRPr sz="1800">
              <a:latin typeface="Calibri"/>
              <a:cs typeface="Calibri"/>
            </a:endParaRPr>
          </a:p>
          <a:p>
            <a:pPr marL="1668145" marR="4742180">
              <a:lnSpc>
                <a:spcPts val="2110"/>
              </a:lnSpc>
              <a:spcBef>
                <a:spcPts val="1335"/>
              </a:spcBef>
            </a:pPr>
            <a:r>
              <a:rPr sz="1800" spc="-5" dirty="0">
                <a:latin typeface="Calibri"/>
                <a:cs typeface="Calibri"/>
              </a:rPr>
              <a:t>линейные  </a:t>
            </a:r>
            <a:r>
              <a:rPr sz="1800" dirty="0">
                <a:latin typeface="Calibri"/>
                <a:cs typeface="Calibri"/>
              </a:rPr>
              <a:t>из</a:t>
            </a:r>
            <a:r>
              <a:rPr sz="1800" spc="-5" dirty="0">
                <a:latin typeface="Calibri"/>
                <a:cs typeface="Calibri"/>
              </a:rPr>
              <a:t>м</a:t>
            </a:r>
            <a:r>
              <a:rPr sz="1800" dirty="0">
                <a:latin typeface="Calibri"/>
                <a:cs typeface="Calibri"/>
              </a:rPr>
              <a:t>ерения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>
              <a:latin typeface="Calibri"/>
              <a:cs typeface="Calibri"/>
            </a:endParaRPr>
          </a:p>
          <a:p>
            <a:pPr marL="2316480" marR="4093845">
              <a:lnSpc>
                <a:spcPts val="2110"/>
              </a:lnSpc>
            </a:pPr>
            <a:r>
              <a:rPr sz="1800" spc="-15" dirty="0">
                <a:latin typeface="Calibri"/>
                <a:cs typeface="Calibri"/>
              </a:rPr>
              <a:t>угловые  </a:t>
            </a:r>
            <a:r>
              <a:rPr sz="1800" dirty="0">
                <a:latin typeface="Calibri"/>
                <a:cs typeface="Calibri"/>
              </a:rPr>
              <a:t>из</a:t>
            </a:r>
            <a:r>
              <a:rPr sz="1800" spc="-5" dirty="0">
                <a:latin typeface="Calibri"/>
                <a:cs typeface="Calibri"/>
              </a:rPr>
              <a:t>м</a:t>
            </a:r>
            <a:r>
              <a:rPr sz="1800" dirty="0">
                <a:latin typeface="Calibri"/>
                <a:cs typeface="Calibri"/>
              </a:rPr>
              <a:t>ерения</a:t>
            </a:r>
            <a:endParaRPr sz="1800">
              <a:latin typeface="Calibri"/>
              <a:cs typeface="Calibri"/>
            </a:endParaRPr>
          </a:p>
          <a:p>
            <a:pPr marL="2964815" marR="3030220" indent="-126364" algn="ctr">
              <a:lnSpc>
                <a:spcPts val="2110"/>
              </a:lnSpc>
              <a:spcBef>
                <a:spcPts val="1445"/>
              </a:spcBef>
            </a:pPr>
            <a:r>
              <a:rPr sz="1800" spc="-10" dirty="0">
                <a:latin typeface="Calibri"/>
                <a:cs typeface="Calibri"/>
              </a:rPr>
              <a:t>исследование  </a:t>
            </a:r>
            <a:r>
              <a:rPr sz="1800" spc="-5" dirty="0">
                <a:latin typeface="Calibri"/>
                <a:cs typeface="Calibri"/>
              </a:rPr>
              <a:t>функции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мышц</a:t>
            </a:r>
            <a:endParaRPr sz="1800">
              <a:latin typeface="Calibri"/>
              <a:cs typeface="Calibri"/>
            </a:endParaRPr>
          </a:p>
          <a:p>
            <a:pPr marL="3468370" marR="1048385">
              <a:lnSpc>
                <a:spcPts val="2090"/>
              </a:lnSpc>
              <a:spcBef>
                <a:spcPts val="1485"/>
              </a:spcBef>
            </a:pPr>
            <a:r>
              <a:rPr sz="1800" spc="-5" dirty="0">
                <a:latin typeface="Calibri"/>
                <a:cs typeface="Calibri"/>
              </a:rPr>
              <a:t>тесты стабильности суставов </a:t>
            </a:r>
            <a:r>
              <a:rPr sz="1800" dirty="0">
                <a:latin typeface="Calibri"/>
                <a:cs typeface="Calibri"/>
              </a:rPr>
              <a:t>и  </a:t>
            </a:r>
            <a:r>
              <a:rPr sz="1800" spc="-5" dirty="0">
                <a:latin typeface="Calibri"/>
                <a:cs typeface="Calibri"/>
              </a:rPr>
              <a:t>позвоночника</a:t>
            </a:r>
            <a:endParaRPr sz="1800">
              <a:latin typeface="Calibri"/>
              <a:cs typeface="Calibri"/>
            </a:endParaRPr>
          </a:p>
          <a:p>
            <a:pPr marL="4836795" marR="5080">
              <a:lnSpc>
                <a:spcPts val="2110"/>
              </a:lnSpc>
              <a:spcBef>
                <a:spcPts val="890"/>
              </a:spcBef>
            </a:pPr>
            <a:r>
              <a:rPr sz="1800" spc="-5" dirty="0">
                <a:latin typeface="Calibri"/>
                <a:cs typeface="Calibri"/>
              </a:rPr>
              <a:t>тесты </a:t>
            </a:r>
            <a:r>
              <a:rPr sz="1800" dirty="0">
                <a:latin typeface="Calibri"/>
                <a:cs typeface="Calibri"/>
              </a:rPr>
              <a:t>со </a:t>
            </a:r>
            <a:r>
              <a:rPr sz="1800" spc="-5" dirty="0">
                <a:latin typeface="Calibri"/>
                <a:cs typeface="Calibri"/>
              </a:rPr>
              <a:t>стандартными  </a:t>
            </a:r>
            <a:r>
              <a:rPr sz="1800" spc="-10" dirty="0">
                <a:latin typeface="Calibri"/>
                <a:cs typeface="Calibri"/>
              </a:rPr>
              <a:t>двигательными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заданиями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6532" y="1352296"/>
            <a:ext cx="7433945" cy="4634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00"/>
              </a:spcBef>
            </a:pPr>
            <a:r>
              <a:rPr sz="1900" b="1" i="1" spc="-10" dirty="0">
                <a:latin typeface="Calibri"/>
                <a:cs typeface="Calibri"/>
              </a:rPr>
              <a:t>Шкала</a:t>
            </a:r>
            <a:r>
              <a:rPr sz="1900" b="1" i="1" spc="-15" dirty="0">
                <a:latin typeface="Calibri"/>
                <a:cs typeface="Calibri"/>
              </a:rPr>
              <a:t> </a:t>
            </a:r>
            <a:r>
              <a:rPr sz="1900" b="1" i="1" spc="-10" dirty="0">
                <a:latin typeface="Calibri"/>
                <a:cs typeface="Calibri"/>
              </a:rPr>
              <a:t>Лекена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ts val="2150"/>
              </a:lnSpc>
            </a:pPr>
            <a:r>
              <a:rPr sz="1900" spc="-15" dirty="0">
                <a:latin typeface="Calibri"/>
                <a:cs typeface="Calibri"/>
              </a:rPr>
              <a:t>Проводится </a:t>
            </a:r>
            <a:r>
              <a:rPr sz="1900" dirty="0">
                <a:latin typeface="Calibri"/>
                <a:cs typeface="Calibri"/>
              </a:rPr>
              <a:t>в МО </a:t>
            </a:r>
            <a:r>
              <a:rPr sz="1900" spc="-5" dirty="0">
                <a:latin typeface="Calibri"/>
                <a:cs typeface="Calibri"/>
              </a:rPr>
              <a:t>1-3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уровня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ts val="2150"/>
              </a:lnSpc>
              <a:spcBef>
                <a:spcPts val="1700"/>
              </a:spcBef>
            </a:pPr>
            <a:r>
              <a:rPr sz="1900" b="1" i="1" spc="-10" dirty="0">
                <a:latin typeface="Calibri"/>
                <a:cs typeface="Calibri"/>
              </a:rPr>
              <a:t>Шкала</a:t>
            </a:r>
            <a:r>
              <a:rPr sz="1900" b="1" i="1" spc="-15" dirty="0">
                <a:latin typeface="Calibri"/>
                <a:cs typeface="Calibri"/>
              </a:rPr>
              <a:t> Харриса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ts val="2150"/>
              </a:lnSpc>
            </a:pPr>
            <a:r>
              <a:rPr sz="1900" spc="-15" dirty="0">
                <a:latin typeface="Calibri"/>
                <a:cs typeface="Calibri"/>
              </a:rPr>
              <a:t>Проводится </a:t>
            </a:r>
            <a:r>
              <a:rPr sz="1900" dirty="0">
                <a:latin typeface="Calibri"/>
                <a:cs typeface="Calibri"/>
              </a:rPr>
              <a:t>в МО </a:t>
            </a:r>
            <a:r>
              <a:rPr sz="1900" spc="-5" dirty="0">
                <a:latin typeface="Calibri"/>
                <a:cs typeface="Calibri"/>
              </a:rPr>
              <a:t>1-3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уровня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ts val="2150"/>
              </a:lnSpc>
              <a:spcBef>
                <a:spcPts val="1705"/>
              </a:spcBef>
            </a:pPr>
            <a:r>
              <a:rPr sz="1900" b="1" i="1" spc="-10" dirty="0">
                <a:latin typeface="Calibri"/>
                <a:cs typeface="Calibri"/>
              </a:rPr>
              <a:t>Шкала</a:t>
            </a:r>
            <a:r>
              <a:rPr sz="1900" b="1" i="1" spc="-15" dirty="0">
                <a:latin typeface="Calibri"/>
                <a:cs typeface="Calibri"/>
              </a:rPr>
              <a:t> DASH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ts val="2150"/>
              </a:lnSpc>
            </a:pPr>
            <a:r>
              <a:rPr sz="1900" spc="-15" dirty="0">
                <a:latin typeface="Calibri"/>
                <a:cs typeface="Calibri"/>
              </a:rPr>
              <a:t>Проводится </a:t>
            </a:r>
            <a:r>
              <a:rPr sz="1900" dirty="0">
                <a:latin typeface="Calibri"/>
                <a:cs typeface="Calibri"/>
              </a:rPr>
              <a:t>в МО </a:t>
            </a:r>
            <a:r>
              <a:rPr sz="1900" spc="-5" dirty="0">
                <a:latin typeface="Calibri"/>
                <a:cs typeface="Calibri"/>
              </a:rPr>
              <a:t>1-3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уровня</a:t>
            </a:r>
            <a:endParaRPr sz="1900">
              <a:latin typeface="Calibri"/>
              <a:cs typeface="Calibri"/>
            </a:endParaRPr>
          </a:p>
          <a:p>
            <a:pPr marL="12700" marR="5080">
              <a:lnSpc>
                <a:spcPts val="2020"/>
              </a:lnSpc>
              <a:spcBef>
                <a:spcPts val="1989"/>
              </a:spcBef>
            </a:pPr>
            <a:r>
              <a:rPr sz="1900" b="1" i="1" spc="-10" dirty="0">
                <a:latin typeface="Calibri"/>
                <a:cs typeface="Calibri"/>
              </a:rPr>
              <a:t>Освестровский </a:t>
            </a:r>
            <a:r>
              <a:rPr sz="1900" b="1" i="1" spc="-5" dirty="0">
                <a:latin typeface="Calibri"/>
                <a:cs typeface="Calibri"/>
              </a:rPr>
              <a:t>опросник </a:t>
            </a:r>
            <a:r>
              <a:rPr sz="1900" b="1" i="1" spc="-10" dirty="0">
                <a:latin typeface="Calibri"/>
                <a:cs typeface="Calibri"/>
              </a:rPr>
              <a:t>нарушения жизнедеятельности </a:t>
            </a:r>
            <a:r>
              <a:rPr sz="1900" b="1" i="1" spc="-5" dirty="0">
                <a:latin typeface="Calibri"/>
                <a:cs typeface="Calibri"/>
              </a:rPr>
              <a:t>при </a:t>
            </a:r>
            <a:r>
              <a:rPr sz="1900" b="1" i="1" spc="-10" dirty="0">
                <a:latin typeface="Calibri"/>
                <a:cs typeface="Calibri"/>
              </a:rPr>
              <a:t>боли </a:t>
            </a:r>
            <a:r>
              <a:rPr sz="1900" b="1" i="1" dirty="0">
                <a:latin typeface="Calibri"/>
                <a:cs typeface="Calibri"/>
              </a:rPr>
              <a:t>в  </a:t>
            </a:r>
            <a:r>
              <a:rPr sz="1900" b="1" i="1" spc="-5" dirty="0">
                <a:latin typeface="Calibri"/>
                <a:cs typeface="Calibri"/>
              </a:rPr>
              <a:t>нижней части</a:t>
            </a:r>
            <a:r>
              <a:rPr sz="1900" b="1" i="1" spc="-20" dirty="0">
                <a:latin typeface="Calibri"/>
                <a:cs typeface="Calibri"/>
              </a:rPr>
              <a:t> </a:t>
            </a:r>
            <a:r>
              <a:rPr sz="1900" b="1" i="1" spc="-10" dirty="0">
                <a:latin typeface="Calibri"/>
                <a:cs typeface="Calibri"/>
              </a:rPr>
              <a:t>спины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ts val="1964"/>
              </a:lnSpc>
            </a:pPr>
            <a:r>
              <a:rPr sz="1900" spc="-15" dirty="0">
                <a:latin typeface="Calibri"/>
                <a:cs typeface="Calibri"/>
              </a:rPr>
              <a:t>Проводится </a:t>
            </a:r>
            <a:r>
              <a:rPr sz="1900" dirty="0">
                <a:latin typeface="Calibri"/>
                <a:cs typeface="Calibri"/>
              </a:rPr>
              <a:t>в МО </a:t>
            </a:r>
            <a:r>
              <a:rPr sz="1900" spc="-5" dirty="0">
                <a:latin typeface="Calibri"/>
                <a:cs typeface="Calibri"/>
              </a:rPr>
              <a:t>1-3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уровня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ts val="2135"/>
              </a:lnSpc>
              <a:spcBef>
                <a:spcPts val="1725"/>
              </a:spcBef>
            </a:pPr>
            <a:r>
              <a:rPr sz="1900" b="1" i="1" spc="-10" dirty="0">
                <a:latin typeface="Calibri"/>
                <a:cs typeface="Calibri"/>
              </a:rPr>
              <a:t>Шкала оценки </a:t>
            </a:r>
            <a:r>
              <a:rPr sz="1900" b="1" i="1" spc="-5" dirty="0">
                <a:latin typeface="Calibri"/>
                <a:cs typeface="Calibri"/>
              </a:rPr>
              <a:t>боли</a:t>
            </a:r>
            <a:r>
              <a:rPr sz="1900" b="1" i="1" spc="-15" dirty="0">
                <a:latin typeface="Calibri"/>
                <a:cs typeface="Calibri"/>
              </a:rPr>
              <a:t> </a:t>
            </a:r>
            <a:r>
              <a:rPr sz="1900" b="1" i="1" spc="-10" dirty="0">
                <a:latin typeface="Calibri"/>
                <a:cs typeface="Calibri"/>
              </a:rPr>
              <a:t>ВАШ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ts val="2135"/>
              </a:lnSpc>
            </a:pPr>
            <a:r>
              <a:rPr sz="1900" spc="-15" dirty="0">
                <a:latin typeface="Calibri"/>
                <a:cs typeface="Calibri"/>
              </a:rPr>
              <a:t>Проводится </a:t>
            </a:r>
            <a:r>
              <a:rPr sz="1900" dirty="0">
                <a:latin typeface="Calibri"/>
                <a:cs typeface="Calibri"/>
              </a:rPr>
              <a:t>в МО </a:t>
            </a:r>
            <a:r>
              <a:rPr sz="1900" spc="-5" dirty="0">
                <a:latin typeface="Calibri"/>
                <a:cs typeface="Calibri"/>
              </a:rPr>
              <a:t>1-3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уровня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ts val="2135"/>
              </a:lnSpc>
              <a:spcBef>
                <a:spcPts val="1730"/>
              </a:spcBef>
            </a:pPr>
            <a:r>
              <a:rPr sz="1900" b="1" i="1" spc="-10" dirty="0">
                <a:latin typeface="Calibri"/>
                <a:cs typeface="Calibri"/>
              </a:rPr>
              <a:t>Опросник </a:t>
            </a:r>
            <a:r>
              <a:rPr sz="1900" b="1" i="1" spc="-15" dirty="0">
                <a:latin typeface="Calibri"/>
                <a:cs typeface="Calibri"/>
              </a:rPr>
              <a:t>качества </a:t>
            </a:r>
            <a:r>
              <a:rPr sz="1900" b="1" i="1" spc="-5" dirty="0">
                <a:latin typeface="Calibri"/>
                <a:cs typeface="Calibri"/>
              </a:rPr>
              <a:t>жизни </a:t>
            </a:r>
            <a:r>
              <a:rPr sz="1900" b="1" i="1" spc="-10" dirty="0">
                <a:latin typeface="Calibri"/>
                <a:cs typeface="Calibri"/>
              </a:rPr>
              <a:t>(EQ-5D)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ts val="2135"/>
              </a:lnSpc>
            </a:pPr>
            <a:r>
              <a:rPr sz="1900" spc="-15" dirty="0">
                <a:latin typeface="Calibri"/>
                <a:cs typeface="Calibri"/>
              </a:rPr>
              <a:t>Проводится </a:t>
            </a:r>
            <a:r>
              <a:rPr sz="1900" dirty="0">
                <a:latin typeface="Calibri"/>
                <a:cs typeface="Calibri"/>
              </a:rPr>
              <a:t>в МО </a:t>
            </a:r>
            <a:r>
              <a:rPr sz="1900" spc="-5" dirty="0">
                <a:latin typeface="Calibri"/>
                <a:cs typeface="Calibri"/>
              </a:rPr>
              <a:t>1-3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уровня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38910" y="411987"/>
            <a:ext cx="6265545" cy="82105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644014" marR="5080" indent="-1631950">
              <a:lnSpc>
                <a:spcPts val="2900"/>
              </a:lnSpc>
              <a:spcBef>
                <a:spcPts val="580"/>
              </a:spcBef>
            </a:pPr>
            <a:r>
              <a:rPr sz="2800" i="0" spc="10" dirty="0">
                <a:latin typeface="Calibri"/>
                <a:cs typeface="Calibri"/>
              </a:rPr>
              <a:t>Комплексные шкалы оценки </a:t>
            </a:r>
            <a:r>
              <a:rPr sz="2800" i="0" spc="15" dirty="0">
                <a:latin typeface="Calibri"/>
                <a:cs typeface="Calibri"/>
              </a:rPr>
              <a:t>нарушений  при </a:t>
            </a:r>
            <a:r>
              <a:rPr sz="2800" i="0" spc="5" dirty="0">
                <a:latin typeface="Calibri"/>
                <a:cs typeface="Calibri"/>
              </a:rPr>
              <a:t>патологии</a:t>
            </a:r>
            <a:r>
              <a:rPr sz="2800" i="0" spc="25" dirty="0">
                <a:latin typeface="Calibri"/>
                <a:cs typeface="Calibri"/>
              </a:rPr>
              <a:t> </a:t>
            </a:r>
            <a:r>
              <a:rPr sz="2800" i="0" spc="-5" dirty="0">
                <a:latin typeface="Calibri"/>
                <a:cs typeface="Calibri"/>
              </a:rPr>
              <a:t>ОДА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3932" y="491744"/>
            <a:ext cx="7197725" cy="554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i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ИНСТРУМЕНТАЛЬНЫЕ</a:t>
            </a:r>
            <a:r>
              <a:rPr sz="2100" i="1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1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ТЕСТЫ: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>
              <a:latin typeface="Calibri"/>
              <a:cs typeface="Calibri"/>
            </a:endParaRPr>
          </a:p>
          <a:p>
            <a:pPr marL="373380" marR="875665" indent="-361315">
              <a:lnSpc>
                <a:spcPct val="102899"/>
              </a:lnSpc>
              <a:tabLst>
                <a:tab pos="373380" algn="l"/>
                <a:tab pos="3148330" algn="l"/>
              </a:tabLst>
            </a:pPr>
            <a:r>
              <a:rPr sz="2100" i="1" dirty="0">
                <a:latin typeface="Arial"/>
                <a:cs typeface="Arial"/>
              </a:rPr>
              <a:t>•	</a:t>
            </a:r>
            <a:r>
              <a:rPr sz="2100" i="1" spc="10" dirty="0">
                <a:latin typeface="Calibri"/>
                <a:cs typeface="Calibri"/>
              </a:rPr>
              <a:t>Изокинетрическое </a:t>
            </a:r>
            <a:r>
              <a:rPr sz="2100" i="1" spc="15" dirty="0">
                <a:latin typeface="Calibri"/>
                <a:cs typeface="Calibri"/>
              </a:rPr>
              <a:t>тестирование </a:t>
            </a:r>
            <a:r>
              <a:rPr sz="2100" i="1" spc="10" dirty="0">
                <a:latin typeface="Calibri"/>
                <a:cs typeface="Calibri"/>
              </a:rPr>
              <a:t>(максимальный  </a:t>
            </a:r>
            <a:r>
              <a:rPr sz="2100" i="1" spc="15" dirty="0">
                <a:latin typeface="Calibri"/>
                <a:cs typeface="Calibri"/>
              </a:rPr>
              <a:t>вращающий</a:t>
            </a:r>
            <a:r>
              <a:rPr sz="2100" i="1" spc="35" dirty="0">
                <a:latin typeface="Calibri"/>
                <a:cs typeface="Calibri"/>
              </a:rPr>
              <a:t> </a:t>
            </a:r>
            <a:r>
              <a:rPr sz="2100" i="1" spc="10" dirty="0">
                <a:latin typeface="Calibri"/>
                <a:cs typeface="Calibri"/>
              </a:rPr>
              <a:t>момент)	</a:t>
            </a:r>
            <a:r>
              <a:rPr sz="2100" dirty="0">
                <a:latin typeface="Calibri"/>
                <a:cs typeface="Calibri"/>
              </a:rPr>
              <a:t>Проводится в </a:t>
            </a:r>
            <a:r>
              <a:rPr sz="2100" spc="10" dirty="0">
                <a:latin typeface="Calibri"/>
                <a:cs typeface="Calibri"/>
              </a:rPr>
              <a:t>МО </a:t>
            </a:r>
            <a:r>
              <a:rPr sz="2100" dirty="0">
                <a:latin typeface="Calibri"/>
                <a:cs typeface="Calibri"/>
              </a:rPr>
              <a:t>3</a:t>
            </a:r>
            <a:r>
              <a:rPr sz="2100" spc="7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уровня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Calibri"/>
              <a:cs typeface="Calibri"/>
            </a:endParaRPr>
          </a:p>
          <a:p>
            <a:pPr marL="373380" marR="5080" indent="-361315">
              <a:lnSpc>
                <a:spcPct val="101899"/>
              </a:lnSpc>
              <a:tabLst>
                <a:tab pos="373380" algn="l"/>
              </a:tabLst>
            </a:pPr>
            <a:r>
              <a:rPr sz="2100" i="1" dirty="0">
                <a:latin typeface="Arial"/>
                <a:cs typeface="Arial"/>
              </a:rPr>
              <a:t>•	</a:t>
            </a:r>
            <a:r>
              <a:rPr sz="2100" i="1" spc="-5" dirty="0">
                <a:latin typeface="Calibri"/>
                <a:cs typeface="Calibri"/>
              </a:rPr>
              <a:t>Тестирование </a:t>
            </a:r>
            <a:r>
              <a:rPr sz="2100" i="1" spc="15" dirty="0">
                <a:latin typeface="Calibri"/>
                <a:cs typeface="Calibri"/>
              </a:rPr>
              <a:t>точности </a:t>
            </a:r>
            <a:r>
              <a:rPr sz="2100" i="1" spc="10" dirty="0">
                <a:latin typeface="Calibri"/>
                <a:cs typeface="Calibri"/>
              </a:rPr>
              <a:t>выполнения </a:t>
            </a:r>
            <a:r>
              <a:rPr sz="2100" i="1" spc="15" dirty="0">
                <a:latin typeface="Calibri"/>
                <a:cs typeface="Calibri"/>
              </a:rPr>
              <a:t>стандартного  </a:t>
            </a:r>
            <a:r>
              <a:rPr sz="2100" i="1" spc="10" dirty="0">
                <a:latin typeface="Calibri"/>
                <a:cs typeface="Calibri"/>
              </a:rPr>
              <a:t>двигательного </a:t>
            </a:r>
            <a:r>
              <a:rPr sz="2100" i="1" spc="15" dirty="0">
                <a:latin typeface="Calibri"/>
                <a:cs typeface="Calibri"/>
              </a:rPr>
              <a:t>задания (соответствие  </a:t>
            </a:r>
            <a:r>
              <a:rPr sz="2100" i="1" spc="10" dirty="0">
                <a:latin typeface="Calibri"/>
                <a:cs typeface="Calibri"/>
              </a:rPr>
              <a:t>кинезиологичекому образу движения заданного </a:t>
            </a:r>
            <a:r>
              <a:rPr sz="2100" i="1" spc="15" dirty="0">
                <a:latin typeface="Calibri"/>
                <a:cs typeface="Calibri"/>
              </a:rPr>
              <a:t>эталона)  </a:t>
            </a:r>
            <a:r>
              <a:rPr sz="2100" dirty="0">
                <a:latin typeface="Calibri"/>
                <a:cs typeface="Calibri"/>
              </a:rPr>
              <a:t>Проводится в </a:t>
            </a:r>
            <a:r>
              <a:rPr sz="2100" spc="10" dirty="0">
                <a:latin typeface="Calibri"/>
                <a:cs typeface="Calibri"/>
              </a:rPr>
              <a:t>МО </a:t>
            </a:r>
            <a:r>
              <a:rPr sz="2100" dirty="0">
                <a:latin typeface="Calibri"/>
                <a:cs typeface="Calibri"/>
              </a:rPr>
              <a:t>3</a:t>
            </a:r>
            <a:r>
              <a:rPr sz="2100" spc="9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уровня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00">
              <a:latin typeface="Calibri"/>
              <a:cs typeface="Calibri"/>
            </a:endParaRPr>
          </a:p>
          <a:p>
            <a:pPr marL="373380" marR="231775" indent="-361315">
              <a:lnSpc>
                <a:spcPct val="102899"/>
              </a:lnSpc>
              <a:tabLst>
                <a:tab pos="373380" algn="l"/>
              </a:tabLst>
            </a:pPr>
            <a:r>
              <a:rPr sz="2100" i="1" dirty="0">
                <a:latin typeface="Arial"/>
                <a:cs typeface="Arial"/>
              </a:rPr>
              <a:t>•	</a:t>
            </a:r>
            <a:r>
              <a:rPr sz="2100" i="1" spc="-5" dirty="0">
                <a:latin typeface="Calibri"/>
                <a:cs typeface="Calibri"/>
              </a:rPr>
              <a:t>Тестирование </a:t>
            </a:r>
            <a:r>
              <a:rPr sz="2100" i="1" spc="10" dirty="0">
                <a:latin typeface="Calibri"/>
                <a:cs typeface="Calibri"/>
              </a:rPr>
              <a:t>отклонения проекции центра </a:t>
            </a:r>
            <a:r>
              <a:rPr sz="2100" i="1" spc="5" dirty="0">
                <a:latin typeface="Calibri"/>
                <a:cs typeface="Calibri"/>
              </a:rPr>
              <a:t>масс </a:t>
            </a:r>
            <a:r>
              <a:rPr sz="2100" i="1" spc="10" dirty="0">
                <a:latin typeface="Calibri"/>
                <a:cs typeface="Calibri"/>
              </a:rPr>
              <a:t>при  стоянии </a:t>
            </a:r>
            <a:r>
              <a:rPr sz="2100" i="1" spc="15" dirty="0">
                <a:latin typeface="Calibri"/>
                <a:cs typeface="Calibri"/>
              </a:rPr>
              <a:t>(стабилометрия) </a:t>
            </a:r>
            <a:r>
              <a:rPr sz="2100" dirty="0">
                <a:latin typeface="Calibri"/>
                <a:cs typeface="Calibri"/>
              </a:rPr>
              <a:t>Проводится в </a:t>
            </a:r>
            <a:r>
              <a:rPr sz="2100" spc="10" dirty="0">
                <a:latin typeface="Calibri"/>
                <a:cs typeface="Calibri"/>
              </a:rPr>
              <a:t>МО </a:t>
            </a:r>
            <a:r>
              <a:rPr sz="2100" spc="5" dirty="0">
                <a:latin typeface="Calibri"/>
                <a:cs typeface="Calibri"/>
              </a:rPr>
              <a:t>2-3</a:t>
            </a:r>
            <a:r>
              <a:rPr sz="2100" spc="12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уровня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73380" algn="l"/>
              </a:tabLst>
            </a:pPr>
            <a:r>
              <a:rPr sz="2100" i="1" dirty="0">
                <a:latin typeface="Arial"/>
                <a:cs typeface="Arial"/>
              </a:rPr>
              <a:t>•	</a:t>
            </a:r>
            <a:r>
              <a:rPr sz="2100" i="1" spc="10" dirty="0">
                <a:latin typeface="Calibri"/>
                <a:cs typeface="Calibri"/>
              </a:rPr>
              <a:t>ЭМГ (глобальная </a:t>
            </a:r>
            <a:r>
              <a:rPr sz="2100" i="1" spc="5" dirty="0">
                <a:latin typeface="Calibri"/>
                <a:cs typeface="Calibri"/>
              </a:rPr>
              <a:t>биоэлектрическая</a:t>
            </a:r>
            <a:r>
              <a:rPr sz="2100" i="1" spc="60" dirty="0">
                <a:latin typeface="Calibri"/>
                <a:cs typeface="Calibri"/>
              </a:rPr>
              <a:t> </a:t>
            </a:r>
            <a:r>
              <a:rPr sz="2100" i="1" spc="15" dirty="0">
                <a:latin typeface="Calibri"/>
                <a:cs typeface="Calibri"/>
              </a:rPr>
              <a:t>активность)</a:t>
            </a:r>
            <a:endParaRPr sz="2100">
              <a:latin typeface="Calibri"/>
              <a:cs typeface="Calibri"/>
            </a:endParaRPr>
          </a:p>
          <a:p>
            <a:pPr marL="373380">
              <a:lnSpc>
                <a:spcPct val="100000"/>
              </a:lnSpc>
              <a:spcBef>
                <a:spcPts val="70"/>
              </a:spcBef>
            </a:pPr>
            <a:r>
              <a:rPr sz="2100" dirty="0">
                <a:latin typeface="Calibri"/>
                <a:cs typeface="Calibri"/>
              </a:rPr>
              <a:t>Проводится в </a:t>
            </a:r>
            <a:r>
              <a:rPr sz="2100" spc="10" dirty="0">
                <a:latin typeface="Calibri"/>
                <a:cs typeface="Calibri"/>
              </a:rPr>
              <a:t>МО </a:t>
            </a:r>
            <a:r>
              <a:rPr sz="2100" spc="5" dirty="0">
                <a:latin typeface="Calibri"/>
                <a:cs typeface="Calibri"/>
              </a:rPr>
              <a:t>2-3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уровня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73380" algn="l"/>
              </a:tabLst>
            </a:pPr>
            <a:r>
              <a:rPr sz="2100" i="1" dirty="0">
                <a:latin typeface="Arial"/>
                <a:cs typeface="Arial"/>
              </a:rPr>
              <a:t>•	</a:t>
            </a:r>
            <a:r>
              <a:rPr sz="2100" i="1" spc="5" dirty="0">
                <a:latin typeface="Calibri"/>
                <a:cs typeface="Calibri"/>
              </a:rPr>
              <a:t>ЭЛЕКТРОДИАГНОСТИКА (ХРОНАКСИЯ </a:t>
            </a:r>
            <a:r>
              <a:rPr sz="2100" i="1" dirty="0">
                <a:latin typeface="Calibri"/>
                <a:cs typeface="Calibri"/>
              </a:rPr>
              <a:t>И</a:t>
            </a:r>
            <a:r>
              <a:rPr sz="2100" i="1" spc="80" dirty="0">
                <a:latin typeface="Calibri"/>
                <a:cs typeface="Calibri"/>
              </a:rPr>
              <a:t> </a:t>
            </a:r>
            <a:r>
              <a:rPr sz="2100" i="1" spc="5" dirty="0">
                <a:latin typeface="Calibri"/>
                <a:cs typeface="Calibri"/>
              </a:rPr>
              <a:t>РЕОБАЗА)</a:t>
            </a:r>
            <a:endParaRPr sz="2100">
              <a:latin typeface="Calibri"/>
              <a:cs typeface="Calibri"/>
            </a:endParaRPr>
          </a:p>
          <a:p>
            <a:pPr marL="373380">
              <a:lnSpc>
                <a:spcPct val="100000"/>
              </a:lnSpc>
            </a:pPr>
            <a:r>
              <a:rPr sz="2100" dirty="0">
                <a:latin typeface="Calibri"/>
                <a:cs typeface="Calibri"/>
              </a:rPr>
              <a:t>Проводится в </a:t>
            </a:r>
            <a:r>
              <a:rPr sz="2100" spc="10" dirty="0">
                <a:latin typeface="Calibri"/>
                <a:cs typeface="Calibri"/>
              </a:rPr>
              <a:t>МО </a:t>
            </a:r>
            <a:r>
              <a:rPr sz="2100" spc="5" dirty="0">
                <a:latin typeface="Calibri"/>
                <a:cs typeface="Calibri"/>
              </a:rPr>
              <a:t>1-3</a:t>
            </a:r>
            <a:r>
              <a:rPr sz="2100" spc="9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уровня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3544" y="1533143"/>
            <a:ext cx="7239000" cy="4486910"/>
            <a:chOff x="923544" y="1533143"/>
            <a:chExt cx="7239000" cy="4486910"/>
          </a:xfrm>
        </p:grpSpPr>
        <p:sp>
          <p:nvSpPr>
            <p:cNvPr id="3" name="object 3"/>
            <p:cNvSpPr/>
            <p:nvPr/>
          </p:nvSpPr>
          <p:spPr>
            <a:xfrm>
              <a:off x="923544" y="1533143"/>
              <a:ext cx="6309359" cy="44866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14216" y="1597152"/>
              <a:ext cx="4148328" cy="13167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14216" y="3038856"/>
              <a:ext cx="4148328" cy="14691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14216" y="4690871"/>
              <a:ext cx="4148328" cy="13136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47802" y="1765299"/>
            <a:ext cx="3080385" cy="393319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61594" marR="53975" algn="ctr">
              <a:lnSpc>
                <a:spcPts val="3100"/>
              </a:lnSpc>
              <a:spcBef>
                <a:spcPts val="420"/>
              </a:spcBef>
            </a:pPr>
            <a:r>
              <a:rPr sz="2800" b="1" spc="-25" dirty="0">
                <a:solidFill>
                  <a:srgbClr val="376092"/>
                </a:solidFill>
                <a:latin typeface="Calibri"/>
                <a:cs typeface="Calibri"/>
              </a:rPr>
              <a:t>Р</a:t>
            </a:r>
            <a:r>
              <a:rPr sz="2800" b="1" spc="-5" dirty="0">
                <a:solidFill>
                  <a:srgbClr val="376092"/>
                </a:solidFill>
                <a:latin typeface="Calibri"/>
                <a:cs typeface="Calibri"/>
              </a:rPr>
              <a:t>е</a:t>
            </a:r>
            <a:r>
              <a:rPr sz="2800" b="1" dirty="0">
                <a:solidFill>
                  <a:srgbClr val="376092"/>
                </a:solidFill>
                <a:latin typeface="Calibri"/>
                <a:cs typeface="Calibri"/>
              </a:rPr>
              <a:t>а</a:t>
            </a:r>
            <a:r>
              <a:rPr sz="2800" b="1" spc="-5" dirty="0">
                <a:solidFill>
                  <a:srgbClr val="376092"/>
                </a:solidFill>
                <a:latin typeface="Calibri"/>
                <a:cs typeface="Calibri"/>
              </a:rPr>
              <a:t>б</a:t>
            </a:r>
            <a:r>
              <a:rPr sz="2800" b="1" dirty="0">
                <a:solidFill>
                  <a:srgbClr val="376092"/>
                </a:solidFill>
                <a:latin typeface="Calibri"/>
                <a:cs typeface="Calibri"/>
              </a:rPr>
              <a:t>и</a:t>
            </a:r>
            <a:r>
              <a:rPr sz="2800" b="1" spc="-5" dirty="0">
                <a:solidFill>
                  <a:srgbClr val="376092"/>
                </a:solidFill>
                <a:latin typeface="Calibri"/>
                <a:cs typeface="Calibri"/>
              </a:rPr>
              <a:t>л</a:t>
            </a:r>
            <a:r>
              <a:rPr sz="2800" b="1" dirty="0">
                <a:solidFill>
                  <a:srgbClr val="376092"/>
                </a:solidFill>
                <a:latin typeface="Calibri"/>
                <a:cs typeface="Calibri"/>
              </a:rPr>
              <a:t>и</a:t>
            </a:r>
            <a:r>
              <a:rPr sz="2800" b="1" spc="-5" dirty="0">
                <a:solidFill>
                  <a:srgbClr val="376092"/>
                </a:solidFill>
                <a:latin typeface="Calibri"/>
                <a:cs typeface="Calibri"/>
              </a:rPr>
              <a:t>та</a:t>
            </a:r>
            <a:r>
              <a:rPr sz="2800" b="1" dirty="0">
                <a:solidFill>
                  <a:srgbClr val="376092"/>
                </a:solidFill>
                <a:latin typeface="Calibri"/>
                <a:cs typeface="Calibri"/>
              </a:rPr>
              <a:t>ц</a:t>
            </a:r>
            <a:r>
              <a:rPr sz="2800" b="1" spc="-5" dirty="0">
                <a:solidFill>
                  <a:srgbClr val="376092"/>
                </a:solidFill>
                <a:latin typeface="Calibri"/>
                <a:cs typeface="Calibri"/>
              </a:rPr>
              <a:t>ио</a:t>
            </a:r>
            <a:r>
              <a:rPr sz="2800" b="1" dirty="0">
                <a:solidFill>
                  <a:srgbClr val="376092"/>
                </a:solidFill>
                <a:latin typeface="Calibri"/>
                <a:cs typeface="Calibri"/>
              </a:rPr>
              <a:t>нн</a:t>
            </a:r>
            <a:r>
              <a:rPr sz="2800" b="1" spc="-5" dirty="0">
                <a:solidFill>
                  <a:srgbClr val="376092"/>
                </a:solidFill>
                <a:latin typeface="Calibri"/>
                <a:cs typeface="Calibri"/>
              </a:rPr>
              <a:t>а</a:t>
            </a:r>
            <a:r>
              <a:rPr sz="2800" b="1" dirty="0">
                <a:solidFill>
                  <a:srgbClr val="376092"/>
                </a:solidFill>
                <a:latin typeface="Calibri"/>
                <a:cs typeface="Calibri"/>
              </a:rPr>
              <a:t>я  </a:t>
            </a:r>
            <a:r>
              <a:rPr sz="2800" b="1" spc="-15" dirty="0">
                <a:solidFill>
                  <a:srgbClr val="376092"/>
                </a:solidFill>
                <a:latin typeface="Calibri"/>
                <a:cs typeface="Calibri"/>
              </a:rPr>
              <a:t>необходимость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700">
              <a:latin typeface="Calibri"/>
              <a:cs typeface="Calibri"/>
            </a:endParaRPr>
          </a:p>
          <a:p>
            <a:pPr marL="61594" marR="53975" algn="ctr">
              <a:lnSpc>
                <a:spcPts val="3100"/>
              </a:lnSpc>
              <a:spcBef>
                <a:spcPts val="5"/>
              </a:spcBef>
            </a:pPr>
            <a:r>
              <a:rPr sz="2800" b="1" spc="-25" dirty="0">
                <a:solidFill>
                  <a:srgbClr val="376092"/>
                </a:solidFill>
                <a:latin typeface="Calibri"/>
                <a:cs typeface="Calibri"/>
              </a:rPr>
              <a:t>Р</a:t>
            </a:r>
            <a:r>
              <a:rPr sz="2800" b="1" spc="-5" dirty="0">
                <a:solidFill>
                  <a:srgbClr val="376092"/>
                </a:solidFill>
                <a:latin typeface="Calibri"/>
                <a:cs typeface="Calibri"/>
              </a:rPr>
              <a:t>еаби</a:t>
            </a:r>
            <a:r>
              <a:rPr sz="2800" b="1" dirty="0">
                <a:solidFill>
                  <a:srgbClr val="376092"/>
                </a:solidFill>
                <a:latin typeface="Calibri"/>
                <a:cs typeface="Calibri"/>
              </a:rPr>
              <a:t>л</a:t>
            </a:r>
            <a:r>
              <a:rPr sz="2800" b="1" spc="-5" dirty="0">
                <a:solidFill>
                  <a:srgbClr val="376092"/>
                </a:solidFill>
                <a:latin typeface="Calibri"/>
                <a:cs typeface="Calibri"/>
              </a:rPr>
              <a:t>ита</a:t>
            </a:r>
            <a:r>
              <a:rPr sz="2800" b="1" dirty="0">
                <a:solidFill>
                  <a:srgbClr val="376092"/>
                </a:solidFill>
                <a:latin typeface="Calibri"/>
                <a:cs typeface="Calibri"/>
              </a:rPr>
              <a:t>ц</a:t>
            </a:r>
            <a:r>
              <a:rPr sz="2800" b="1" spc="-5" dirty="0">
                <a:solidFill>
                  <a:srgbClr val="376092"/>
                </a:solidFill>
                <a:latin typeface="Calibri"/>
                <a:cs typeface="Calibri"/>
              </a:rPr>
              <a:t>и</a:t>
            </a:r>
            <a:r>
              <a:rPr sz="2800" b="1" dirty="0">
                <a:solidFill>
                  <a:srgbClr val="376092"/>
                </a:solidFill>
                <a:latin typeface="Calibri"/>
                <a:cs typeface="Calibri"/>
              </a:rPr>
              <a:t>онн</a:t>
            </a:r>
            <a:r>
              <a:rPr sz="2800" b="1" spc="-5" dirty="0">
                <a:solidFill>
                  <a:srgbClr val="376092"/>
                </a:solidFill>
                <a:latin typeface="Calibri"/>
                <a:cs typeface="Calibri"/>
              </a:rPr>
              <a:t>а</a:t>
            </a:r>
            <a:r>
              <a:rPr sz="2800" b="1" dirty="0">
                <a:solidFill>
                  <a:srgbClr val="376092"/>
                </a:solidFill>
                <a:latin typeface="Calibri"/>
                <a:cs typeface="Calibri"/>
              </a:rPr>
              <a:t>я  </a:t>
            </a:r>
            <a:r>
              <a:rPr sz="2800" b="1" spc="-5" dirty="0">
                <a:solidFill>
                  <a:srgbClr val="376092"/>
                </a:solidFill>
                <a:latin typeface="Calibri"/>
                <a:cs typeface="Calibri"/>
              </a:rPr>
              <a:t>способность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5000">
              <a:latin typeface="Calibri"/>
              <a:cs typeface="Calibri"/>
            </a:endParaRPr>
          </a:p>
          <a:p>
            <a:pPr marL="12700" marR="5080" algn="ctr">
              <a:lnSpc>
                <a:spcPts val="3100"/>
              </a:lnSpc>
            </a:pPr>
            <a:r>
              <a:rPr sz="2800" b="1" spc="-25" dirty="0">
                <a:solidFill>
                  <a:srgbClr val="376092"/>
                </a:solidFill>
                <a:latin typeface="Calibri"/>
                <a:cs typeface="Calibri"/>
              </a:rPr>
              <a:t>Р</a:t>
            </a:r>
            <a:r>
              <a:rPr sz="2800" b="1" spc="-5" dirty="0">
                <a:solidFill>
                  <a:srgbClr val="376092"/>
                </a:solidFill>
                <a:latin typeface="Calibri"/>
                <a:cs typeface="Calibri"/>
              </a:rPr>
              <a:t>еаби</a:t>
            </a:r>
            <a:r>
              <a:rPr sz="2800" b="1" dirty="0">
                <a:solidFill>
                  <a:srgbClr val="376092"/>
                </a:solidFill>
                <a:latin typeface="Calibri"/>
                <a:cs typeface="Calibri"/>
              </a:rPr>
              <a:t>л</a:t>
            </a:r>
            <a:r>
              <a:rPr sz="2800" b="1" spc="-5" dirty="0">
                <a:solidFill>
                  <a:srgbClr val="376092"/>
                </a:solidFill>
                <a:latin typeface="Calibri"/>
                <a:cs typeface="Calibri"/>
              </a:rPr>
              <a:t>ита</a:t>
            </a:r>
            <a:r>
              <a:rPr sz="2800" b="1" dirty="0">
                <a:solidFill>
                  <a:srgbClr val="376092"/>
                </a:solidFill>
                <a:latin typeface="Calibri"/>
                <a:cs typeface="Calibri"/>
              </a:rPr>
              <a:t>ц</a:t>
            </a:r>
            <a:r>
              <a:rPr sz="2800" b="1" spc="-5" dirty="0">
                <a:solidFill>
                  <a:srgbClr val="376092"/>
                </a:solidFill>
                <a:latin typeface="Calibri"/>
                <a:cs typeface="Calibri"/>
              </a:rPr>
              <a:t>и</a:t>
            </a:r>
            <a:r>
              <a:rPr sz="2800" b="1" dirty="0">
                <a:solidFill>
                  <a:srgbClr val="376092"/>
                </a:solidFill>
                <a:latin typeface="Calibri"/>
                <a:cs typeface="Calibri"/>
              </a:rPr>
              <a:t>онный  </a:t>
            </a:r>
            <a:r>
              <a:rPr sz="2800" b="1" spc="-5" dirty="0">
                <a:solidFill>
                  <a:srgbClr val="376092"/>
                </a:solidFill>
                <a:latin typeface="Calibri"/>
                <a:cs typeface="Calibri"/>
              </a:rPr>
              <a:t>прогноз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26301" y="670"/>
            <a:ext cx="7694295" cy="10121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875155" marR="5080" indent="-1863089">
              <a:lnSpc>
                <a:spcPts val="3790"/>
              </a:lnSpc>
              <a:spcBef>
                <a:spcPts val="380"/>
              </a:spcBef>
            </a:pPr>
            <a:r>
              <a:rPr sz="3300" b="1" spc="-229" dirty="0">
                <a:latin typeface="Century Gothic"/>
                <a:cs typeface="Century Gothic"/>
              </a:rPr>
              <a:t>Основы </a:t>
            </a:r>
            <a:r>
              <a:rPr sz="3300" b="1" spc="-165" dirty="0">
                <a:latin typeface="Century Gothic"/>
                <a:cs typeface="Century Gothic"/>
              </a:rPr>
              <a:t>реабилитационного </a:t>
            </a:r>
            <a:r>
              <a:rPr sz="3300" b="1" spc="-265" dirty="0">
                <a:latin typeface="Century Gothic"/>
                <a:cs typeface="Century Gothic"/>
              </a:rPr>
              <a:t>процесса  </a:t>
            </a:r>
            <a:r>
              <a:rPr sz="3300" b="1" i="1" spc="-150" dirty="0">
                <a:latin typeface="Century Gothic"/>
                <a:cs typeface="Century Gothic"/>
              </a:rPr>
              <a:t>при </a:t>
            </a:r>
            <a:r>
              <a:rPr sz="3300" b="1" i="1" spc="-114" dirty="0">
                <a:latin typeface="Century Gothic"/>
                <a:cs typeface="Century Gothic"/>
              </a:rPr>
              <a:t>патологии</a:t>
            </a:r>
            <a:r>
              <a:rPr sz="3300" b="1" i="1" spc="-335" dirty="0">
                <a:latin typeface="Century Gothic"/>
                <a:cs typeface="Century Gothic"/>
              </a:rPr>
              <a:t> </a:t>
            </a:r>
            <a:r>
              <a:rPr sz="3300" b="1" i="1" spc="-270" dirty="0">
                <a:latin typeface="Century Gothic"/>
                <a:cs typeface="Century Gothic"/>
              </a:rPr>
              <a:t>ОДА</a:t>
            </a:r>
            <a:endParaRPr sz="33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98435" y="1400047"/>
            <a:ext cx="4547870" cy="3268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3210" algn="l"/>
              </a:tabLst>
            </a:pPr>
            <a:r>
              <a:rPr sz="2100" i="1" dirty="0">
                <a:latin typeface="Arial"/>
                <a:cs typeface="Arial"/>
              </a:rPr>
              <a:t>•	</a:t>
            </a:r>
            <a:r>
              <a:rPr sz="2100" i="1" spc="-5" dirty="0">
                <a:latin typeface="Calibri"/>
                <a:cs typeface="Calibri"/>
              </a:rPr>
              <a:t>ТОПОРГРАФИЧЕСКА]</a:t>
            </a:r>
            <a:r>
              <a:rPr sz="2100" i="1" spc="5" dirty="0">
                <a:latin typeface="Calibri"/>
                <a:cs typeface="Calibri"/>
              </a:rPr>
              <a:t> </a:t>
            </a:r>
            <a:r>
              <a:rPr sz="2100" i="1" dirty="0">
                <a:latin typeface="Calibri"/>
                <a:cs typeface="Calibri"/>
              </a:rPr>
              <a:t>ФОТОМЕТРИЯ</a:t>
            </a:r>
            <a:endParaRPr sz="21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95"/>
              </a:spcBef>
            </a:pPr>
            <a:r>
              <a:rPr sz="2100" dirty="0">
                <a:latin typeface="Calibri"/>
                <a:cs typeface="Calibri"/>
              </a:rPr>
              <a:t>Проводится в </a:t>
            </a:r>
            <a:r>
              <a:rPr sz="2100" spc="10" dirty="0">
                <a:latin typeface="Calibri"/>
                <a:cs typeface="Calibri"/>
              </a:rPr>
              <a:t>МО </a:t>
            </a:r>
            <a:r>
              <a:rPr sz="2100" dirty="0">
                <a:latin typeface="Calibri"/>
                <a:cs typeface="Calibri"/>
              </a:rPr>
              <a:t>2-3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уровня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10"/>
              </a:spcBef>
              <a:tabLst>
                <a:tab pos="283210" algn="l"/>
              </a:tabLst>
            </a:pPr>
            <a:r>
              <a:rPr sz="2100" i="1" dirty="0">
                <a:latin typeface="Arial"/>
                <a:cs typeface="Arial"/>
              </a:rPr>
              <a:t>•	</a:t>
            </a:r>
            <a:r>
              <a:rPr sz="2100" i="1" spc="-5" dirty="0">
                <a:latin typeface="Calibri"/>
                <a:cs typeface="Calibri"/>
              </a:rPr>
              <a:t>РЕНТГЕНОГРАФИЯ</a:t>
            </a:r>
            <a:r>
              <a:rPr sz="2100" i="1" spc="40" dirty="0">
                <a:latin typeface="Calibri"/>
                <a:cs typeface="Calibri"/>
              </a:rPr>
              <a:t> </a:t>
            </a:r>
            <a:r>
              <a:rPr sz="2100" i="1" spc="10" dirty="0">
                <a:latin typeface="Calibri"/>
                <a:cs typeface="Calibri"/>
              </a:rPr>
              <a:t>(функциональная)</a:t>
            </a:r>
            <a:endParaRPr sz="21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Calibri"/>
                <a:cs typeface="Calibri"/>
              </a:rPr>
              <a:t>Проводится в </a:t>
            </a:r>
            <a:r>
              <a:rPr sz="2100" spc="10" dirty="0">
                <a:latin typeface="Calibri"/>
                <a:cs typeface="Calibri"/>
              </a:rPr>
              <a:t>МО </a:t>
            </a:r>
            <a:r>
              <a:rPr sz="2100" dirty="0">
                <a:latin typeface="Calibri"/>
                <a:cs typeface="Calibri"/>
              </a:rPr>
              <a:t>1-3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уровня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500">
              <a:latin typeface="Calibri"/>
              <a:cs typeface="Calibri"/>
            </a:endParaRPr>
          </a:p>
          <a:p>
            <a:pPr marL="12700">
              <a:lnSpc>
                <a:spcPts val="2510"/>
              </a:lnSpc>
              <a:spcBef>
                <a:spcPts val="2130"/>
              </a:spcBef>
              <a:tabLst>
                <a:tab pos="283210" algn="l"/>
              </a:tabLst>
            </a:pPr>
            <a:r>
              <a:rPr sz="2100" i="1" dirty="0">
                <a:latin typeface="Arial"/>
                <a:cs typeface="Arial"/>
              </a:rPr>
              <a:t>•	</a:t>
            </a:r>
            <a:r>
              <a:rPr sz="2100" i="1" spc="-5" dirty="0">
                <a:latin typeface="Calibri"/>
                <a:cs typeface="Calibri"/>
              </a:rPr>
              <a:t>СОНОГРАФИЯ</a:t>
            </a:r>
            <a:r>
              <a:rPr sz="2100" i="1" spc="25" dirty="0">
                <a:latin typeface="Calibri"/>
                <a:cs typeface="Calibri"/>
              </a:rPr>
              <a:t> </a:t>
            </a:r>
            <a:r>
              <a:rPr sz="2100" i="1" spc="10" dirty="0">
                <a:latin typeface="Calibri"/>
                <a:cs typeface="Calibri"/>
              </a:rPr>
              <a:t>(УЗИ)</a:t>
            </a:r>
            <a:endParaRPr sz="2100">
              <a:latin typeface="Calibri"/>
              <a:cs typeface="Calibri"/>
            </a:endParaRPr>
          </a:p>
          <a:p>
            <a:pPr marL="469900">
              <a:lnSpc>
                <a:spcPts val="2510"/>
              </a:lnSpc>
            </a:pPr>
            <a:r>
              <a:rPr sz="2100" dirty="0">
                <a:latin typeface="Calibri"/>
                <a:cs typeface="Calibri"/>
              </a:rPr>
              <a:t>Проводится в </a:t>
            </a:r>
            <a:r>
              <a:rPr sz="2100" spc="10" dirty="0">
                <a:latin typeface="Calibri"/>
                <a:cs typeface="Calibri"/>
              </a:rPr>
              <a:t>МО </a:t>
            </a:r>
            <a:r>
              <a:rPr sz="2100" dirty="0">
                <a:latin typeface="Calibri"/>
                <a:cs typeface="Calibri"/>
              </a:rPr>
              <a:t>1-3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уровня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98435" y="636015"/>
            <a:ext cx="531114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96895" algn="l"/>
              </a:tabLst>
            </a:pPr>
            <a:r>
              <a:rPr sz="25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ИНСТРУМЕНТАЛЬНЫЕ	</a:t>
            </a:r>
            <a:r>
              <a:rPr sz="25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имидж-методы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2112" y="1700212"/>
            <a:ext cx="2401887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1600" y="1166812"/>
            <a:ext cx="2178050" cy="2514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05062" y="1471612"/>
            <a:ext cx="1760537" cy="1577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06861" y="1404893"/>
            <a:ext cx="1886523" cy="16899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10137" y="3224212"/>
            <a:ext cx="1666875" cy="19780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78137" y="3224212"/>
            <a:ext cx="1897062" cy="1981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600" y="3833812"/>
            <a:ext cx="2674937" cy="22764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41325" y="0"/>
            <a:ext cx="8261984" cy="86931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454785" marR="5080" indent="-1442720">
              <a:lnSpc>
                <a:spcPts val="3100"/>
              </a:lnSpc>
              <a:spcBef>
                <a:spcPts val="575"/>
              </a:spcBef>
            </a:pPr>
            <a:r>
              <a:rPr sz="2950" i="1" spc="-85" dirty="0">
                <a:latin typeface="Arial Unicode MS"/>
                <a:cs typeface="Arial Unicode MS"/>
              </a:rPr>
              <a:t>Комплексная </a:t>
            </a:r>
            <a:r>
              <a:rPr sz="2950" i="1" spc="-80" dirty="0">
                <a:latin typeface="Arial Unicode MS"/>
                <a:cs typeface="Arial Unicode MS"/>
              </a:rPr>
              <a:t>оценка </a:t>
            </a:r>
            <a:r>
              <a:rPr sz="2950" i="1" spc="-85" dirty="0">
                <a:latin typeface="Arial Unicode MS"/>
                <a:cs typeface="Arial Unicode MS"/>
              </a:rPr>
              <a:t>функционального </a:t>
            </a:r>
            <a:r>
              <a:rPr sz="2950" i="1" spc="-80" dirty="0">
                <a:latin typeface="Arial Unicode MS"/>
                <a:cs typeface="Arial Unicode MS"/>
              </a:rPr>
              <a:t>состояния  опорно-двигательного</a:t>
            </a:r>
            <a:r>
              <a:rPr sz="2950" i="1" spc="-50" dirty="0">
                <a:latin typeface="Arial Unicode MS"/>
                <a:cs typeface="Arial Unicode MS"/>
              </a:rPr>
              <a:t> </a:t>
            </a:r>
            <a:r>
              <a:rPr sz="2950" i="1" spc="-85" dirty="0">
                <a:latin typeface="Arial Unicode MS"/>
                <a:cs typeface="Arial Unicode MS"/>
              </a:rPr>
              <a:t>аппарата</a:t>
            </a:r>
            <a:endParaRPr sz="295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650" y="1124339"/>
            <a:ext cx="1689100" cy="4095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55875" y="1125537"/>
            <a:ext cx="1776412" cy="4092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59337" y="3284537"/>
            <a:ext cx="3052761" cy="33448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007768" y="1629502"/>
            <a:ext cx="2642235" cy="476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50" i="1" spc="-110" dirty="0">
                <a:latin typeface="Arial Unicode MS"/>
                <a:cs typeface="Arial Unicode MS"/>
              </a:rPr>
              <a:t>С</a:t>
            </a:r>
            <a:r>
              <a:rPr sz="2950" i="1" spc="-75" dirty="0">
                <a:latin typeface="Arial Unicode MS"/>
                <a:cs typeface="Arial Unicode MS"/>
              </a:rPr>
              <a:t>та</a:t>
            </a:r>
            <a:r>
              <a:rPr sz="2950" i="1" spc="-100" dirty="0">
                <a:latin typeface="Arial Unicode MS"/>
                <a:cs typeface="Arial Unicode MS"/>
              </a:rPr>
              <a:t>б</a:t>
            </a:r>
            <a:r>
              <a:rPr sz="2950" i="1" spc="-90" dirty="0">
                <a:latin typeface="Arial Unicode MS"/>
                <a:cs typeface="Arial Unicode MS"/>
              </a:rPr>
              <a:t>ил</a:t>
            </a:r>
            <a:r>
              <a:rPr sz="2950" i="1" spc="-80" dirty="0">
                <a:latin typeface="Arial Unicode MS"/>
                <a:cs typeface="Arial Unicode MS"/>
              </a:rPr>
              <a:t>о</a:t>
            </a:r>
            <a:r>
              <a:rPr sz="2950" i="1" spc="-110" dirty="0">
                <a:latin typeface="Arial Unicode MS"/>
                <a:cs typeface="Arial Unicode MS"/>
              </a:rPr>
              <a:t>м</a:t>
            </a:r>
            <a:r>
              <a:rPr sz="2950" i="1" spc="-75" dirty="0">
                <a:latin typeface="Arial Unicode MS"/>
                <a:cs typeface="Arial Unicode MS"/>
              </a:rPr>
              <a:t>етр</a:t>
            </a:r>
            <a:r>
              <a:rPr sz="2950" i="1" spc="-90" dirty="0">
                <a:latin typeface="Arial Unicode MS"/>
                <a:cs typeface="Arial Unicode MS"/>
              </a:rPr>
              <a:t>и</a:t>
            </a:r>
            <a:r>
              <a:rPr sz="2950" i="1" spc="-85" dirty="0">
                <a:latin typeface="Arial Unicode MS"/>
                <a:cs typeface="Arial Unicode MS"/>
              </a:rPr>
              <a:t>я</a:t>
            </a:r>
            <a:endParaRPr sz="295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1325" y="0"/>
            <a:ext cx="8261984" cy="86931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454785" marR="5080" indent="-1442720">
              <a:lnSpc>
                <a:spcPts val="3100"/>
              </a:lnSpc>
              <a:spcBef>
                <a:spcPts val="575"/>
              </a:spcBef>
            </a:pPr>
            <a:r>
              <a:rPr sz="2950" i="1" spc="-85" dirty="0">
                <a:latin typeface="Arial Unicode MS"/>
                <a:cs typeface="Arial Unicode MS"/>
              </a:rPr>
              <a:t>Комплексная </a:t>
            </a:r>
            <a:r>
              <a:rPr sz="2950" i="1" spc="-80" dirty="0">
                <a:latin typeface="Arial Unicode MS"/>
                <a:cs typeface="Arial Unicode MS"/>
              </a:rPr>
              <a:t>оценка </a:t>
            </a:r>
            <a:r>
              <a:rPr sz="2950" i="1" spc="-85" dirty="0">
                <a:latin typeface="Arial Unicode MS"/>
                <a:cs typeface="Arial Unicode MS"/>
              </a:rPr>
              <a:t>функционального </a:t>
            </a:r>
            <a:r>
              <a:rPr sz="2950" i="1" spc="-80" dirty="0">
                <a:latin typeface="Arial Unicode MS"/>
                <a:cs typeface="Arial Unicode MS"/>
              </a:rPr>
              <a:t>состояния  опорно-двигательного</a:t>
            </a:r>
            <a:r>
              <a:rPr sz="2950" i="1" spc="-50" dirty="0">
                <a:latin typeface="Arial Unicode MS"/>
                <a:cs typeface="Arial Unicode MS"/>
              </a:rPr>
              <a:t> </a:t>
            </a:r>
            <a:r>
              <a:rPr sz="2950" i="1" spc="-85" dirty="0">
                <a:latin typeface="Arial Unicode MS"/>
                <a:cs typeface="Arial Unicode MS"/>
              </a:rPr>
              <a:t>аппарата</a:t>
            </a:r>
            <a:endParaRPr sz="295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7405" y="841755"/>
            <a:ext cx="7538720" cy="1717039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587375" marR="5151755" indent="-574675">
              <a:lnSpc>
                <a:spcPct val="67900"/>
              </a:lnSpc>
              <a:spcBef>
                <a:spcPts val="1175"/>
              </a:spcBef>
            </a:pPr>
            <a:r>
              <a:rPr sz="2800" i="1" spc="-5" dirty="0">
                <a:latin typeface="Arial"/>
                <a:cs typeface="Arial"/>
              </a:rPr>
              <a:t>И</a:t>
            </a:r>
            <a:r>
              <a:rPr sz="2800" i="1" dirty="0">
                <a:latin typeface="Arial"/>
                <a:cs typeface="Arial"/>
              </a:rPr>
              <a:t>сс</a:t>
            </a:r>
            <a:r>
              <a:rPr sz="2800" i="1" spc="-5" dirty="0">
                <a:latin typeface="Arial"/>
                <a:cs typeface="Arial"/>
              </a:rPr>
              <a:t>л</a:t>
            </a:r>
            <a:r>
              <a:rPr sz="2800" i="1" spc="-35" dirty="0">
                <a:latin typeface="Arial"/>
                <a:cs typeface="Arial"/>
              </a:rPr>
              <a:t>е</a:t>
            </a:r>
            <a:r>
              <a:rPr sz="2800" i="1" dirty="0">
                <a:latin typeface="Arial"/>
                <a:cs typeface="Arial"/>
              </a:rPr>
              <a:t>д</a:t>
            </a:r>
            <a:r>
              <a:rPr sz="2800" i="1" spc="5" dirty="0">
                <a:latin typeface="Arial"/>
                <a:cs typeface="Arial"/>
              </a:rPr>
              <a:t>о</a:t>
            </a:r>
            <a:r>
              <a:rPr sz="2800" i="1" spc="-65" dirty="0">
                <a:latin typeface="Arial"/>
                <a:cs typeface="Arial"/>
              </a:rPr>
              <a:t>в</a:t>
            </a:r>
            <a:r>
              <a:rPr sz="2800" i="1" spc="5" dirty="0">
                <a:latin typeface="Arial"/>
                <a:cs typeface="Arial"/>
              </a:rPr>
              <a:t>а</a:t>
            </a:r>
            <a:r>
              <a:rPr sz="2800" i="1" spc="-5" dirty="0">
                <a:latin typeface="Arial"/>
                <a:cs typeface="Arial"/>
              </a:rPr>
              <a:t>н</a:t>
            </a:r>
            <a:r>
              <a:rPr sz="2800" i="1" spc="5" dirty="0">
                <a:latin typeface="Arial"/>
                <a:cs typeface="Arial"/>
              </a:rPr>
              <a:t>и</a:t>
            </a:r>
            <a:r>
              <a:rPr sz="2800" i="1" dirty="0">
                <a:latin typeface="Arial"/>
                <a:cs typeface="Arial"/>
              </a:rPr>
              <a:t>е  </a:t>
            </a:r>
            <a:r>
              <a:rPr sz="2800" i="1" spc="-10" dirty="0">
                <a:latin typeface="Arial"/>
                <a:cs typeface="Arial"/>
              </a:rPr>
              <a:t>ходьбы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750">
              <a:latin typeface="Arial"/>
              <a:cs typeface="Arial"/>
            </a:endParaRPr>
          </a:p>
          <a:p>
            <a:pPr marL="3903345">
              <a:lnSpc>
                <a:spcPct val="100000"/>
              </a:lnSpc>
            </a:pPr>
            <a:r>
              <a:rPr sz="2800" i="1" spc="-10" dirty="0">
                <a:latin typeface="Arial"/>
                <a:cs typeface="Arial"/>
              </a:rPr>
              <a:t>Многоканальная</a:t>
            </a:r>
            <a:r>
              <a:rPr sz="2800" i="1" spc="-40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ЭМГ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00562" y="2636837"/>
            <a:ext cx="4400550" cy="4022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1187" y="1557337"/>
            <a:ext cx="2943224" cy="3743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1187" y="5446712"/>
            <a:ext cx="2943224" cy="1149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1325" y="0"/>
            <a:ext cx="8261984" cy="86931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454785" marR="5080" indent="-1442720">
              <a:lnSpc>
                <a:spcPts val="3100"/>
              </a:lnSpc>
              <a:spcBef>
                <a:spcPts val="575"/>
              </a:spcBef>
            </a:pPr>
            <a:r>
              <a:rPr sz="2950" i="1" spc="-85" dirty="0">
                <a:latin typeface="Arial Unicode MS"/>
                <a:cs typeface="Arial Unicode MS"/>
              </a:rPr>
              <a:t>Комплексная </a:t>
            </a:r>
            <a:r>
              <a:rPr sz="2950" i="1" spc="-80" dirty="0">
                <a:latin typeface="Arial Unicode MS"/>
                <a:cs typeface="Arial Unicode MS"/>
              </a:rPr>
              <a:t>оценка </a:t>
            </a:r>
            <a:r>
              <a:rPr sz="2950" i="1" spc="-85" dirty="0">
                <a:latin typeface="Arial Unicode MS"/>
                <a:cs typeface="Arial Unicode MS"/>
              </a:rPr>
              <a:t>функционального </a:t>
            </a:r>
            <a:r>
              <a:rPr sz="2950" i="1" spc="-80" dirty="0">
                <a:latin typeface="Arial Unicode MS"/>
                <a:cs typeface="Arial Unicode MS"/>
              </a:rPr>
              <a:t>состояния  опорно-двигательного</a:t>
            </a:r>
            <a:r>
              <a:rPr sz="2950" i="1" spc="-50" dirty="0">
                <a:latin typeface="Arial Unicode MS"/>
                <a:cs typeface="Arial Unicode MS"/>
              </a:rPr>
              <a:t> </a:t>
            </a:r>
            <a:r>
              <a:rPr sz="2950" i="1" spc="-85" dirty="0">
                <a:latin typeface="Arial Unicode MS"/>
                <a:cs typeface="Arial Unicode MS"/>
              </a:rPr>
              <a:t>аппарата</a:t>
            </a:r>
            <a:endParaRPr sz="295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Нарушения </a:t>
            </a:r>
            <a:r>
              <a:rPr spc="-15" dirty="0"/>
              <a:t>функции</a:t>
            </a:r>
            <a:r>
              <a:rPr spc="-10" dirty="0"/>
              <a:t> </a:t>
            </a:r>
            <a:r>
              <a:rPr spc="-25" dirty="0"/>
              <a:t>суставов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228" y="879476"/>
            <a:ext cx="9144635" cy="130175"/>
            <a:chOff x="-228" y="879476"/>
            <a:chExt cx="9144635" cy="130175"/>
          </a:xfrm>
        </p:grpSpPr>
        <p:sp>
          <p:nvSpPr>
            <p:cNvPr id="4" name="object 4"/>
            <p:cNvSpPr/>
            <p:nvPr/>
          </p:nvSpPr>
          <p:spPr>
            <a:xfrm>
              <a:off x="0" y="908049"/>
              <a:ext cx="9144000" cy="73025"/>
            </a:xfrm>
            <a:custGeom>
              <a:avLst/>
              <a:gdLst/>
              <a:ahLst/>
              <a:cxnLst/>
              <a:rect l="l" t="t" r="r" b="b"/>
              <a:pathLst>
                <a:path w="9144000" h="73025">
                  <a:moveTo>
                    <a:pt x="9144000" y="0"/>
                  </a:moveTo>
                  <a:lnTo>
                    <a:pt x="0" y="73025"/>
                  </a:lnTo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28" y="879476"/>
              <a:ext cx="9144635" cy="130175"/>
            </a:xfrm>
            <a:custGeom>
              <a:avLst/>
              <a:gdLst/>
              <a:ahLst/>
              <a:cxnLst/>
              <a:rect l="l" t="t" r="r" b="b"/>
              <a:pathLst>
                <a:path w="9144635" h="130175">
                  <a:moveTo>
                    <a:pt x="9144182" y="22858"/>
                  </a:moveTo>
                  <a:lnTo>
                    <a:pt x="182" y="95883"/>
                  </a:lnTo>
                  <a:lnTo>
                    <a:pt x="456" y="130172"/>
                  </a:lnTo>
                  <a:lnTo>
                    <a:pt x="9144455" y="57147"/>
                  </a:lnTo>
                  <a:lnTo>
                    <a:pt x="9144182" y="22858"/>
                  </a:lnTo>
                  <a:close/>
                </a:path>
                <a:path w="9144635" h="130175">
                  <a:moveTo>
                    <a:pt x="9143999" y="0"/>
                  </a:moveTo>
                  <a:lnTo>
                    <a:pt x="0" y="73025"/>
                  </a:lnTo>
                  <a:lnTo>
                    <a:pt x="91" y="84453"/>
                  </a:lnTo>
                  <a:lnTo>
                    <a:pt x="9144091" y="11428"/>
                  </a:lnTo>
                  <a:lnTo>
                    <a:pt x="9143999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87792" y="1000252"/>
            <a:ext cx="73679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spc="-15" dirty="0">
                <a:latin typeface="Arial"/>
                <a:cs typeface="Arial"/>
              </a:rPr>
              <a:t>Инструментальные </a:t>
            </a:r>
            <a:r>
              <a:rPr sz="2800" i="1" spc="-10" dirty="0">
                <a:latin typeface="Arial"/>
                <a:cs typeface="Arial"/>
              </a:rPr>
              <a:t>методы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исследования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98603" y="1643280"/>
            <a:ext cx="6983730" cy="4927600"/>
            <a:chOff x="998603" y="1643280"/>
            <a:chExt cx="6983730" cy="4927600"/>
          </a:xfrm>
        </p:grpSpPr>
        <p:sp>
          <p:nvSpPr>
            <p:cNvPr id="8" name="object 8"/>
            <p:cNvSpPr/>
            <p:nvPr/>
          </p:nvSpPr>
          <p:spPr>
            <a:xfrm>
              <a:off x="4464890" y="3814380"/>
              <a:ext cx="3484773" cy="272194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44644" y="3795732"/>
              <a:ext cx="3518535" cy="2755900"/>
            </a:xfrm>
            <a:custGeom>
              <a:avLst/>
              <a:gdLst/>
              <a:ahLst/>
              <a:cxnLst/>
              <a:rect l="l" t="t" r="r" b="b"/>
              <a:pathLst>
                <a:path w="3518534" h="2755900">
                  <a:moveTo>
                    <a:pt x="0" y="2755350"/>
                  </a:moveTo>
                  <a:lnTo>
                    <a:pt x="3517962" y="2755350"/>
                  </a:lnTo>
                  <a:lnTo>
                    <a:pt x="3517962" y="0"/>
                  </a:lnTo>
                  <a:lnTo>
                    <a:pt x="0" y="0"/>
                  </a:lnTo>
                  <a:lnTo>
                    <a:pt x="0" y="2755350"/>
                  </a:lnTo>
                  <a:close/>
                </a:path>
              </a:pathLst>
            </a:custGeom>
            <a:ln w="39209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32519" y="2663324"/>
              <a:ext cx="2262536" cy="17796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13437" y="2643391"/>
              <a:ext cx="2294890" cy="1813560"/>
            </a:xfrm>
            <a:custGeom>
              <a:avLst/>
              <a:gdLst/>
              <a:ahLst/>
              <a:cxnLst/>
              <a:rect l="l" t="t" r="r" b="b"/>
              <a:pathLst>
                <a:path w="2294890" h="1813560">
                  <a:moveTo>
                    <a:pt x="0" y="1813415"/>
                  </a:moveTo>
                  <a:lnTo>
                    <a:pt x="2294799" y="1813415"/>
                  </a:lnTo>
                  <a:lnTo>
                    <a:pt x="2294799" y="0"/>
                  </a:lnTo>
                  <a:lnTo>
                    <a:pt x="0" y="0"/>
                  </a:lnTo>
                  <a:lnTo>
                    <a:pt x="0" y="1813415"/>
                  </a:lnTo>
                  <a:close/>
                </a:path>
              </a:pathLst>
            </a:custGeom>
            <a:ln w="38977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7290" y="1682833"/>
              <a:ext cx="1641358" cy="12727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18230" y="1662907"/>
              <a:ext cx="1673860" cy="1306830"/>
            </a:xfrm>
            <a:custGeom>
              <a:avLst/>
              <a:gdLst/>
              <a:ahLst/>
              <a:cxnLst/>
              <a:rect l="l" t="t" r="r" b="b"/>
              <a:pathLst>
                <a:path w="1673860" h="1306830">
                  <a:moveTo>
                    <a:pt x="0" y="1306433"/>
                  </a:moveTo>
                  <a:lnTo>
                    <a:pt x="1673298" y="1306433"/>
                  </a:lnTo>
                  <a:lnTo>
                    <a:pt x="1673298" y="0"/>
                  </a:lnTo>
                  <a:lnTo>
                    <a:pt x="0" y="0"/>
                  </a:lnTo>
                  <a:lnTo>
                    <a:pt x="0" y="1306433"/>
                  </a:lnTo>
                  <a:close/>
                </a:path>
              </a:pathLst>
            </a:custGeom>
            <a:ln w="39216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21040" y="425195"/>
            <a:ext cx="5764530" cy="90678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087120" marR="5080" indent="-1075055">
              <a:lnSpc>
                <a:spcPts val="3100"/>
              </a:lnSpc>
              <a:spcBef>
                <a:spcPts val="820"/>
              </a:spcBef>
            </a:pPr>
            <a:r>
              <a:rPr sz="3200" i="1" spc="-5" dirty="0">
                <a:latin typeface="Calibri"/>
                <a:cs typeface="Calibri"/>
              </a:rPr>
              <a:t>Изометрическое</a:t>
            </a:r>
            <a:r>
              <a:rPr sz="3200" i="1" spc="-95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тестирование  </a:t>
            </a:r>
            <a:r>
              <a:rPr sz="3200" i="1" spc="-10" dirty="0">
                <a:latin typeface="Calibri"/>
                <a:cs typeface="Calibri"/>
              </a:rPr>
              <a:t>разгибателя </a:t>
            </a:r>
            <a:r>
              <a:rPr sz="3200" i="1" spc="-15" dirty="0">
                <a:latin typeface="Calibri"/>
                <a:cs typeface="Calibri"/>
              </a:rPr>
              <a:t>голени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13087" y="6205537"/>
            <a:ext cx="930275" cy="0"/>
          </a:xfrm>
          <a:custGeom>
            <a:avLst/>
            <a:gdLst/>
            <a:ahLst/>
            <a:cxnLst/>
            <a:rect l="l" t="t" r="r" b="b"/>
            <a:pathLst>
              <a:path w="930275">
                <a:moveTo>
                  <a:pt x="0" y="0"/>
                </a:moveTo>
                <a:lnTo>
                  <a:pt x="930275" y="1"/>
                </a:lnTo>
              </a:path>
            </a:pathLst>
          </a:custGeom>
          <a:ln w="50800">
            <a:solidFill>
              <a:srgbClr val="FF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27525" y="5916676"/>
            <a:ext cx="7200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с</a:t>
            </a:r>
            <a:r>
              <a:rPr sz="2800" spc="-5" dirty="0">
                <a:latin typeface="Calibri"/>
                <a:cs typeface="Calibri"/>
              </a:rPr>
              <a:t>ил</a:t>
            </a:r>
            <a:r>
              <a:rPr sz="2800" dirty="0">
                <a:latin typeface="Calibri"/>
                <a:cs typeface="Calibri"/>
              </a:rPr>
              <a:t>а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74" y="1904003"/>
            <a:ext cx="9141460" cy="4004945"/>
            <a:chOff x="1274" y="1904003"/>
            <a:chExt cx="9141460" cy="4004945"/>
          </a:xfrm>
        </p:grpSpPr>
        <p:sp>
          <p:nvSpPr>
            <p:cNvPr id="6" name="object 6"/>
            <p:cNvSpPr/>
            <p:nvPr/>
          </p:nvSpPr>
          <p:spPr>
            <a:xfrm>
              <a:off x="70517" y="1973257"/>
              <a:ext cx="9072245" cy="3935729"/>
            </a:xfrm>
            <a:custGeom>
              <a:avLst/>
              <a:gdLst/>
              <a:ahLst/>
              <a:cxnLst/>
              <a:rect l="l" t="t" r="r" b="b"/>
              <a:pathLst>
                <a:path w="9072245" h="3935729">
                  <a:moveTo>
                    <a:pt x="9071895" y="0"/>
                  </a:moveTo>
                  <a:lnTo>
                    <a:pt x="0" y="0"/>
                  </a:lnTo>
                  <a:lnTo>
                    <a:pt x="0" y="3935417"/>
                  </a:lnTo>
                  <a:lnTo>
                    <a:pt x="9071895" y="3935417"/>
                  </a:lnTo>
                  <a:lnTo>
                    <a:pt x="9071895" y="0"/>
                  </a:lnTo>
                  <a:close/>
                </a:path>
              </a:pathLst>
            </a:custGeom>
            <a:solidFill>
              <a:srgbClr val="9595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4" y="1904003"/>
              <a:ext cx="9075304" cy="39368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8530" y="1512315"/>
            <a:ext cx="20497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spc="-10" dirty="0">
                <a:solidFill>
                  <a:srgbClr val="66FF66"/>
                </a:solidFill>
                <a:latin typeface="Calibri"/>
                <a:cs typeface="Calibri"/>
              </a:rPr>
              <a:t>Компенсация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2820" y="3377691"/>
            <a:ext cx="25565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spc="-10" dirty="0">
                <a:solidFill>
                  <a:srgbClr val="FFFF8B"/>
                </a:solidFill>
                <a:latin typeface="Calibri"/>
                <a:cs typeface="Calibri"/>
              </a:rPr>
              <a:t>Субкомпенсация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952" y="5416803"/>
            <a:ext cx="24187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spc="-10" dirty="0">
                <a:solidFill>
                  <a:srgbClr val="FF0000"/>
                </a:solidFill>
                <a:latin typeface="Calibri"/>
                <a:cs typeface="Calibri"/>
              </a:rPr>
              <a:t>Декомпенсация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43653" y="515619"/>
            <a:ext cx="14325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здоровая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30409" y="533907"/>
            <a:ext cx="12769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spc="-5" dirty="0">
                <a:latin typeface="Calibri"/>
                <a:cs typeface="Calibri"/>
              </a:rPr>
              <a:t>б</a:t>
            </a:r>
            <a:r>
              <a:rPr sz="2800" i="1" spc="-35" dirty="0">
                <a:latin typeface="Calibri"/>
                <a:cs typeface="Calibri"/>
              </a:rPr>
              <a:t>о</a:t>
            </a:r>
            <a:r>
              <a:rPr sz="2800" i="1" spc="-5" dirty="0">
                <a:latin typeface="Calibri"/>
                <a:cs typeface="Calibri"/>
              </a:rPr>
              <a:t>л</a:t>
            </a:r>
            <a:r>
              <a:rPr sz="2800" i="1" spc="-10" dirty="0">
                <a:latin typeface="Calibri"/>
                <a:cs typeface="Calibri"/>
              </a:rPr>
              <a:t>ь</a:t>
            </a:r>
            <a:r>
              <a:rPr sz="2800" i="1" spc="-5" dirty="0">
                <a:latin typeface="Calibri"/>
                <a:cs typeface="Calibri"/>
              </a:rPr>
              <a:t>на</a:t>
            </a:r>
            <a:r>
              <a:rPr sz="2800" i="1" dirty="0">
                <a:latin typeface="Calibri"/>
                <a:cs typeface="Calibri"/>
              </a:rPr>
              <a:t>я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069167" y="976392"/>
            <a:ext cx="2442210" cy="5866765"/>
            <a:chOff x="3069167" y="976392"/>
            <a:chExt cx="2442210" cy="5866765"/>
          </a:xfrm>
        </p:grpSpPr>
        <p:sp>
          <p:nvSpPr>
            <p:cNvPr id="8" name="object 8"/>
            <p:cNvSpPr/>
            <p:nvPr/>
          </p:nvSpPr>
          <p:spPr>
            <a:xfrm>
              <a:off x="3081527" y="987551"/>
              <a:ext cx="2429255" cy="18989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94567" y="1001792"/>
              <a:ext cx="2249805" cy="1719580"/>
            </a:xfrm>
            <a:custGeom>
              <a:avLst/>
              <a:gdLst/>
              <a:ahLst/>
              <a:cxnLst/>
              <a:rect l="l" t="t" r="r" b="b"/>
              <a:pathLst>
                <a:path w="2249804" h="1719580">
                  <a:moveTo>
                    <a:pt x="2249310" y="0"/>
                  </a:moveTo>
                  <a:lnTo>
                    <a:pt x="0" y="0"/>
                  </a:lnTo>
                  <a:lnTo>
                    <a:pt x="0" y="1719262"/>
                  </a:lnTo>
                  <a:lnTo>
                    <a:pt x="2249310" y="1719262"/>
                  </a:lnTo>
                  <a:lnTo>
                    <a:pt x="2249310" y="0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83785" y="1621646"/>
              <a:ext cx="2160092" cy="10994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21723" y="1111465"/>
              <a:ext cx="1252220" cy="495300"/>
            </a:xfrm>
            <a:custGeom>
              <a:avLst/>
              <a:gdLst/>
              <a:ahLst/>
              <a:cxnLst/>
              <a:rect l="l" t="t" r="r" b="b"/>
              <a:pathLst>
                <a:path w="1252220" h="495300">
                  <a:moveTo>
                    <a:pt x="15900" y="478307"/>
                  </a:moveTo>
                  <a:lnTo>
                    <a:pt x="762" y="476567"/>
                  </a:lnTo>
                  <a:lnTo>
                    <a:pt x="0" y="493255"/>
                  </a:lnTo>
                  <a:lnTo>
                    <a:pt x="15125" y="494995"/>
                  </a:lnTo>
                  <a:lnTo>
                    <a:pt x="15900" y="478307"/>
                  </a:lnTo>
                  <a:close/>
                </a:path>
                <a:path w="1252220" h="495300">
                  <a:moveTo>
                    <a:pt x="17170" y="444576"/>
                  </a:moveTo>
                  <a:lnTo>
                    <a:pt x="2298" y="442836"/>
                  </a:lnTo>
                  <a:lnTo>
                    <a:pt x="1536" y="459524"/>
                  </a:lnTo>
                  <a:lnTo>
                    <a:pt x="16408" y="461264"/>
                  </a:lnTo>
                  <a:lnTo>
                    <a:pt x="17170" y="444576"/>
                  </a:lnTo>
                  <a:close/>
                </a:path>
                <a:path w="1252220" h="495300">
                  <a:moveTo>
                    <a:pt x="19494" y="410959"/>
                  </a:moveTo>
                  <a:lnTo>
                    <a:pt x="4622" y="409219"/>
                  </a:lnTo>
                  <a:lnTo>
                    <a:pt x="4622" y="415239"/>
                  </a:lnTo>
                  <a:lnTo>
                    <a:pt x="3073" y="426135"/>
                  </a:lnTo>
                  <a:lnTo>
                    <a:pt x="17945" y="427647"/>
                  </a:lnTo>
                  <a:lnTo>
                    <a:pt x="19494" y="416979"/>
                  </a:lnTo>
                  <a:lnTo>
                    <a:pt x="19494" y="410959"/>
                  </a:lnTo>
                  <a:close/>
                </a:path>
                <a:path w="1252220" h="495300">
                  <a:moveTo>
                    <a:pt x="21031" y="377215"/>
                  </a:moveTo>
                  <a:lnTo>
                    <a:pt x="6159" y="375602"/>
                  </a:lnTo>
                  <a:lnTo>
                    <a:pt x="5384" y="392518"/>
                  </a:lnTo>
                  <a:lnTo>
                    <a:pt x="20256" y="394258"/>
                  </a:lnTo>
                  <a:lnTo>
                    <a:pt x="21031" y="377215"/>
                  </a:lnTo>
                  <a:close/>
                </a:path>
                <a:path w="1252220" h="495300">
                  <a:moveTo>
                    <a:pt x="23329" y="343839"/>
                  </a:moveTo>
                  <a:lnTo>
                    <a:pt x="8204" y="342214"/>
                  </a:lnTo>
                  <a:lnTo>
                    <a:pt x="7442" y="358902"/>
                  </a:lnTo>
                  <a:lnTo>
                    <a:pt x="22555" y="360527"/>
                  </a:lnTo>
                  <a:lnTo>
                    <a:pt x="23329" y="343839"/>
                  </a:lnTo>
                  <a:close/>
                </a:path>
                <a:path w="1252220" h="495300">
                  <a:moveTo>
                    <a:pt x="25387" y="310210"/>
                  </a:moveTo>
                  <a:lnTo>
                    <a:pt x="10515" y="308470"/>
                  </a:lnTo>
                  <a:lnTo>
                    <a:pt x="10515" y="313347"/>
                  </a:lnTo>
                  <a:lnTo>
                    <a:pt x="8978" y="325170"/>
                  </a:lnTo>
                  <a:lnTo>
                    <a:pt x="24091" y="326910"/>
                  </a:lnTo>
                  <a:lnTo>
                    <a:pt x="25387" y="315087"/>
                  </a:lnTo>
                  <a:lnTo>
                    <a:pt x="25387" y="310210"/>
                  </a:lnTo>
                  <a:close/>
                </a:path>
                <a:path w="1252220" h="495300">
                  <a:moveTo>
                    <a:pt x="27686" y="277406"/>
                  </a:moveTo>
                  <a:lnTo>
                    <a:pt x="12814" y="275666"/>
                  </a:lnTo>
                  <a:lnTo>
                    <a:pt x="11277" y="292366"/>
                  </a:lnTo>
                  <a:lnTo>
                    <a:pt x="26149" y="294106"/>
                  </a:lnTo>
                  <a:lnTo>
                    <a:pt x="27686" y="277406"/>
                  </a:lnTo>
                  <a:close/>
                </a:path>
                <a:path w="1252220" h="495300">
                  <a:moveTo>
                    <a:pt x="29997" y="243789"/>
                  </a:moveTo>
                  <a:lnTo>
                    <a:pt x="15125" y="242049"/>
                  </a:lnTo>
                  <a:lnTo>
                    <a:pt x="14351" y="258978"/>
                  </a:lnTo>
                  <a:lnTo>
                    <a:pt x="29222" y="260477"/>
                  </a:lnTo>
                  <a:lnTo>
                    <a:pt x="29997" y="243789"/>
                  </a:lnTo>
                  <a:close/>
                </a:path>
                <a:path w="1252220" h="495300">
                  <a:moveTo>
                    <a:pt x="33070" y="210058"/>
                  </a:moveTo>
                  <a:lnTo>
                    <a:pt x="17945" y="208318"/>
                  </a:lnTo>
                  <a:lnTo>
                    <a:pt x="17945" y="211797"/>
                  </a:lnTo>
                  <a:lnTo>
                    <a:pt x="16408" y="225361"/>
                  </a:lnTo>
                  <a:lnTo>
                    <a:pt x="31534" y="227101"/>
                  </a:lnTo>
                  <a:lnTo>
                    <a:pt x="33070" y="213537"/>
                  </a:lnTo>
                  <a:lnTo>
                    <a:pt x="33070" y="210058"/>
                  </a:lnTo>
                  <a:close/>
                </a:path>
                <a:path w="1252220" h="495300">
                  <a:moveTo>
                    <a:pt x="35128" y="176669"/>
                  </a:moveTo>
                  <a:lnTo>
                    <a:pt x="20256" y="174929"/>
                  </a:lnTo>
                  <a:lnTo>
                    <a:pt x="18719" y="191617"/>
                  </a:lnTo>
                  <a:lnTo>
                    <a:pt x="33845" y="193357"/>
                  </a:lnTo>
                  <a:lnTo>
                    <a:pt x="35128" y="176669"/>
                  </a:lnTo>
                  <a:close/>
                </a:path>
                <a:path w="1252220" h="495300">
                  <a:moveTo>
                    <a:pt x="38201" y="143052"/>
                  </a:moveTo>
                  <a:lnTo>
                    <a:pt x="23329" y="141312"/>
                  </a:lnTo>
                  <a:lnTo>
                    <a:pt x="21793" y="158000"/>
                  </a:lnTo>
                  <a:lnTo>
                    <a:pt x="36664" y="159740"/>
                  </a:lnTo>
                  <a:lnTo>
                    <a:pt x="38201" y="143052"/>
                  </a:lnTo>
                  <a:close/>
                </a:path>
                <a:path w="1252220" h="495300">
                  <a:moveTo>
                    <a:pt x="41275" y="109321"/>
                  </a:moveTo>
                  <a:lnTo>
                    <a:pt x="26149" y="107581"/>
                  </a:lnTo>
                  <a:lnTo>
                    <a:pt x="26149" y="111048"/>
                  </a:lnTo>
                  <a:lnTo>
                    <a:pt x="24866" y="124269"/>
                  </a:lnTo>
                  <a:lnTo>
                    <a:pt x="39738" y="126009"/>
                  </a:lnTo>
                  <a:lnTo>
                    <a:pt x="41275" y="112788"/>
                  </a:lnTo>
                  <a:lnTo>
                    <a:pt x="41275" y="109321"/>
                  </a:lnTo>
                  <a:close/>
                </a:path>
                <a:path w="1252220" h="495300">
                  <a:moveTo>
                    <a:pt x="50253" y="81724"/>
                  </a:moveTo>
                  <a:lnTo>
                    <a:pt x="36664" y="73037"/>
                  </a:lnTo>
                  <a:lnTo>
                    <a:pt x="35890" y="74764"/>
                  </a:lnTo>
                  <a:lnTo>
                    <a:pt x="29997" y="90068"/>
                  </a:lnTo>
                  <a:lnTo>
                    <a:pt x="44869" y="94945"/>
                  </a:lnTo>
                  <a:lnTo>
                    <a:pt x="49479" y="83121"/>
                  </a:lnTo>
                  <a:lnTo>
                    <a:pt x="50253" y="81724"/>
                  </a:lnTo>
                  <a:close/>
                </a:path>
                <a:path w="1252220" h="495300">
                  <a:moveTo>
                    <a:pt x="67424" y="55524"/>
                  </a:moveTo>
                  <a:lnTo>
                    <a:pt x="55372" y="43700"/>
                  </a:lnTo>
                  <a:lnTo>
                    <a:pt x="45643" y="58077"/>
                  </a:lnTo>
                  <a:lnTo>
                    <a:pt x="57683" y="68160"/>
                  </a:lnTo>
                  <a:lnTo>
                    <a:pt x="67424" y="55524"/>
                  </a:lnTo>
                  <a:close/>
                </a:path>
                <a:path w="1252220" h="495300">
                  <a:moveTo>
                    <a:pt x="88201" y="34544"/>
                  </a:moveTo>
                  <a:lnTo>
                    <a:pt x="77939" y="20980"/>
                  </a:lnTo>
                  <a:lnTo>
                    <a:pt x="67424" y="29679"/>
                  </a:lnTo>
                  <a:lnTo>
                    <a:pt x="65112" y="31877"/>
                  </a:lnTo>
                  <a:lnTo>
                    <a:pt x="77165" y="43700"/>
                  </a:lnTo>
                  <a:lnTo>
                    <a:pt x="77939" y="42887"/>
                  </a:lnTo>
                  <a:lnTo>
                    <a:pt x="88201" y="34544"/>
                  </a:lnTo>
                  <a:close/>
                </a:path>
                <a:path w="1252220" h="495300">
                  <a:moveTo>
                    <a:pt x="113068" y="18656"/>
                  </a:moveTo>
                  <a:lnTo>
                    <a:pt x="105625" y="3479"/>
                  </a:lnTo>
                  <a:lnTo>
                    <a:pt x="95885" y="8572"/>
                  </a:lnTo>
                  <a:lnTo>
                    <a:pt x="91262" y="11823"/>
                  </a:lnTo>
                  <a:lnTo>
                    <a:pt x="100241" y="25273"/>
                  </a:lnTo>
                  <a:lnTo>
                    <a:pt x="103314" y="23533"/>
                  </a:lnTo>
                  <a:lnTo>
                    <a:pt x="113068" y="18656"/>
                  </a:lnTo>
                  <a:close/>
                </a:path>
                <a:path w="1252220" h="495300">
                  <a:moveTo>
                    <a:pt x="133057" y="27012"/>
                  </a:moveTo>
                  <a:lnTo>
                    <a:pt x="132549" y="18656"/>
                  </a:lnTo>
                  <a:lnTo>
                    <a:pt x="129463" y="8572"/>
                  </a:lnTo>
                  <a:lnTo>
                    <a:pt x="124853" y="4292"/>
                  </a:lnTo>
                  <a:lnTo>
                    <a:pt x="118960" y="19596"/>
                  </a:lnTo>
                  <a:lnTo>
                    <a:pt x="115887" y="16929"/>
                  </a:lnTo>
                  <a:lnTo>
                    <a:pt x="117424" y="21907"/>
                  </a:lnTo>
                  <a:lnTo>
                    <a:pt x="118186" y="30251"/>
                  </a:lnTo>
                  <a:lnTo>
                    <a:pt x="133057" y="27012"/>
                  </a:lnTo>
                  <a:close/>
                </a:path>
                <a:path w="1252220" h="495300">
                  <a:moveTo>
                    <a:pt x="139979" y="57264"/>
                  </a:moveTo>
                  <a:lnTo>
                    <a:pt x="138442" y="55524"/>
                  </a:lnTo>
                  <a:lnTo>
                    <a:pt x="136906" y="47180"/>
                  </a:lnTo>
                  <a:lnTo>
                    <a:pt x="135369" y="42887"/>
                  </a:lnTo>
                  <a:lnTo>
                    <a:pt x="120497" y="46367"/>
                  </a:lnTo>
                  <a:lnTo>
                    <a:pt x="122034" y="52044"/>
                  </a:lnTo>
                  <a:lnTo>
                    <a:pt x="124853" y="62128"/>
                  </a:lnTo>
                  <a:lnTo>
                    <a:pt x="126390" y="63868"/>
                  </a:lnTo>
                  <a:lnTo>
                    <a:pt x="139979" y="57264"/>
                  </a:lnTo>
                  <a:close/>
                </a:path>
                <a:path w="1252220" h="495300">
                  <a:moveTo>
                    <a:pt x="159969" y="67348"/>
                  </a:moveTo>
                  <a:lnTo>
                    <a:pt x="158699" y="67348"/>
                  </a:lnTo>
                  <a:lnTo>
                    <a:pt x="152552" y="65608"/>
                  </a:lnTo>
                  <a:lnTo>
                    <a:pt x="148958" y="62128"/>
                  </a:lnTo>
                  <a:lnTo>
                    <a:pt x="141516" y="77431"/>
                  </a:lnTo>
                  <a:lnTo>
                    <a:pt x="146646" y="80911"/>
                  </a:lnTo>
                  <a:lnTo>
                    <a:pt x="155613" y="84048"/>
                  </a:lnTo>
                  <a:lnTo>
                    <a:pt x="157149" y="84048"/>
                  </a:lnTo>
                  <a:lnTo>
                    <a:pt x="159969" y="67348"/>
                  </a:lnTo>
                  <a:close/>
                </a:path>
                <a:path w="1252220" h="495300">
                  <a:moveTo>
                    <a:pt x="188442" y="70827"/>
                  </a:moveTo>
                  <a:lnTo>
                    <a:pt x="174345" y="70827"/>
                  </a:lnTo>
                  <a:lnTo>
                    <a:pt x="172796" y="87528"/>
                  </a:lnTo>
                  <a:lnTo>
                    <a:pt x="188442" y="87528"/>
                  </a:lnTo>
                  <a:lnTo>
                    <a:pt x="188442" y="70827"/>
                  </a:lnTo>
                  <a:close/>
                </a:path>
                <a:path w="1252220" h="495300">
                  <a:moveTo>
                    <a:pt x="218427" y="66421"/>
                  </a:moveTo>
                  <a:lnTo>
                    <a:pt x="206387" y="56337"/>
                  </a:lnTo>
                  <a:lnTo>
                    <a:pt x="202031" y="63868"/>
                  </a:lnTo>
                  <a:lnTo>
                    <a:pt x="199720" y="67348"/>
                  </a:lnTo>
                  <a:lnTo>
                    <a:pt x="205613" y="82537"/>
                  </a:lnTo>
                  <a:lnTo>
                    <a:pt x="210223" y="79171"/>
                  </a:lnTo>
                  <a:lnTo>
                    <a:pt x="213817" y="73964"/>
                  </a:lnTo>
                  <a:lnTo>
                    <a:pt x="216890" y="69088"/>
                  </a:lnTo>
                  <a:lnTo>
                    <a:pt x="218427" y="66421"/>
                  </a:lnTo>
                  <a:close/>
                </a:path>
                <a:path w="1252220" h="495300">
                  <a:moveTo>
                    <a:pt x="237147" y="53784"/>
                  </a:moveTo>
                  <a:lnTo>
                    <a:pt x="234073" y="37096"/>
                  </a:lnTo>
                  <a:lnTo>
                    <a:pt x="232537" y="37096"/>
                  </a:lnTo>
                  <a:lnTo>
                    <a:pt x="222783" y="38836"/>
                  </a:lnTo>
                  <a:lnTo>
                    <a:pt x="221500" y="38836"/>
                  </a:lnTo>
                  <a:lnTo>
                    <a:pt x="220738" y="39763"/>
                  </a:lnTo>
                  <a:lnTo>
                    <a:pt x="216890" y="41960"/>
                  </a:lnTo>
                  <a:lnTo>
                    <a:pt x="224066" y="52806"/>
                  </a:lnTo>
                  <a:lnTo>
                    <a:pt x="224320" y="55524"/>
                  </a:lnTo>
                  <a:lnTo>
                    <a:pt x="225717" y="55308"/>
                  </a:lnTo>
                  <a:lnTo>
                    <a:pt x="225869" y="55524"/>
                  </a:lnTo>
                  <a:lnTo>
                    <a:pt x="226123" y="55257"/>
                  </a:lnTo>
                  <a:lnTo>
                    <a:pt x="235610" y="53784"/>
                  </a:lnTo>
                  <a:lnTo>
                    <a:pt x="237147" y="53784"/>
                  </a:lnTo>
                  <a:close/>
                </a:path>
                <a:path w="1252220" h="495300">
                  <a:moveTo>
                    <a:pt x="266877" y="44627"/>
                  </a:moveTo>
                  <a:lnTo>
                    <a:pt x="262521" y="27940"/>
                  </a:lnTo>
                  <a:lnTo>
                    <a:pt x="253555" y="31064"/>
                  </a:lnTo>
                  <a:lnTo>
                    <a:pt x="248945" y="32804"/>
                  </a:lnTo>
                  <a:lnTo>
                    <a:pt x="252018" y="49733"/>
                  </a:lnTo>
                  <a:lnTo>
                    <a:pt x="257911" y="48107"/>
                  </a:lnTo>
                  <a:lnTo>
                    <a:pt x="266877" y="44627"/>
                  </a:lnTo>
                  <a:close/>
                </a:path>
                <a:path w="1252220" h="495300">
                  <a:moveTo>
                    <a:pt x="295351" y="31877"/>
                  </a:moveTo>
                  <a:lnTo>
                    <a:pt x="289445" y="16929"/>
                  </a:lnTo>
                  <a:lnTo>
                    <a:pt x="284314" y="19596"/>
                  </a:lnTo>
                  <a:lnTo>
                    <a:pt x="276631" y="22720"/>
                  </a:lnTo>
                  <a:lnTo>
                    <a:pt x="281241" y="38023"/>
                  </a:lnTo>
                  <a:lnTo>
                    <a:pt x="290207" y="34544"/>
                  </a:lnTo>
                  <a:lnTo>
                    <a:pt x="295351" y="31877"/>
                  </a:lnTo>
                  <a:close/>
                </a:path>
                <a:path w="1252220" h="495300">
                  <a:moveTo>
                    <a:pt x="323037" y="10896"/>
                  </a:moveTo>
                  <a:lnTo>
                    <a:pt x="322262" y="10896"/>
                  </a:lnTo>
                  <a:lnTo>
                    <a:pt x="314820" y="10083"/>
                  </a:lnTo>
                  <a:lnTo>
                    <a:pt x="307403" y="9499"/>
                  </a:lnTo>
                  <a:lnTo>
                    <a:pt x="305854" y="9499"/>
                  </a:lnTo>
                  <a:lnTo>
                    <a:pt x="304317" y="10083"/>
                  </a:lnTo>
                  <a:lnTo>
                    <a:pt x="303542" y="10896"/>
                  </a:lnTo>
                  <a:lnTo>
                    <a:pt x="307403" y="20472"/>
                  </a:lnTo>
                  <a:lnTo>
                    <a:pt x="307403" y="26200"/>
                  </a:lnTo>
                  <a:lnTo>
                    <a:pt x="313283" y="27012"/>
                  </a:lnTo>
                  <a:lnTo>
                    <a:pt x="319443" y="27940"/>
                  </a:lnTo>
                  <a:lnTo>
                    <a:pt x="319951" y="27940"/>
                  </a:lnTo>
                  <a:lnTo>
                    <a:pt x="323037" y="10896"/>
                  </a:lnTo>
                  <a:close/>
                </a:path>
                <a:path w="1252220" h="495300">
                  <a:moveTo>
                    <a:pt x="352259" y="27012"/>
                  </a:moveTo>
                  <a:lnTo>
                    <a:pt x="351485" y="26200"/>
                  </a:lnTo>
                  <a:lnTo>
                    <a:pt x="344830" y="20980"/>
                  </a:lnTo>
                  <a:lnTo>
                    <a:pt x="337908" y="17856"/>
                  </a:lnTo>
                  <a:lnTo>
                    <a:pt x="332003" y="32804"/>
                  </a:lnTo>
                  <a:lnTo>
                    <a:pt x="337388" y="36283"/>
                  </a:lnTo>
                  <a:lnTo>
                    <a:pt x="342506" y="39763"/>
                  </a:lnTo>
                  <a:lnTo>
                    <a:pt x="343281" y="40576"/>
                  </a:lnTo>
                  <a:lnTo>
                    <a:pt x="352259" y="27012"/>
                  </a:lnTo>
                  <a:close/>
                </a:path>
                <a:path w="1252220" h="495300">
                  <a:moveTo>
                    <a:pt x="373799" y="53784"/>
                  </a:moveTo>
                  <a:lnTo>
                    <a:pt x="372516" y="51231"/>
                  </a:lnTo>
                  <a:lnTo>
                    <a:pt x="364312" y="40576"/>
                  </a:lnTo>
                  <a:lnTo>
                    <a:pt x="352259" y="50660"/>
                  </a:lnTo>
                  <a:lnTo>
                    <a:pt x="360464" y="61556"/>
                  </a:lnTo>
                  <a:lnTo>
                    <a:pt x="362000" y="63868"/>
                  </a:lnTo>
                  <a:lnTo>
                    <a:pt x="373799" y="53784"/>
                  </a:lnTo>
                  <a:close/>
                </a:path>
                <a:path w="1252220" h="495300">
                  <a:moveTo>
                    <a:pt x="391223" y="80911"/>
                  </a:moveTo>
                  <a:lnTo>
                    <a:pt x="390461" y="79984"/>
                  </a:lnTo>
                  <a:lnTo>
                    <a:pt x="382257" y="67348"/>
                  </a:lnTo>
                  <a:lnTo>
                    <a:pt x="370205" y="77431"/>
                  </a:lnTo>
                  <a:lnTo>
                    <a:pt x="378409" y="90068"/>
                  </a:lnTo>
                  <a:lnTo>
                    <a:pt x="379171" y="90881"/>
                  </a:lnTo>
                  <a:lnTo>
                    <a:pt x="391223" y="80911"/>
                  </a:lnTo>
                  <a:close/>
                </a:path>
                <a:path w="1252220" h="495300">
                  <a:moveTo>
                    <a:pt x="407631" y="110248"/>
                  </a:moveTo>
                  <a:lnTo>
                    <a:pt x="399427" y="95872"/>
                  </a:lnTo>
                  <a:lnTo>
                    <a:pt x="387388" y="104216"/>
                  </a:lnTo>
                  <a:lnTo>
                    <a:pt x="394042" y="118592"/>
                  </a:lnTo>
                  <a:lnTo>
                    <a:pt x="407631" y="110248"/>
                  </a:lnTo>
                  <a:close/>
                </a:path>
                <a:path w="1252220" h="495300">
                  <a:moveTo>
                    <a:pt x="422503" y="139573"/>
                  </a:moveTo>
                  <a:lnTo>
                    <a:pt x="415836" y="125196"/>
                  </a:lnTo>
                  <a:lnTo>
                    <a:pt x="415074" y="124269"/>
                  </a:lnTo>
                  <a:lnTo>
                    <a:pt x="401485" y="132969"/>
                  </a:lnTo>
                  <a:lnTo>
                    <a:pt x="402259" y="133781"/>
                  </a:lnTo>
                  <a:lnTo>
                    <a:pt x="409181" y="147916"/>
                  </a:lnTo>
                  <a:lnTo>
                    <a:pt x="422503" y="139573"/>
                  </a:lnTo>
                  <a:close/>
                </a:path>
                <a:path w="1252220" h="495300">
                  <a:moveTo>
                    <a:pt x="437375" y="168084"/>
                  </a:moveTo>
                  <a:lnTo>
                    <a:pt x="430707" y="154762"/>
                  </a:lnTo>
                  <a:lnTo>
                    <a:pt x="430707" y="153949"/>
                  </a:lnTo>
                  <a:lnTo>
                    <a:pt x="417372" y="162293"/>
                  </a:lnTo>
                  <a:lnTo>
                    <a:pt x="418655" y="163106"/>
                  </a:lnTo>
                  <a:lnTo>
                    <a:pt x="425589" y="176669"/>
                  </a:lnTo>
                  <a:lnTo>
                    <a:pt x="437375" y="168084"/>
                  </a:lnTo>
                  <a:close/>
                </a:path>
                <a:path w="1252220" h="495300">
                  <a:moveTo>
                    <a:pt x="454037" y="196837"/>
                  </a:moveTo>
                  <a:lnTo>
                    <a:pt x="447116" y="185013"/>
                  </a:lnTo>
                  <a:lnTo>
                    <a:pt x="446341" y="182460"/>
                  </a:lnTo>
                  <a:lnTo>
                    <a:pt x="433019" y="190817"/>
                  </a:lnTo>
                  <a:lnTo>
                    <a:pt x="435330" y="193357"/>
                  </a:lnTo>
                  <a:lnTo>
                    <a:pt x="441985" y="205181"/>
                  </a:lnTo>
                  <a:lnTo>
                    <a:pt x="454037" y="196837"/>
                  </a:lnTo>
                  <a:close/>
                </a:path>
                <a:path w="1252220" h="495300">
                  <a:moveTo>
                    <a:pt x="471208" y="222694"/>
                  </a:moveTo>
                  <a:lnTo>
                    <a:pt x="464299" y="212610"/>
                  </a:lnTo>
                  <a:lnTo>
                    <a:pt x="462241" y="209245"/>
                  </a:lnTo>
                  <a:lnTo>
                    <a:pt x="450202" y="219329"/>
                  </a:lnTo>
                  <a:lnTo>
                    <a:pt x="452501" y="222694"/>
                  </a:lnTo>
                  <a:lnTo>
                    <a:pt x="459168" y="232778"/>
                  </a:lnTo>
                  <a:lnTo>
                    <a:pt x="471208" y="222694"/>
                  </a:lnTo>
                  <a:close/>
                </a:path>
                <a:path w="1252220" h="495300">
                  <a:moveTo>
                    <a:pt x="489940" y="248894"/>
                  </a:moveTo>
                  <a:lnTo>
                    <a:pt x="482244" y="240309"/>
                  </a:lnTo>
                  <a:lnTo>
                    <a:pt x="479425" y="236258"/>
                  </a:lnTo>
                  <a:lnTo>
                    <a:pt x="467372" y="246341"/>
                  </a:lnTo>
                  <a:lnTo>
                    <a:pt x="470446" y="250393"/>
                  </a:lnTo>
                  <a:lnTo>
                    <a:pt x="477888" y="258978"/>
                  </a:lnTo>
                  <a:lnTo>
                    <a:pt x="489940" y="248894"/>
                  </a:lnTo>
                  <a:close/>
                </a:path>
                <a:path w="1252220" h="495300">
                  <a:moveTo>
                    <a:pt x="509155" y="265582"/>
                  </a:moveTo>
                  <a:lnTo>
                    <a:pt x="507873" y="265582"/>
                  </a:lnTo>
                  <a:lnTo>
                    <a:pt x="501357" y="263423"/>
                  </a:lnTo>
                  <a:lnTo>
                    <a:pt x="501040" y="263029"/>
                  </a:lnTo>
                  <a:lnTo>
                    <a:pt x="498906" y="260477"/>
                  </a:lnTo>
                  <a:lnTo>
                    <a:pt x="488403" y="272186"/>
                  </a:lnTo>
                  <a:lnTo>
                    <a:pt x="491985" y="276593"/>
                  </a:lnTo>
                  <a:lnTo>
                    <a:pt x="492760" y="277406"/>
                  </a:lnTo>
                  <a:lnTo>
                    <a:pt x="494296" y="278218"/>
                  </a:lnTo>
                  <a:lnTo>
                    <a:pt x="503262" y="282282"/>
                  </a:lnTo>
                  <a:lnTo>
                    <a:pt x="504799" y="282282"/>
                  </a:lnTo>
                  <a:lnTo>
                    <a:pt x="509155" y="265582"/>
                  </a:lnTo>
                  <a:close/>
                </a:path>
                <a:path w="1252220" h="495300">
                  <a:moveTo>
                    <a:pt x="536841" y="271386"/>
                  </a:moveTo>
                  <a:lnTo>
                    <a:pt x="535305" y="271386"/>
                  </a:lnTo>
                  <a:lnTo>
                    <a:pt x="525056" y="270802"/>
                  </a:lnTo>
                  <a:lnTo>
                    <a:pt x="522744" y="269875"/>
                  </a:lnTo>
                  <a:lnTo>
                    <a:pt x="519671" y="286562"/>
                  </a:lnTo>
                  <a:lnTo>
                    <a:pt x="523519" y="287489"/>
                  </a:lnTo>
                  <a:lnTo>
                    <a:pt x="534022" y="288302"/>
                  </a:lnTo>
                  <a:lnTo>
                    <a:pt x="535305" y="288302"/>
                  </a:lnTo>
                  <a:lnTo>
                    <a:pt x="536841" y="271386"/>
                  </a:lnTo>
                  <a:close/>
                </a:path>
                <a:path w="1252220" h="495300">
                  <a:moveTo>
                    <a:pt x="567613" y="285750"/>
                  </a:moveTo>
                  <a:lnTo>
                    <a:pt x="563003" y="269062"/>
                  </a:lnTo>
                  <a:lnTo>
                    <a:pt x="560946" y="269875"/>
                  </a:lnTo>
                  <a:lnTo>
                    <a:pt x="553250" y="271386"/>
                  </a:lnTo>
                  <a:lnTo>
                    <a:pt x="551205" y="272186"/>
                  </a:lnTo>
                  <a:lnTo>
                    <a:pt x="551205" y="289229"/>
                  </a:lnTo>
                  <a:lnTo>
                    <a:pt x="554799" y="288302"/>
                  </a:lnTo>
                  <a:lnTo>
                    <a:pt x="565302" y="286562"/>
                  </a:lnTo>
                  <a:lnTo>
                    <a:pt x="567613" y="285750"/>
                  </a:lnTo>
                  <a:close/>
                </a:path>
                <a:path w="1252220" h="495300">
                  <a:moveTo>
                    <a:pt x="590689" y="257238"/>
                  </a:moveTo>
                  <a:lnTo>
                    <a:pt x="578904" y="247154"/>
                  </a:lnTo>
                  <a:lnTo>
                    <a:pt x="574281" y="254685"/>
                  </a:lnTo>
                  <a:lnTo>
                    <a:pt x="569925" y="260477"/>
                  </a:lnTo>
                  <a:lnTo>
                    <a:pt x="581723" y="270802"/>
                  </a:lnTo>
                  <a:lnTo>
                    <a:pt x="586333" y="264769"/>
                  </a:lnTo>
                  <a:lnTo>
                    <a:pt x="590689" y="257238"/>
                  </a:lnTo>
                  <a:close/>
                </a:path>
                <a:path w="1252220" h="495300">
                  <a:moveTo>
                    <a:pt x="607098" y="228714"/>
                  </a:moveTo>
                  <a:lnTo>
                    <a:pt x="595299" y="220141"/>
                  </a:lnTo>
                  <a:lnTo>
                    <a:pt x="594537" y="221881"/>
                  </a:lnTo>
                  <a:lnTo>
                    <a:pt x="587095" y="233705"/>
                  </a:lnTo>
                  <a:lnTo>
                    <a:pt x="598893" y="243789"/>
                  </a:lnTo>
                  <a:lnTo>
                    <a:pt x="606323" y="230225"/>
                  </a:lnTo>
                  <a:lnTo>
                    <a:pt x="607098" y="228714"/>
                  </a:lnTo>
                  <a:close/>
                </a:path>
                <a:path w="1252220" h="495300">
                  <a:moveTo>
                    <a:pt x="623760" y="199974"/>
                  </a:moveTo>
                  <a:lnTo>
                    <a:pt x="610171" y="191617"/>
                  </a:lnTo>
                  <a:lnTo>
                    <a:pt x="603504" y="205181"/>
                  </a:lnTo>
                  <a:lnTo>
                    <a:pt x="603504" y="205994"/>
                  </a:lnTo>
                  <a:lnTo>
                    <a:pt x="615302" y="214350"/>
                  </a:lnTo>
                  <a:lnTo>
                    <a:pt x="616839" y="213537"/>
                  </a:lnTo>
                  <a:lnTo>
                    <a:pt x="623760" y="199974"/>
                  </a:lnTo>
                  <a:close/>
                </a:path>
                <a:path w="1252220" h="495300">
                  <a:moveTo>
                    <a:pt x="638632" y="170637"/>
                  </a:moveTo>
                  <a:lnTo>
                    <a:pt x="625043" y="162293"/>
                  </a:lnTo>
                  <a:lnTo>
                    <a:pt x="621449" y="168897"/>
                  </a:lnTo>
                  <a:lnTo>
                    <a:pt x="617601" y="176669"/>
                  </a:lnTo>
                  <a:lnTo>
                    <a:pt x="631202" y="185013"/>
                  </a:lnTo>
                  <a:lnTo>
                    <a:pt x="634784" y="177253"/>
                  </a:lnTo>
                  <a:lnTo>
                    <a:pt x="638632" y="170637"/>
                  </a:lnTo>
                  <a:close/>
                </a:path>
                <a:path w="1252220" h="495300">
                  <a:moveTo>
                    <a:pt x="653503" y="142125"/>
                  </a:moveTo>
                  <a:lnTo>
                    <a:pt x="640168" y="133781"/>
                  </a:lnTo>
                  <a:lnTo>
                    <a:pt x="632739" y="147916"/>
                  </a:lnTo>
                  <a:lnTo>
                    <a:pt x="646074" y="156260"/>
                  </a:lnTo>
                  <a:lnTo>
                    <a:pt x="653503" y="142125"/>
                  </a:lnTo>
                  <a:close/>
                </a:path>
                <a:path w="1252220" h="495300">
                  <a:moveTo>
                    <a:pt x="669899" y="115112"/>
                  </a:moveTo>
                  <a:lnTo>
                    <a:pt x="658114" y="105029"/>
                  </a:lnTo>
                  <a:lnTo>
                    <a:pt x="651967" y="114185"/>
                  </a:lnTo>
                  <a:lnTo>
                    <a:pt x="649147" y="119405"/>
                  </a:lnTo>
                  <a:lnTo>
                    <a:pt x="660933" y="127749"/>
                  </a:lnTo>
                  <a:lnTo>
                    <a:pt x="664006" y="124269"/>
                  </a:lnTo>
                  <a:lnTo>
                    <a:pt x="669899" y="115112"/>
                  </a:lnTo>
                  <a:close/>
                </a:path>
                <a:path w="1252220" h="495300">
                  <a:moveTo>
                    <a:pt x="687095" y="87528"/>
                  </a:moveTo>
                  <a:lnTo>
                    <a:pt x="675297" y="77431"/>
                  </a:lnTo>
                  <a:lnTo>
                    <a:pt x="674522" y="79171"/>
                  </a:lnTo>
                  <a:lnTo>
                    <a:pt x="667080" y="90881"/>
                  </a:lnTo>
                  <a:lnTo>
                    <a:pt x="678878" y="100965"/>
                  </a:lnTo>
                  <a:lnTo>
                    <a:pt x="686574" y="89141"/>
                  </a:lnTo>
                  <a:lnTo>
                    <a:pt x="687095" y="87528"/>
                  </a:lnTo>
                  <a:close/>
                </a:path>
                <a:path w="1252220" h="495300">
                  <a:moveTo>
                    <a:pt x="706564" y="63068"/>
                  </a:moveTo>
                  <a:lnTo>
                    <a:pt x="696048" y="51231"/>
                  </a:lnTo>
                  <a:lnTo>
                    <a:pt x="687857" y="61556"/>
                  </a:lnTo>
                  <a:lnTo>
                    <a:pt x="685038" y="64681"/>
                  </a:lnTo>
                  <a:lnTo>
                    <a:pt x="696823" y="74764"/>
                  </a:lnTo>
                  <a:lnTo>
                    <a:pt x="698373" y="73037"/>
                  </a:lnTo>
                  <a:lnTo>
                    <a:pt x="706564" y="63068"/>
                  </a:lnTo>
                  <a:close/>
                </a:path>
                <a:path w="1252220" h="495300">
                  <a:moveTo>
                    <a:pt x="727595" y="41148"/>
                  </a:moveTo>
                  <a:lnTo>
                    <a:pt x="718616" y="27940"/>
                  </a:lnTo>
                  <a:lnTo>
                    <a:pt x="717080" y="29679"/>
                  </a:lnTo>
                  <a:lnTo>
                    <a:pt x="706564" y="40576"/>
                  </a:lnTo>
                  <a:lnTo>
                    <a:pt x="717080" y="52044"/>
                  </a:lnTo>
                  <a:lnTo>
                    <a:pt x="726059" y="42887"/>
                  </a:lnTo>
                  <a:lnTo>
                    <a:pt x="727595" y="41148"/>
                  </a:lnTo>
                  <a:close/>
                </a:path>
                <a:path w="1252220" h="495300">
                  <a:moveTo>
                    <a:pt x="752208" y="21907"/>
                  </a:moveTo>
                  <a:lnTo>
                    <a:pt x="743229" y="8572"/>
                  </a:lnTo>
                  <a:lnTo>
                    <a:pt x="733488" y="15303"/>
                  </a:lnTo>
                  <a:lnTo>
                    <a:pt x="730669" y="17856"/>
                  </a:lnTo>
                  <a:lnTo>
                    <a:pt x="739648" y="31064"/>
                  </a:lnTo>
                  <a:lnTo>
                    <a:pt x="742467" y="28752"/>
                  </a:lnTo>
                  <a:lnTo>
                    <a:pt x="752208" y="21907"/>
                  </a:lnTo>
                  <a:close/>
                </a:path>
                <a:path w="1252220" h="495300">
                  <a:moveTo>
                    <a:pt x="775538" y="812"/>
                  </a:moveTo>
                  <a:lnTo>
                    <a:pt x="774001" y="812"/>
                  </a:lnTo>
                  <a:lnTo>
                    <a:pt x="765022" y="0"/>
                  </a:lnTo>
                  <a:lnTo>
                    <a:pt x="760399" y="0"/>
                  </a:lnTo>
                  <a:lnTo>
                    <a:pt x="760399" y="16929"/>
                  </a:lnTo>
                  <a:lnTo>
                    <a:pt x="765022" y="16929"/>
                  </a:lnTo>
                  <a:lnTo>
                    <a:pt x="774001" y="17856"/>
                  </a:lnTo>
                  <a:lnTo>
                    <a:pt x="775538" y="17856"/>
                  </a:lnTo>
                  <a:lnTo>
                    <a:pt x="775538" y="812"/>
                  </a:lnTo>
                  <a:close/>
                </a:path>
                <a:path w="1252220" h="495300">
                  <a:moveTo>
                    <a:pt x="806043" y="2552"/>
                  </a:moveTo>
                  <a:lnTo>
                    <a:pt x="805281" y="2552"/>
                  </a:lnTo>
                  <a:lnTo>
                    <a:pt x="794766" y="1739"/>
                  </a:lnTo>
                  <a:lnTo>
                    <a:pt x="790409" y="812"/>
                  </a:lnTo>
                  <a:lnTo>
                    <a:pt x="790409" y="17856"/>
                  </a:lnTo>
                  <a:lnTo>
                    <a:pt x="793483" y="18656"/>
                  </a:lnTo>
                  <a:lnTo>
                    <a:pt x="803744" y="19596"/>
                  </a:lnTo>
                  <a:lnTo>
                    <a:pt x="804506" y="19596"/>
                  </a:lnTo>
                  <a:lnTo>
                    <a:pt x="806043" y="2552"/>
                  </a:lnTo>
                  <a:close/>
                </a:path>
                <a:path w="1252220" h="495300">
                  <a:moveTo>
                    <a:pt x="837577" y="7759"/>
                  </a:moveTo>
                  <a:lnTo>
                    <a:pt x="835266" y="6032"/>
                  </a:lnTo>
                  <a:lnTo>
                    <a:pt x="834504" y="5219"/>
                  </a:lnTo>
                  <a:lnTo>
                    <a:pt x="832967" y="5219"/>
                  </a:lnTo>
                  <a:lnTo>
                    <a:pt x="824750" y="4292"/>
                  </a:lnTo>
                  <a:lnTo>
                    <a:pt x="821169" y="3479"/>
                  </a:lnTo>
                  <a:lnTo>
                    <a:pt x="819632" y="20167"/>
                  </a:lnTo>
                  <a:lnTo>
                    <a:pt x="823214" y="20980"/>
                  </a:lnTo>
                  <a:lnTo>
                    <a:pt x="830313" y="21793"/>
                  </a:lnTo>
                  <a:lnTo>
                    <a:pt x="831430" y="22720"/>
                  </a:lnTo>
                  <a:lnTo>
                    <a:pt x="837577" y="7759"/>
                  </a:lnTo>
                  <a:close/>
                </a:path>
                <a:path w="1252220" h="495300">
                  <a:moveTo>
                    <a:pt x="864501" y="26200"/>
                  </a:moveTo>
                  <a:lnTo>
                    <a:pt x="863727" y="25273"/>
                  </a:lnTo>
                  <a:lnTo>
                    <a:pt x="853986" y="18656"/>
                  </a:lnTo>
                  <a:lnTo>
                    <a:pt x="851674" y="16116"/>
                  </a:lnTo>
                  <a:lnTo>
                    <a:pt x="844245" y="31064"/>
                  </a:lnTo>
                  <a:lnTo>
                    <a:pt x="846543" y="31877"/>
                  </a:lnTo>
                  <a:lnTo>
                    <a:pt x="854760" y="38836"/>
                  </a:lnTo>
                  <a:lnTo>
                    <a:pt x="855522" y="39763"/>
                  </a:lnTo>
                  <a:lnTo>
                    <a:pt x="864501" y="26200"/>
                  </a:lnTo>
                  <a:close/>
                </a:path>
                <a:path w="1252220" h="495300">
                  <a:moveTo>
                    <a:pt x="888339" y="47180"/>
                  </a:moveTo>
                  <a:lnTo>
                    <a:pt x="876287" y="36283"/>
                  </a:lnTo>
                  <a:lnTo>
                    <a:pt x="867321" y="49733"/>
                  </a:lnTo>
                  <a:lnTo>
                    <a:pt x="871169" y="52971"/>
                  </a:lnTo>
                  <a:lnTo>
                    <a:pt x="879373" y="60744"/>
                  </a:lnTo>
                  <a:lnTo>
                    <a:pt x="888339" y="47180"/>
                  </a:lnTo>
                  <a:close/>
                </a:path>
                <a:path w="1252220" h="495300">
                  <a:moveTo>
                    <a:pt x="910653" y="69088"/>
                  </a:moveTo>
                  <a:lnTo>
                    <a:pt x="903973" y="62128"/>
                  </a:lnTo>
                  <a:lnTo>
                    <a:pt x="899617" y="58077"/>
                  </a:lnTo>
                  <a:lnTo>
                    <a:pt x="890651" y="71640"/>
                  </a:lnTo>
                  <a:lnTo>
                    <a:pt x="895007" y="75692"/>
                  </a:lnTo>
                  <a:lnTo>
                    <a:pt x="901674" y="82537"/>
                  </a:lnTo>
                  <a:lnTo>
                    <a:pt x="910653" y="69088"/>
                  </a:lnTo>
                  <a:close/>
                </a:path>
                <a:path w="1252220" h="495300">
                  <a:moveTo>
                    <a:pt x="934707" y="89141"/>
                  </a:moveTo>
                  <a:lnTo>
                    <a:pt x="928103" y="84048"/>
                  </a:lnTo>
                  <a:lnTo>
                    <a:pt x="922731" y="79171"/>
                  </a:lnTo>
                  <a:lnTo>
                    <a:pt x="913752" y="92621"/>
                  </a:lnTo>
                  <a:lnTo>
                    <a:pt x="919124" y="97497"/>
                  </a:lnTo>
                  <a:lnTo>
                    <a:pt x="925728" y="102704"/>
                  </a:lnTo>
                  <a:lnTo>
                    <a:pt x="934707" y="89141"/>
                  </a:lnTo>
                  <a:close/>
                </a:path>
                <a:path w="1252220" h="495300">
                  <a:moveTo>
                    <a:pt x="959396" y="103632"/>
                  </a:moveTo>
                  <a:lnTo>
                    <a:pt x="952677" y="100152"/>
                  </a:lnTo>
                  <a:lnTo>
                    <a:pt x="946480" y="95872"/>
                  </a:lnTo>
                  <a:lnTo>
                    <a:pt x="939152" y="111048"/>
                  </a:lnTo>
                  <a:lnTo>
                    <a:pt x="946480" y="115112"/>
                  </a:lnTo>
                  <a:lnTo>
                    <a:pt x="953503" y="118592"/>
                  </a:lnTo>
                  <a:lnTo>
                    <a:pt x="959396" y="103632"/>
                  </a:lnTo>
                  <a:close/>
                </a:path>
                <a:path w="1252220" h="495300">
                  <a:moveTo>
                    <a:pt x="985520" y="109321"/>
                  </a:moveTo>
                  <a:lnTo>
                    <a:pt x="978090" y="109321"/>
                  </a:lnTo>
                  <a:lnTo>
                    <a:pt x="972921" y="107581"/>
                  </a:lnTo>
                  <a:lnTo>
                    <a:pt x="969822" y="124269"/>
                  </a:lnTo>
                  <a:lnTo>
                    <a:pt x="978090" y="126009"/>
                  </a:lnTo>
                  <a:lnTo>
                    <a:pt x="985520" y="126009"/>
                  </a:lnTo>
                  <a:lnTo>
                    <a:pt x="985520" y="109321"/>
                  </a:lnTo>
                  <a:close/>
                </a:path>
                <a:path w="1252220" h="495300">
                  <a:moveTo>
                    <a:pt x="1017028" y="115112"/>
                  </a:moveTo>
                  <a:lnTo>
                    <a:pt x="1012380" y="100152"/>
                  </a:lnTo>
                  <a:lnTo>
                    <a:pt x="1011656" y="100152"/>
                  </a:lnTo>
                  <a:lnTo>
                    <a:pt x="1002665" y="103632"/>
                  </a:lnTo>
                  <a:lnTo>
                    <a:pt x="998334" y="104216"/>
                  </a:lnTo>
                  <a:lnTo>
                    <a:pt x="1002665" y="121145"/>
                  </a:lnTo>
                  <a:lnTo>
                    <a:pt x="1007313" y="118592"/>
                  </a:lnTo>
                  <a:lnTo>
                    <a:pt x="1016304" y="115112"/>
                  </a:lnTo>
                  <a:lnTo>
                    <a:pt x="1017028" y="115112"/>
                  </a:lnTo>
                  <a:close/>
                </a:path>
                <a:path w="1252220" h="495300">
                  <a:moveTo>
                    <a:pt x="1043914" y="92621"/>
                  </a:moveTo>
                  <a:lnTo>
                    <a:pt x="1041603" y="92621"/>
                  </a:lnTo>
                  <a:lnTo>
                    <a:pt x="1031176" y="93205"/>
                  </a:lnTo>
                  <a:lnTo>
                    <a:pt x="1026833" y="94945"/>
                  </a:lnTo>
                  <a:lnTo>
                    <a:pt x="1031176" y="111988"/>
                  </a:lnTo>
                  <a:lnTo>
                    <a:pt x="1034161" y="110248"/>
                  </a:lnTo>
                  <a:lnTo>
                    <a:pt x="1041603" y="109321"/>
                  </a:lnTo>
                  <a:lnTo>
                    <a:pt x="1043914" y="109321"/>
                  </a:lnTo>
                  <a:lnTo>
                    <a:pt x="1043914" y="92621"/>
                  </a:lnTo>
                  <a:close/>
                </a:path>
                <a:path w="1252220" h="495300">
                  <a:moveTo>
                    <a:pt x="1074445" y="95872"/>
                  </a:moveTo>
                  <a:lnTo>
                    <a:pt x="1065453" y="94132"/>
                  </a:lnTo>
                  <a:lnTo>
                    <a:pt x="1059573" y="93205"/>
                  </a:lnTo>
                  <a:lnTo>
                    <a:pt x="1058024" y="110248"/>
                  </a:lnTo>
                  <a:lnTo>
                    <a:pt x="1063904" y="111048"/>
                  </a:lnTo>
                  <a:lnTo>
                    <a:pt x="1071651" y="112788"/>
                  </a:lnTo>
                  <a:lnTo>
                    <a:pt x="1074445" y="95872"/>
                  </a:lnTo>
                  <a:close/>
                </a:path>
                <a:path w="1252220" h="495300">
                  <a:moveTo>
                    <a:pt x="1104493" y="101892"/>
                  </a:moveTo>
                  <a:lnTo>
                    <a:pt x="1097788" y="100965"/>
                  </a:lnTo>
                  <a:lnTo>
                    <a:pt x="1090142" y="99225"/>
                  </a:lnTo>
                  <a:lnTo>
                    <a:pt x="1089621" y="98425"/>
                  </a:lnTo>
                  <a:lnTo>
                    <a:pt x="1086523" y="115112"/>
                  </a:lnTo>
                  <a:lnTo>
                    <a:pt x="1087247" y="115925"/>
                  </a:lnTo>
                  <a:lnTo>
                    <a:pt x="1094689" y="117665"/>
                  </a:lnTo>
                  <a:lnTo>
                    <a:pt x="1101394" y="118592"/>
                  </a:lnTo>
                  <a:lnTo>
                    <a:pt x="1104493" y="101892"/>
                  </a:lnTo>
                  <a:close/>
                </a:path>
                <a:path w="1252220" h="495300">
                  <a:moveTo>
                    <a:pt x="1132903" y="106768"/>
                  </a:moveTo>
                  <a:lnTo>
                    <a:pt x="1128356" y="106768"/>
                  </a:lnTo>
                  <a:lnTo>
                    <a:pt x="1120914" y="105029"/>
                  </a:lnTo>
                  <a:lnTo>
                    <a:pt x="1117815" y="104216"/>
                  </a:lnTo>
                  <a:lnTo>
                    <a:pt x="1116266" y="121145"/>
                  </a:lnTo>
                  <a:lnTo>
                    <a:pt x="1119365" y="121958"/>
                  </a:lnTo>
                  <a:lnTo>
                    <a:pt x="1126807" y="123685"/>
                  </a:lnTo>
                  <a:lnTo>
                    <a:pt x="1131354" y="123685"/>
                  </a:lnTo>
                  <a:lnTo>
                    <a:pt x="1132903" y="106768"/>
                  </a:lnTo>
                  <a:close/>
                </a:path>
                <a:path w="1252220" h="495300">
                  <a:moveTo>
                    <a:pt x="1161923" y="108508"/>
                  </a:moveTo>
                  <a:lnTo>
                    <a:pt x="1147051" y="108508"/>
                  </a:lnTo>
                  <a:lnTo>
                    <a:pt x="1147051" y="125196"/>
                  </a:lnTo>
                  <a:lnTo>
                    <a:pt x="1161923" y="125196"/>
                  </a:lnTo>
                  <a:lnTo>
                    <a:pt x="1161923" y="108508"/>
                  </a:lnTo>
                  <a:close/>
                </a:path>
                <a:path w="1252220" h="495300">
                  <a:moveTo>
                    <a:pt x="1192695" y="120332"/>
                  </a:moveTo>
                  <a:lnTo>
                    <a:pt x="1189596" y="103632"/>
                  </a:lnTo>
                  <a:lnTo>
                    <a:pt x="1182878" y="104216"/>
                  </a:lnTo>
                  <a:lnTo>
                    <a:pt x="1175448" y="105841"/>
                  </a:lnTo>
                  <a:lnTo>
                    <a:pt x="1178547" y="122885"/>
                  </a:lnTo>
                  <a:lnTo>
                    <a:pt x="1185976" y="121145"/>
                  </a:lnTo>
                  <a:lnTo>
                    <a:pt x="1192695" y="120332"/>
                  </a:lnTo>
                  <a:close/>
                </a:path>
                <a:path w="1252220" h="495300">
                  <a:moveTo>
                    <a:pt x="1222641" y="111048"/>
                  </a:moveTo>
                  <a:lnTo>
                    <a:pt x="1217993" y="94132"/>
                  </a:lnTo>
                  <a:lnTo>
                    <a:pt x="1216545" y="94132"/>
                  </a:lnTo>
                  <a:lnTo>
                    <a:pt x="1208290" y="97497"/>
                  </a:lnTo>
                  <a:lnTo>
                    <a:pt x="1204671" y="99225"/>
                  </a:lnTo>
                  <a:lnTo>
                    <a:pt x="1207566" y="115925"/>
                  </a:lnTo>
                  <a:lnTo>
                    <a:pt x="1212938" y="114185"/>
                  </a:lnTo>
                  <a:lnTo>
                    <a:pt x="1221092" y="111048"/>
                  </a:lnTo>
                  <a:lnTo>
                    <a:pt x="1222641" y="111048"/>
                  </a:lnTo>
                  <a:close/>
                </a:path>
                <a:path w="1252220" h="495300">
                  <a:moveTo>
                    <a:pt x="1251661" y="101892"/>
                  </a:moveTo>
                  <a:lnTo>
                    <a:pt x="1247228" y="84861"/>
                  </a:lnTo>
                  <a:lnTo>
                    <a:pt x="1242682" y="86588"/>
                  </a:lnTo>
                  <a:lnTo>
                    <a:pt x="1234414" y="89141"/>
                  </a:lnTo>
                  <a:lnTo>
                    <a:pt x="1232865" y="90068"/>
                  </a:lnTo>
                  <a:lnTo>
                    <a:pt x="1235964" y="106768"/>
                  </a:lnTo>
                  <a:lnTo>
                    <a:pt x="1239062" y="105841"/>
                  </a:lnTo>
                  <a:lnTo>
                    <a:pt x="1247228" y="103632"/>
                  </a:lnTo>
                  <a:lnTo>
                    <a:pt x="1251661" y="1018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54588" y="1120965"/>
              <a:ext cx="886460" cy="181610"/>
            </a:xfrm>
            <a:custGeom>
              <a:avLst/>
              <a:gdLst/>
              <a:ahLst/>
              <a:cxnLst/>
              <a:rect l="l" t="t" r="r" b="b"/>
              <a:pathLst>
                <a:path w="886460" h="181609">
                  <a:moveTo>
                    <a:pt x="18796" y="92392"/>
                  </a:moveTo>
                  <a:lnTo>
                    <a:pt x="14363" y="75361"/>
                  </a:lnTo>
                  <a:lnTo>
                    <a:pt x="9817" y="77089"/>
                  </a:lnTo>
                  <a:lnTo>
                    <a:pt x="1549" y="79641"/>
                  </a:lnTo>
                  <a:lnTo>
                    <a:pt x="0" y="80568"/>
                  </a:lnTo>
                  <a:lnTo>
                    <a:pt x="3098" y="97269"/>
                  </a:lnTo>
                  <a:lnTo>
                    <a:pt x="6197" y="96342"/>
                  </a:lnTo>
                  <a:lnTo>
                    <a:pt x="14363" y="94132"/>
                  </a:lnTo>
                  <a:lnTo>
                    <a:pt x="18796" y="92392"/>
                  </a:lnTo>
                  <a:close/>
                </a:path>
                <a:path w="886460" h="181609">
                  <a:moveTo>
                    <a:pt x="46482" y="85445"/>
                  </a:moveTo>
                  <a:lnTo>
                    <a:pt x="43586" y="68745"/>
                  </a:lnTo>
                  <a:lnTo>
                    <a:pt x="36664" y="69672"/>
                  </a:lnTo>
                  <a:lnTo>
                    <a:pt x="29235" y="72224"/>
                  </a:lnTo>
                  <a:lnTo>
                    <a:pt x="32334" y="88925"/>
                  </a:lnTo>
                  <a:lnTo>
                    <a:pt x="39763" y="86372"/>
                  </a:lnTo>
                  <a:lnTo>
                    <a:pt x="46482" y="85445"/>
                  </a:lnTo>
                  <a:close/>
                </a:path>
                <a:path w="886460" h="181609">
                  <a:moveTo>
                    <a:pt x="77254" y="65265"/>
                  </a:moveTo>
                  <a:lnTo>
                    <a:pt x="76428" y="65265"/>
                  </a:lnTo>
                  <a:lnTo>
                    <a:pt x="74879" y="64465"/>
                  </a:lnTo>
                  <a:lnTo>
                    <a:pt x="74155" y="64465"/>
                  </a:lnTo>
                  <a:lnTo>
                    <a:pt x="64338" y="65265"/>
                  </a:lnTo>
                  <a:lnTo>
                    <a:pt x="59283" y="66192"/>
                  </a:lnTo>
                  <a:lnTo>
                    <a:pt x="60833" y="83121"/>
                  </a:lnTo>
                  <a:lnTo>
                    <a:pt x="65887" y="82308"/>
                  </a:lnTo>
                  <a:lnTo>
                    <a:pt x="74155" y="81381"/>
                  </a:lnTo>
                  <a:lnTo>
                    <a:pt x="71780" y="80568"/>
                  </a:lnTo>
                  <a:lnTo>
                    <a:pt x="72605" y="80568"/>
                  </a:lnTo>
                  <a:lnTo>
                    <a:pt x="77254" y="65265"/>
                  </a:lnTo>
                  <a:close/>
                </a:path>
                <a:path w="886460" h="181609">
                  <a:moveTo>
                    <a:pt x="105651" y="73037"/>
                  </a:moveTo>
                  <a:lnTo>
                    <a:pt x="103378" y="73037"/>
                  </a:lnTo>
                  <a:lnTo>
                    <a:pt x="91300" y="69672"/>
                  </a:lnTo>
                  <a:lnTo>
                    <a:pt x="86956" y="86372"/>
                  </a:lnTo>
                  <a:lnTo>
                    <a:pt x="100279" y="89725"/>
                  </a:lnTo>
                  <a:lnTo>
                    <a:pt x="102552" y="89725"/>
                  </a:lnTo>
                  <a:lnTo>
                    <a:pt x="105651" y="73037"/>
                  </a:lnTo>
                  <a:close/>
                </a:path>
                <a:path w="886460" h="181609">
                  <a:moveTo>
                    <a:pt x="134162" y="77089"/>
                  </a:moveTo>
                  <a:lnTo>
                    <a:pt x="130238" y="77089"/>
                  </a:lnTo>
                  <a:lnTo>
                    <a:pt x="118973" y="75361"/>
                  </a:lnTo>
                  <a:lnTo>
                    <a:pt x="117424" y="92392"/>
                  </a:lnTo>
                  <a:lnTo>
                    <a:pt x="128790" y="94132"/>
                  </a:lnTo>
                  <a:lnTo>
                    <a:pt x="132613" y="94132"/>
                  </a:lnTo>
                  <a:lnTo>
                    <a:pt x="134162" y="77089"/>
                  </a:lnTo>
                  <a:close/>
                </a:path>
                <a:path w="886460" h="181609">
                  <a:moveTo>
                    <a:pt x="163068" y="79641"/>
                  </a:moveTo>
                  <a:lnTo>
                    <a:pt x="156464" y="79641"/>
                  </a:lnTo>
                  <a:lnTo>
                    <a:pt x="149034" y="78828"/>
                  </a:lnTo>
                  <a:lnTo>
                    <a:pt x="147485" y="95529"/>
                  </a:lnTo>
                  <a:lnTo>
                    <a:pt x="156464" y="96342"/>
                  </a:lnTo>
                  <a:lnTo>
                    <a:pt x="163068" y="96342"/>
                  </a:lnTo>
                  <a:lnTo>
                    <a:pt x="163068" y="79641"/>
                  </a:lnTo>
                  <a:close/>
                </a:path>
                <a:path w="886460" h="181609">
                  <a:moveTo>
                    <a:pt x="193128" y="79641"/>
                  </a:moveTo>
                  <a:lnTo>
                    <a:pt x="178257" y="79641"/>
                  </a:lnTo>
                  <a:lnTo>
                    <a:pt x="178257" y="96342"/>
                  </a:lnTo>
                  <a:lnTo>
                    <a:pt x="193128" y="96342"/>
                  </a:lnTo>
                  <a:lnTo>
                    <a:pt x="193128" y="79641"/>
                  </a:lnTo>
                  <a:close/>
                </a:path>
                <a:path w="886460" h="181609">
                  <a:moveTo>
                    <a:pt x="223075" y="78828"/>
                  </a:moveTo>
                  <a:lnTo>
                    <a:pt x="208000" y="78828"/>
                  </a:lnTo>
                  <a:lnTo>
                    <a:pt x="208000" y="95529"/>
                  </a:lnTo>
                  <a:lnTo>
                    <a:pt x="223075" y="95529"/>
                  </a:lnTo>
                  <a:lnTo>
                    <a:pt x="223075" y="78828"/>
                  </a:lnTo>
                  <a:close/>
                </a:path>
                <a:path w="886460" h="181609">
                  <a:moveTo>
                    <a:pt x="252818" y="78828"/>
                  </a:moveTo>
                  <a:lnTo>
                    <a:pt x="243840" y="78828"/>
                  </a:lnTo>
                  <a:lnTo>
                    <a:pt x="237947" y="78028"/>
                  </a:lnTo>
                  <a:lnTo>
                    <a:pt x="237947" y="94716"/>
                  </a:lnTo>
                  <a:lnTo>
                    <a:pt x="243840" y="95529"/>
                  </a:lnTo>
                  <a:lnTo>
                    <a:pt x="252818" y="95529"/>
                  </a:lnTo>
                  <a:lnTo>
                    <a:pt x="252818" y="78828"/>
                  </a:lnTo>
                  <a:close/>
                </a:path>
                <a:path w="886460" h="181609">
                  <a:moveTo>
                    <a:pt x="285140" y="83121"/>
                  </a:moveTo>
                  <a:lnTo>
                    <a:pt x="282041" y="82308"/>
                  </a:lnTo>
                  <a:lnTo>
                    <a:pt x="281330" y="81381"/>
                  </a:lnTo>
                  <a:lnTo>
                    <a:pt x="280492" y="81381"/>
                  </a:lnTo>
                  <a:lnTo>
                    <a:pt x="268516" y="79641"/>
                  </a:lnTo>
                  <a:lnTo>
                    <a:pt x="267169" y="96342"/>
                  </a:lnTo>
                  <a:lnTo>
                    <a:pt x="278942" y="98082"/>
                  </a:lnTo>
                  <a:lnTo>
                    <a:pt x="277393" y="97269"/>
                  </a:lnTo>
                  <a:lnTo>
                    <a:pt x="280492" y="98082"/>
                  </a:lnTo>
                  <a:lnTo>
                    <a:pt x="285140" y="83121"/>
                  </a:lnTo>
                  <a:close/>
                </a:path>
                <a:path w="886460" h="181609">
                  <a:moveTo>
                    <a:pt x="313334" y="99822"/>
                  </a:moveTo>
                  <a:lnTo>
                    <a:pt x="312102" y="99009"/>
                  </a:lnTo>
                  <a:lnTo>
                    <a:pt x="300012" y="89725"/>
                  </a:lnTo>
                  <a:lnTo>
                    <a:pt x="292582" y="104686"/>
                  </a:lnTo>
                  <a:lnTo>
                    <a:pt x="304355" y="113385"/>
                  </a:lnTo>
                  <a:lnTo>
                    <a:pt x="313334" y="99822"/>
                  </a:lnTo>
                  <a:close/>
                </a:path>
                <a:path w="886460" h="181609">
                  <a:moveTo>
                    <a:pt x="336677" y="122542"/>
                  </a:moveTo>
                  <a:lnTo>
                    <a:pt x="324599" y="110832"/>
                  </a:lnTo>
                  <a:lnTo>
                    <a:pt x="315607" y="124282"/>
                  </a:lnTo>
                  <a:lnTo>
                    <a:pt x="326148" y="134366"/>
                  </a:lnTo>
                  <a:lnTo>
                    <a:pt x="336677" y="122542"/>
                  </a:lnTo>
                  <a:close/>
                </a:path>
                <a:path w="886460" h="181609">
                  <a:moveTo>
                    <a:pt x="358990" y="143637"/>
                  </a:moveTo>
                  <a:lnTo>
                    <a:pt x="347941" y="133553"/>
                  </a:lnTo>
                  <a:lnTo>
                    <a:pt x="337400" y="146761"/>
                  </a:lnTo>
                  <a:lnTo>
                    <a:pt x="348767" y="156857"/>
                  </a:lnTo>
                  <a:lnTo>
                    <a:pt x="358990" y="143637"/>
                  </a:lnTo>
                  <a:close/>
                </a:path>
                <a:path w="886460" h="181609">
                  <a:moveTo>
                    <a:pt x="383870" y="158584"/>
                  </a:moveTo>
                  <a:lnTo>
                    <a:pt x="371792" y="152793"/>
                  </a:lnTo>
                  <a:lnTo>
                    <a:pt x="370967" y="152793"/>
                  </a:lnTo>
                  <a:lnTo>
                    <a:pt x="362089" y="166357"/>
                  </a:lnTo>
                  <a:lnTo>
                    <a:pt x="364363" y="167754"/>
                  </a:lnTo>
                  <a:lnTo>
                    <a:pt x="376135" y="173774"/>
                  </a:lnTo>
                  <a:lnTo>
                    <a:pt x="383870" y="158584"/>
                  </a:lnTo>
                  <a:close/>
                </a:path>
                <a:path w="886460" h="181609">
                  <a:moveTo>
                    <a:pt x="409181" y="164617"/>
                  </a:moveTo>
                  <a:lnTo>
                    <a:pt x="397205" y="163690"/>
                  </a:lnTo>
                  <a:lnTo>
                    <a:pt x="396367" y="163690"/>
                  </a:lnTo>
                  <a:lnTo>
                    <a:pt x="392036" y="178650"/>
                  </a:lnTo>
                  <a:lnTo>
                    <a:pt x="394106" y="180390"/>
                  </a:lnTo>
                  <a:lnTo>
                    <a:pt x="409181" y="181317"/>
                  </a:lnTo>
                  <a:lnTo>
                    <a:pt x="409181" y="164617"/>
                  </a:lnTo>
                  <a:close/>
                </a:path>
                <a:path w="886460" h="181609">
                  <a:moveTo>
                    <a:pt x="440474" y="177253"/>
                  </a:moveTo>
                  <a:lnTo>
                    <a:pt x="437680" y="160324"/>
                  </a:lnTo>
                  <a:lnTo>
                    <a:pt x="434581" y="161137"/>
                  </a:lnTo>
                  <a:lnTo>
                    <a:pt x="423329" y="163690"/>
                  </a:lnTo>
                  <a:lnTo>
                    <a:pt x="424878" y="180390"/>
                  </a:lnTo>
                  <a:lnTo>
                    <a:pt x="437680" y="177838"/>
                  </a:lnTo>
                  <a:lnTo>
                    <a:pt x="440474" y="177253"/>
                  </a:lnTo>
                  <a:close/>
                </a:path>
                <a:path w="886460" h="181609">
                  <a:moveTo>
                    <a:pt x="470522" y="166357"/>
                  </a:moveTo>
                  <a:lnTo>
                    <a:pt x="464642" y="151053"/>
                  </a:lnTo>
                  <a:lnTo>
                    <a:pt x="459994" y="152793"/>
                  </a:lnTo>
                  <a:lnTo>
                    <a:pt x="451002" y="156273"/>
                  </a:lnTo>
                  <a:lnTo>
                    <a:pt x="455650" y="172961"/>
                  </a:lnTo>
                  <a:lnTo>
                    <a:pt x="465874" y="167754"/>
                  </a:lnTo>
                  <a:lnTo>
                    <a:pt x="470522" y="166357"/>
                  </a:lnTo>
                  <a:close/>
                </a:path>
                <a:path w="886460" h="181609">
                  <a:moveTo>
                    <a:pt x="497370" y="151053"/>
                  </a:moveTo>
                  <a:lnTo>
                    <a:pt x="491490" y="135864"/>
                  </a:lnTo>
                  <a:lnTo>
                    <a:pt x="485394" y="138417"/>
                  </a:lnTo>
                  <a:lnTo>
                    <a:pt x="484568" y="138417"/>
                  </a:lnTo>
                  <a:lnTo>
                    <a:pt x="477964" y="143637"/>
                  </a:lnTo>
                  <a:lnTo>
                    <a:pt x="483844" y="158584"/>
                  </a:lnTo>
                  <a:lnTo>
                    <a:pt x="492010" y="153606"/>
                  </a:lnTo>
                  <a:lnTo>
                    <a:pt x="491490" y="153606"/>
                  </a:lnTo>
                  <a:lnTo>
                    <a:pt x="497370" y="151053"/>
                  </a:lnTo>
                  <a:close/>
                </a:path>
                <a:path w="886460" h="181609">
                  <a:moveTo>
                    <a:pt x="524332" y="134366"/>
                  </a:moveTo>
                  <a:lnTo>
                    <a:pt x="516890" y="119176"/>
                  </a:lnTo>
                  <a:lnTo>
                    <a:pt x="508736" y="125209"/>
                  </a:lnTo>
                  <a:lnTo>
                    <a:pt x="504088" y="128333"/>
                  </a:lnTo>
                  <a:lnTo>
                    <a:pt x="509981" y="143637"/>
                  </a:lnTo>
                  <a:lnTo>
                    <a:pt x="516166" y="140157"/>
                  </a:lnTo>
                  <a:lnTo>
                    <a:pt x="524332" y="134366"/>
                  </a:lnTo>
                  <a:close/>
                </a:path>
                <a:path w="886460" h="181609">
                  <a:moveTo>
                    <a:pt x="548906" y="111645"/>
                  </a:moveTo>
                  <a:lnTo>
                    <a:pt x="538480" y="99822"/>
                  </a:lnTo>
                  <a:lnTo>
                    <a:pt x="537654" y="100749"/>
                  </a:lnTo>
                  <a:lnTo>
                    <a:pt x="528662" y="109093"/>
                  </a:lnTo>
                  <a:lnTo>
                    <a:pt x="527431" y="109905"/>
                  </a:lnTo>
                  <a:lnTo>
                    <a:pt x="536409" y="123469"/>
                  </a:lnTo>
                  <a:lnTo>
                    <a:pt x="537654" y="122542"/>
                  </a:lnTo>
                  <a:lnTo>
                    <a:pt x="548182" y="112458"/>
                  </a:lnTo>
                  <a:lnTo>
                    <a:pt x="548906" y="111645"/>
                  </a:lnTo>
                  <a:close/>
                </a:path>
                <a:path w="886460" h="181609">
                  <a:moveTo>
                    <a:pt x="569976" y="88925"/>
                  </a:moveTo>
                  <a:lnTo>
                    <a:pt x="559447" y="77089"/>
                  </a:lnTo>
                  <a:lnTo>
                    <a:pt x="548906" y="88925"/>
                  </a:lnTo>
                  <a:lnTo>
                    <a:pt x="559447" y="100749"/>
                  </a:lnTo>
                  <a:lnTo>
                    <a:pt x="569976" y="88925"/>
                  </a:lnTo>
                  <a:close/>
                </a:path>
                <a:path w="886460" h="181609">
                  <a:moveTo>
                    <a:pt x="591464" y="64465"/>
                  </a:moveTo>
                  <a:lnTo>
                    <a:pt x="581240" y="52628"/>
                  </a:lnTo>
                  <a:lnTo>
                    <a:pt x="575144" y="59588"/>
                  </a:lnTo>
                  <a:lnTo>
                    <a:pt x="570699" y="64465"/>
                  </a:lnTo>
                  <a:lnTo>
                    <a:pt x="581240" y="76288"/>
                  </a:lnTo>
                  <a:lnTo>
                    <a:pt x="585571" y="71412"/>
                  </a:lnTo>
                  <a:lnTo>
                    <a:pt x="591464" y="64465"/>
                  </a:lnTo>
                  <a:close/>
                </a:path>
                <a:path w="886460" h="181609">
                  <a:moveTo>
                    <a:pt x="613244" y="43472"/>
                  </a:moveTo>
                  <a:lnTo>
                    <a:pt x="604367" y="30264"/>
                  </a:lnTo>
                  <a:lnTo>
                    <a:pt x="594563" y="39420"/>
                  </a:lnTo>
                  <a:lnTo>
                    <a:pt x="592289" y="41732"/>
                  </a:lnTo>
                  <a:lnTo>
                    <a:pt x="602818" y="53568"/>
                  </a:lnTo>
                  <a:lnTo>
                    <a:pt x="603542" y="52628"/>
                  </a:lnTo>
                  <a:lnTo>
                    <a:pt x="613244" y="43472"/>
                  </a:lnTo>
                  <a:close/>
                </a:path>
                <a:path w="886460" h="181609">
                  <a:moveTo>
                    <a:pt x="637108" y="25857"/>
                  </a:moveTo>
                  <a:lnTo>
                    <a:pt x="629666" y="10668"/>
                  </a:lnTo>
                  <a:lnTo>
                    <a:pt x="625335" y="13220"/>
                  </a:lnTo>
                  <a:lnTo>
                    <a:pt x="616343" y="20180"/>
                  </a:lnTo>
                  <a:lnTo>
                    <a:pt x="625335" y="33388"/>
                  </a:lnTo>
                  <a:lnTo>
                    <a:pt x="632764" y="28524"/>
                  </a:lnTo>
                  <a:lnTo>
                    <a:pt x="637108" y="25857"/>
                  </a:lnTo>
                  <a:close/>
                </a:path>
                <a:path w="886460" h="181609">
                  <a:moveTo>
                    <a:pt x="662508" y="584"/>
                  </a:moveTo>
                  <a:lnTo>
                    <a:pt x="653008" y="0"/>
                  </a:lnTo>
                  <a:lnTo>
                    <a:pt x="651459" y="0"/>
                  </a:lnTo>
                  <a:lnTo>
                    <a:pt x="649909" y="584"/>
                  </a:lnTo>
                  <a:lnTo>
                    <a:pt x="644029" y="3136"/>
                  </a:lnTo>
                  <a:lnTo>
                    <a:pt x="649909" y="18440"/>
                  </a:lnTo>
                  <a:lnTo>
                    <a:pt x="652640" y="16802"/>
                  </a:lnTo>
                  <a:lnTo>
                    <a:pt x="661276" y="17513"/>
                  </a:lnTo>
                  <a:lnTo>
                    <a:pt x="662508" y="584"/>
                  </a:lnTo>
                  <a:close/>
                </a:path>
                <a:path w="886460" h="181609">
                  <a:moveTo>
                    <a:pt x="692467" y="6616"/>
                  </a:moveTo>
                  <a:lnTo>
                    <a:pt x="686574" y="4876"/>
                  </a:lnTo>
                  <a:lnTo>
                    <a:pt x="676871" y="2324"/>
                  </a:lnTo>
                  <a:lnTo>
                    <a:pt x="675322" y="19253"/>
                  </a:lnTo>
                  <a:lnTo>
                    <a:pt x="683577" y="21564"/>
                  </a:lnTo>
                  <a:lnTo>
                    <a:pt x="689470" y="23304"/>
                  </a:lnTo>
                  <a:lnTo>
                    <a:pt x="692467" y="6616"/>
                  </a:lnTo>
                  <a:close/>
                </a:path>
                <a:path w="886460" h="181609">
                  <a:moveTo>
                    <a:pt x="721690" y="17513"/>
                  </a:moveTo>
                  <a:lnTo>
                    <a:pt x="719416" y="16700"/>
                  </a:lnTo>
                  <a:lnTo>
                    <a:pt x="707339" y="11480"/>
                  </a:lnTo>
                  <a:lnTo>
                    <a:pt x="702995" y="28524"/>
                  </a:lnTo>
                  <a:lnTo>
                    <a:pt x="715073" y="31648"/>
                  </a:lnTo>
                  <a:lnTo>
                    <a:pt x="717143" y="32461"/>
                  </a:lnTo>
                  <a:lnTo>
                    <a:pt x="721690" y="17513"/>
                  </a:lnTo>
                  <a:close/>
                </a:path>
                <a:path w="886460" h="181609">
                  <a:moveTo>
                    <a:pt x="750189" y="31076"/>
                  </a:moveTo>
                  <a:lnTo>
                    <a:pt x="735838" y="24117"/>
                  </a:lnTo>
                  <a:lnTo>
                    <a:pt x="729945" y="39420"/>
                  </a:lnTo>
                  <a:lnTo>
                    <a:pt x="743991" y="46024"/>
                  </a:lnTo>
                  <a:lnTo>
                    <a:pt x="750189" y="31076"/>
                  </a:lnTo>
                  <a:close/>
                </a:path>
                <a:path w="886460" h="181609">
                  <a:moveTo>
                    <a:pt x="777151" y="45212"/>
                  </a:moveTo>
                  <a:lnTo>
                    <a:pt x="767334" y="40233"/>
                  </a:lnTo>
                  <a:lnTo>
                    <a:pt x="763511" y="37680"/>
                  </a:lnTo>
                  <a:lnTo>
                    <a:pt x="757631" y="52628"/>
                  </a:lnTo>
                  <a:lnTo>
                    <a:pt x="761238" y="55181"/>
                  </a:lnTo>
                  <a:lnTo>
                    <a:pt x="770953" y="60401"/>
                  </a:lnTo>
                  <a:lnTo>
                    <a:pt x="777151" y="45212"/>
                  </a:lnTo>
                  <a:close/>
                </a:path>
                <a:path w="886460" h="181609">
                  <a:moveTo>
                    <a:pt x="803998" y="59588"/>
                  </a:moveTo>
                  <a:lnTo>
                    <a:pt x="798626" y="56921"/>
                  </a:lnTo>
                  <a:lnTo>
                    <a:pt x="790473" y="52057"/>
                  </a:lnTo>
                  <a:lnTo>
                    <a:pt x="784580" y="67005"/>
                  </a:lnTo>
                  <a:lnTo>
                    <a:pt x="792746" y="72224"/>
                  </a:lnTo>
                  <a:lnTo>
                    <a:pt x="797902" y="74549"/>
                  </a:lnTo>
                  <a:lnTo>
                    <a:pt x="803998" y="59588"/>
                  </a:lnTo>
                  <a:close/>
                </a:path>
                <a:path w="886460" h="181609">
                  <a:moveTo>
                    <a:pt x="830948" y="73621"/>
                  </a:moveTo>
                  <a:lnTo>
                    <a:pt x="830237" y="73621"/>
                  </a:lnTo>
                  <a:lnTo>
                    <a:pt x="817321" y="67005"/>
                  </a:lnTo>
                  <a:lnTo>
                    <a:pt x="811441" y="82308"/>
                  </a:lnTo>
                  <a:lnTo>
                    <a:pt x="824039" y="88925"/>
                  </a:lnTo>
                  <a:lnTo>
                    <a:pt x="824763" y="88925"/>
                  </a:lnTo>
                  <a:lnTo>
                    <a:pt x="830948" y="73621"/>
                  </a:lnTo>
                  <a:close/>
                </a:path>
                <a:path w="886460" h="181609">
                  <a:moveTo>
                    <a:pt x="858634" y="86372"/>
                  </a:moveTo>
                  <a:lnTo>
                    <a:pt x="845820" y="80568"/>
                  </a:lnTo>
                  <a:lnTo>
                    <a:pt x="845108" y="79641"/>
                  </a:lnTo>
                  <a:lnTo>
                    <a:pt x="839114" y="94716"/>
                  </a:lnTo>
                  <a:lnTo>
                    <a:pt x="839939" y="95529"/>
                  </a:lnTo>
                  <a:lnTo>
                    <a:pt x="852538" y="101549"/>
                  </a:lnTo>
                  <a:lnTo>
                    <a:pt x="858634" y="86372"/>
                  </a:lnTo>
                  <a:close/>
                </a:path>
                <a:path w="886460" h="181609">
                  <a:moveTo>
                    <a:pt x="886104" y="94132"/>
                  </a:moveTo>
                  <a:lnTo>
                    <a:pt x="875779" y="91465"/>
                  </a:lnTo>
                  <a:lnTo>
                    <a:pt x="872782" y="90652"/>
                  </a:lnTo>
                  <a:lnTo>
                    <a:pt x="868133" y="105613"/>
                  </a:lnTo>
                  <a:lnTo>
                    <a:pt x="872782" y="108165"/>
                  </a:lnTo>
                  <a:lnTo>
                    <a:pt x="883208" y="110832"/>
                  </a:lnTo>
                  <a:lnTo>
                    <a:pt x="886104" y="941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81867" y="989092"/>
              <a:ext cx="2275205" cy="1744980"/>
            </a:xfrm>
            <a:custGeom>
              <a:avLst/>
              <a:gdLst/>
              <a:ahLst/>
              <a:cxnLst/>
              <a:rect l="l" t="t" r="r" b="b"/>
              <a:pathLst>
                <a:path w="2275204" h="1744980">
                  <a:moveTo>
                    <a:pt x="0" y="0"/>
                  </a:moveTo>
                  <a:lnTo>
                    <a:pt x="2274710" y="0"/>
                  </a:lnTo>
                  <a:lnTo>
                    <a:pt x="2274710" y="1744661"/>
                  </a:lnTo>
                  <a:lnTo>
                    <a:pt x="0" y="174466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81527" y="2895600"/>
              <a:ext cx="2410968" cy="19872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94567" y="2908380"/>
              <a:ext cx="2232660" cy="1806575"/>
            </a:xfrm>
            <a:custGeom>
              <a:avLst/>
              <a:gdLst/>
              <a:ahLst/>
              <a:cxnLst/>
              <a:rect l="l" t="t" r="r" b="b"/>
              <a:pathLst>
                <a:path w="2232660" h="1806575">
                  <a:moveTo>
                    <a:pt x="2232378" y="0"/>
                  </a:moveTo>
                  <a:lnTo>
                    <a:pt x="0" y="0"/>
                  </a:lnTo>
                  <a:lnTo>
                    <a:pt x="0" y="1806575"/>
                  </a:lnTo>
                  <a:lnTo>
                    <a:pt x="2232378" y="1806575"/>
                  </a:lnTo>
                  <a:lnTo>
                    <a:pt x="2232378" y="0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161984" y="3959260"/>
              <a:ext cx="2164960" cy="75569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672192" y="3117011"/>
              <a:ext cx="1654810" cy="255904"/>
            </a:xfrm>
            <a:custGeom>
              <a:avLst/>
              <a:gdLst/>
              <a:ahLst/>
              <a:cxnLst/>
              <a:rect l="l" t="t" r="r" b="b"/>
              <a:pathLst>
                <a:path w="1654810" h="255904">
                  <a:moveTo>
                    <a:pt x="17272" y="4318"/>
                  </a:moveTo>
                  <a:lnTo>
                    <a:pt x="12623" y="2565"/>
                  </a:lnTo>
                  <a:lnTo>
                    <a:pt x="2832" y="0"/>
                  </a:lnTo>
                  <a:lnTo>
                    <a:pt x="0" y="17018"/>
                  </a:lnTo>
                  <a:lnTo>
                    <a:pt x="9791" y="19697"/>
                  </a:lnTo>
                  <a:lnTo>
                    <a:pt x="14173" y="21094"/>
                  </a:lnTo>
                  <a:lnTo>
                    <a:pt x="17272" y="4318"/>
                  </a:lnTo>
                  <a:close/>
                </a:path>
                <a:path w="1654810" h="255904">
                  <a:moveTo>
                    <a:pt x="46647" y="11887"/>
                  </a:moveTo>
                  <a:lnTo>
                    <a:pt x="40462" y="10147"/>
                  </a:lnTo>
                  <a:lnTo>
                    <a:pt x="31445" y="8623"/>
                  </a:lnTo>
                  <a:lnTo>
                    <a:pt x="28600" y="25412"/>
                  </a:lnTo>
                  <a:lnTo>
                    <a:pt x="37630" y="27152"/>
                  </a:lnTo>
                  <a:lnTo>
                    <a:pt x="43561" y="28905"/>
                  </a:lnTo>
                  <a:lnTo>
                    <a:pt x="46647" y="11887"/>
                  </a:lnTo>
                  <a:close/>
                </a:path>
                <a:path w="1654810" h="255904">
                  <a:moveTo>
                    <a:pt x="75780" y="20510"/>
                  </a:moveTo>
                  <a:lnTo>
                    <a:pt x="68300" y="17945"/>
                  </a:lnTo>
                  <a:lnTo>
                    <a:pt x="60820" y="16205"/>
                  </a:lnTo>
                  <a:lnTo>
                    <a:pt x="57734" y="32981"/>
                  </a:lnTo>
                  <a:lnTo>
                    <a:pt x="65201" y="34734"/>
                  </a:lnTo>
                  <a:lnTo>
                    <a:pt x="72936" y="37299"/>
                  </a:lnTo>
                  <a:lnTo>
                    <a:pt x="75780" y="20510"/>
                  </a:lnTo>
                  <a:close/>
                </a:path>
                <a:path w="1654810" h="255904">
                  <a:moveTo>
                    <a:pt x="105156" y="27152"/>
                  </a:moveTo>
                  <a:lnTo>
                    <a:pt x="96139" y="25412"/>
                  </a:lnTo>
                  <a:lnTo>
                    <a:pt x="90208" y="24599"/>
                  </a:lnTo>
                  <a:lnTo>
                    <a:pt x="87109" y="41605"/>
                  </a:lnTo>
                  <a:lnTo>
                    <a:pt x="93040" y="42189"/>
                  </a:lnTo>
                  <a:lnTo>
                    <a:pt x="102069" y="43942"/>
                  </a:lnTo>
                  <a:lnTo>
                    <a:pt x="105156" y="27152"/>
                  </a:lnTo>
                  <a:close/>
                </a:path>
                <a:path w="1654810" h="255904">
                  <a:moveTo>
                    <a:pt x="133781" y="28905"/>
                  </a:moveTo>
                  <a:lnTo>
                    <a:pt x="118821" y="28905"/>
                  </a:lnTo>
                  <a:lnTo>
                    <a:pt x="118821" y="45694"/>
                  </a:lnTo>
                  <a:lnTo>
                    <a:pt x="133781" y="45694"/>
                  </a:lnTo>
                  <a:lnTo>
                    <a:pt x="133781" y="28905"/>
                  </a:lnTo>
                  <a:close/>
                </a:path>
                <a:path w="1654810" h="255904">
                  <a:moveTo>
                    <a:pt x="165214" y="31242"/>
                  </a:moveTo>
                  <a:lnTo>
                    <a:pt x="163931" y="30657"/>
                  </a:lnTo>
                  <a:lnTo>
                    <a:pt x="156972" y="29845"/>
                  </a:lnTo>
                  <a:lnTo>
                    <a:pt x="148717" y="29845"/>
                  </a:lnTo>
                  <a:lnTo>
                    <a:pt x="148717" y="46621"/>
                  </a:lnTo>
                  <a:lnTo>
                    <a:pt x="155422" y="46621"/>
                  </a:lnTo>
                  <a:lnTo>
                    <a:pt x="162382" y="47434"/>
                  </a:lnTo>
                  <a:lnTo>
                    <a:pt x="162382" y="48374"/>
                  </a:lnTo>
                  <a:lnTo>
                    <a:pt x="165214" y="31242"/>
                  </a:lnTo>
                  <a:close/>
                </a:path>
                <a:path w="1654810" h="255904">
                  <a:moveTo>
                    <a:pt x="194602" y="36487"/>
                  </a:moveTo>
                  <a:lnTo>
                    <a:pt x="188671" y="34734"/>
                  </a:lnTo>
                  <a:lnTo>
                    <a:pt x="179654" y="32981"/>
                  </a:lnTo>
                  <a:lnTo>
                    <a:pt x="176555" y="49999"/>
                  </a:lnTo>
                  <a:lnTo>
                    <a:pt x="185572" y="51752"/>
                  </a:lnTo>
                  <a:lnTo>
                    <a:pt x="191503" y="53263"/>
                  </a:lnTo>
                  <a:lnTo>
                    <a:pt x="194602" y="36487"/>
                  </a:lnTo>
                  <a:close/>
                </a:path>
                <a:path w="1654810" h="255904">
                  <a:moveTo>
                    <a:pt x="224764" y="42189"/>
                  </a:moveTo>
                  <a:lnTo>
                    <a:pt x="223989" y="41605"/>
                  </a:lnTo>
                  <a:lnTo>
                    <a:pt x="211861" y="39052"/>
                  </a:lnTo>
                  <a:lnTo>
                    <a:pt x="209550" y="39052"/>
                  </a:lnTo>
                  <a:lnTo>
                    <a:pt x="206717" y="55829"/>
                  </a:lnTo>
                  <a:lnTo>
                    <a:pt x="209029" y="55829"/>
                  </a:lnTo>
                  <a:lnTo>
                    <a:pt x="220891" y="58394"/>
                  </a:lnTo>
                  <a:lnTo>
                    <a:pt x="221665" y="59321"/>
                  </a:lnTo>
                  <a:lnTo>
                    <a:pt x="224764" y="42189"/>
                  </a:lnTo>
                  <a:close/>
                </a:path>
                <a:path w="1654810" h="255904">
                  <a:moveTo>
                    <a:pt x="253885" y="49999"/>
                  </a:moveTo>
                  <a:lnTo>
                    <a:pt x="247180" y="47434"/>
                  </a:lnTo>
                  <a:lnTo>
                    <a:pt x="239699" y="45694"/>
                  </a:lnTo>
                  <a:lnTo>
                    <a:pt x="235318" y="62471"/>
                  </a:lnTo>
                  <a:lnTo>
                    <a:pt x="242798" y="64223"/>
                  </a:lnTo>
                  <a:lnTo>
                    <a:pt x="249504" y="66789"/>
                  </a:lnTo>
                  <a:lnTo>
                    <a:pt x="253885" y="49999"/>
                  </a:lnTo>
                  <a:close/>
                </a:path>
                <a:path w="1654810" h="255904">
                  <a:moveTo>
                    <a:pt x="281724" y="69469"/>
                  </a:moveTo>
                  <a:lnTo>
                    <a:pt x="278892" y="65976"/>
                  </a:lnTo>
                  <a:lnTo>
                    <a:pt x="273469" y="61074"/>
                  </a:lnTo>
                  <a:lnTo>
                    <a:pt x="270637" y="58394"/>
                  </a:lnTo>
                  <a:lnTo>
                    <a:pt x="261620" y="72034"/>
                  </a:lnTo>
                  <a:lnTo>
                    <a:pt x="264452" y="74358"/>
                  </a:lnTo>
                  <a:lnTo>
                    <a:pt x="268325" y="77863"/>
                  </a:lnTo>
                  <a:lnTo>
                    <a:pt x="272707" y="82981"/>
                  </a:lnTo>
                  <a:lnTo>
                    <a:pt x="281724" y="69469"/>
                  </a:lnTo>
                  <a:close/>
                </a:path>
                <a:path w="1654810" h="255904">
                  <a:moveTo>
                    <a:pt x="308013" y="87998"/>
                  </a:moveTo>
                  <a:lnTo>
                    <a:pt x="302082" y="72961"/>
                  </a:lnTo>
                  <a:lnTo>
                    <a:pt x="301320" y="72961"/>
                  </a:lnTo>
                  <a:lnTo>
                    <a:pt x="296926" y="74358"/>
                  </a:lnTo>
                  <a:lnTo>
                    <a:pt x="291515" y="74358"/>
                  </a:lnTo>
                  <a:lnTo>
                    <a:pt x="289966" y="91376"/>
                  </a:lnTo>
                  <a:lnTo>
                    <a:pt x="298475" y="91376"/>
                  </a:lnTo>
                  <a:lnTo>
                    <a:pt x="305943" y="89750"/>
                  </a:lnTo>
                  <a:lnTo>
                    <a:pt x="308013" y="87998"/>
                  </a:lnTo>
                  <a:close/>
                </a:path>
                <a:path w="1654810" h="255904">
                  <a:moveTo>
                    <a:pt x="334568" y="76923"/>
                  </a:moveTo>
                  <a:lnTo>
                    <a:pt x="333019" y="60147"/>
                  </a:lnTo>
                  <a:lnTo>
                    <a:pt x="326834" y="61887"/>
                  </a:lnTo>
                  <a:lnTo>
                    <a:pt x="320903" y="65151"/>
                  </a:lnTo>
                  <a:lnTo>
                    <a:pt x="317042" y="65976"/>
                  </a:lnTo>
                  <a:lnTo>
                    <a:pt x="321678" y="81356"/>
                  </a:lnTo>
                  <a:lnTo>
                    <a:pt x="325539" y="80429"/>
                  </a:lnTo>
                  <a:lnTo>
                    <a:pt x="331470" y="78676"/>
                  </a:lnTo>
                  <a:lnTo>
                    <a:pt x="334568" y="76923"/>
                  </a:lnTo>
                  <a:close/>
                </a:path>
                <a:path w="1654810" h="255904">
                  <a:moveTo>
                    <a:pt x="365239" y="65976"/>
                  </a:moveTo>
                  <a:lnTo>
                    <a:pt x="355447" y="62471"/>
                  </a:lnTo>
                  <a:lnTo>
                    <a:pt x="349516" y="61887"/>
                  </a:lnTo>
                  <a:lnTo>
                    <a:pt x="346417" y="78676"/>
                  </a:lnTo>
                  <a:lnTo>
                    <a:pt x="352615" y="79603"/>
                  </a:lnTo>
                  <a:lnTo>
                    <a:pt x="360857" y="81356"/>
                  </a:lnTo>
                  <a:lnTo>
                    <a:pt x="365239" y="65976"/>
                  </a:lnTo>
                  <a:close/>
                </a:path>
                <a:path w="1654810" h="255904">
                  <a:moveTo>
                    <a:pt x="393839" y="77863"/>
                  </a:moveTo>
                  <a:lnTo>
                    <a:pt x="392303" y="76923"/>
                  </a:lnTo>
                  <a:lnTo>
                    <a:pt x="380187" y="72034"/>
                  </a:lnTo>
                  <a:lnTo>
                    <a:pt x="374256" y="87071"/>
                  </a:lnTo>
                  <a:lnTo>
                    <a:pt x="386372" y="92316"/>
                  </a:lnTo>
                  <a:lnTo>
                    <a:pt x="387921" y="93129"/>
                  </a:lnTo>
                  <a:lnTo>
                    <a:pt x="393839" y="77863"/>
                  </a:lnTo>
                  <a:close/>
                </a:path>
                <a:path w="1654810" h="255904">
                  <a:moveTo>
                    <a:pt x="421690" y="88811"/>
                  </a:moveTo>
                  <a:lnTo>
                    <a:pt x="414210" y="87071"/>
                  </a:lnTo>
                  <a:lnTo>
                    <a:pt x="407250" y="84505"/>
                  </a:lnTo>
                  <a:lnTo>
                    <a:pt x="402869" y="99771"/>
                  </a:lnTo>
                  <a:lnTo>
                    <a:pt x="409575" y="102450"/>
                  </a:lnTo>
                  <a:lnTo>
                    <a:pt x="417042" y="105600"/>
                  </a:lnTo>
                  <a:lnTo>
                    <a:pt x="421690" y="88811"/>
                  </a:lnTo>
                  <a:close/>
                </a:path>
                <a:path w="1654810" h="255904">
                  <a:moveTo>
                    <a:pt x="450291" y="97205"/>
                  </a:moveTo>
                  <a:lnTo>
                    <a:pt x="444881" y="95453"/>
                  </a:lnTo>
                  <a:lnTo>
                    <a:pt x="436626" y="94056"/>
                  </a:lnTo>
                  <a:lnTo>
                    <a:pt x="435076" y="94056"/>
                  </a:lnTo>
                  <a:lnTo>
                    <a:pt x="432244" y="110845"/>
                  </a:lnTo>
                  <a:lnTo>
                    <a:pt x="433793" y="110845"/>
                  </a:lnTo>
                  <a:lnTo>
                    <a:pt x="442048" y="112585"/>
                  </a:lnTo>
                  <a:lnTo>
                    <a:pt x="447205" y="114338"/>
                  </a:lnTo>
                  <a:lnTo>
                    <a:pt x="450291" y="97205"/>
                  </a:lnTo>
                  <a:close/>
                </a:path>
                <a:path w="1654810" h="255904">
                  <a:moveTo>
                    <a:pt x="478116" y="100698"/>
                  </a:moveTo>
                  <a:lnTo>
                    <a:pt x="475830" y="100698"/>
                  </a:lnTo>
                  <a:lnTo>
                    <a:pt x="468363" y="99771"/>
                  </a:lnTo>
                  <a:lnTo>
                    <a:pt x="464515" y="99771"/>
                  </a:lnTo>
                  <a:lnTo>
                    <a:pt x="462965" y="116560"/>
                  </a:lnTo>
                  <a:lnTo>
                    <a:pt x="466801" y="116560"/>
                  </a:lnTo>
                  <a:lnTo>
                    <a:pt x="475830" y="117487"/>
                  </a:lnTo>
                  <a:lnTo>
                    <a:pt x="478116" y="117487"/>
                  </a:lnTo>
                  <a:lnTo>
                    <a:pt x="478116" y="100698"/>
                  </a:lnTo>
                  <a:close/>
                </a:path>
                <a:path w="1654810" h="255904">
                  <a:moveTo>
                    <a:pt x="511136" y="110845"/>
                  </a:moveTo>
                  <a:lnTo>
                    <a:pt x="505218" y="95453"/>
                  </a:lnTo>
                  <a:lnTo>
                    <a:pt x="497433" y="98132"/>
                  </a:lnTo>
                  <a:lnTo>
                    <a:pt x="491515" y="98958"/>
                  </a:lnTo>
                  <a:lnTo>
                    <a:pt x="494626" y="115735"/>
                  </a:lnTo>
                  <a:lnTo>
                    <a:pt x="500545" y="115150"/>
                  </a:lnTo>
                  <a:lnTo>
                    <a:pt x="511136" y="110845"/>
                  </a:lnTo>
                  <a:close/>
                </a:path>
                <a:path w="1654810" h="255904">
                  <a:moveTo>
                    <a:pt x="538962" y="97205"/>
                  </a:moveTo>
                  <a:lnTo>
                    <a:pt x="531495" y="82169"/>
                  </a:lnTo>
                  <a:lnTo>
                    <a:pt x="525259" y="85318"/>
                  </a:lnTo>
                  <a:lnTo>
                    <a:pt x="517779" y="89750"/>
                  </a:lnTo>
                  <a:lnTo>
                    <a:pt x="525259" y="104787"/>
                  </a:lnTo>
                  <a:lnTo>
                    <a:pt x="532739" y="100698"/>
                  </a:lnTo>
                  <a:lnTo>
                    <a:pt x="538962" y="97205"/>
                  </a:lnTo>
                  <a:close/>
                </a:path>
                <a:path w="1654810" h="255904">
                  <a:moveTo>
                    <a:pt x="563676" y="80429"/>
                  </a:moveTo>
                  <a:lnTo>
                    <a:pt x="557758" y="65151"/>
                  </a:lnTo>
                  <a:lnTo>
                    <a:pt x="553910" y="66789"/>
                  </a:lnTo>
                  <a:lnTo>
                    <a:pt x="544156" y="73545"/>
                  </a:lnTo>
                  <a:lnTo>
                    <a:pt x="551637" y="88811"/>
                  </a:lnTo>
                  <a:lnTo>
                    <a:pt x="561390" y="82169"/>
                  </a:lnTo>
                  <a:lnTo>
                    <a:pt x="563676" y="80429"/>
                  </a:lnTo>
                  <a:close/>
                </a:path>
                <a:path w="1654810" h="255904">
                  <a:moveTo>
                    <a:pt x="589216" y="65976"/>
                  </a:moveTo>
                  <a:lnTo>
                    <a:pt x="587667" y="49187"/>
                  </a:lnTo>
                  <a:lnTo>
                    <a:pt x="584860" y="50939"/>
                  </a:lnTo>
                  <a:lnTo>
                    <a:pt x="571982" y="57581"/>
                  </a:lnTo>
                  <a:lnTo>
                    <a:pt x="576554" y="72961"/>
                  </a:lnTo>
                  <a:lnTo>
                    <a:pt x="589216" y="65976"/>
                  </a:lnTo>
                  <a:close/>
                </a:path>
                <a:path w="1654810" h="255904">
                  <a:moveTo>
                    <a:pt x="618604" y="45694"/>
                  </a:moveTo>
                  <a:lnTo>
                    <a:pt x="603656" y="45694"/>
                  </a:lnTo>
                  <a:lnTo>
                    <a:pt x="602094" y="62471"/>
                  </a:lnTo>
                  <a:lnTo>
                    <a:pt x="617042" y="62471"/>
                  </a:lnTo>
                  <a:lnTo>
                    <a:pt x="618604" y="45694"/>
                  </a:lnTo>
                  <a:close/>
                </a:path>
                <a:path w="1654810" h="255904">
                  <a:moveTo>
                    <a:pt x="649541" y="63411"/>
                  </a:moveTo>
                  <a:lnTo>
                    <a:pt x="645706" y="59321"/>
                  </a:lnTo>
                  <a:lnTo>
                    <a:pt x="636663" y="53263"/>
                  </a:lnTo>
                  <a:lnTo>
                    <a:pt x="627634" y="66789"/>
                  </a:lnTo>
                  <a:lnTo>
                    <a:pt x="636663" y="72961"/>
                  </a:lnTo>
                  <a:lnTo>
                    <a:pt x="638949" y="75184"/>
                  </a:lnTo>
                  <a:lnTo>
                    <a:pt x="649541" y="63411"/>
                  </a:lnTo>
                  <a:close/>
                </a:path>
                <a:path w="1654810" h="255904">
                  <a:moveTo>
                    <a:pt x="670420" y="89750"/>
                  </a:moveTo>
                  <a:lnTo>
                    <a:pt x="666051" y="82981"/>
                  </a:lnTo>
                  <a:lnTo>
                    <a:pt x="660654" y="76111"/>
                  </a:lnTo>
                  <a:lnTo>
                    <a:pt x="648716" y="86245"/>
                  </a:lnTo>
                  <a:lnTo>
                    <a:pt x="653910" y="93129"/>
                  </a:lnTo>
                  <a:lnTo>
                    <a:pt x="658583" y="99771"/>
                  </a:lnTo>
                  <a:lnTo>
                    <a:pt x="670420" y="89750"/>
                  </a:lnTo>
                  <a:close/>
                </a:path>
                <a:path w="1654810" h="255904">
                  <a:moveTo>
                    <a:pt x="689203" y="112585"/>
                  </a:moveTo>
                  <a:lnTo>
                    <a:pt x="683285" y="106527"/>
                  </a:lnTo>
                  <a:lnTo>
                    <a:pt x="679450" y="101523"/>
                  </a:lnTo>
                  <a:lnTo>
                    <a:pt x="668858" y="113411"/>
                  </a:lnTo>
                  <a:lnTo>
                    <a:pt x="672693" y="118300"/>
                  </a:lnTo>
                  <a:lnTo>
                    <a:pt x="680173" y="125882"/>
                  </a:lnTo>
                  <a:lnTo>
                    <a:pt x="689203" y="112585"/>
                  </a:lnTo>
                  <a:close/>
                </a:path>
                <a:path w="1654810" h="255904">
                  <a:moveTo>
                    <a:pt x="713193" y="129374"/>
                  </a:moveTo>
                  <a:lnTo>
                    <a:pt x="702081" y="123545"/>
                  </a:lnTo>
                  <a:lnTo>
                    <a:pt x="699795" y="121793"/>
                  </a:lnTo>
                  <a:lnTo>
                    <a:pt x="693877" y="136829"/>
                  </a:lnTo>
                  <a:lnTo>
                    <a:pt x="695960" y="138582"/>
                  </a:lnTo>
                  <a:lnTo>
                    <a:pt x="707275" y="144640"/>
                  </a:lnTo>
                  <a:lnTo>
                    <a:pt x="713193" y="129374"/>
                  </a:lnTo>
                  <a:close/>
                </a:path>
                <a:path w="1654810" h="255904">
                  <a:moveTo>
                    <a:pt x="739775" y="140335"/>
                  </a:moveTo>
                  <a:lnTo>
                    <a:pt x="738212" y="139509"/>
                  </a:lnTo>
                  <a:lnTo>
                    <a:pt x="726071" y="135432"/>
                  </a:lnTo>
                  <a:lnTo>
                    <a:pt x="721702" y="152222"/>
                  </a:lnTo>
                  <a:lnTo>
                    <a:pt x="733539" y="156527"/>
                  </a:lnTo>
                  <a:lnTo>
                    <a:pt x="736663" y="157111"/>
                  </a:lnTo>
                  <a:lnTo>
                    <a:pt x="739775" y="140335"/>
                  </a:lnTo>
                  <a:close/>
                </a:path>
                <a:path w="1654810" h="255904">
                  <a:moveTo>
                    <a:pt x="768121" y="146977"/>
                  </a:moveTo>
                  <a:lnTo>
                    <a:pt x="763752" y="146392"/>
                  </a:lnTo>
                  <a:lnTo>
                    <a:pt x="754722" y="144640"/>
                  </a:lnTo>
                  <a:lnTo>
                    <a:pt x="751611" y="161429"/>
                  </a:lnTo>
                  <a:lnTo>
                    <a:pt x="760641" y="163169"/>
                  </a:lnTo>
                  <a:lnTo>
                    <a:pt x="766775" y="164109"/>
                  </a:lnTo>
                  <a:lnTo>
                    <a:pt x="768121" y="146977"/>
                  </a:lnTo>
                  <a:close/>
                </a:path>
                <a:path w="1654810" h="255904">
                  <a:moveTo>
                    <a:pt x="799058" y="163169"/>
                  </a:moveTo>
                  <a:lnTo>
                    <a:pt x="795947" y="146392"/>
                  </a:lnTo>
                  <a:lnTo>
                    <a:pt x="786917" y="147789"/>
                  </a:lnTo>
                  <a:lnTo>
                    <a:pt x="781723" y="147789"/>
                  </a:lnTo>
                  <a:lnTo>
                    <a:pt x="783285" y="164922"/>
                  </a:lnTo>
                  <a:lnTo>
                    <a:pt x="788466" y="164922"/>
                  </a:lnTo>
                  <a:lnTo>
                    <a:pt x="799058" y="163169"/>
                  </a:lnTo>
                  <a:close/>
                </a:path>
                <a:path w="1654810" h="255904">
                  <a:moveTo>
                    <a:pt x="829691" y="148717"/>
                  </a:moveTo>
                  <a:lnTo>
                    <a:pt x="820661" y="135432"/>
                  </a:lnTo>
                  <a:lnTo>
                    <a:pt x="811618" y="142074"/>
                  </a:lnTo>
                  <a:lnTo>
                    <a:pt x="808824" y="142900"/>
                  </a:lnTo>
                  <a:lnTo>
                    <a:pt x="814743" y="157924"/>
                  </a:lnTo>
                  <a:lnTo>
                    <a:pt x="817854" y="157111"/>
                  </a:lnTo>
                  <a:lnTo>
                    <a:pt x="829691" y="148717"/>
                  </a:lnTo>
                  <a:close/>
                </a:path>
                <a:path w="1654810" h="255904">
                  <a:moveTo>
                    <a:pt x="853160" y="128447"/>
                  </a:moveTo>
                  <a:lnTo>
                    <a:pt x="844118" y="115150"/>
                  </a:lnTo>
                  <a:lnTo>
                    <a:pt x="836650" y="122732"/>
                  </a:lnTo>
                  <a:lnTo>
                    <a:pt x="832802" y="125882"/>
                  </a:lnTo>
                  <a:lnTo>
                    <a:pt x="841844" y="139509"/>
                  </a:lnTo>
                  <a:lnTo>
                    <a:pt x="845680" y="136017"/>
                  </a:lnTo>
                  <a:lnTo>
                    <a:pt x="853160" y="128447"/>
                  </a:lnTo>
                  <a:close/>
                </a:path>
                <a:path w="1654810" h="255904">
                  <a:moveTo>
                    <a:pt x="875588" y="107340"/>
                  </a:moveTo>
                  <a:lnTo>
                    <a:pt x="868108" y="94056"/>
                  </a:lnTo>
                  <a:lnTo>
                    <a:pt x="862190" y="98132"/>
                  </a:lnTo>
                  <a:lnTo>
                    <a:pt x="856272" y="104203"/>
                  </a:lnTo>
                  <a:lnTo>
                    <a:pt x="865301" y="117487"/>
                  </a:lnTo>
                  <a:lnTo>
                    <a:pt x="875588" y="107340"/>
                  </a:lnTo>
                  <a:close/>
                </a:path>
                <a:path w="1654810" h="255904">
                  <a:moveTo>
                    <a:pt x="899782" y="93129"/>
                  </a:moveTo>
                  <a:lnTo>
                    <a:pt x="898321" y="76111"/>
                  </a:lnTo>
                  <a:lnTo>
                    <a:pt x="890016" y="78676"/>
                  </a:lnTo>
                  <a:lnTo>
                    <a:pt x="881811" y="83566"/>
                  </a:lnTo>
                  <a:lnTo>
                    <a:pt x="887730" y="98958"/>
                  </a:lnTo>
                  <a:lnTo>
                    <a:pt x="895934" y="94056"/>
                  </a:lnTo>
                  <a:lnTo>
                    <a:pt x="899782" y="93129"/>
                  </a:lnTo>
                  <a:close/>
                </a:path>
                <a:path w="1654810" h="255904">
                  <a:moveTo>
                    <a:pt x="931240" y="79603"/>
                  </a:moveTo>
                  <a:lnTo>
                    <a:pt x="921473" y="75184"/>
                  </a:lnTo>
                  <a:lnTo>
                    <a:pt x="914730" y="75184"/>
                  </a:lnTo>
                  <a:lnTo>
                    <a:pt x="911720" y="92316"/>
                  </a:lnTo>
                  <a:lnTo>
                    <a:pt x="918679" y="92316"/>
                  </a:lnTo>
                  <a:lnTo>
                    <a:pt x="925322" y="94640"/>
                  </a:lnTo>
                  <a:lnTo>
                    <a:pt x="931240" y="79603"/>
                  </a:lnTo>
                  <a:close/>
                </a:path>
                <a:path w="1654810" h="255904">
                  <a:moveTo>
                    <a:pt x="958342" y="97205"/>
                  </a:moveTo>
                  <a:lnTo>
                    <a:pt x="947750" y="89750"/>
                  </a:lnTo>
                  <a:lnTo>
                    <a:pt x="944943" y="87998"/>
                  </a:lnTo>
                  <a:lnTo>
                    <a:pt x="937463" y="101523"/>
                  </a:lnTo>
                  <a:lnTo>
                    <a:pt x="940269" y="103263"/>
                  </a:lnTo>
                  <a:lnTo>
                    <a:pt x="949299" y="110845"/>
                  </a:lnTo>
                  <a:lnTo>
                    <a:pt x="958342" y="97205"/>
                  </a:lnTo>
                  <a:close/>
                </a:path>
                <a:path w="1654810" h="255904">
                  <a:moveTo>
                    <a:pt x="982535" y="116560"/>
                  </a:moveTo>
                  <a:lnTo>
                    <a:pt x="972769" y="108165"/>
                  </a:lnTo>
                  <a:lnTo>
                    <a:pt x="971207" y="106527"/>
                  </a:lnTo>
                  <a:lnTo>
                    <a:pt x="962177" y="120053"/>
                  </a:lnTo>
                  <a:lnTo>
                    <a:pt x="963739" y="121793"/>
                  </a:lnTo>
                  <a:lnTo>
                    <a:pt x="974852" y="130187"/>
                  </a:lnTo>
                  <a:lnTo>
                    <a:pt x="982535" y="116560"/>
                  </a:lnTo>
                  <a:close/>
                </a:path>
                <a:path w="1654810" h="255904">
                  <a:moveTo>
                    <a:pt x="1006513" y="127622"/>
                  </a:moveTo>
                  <a:lnTo>
                    <a:pt x="995197" y="124358"/>
                  </a:lnTo>
                  <a:lnTo>
                    <a:pt x="994371" y="124358"/>
                  </a:lnTo>
                  <a:lnTo>
                    <a:pt x="988453" y="139509"/>
                  </a:lnTo>
                  <a:lnTo>
                    <a:pt x="989279" y="139509"/>
                  </a:lnTo>
                  <a:lnTo>
                    <a:pt x="1003401" y="144640"/>
                  </a:lnTo>
                  <a:lnTo>
                    <a:pt x="1004963" y="145580"/>
                  </a:lnTo>
                  <a:lnTo>
                    <a:pt x="1006513" y="128447"/>
                  </a:lnTo>
                  <a:lnTo>
                    <a:pt x="1006513" y="127622"/>
                  </a:lnTo>
                  <a:close/>
                </a:path>
                <a:path w="1654810" h="255904">
                  <a:moveTo>
                    <a:pt x="1035900" y="131940"/>
                  </a:moveTo>
                  <a:lnTo>
                    <a:pt x="1034338" y="131940"/>
                  </a:lnTo>
                  <a:lnTo>
                    <a:pt x="1020737" y="131127"/>
                  </a:lnTo>
                  <a:lnTo>
                    <a:pt x="1020737" y="147789"/>
                  </a:lnTo>
                  <a:lnTo>
                    <a:pt x="1034338" y="148717"/>
                  </a:lnTo>
                  <a:lnTo>
                    <a:pt x="1035900" y="148717"/>
                  </a:lnTo>
                  <a:lnTo>
                    <a:pt x="1035900" y="131940"/>
                  </a:lnTo>
                  <a:close/>
                </a:path>
                <a:path w="1654810" h="255904">
                  <a:moveTo>
                    <a:pt x="1065796" y="131127"/>
                  </a:moveTo>
                  <a:lnTo>
                    <a:pt x="1064247" y="131940"/>
                  </a:lnTo>
                  <a:lnTo>
                    <a:pt x="1050848" y="131940"/>
                  </a:lnTo>
                  <a:lnTo>
                    <a:pt x="1050848" y="148717"/>
                  </a:lnTo>
                  <a:lnTo>
                    <a:pt x="1064247" y="148717"/>
                  </a:lnTo>
                  <a:lnTo>
                    <a:pt x="1065796" y="147789"/>
                  </a:lnTo>
                  <a:lnTo>
                    <a:pt x="1065796" y="131127"/>
                  </a:lnTo>
                  <a:close/>
                </a:path>
                <a:path w="1654810" h="255904">
                  <a:moveTo>
                    <a:pt x="1096746" y="146392"/>
                  </a:moveTo>
                  <a:lnTo>
                    <a:pt x="1095184" y="129374"/>
                  </a:lnTo>
                  <a:lnTo>
                    <a:pt x="1093635" y="130187"/>
                  </a:lnTo>
                  <a:lnTo>
                    <a:pt x="1080236" y="130187"/>
                  </a:lnTo>
                  <a:lnTo>
                    <a:pt x="1081582" y="146977"/>
                  </a:lnTo>
                  <a:lnTo>
                    <a:pt x="1095184" y="146977"/>
                  </a:lnTo>
                  <a:lnTo>
                    <a:pt x="1096746" y="146392"/>
                  </a:lnTo>
                  <a:close/>
                </a:path>
                <a:path w="1654810" h="255904">
                  <a:moveTo>
                    <a:pt x="1127379" y="143827"/>
                  </a:moveTo>
                  <a:lnTo>
                    <a:pt x="1124572" y="126695"/>
                  </a:lnTo>
                  <a:lnTo>
                    <a:pt x="1123848" y="127622"/>
                  </a:lnTo>
                  <a:lnTo>
                    <a:pt x="1110132" y="127622"/>
                  </a:lnTo>
                  <a:lnTo>
                    <a:pt x="1111694" y="144640"/>
                  </a:lnTo>
                  <a:lnTo>
                    <a:pt x="1125397" y="144640"/>
                  </a:lnTo>
                  <a:lnTo>
                    <a:pt x="1127379" y="143827"/>
                  </a:lnTo>
                  <a:close/>
                </a:path>
                <a:path w="1654810" h="255904">
                  <a:moveTo>
                    <a:pt x="1156754" y="134505"/>
                  </a:moveTo>
                  <a:lnTo>
                    <a:pt x="1152398" y="119240"/>
                  </a:lnTo>
                  <a:lnTo>
                    <a:pt x="1143368" y="123545"/>
                  </a:lnTo>
                  <a:lnTo>
                    <a:pt x="1137970" y="125298"/>
                  </a:lnTo>
                  <a:lnTo>
                    <a:pt x="1142631" y="140335"/>
                  </a:lnTo>
                  <a:lnTo>
                    <a:pt x="1147826" y="138582"/>
                  </a:lnTo>
                  <a:lnTo>
                    <a:pt x="1156754" y="134505"/>
                  </a:lnTo>
                  <a:close/>
                </a:path>
                <a:path w="1654810" h="255904">
                  <a:moveTo>
                    <a:pt x="1183855" y="125298"/>
                  </a:moveTo>
                  <a:lnTo>
                    <a:pt x="1182306" y="108165"/>
                  </a:lnTo>
                  <a:lnTo>
                    <a:pt x="1174826" y="109905"/>
                  </a:lnTo>
                  <a:lnTo>
                    <a:pt x="1166622" y="113411"/>
                  </a:lnTo>
                  <a:lnTo>
                    <a:pt x="1171194" y="130187"/>
                  </a:lnTo>
                  <a:lnTo>
                    <a:pt x="1179499" y="126695"/>
                  </a:lnTo>
                  <a:lnTo>
                    <a:pt x="1183855" y="125298"/>
                  </a:lnTo>
                  <a:close/>
                </a:path>
                <a:path w="1654810" h="255904">
                  <a:moveTo>
                    <a:pt x="1210957" y="108165"/>
                  </a:moveTo>
                  <a:lnTo>
                    <a:pt x="1198295" y="106527"/>
                  </a:lnTo>
                  <a:lnTo>
                    <a:pt x="1198295" y="123545"/>
                  </a:lnTo>
                  <a:lnTo>
                    <a:pt x="1206601" y="125298"/>
                  </a:lnTo>
                  <a:lnTo>
                    <a:pt x="1210868" y="108483"/>
                  </a:lnTo>
                  <a:lnTo>
                    <a:pt x="1210957" y="108165"/>
                  </a:lnTo>
                  <a:close/>
                </a:path>
                <a:path w="1654810" h="255904">
                  <a:moveTo>
                    <a:pt x="1216355" y="110845"/>
                  </a:moveTo>
                  <a:lnTo>
                    <a:pt x="1210881" y="108483"/>
                  </a:lnTo>
                  <a:lnTo>
                    <a:pt x="1206601" y="125298"/>
                  </a:lnTo>
                  <a:lnTo>
                    <a:pt x="1207325" y="125298"/>
                  </a:lnTo>
                  <a:lnTo>
                    <a:pt x="1210132" y="125882"/>
                  </a:lnTo>
                  <a:lnTo>
                    <a:pt x="1216355" y="110845"/>
                  </a:lnTo>
                  <a:close/>
                </a:path>
                <a:path w="1654810" h="255904">
                  <a:moveTo>
                    <a:pt x="1243876" y="127622"/>
                  </a:moveTo>
                  <a:lnTo>
                    <a:pt x="1239507" y="123545"/>
                  </a:lnTo>
                  <a:lnTo>
                    <a:pt x="1231303" y="118300"/>
                  </a:lnTo>
                  <a:lnTo>
                    <a:pt x="1222273" y="131940"/>
                  </a:lnTo>
                  <a:lnTo>
                    <a:pt x="1230477" y="136829"/>
                  </a:lnTo>
                  <a:lnTo>
                    <a:pt x="1234948" y="141147"/>
                  </a:lnTo>
                  <a:lnTo>
                    <a:pt x="1243876" y="127622"/>
                  </a:lnTo>
                  <a:close/>
                </a:path>
                <a:path w="1654810" h="255904">
                  <a:moveTo>
                    <a:pt x="1268171" y="147789"/>
                  </a:moveTo>
                  <a:lnTo>
                    <a:pt x="1263497" y="144640"/>
                  </a:lnTo>
                  <a:lnTo>
                    <a:pt x="1256017" y="137769"/>
                  </a:lnTo>
                  <a:lnTo>
                    <a:pt x="1246987" y="151282"/>
                  </a:lnTo>
                  <a:lnTo>
                    <a:pt x="1254467" y="157924"/>
                  </a:lnTo>
                  <a:lnTo>
                    <a:pt x="1257579" y="161429"/>
                  </a:lnTo>
                  <a:lnTo>
                    <a:pt x="1268171" y="147789"/>
                  </a:lnTo>
                  <a:close/>
                </a:path>
                <a:path w="1654810" h="255904">
                  <a:moveTo>
                    <a:pt x="1289761" y="168998"/>
                  </a:moveTo>
                  <a:lnTo>
                    <a:pt x="1286230" y="166674"/>
                  </a:lnTo>
                  <a:lnTo>
                    <a:pt x="1278763" y="159677"/>
                  </a:lnTo>
                  <a:lnTo>
                    <a:pt x="1269720" y="173316"/>
                  </a:lnTo>
                  <a:lnTo>
                    <a:pt x="1277200" y="179959"/>
                  </a:lnTo>
                  <a:lnTo>
                    <a:pt x="1282293" y="184277"/>
                  </a:lnTo>
                  <a:lnTo>
                    <a:pt x="1289761" y="168998"/>
                  </a:lnTo>
                  <a:close/>
                </a:path>
                <a:path w="1654810" h="255904">
                  <a:moveTo>
                    <a:pt x="1314056" y="181711"/>
                  </a:moveTo>
                  <a:lnTo>
                    <a:pt x="1309395" y="179959"/>
                  </a:lnTo>
                  <a:lnTo>
                    <a:pt x="1309395" y="180771"/>
                  </a:lnTo>
                  <a:lnTo>
                    <a:pt x="1301191" y="176809"/>
                  </a:lnTo>
                  <a:lnTo>
                    <a:pt x="1296720" y="191846"/>
                  </a:lnTo>
                  <a:lnTo>
                    <a:pt x="1305026" y="196164"/>
                  </a:lnTo>
                  <a:lnTo>
                    <a:pt x="1305026" y="197091"/>
                  </a:lnTo>
                  <a:lnTo>
                    <a:pt x="1312506" y="198729"/>
                  </a:lnTo>
                  <a:lnTo>
                    <a:pt x="1314056" y="181711"/>
                  </a:lnTo>
                  <a:close/>
                </a:path>
                <a:path w="1654810" h="255904">
                  <a:moveTo>
                    <a:pt x="1344688" y="196164"/>
                  </a:moveTo>
                  <a:lnTo>
                    <a:pt x="1341894" y="179146"/>
                  </a:lnTo>
                  <a:lnTo>
                    <a:pt x="1334935" y="180771"/>
                  </a:lnTo>
                  <a:lnTo>
                    <a:pt x="1327454" y="181711"/>
                  </a:lnTo>
                  <a:lnTo>
                    <a:pt x="1329016" y="198729"/>
                  </a:lnTo>
                  <a:lnTo>
                    <a:pt x="1336484" y="197904"/>
                  </a:lnTo>
                  <a:lnTo>
                    <a:pt x="1344688" y="196164"/>
                  </a:lnTo>
                  <a:close/>
                </a:path>
                <a:path w="1654810" h="255904">
                  <a:moveTo>
                    <a:pt x="1372514" y="174129"/>
                  </a:moveTo>
                  <a:lnTo>
                    <a:pt x="1356842" y="175882"/>
                  </a:lnTo>
                  <a:lnTo>
                    <a:pt x="1358392" y="192659"/>
                  </a:lnTo>
                  <a:lnTo>
                    <a:pt x="1365872" y="191846"/>
                  </a:lnTo>
                  <a:lnTo>
                    <a:pt x="1372514" y="190919"/>
                  </a:lnTo>
                  <a:lnTo>
                    <a:pt x="1372514" y="174129"/>
                  </a:lnTo>
                  <a:close/>
                </a:path>
                <a:path w="1654810" h="255904">
                  <a:moveTo>
                    <a:pt x="1405013" y="179146"/>
                  </a:moveTo>
                  <a:lnTo>
                    <a:pt x="1401178" y="178206"/>
                  </a:lnTo>
                  <a:lnTo>
                    <a:pt x="1392872" y="176809"/>
                  </a:lnTo>
                  <a:lnTo>
                    <a:pt x="1389024" y="175882"/>
                  </a:lnTo>
                  <a:lnTo>
                    <a:pt x="1386230" y="192659"/>
                  </a:lnTo>
                  <a:lnTo>
                    <a:pt x="1389862" y="193598"/>
                  </a:lnTo>
                  <a:lnTo>
                    <a:pt x="1398066" y="195338"/>
                  </a:lnTo>
                  <a:lnTo>
                    <a:pt x="1400340" y="196164"/>
                  </a:lnTo>
                  <a:lnTo>
                    <a:pt x="1405013" y="179146"/>
                  </a:lnTo>
                  <a:close/>
                </a:path>
                <a:path w="1654810" h="255904">
                  <a:moveTo>
                    <a:pt x="1433360" y="190919"/>
                  </a:moveTo>
                  <a:lnTo>
                    <a:pt x="1425892" y="187769"/>
                  </a:lnTo>
                  <a:lnTo>
                    <a:pt x="1419974" y="185204"/>
                  </a:lnTo>
                  <a:lnTo>
                    <a:pt x="1414056" y="200240"/>
                  </a:lnTo>
                  <a:lnTo>
                    <a:pt x="1419974" y="202806"/>
                  </a:lnTo>
                  <a:lnTo>
                    <a:pt x="1427441" y="206298"/>
                  </a:lnTo>
                  <a:lnTo>
                    <a:pt x="1433360" y="190919"/>
                  </a:lnTo>
                  <a:close/>
                </a:path>
                <a:path w="1654810" h="255904">
                  <a:moveTo>
                    <a:pt x="1461185" y="203733"/>
                  </a:moveTo>
                  <a:lnTo>
                    <a:pt x="1455267" y="201053"/>
                  </a:lnTo>
                  <a:lnTo>
                    <a:pt x="1448625" y="197904"/>
                  </a:lnTo>
                  <a:lnTo>
                    <a:pt x="1447800" y="197904"/>
                  </a:lnTo>
                  <a:lnTo>
                    <a:pt x="1441665" y="212940"/>
                  </a:lnTo>
                  <a:lnTo>
                    <a:pt x="1442402" y="212940"/>
                  </a:lnTo>
                  <a:lnTo>
                    <a:pt x="1450594" y="216433"/>
                  </a:lnTo>
                  <a:lnTo>
                    <a:pt x="1456829" y="218998"/>
                  </a:lnTo>
                  <a:lnTo>
                    <a:pt x="1461185" y="203733"/>
                  </a:lnTo>
                  <a:close/>
                </a:path>
                <a:path w="1654810" h="255904">
                  <a:moveTo>
                    <a:pt x="1489011" y="212128"/>
                  </a:moveTo>
                  <a:lnTo>
                    <a:pt x="1484655" y="210375"/>
                  </a:lnTo>
                  <a:lnTo>
                    <a:pt x="1477175" y="208864"/>
                  </a:lnTo>
                  <a:lnTo>
                    <a:pt x="1474901" y="208051"/>
                  </a:lnTo>
                  <a:lnTo>
                    <a:pt x="1471777" y="224828"/>
                  </a:lnTo>
                  <a:lnTo>
                    <a:pt x="1474063" y="225640"/>
                  </a:lnTo>
                  <a:lnTo>
                    <a:pt x="1481543" y="227393"/>
                  </a:lnTo>
                  <a:lnTo>
                    <a:pt x="1486217" y="229146"/>
                  </a:lnTo>
                  <a:lnTo>
                    <a:pt x="1489011" y="212128"/>
                  </a:lnTo>
                  <a:close/>
                </a:path>
                <a:path w="1654810" h="255904">
                  <a:moveTo>
                    <a:pt x="1506334" y="213766"/>
                  </a:moveTo>
                  <a:lnTo>
                    <a:pt x="1502727" y="213766"/>
                  </a:lnTo>
                  <a:lnTo>
                    <a:pt x="1502727" y="230543"/>
                  </a:lnTo>
                  <a:lnTo>
                    <a:pt x="1506334" y="230543"/>
                  </a:lnTo>
                  <a:lnTo>
                    <a:pt x="1506334" y="213766"/>
                  </a:lnTo>
                  <a:close/>
                </a:path>
                <a:path w="1654810" h="255904">
                  <a:moveTo>
                    <a:pt x="1519961" y="229146"/>
                  </a:moveTo>
                  <a:lnTo>
                    <a:pt x="1515287" y="212128"/>
                  </a:lnTo>
                  <a:lnTo>
                    <a:pt x="1506359" y="213753"/>
                  </a:lnTo>
                  <a:lnTo>
                    <a:pt x="1506359" y="230543"/>
                  </a:lnTo>
                  <a:lnTo>
                    <a:pt x="1519961" y="229146"/>
                  </a:lnTo>
                  <a:close/>
                </a:path>
                <a:path w="1654810" h="255904">
                  <a:moveTo>
                    <a:pt x="1548612" y="212940"/>
                  </a:moveTo>
                  <a:lnTo>
                    <a:pt x="1540827" y="197904"/>
                  </a:lnTo>
                  <a:lnTo>
                    <a:pt x="1527429" y="207111"/>
                  </a:lnTo>
                  <a:lnTo>
                    <a:pt x="1534909" y="222148"/>
                  </a:lnTo>
                  <a:lnTo>
                    <a:pt x="1546225" y="214693"/>
                  </a:lnTo>
                  <a:lnTo>
                    <a:pt x="1548612" y="212940"/>
                  </a:lnTo>
                  <a:close/>
                </a:path>
                <a:path w="1654810" h="255904">
                  <a:moveTo>
                    <a:pt x="1572602" y="196164"/>
                  </a:moveTo>
                  <a:lnTo>
                    <a:pt x="1567929" y="180771"/>
                  </a:lnTo>
                  <a:lnTo>
                    <a:pt x="1562011" y="183451"/>
                  </a:lnTo>
                  <a:lnTo>
                    <a:pt x="1553705" y="189166"/>
                  </a:lnTo>
                  <a:lnTo>
                    <a:pt x="1561172" y="204546"/>
                  </a:lnTo>
                  <a:lnTo>
                    <a:pt x="1569491" y="198729"/>
                  </a:lnTo>
                  <a:lnTo>
                    <a:pt x="1572602" y="196164"/>
                  </a:lnTo>
                  <a:close/>
                </a:path>
                <a:path w="1654810" h="255904">
                  <a:moveTo>
                    <a:pt x="1601990" y="175069"/>
                  </a:moveTo>
                  <a:lnTo>
                    <a:pt x="1587550" y="174129"/>
                  </a:lnTo>
                  <a:lnTo>
                    <a:pt x="1583918" y="175069"/>
                  </a:lnTo>
                  <a:lnTo>
                    <a:pt x="1585480" y="191846"/>
                  </a:lnTo>
                  <a:lnTo>
                    <a:pt x="1589011" y="190919"/>
                  </a:lnTo>
                  <a:lnTo>
                    <a:pt x="1597317" y="191846"/>
                  </a:lnTo>
                  <a:lnTo>
                    <a:pt x="1601990" y="175069"/>
                  </a:lnTo>
                  <a:close/>
                </a:path>
                <a:path w="1654810" h="255904">
                  <a:moveTo>
                    <a:pt x="1630324" y="194411"/>
                  </a:moveTo>
                  <a:lnTo>
                    <a:pt x="1629816" y="192659"/>
                  </a:lnTo>
                  <a:lnTo>
                    <a:pt x="1616938" y="182524"/>
                  </a:lnTo>
                  <a:lnTo>
                    <a:pt x="1609458" y="197904"/>
                  </a:lnTo>
                  <a:lnTo>
                    <a:pt x="1619224" y="206298"/>
                  </a:lnTo>
                  <a:lnTo>
                    <a:pt x="1619948" y="206298"/>
                  </a:lnTo>
                  <a:lnTo>
                    <a:pt x="1630324" y="194411"/>
                  </a:lnTo>
                  <a:close/>
                </a:path>
                <a:path w="1654810" h="255904">
                  <a:moveTo>
                    <a:pt x="1651406" y="219938"/>
                  </a:moveTo>
                  <a:lnTo>
                    <a:pt x="1641652" y="207111"/>
                  </a:lnTo>
                  <a:lnTo>
                    <a:pt x="1629816" y="217258"/>
                  </a:lnTo>
                  <a:lnTo>
                    <a:pt x="1638846" y="229146"/>
                  </a:lnTo>
                  <a:lnTo>
                    <a:pt x="1639366" y="230073"/>
                  </a:lnTo>
                  <a:lnTo>
                    <a:pt x="1651406" y="219938"/>
                  </a:lnTo>
                  <a:close/>
                </a:path>
                <a:path w="1654810" h="255904">
                  <a:moveTo>
                    <a:pt x="1654746" y="238252"/>
                  </a:moveTo>
                  <a:lnTo>
                    <a:pt x="1647774" y="244182"/>
                  </a:lnTo>
                  <a:lnTo>
                    <a:pt x="1654746" y="255625"/>
                  </a:lnTo>
                  <a:lnTo>
                    <a:pt x="1654746" y="2382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203854" y="3092653"/>
              <a:ext cx="485775" cy="852805"/>
            </a:xfrm>
            <a:custGeom>
              <a:avLst/>
              <a:gdLst/>
              <a:ahLst/>
              <a:cxnLst/>
              <a:rect l="l" t="t" r="r" b="b"/>
              <a:pathLst>
                <a:path w="485775" h="852804">
                  <a:moveTo>
                    <a:pt x="16484" y="835367"/>
                  </a:moveTo>
                  <a:lnTo>
                    <a:pt x="1549" y="833628"/>
                  </a:lnTo>
                  <a:lnTo>
                    <a:pt x="0" y="850696"/>
                  </a:lnTo>
                  <a:lnTo>
                    <a:pt x="14935" y="852424"/>
                  </a:lnTo>
                  <a:lnTo>
                    <a:pt x="16484" y="835367"/>
                  </a:lnTo>
                  <a:close/>
                </a:path>
                <a:path w="485775" h="852804">
                  <a:moveTo>
                    <a:pt x="21132" y="801509"/>
                  </a:moveTo>
                  <a:lnTo>
                    <a:pt x="5930" y="800061"/>
                  </a:lnTo>
                  <a:lnTo>
                    <a:pt x="3606" y="816851"/>
                  </a:lnTo>
                  <a:lnTo>
                    <a:pt x="18808" y="818578"/>
                  </a:lnTo>
                  <a:lnTo>
                    <a:pt x="21132" y="801509"/>
                  </a:lnTo>
                  <a:close/>
                </a:path>
                <a:path w="485775" h="852804">
                  <a:moveTo>
                    <a:pt x="24739" y="768819"/>
                  </a:moveTo>
                  <a:lnTo>
                    <a:pt x="9791" y="767080"/>
                  </a:lnTo>
                  <a:lnTo>
                    <a:pt x="7467" y="782993"/>
                  </a:lnTo>
                  <a:lnTo>
                    <a:pt x="22415" y="784720"/>
                  </a:lnTo>
                  <a:lnTo>
                    <a:pt x="24739" y="768819"/>
                  </a:lnTo>
                  <a:close/>
                </a:path>
                <a:path w="485775" h="852804">
                  <a:moveTo>
                    <a:pt x="27838" y="734961"/>
                  </a:moveTo>
                  <a:lnTo>
                    <a:pt x="12623" y="733234"/>
                  </a:lnTo>
                  <a:lnTo>
                    <a:pt x="11341" y="747699"/>
                  </a:lnTo>
                  <a:lnTo>
                    <a:pt x="11341" y="749998"/>
                  </a:lnTo>
                  <a:lnTo>
                    <a:pt x="26289" y="751738"/>
                  </a:lnTo>
                  <a:lnTo>
                    <a:pt x="26289" y="749134"/>
                  </a:lnTo>
                  <a:lnTo>
                    <a:pt x="27838" y="734961"/>
                  </a:lnTo>
                  <a:close/>
                </a:path>
                <a:path w="485775" h="852804">
                  <a:moveTo>
                    <a:pt x="32981" y="702843"/>
                  </a:moveTo>
                  <a:lnTo>
                    <a:pt x="18034" y="699376"/>
                  </a:lnTo>
                  <a:lnTo>
                    <a:pt x="14935" y="713841"/>
                  </a:lnTo>
                  <a:lnTo>
                    <a:pt x="14935" y="715568"/>
                  </a:lnTo>
                  <a:lnTo>
                    <a:pt x="30149" y="718756"/>
                  </a:lnTo>
                  <a:lnTo>
                    <a:pt x="30149" y="717308"/>
                  </a:lnTo>
                  <a:lnTo>
                    <a:pt x="32981" y="702843"/>
                  </a:lnTo>
                  <a:close/>
                </a:path>
                <a:path w="485775" h="852804">
                  <a:moveTo>
                    <a:pt x="39179" y="668997"/>
                  </a:moveTo>
                  <a:lnTo>
                    <a:pt x="23964" y="665530"/>
                  </a:lnTo>
                  <a:lnTo>
                    <a:pt x="21132" y="680847"/>
                  </a:lnTo>
                  <a:lnTo>
                    <a:pt x="21132" y="682586"/>
                  </a:lnTo>
                  <a:lnTo>
                    <a:pt x="36080" y="685774"/>
                  </a:lnTo>
                  <a:lnTo>
                    <a:pt x="36080" y="684326"/>
                  </a:lnTo>
                  <a:lnTo>
                    <a:pt x="39179" y="668997"/>
                  </a:lnTo>
                  <a:close/>
                </a:path>
                <a:path w="485775" h="852804">
                  <a:moveTo>
                    <a:pt x="45872" y="636016"/>
                  </a:moveTo>
                  <a:lnTo>
                    <a:pt x="30670" y="632828"/>
                  </a:lnTo>
                  <a:lnTo>
                    <a:pt x="27063" y="647001"/>
                  </a:lnTo>
                  <a:lnTo>
                    <a:pt x="27063" y="649605"/>
                  </a:lnTo>
                  <a:lnTo>
                    <a:pt x="42011" y="653072"/>
                  </a:lnTo>
                  <a:lnTo>
                    <a:pt x="42011" y="650481"/>
                  </a:lnTo>
                  <a:lnTo>
                    <a:pt x="45872" y="636016"/>
                  </a:lnTo>
                  <a:close/>
                </a:path>
                <a:path w="485775" h="852804">
                  <a:moveTo>
                    <a:pt x="52578" y="603046"/>
                  </a:moveTo>
                  <a:lnTo>
                    <a:pt x="37630" y="599897"/>
                  </a:lnTo>
                  <a:lnTo>
                    <a:pt x="33769" y="613994"/>
                  </a:lnTo>
                  <a:lnTo>
                    <a:pt x="33769" y="616673"/>
                  </a:lnTo>
                  <a:lnTo>
                    <a:pt x="48704" y="620064"/>
                  </a:lnTo>
                  <a:lnTo>
                    <a:pt x="48704" y="617499"/>
                  </a:lnTo>
                  <a:lnTo>
                    <a:pt x="52578" y="603046"/>
                  </a:lnTo>
                  <a:close/>
                </a:path>
                <a:path w="485775" h="852804">
                  <a:moveTo>
                    <a:pt x="59270" y="570877"/>
                  </a:moveTo>
                  <a:lnTo>
                    <a:pt x="44323" y="567728"/>
                  </a:lnTo>
                  <a:lnTo>
                    <a:pt x="41224" y="581012"/>
                  </a:lnTo>
                  <a:lnTo>
                    <a:pt x="41224" y="583692"/>
                  </a:lnTo>
                  <a:lnTo>
                    <a:pt x="56438" y="587070"/>
                  </a:lnTo>
                  <a:lnTo>
                    <a:pt x="56438" y="584504"/>
                  </a:lnTo>
                  <a:lnTo>
                    <a:pt x="59270" y="570877"/>
                  </a:lnTo>
                  <a:close/>
                </a:path>
                <a:path w="485775" h="852804">
                  <a:moveTo>
                    <a:pt x="66751" y="538238"/>
                  </a:moveTo>
                  <a:lnTo>
                    <a:pt x="51803" y="534746"/>
                  </a:lnTo>
                  <a:lnTo>
                    <a:pt x="48704" y="548373"/>
                  </a:lnTo>
                  <a:lnTo>
                    <a:pt x="48704" y="550710"/>
                  </a:lnTo>
                  <a:lnTo>
                    <a:pt x="63919" y="554088"/>
                  </a:lnTo>
                  <a:lnTo>
                    <a:pt x="63919" y="551522"/>
                  </a:lnTo>
                  <a:lnTo>
                    <a:pt x="66751" y="538238"/>
                  </a:lnTo>
                  <a:close/>
                </a:path>
                <a:path w="485775" h="852804">
                  <a:moveTo>
                    <a:pt x="73710" y="505256"/>
                  </a:moveTo>
                  <a:lnTo>
                    <a:pt x="58508" y="501764"/>
                  </a:lnTo>
                  <a:lnTo>
                    <a:pt x="55676" y="515391"/>
                  </a:lnTo>
                  <a:lnTo>
                    <a:pt x="55676" y="517728"/>
                  </a:lnTo>
                  <a:lnTo>
                    <a:pt x="70612" y="521106"/>
                  </a:lnTo>
                  <a:lnTo>
                    <a:pt x="70612" y="518541"/>
                  </a:lnTo>
                  <a:lnTo>
                    <a:pt x="73710" y="505256"/>
                  </a:lnTo>
                  <a:close/>
                </a:path>
                <a:path w="485775" h="852804">
                  <a:moveTo>
                    <a:pt x="80416" y="473087"/>
                  </a:moveTo>
                  <a:lnTo>
                    <a:pt x="65468" y="467956"/>
                  </a:lnTo>
                  <a:lnTo>
                    <a:pt x="61607" y="483222"/>
                  </a:lnTo>
                  <a:lnTo>
                    <a:pt x="61607" y="484974"/>
                  </a:lnTo>
                  <a:lnTo>
                    <a:pt x="76542" y="488124"/>
                  </a:lnTo>
                  <a:lnTo>
                    <a:pt x="76542" y="486371"/>
                  </a:lnTo>
                  <a:lnTo>
                    <a:pt x="80416" y="473087"/>
                  </a:lnTo>
                  <a:close/>
                </a:path>
                <a:path w="485775" h="852804">
                  <a:moveTo>
                    <a:pt x="88658" y="440105"/>
                  </a:moveTo>
                  <a:lnTo>
                    <a:pt x="73710" y="434975"/>
                  </a:lnTo>
                  <a:lnTo>
                    <a:pt x="72936" y="435787"/>
                  </a:lnTo>
                  <a:lnTo>
                    <a:pt x="69075" y="451180"/>
                  </a:lnTo>
                  <a:lnTo>
                    <a:pt x="69075" y="451993"/>
                  </a:lnTo>
                  <a:lnTo>
                    <a:pt x="84023" y="456882"/>
                  </a:lnTo>
                  <a:lnTo>
                    <a:pt x="84023" y="456069"/>
                  </a:lnTo>
                  <a:lnTo>
                    <a:pt x="87896" y="441032"/>
                  </a:lnTo>
                  <a:lnTo>
                    <a:pt x="88658" y="440105"/>
                  </a:lnTo>
                  <a:close/>
                </a:path>
                <a:path w="485775" h="852804">
                  <a:moveTo>
                    <a:pt x="96913" y="408051"/>
                  </a:moveTo>
                  <a:lnTo>
                    <a:pt x="81965" y="402805"/>
                  </a:lnTo>
                  <a:lnTo>
                    <a:pt x="81178" y="404558"/>
                  </a:lnTo>
                  <a:lnTo>
                    <a:pt x="77317" y="419011"/>
                  </a:lnTo>
                  <a:lnTo>
                    <a:pt x="92532" y="423900"/>
                  </a:lnTo>
                  <a:lnTo>
                    <a:pt x="96139" y="409803"/>
                  </a:lnTo>
                  <a:lnTo>
                    <a:pt x="96913" y="408051"/>
                  </a:lnTo>
                  <a:close/>
                </a:path>
                <a:path w="485775" h="852804">
                  <a:moveTo>
                    <a:pt x="104381" y="375881"/>
                  </a:moveTo>
                  <a:lnTo>
                    <a:pt x="90982" y="370636"/>
                  </a:lnTo>
                  <a:lnTo>
                    <a:pt x="86347" y="386842"/>
                  </a:lnTo>
                  <a:lnTo>
                    <a:pt x="99999" y="391845"/>
                  </a:lnTo>
                  <a:lnTo>
                    <a:pt x="103606" y="378447"/>
                  </a:lnTo>
                  <a:lnTo>
                    <a:pt x="104381" y="375881"/>
                  </a:lnTo>
                  <a:close/>
                </a:path>
                <a:path w="485775" h="852804">
                  <a:moveTo>
                    <a:pt x="114947" y="343827"/>
                  </a:moveTo>
                  <a:lnTo>
                    <a:pt x="101549" y="338823"/>
                  </a:lnTo>
                  <a:lnTo>
                    <a:pt x="99999" y="342900"/>
                  </a:lnTo>
                  <a:lnTo>
                    <a:pt x="96139" y="354787"/>
                  </a:lnTo>
                  <a:lnTo>
                    <a:pt x="109804" y="360032"/>
                  </a:lnTo>
                  <a:lnTo>
                    <a:pt x="113398" y="348145"/>
                  </a:lnTo>
                  <a:lnTo>
                    <a:pt x="114947" y="343827"/>
                  </a:lnTo>
                  <a:close/>
                </a:path>
                <a:path w="485775" h="852804">
                  <a:moveTo>
                    <a:pt x="125514" y="313410"/>
                  </a:moveTo>
                  <a:lnTo>
                    <a:pt x="111848" y="306768"/>
                  </a:lnTo>
                  <a:lnTo>
                    <a:pt x="109804" y="311658"/>
                  </a:lnTo>
                  <a:lnTo>
                    <a:pt x="106705" y="321805"/>
                  </a:lnTo>
                  <a:lnTo>
                    <a:pt x="120116" y="328447"/>
                  </a:lnTo>
                  <a:lnTo>
                    <a:pt x="123202" y="318300"/>
                  </a:lnTo>
                  <a:lnTo>
                    <a:pt x="125514" y="313410"/>
                  </a:lnTo>
                  <a:close/>
                </a:path>
                <a:path w="485775" h="852804">
                  <a:moveTo>
                    <a:pt x="136855" y="281241"/>
                  </a:moveTo>
                  <a:lnTo>
                    <a:pt x="123202" y="274599"/>
                  </a:lnTo>
                  <a:lnTo>
                    <a:pt x="120116" y="282168"/>
                  </a:lnTo>
                  <a:lnTo>
                    <a:pt x="117271" y="290563"/>
                  </a:lnTo>
                  <a:lnTo>
                    <a:pt x="130683" y="297205"/>
                  </a:lnTo>
                  <a:lnTo>
                    <a:pt x="133769" y="288823"/>
                  </a:lnTo>
                  <a:lnTo>
                    <a:pt x="136855" y="281241"/>
                  </a:lnTo>
                  <a:close/>
                </a:path>
                <a:path w="485775" h="852804">
                  <a:moveTo>
                    <a:pt x="147167" y="258394"/>
                  </a:moveTo>
                  <a:lnTo>
                    <a:pt x="146659" y="258394"/>
                  </a:lnTo>
                  <a:lnTo>
                    <a:pt x="143560" y="241617"/>
                  </a:lnTo>
                  <a:lnTo>
                    <a:pt x="141236" y="243357"/>
                  </a:lnTo>
                  <a:lnTo>
                    <a:pt x="136093" y="245694"/>
                  </a:lnTo>
                  <a:lnTo>
                    <a:pt x="131445" y="252691"/>
                  </a:lnTo>
                  <a:lnTo>
                    <a:pt x="128612" y="259334"/>
                  </a:lnTo>
                  <a:lnTo>
                    <a:pt x="142024" y="265976"/>
                  </a:lnTo>
                  <a:lnTo>
                    <a:pt x="145110" y="259334"/>
                  </a:lnTo>
                  <a:lnTo>
                    <a:pt x="147167" y="258394"/>
                  </a:lnTo>
                  <a:close/>
                </a:path>
                <a:path w="485775" h="852804">
                  <a:moveTo>
                    <a:pt x="177330" y="241617"/>
                  </a:moveTo>
                  <a:lnTo>
                    <a:pt x="165214" y="233222"/>
                  </a:lnTo>
                  <a:lnTo>
                    <a:pt x="162382" y="236486"/>
                  </a:lnTo>
                  <a:lnTo>
                    <a:pt x="162382" y="237299"/>
                  </a:lnTo>
                  <a:lnTo>
                    <a:pt x="160070" y="238112"/>
                  </a:lnTo>
                  <a:lnTo>
                    <a:pt x="156972" y="239052"/>
                  </a:lnTo>
                  <a:lnTo>
                    <a:pt x="161607" y="254431"/>
                  </a:lnTo>
                  <a:lnTo>
                    <a:pt x="164693" y="253504"/>
                  </a:lnTo>
                  <a:lnTo>
                    <a:pt x="169849" y="250939"/>
                  </a:lnTo>
                  <a:lnTo>
                    <a:pt x="174231" y="246507"/>
                  </a:lnTo>
                  <a:lnTo>
                    <a:pt x="177330" y="241617"/>
                  </a:lnTo>
                  <a:close/>
                </a:path>
                <a:path w="485775" h="852804">
                  <a:moveTo>
                    <a:pt x="193052" y="211315"/>
                  </a:moveTo>
                  <a:lnTo>
                    <a:pt x="179641" y="204317"/>
                  </a:lnTo>
                  <a:lnTo>
                    <a:pt x="178104" y="206883"/>
                  </a:lnTo>
                  <a:lnTo>
                    <a:pt x="172948" y="217017"/>
                  </a:lnTo>
                  <a:lnTo>
                    <a:pt x="172173" y="218770"/>
                  </a:lnTo>
                  <a:lnTo>
                    <a:pt x="185572" y="227164"/>
                  </a:lnTo>
                  <a:lnTo>
                    <a:pt x="186359" y="225412"/>
                  </a:lnTo>
                  <a:lnTo>
                    <a:pt x="191770" y="215277"/>
                  </a:lnTo>
                  <a:lnTo>
                    <a:pt x="193052" y="211315"/>
                  </a:lnTo>
                  <a:close/>
                </a:path>
                <a:path w="485775" h="852804">
                  <a:moveTo>
                    <a:pt x="205943" y="180886"/>
                  </a:moveTo>
                  <a:lnTo>
                    <a:pt x="192278" y="173901"/>
                  </a:lnTo>
                  <a:lnTo>
                    <a:pt x="191770" y="174828"/>
                  </a:lnTo>
                  <a:lnTo>
                    <a:pt x="187121" y="185788"/>
                  </a:lnTo>
                  <a:lnTo>
                    <a:pt x="185572" y="189280"/>
                  </a:lnTo>
                  <a:lnTo>
                    <a:pt x="199237" y="195922"/>
                  </a:lnTo>
                  <a:lnTo>
                    <a:pt x="200787" y="192430"/>
                  </a:lnTo>
                  <a:lnTo>
                    <a:pt x="205168" y="181470"/>
                  </a:lnTo>
                  <a:lnTo>
                    <a:pt x="205943" y="180886"/>
                  </a:lnTo>
                  <a:close/>
                </a:path>
                <a:path w="485775" h="852804">
                  <a:moveTo>
                    <a:pt x="218833" y="150241"/>
                  </a:moveTo>
                  <a:lnTo>
                    <a:pt x="205168" y="143598"/>
                  </a:lnTo>
                  <a:lnTo>
                    <a:pt x="200787" y="152806"/>
                  </a:lnTo>
                  <a:lnTo>
                    <a:pt x="198462" y="158864"/>
                  </a:lnTo>
                  <a:lnTo>
                    <a:pt x="211861" y="165506"/>
                  </a:lnTo>
                  <a:lnTo>
                    <a:pt x="214185" y="159791"/>
                  </a:lnTo>
                  <a:lnTo>
                    <a:pt x="218833" y="150241"/>
                  </a:lnTo>
                  <a:close/>
                </a:path>
                <a:path w="485775" h="852804">
                  <a:moveTo>
                    <a:pt x="231457" y="120751"/>
                  </a:moveTo>
                  <a:lnTo>
                    <a:pt x="218059" y="112356"/>
                  </a:lnTo>
                  <a:lnTo>
                    <a:pt x="214960" y="118999"/>
                  </a:lnTo>
                  <a:lnTo>
                    <a:pt x="211099" y="127622"/>
                  </a:lnTo>
                  <a:lnTo>
                    <a:pt x="224764" y="136017"/>
                  </a:lnTo>
                  <a:lnTo>
                    <a:pt x="228358" y="127622"/>
                  </a:lnTo>
                  <a:lnTo>
                    <a:pt x="231457" y="120751"/>
                  </a:lnTo>
                  <a:close/>
                </a:path>
                <a:path w="485775" h="852804">
                  <a:moveTo>
                    <a:pt x="246405" y="92887"/>
                  </a:moveTo>
                  <a:lnTo>
                    <a:pt x="234556" y="82753"/>
                  </a:lnTo>
                  <a:lnTo>
                    <a:pt x="231457" y="86829"/>
                  </a:lnTo>
                  <a:lnTo>
                    <a:pt x="226301" y="96393"/>
                  </a:lnTo>
                  <a:lnTo>
                    <a:pt x="238150" y="106527"/>
                  </a:lnTo>
                  <a:lnTo>
                    <a:pt x="243573" y="97320"/>
                  </a:lnTo>
                  <a:lnTo>
                    <a:pt x="246405" y="92887"/>
                  </a:lnTo>
                  <a:close/>
                </a:path>
                <a:path w="485775" h="852804">
                  <a:moveTo>
                    <a:pt x="264452" y="67487"/>
                  </a:moveTo>
                  <a:lnTo>
                    <a:pt x="254139" y="55600"/>
                  </a:lnTo>
                  <a:lnTo>
                    <a:pt x="243573" y="68300"/>
                  </a:lnTo>
                  <a:lnTo>
                    <a:pt x="243573" y="69227"/>
                  </a:lnTo>
                  <a:lnTo>
                    <a:pt x="255435" y="79375"/>
                  </a:lnTo>
                  <a:lnTo>
                    <a:pt x="255435" y="78435"/>
                  </a:lnTo>
                  <a:lnTo>
                    <a:pt x="263931" y="68300"/>
                  </a:lnTo>
                  <a:lnTo>
                    <a:pt x="264452" y="67487"/>
                  </a:lnTo>
                  <a:close/>
                </a:path>
                <a:path w="485775" h="852804">
                  <a:moveTo>
                    <a:pt x="286359" y="47205"/>
                  </a:moveTo>
                  <a:lnTo>
                    <a:pt x="278892" y="32169"/>
                  </a:lnTo>
                  <a:lnTo>
                    <a:pt x="273469" y="36245"/>
                  </a:lnTo>
                  <a:lnTo>
                    <a:pt x="265988" y="43129"/>
                  </a:lnTo>
                  <a:lnTo>
                    <a:pt x="275018" y="56527"/>
                  </a:lnTo>
                  <a:lnTo>
                    <a:pt x="282486" y="49771"/>
                  </a:lnTo>
                  <a:lnTo>
                    <a:pt x="286359" y="47205"/>
                  </a:lnTo>
                  <a:close/>
                </a:path>
                <a:path w="485775" h="852804">
                  <a:moveTo>
                    <a:pt x="311111" y="30416"/>
                  </a:moveTo>
                  <a:lnTo>
                    <a:pt x="305181" y="15151"/>
                  </a:lnTo>
                  <a:lnTo>
                    <a:pt x="297700" y="19469"/>
                  </a:lnTo>
                  <a:lnTo>
                    <a:pt x="291515" y="22961"/>
                  </a:lnTo>
                  <a:lnTo>
                    <a:pt x="299250" y="37998"/>
                  </a:lnTo>
                  <a:lnTo>
                    <a:pt x="305181" y="34505"/>
                  </a:lnTo>
                  <a:lnTo>
                    <a:pt x="311111" y="30416"/>
                  </a:lnTo>
                  <a:close/>
                </a:path>
                <a:path w="485775" h="852804">
                  <a:moveTo>
                    <a:pt x="338162" y="19469"/>
                  </a:moveTo>
                  <a:lnTo>
                    <a:pt x="335330" y="2679"/>
                  </a:lnTo>
                  <a:lnTo>
                    <a:pt x="323215" y="7581"/>
                  </a:lnTo>
                  <a:lnTo>
                    <a:pt x="320128" y="8394"/>
                  </a:lnTo>
                  <a:lnTo>
                    <a:pt x="324764" y="23774"/>
                  </a:lnTo>
                  <a:lnTo>
                    <a:pt x="327609" y="22961"/>
                  </a:lnTo>
                  <a:lnTo>
                    <a:pt x="338162" y="19469"/>
                  </a:lnTo>
                  <a:close/>
                </a:path>
                <a:path w="485775" h="852804">
                  <a:moveTo>
                    <a:pt x="366776" y="939"/>
                  </a:moveTo>
                  <a:lnTo>
                    <a:pt x="359308" y="0"/>
                  </a:lnTo>
                  <a:lnTo>
                    <a:pt x="351828" y="0"/>
                  </a:lnTo>
                  <a:lnTo>
                    <a:pt x="351828" y="16789"/>
                  </a:lnTo>
                  <a:lnTo>
                    <a:pt x="359308" y="16789"/>
                  </a:lnTo>
                  <a:lnTo>
                    <a:pt x="365239" y="17716"/>
                  </a:lnTo>
                  <a:lnTo>
                    <a:pt x="366776" y="939"/>
                  </a:lnTo>
                  <a:close/>
                </a:path>
                <a:path w="485775" h="852804">
                  <a:moveTo>
                    <a:pt x="397713" y="6756"/>
                  </a:moveTo>
                  <a:lnTo>
                    <a:pt x="393065" y="5016"/>
                  </a:lnTo>
                  <a:lnTo>
                    <a:pt x="382498" y="2679"/>
                  </a:lnTo>
                  <a:lnTo>
                    <a:pt x="379666" y="19469"/>
                  </a:lnTo>
                  <a:lnTo>
                    <a:pt x="389978" y="22034"/>
                  </a:lnTo>
                  <a:lnTo>
                    <a:pt x="394614" y="23774"/>
                  </a:lnTo>
                  <a:lnTo>
                    <a:pt x="397713" y="6756"/>
                  </a:lnTo>
                  <a:close/>
                </a:path>
                <a:path w="485775" h="852804">
                  <a:moveTo>
                    <a:pt x="426834" y="13411"/>
                  </a:moveTo>
                  <a:lnTo>
                    <a:pt x="424776" y="12827"/>
                  </a:lnTo>
                  <a:lnTo>
                    <a:pt x="414210" y="10147"/>
                  </a:lnTo>
                  <a:lnTo>
                    <a:pt x="411886" y="10147"/>
                  </a:lnTo>
                  <a:lnTo>
                    <a:pt x="408787" y="26924"/>
                  </a:lnTo>
                  <a:lnTo>
                    <a:pt x="411111" y="26924"/>
                  </a:lnTo>
                  <a:lnTo>
                    <a:pt x="421678" y="29603"/>
                  </a:lnTo>
                  <a:lnTo>
                    <a:pt x="424002" y="30416"/>
                  </a:lnTo>
                  <a:lnTo>
                    <a:pt x="426834" y="13411"/>
                  </a:lnTo>
                  <a:close/>
                </a:path>
                <a:path w="485775" h="852804">
                  <a:moveTo>
                    <a:pt x="456222" y="21209"/>
                  </a:moveTo>
                  <a:lnTo>
                    <a:pt x="452602" y="19469"/>
                  </a:lnTo>
                  <a:lnTo>
                    <a:pt x="443598" y="16789"/>
                  </a:lnTo>
                  <a:lnTo>
                    <a:pt x="442048" y="16789"/>
                  </a:lnTo>
                  <a:lnTo>
                    <a:pt x="438950" y="33921"/>
                  </a:lnTo>
                  <a:lnTo>
                    <a:pt x="440499" y="33921"/>
                  </a:lnTo>
                  <a:lnTo>
                    <a:pt x="449516" y="36245"/>
                  </a:lnTo>
                  <a:lnTo>
                    <a:pt x="453123" y="37998"/>
                  </a:lnTo>
                  <a:lnTo>
                    <a:pt x="456222" y="21209"/>
                  </a:lnTo>
                  <a:close/>
                </a:path>
                <a:path w="485775" h="852804">
                  <a:moveTo>
                    <a:pt x="485609" y="28676"/>
                  </a:moveTo>
                  <a:lnTo>
                    <a:pt x="480961" y="26924"/>
                  </a:lnTo>
                  <a:lnTo>
                    <a:pt x="471170" y="24358"/>
                  </a:lnTo>
                  <a:lnTo>
                    <a:pt x="468337" y="41376"/>
                  </a:lnTo>
                  <a:lnTo>
                    <a:pt x="478129" y="44056"/>
                  </a:lnTo>
                  <a:lnTo>
                    <a:pt x="482511" y="45453"/>
                  </a:lnTo>
                  <a:lnTo>
                    <a:pt x="485609" y="286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81867" y="2895680"/>
              <a:ext cx="2258060" cy="1831975"/>
            </a:xfrm>
            <a:custGeom>
              <a:avLst/>
              <a:gdLst/>
              <a:ahLst/>
              <a:cxnLst/>
              <a:rect l="l" t="t" r="r" b="b"/>
              <a:pathLst>
                <a:path w="2258060" h="1831975">
                  <a:moveTo>
                    <a:pt x="0" y="0"/>
                  </a:moveTo>
                  <a:lnTo>
                    <a:pt x="2257777" y="0"/>
                  </a:lnTo>
                  <a:lnTo>
                    <a:pt x="2257777" y="1831974"/>
                  </a:lnTo>
                  <a:lnTo>
                    <a:pt x="0" y="1831974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81527" y="4895087"/>
              <a:ext cx="2386583" cy="19476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094567" y="4908630"/>
              <a:ext cx="2207260" cy="1768475"/>
            </a:xfrm>
            <a:custGeom>
              <a:avLst/>
              <a:gdLst/>
              <a:ahLst/>
              <a:cxnLst/>
              <a:rect l="l" t="t" r="r" b="b"/>
              <a:pathLst>
                <a:path w="2207260" h="1768475">
                  <a:moveTo>
                    <a:pt x="2206978" y="0"/>
                  </a:moveTo>
                  <a:lnTo>
                    <a:pt x="0" y="0"/>
                  </a:lnTo>
                  <a:lnTo>
                    <a:pt x="0" y="1768474"/>
                  </a:lnTo>
                  <a:lnTo>
                    <a:pt x="2206978" y="1768474"/>
                  </a:lnTo>
                  <a:lnTo>
                    <a:pt x="2206978" y="0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21047" y="5157025"/>
              <a:ext cx="880744" cy="143510"/>
            </a:xfrm>
            <a:custGeom>
              <a:avLst/>
              <a:gdLst/>
              <a:ahLst/>
              <a:cxnLst/>
              <a:rect l="l" t="t" r="r" b="b"/>
              <a:pathLst>
                <a:path w="880745" h="143510">
                  <a:moveTo>
                    <a:pt x="16332" y="21005"/>
                  </a:moveTo>
                  <a:lnTo>
                    <a:pt x="14795" y="4394"/>
                  </a:lnTo>
                  <a:lnTo>
                    <a:pt x="6565" y="5194"/>
                  </a:lnTo>
                  <a:lnTo>
                    <a:pt x="0" y="6121"/>
                  </a:lnTo>
                  <a:lnTo>
                    <a:pt x="1536" y="22745"/>
                  </a:lnTo>
                  <a:lnTo>
                    <a:pt x="8115" y="21818"/>
                  </a:lnTo>
                  <a:lnTo>
                    <a:pt x="16332" y="21005"/>
                  </a:lnTo>
                  <a:close/>
                </a:path>
                <a:path w="880745" h="143510">
                  <a:moveTo>
                    <a:pt x="44589" y="927"/>
                  </a:moveTo>
                  <a:lnTo>
                    <a:pt x="35648" y="1739"/>
                  </a:lnTo>
                  <a:lnTo>
                    <a:pt x="29070" y="1739"/>
                  </a:lnTo>
                  <a:lnTo>
                    <a:pt x="30619" y="18351"/>
                  </a:lnTo>
                  <a:lnTo>
                    <a:pt x="37198" y="18351"/>
                  </a:lnTo>
                  <a:lnTo>
                    <a:pt x="44589" y="17780"/>
                  </a:lnTo>
                  <a:lnTo>
                    <a:pt x="44589" y="927"/>
                  </a:lnTo>
                  <a:close/>
                </a:path>
                <a:path w="880745" h="143510">
                  <a:moveTo>
                    <a:pt x="74498" y="0"/>
                  </a:moveTo>
                  <a:lnTo>
                    <a:pt x="59385" y="0"/>
                  </a:lnTo>
                  <a:lnTo>
                    <a:pt x="59385" y="16967"/>
                  </a:lnTo>
                  <a:lnTo>
                    <a:pt x="74498" y="16967"/>
                  </a:lnTo>
                  <a:lnTo>
                    <a:pt x="74498" y="0"/>
                  </a:lnTo>
                  <a:close/>
                </a:path>
                <a:path w="880745" h="143510">
                  <a:moveTo>
                    <a:pt x="105524" y="2654"/>
                  </a:moveTo>
                  <a:lnTo>
                    <a:pt x="95872" y="927"/>
                  </a:lnTo>
                  <a:lnTo>
                    <a:pt x="90004" y="927"/>
                  </a:lnTo>
                  <a:lnTo>
                    <a:pt x="88468" y="17780"/>
                  </a:lnTo>
                  <a:lnTo>
                    <a:pt x="94640" y="17780"/>
                  </a:lnTo>
                  <a:lnTo>
                    <a:pt x="102755" y="19278"/>
                  </a:lnTo>
                  <a:lnTo>
                    <a:pt x="105524" y="2654"/>
                  </a:lnTo>
                  <a:close/>
                </a:path>
                <a:path w="880745" h="143510">
                  <a:moveTo>
                    <a:pt x="135432" y="16052"/>
                  </a:moveTo>
                  <a:lnTo>
                    <a:pt x="129565" y="12700"/>
                  </a:lnTo>
                  <a:lnTo>
                    <a:pt x="121348" y="9232"/>
                  </a:lnTo>
                  <a:lnTo>
                    <a:pt x="115290" y="24358"/>
                  </a:lnTo>
                  <a:lnTo>
                    <a:pt x="123405" y="27825"/>
                  </a:lnTo>
                  <a:lnTo>
                    <a:pt x="128028" y="31051"/>
                  </a:lnTo>
                  <a:lnTo>
                    <a:pt x="135432" y="16052"/>
                  </a:lnTo>
                  <a:close/>
                </a:path>
                <a:path w="880745" h="143510">
                  <a:moveTo>
                    <a:pt x="159880" y="29324"/>
                  </a:moveTo>
                  <a:lnTo>
                    <a:pt x="149402" y="24358"/>
                  </a:lnTo>
                  <a:lnTo>
                    <a:pt x="148170" y="23545"/>
                  </a:lnTo>
                  <a:lnTo>
                    <a:pt x="141998" y="38785"/>
                  </a:lnTo>
                  <a:lnTo>
                    <a:pt x="143548" y="39370"/>
                  </a:lnTo>
                  <a:lnTo>
                    <a:pt x="154025" y="44437"/>
                  </a:lnTo>
                  <a:lnTo>
                    <a:pt x="157111" y="46177"/>
                  </a:lnTo>
                  <a:lnTo>
                    <a:pt x="159880" y="29324"/>
                  </a:lnTo>
                  <a:close/>
                </a:path>
                <a:path w="880745" h="143510">
                  <a:moveTo>
                    <a:pt x="187426" y="35318"/>
                  </a:moveTo>
                  <a:lnTo>
                    <a:pt x="179311" y="34404"/>
                  </a:lnTo>
                  <a:lnTo>
                    <a:pt x="173443" y="33591"/>
                  </a:lnTo>
                  <a:lnTo>
                    <a:pt x="171907" y="50215"/>
                  </a:lnTo>
                  <a:lnTo>
                    <a:pt x="177761" y="51028"/>
                  </a:lnTo>
                  <a:lnTo>
                    <a:pt x="187426" y="51943"/>
                  </a:lnTo>
                  <a:lnTo>
                    <a:pt x="187426" y="35318"/>
                  </a:lnTo>
                  <a:close/>
                </a:path>
                <a:path w="880745" h="143510">
                  <a:moveTo>
                    <a:pt x="218046" y="50215"/>
                  </a:moveTo>
                  <a:lnTo>
                    <a:pt x="216509" y="33591"/>
                  </a:lnTo>
                  <a:lnTo>
                    <a:pt x="210439" y="34404"/>
                  </a:lnTo>
                  <a:lnTo>
                    <a:pt x="201498" y="34404"/>
                  </a:lnTo>
                  <a:lnTo>
                    <a:pt x="203047" y="51028"/>
                  </a:lnTo>
                  <a:lnTo>
                    <a:pt x="211988" y="51028"/>
                  </a:lnTo>
                  <a:lnTo>
                    <a:pt x="218046" y="50215"/>
                  </a:lnTo>
                  <a:close/>
                </a:path>
                <a:path w="880745" h="143510">
                  <a:moveTo>
                    <a:pt x="247637" y="47104"/>
                  </a:moveTo>
                  <a:lnTo>
                    <a:pt x="246100" y="30124"/>
                  </a:lnTo>
                  <a:lnTo>
                    <a:pt x="243319" y="31051"/>
                  </a:lnTo>
                  <a:lnTo>
                    <a:pt x="232117" y="32664"/>
                  </a:lnTo>
                  <a:lnTo>
                    <a:pt x="231305" y="32664"/>
                  </a:lnTo>
                  <a:lnTo>
                    <a:pt x="232841" y="49288"/>
                  </a:lnTo>
                  <a:lnTo>
                    <a:pt x="233667" y="49288"/>
                  </a:lnTo>
                  <a:lnTo>
                    <a:pt x="244868" y="47904"/>
                  </a:lnTo>
                  <a:lnTo>
                    <a:pt x="247637" y="47104"/>
                  </a:lnTo>
                  <a:close/>
                </a:path>
                <a:path w="880745" h="143510">
                  <a:moveTo>
                    <a:pt x="277545" y="43637"/>
                  </a:moveTo>
                  <a:lnTo>
                    <a:pt x="275996" y="27012"/>
                  </a:lnTo>
                  <a:lnTo>
                    <a:pt x="264795" y="28740"/>
                  </a:lnTo>
                  <a:lnTo>
                    <a:pt x="261200" y="28740"/>
                  </a:lnTo>
                  <a:lnTo>
                    <a:pt x="262737" y="45364"/>
                  </a:lnTo>
                  <a:lnTo>
                    <a:pt x="266242" y="45364"/>
                  </a:lnTo>
                  <a:lnTo>
                    <a:pt x="277545" y="43637"/>
                  </a:lnTo>
                  <a:close/>
                </a:path>
                <a:path w="880745" h="143510">
                  <a:moveTo>
                    <a:pt x="305803" y="23545"/>
                  </a:moveTo>
                  <a:lnTo>
                    <a:pt x="297675" y="24358"/>
                  </a:lnTo>
                  <a:lnTo>
                    <a:pt x="290283" y="24358"/>
                  </a:lnTo>
                  <a:lnTo>
                    <a:pt x="291515" y="40982"/>
                  </a:lnTo>
                  <a:lnTo>
                    <a:pt x="299224" y="40982"/>
                  </a:lnTo>
                  <a:lnTo>
                    <a:pt x="305803" y="40170"/>
                  </a:lnTo>
                  <a:lnTo>
                    <a:pt x="305803" y="23545"/>
                  </a:lnTo>
                  <a:close/>
                </a:path>
                <a:path w="880745" h="143510">
                  <a:moveTo>
                    <a:pt x="336219" y="24358"/>
                  </a:moveTo>
                  <a:lnTo>
                    <a:pt x="330352" y="23545"/>
                  </a:lnTo>
                  <a:lnTo>
                    <a:pt x="320598" y="23545"/>
                  </a:lnTo>
                  <a:lnTo>
                    <a:pt x="320598" y="40170"/>
                  </a:lnTo>
                  <a:lnTo>
                    <a:pt x="330352" y="40170"/>
                  </a:lnTo>
                  <a:lnTo>
                    <a:pt x="334873" y="40982"/>
                  </a:lnTo>
                  <a:lnTo>
                    <a:pt x="336219" y="24358"/>
                  </a:lnTo>
                  <a:close/>
                </a:path>
                <a:path w="880745" h="143510">
                  <a:moveTo>
                    <a:pt x="367550" y="29324"/>
                  </a:moveTo>
                  <a:lnTo>
                    <a:pt x="363753" y="28740"/>
                  </a:lnTo>
                  <a:lnTo>
                    <a:pt x="353275" y="26085"/>
                  </a:lnTo>
                  <a:lnTo>
                    <a:pt x="352044" y="26085"/>
                  </a:lnTo>
                  <a:lnTo>
                    <a:pt x="348957" y="42710"/>
                  </a:lnTo>
                  <a:lnTo>
                    <a:pt x="350494" y="42710"/>
                  </a:lnTo>
                  <a:lnTo>
                    <a:pt x="360870" y="45364"/>
                  </a:lnTo>
                  <a:lnTo>
                    <a:pt x="362927" y="46177"/>
                  </a:lnTo>
                  <a:lnTo>
                    <a:pt x="367550" y="29324"/>
                  </a:lnTo>
                  <a:close/>
                </a:path>
                <a:path w="880745" h="143510">
                  <a:moveTo>
                    <a:pt x="396633" y="40982"/>
                  </a:moveTo>
                  <a:lnTo>
                    <a:pt x="395097" y="40170"/>
                  </a:lnTo>
                  <a:lnTo>
                    <a:pt x="385432" y="36131"/>
                  </a:lnTo>
                  <a:lnTo>
                    <a:pt x="381533" y="35318"/>
                  </a:lnTo>
                  <a:lnTo>
                    <a:pt x="377215" y="50215"/>
                  </a:lnTo>
                  <a:lnTo>
                    <a:pt x="380809" y="51028"/>
                  </a:lnTo>
                  <a:lnTo>
                    <a:pt x="390474" y="55410"/>
                  </a:lnTo>
                  <a:lnTo>
                    <a:pt x="390474" y="56222"/>
                  </a:lnTo>
                  <a:lnTo>
                    <a:pt x="396633" y="40982"/>
                  </a:lnTo>
                  <a:close/>
                </a:path>
                <a:path w="880745" h="143510">
                  <a:moveTo>
                    <a:pt x="424180" y="53682"/>
                  </a:moveTo>
                  <a:lnTo>
                    <a:pt x="415747" y="49288"/>
                  </a:lnTo>
                  <a:lnTo>
                    <a:pt x="409892" y="47104"/>
                  </a:lnTo>
                  <a:lnTo>
                    <a:pt x="404037" y="61988"/>
                  </a:lnTo>
                  <a:lnTo>
                    <a:pt x="409892" y="64528"/>
                  </a:lnTo>
                  <a:lnTo>
                    <a:pt x="418007" y="68795"/>
                  </a:lnTo>
                  <a:lnTo>
                    <a:pt x="424180" y="53682"/>
                  </a:lnTo>
                  <a:close/>
                </a:path>
                <a:path w="880745" h="143510">
                  <a:moveTo>
                    <a:pt x="450989" y="68795"/>
                  </a:moveTo>
                  <a:lnTo>
                    <a:pt x="445655" y="65341"/>
                  </a:lnTo>
                  <a:lnTo>
                    <a:pt x="436714" y="61061"/>
                  </a:lnTo>
                  <a:lnTo>
                    <a:pt x="430847" y="76301"/>
                  </a:lnTo>
                  <a:lnTo>
                    <a:pt x="439686" y="80568"/>
                  </a:lnTo>
                  <a:lnTo>
                    <a:pt x="444830" y="83693"/>
                  </a:lnTo>
                  <a:lnTo>
                    <a:pt x="450989" y="68795"/>
                  </a:lnTo>
                  <a:close/>
                </a:path>
                <a:path w="880745" h="143510">
                  <a:moveTo>
                    <a:pt x="476986" y="81953"/>
                  </a:moveTo>
                  <a:lnTo>
                    <a:pt x="476173" y="81153"/>
                  </a:lnTo>
                  <a:lnTo>
                    <a:pt x="465785" y="76301"/>
                  </a:lnTo>
                  <a:lnTo>
                    <a:pt x="464248" y="75374"/>
                  </a:lnTo>
                  <a:lnTo>
                    <a:pt x="458393" y="90614"/>
                  </a:lnTo>
                  <a:lnTo>
                    <a:pt x="459930" y="91186"/>
                  </a:lnTo>
                  <a:lnTo>
                    <a:pt x="470103" y="96380"/>
                  </a:lnTo>
                  <a:lnTo>
                    <a:pt x="472363" y="97193"/>
                  </a:lnTo>
                  <a:lnTo>
                    <a:pt x="476986" y="81953"/>
                  </a:lnTo>
                  <a:close/>
                </a:path>
                <a:path w="880745" h="143510">
                  <a:moveTo>
                    <a:pt x="504329" y="91998"/>
                  </a:moveTo>
                  <a:lnTo>
                    <a:pt x="495388" y="89687"/>
                  </a:lnTo>
                  <a:lnTo>
                    <a:pt x="490969" y="88074"/>
                  </a:lnTo>
                  <a:lnTo>
                    <a:pt x="486448" y="102958"/>
                  </a:lnTo>
                  <a:lnTo>
                    <a:pt x="490969" y="104584"/>
                  </a:lnTo>
                  <a:lnTo>
                    <a:pt x="501446" y="108966"/>
                  </a:lnTo>
                  <a:lnTo>
                    <a:pt x="504329" y="91998"/>
                  </a:lnTo>
                  <a:close/>
                </a:path>
                <a:path w="880745" h="143510">
                  <a:moveTo>
                    <a:pt x="532587" y="98920"/>
                  </a:moveTo>
                  <a:lnTo>
                    <a:pt x="526719" y="97193"/>
                  </a:lnTo>
                  <a:lnTo>
                    <a:pt x="518604" y="95465"/>
                  </a:lnTo>
                  <a:lnTo>
                    <a:pt x="515518" y="112077"/>
                  </a:lnTo>
                  <a:lnTo>
                    <a:pt x="523646" y="113817"/>
                  </a:lnTo>
                  <a:lnTo>
                    <a:pt x="531037" y="115544"/>
                  </a:lnTo>
                  <a:lnTo>
                    <a:pt x="532587" y="98920"/>
                  </a:lnTo>
                  <a:close/>
                </a:path>
                <a:path w="880745" h="143510">
                  <a:moveTo>
                    <a:pt x="561657" y="102044"/>
                  </a:moveTo>
                  <a:lnTo>
                    <a:pt x="559396" y="101231"/>
                  </a:lnTo>
                  <a:lnTo>
                    <a:pt x="548411" y="100660"/>
                  </a:lnTo>
                  <a:lnTo>
                    <a:pt x="547687" y="100660"/>
                  </a:lnTo>
                  <a:lnTo>
                    <a:pt x="546150" y="117271"/>
                  </a:lnTo>
                  <a:lnTo>
                    <a:pt x="546862" y="117271"/>
                  </a:lnTo>
                  <a:lnTo>
                    <a:pt x="557860" y="118084"/>
                  </a:lnTo>
                  <a:lnTo>
                    <a:pt x="561657" y="119011"/>
                  </a:lnTo>
                  <a:lnTo>
                    <a:pt x="561657" y="102044"/>
                  </a:lnTo>
                  <a:close/>
                </a:path>
                <a:path w="880745" h="143510">
                  <a:moveTo>
                    <a:pt x="591566" y="102044"/>
                  </a:moveTo>
                  <a:lnTo>
                    <a:pt x="576453" y="102044"/>
                  </a:lnTo>
                  <a:lnTo>
                    <a:pt x="576453" y="119011"/>
                  </a:lnTo>
                  <a:lnTo>
                    <a:pt x="591566" y="119011"/>
                  </a:lnTo>
                  <a:lnTo>
                    <a:pt x="591566" y="102044"/>
                  </a:lnTo>
                  <a:close/>
                </a:path>
                <a:path w="880745" h="143510">
                  <a:moveTo>
                    <a:pt x="621880" y="117271"/>
                  </a:moveTo>
                  <a:lnTo>
                    <a:pt x="620331" y="100660"/>
                  </a:lnTo>
                  <a:lnTo>
                    <a:pt x="615200" y="101231"/>
                  </a:lnTo>
                  <a:lnTo>
                    <a:pt x="605536" y="101231"/>
                  </a:lnTo>
                  <a:lnTo>
                    <a:pt x="607085" y="118084"/>
                  </a:lnTo>
                  <a:lnTo>
                    <a:pt x="616737" y="118084"/>
                  </a:lnTo>
                  <a:lnTo>
                    <a:pt x="621880" y="117271"/>
                  </a:lnTo>
                  <a:close/>
                </a:path>
                <a:path w="880745" h="143510">
                  <a:moveTo>
                    <a:pt x="650951" y="114617"/>
                  </a:moveTo>
                  <a:lnTo>
                    <a:pt x="649414" y="98005"/>
                  </a:lnTo>
                  <a:lnTo>
                    <a:pt x="637705" y="99733"/>
                  </a:lnTo>
                  <a:lnTo>
                    <a:pt x="635444" y="99733"/>
                  </a:lnTo>
                  <a:lnTo>
                    <a:pt x="636879" y="116357"/>
                  </a:lnTo>
                  <a:lnTo>
                    <a:pt x="638937" y="116357"/>
                  </a:lnTo>
                  <a:lnTo>
                    <a:pt x="650951" y="114617"/>
                  </a:lnTo>
                  <a:close/>
                </a:path>
                <a:path w="880745" h="143510">
                  <a:moveTo>
                    <a:pt x="680758" y="110693"/>
                  </a:moveTo>
                  <a:lnTo>
                    <a:pt x="679221" y="93726"/>
                  </a:lnTo>
                  <a:lnTo>
                    <a:pt x="672642" y="95465"/>
                  </a:lnTo>
                  <a:lnTo>
                    <a:pt x="664527" y="96380"/>
                  </a:lnTo>
                  <a:lnTo>
                    <a:pt x="665759" y="112890"/>
                  </a:lnTo>
                  <a:lnTo>
                    <a:pt x="673874" y="112077"/>
                  </a:lnTo>
                  <a:lnTo>
                    <a:pt x="680758" y="110693"/>
                  </a:lnTo>
                  <a:close/>
                </a:path>
                <a:path w="880745" h="143510">
                  <a:moveTo>
                    <a:pt x="711885" y="103771"/>
                  </a:moveTo>
                  <a:lnTo>
                    <a:pt x="706031" y="88887"/>
                  </a:lnTo>
                  <a:lnTo>
                    <a:pt x="705319" y="89687"/>
                  </a:lnTo>
                  <a:lnTo>
                    <a:pt x="694829" y="91998"/>
                  </a:lnTo>
                  <a:lnTo>
                    <a:pt x="694016" y="91998"/>
                  </a:lnTo>
                  <a:lnTo>
                    <a:pt x="695553" y="108966"/>
                  </a:lnTo>
                  <a:lnTo>
                    <a:pt x="696379" y="108966"/>
                  </a:lnTo>
                  <a:lnTo>
                    <a:pt x="709625" y="104584"/>
                  </a:lnTo>
                  <a:lnTo>
                    <a:pt x="711885" y="103771"/>
                  </a:lnTo>
                  <a:close/>
                </a:path>
                <a:path w="880745" h="143510">
                  <a:moveTo>
                    <a:pt x="739432" y="88887"/>
                  </a:moveTo>
                  <a:lnTo>
                    <a:pt x="732028" y="73647"/>
                  </a:lnTo>
                  <a:lnTo>
                    <a:pt x="726998" y="77114"/>
                  </a:lnTo>
                  <a:lnTo>
                    <a:pt x="718566" y="81153"/>
                  </a:lnTo>
                  <a:lnTo>
                    <a:pt x="726173" y="96380"/>
                  </a:lnTo>
                  <a:lnTo>
                    <a:pt x="734390" y="91998"/>
                  </a:lnTo>
                  <a:lnTo>
                    <a:pt x="739432" y="88887"/>
                  </a:lnTo>
                  <a:close/>
                </a:path>
                <a:path w="880745" h="143510">
                  <a:moveTo>
                    <a:pt x="763993" y="72834"/>
                  </a:moveTo>
                  <a:lnTo>
                    <a:pt x="759574" y="57950"/>
                  </a:lnTo>
                  <a:lnTo>
                    <a:pt x="749909" y="61988"/>
                  </a:lnTo>
                  <a:lnTo>
                    <a:pt x="745286" y="64528"/>
                  </a:lnTo>
                  <a:lnTo>
                    <a:pt x="751459" y="79768"/>
                  </a:lnTo>
                  <a:lnTo>
                    <a:pt x="755764" y="77114"/>
                  </a:lnTo>
                  <a:lnTo>
                    <a:pt x="763993" y="72834"/>
                  </a:lnTo>
                  <a:close/>
                </a:path>
                <a:path w="880745" h="143510">
                  <a:moveTo>
                    <a:pt x="793064" y="53682"/>
                  </a:moveTo>
                  <a:lnTo>
                    <a:pt x="789990" y="51943"/>
                  </a:lnTo>
                  <a:lnTo>
                    <a:pt x="775195" y="51943"/>
                  </a:lnTo>
                  <a:lnTo>
                    <a:pt x="776732" y="68795"/>
                  </a:lnTo>
                  <a:lnTo>
                    <a:pt x="788657" y="68795"/>
                  </a:lnTo>
                  <a:lnTo>
                    <a:pt x="793064" y="53682"/>
                  </a:lnTo>
                  <a:close/>
                </a:path>
                <a:path w="880745" h="143510">
                  <a:moveTo>
                    <a:pt x="822871" y="66255"/>
                  </a:moveTo>
                  <a:lnTo>
                    <a:pt x="819785" y="63715"/>
                  </a:lnTo>
                  <a:lnTo>
                    <a:pt x="808583" y="57950"/>
                  </a:lnTo>
                  <a:lnTo>
                    <a:pt x="801192" y="72834"/>
                  </a:lnTo>
                  <a:lnTo>
                    <a:pt x="812393" y="78841"/>
                  </a:lnTo>
                  <a:lnTo>
                    <a:pt x="813930" y="79768"/>
                  </a:lnTo>
                  <a:lnTo>
                    <a:pt x="822871" y="66255"/>
                  </a:lnTo>
                  <a:close/>
                </a:path>
                <a:path w="880745" h="143510">
                  <a:moveTo>
                    <a:pt x="847318" y="88074"/>
                  </a:moveTo>
                  <a:lnTo>
                    <a:pt x="845058" y="84607"/>
                  </a:lnTo>
                  <a:lnTo>
                    <a:pt x="835406" y="76301"/>
                  </a:lnTo>
                  <a:lnTo>
                    <a:pt x="824928" y="89687"/>
                  </a:lnTo>
                  <a:lnTo>
                    <a:pt x="834580" y="98005"/>
                  </a:lnTo>
                  <a:lnTo>
                    <a:pt x="836942" y="99733"/>
                  </a:lnTo>
                  <a:lnTo>
                    <a:pt x="847318" y="88074"/>
                  </a:lnTo>
                  <a:close/>
                </a:path>
                <a:path w="880745" h="143510">
                  <a:moveTo>
                    <a:pt x="867562" y="109778"/>
                  </a:moveTo>
                  <a:lnTo>
                    <a:pt x="857808" y="98920"/>
                  </a:lnTo>
                  <a:lnTo>
                    <a:pt x="847318" y="110693"/>
                  </a:lnTo>
                  <a:lnTo>
                    <a:pt x="857084" y="121551"/>
                  </a:lnTo>
                  <a:lnTo>
                    <a:pt x="858634" y="122936"/>
                  </a:lnTo>
                  <a:lnTo>
                    <a:pt x="867562" y="109778"/>
                  </a:lnTo>
                  <a:close/>
                </a:path>
                <a:path w="880745" h="143510">
                  <a:moveTo>
                    <a:pt x="880491" y="122415"/>
                  </a:moveTo>
                  <a:lnTo>
                    <a:pt x="878459" y="120738"/>
                  </a:lnTo>
                  <a:lnTo>
                    <a:pt x="869518" y="133896"/>
                  </a:lnTo>
                  <a:lnTo>
                    <a:pt x="880491" y="143065"/>
                  </a:lnTo>
                  <a:lnTo>
                    <a:pt x="880491" y="1224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136911" y="5709217"/>
              <a:ext cx="2164633" cy="96788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173387" y="5084317"/>
              <a:ext cx="1234440" cy="770890"/>
            </a:xfrm>
            <a:custGeom>
              <a:avLst/>
              <a:gdLst/>
              <a:ahLst/>
              <a:cxnLst/>
              <a:rect l="l" t="t" r="r" b="b"/>
              <a:pathLst>
                <a:path w="1234439" h="770889">
                  <a:moveTo>
                    <a:pt x="17081" y="754430"/>
                  </a:moveTo>
                  <a:lnTo>
                    <a:pt x="2286" y="751268"/>
                  </a:lnTo>
                  <a:lnTo>
                    <a:pt x="1524" y="752995"/>
                  </a:lnTo>
                  <a:lnTo>
                    <a:pt x="0" y="768756"/>
                  </a:lnTo>
                  <a:lnTo>
                    <a:pt x="15049" y="770483"/>
                  </a:lnTo>
                  <a:lnTo>
                    <a:pt x="16319" y="754430"/>
                  </a:lnTo>
                  <a:lnTo>
                    <a:pt x="17081" y="754430"/>
                  </a:lnTo>
                  <a:close/>
                </a:path>
                <a:path w="1234439" h="770889">
                  <a:moveTo>
                    <a:pt x="26771" y="689381"/>
                  </a:moveTo>
                  <a:lnTo>
                    <a:pt x="11988" y="685939"/>
                  </a:lnTo>
                  <a:lnTo>
                    <a:pt x="10452" y="693394"/>
                  </a:lnTo>
                  <a:lnTo>
                    <a:pt x="9690" y="701713"/>
                  </a:lnTo>
                  <a:lnTo>
                    <a:pt x="24739" y="705154"/>
                  </a:lnTo>
                  <a:lnTo>
                    <a:pt x="25247" y="696836"/>
                  </a:lnTo>
                  <a:lnTo>
                    <a:pt x="26771" y="689381"/>
                  </a:lnTo>
                  <a:close/>
                </a:path>
                <a:path w="1234439" h="770889">
                  <a:moveTo>
                    <a:pt x="32143" y="655866"/>
                  </a:moveTo>
                  <a:lnTo>
                    <a:pt x="17081" y="652424"/>
                  </a:lnTo>
                  <a:lnTo>
                    <a:pt x="16319" y="655002"/>
                  </a:lnTo>
                  <a:lnTo>
                    <a:pt x="14274" y="669328"/>
                  </a:lnTo>
                  <a:lnTo>
                    <a:pt x="29083" y="672490"/>
                  </a:lnTo>
                  <a:lnTo>
                    <a:pt x="31369" y="658431"/>
                  </a:lnTo>
                  <a:lnTo>
                    <a:pt x="32143" y="655866"/>
                  </a:lnTo>
                  <a:close/>
                </a:path>
                <a:path w="1234439" h="770889">
                  <a:moveTo>
                    <a:pt x="38011" y="623176"/>
                  </a:moveTo>
                  <a:lnTo>
                    <a:pt x="23202" y="619709"/>
                  </a:lnTo>
                  <a:lnTo>
                    <a:pt x="20142" y="634949"/>
                  </a:lnTo>
                  <a:lnTo>
                    <a:pt x="20142" y="636663"/>
                  </a:lnTo>
                  <a:lnTo>
                    <a:pt x="34950" y="639813"/>
                  </a:lnTo>
                  <a:lnTo>
                    <a:pt x="34950" y="638390"/>
                  </a:lnTo>
                  <a:lnTo>
                    <a:pt x="38011" y="623176"/>
                  </a:lnTo>
                  <a:close/>
                </a:path>
                <a:path w="1234439" h="770889">
                  <a:moveTo>
                    <a:pt x="44640" y="590511"/>
                  </a:moveTo>
                  <a:lnTo>
                    <a:pt x="29845" y="587387"/>
                  </a:lnTo>
                  <a:lnTo>
                    <a:pt x="27546" y="596506"/>
                  </a:lnTo>
                  <a:lnTo>
                    <a:pt x="26771" y="604012"/>
                  </a:lnTo>
                  <a:lnTo>
                    <a:pt x="41833" y="607479"/>
                  </a:lnTo>
                  <a:lnTo>
                    <a:pt x="42595" y="599744"/>
                  </a:lnTo>
                  <a:lnTo>
                    <a:pt x="44640" y="590511"/>
                  </a:lnTo>
                  <a:close/>
                </a:path>
                <a:path w="1234439" h="770889">
                  <a:moveTo>
                    <a:pt x="50761" y="557847"/>
                  </a:moveTo>
                  <a:lnTo>
                    <a:pt x="35712" y="554723"/>
                  </a:lnTo>
                  <a:lnTo>
                    <a:pt x="34950" y="557034"/>
                  </a:lnTo>
                  <a:lnTo>
                    <a:pt x="32905" y="570420"/>
                  </a:lnTo>
                  <a:lnTo>
                    <a:pt x="47701" y="573887"/>
                  </a:lnTo>
                  <a:lnTo>
                    <a:pt x="49987" y="560501"/>
                  </a:lnTo>
                  <a:lnTo>
                    <a:pt x="50761" y="557847"/>
                  </a:lnTo>
                  <a:close/>
                </a:path>
                <a:path w="1234439" h="770889">
                  <a:moveTo>
                    <a:pt x="57391" y="525526"/>
                  </a:moveTo>
                  <a:lnTo>
                    <a:pt x="42595" y="522058"/>
                  </a:lnTo>
                  <a:lnTo>
                    <a:pt x="38773" y="537756"/>
                  </a:lnTo>
                  <a:lnTo>
                    <a:pt x="53568" y="541223"/>
                  </a:lnTo>
                  <a:lnTo>
                    <a:pt x="57391" y="525526"/>
                  </a:lnTo>
                  <a:close/>
                </a:path>
                <a:path w="1234439" h="770889">
                  <a:moveTo>
                    <a:pt x="63258" y="492861"/>
                  </a:moveTo>
                  <a:lnTo>
                    <a:pt x="48463" y="489394"/>
                  </a:lnTo>
                  <a:lnTo>
                    <a:pt x="46164" y="499440"/>
                  </a:lnTo>
                  <a:lnTo>
                    <a:pt x="45402" y="505091"/>
                  </a:lnTo>
                  <a:lnTo>
                    <a:pt x="60452" y="508558"/>
                  </a:lnTo>
                  <a:lnTo>
                    <a:pt x="60960" y="502907"/>
                  </a:lnTo>
                  <a:lnTo>
                    <a:pt x="63258" y="492861"/>
                  </a:lnTo>
                  <a:close/>
                </a:path>
                <a:path w="1234439" h="770889">
                  <a:moveTo>
                    <a:pt x="69380" y="460197"/>
                  </a:moveTo>
                  <a:lnTo>
                    <a:pt x="54330" y="456730"/>
                  </a:lnTo>
                  <a:lnTo>
                    <a:pt x="53568" y="459270"/>
                  </a:lnTo>
                  <a:lnTo>
                    <a:pt x="51523" y="472770"/>
                  </a:lnTo>
                  <a:lnTo>
                    <a:pt x="66319" y="475894"/>
                  </a:lnTo>
                  <a:lnTo>
                    <a:pt x="68618" y="462737"/>
                  </a:lnTo>
                  <a:lnTo>
                    <a:pt x="69380" y="460197"/>
                  </a:lnTo>
                  <a:close/>
                </a:path>
                <a:path w="1234439" h="770889">
                  <a:moveTo>
                    <a:pt x="75247" y="426605"/>
                  </a:moveTo>
                  <a:lnTo>
                    <a:pt x="60452" y="423138"/>
                  </a:lnTo>
                  <a:lnTo>
                    <a:pt x="58153" y="432371"/>
                  </a:lnTo>
                  <a:lnTo>
                    <a:pt x="57391" y="440105"/>
                  </a:lnTo>
                  <a:lnTo>
                    <a:pt x="72186" y="443230"/>
                  </a:lnTo>
                  <a:lnTo>
                    <a:pt x="72961" y="435838"/>
                  </a:lnTo>
                  <a:lnTo>
                    <a:pt x="75247" y="426605"/>
                  </a:lnTo>
                  <a:close/>
                </a:path>
                <a:path w="1234439" h="770889">
                  <a:moveTo>
                    <a:pt x="81876" y="393941"/>
                  </a:moveTo>
                  <a:lnTo>
                    <a:pt x="67094" y="390829"/>
                  </a:lnTo>
                  <a:lnTo>
                    <a:pt x="66319" y="393128"/>
                  </a:lnTo>
                  <a:lnTo>
                    <a:pt x="63258" y="406527"/>
                  </a:lnTo>
                  <a:lnTo>
                    <a:pt x="63258" y="407441"/>
                  </a:lnTo>
                  <a:lnTo>
                    <a:pt x="78308" y="410908"/>
                  </a:lnTo>
                  <a:lnTo>
                    <a:pt x="78308" y="409981"/>
                  </a:lnTo>
                  <a:lnTo>
                    <a:pt x="81114" y="396595"/>
                  </a:lnTo>
                  <a:lnTo>
                    <a:pt x="81876" y="393941"/>
                  </a:lnTo>
                  <a:close/>
                </a:path>
                <a:path w="1234439" h="770889">
                  <a:moveTo>
                    <a:pt x="88519" y="362204"/>
                  </a:moveTo>
                  <a:lnTo>
                    <a:pt x="73710" y="357238"/>
                  </a:lnTo>
                  <a:lnTo>
                    <a:pt x="71424" y="366471"/>
                  </a:lnTo>
                  <a:lnTo>
                    <a:pt x="69888" y="374777"/>
                  </a:lnTo>
                  <a:lnTo>
                    <a:pt x="84937" y="378244"/>
                  </a:lnTo>
                  <a:lnTo>
                    <a:pt x="86474" y="369925"/>
                  </a:lnTo>
                  <a:lnTo>
                    <a:pt x="88519" y="362204"/>
                  </a:lnTo>
                  <a:close/>
                </a:path>
                <a:path w="1234439" h="770889">
                  <a:moveTo>
                    <a:pt x="96672" y="330339"/>
                  </a:moveTo>
                  <a:lnTo>
                    <a:pt x="83400" y="325488"/>
                  </a:lnTo>
                  <a:lnTo>
                    <a:pt x="82638" y="326301"/>
                  </a:lnTo>
                  <a:lnTo>
                    <a:pt x="78816" y="339572"/>
                  </a:lnTo>
                  <a:lnTo>
                    <a:pt x="78816" y="341185"/>
                  </a:lnTo>
                  <a:lnTo>
                    <a:pt x="92341" y="346379"/>
                  </a:lnTo>
                  <a:lnTo>
                    <a:pt x="92341" y="344652"/>
                  </a:lnTo>
                  <a:lnTo>
                    <a:pt x="96164" y="331266"/>
                  </a:lnTo>
                  <a:lnTo>
                    <a:pt x="96672" y="330339"/>
                  </a:lnTo>
                  <a:close/>
                </a:path>
                <a:path w="1234439" h="770889">
                  <a:moveTo>
                    <a:pt x="107137" y="300215"/>
                  </a:moveTo>
                  <a:lnTo>
                    <a:pt x="93865" y="293636"/>
                  </a:lnTo>
                  <a:lnTo>
                    <a:pt x="90805" y="300215"/>
                  </a:lnTo>
                  <a:lnTo>
                    <a:pt x="87744" y="308521"/>
                  </a:lnTo>
                  <a:lnTo>
                    <a:pt x="101269" y="315455"/>
                  </a:lnTo>
                  <a:lnTo>
                    <a:pt x="104330" y="307136"/>
                  </a:lnTo>
                  <a:lnTo>
                    <a:pt x="107137" y="300215"/>
                  </a:lnTo>
                  <a:close/>
                </a:path>
                <a:path w="1234439" h="770889">
                  <a:moveTo>
                    <a:pt x="119888" y="271018"/>
                  </a:moveTo>
                  <a:lnTo>
                    <a:pt x="107899" y="262699"/>
                  </a:lnTo>
                  <a:lnTo>
                    <a:pt x="102031" y="271932"/>
                  </a:lnTo>
                  <a:lnTo>
                    <a:pt x="99733" y="277012"/>
                  </a:lnTo>
                  <a:lnTo>
                    <a:pt x="113258" y="285330"/>
                  </a:lnTo>
                  <a:lnTo>
                    <a:pt x="115290" y="280250"/>
                  </a:lnTo>
                  <a:lnTo>
                    <a:pt x="119888" y="271018"/>
                  </a:lnTo>
                  <a:close/>
                </a:path>
                <a:path w="1234439" h="770889">
                  <a:moveTo>
                    <a:pt x="136982" y="244348"/>
                  </a:moveTo>
                  <a:lnTo>
                    <a:pt x="124993" y="234416"/>
                  </a:lnTo>
                  <a:lnTo>
                    <a:pt x="119126" y="242620"/>
                  </a:lnTo>
                  <a:lnTo>
                    <a:pt x="116065" y="247586"/>
                  </a:lnTo>
                  <a:lnTo>
                    <a:pt x="128054" y="257619"/>
                  </a:lnTo>
                  <a:lnTo>
                    <a:pt x="131114" y="252653"/>
                  </a:lnTo>
                  <a:lnTo>
                    <a:pt x="136982" y="244348"/>
                  </a:lnTo>
                  <a:close/>
                </a:path>
                <a:path w="1234439" h="770889">
                  <a:moveTo>
                    <a:pt x="156362" y="219989"/>
                  </a:moveTo>
                  <a:lnTo>
                    <a:pt x="144373" y="208330"/>
                  </a:lnTo>
                  <a:lnTo>
                    <a:pt x="138506" y="215722"/>
                  </a:lnTo>
                  <a:lnTo>
                    <a:pt x="134683" y="220916"/>
                  </a:lnTo>
                  <a:lnTo>
                    <a:pt x="146672" y="232689"/>
                  </a:lnTo>
                  <a:lnTo>
                    <a:pt x="150241" y="227495"/>
                  </a:lnTo>
                  <a:lnTo>
                    <a:pt x="156362" y="219989"/>
                  </a:lnTo>
                  <a:close/>
                </a:path>
                <a:path w="1234439" h="770889">
                  <a:moveTo>
                    <a:pt x="175755" y="194259"/>
                  </a:moveTo>
                  <a:lnTo>
                    <a:pt x="163766" y="184213"/>
                  </a:lnTo>
                  <a:lnTo>
                    <a:pt x="158661" y="190792"/>
                  </a:lnTo>
                  <a:lnTo>
                    <a:pt x="154076" y="196557"/>
                  </a:lnTo>
                  <a:lnTo>
                    <a:pt x="166065" y="206603"/>
                  </a:lnTo>
                  <a:lnTo>
                    <a:pt x="170395" y="200837"/>
                  </a:lnTo>
                  <a:lnTo>
                    <a:pt x="175755" y="194259"/>
                  </a:lnTo>
                  <a:close/>
                </a:path>
                <a:path w="1234439" h="770889">
                  <a:moveTo>
                    <a:pt x="193611" y="167360"/>
                  </a:moveTo>
                  <a:lnTo>
                    <a:pt x="181622" y="157314"/>
                  </a:lnTo>
                  <a:lnTo>
                    <a:pt x="177025" y="163893"/>
                  </a:lnTo>
                  <a:lnTo>
                    <a:pt x="172694" y="170713"/>
                  </a:lnTo>
                  <a:lnTo>
                    <a:pt x="184683" y="180746"/>
                  </a:lnTo>
                  <a:lnTo>
                    <a:pt x="189014" y="173939"/>
                  </a:lnTo>
                  <a:lnTo>
                    <a:pt x="193611" y="167360"/>
                  </a:lnTo>
                  <a:close/>
                </a:path>
                <a:path w="1234439" h="770889">
                  <a:moveTo>
                    <a:pt x="210705" y="139776"/>
                  </a:moveTo>
                  <a:lnTo>
                    <a:pt x="198704" y="129730"/>
                  </a:lnTo>
                  <a:lnTo>
                    <a:pt x="194881" y="135509"/>
                  </a:lnTo>
                  <a:lnTo>
                    <a:pt x="189776" y="143814"/>
                  </a:lnTo>
                  <a:lnTo>
                    <a:pt x="201764" y="153860"/>
                  </a:lnTo>
                  <a:lnTo>
                    <a:pt x="206870" y="145542"/>
                  </a:lnTo>
                  <a:lnTo>
                    <a:pt x="210705" y="139776"/>
                  </a:lnTo>
                  <a:close/>
                </a:path>
                <a:path w="1234439" h="770889">
                  <a:moveTo>
                    <a:pt x="228561" y="113690"/>
                  </a:moveTo>
                  <a:lnTo>
                    <a:pt x="216573" y="102031"/>
                  </a:lnTo>
                  <a:lnTo>
                    <a:pt x="212737" y="108026"/>
                  </a:lnTo>
                  <a:lnTo>
                    <a:pt x="207632" y="116344"/>
                  </a:lnTo>
                  <a:lnTo>
                    <a:pt x="219633" y="126390"/>
                  </a:lnTo>
                  <a:lnTo>
                    <a:pt x="224726" y="118071"/>
                  </a:lnTo>
                  <a:lnTo>
                    <a:pt x="228561" y="113690"/>
                  </a:lnTo>
                  <a:close/>
                </a:path>
                <a:path w="1234439" h="770889">
                  <a:moveTo>
                    <a:pt x="247180" y="90487"/>
                  </a:moveTo>
                  <a:lnTo>
                    <a:pt x="238252" y="77101"/>
                  </a:lnTo>
                  <a:lnTo>
                    <a:pt x="232892" y="81940"/>
                  </a:lnTo>
                  <a:lnTo>
                    <a:pt x="227025" y="89674"/>
                  </a:lnTo>
                  <a:lnTo>
                    <a:pt x="237477" y="101447"/>
                  </a:lnTo>
                  <a:lnTo>
                    <a:pt x="243344" y="93713"/>
                  </a:lnTo>
                  <a:lnTo>
                    <a:pt x="247180" y="90487"/>
                  </a:lnTo>
                  <a:close/>
                </a:path>
                <a:path w="1234439" h="770889">
                  <a:moveTo>
                    <a:pt x="269367" y="71907"/>
                  </a:moveTo>
                  <a:lnTo>
                    <a:pt x="263499" y="57010"/>
                  </a:lnTo>
                  <a:lnTo>
                    <a:pt x="257378" y="60134"/>
                  </a:lnTo>
                  <a:lnTo>
                    <a:pt x="250748" y="65328"/>
                  </a:lnTo>
                  <a:lnTo>
                    <a:pt x="249212" y="66128"/>
                  </a:lnTo>
                  <a:lnTo>
                    <a:pt x="258140" y="79641"/>
                  </a:lnTo>
                  <a:lnTo>
                    <a:pt x="259676" y="78828"/>
                  </a:lnTo>
                  <a:lnTo>
                    <a:pt x="265023" y="75361"/>
                  </a:lnTo>
                  <a:lnTo>
                    <a:pt x="269367" y="71907"/>
                  </a:lnTo>
                  <a:close/>
                </a:path>
                <a:path w="1234439" h="770889">
                  <a:moveTo>
                    <a:pt x="296913" y="60134"/>
                  </a:moveTo>
                  <a:lnTo>
                    <a:pt x="292328" y="43510"/>
                  </a:lnTo>
                  <a:lnTo>
                    <a:pt x="289521" y="44437"/>
                  </a:lnTo>
                  <a:lnTo>
                    <a:pt x="280593" y="48704"/>
                  </a:lnTo>
                  <a:lnTo>
                    <a:pt x="277533" y="50088"/>
                  </a:lnTo>
                  <a:lnTo>
                    <a:pt x="283400" y="65328"/>
                  </a:lnTo>
                  <a:lnTo>
                    <a:pt x="286461" y="63588"/>
                  </a:lnTo>
                  <a:lnTo>
                    <a:pt x="293865" y="61048"/>
                  </a:lnTo>
                  <a:lnTo>
                    <a:pt x="296913" y="60134"/>
                  </a:lnTo>
                  <a:close/>
                </a:path>
                <a:path w="1234439" h="770889">
                  <a:moveTo>
                    <a:pt x="324472" y="51816"/>
                  </a:moveTo>
                  <a:lnTo>
                    <a:pt x="321411" y="35204"/>
                  </a:lnTo>
                  <a:lnTo>
                    <a:pt x="315544" y="36931"/>
                  </a:lnTo>
                  <a:lnTo>
                    <a:pt x="307378" y="39471"/>
                  </a:lnTo>
                  <a:lnTo>
                    <a:pt x="310184" y="56095"/>
                  </a:lnTo>
                  <a:lnTo>
                    <a:pt x="319874" y="53555"/>
                  </a:lnTo>
                  <a:lnTo>
                    <a:pt x="324472" y="51816"/>
                  </a:lnTo>
                  <a:close/>
                </a:path>
                <a:path w="1234439" h="770889">
                  <a:moveTo>
                    <a:pt x="353555" y="46164"/>
                  </a:moveTo>
                  <a:lnTo>
                    <a:pt x="352018" y="29197"/>
                  </a:lnTo>
                  <a:lnTo>
                    <a:pt x="351256" y="30124"/>
                  </a:lnTo>
                  <a:lnTo>
                    <a:pt x="342315" y="30924"/>
                  </a:lnTo>
                  <a:lnTo>
                    <a:pt x="336969" y="31737"/>
                  </a:lnTo>
                  <a:lnTo>
                    <a:pt x="338493" y="48704"/>
                  </a:lnTo>
                  <a:lnTo>
                    <a:pt x="343852" y="47777"/>
                  </a:lnTo>
                  <a:lnTo>
                    <a:pt x="352780" y="46977"/>
                  </a:lnTo>
                  <a:lnTo>
                    <a:pt x="353555" y="46164"/>
                  </a:lnTo>
                  <a:close/>
                </a:path>
                <a:path w="1234439" h="770889">
                  <a:moveTo>
                    <a:pt x="381609" y="27813"/>
                  </a:moveTo>
                  <a:lnTo>
                    <a:pt x="374205" y="27813"/>
                  </a:lnTo>
                  <a:lnTo>
                    <a:pt x="366814" y="28625"/>
                  </a:lnTo>
                  <a:lnTo>
                    <a:pt x="366814" y="45237"/>
                  </a:lnTo>
                  <a:lnTo>
                    <a:pt x="374205" y="44437"/>
                  </a:lnTo>
                  <a:lnTo>
                    <a:pt x="381609" y="44437"/>
                  </a:lnTo>
                  <a:lnTo>
                    <a:pt x="381609" y="27813"/>
                  </a:lnTo>
                  <a:close/>
                </a:path>
                <a:path w="1234439" h="770889">
                  <a:moveTo>
                    <a:pt x="413753" y="32664"/>
                  </a:moveTo>
                  <a:lnTo>
                    <a:pt x="409155" y="30924"/>
                  </a:lnTo>
                  <a:lnTo>
                    <a:pt x="400227" y="29197"/>
                  </a:lnTo>
                  <a:lnTo>
                    <a:pt x="397421" y="29197"/>
                  </a:lnTo>
                  <a:lnTo>
                    <a:pt x="395884" y="46164"/>
                  </a:lnTo>
                  <a:lnTo>
                    <a:pt x="398945" y="46164"/>
                  </a:lnTo>
                  <a:lnTo>
                    <a:pt x="406349" y="47777"/>
                  </a:lnTo>
                  <a:lnTo>
                    <a:pt x="409155" y="49517"/>
                  </a:lnTo>
                  <a:lnTo>
                    <a:pt x="413753" y="32664"/>
                  </a:lnTo>
                  <a:close/>
                </a:path>
                <a:path w="1234439" h="770889">
                  <a:moveTo>
                    <a:pt x="442061" y="41783"/>
                  </a:moveTo>
                  <a:lnTo>
                    <a:pt x="440537" y="40970"/>
                  </a:lnTo>
                  <a:lnTo>
                    <a:pt x="433133" y="38658"/>
                  </a:lnTo>
                  <a:lnTo>
                    <a:pt x="427774" y="36931"/>
                  </a:lnTo>
                  <a:lnTo>
                    <a:pt x="423443" y="53555"/>
                  </a:lnTo>
                  <a:lnTo>
                    <a:pt x="435940" y="57823"/>
                  </a:lnTo>
                  <a:lnTo>
                    <a:pt x="437476" y="58750"/>
                  </a:lnTo>
                  <a:lnTo>
                    <a:pt x="442061" y="41783"/>
                  </a:lnTo>
                  <a:close/>
                </a:path>
                <a:path w="1234439" h="770889">
                  <a:moveTo>
                    <a:pt x="470369" y="51015"/>
                  </a:moveTo>
                  <a:lnTo>
                    <a:pt x="462724" y="48704"/>
                  </a:lnTo>
                  <a:lnTo>
                    <a:pt x="456857" y="46977"/>
                  </a:lnTo>
                  <a:lnTo>
                    <a:pt x="452513" y="63588"/>
                  </a:lnTo>
                  <a:lnTo>
                    <a:pt x="458381" y="65328"/>
                  </a:lnTo>
                  <a:lnTo>
                    <a:pt x="467309" y="67868"/>
                  </a:lnTo>
                  <a:lnTo>
                    <a:pt x="470369" y="51015"/>
                  </a:lnTo>
                  <a:close/>
                </a:path>
                <a:path w="1234439" h="770889">
                  <a:moveTo>
                    <a:pt x="497662" y="56095"/>
                  </a:moveTo>
                  <a:lnTo>
                    <a:pt x="494106" y="55283"/>
                  </a:lnTo>
                  <a:lnTo>
                    <a:pt x="485927" y="54470"/>
                  </a:lnTo>
                  <a:lnTo>
                    <a:pt x="483641" y="54470"/>
                  </a:lnTo>
                  <a:lnTo>
                    <a:pt x="482104" y="71094"/>
                  </a:lnTo>
                  <a:lnTo>
                    <a:pt x="484403" y="71094"/>
                  </a:lnTo>
                  <a:lnTo>
                    <a:pt x="492569" y="71907"/>
                  </a:lnTo>
                  <a:lnTo>
                    <a:pt x="497662" y="72707"/>
                  </a:lnTo>
                  <a:lnTo>
                    <a:pt x="497662" y="56095"/>
                  </a:lnTo>
                  <a:close/>
                </a:path>
                <a:path w="1234439" h="770889">
                  <a:moveTo>
                    <a:pt x="527519" y="57010"/>
                  </a:moveTo>
                  <a:lnTo>
                    <a:pt x="525221" y="57010"/>
                  </a:lnTo>
                  <a:lnTo>
                    <a:pt x="514248" y="56095"/>
                  </a:lnTo>
                  <a:lnTo>
                    <a:pt x="512724" y="56095"/>
                  </a:lnTo>
                  <a:lnTo>
                    <a:pt x="512724" y="72707"/>
                  </a:lnTo>
                  <a:lnTo>
                    <a:pt x="514248" y="72707"/>
                  </a:lnTo>
                  <a:lnTo>
                    <a:pt x="525221" y="73634"/>
                  </a:lnTo>
                  <a:lnTo>
                    <a:pt x="527519" y="73634"/>
                  </a:lnTo>
                  <a:lnTo>
                    <a:pt x="527519" y="57010"/>
                  </a:lnTo>
                  <a:close/>
                </a:path>
                <a:path w="1234439" h="770889">
                  <a:moveTo>
                    <a:pt x="558126" y="72707"/>
                  </a:moveTo>
                  <a:lnTo>
                    <a:pt x="556602" y="56095"/>
                  </a:lnTo>
                  <a:lnTo>
                    <a:pt x="555066" y="57010"/>
                  </a:lnTo>
                  <a:lnTo>
                    <a:pt x="546138" y="57823"/>
                  </a:lnTo>
                  <a:lnTo>
                    <a:pt x="542315" y="57823"/>
                  </a:lnTo>
                  <a:lnTo>
                    <a:pt x="542315" y="74447"/>
                  </a:lnTo>
                  <a:lnTo>
                    <a:pt x="546138" y="74447"/>
                  </a:lnTo>
                  <a:lnTo>
                    <a:pt x="556602" y="73634"/>
                  </a:lnTo>
                  <a:lnTo>
                    <a:pt x="558126" y="72707"/>
                  </a:lnTo>
                  <a:close/>
                </a:path>
                <a:path w="1234439" h="770889">
                  <a:moveTo>
                    <a:pt x="588479" y="68783"/>
                  </a:moveTo>
                  <a:lnTo>
                    <a:pt x="585673" y="51816"/>
                  </a:lnTo>
                  <a:lnTo>
                    <a:pt x="575983" y="54470"/>
                  </a:lnTo>
                  <a:lnTo>
                    <a:pt x="570623" y="55283"/>
                  </a:lnTo>
                  <a:lnTo>
                    <a:pt x="573684" y="71907"/>
                  </a:lnTo>
                  <a:lnTo>
                    <a:pt x="578789" y="71094"/>
                  </a:lnTo>
                  <a:lnTo>
                    <a:pt x="588479" y="68783"/>
                  </a:lnTo>
                  <a:close/>
                </a:path>
                <a:path w="1234439" h="770889">
                  <a:moveTo>
                    <a:pt x="618324" y="57823"/>
                  </a:moveTo>
                  <a:lnTo>
                    <a:pt x="612216" y="42697"/>
                  </a:lnTo>
                  <a:lnTo>
                    <a:pt x="607098" y="45237"/>
                  </a:lnTo>
                  <a:lnTo>
                    <a:pt x="600481" y="48704"/>
                  </a:lnTo>
                  <a:lnTo>
                    <a:pt x="598944" y="48704"/>
                  </a:lnTo>
                  <a:lnTo>
                    <a:pt x="603529" y="63588"/>
                  </a:lnTo>
                  <a:lnTo>
                    <a:pt x="604812" y="63588"/>
                  </a:lnTo>
                  <a:lnTo>
                    <a:pt x="618324" y="57823"/>
                  </a:lnTo>
                  <a:close/>
                </a:path>
                <a:path w="1234439" h="770889">
                  <a:moveTo>
                    <a:pt x="645109" y="44437"/>
                  </a:moveTo>
                  <a:lnTo>
                    <a:pt x="638987" y="29197"/>
                  </a:lnTo>
                  <a:lnTo>
                    <a:pt x="637717" y="30124"/>
                  </a:lnTo>
                  <a:lnTo>
                    <a:pt x="630059" y="34391"/>
                  </a:lnTo>
                  <a:lnTo>
                    <a:pt x="625729" y="36118"/>
                  </a:lnTo>
                  <a:lnTo>
                    <a:pt x="631596" y="51015"/>
                  </a:lnTo>
                  <a:lnTo>
                    <a:pt x="636181" y="49517"/>
                  </a:lnTo>
                  <a:lnTo>
                    <a:pt x="643585" y="45237"/>
                  </a:lnTo>
                  <a:lnTo>
                    <a:pt x="645109" y="44437"/>
                  </a:lnTo>
                  <a:close/>
                </a:path>
                <a:path w="1234439" h="770889">
                  <a:moveTo>
                    <a:pt x="672668" y="30124"/>
                  </a:moveTo>
                  <a:lnTo>
                    <a:pt x="666534" y="15113"/>
                  </a:lnTo>
                  <a:lnTo>
                    <a:pt x="661441" y="17767"/>
                  </a:lnTo>
                  <a:lnTo>
                    <a:pt x="653275" y="21805"/>
                  </a:lnTo>
                  <a:lnTo>
                    <a:pt x="652513" y="21805"/>
                  </a:lnTo>
                  <a:lnTo>
                    <a:pt x="658380" y="36931"/>
                  </a:lnTo>
                  <a:lnTo>
                    <a:pt x="659142" y="36931"/>
                  </a:lnTo>
                  <a:lnTo>
                    <a:pt x="667308" y="32664"/>
                  </a:lnTo>
                  <a:lnTo>
                    <a:pt x="672668" y="30124"/>
                  </a:lnTo>
                  <a:close/>
                </a:path>
                <a:path w="1234439" h="770889">
                  <a:moveTo>
                    <a:pt x="698677" y="20078"/>
                  </a:moveTo>
                  <a:lnTo>
                    <a:pt x="695617" y="3454"/>
                  </a:lnTo>
                  <a:lnTo>
                    <a:pt x="693331" y="4267"/>
                  </a:lnTo>
                  <a:lnTo>
                    <a:pt x="685152" y="7721"/>
                  </a:lnTo>
                  <a:lnTo>
                    <a:pt x="680821" y="9118"/>
                  </a:lnTo>
                  <a:lnTo>
                    <a:pt x="685152" y="24345"/>
                  </a:lnTo>
                  <a:lnTo>
                    <a:pt x="689749" y="22618"/>
                  </a:lnTo>
                  <a:lnTo>
                    <a:pt x="696391" y="20891"/>
                  </a:lnTo>
                  <a:lnTo>
                    <a:pt x="698677" y="20078"/>
                  </a:lnTo>
                  <a:close/>
                </a:path>
                <a:path w="1234439" h="770889">
                  <a:moveTo>
                    <a:pt x="727760" y="800"/>
                  </a:moveTo>
                  <a:lnTo>
                    <a:pt x="720877" y="0"/>
                  </a:lnTo>
                  <a:lnTo>
                    <a:pt x="711949" y="0"/>
                  </a:lnTo>
                  <a:lnTo>
                    <a:pt x="711949" y="16840"/>
                  </a:lnTo>
                  <a:lnTo>
                    <a:pt x="720877" y="16840"/>
                  </a:lnTo>
                  <a:lnTo>
                    <a:pt x="726224" y="17767"/>
                  </a:lnTo>
                  <a:lnTo>
                    <a:pt x="727760" y="800"/>
                  </a:lnTo>
                  <a:close/>
                </a:path>
                <a:path w="1234439" h="770889">
                  <a:moveTo>
                    <a:pt x="758113" y="7721"/>
                  </a:moveTo>
                  <a:lnTo>
                    <a:pt x="746899" y="3454"/>
                  </a:lnTo>
                  <a:lnTo>
                    <a:pt x="743318" y="2540"/>
                  </a:lnTo>
                  <a:lnTo>
                    <a:pt x="740257" y="19151"/>
                  </a:lnTo>
                  <a:lnTo>
                    <a:pt x="744093" y="20078"/>
                  </a:lnTo>
                  <a:lnTo>
                    <a:pt x="753783" y="24345"/>
                  </a:lnTo>
                  <a:lnTo>
                    <a:pt x="758113" y="7721"/>
                  </a:lnTo>
                  <a:close/>
                </a:path>
                <a:path w="1234439" h="770889">
                  <a:moveTo>
                    <a:pt x="786434" y="19151"/>
                  </a:moveTo>
                  <a:lnTo>
                    <a:pt x="783374" y="17767"/>
                  </a:lnTo>
                  <a:lnTo>
                    <a:pt x="772401" y="13500"/>
                  </a:lnTo>
                  <a:lnTo>
                    <a:pt x="767803" y="28625"/>
                  </a:lnTo>
                  <a:lnTo>
                    <a:pt x="779030" y="32664"/>
                  </a:lnTo>
                  <a:lnTo>
                    <a:pt x="781837" y="34391"/>
                  </a:lnTo>
                  <a:lnTo>
                    <a:pt x="786434" y="19151"/>
                  </a:lnTo>
                  <a:close/>
                </a:path>
                <a:path w="1234439" h="770889">
                  <a:moveTo>
                    <a:pt x="814743" y="30924"/>
                  </a:moveTo>
                  <a:lnTo>
                    <a:pt x="807339" y="27813"/>
                  </a:lnTo>
                  <a:lnTo>
                    <a:pt x="800455" y="25158"/>
                  </a:lnTo>
                  <a:lnTo>
                    <a:pt x="796124" y="40043"/>
                  </a:lnTo>
                  <a:lnTo>
                    <a:pt x="802754" y="42697"/>
                  </a:lnTo>
                  <a:lnTo>
                    <a:pt x="808621" y="46164"/>
                  </a:lnTo>
                  <a:lnTo>
                    <a:pt x="814743" y="30924"/>
                  </a:lnTo>
                  <a:close/>
                </a:path>
                <a:path w="1234439" h="770889">
                  <a:moveTo>
                    <a:pt x="843064" y="42697"/>
                  </a:moveTo>
                  <a:lnTo>
                    <a:pt x="835406" y="39471"/>
                  </a:lnTo>
                  <a:lnTo>
                    <a:pt x="828776" y="36931"/>
                  </a:lnTo>
                  <a:lnTo>
                    <a:pt x="822909" y="51816"/>
                  </a:lnTo>
                  <a:lnTo>
                    <a:pt x="829538" y="54470"/>
                  </a:lnTo>
                  <a:lnTo>
                    <a:pt x="836942" y="57823"/>
                  </a:lnTo>
                  <a:lnTo>
                    <a:pt x="843064" y="42697"/>
                  </a:lnTo>
                  <a:close/>
                </a:path>
                <a:path w="1234439" h="770889">
                  <a:moveTo>
                    <a:pt x="870610" y="55283"/>
                  </a:moveTo>
                  <a:lnTo>
                    <a:pt x="862190" y="51015"/>
                  </a:lnTo>
                  <a:lnTo>
                    <a:pt x="856322" y="48704"/>
                  </a:lnTo>
                  <a:lnTo>
                    <a:pt x="850455" y="63588"/>
                  </a:lnTo>
                  <a:lnTo>
                    <a:pt x="856322" y="66128"/>
                  </a:lnTo>
                  <a:lnTo>
                    <a:pt x="864489" y="70523"/>
                  </a:lnTo>
                  <a:lnTo>
                    <a:pt x="870610" y="55283"/>
                  </a:lnTo>
                  <a:close/>
                </a:path>
                <a:path w="1234439" h="770889">
                  <a:moveTo>
                    <a:pt x="897128" y="68783"/>
                  </a:moveTo>
                  <a:lnTo>
                    <a:pt x="888974" y="64401"/>
                  </a:lnTo>
                  <a:lnTo>
                    <a:pt x="883881" y="61861"/>
                  </a:lnTo>
                  <a:lnTo>
                    <a:pt x="878014" y="77101"/>
                  </a:lnTo>
                  <a:lnTo>
                    <a:pt x="891273" y="83680"/>
                  </a:lnTo>
                  <a:lnTo>
                    <a:pt x="897128" y="68783"/>
                  </a:lnTo>
                  <a:close/>
                </a:path>
                <a:path w="1234439" h="770889">
                  <a:moveTo>
                    <a:pt x="924687" y="82753"/>
                  </a:moveTo>
                  <a:lnTo>
                    <a:pt x="915758" y="77901"/>
                  </a:lnTo>
                  <a:lnTo>
                    <a:pt x="911428" y="75361"/>
                  </a:lnTo>
                  <a:lnTo>
                    <a:pt x="905560" y="90487"/>
                  </a:lnTo>
                  <a:lnTo>
                    <a:pt x="909891" y="92798"/>
                  </a:lnTo>
                  <a:lnTo>
                    <a:pt x="918819" y="97993"/>
                  </a:lnTo>
                  <a:lnTo>
                    <a:pt x="924687" y="82753"/>
                  </a:lnTo>
                  <a:close/>
                </a:path>
                <a:path w="1234439" h="770889">
                  <a:moveTo>
                    <a:pt x="952233" y="95453"/>
                  </a:moveTo>
                  <a:lnTo>
                    <a:pt x="942543" y="91059"/>
                  </a:lnTo>
                  <a:lnTo>
                    <a:pt x="938199" y="89674"/>
                  </a:lnTo>
                  <a:lnTo>
                    <a:pt x="932332" y="104571"/>
                  </a:lnTo>
                  <a:lnTo>
                    <a:pt x="936675" y="106299"/>
                  </a:lnTo>
                  <a:lnTo>
                    <a:pt x="946378" y="110566"/>
                  </a:lnTo>
                  <a:lnTo>
                    <a:pt x="952233" y="95453"/>
                  </a:lnTo>
                  <a:close/>
                </a:path>
                <a:path w="1234439" h="770889">
                  <a:moveTo>
                    <a:pt x="979766" y="108026"/>
                  </a:moveTo>
                  <a:lnTo>
                    <a:pt x="970114" y="103759"/>
                  </a:lnTo>
                  <a:lnTo>
                    <a:pt x="965796" y="102031"/>
                  </a:lnTo>
                  <a:lnTo>
                    <a:pt x="959624" y="117144"/>
                  </a:lnTo>
                  <a:lnTo>
                    <a:pt x="964260" y="118884"/>
                  </a:lnTo>
                  <a:lnTo>
                    <a:pt x="973912" y="122923"/>
                  </a:lnTo>
                  <a:lnTo>
                    <a:pt x="979766" y="108026"/>
                  </a:lnTo>
                  <a:close/>
                </a:path>
                <a:path w="1234439" h="770889">
                  <a:moveTo>
                    <a:pt x="1006589" y="119811"/>
                  </a:moveTo>
                  <a:lnTo>
                    <a:pt x="996111" y="115417"/>
                  </a:lnTo>
                  <a:lnTo>
                    <a:pt x="992517" y="114617"/>
                  </a:lnTo>
                  <a:lnTo>
                    <a:pt x="987996" y="129730"/>
                  </a:lnTo>
                  <a:lnTo>
                    <a:pt x="991793" y="130657"/>
                  </a:lnTo>
                  <a:lnTo>
                    <a:pt x="1002271" y="134696"/>
                  </a:lnTo>
                  <a:lnTo>
                    <a:pt x="1006589" y="119811"/>
                  </a:lnTo>
                  <a:close/>
                </a:path>
                <a:path w="1234439" h="770889">
                  <a:moveTo>
                    <a:pt x="1034846" y="128117"/>
                  </a:moveTo>
                  <a:lnTo>
                    <a:pt x="1024470" y="124650"/>
                  </a:lnTo>
                  <a:lnTo>
                    <a:pt x="1020876" y="123736"/>
                  </a:lnTo>
                  <a:lnTo>
                    <a:pt x="1016254" y="140703"/>
                  </a:lnTo>
                  <a:lnTo>
                    <a:pt x="1020051" y="141503"/>
                  </a:lnTo>
                  <a:lnTo>
                    <a:pt x="1031862" y="144627"/>
                  </a:lnTo>
                  <a:lnTo>
                    <a:pt x="1034846" y="128117"/>
                  </a:lnTo>
                  <a:close/>
                </a:path>
                <a:path w="1234439" h="770889">
                  <a:moveTo>
                    <a:pt x="1063205" y="130657"/>
                  </a:moveTo>
                  <a:lnTo>
                    <a:pt x="1048410" y="130657"/>
                  </a:lnTo>
                  <a:lnTo>
                    <a:pt x="1048410" y="147281"/>
                  </a:lnTo>
                  <a:lnTo>
                    <a:pt x="1063205" y="147281"/>
                  </a:lnTo>
                  <a:lnTo>
                    <a:pt x="1063205" y="130657"/>
                  </a:lnTo>
                  <a:close/>
                </a:path>
                <a:path w="1234439" h="770889">
                  <a:moveTo>
                    <a:pt x="1093012" y="145542"/>
                  </a:moveTo>
                  <a:lnTo>
                    <a:pt x="1091463" y="128930"/>
                  </a:lnTo>
                  <a:lnTo>
                    <a:pt x="1082624" y="129730"/>
                  </a:lnTo>
                  <a:lnTo>
                    <a:pt x="1077188" y="129730"/>
                  </a:lnTo>
                  <a:lnTo>
                    <a:pt x="1078725" y="146354"/>
                  </a:lnTo>
                  <a:lnTo>
                    <a:pt x="1084072" y="146354"/>
                  </a:lnTo>
                  <a:lnTo>
                    <a:pt x="1093012" y="145542"/>
                  </a:lnTo>
                  <a:close/>
                </a:path>
                <a:path w="1234439" h="770889">
                  <a:moveTo>
                    <a:pt x="1124140" y="139776"/>
                  </a:moveTo>
                  <a:lnTo>
                    <a:pt x="1119822" y="124650"/>
                  </a:lnTo>
                  <a:lnTo>
                    <a:pt x="1119111" y="124650"/>
                  </a:lnTo>
                  <a:lnTo>
                    <a:pt x="1107808" y="127190"/>
                  </a:lnTo>
                  <a:lnTo>
                    <a:pt x="1106258" y="127190"/>
                  </a:lnTo>
                  <a:lnTo>
                    <a:pt x="1107808" y="143814"/>
                  </a:lnTo>
                  <a:lnTo>
                    <a:pt x="1109345" y="143814"/>
                  </a:lnTo>
                  <a:lnTo>
                    <a:pt x="1121879" y="141503"/>
                  </a:lnTo>
                  <a:lnTo>
                    <a:pt x="1124140" y="139776"/>
                  </a:lnTo>
                  <a:close/>
                </a:path>
                <a:path w="1234439" h="770889">
                  <a:moveTo>
                    <a:pt x="1153223" y="126390"/>
                  </a:moveTo>
                  <a:lnTo>
                    <a:pt x="1145819" y="111493"/>
                  </a:lnTo>
                  <a:lnTo>
                    <a:pt x="1142022" y="113690"/>
                  </a:lnTo>
                  <a:lnTo>
                    <a:pt x="1134630" y="118884"/>
                  </a:lnTo>
                  <a:lnTo>
                    <a:pt x="1133081" y="119811"/>
                  </a:lnTo>
                  <a:lnTo>
                    <a:pt x="1138936" y="134696"/>
                  </a:lnTo>
                  <a:lnTo>
                    <a:pt x="1140485" y="133769"/>
                  </a:lnTo>
                  <a:lnTo>
                    <a:pt x="1149426" y="128930"/>
                  </a:lnTo>
                  <a:lnTo>
                    <a:pt x="1153223" y="126390"/>
                  </a:lnTo>
                  <a:close/>
                </a:path>
                <a:path w="1234439" h="770889">
                  <a:moveTo>
                    <a:pt x="1177785" y="110566"/>
                  </a:moveTo>
                  <a:lnTo>
                    <a:pt x="1173162" y="95453"/>
                  </a:lnTo>
                  <a:lnTo>
                    <a:pt x="1168019" y="97993"/>
                  </a:lnTo>
                  <a:lnTo>
                    <a:pt x="1159078" y="102831"/>
                  </a:lnTo>
                  <a:lnTo>
                    <a:pt x="1158367" y="102831"/>
                  </a:lnTo>
                  <a:lnTo>
                    <a:pt x="1165758" y="118071"/>
                  </a:lnTo>
                  <a:lnTo>
                    <a:pt x="1166482" y="118071"/>
                  </a:lnTo>
                  <a:lnTo>
                    <a:pt x="1173873" y="112877"/>
                  </a:lnTo>
                  <a:lnTo>
                    <a:pt x="1177785" y="110566"/>
                  </a:lnTo>
                  <a:close/>
                </a:path>
                <a:path w="1234439" h="770889">
                  <a:moveTo>
                    <a:pt x="1205318" y="103759"/>
                  </a:moveTo>
                  <a:lnTo>
                    <a:pt x="1202232" y="87134"/>
                  </a:lnTo>
                  <a:lnTo>
                    <a:pt x="1196378" y="88760"/>
                  </a:lnTo>
                  <a:lnTo>
                    <a:pt x="1188161" y="89674"/>
                  </a:lnTo>
                  <a:lnTo>
                    <a:pt x="1191031" y="106299"/>
                  </a:lnTo>
                  <a:lnTo>
                    <a:pt x="1199464" y="105371"/>
                  </a:lnTo>
                  <a:lnTo>
                    <a:pt x="1205318" y="103759"/>
                  </a:lnTo>
                  <a:close/>
                </a:path>
                <a:path w="1234439" h="770889">
                  <a:moveTo>
                    <a:pt x="1234401" y="97993"/>
                  </a:moveTo>
                  <a:lnTo>
                    <a:pt x="1232865" y="81026"/>
                  </a:lnTo>
                  <a:lnTo>
                    <a:pt x="1224635" y="82753"/>
                  </a:lnTo>
                  <a:lnTo>
                    <a:pt x="1217244" y="83680"/>
                  </a:lnTo>
                  <a:lnTo>
                    <a:pt x="1220114" y="100533"/>
                  </a:lnTo>
                  <a:lnTo>
                    <a:pt x="1227518" y="99720"/>
                  </a:lnTo>
                  <a:lnTo>
                    <a:pt x="1234401" y="979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081867" y="4895930"/>
              <a:ext cx="2232660" cy="1793875"/>
            </a:xfrm>
            <a:custGeom>
              <a:avLst/>
              <a:gdLst/>
              <a:ahLst/>
              <a:cxnLst/>
              <a:rect l="l" t="t" r="r" b="b"/>
              <a:pathLst>
                <a:path w="2232660" h="1793875">
                  <a:moveTo>
                    <a:pt x="0" y="0"/>
                  </a:moveTo>
                  <a:lnTo>
                    <a:pt x="2232377" y="0"/>
                  </a:lnTo>
                  <a:lnTo>
                    <a:pt x="2232377" y="1793874"/>
                  </a:lnTo>
                  <a:lnTo>
                    <a:pt x="0" y="1793874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659967" y="990680"/>
            <a:ext cx="2417445" cy="5867400"/>
            <a:chOff x="5659967" y="990680"/>
            <a:chExt cx="2417445" cy="5867400"/>
          </a:xfrm>
        </p:grpSpPr>
        <p:sp>
          <p:nvSpPr>
            <p:cNvPr id="27" name="object 27"/>
            <p:cNvSpPr/>
            <p:nvPr/>
          </p:nvSpPr>
          <p:spPr>
            <a:xfrm>
              <a:off x="5672328" y="1002791"/>
              <a:ext cx="2377439" cy="189890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685367" y="1016079"/>
              <a:ext cx="2199005" cy="1717675"/>
            </a:xfrm>
            <a:custGeom>
              <a:avLst/>
              <a:gdLst/>
              <a:ahLst/>
              <a:cxnLst/>
              <a:rect l="l" t="t" r="r" b="b"/>
              <a:pathLst>
                <a:path w="2199004" h="1717675">
                  <a:moveTo>
                    <a:pt x="2198510" y="0"/>
                  </a:moveTo>
                  <a:lnTo>
                    <a:pt x="0" y="0"/>
                  </a:lnTo>
                  <a:lnTo>
                    <a:pt x="0" y="1717675"/>
                  </a:lnTo>
                  <a:lnTo>
                    <a:pt x="2198510" y="1717675"/>
                  </a:lnTo>
                  <a:lnTo>
                    <a:pt x="2198510" y="0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99734" y="1158557"/>
              <a:ext cx="1390650" cy="506095"/>
            </a:xfrm>
            <a:custGeom>
              <a:avLst/>
              <a:gdLst/>
              <a:ahLst/>
              <a:cxnLst/>
              <a:rect l="l" t="t" r="r" b="b"/>
              <a:pathLst>
                <a:path w="1390650" h="506094">
                  <a:moveTo>
                    <a:pt x="15265" y="490448"/>
                  </a:moveTo>
                  <a:lnTo>
                    <a:pt x="749" y="488746"/>
                  </a:lnTo>
                  <a:lnTo>
                    <a:pt x="0" y="504253"/>
                  </a:lnTo>
                  <a:lnTo>
                    <a:pt x="14516" y="505942"/>
                  </a:lnTo>
                  <a:lnTo>
                    <a:pt x="15265" y="490448"/>
                  </a:lnTo>
                  <a:close/>
                </a:path>
                <a:path w="1390650" h="506094">
                  <a:moveTo>
                    <a:pt x="17526" y="457631"/>
                  </a:moveTo>
                  <a:lnTo>
                    <a:pt x="3009" y="455930"/>
                  </a:lnTo>
                  <a:lnTo>
                    <a:pt x="2247" y="472224"/>
                  </a:lnTo>
                  <a:lnTo>
                    <a:pt x="16764" y="473925"/>
                  </a:lnTo>
                  <a:lnTo>
                    <a:pt x="17526" y="457631"/>
                  </a:lnTo>
                  <a:close/>
                </a:path>
                <a:path w="1390650" h="506094">
                  <a:moveTo>
                    <a:pt x="20523" y="424700"/>
                  </a:moveTo>
                  <a:lnTo>
                    <a:pt x="5765" y="422998"/>
                  </a:lnTo>
                  <a:lnTo>
                    <a:pt x="5003" y="437032"/>
                  </a:lnTo>
                  <a:lnTo>
                    <a:pt x="4254" y="439635"/>
                  </a:lnTo>
                  <a:lnTo>
                    <a:pt x="19011" y="440994"/>
                  </a:lnTo>
                  <a:lnTo>
                    <a:pt x="19773" y="438734"/>
                  </a:lnTo>
                  <a:lnTo>
                    <a:pt x="20523" y="424700"/>
                  </a:lnTo>
                  <a:close/>
                </a:path>
                <a:path w="1390650" h="506094">
                  <a:moveTo>
                    <a:pt x="23266" y="391883"/>
                  </a:moveTo>
                  <a:lnTo>
                    <a:pt x="8763" y="390182"/>
                  </a:lnTo>
                  <a:lnTo>
                    <a:pt x="8013" y="396862"/>
                  </a:lnTo>
                  <a:lnTo>
                    <a:pt x="6502" y="406704"/>
                  </a:lnTo>
                  <a:lnTo>
                    <a:pt x="21018" y="408406"/>
                  </a:lnTo>
                  <a:lnTo>
                    <a:pt x="22529" y="398551"/>
                  </a:lnTo>
                  <a:lnTo>
                    <a:pt x="23266" y="391883"/>
                  </a:lnTo>
                  <a:close/>
                </a:path>
                <a:path w="1390650" h="506094">
                  <a:moveTo>
                    <a:pt x="37299" y="369138"/>
                  </a:moveTo>
                  <a:lnTo>
                    <a:pt x="25527" y="359295"/>
                  </a:lnTo>
                  <a:lnTo>
                    <a:pt x="21780" y="364045"/>
                  </a:lnTo>
                  <a:lnTo>
                    <a:pt x="17526" y="371398"/>
                  </a:lnTo>
                  <a:lnTo>
                    <a:pt x="16027" y="372986"/>
                  </a:lnTo>
                  <a:lnTo>
                    <a:pt x="29286" y="379539"/>
                  </a:lnTo>
                  <a:lnTo>
                    <a:pt x="33540" y="373888"/>
                  </a:lnTo>
                  <a:lnTo>
                    <a:pt x="37299" y="369138"/>
                  </a:lnTo>
                  <a:close/>
                </a:path>
                <a:path w="1390650" h="506094">
                  <a:moveTo>
                    <a:pt x="56819" y="346049"/>
                  </a:moveTo>
                  <a:lnTo>
                    <a:pt x="46799" y="334505"/>
                  </a:lnTo>
                  <a:lnTo>
                    <a:pt x="43802" y="337896"/>
                  </a:lnTo>
                  <a:lnTo>
                    <a:pt x="38544" y="343560"/>
                  </a:lnTo>
                  <a:lnTo>
                    <a:pt x="36537" y="346049"/>
                  </a:lnTo>
                  <a:lnTo>
                    <a:pt x="46799" y="357593"/>
                  </a:lnTo>
                  <a:lnTo>
                    <a:pt x="48806" y="355104"/>
                  </a:lnTo>
                  <a:lnTo>
                    <a:pt x="54063" y="349110"/>
                  </a:lnTo>
                  <a:lnTo>
                    <a:pt x="56819" y="346049"/>
                  </a:lnTo>
                  <a:close/>
                </a:path>
                <a:path w="1390650" h="506094">
                  <a:moveTo>
                    <a:pt x="75082" y="318211"/>
                  </a:moveTo>
                  <a:lnTo>
                    <a:pt x="63563" y="309841"/>
                  </a:lnTo>
                  <a:lnTo>
                    <a:pt x="62064" y="312331"/>
                  </a:lnTo>
                  <a:lnTo>
                    <a:pt x="55562" y="322173"/>
                  </a:lnTo>
                  <a:lnTo>
                    <a:pt x="67081" y="332016"/>
                  </a:lnTo>
                  <a:lnTo>
                    <a:pt x="73583" y="320471"/>
                  </a:lnTo>
                  <a:lnTo>
                    <a:pt x="75082" y="318211"/>
                  </a:lnTo>
                  <a:close/>
                </a:path>
                <a:path w="1390650" h="506094">
                  <a:moveTo>
                    <a:pt x="90601" y="289356"/>
                  </a:moveTo>
                  <a:lnTo>
                    <a:pt x="77343" y="281203"/>
                  </a:lnTo>
                  <a:lnTo>
                    <a:pt x="70078" y="295236"/>
                  </a:lnTo>
                  <a:lnTo>
                    <a:pt x="83096" y="303390"/>
                  </a:lnTo>
                  <a:lnTo>
                    <a:pt x="90601" y="289356"/>
                  </a:lnTo>
                  <a:close/>
                </a:path>
                <a:path w="1390650" h="506094">
                  <a:moveTo>
                    <a:pt x="104368" y="260616"/>
                  </a:moveTo>
                  <a:lnTo>
                    <a:pt x="91097" y="252463"/>
                  </a:lnTo>
                  <a:lnTo>
                    <a:pt x="84594" y="265709"/>
                  </a:lnTo>
                  <a:lnTo>
                    <a:pt x="83845" y="266611"/>
                  </a:lnTo>
                  <a:lnTo>
                    <a:pt x="97116" y="274751"/>
                  </a:lnTo>
                  <a:lnTo>
                    <a:pt x="97853" y="273850"/>
                  </a:lnTo>
                  <a:lnTo>
                    <a:pt x="104368" y="260616"/>
                  </a:lnTo>
                  <a:close/>
                </a:path>
                <a:path w="1390650" h="506094">
                  <a:moveTo>
                    <a:pt x="119634" y="232892"/>
                  </a:moveTo>
                  <a:lnTo>
                    <a:pt x="108115" y="224739"/>
                  </a:lnTo>
                  <a:lnTo>
                    <a:pt x="101371" y="235381"/>
                  </a:lnTo>
                  <a:lnTo>
                    <a:pt x="98615" y="238429"/>
                  </a:lnTo>
                  <a:lnTo>
                    <a:pt x="111633" y="246913"/>
                  </a:lnTo>
                  <a:lnTo>
                    <a:pt x="113118" y="243522"/>
                  </a:lnTo>
                  <a:lnTo>
                    <a:pt x="119634" y="232892"/>
                  </a:lnTo>
                  <a:close/>
                </a:path>
                <a:path w="1390650" h="506094">
                  <a:moveTo>
                    <a:pt x="137160" y="209804"/>
                  </a:moveTo>
                  <a:lnTo>
                    <a:pt x="126898" y="198259"/>
                  </a:lnTo>
                  <a:lnTo>
                    <a:pt x="124142" y="201650"/>
                  </a:lnTo>
                  <a:lnTo>
                    <a:pt x="116878" y="211505"/>
                  </a:lnTo>
                  <a:lnTo>
                    <a:pt x="128397" y="221348"/>
                  </a:lnTo>
                  <a:lnTo>
                    <a:pt x="134404" y="213194"/>
                  </a:lnTo>
                  <a:lnTo>
                    <a:pt x="137160" y="209804"/>
                  </a:lnTo>
                  <a:close/>
                </a:path>
                <a:path w="1390650" h="506094">
                  <a:moveTo>
                    <a:pt x="158432" y="185928"/>
                  </a:moveTo>
                  <a:lnTo>
                    <a:pt x="148170" y="174726"/>
                  </a:lnTo>
                  <a:lnTo>
                    <a:pt x="146659" y="176085"/>
                  </a:lnTo>
                  <a:lnTo>
                    <a:pt x="138658" y="184569"/>
                  </a:lnTo>
                  <a:lnTo>
                    <a:pt x="137160" y="185928"/>
                  </a:lnTo>
                  <a:lnTo>
                    <a:pt x="147408" y="197472"/>
                  </a:lnTo>
                  <a:lnTo>
                    <a:pt x="148907" y="195999"/>
                  </a:lnTo>
                  <a:lnTo>
                    <a:pt x="156921" y="187617"/>
                  </a:lnTo>
                  <a:lnTo>
                    <a:pt x="158432" y="185928"/>
                  </a:lnTo>
                  <a:close/>
                </a:path>
                <a:path w="1390650" h="506094">
                  <a:moveTo>
                    <a:pt x="180200" y="165442"/>
                  </a:moveTo>
                  <a:lnTo>
                    <a:pt x="169938" y="152539"/>
                  </a:lnTo>
                  <a:lnTo>
                    <a:pt x="161925" y="159778"/>
                  </a:lnTo>
                  <a:lnTo>
                    <a:pt x="159169" y="163969"/>
                  </a:lnTo>
                  <a:lnTo>
                    <a:pt x="169189" y="175514"/>
                  </a:lnTo>
                  <a:lnTo>
                    <a:pt x="172186" y="173024"/>
                  </a:lnTo>
                  <a:lnTo>
                    <a:pt x="180200" y="165442"/>
                  </a:lnTo>
                  <a:close/>
                </a:path>
                <a:path w="1390650" h="506094">
                  <a:moveTo>
                    <a:pt x="202222" y="144957"/>
                  </a:moveTo>
                  <a:lnTo>
                    <a:pt x="193459" y="131953"/>
                  </a:lnTo>
                  <a:lnTo>
                    <a:pt x="186702" y="136817"/>
                  </a:lnTo>
                  <a:lnTo>
                    <a:pt x="180949" y="141795"/>
                  </a:lnTo>
                  <a:lnTo>
                    <a:pt x="191211" y="155028"/>
                  </a:lnTo>
                  <a:lnTo>
                    <a:pt x="195465" y="149936"/>
                  </a:lnTo>
                  <a:lnTo>
                    <a:pt x="202222" y="144957"/>
                  </a:lnTo>
                  <a:close/>
                </a:path>
                <a:path w="1390650" h="506094">
                  <a:moveTo>
                    <a:pt x="224751" y="124701"/>
                  </a:moveTo>
                  <a:lnTo>
                    <a:pt x="215988" y="111467"/>
                  </a:lnTo>
                  <a:lnTo>
                    <a:pt x="211734" y="114630"/>
                  </a:lnTo>
                  <a:lnTo>
                    <a:pt x="204228" y="121310"/>
                  </a:lnTo>
                  <a:lnTo>
                    <a:pt x="212979" y="134543"/>
                  </a:lnTo>
                  <a:lnTo>
                    <a:pt x="220497" y="127762"/>
                  </a:lnTo>
                  <a:lnTo>
                    <a:pt x="224751" y="124701"/>
                  </a:lnTo>
                  <a:close/>
                </a:path>
                <a:path w="1390650" h="506094">
                  <a:moveTo>
                    <a:pt x="247523" y="104216"/>
                  </a:moveTo>
                  <a:lnTo>
                    <a:pt x="238760" y="90982"/>
                  </a:lnTo>
                  <a:lnTo>
                    <a:pt x="236512" y="93472"/>
                  </a:lnTo>
                  <a:lnTo>
                    <a:pt x="228511" y="100825"/>
                  </a:lnTo>
                  <a:lnTo>
                    <a:pt x="227749" y="101625"/>
                  </a:lnTo>
                  <a:lnTo>
                    <a:pt x="236512" y="114630"/>
                  </a:lnTo>
                  <a:lnTo>
                    <a:pt x="237261" y="114071"/>
                  </a:lnTo>
                  <a:lnTo>
                    <a:pt x="245275" y="106489"/>
                  </a:lnTo>
                  <a:lnTo>
                    <a:pt x="247523" y="104216"/>
                  </a:lnTo>
                  <a:close/>
                </a:path>
                <a:path w="1390650" h="506094">
                  <a:moveTo>
                    <a:pt x="270040" y="82829"/>
                  </a:moveTo>
                  <a:lnTo>
                    <a:pt x="259791" y="69596"/>
                  </a:lnTo>
                  <a:lnTo>
                    <a:pt x="248767" y="80340"/>
                  </a:lnTo>
                  <a:lnTo>
                    <a:pt x="259029" y="93472"/>
                  </a:lnTo>
                  <a:lnTo>
                    <a:pt x="270040" y="82829"/>
                  </a:lnTo>
                  <a:close/>
                </a:path>
                <a:path w="1390650" h="506094">
                  <a:moveTo>
                    <a:pt x="291820" y="60655"/>
                  </a:moveTo>
                  <a:lnTo>
                    <a:pt x="281813" y="47409"/>
                  </a:lnTo>
                  <a:lnTo>
                    <a:pt x="273050" y="56464"/>
                  </a:lnTo>
                  <a:lnTo>
                    <a:pt x="270802" y="58166"/>
                  </a:lnTo>
                  <a:lnTo>
                    <a:pt x="281063" y="71297"/>
                  </a:lnTo>
                  <a:lnTo>
                    <a:pt x="283057" y="69596"/>
                  </a:lnTo>
                  <a:lnTo>
                    <a:pt x="291820" y="60655"/>
                  </a:lnTo>
                  <a:close/>
                </a:path>
                <a:path w="1390650" h="506094">
                  <a:moveTo>
                    <a:pt x="314591" y="40970"/>
                  </a:moveTo>
                  <a:lnTo>
                    <a:pt x="305828" y="27724"/>
                  </a:lnTo>
                  <a:lnTo>
                    <a:pt x="299326" y="32816"/>
                  </a:lnTo>
                  <a:lnTo>
                    <a:pt x="294081" y="37566"/>
                  </a:lnTo>
                  <a:lnTo>
                    <a:pt x="302831" y="50812"/>
                  </a:lnTo>
                  <a:lnTo>
                    <a:pt x="308089" y="45720"/>
                  </a:lnTo>
                  <a:lnTo>
                    <a:pt x="314591" y="40970"/>
                  </a:lnTo>
                  <a:close/>
                </a:path>
                <a:path w="1390650" h="506094">
                  <a:moveTo>
                    <a:pt x="338620" y="24447"/>
                  </a:moveTo>
                  <a:lnTo>
                    <a:pt x="331355" y="9842"/>
                  </a:lnTo>
                  <a:lnTo>
                    <a:pt x="326364" y="12331"/>
                  </a:lnTo>
                  <a:lnTo>
                    <a:pt x="318096" y="18783"/>
                  </a:lnTo>
                  <a:lnTo>
                    <a:pt x="326859" y="32029"/>
                  </a:lnTo>
                  <a:lnTo>
                    <a:pt x="333616" y="26936"/>
                  </a:lnTo>
                  <a:lnTo>
                    <a:pt x="338620" y="24447"/>
                  </a:lnTo>
                  <a:close/>
                </a:path>
                <a:path w="1390650" h="506094">
                  <a:moveTo>
                    <a:pt x="364896" y="1701"/>
                  </a:moveTo>
                  <a:lnTo>
                    <a:pt x="353136" y="0"/>
                  </a:lnTo>
                  <a:lnTo>
                    <a:pt x="345135" y="3060"/>
                  </a:lnTo>
                  <a:lnTo>
                    <a:pt x="351142" y="17995"/>
                  </a:lnTo>
                  <a:lnTo>
                    <a:pt x="354634" y="16294"/>
                  </a:lnTo>
                  <a:lnTo>
                    <a:pt x="360641" y="17995"/>
                  </a:lnTo>
                  <a:lnTo>
                    <a:pt x="364896" y="1701"/>
                  </a:lnTo>
                  <a:close/>
                </a:path>
                <a:path w="1390650" h="506094">
                  <a:moveTo>
                    <a:pt x="388924" y="26936"/>
                  </a:moveTo>
                  <a:lnTo>
                    <a:pt x="388175" y="26136"/>
                  </a:lnTo>
                  <a:lnTo>
                    <a:pt x="382422" y="16294"/>
                  </a:lnTo>
                  <a:lnTo>
                    <a:pt x="378917" y="12331"/>
                  </a:lnTo>
                  <a:lnTo>
                    <a:pt x="370154" y="25234"/>
                  </a:lnTo>
                  <a:lnTo>
                    <a:pt x="370662" y="26136"/>
                  </a:lnTo>
                  <a:lnTo>
                    <a:pt x="376669" y="35877"/>
                  </a:lnTo>
                  <a:lnTo>
                    <a:pt x="377418" y="36779"/>
                  </a:lnTo>
                  <a:lnTo>
                    <a:pt x="388924" y="26936"/>
                  </a:lnTo>
                  <a:close/>
                </a:path>
                <a:path w="1390650" h="506094">
                  <a:moveTo>
                    <a:pt x="404444" y="54775"/>
                  </a:moveTo>
                  <a:lnTo>
                    <a:pt x="401434" y="50012"/>
                  </a:lnTo>
                  <a:lnTo>
                    <a:pt x="396925" y="41871"/>
                  </a:lnTo>
                  <a:lnTo>
                    <a:pt x="385419" y="50012"/>
                  </a:lnTo>
                  <a:lnTo>
                    <a:pt x="389686" y="58166"/>
                  </a:lnTo>
                  <a:lnTo>
                    <a:pt x="392671" y="63144"/>
                  </a:lnTo>
                  <a:lnTo>
                    <a:pt x="404444" y="54775"/>
                  </a:lnTo>
                  <a:close/>
                </a:path>
                <a:path w="1390650" h="506094">
                  <a:moveTo>
                    <a:pt x="423214" y="63715"/>
                  </a:moveTo>
                  <a:lnTo>
                    <a:pt x="413207" y="63715"/>
                  </a:lnTo>
                  <a:lnTo>
                    <a:pt x="412457" y="63144"/>
                  </a:lnTo>
                  <a:lnTo>
                    <a:pt x="405193" y="77736"/>
                  </a:lnTo>
                  <a:lnTo>
                    <a:pt x="410197" y="80340"/>
                  </a:lnTo>
                  <a:lnTo>
                    <a:pt x="423214" y="80340"/>
                  </a:lnTo>
                  <a:lnTo>
                    <a:pt x="423214" y="63715"/>
                  </a:lnTo>
                  <a:close/>
                </a:path>
                <a:path w="1390650" h="506094">
                  <a:moveTo>
                    <a:pt x="453999" y="77736"/>
                  </a:moveTo>
                  <a:lnTo>
                    <a:pt x="448233" y="70497"/>
                  </a:lnTo>
                  <a:lnTo>
                    <a:pt x="438734" y="64617"/>
                  </a:lnTo>
                  <a:lnTo>
                    <a:pt x="437222" y="81140"/>
                  </a:lnTo>
                  <a:lnTo>
                    <a:pt x="435724" y="81140"/>
                  </a:lnTo>
                  <a:lnTo>
                    <a:pt x="437984" y="83629"/>
                  </a:lnTo>
                  <a:lnTo>
                    <a:pt x="443738" y="89281"/>
                  </a:lnTo>
                  <a:lnTo>
                    <a:pt x="453999" y="77736"/>
                  </a:lnTo>
                  <a:close/>
                </a:path>
                <a:path w="1390650" h="506094">
                  <a:moveTo>
                    <a:pt x="472274" y="104787"/>
                  </a:moveTo>
                  <a:lnTo>
                    <a:pt x="470014" y="100825"/>
                  </a:lnTo>
                  <a:lnTo>
                    <a:pt x="465010" y="93472"/>
                  </a:lnTo>
                  <a:lnTo>
                    <a:pt x="463511" y="91770"/>
                  </a:lnTo>
                  <a:lnTo>
                    <a:pt x="451751" y="101625"/>
                  </a:lnTo>
                  <a:lnTo>
                    <a:pt x="453250" y="103314"/>
                  </a:lnTo>
                  <a:lnTo>
                    <a:pt x="458254" y="110667"/>
                  </a:lnTo>
                  <a:lnTo>
                    <a:pt x="460502" y="114630"/>
                  </a:lnTo>
                  <a:lnTo>
                    <a:pt x="472274" y="104787"/>
                  </a:lnTo>
                  <a:close/>
                </a:path>
                <a:path w="1390650" h="506094">
                  <a:moveTo>
                    <a:pt x="492531" y="117919"/>
                  </a:moveTo>
                  <a:lnTo>
                    <a:pt x="486029" y="117119"/>
                  </a:lnTo>
                  <a:lnTo>
                    <a:pt x="481774" y="115430"/>
                  </a:lnTo>
                  <a:lnTo>
                    <a:pt x="471512" y="126961"/>
                  </a:lnTo>
                  <a:lnTo>
                    <a:pt x="474522" y="130365"/>
                  </a:lnTo>
                  <a:lnTo>
                    <a:pt x="481774" y="133642"/>
                  </a:lnTo>
                  <a:lnTo>
                    <a:pt x="488276" y="134543"/>
                  </a:lnTo>
                  <a:lnTo>
                    <a:pt x="492531" y="117919"/>
                  </a:lnTo>
                  <a:close/>
                </a:path>
                <a:path w="1390650" h="506094">
                  <a:moveTo>
                    <a:pt x="519569" y="134543"/>
                  </a:moveTo>
                  <a:lnTo>
                    <a:pt x="518312" y="117919"/>
                  </a:lnTo>
                  <a:lnTo>
                    <a:pt x="514565" y="118821"/>
                  </a:lnTo>
                  <a:lnTo>
                    <a:pt x="504304" y="119608"/>
                  </a:lnTo>
                  <a:lnTo>
                    <a:pt x="504304" y="135902"/>
                  </a:lnTo>
                  <a:lnTo>
                    <a:pt x="516064" y="135115"/>
                  </a:lnTo>
                  <a:lnTo>
                    <a:pt x="519569" y="134543"/>
                  </a:lnTo>
                  <a:close/>
                </a:path>
                <a:path w="1390650" h="506094">
                  <a:moveTo>
                    <a:pt x="549605" y="129451"/>
                  </a:moveTo>
                  <a:lnTo>
                    <a:pt x="546595" y="113157"/>
                  </a:lnTo>
                  <a:lnTo>
                    <a:pt x="535838" y="114630"/>
                  </a:lnTo>
                  <a:lnTo>
                    <a:pt x="532091" y="115430"/>
                  </a:lnTo>
                  <a:lnTo>
                    <a:pt x="535089" y="131953"/>
                  </a:lnTo>
                  <a:lnTo>
                    <a:pt x="538594" y="131152"/>
                  </a:lnTo>
                  <a:lnTo>
                    <a:pt x="549605" y="129451"/>
                  </a:lnTo>
                  <a:close/>
                </a:path>
                <a:path w="1390650" h="506094">
                  <a:moveTo>
                    <a:pt x="577380" y="110680"/>
                  </a:moveTo>
                  <a:lnTo>
                    <a:pt x="570877" y="110680"/>
                  </a:lnTo>
                  <a:lnTo>
                    <a:pt x="562114" y="110667"/>
                  </a:lnTo>
                  <a:lnTo>
                    <a:pt x="563372" y="126961"/>
                  </a:lnTo>
                  <a:lnTo>
                    <a:pt x="570128" y="126961"/>
                  </a:lnTo>
                  <a:lnTo>
                    <a:pt x="570877" y="126961"/>
                  </a:lnTo>
                  <a:lnTo>
                    <a:pt x="577380" y="126961"/>
                  </a:lnTo>
                  <a:lnTo>
                    <a:pt x="577380" y="110680"/>
                  </a:lnTo>
                  <a:close/>
                </a:path>
                <a:path w="1390650" h="506094">
                  <a:moveTo>
                    <a:pt x="606425" y="111467"/>
                  </a:moveTo>
                  <a:lnTo>
                    <a:pt x="591896" y="111467"/>
                  </a:lnTo>
                  <a:lnTo>
                    <a:pt x="591896" y="127762"/>
                  </a:lnTo>
                  <a:lnTo>
                    <a:pt x="606425" y="127762"/>
                  </a:lnTo>
                  <a:lnTo>
                    <a:pt x="606425" y="111467"/>
                  </a:lnTo>
                  <a:close/>
                </a:path>
                <a:path w="1390650" h="506094">
                  <a:moveTo>
                    <a:pt x="636447" y="126961"/>
                  </a:moveTo>
                  <a:lnTo>
                    <a:pt x="634949" y="110667"/>
                  </a:lnTo>
                  <a:lnTo>
                    <a:pt x="623925" y="110667"/>
                  </a:lnTo>
                  <a:lnTo>
                    <a:pt x="621182" y="111467"/>
                  </a:lnTo>
                  <a:lnTo>
                    <a:pt x="621182" y="127762"/>
                  </a:lnTo>
                  <a:lnTo>
                    <a:pt x="625436" y="126961"/>
                  </a:lnTo>
                  <a:lnTo>
                    <a:pt x="636447" y="126961"/>
                  </a:lnTo>
                  <a:close/>
                </a:path>
                <a:path w="1390650" h="506094">
                  <a:moveTo>
                    <a:pt x="665734" y="122212"/>
                  </a:moveTo>
                  <a:lnTo>
                    <a:pt x="662724" y="105575"/>
                  </a:lnTo>
                  <a:lnTo>
                    <a:pt x="650214" y="108064"/>
                  </a:lnTo>
                  <a:lnTo>
                    <a:pt x="649706" y="108978"/>
                  </a:lnTo>
                  <a:lnTo>
                    <a:pt x="650963" y="125272"/>
                  </a:lnTo>
                  <a:lnTo>
                    <a:pt x="651713" y="124701"/>
                  </a:lnTo>
                  <a:lnTo>
                    <a:pt x="665734" y="122212"/>
                  </a:lnTo>
                  <a:close/>
                </a:path>
                <a:path w="1390650" h="506094">
                  <a:moveTo>
                    <a:pt x="691997" y="99123"/>
                  </a:moveTo>
                  <a:lnTo>
                    <a:pt x="677240" y="95732"/>
                  </a:lnTo>
                  <a:lnTo>
                    <a:pt x="677240" y="99923"/>
                  </a:lnTo>
                  <a:lnTo>
                    <a:pt x="676490" y="103314"/>
                  </a:lnTo>
                  <a:lnTo>
                    <a:pt x="677240" y="103314"/>
                  </a:lnTo>
                  <a:lnTo>
                    <a:pt x="680250" y="119608"/>
                  </a:lnTo>
                  <a:lnTo>
                    <a:pt x="685253" y="116217"/>
                  </a:lnTo>
                  <a:lnTo>
                    <a:pt x="689749" y="109766"/>
                  </a:lnTo>
                  <a:lnTo>
                    <a:pt x="691997" y="103314"/>
                  </a:lnTo>
                  <a:lnTo>
                    <a:pt x="691997" y="99123"/>
                  </a:lnTo>
                  <a:close/>
                </a:path>
                <a:path w="1390650" h="506094">
                  <a:moveTo>
                    <a:pt x="704278" y="71297"/>
                  </a:moveTo>
                  <a:lnTo>
                    <a:pt x="693267" y="71297"/>
                  </a:lnTo>
                  <a:lnTo>
                    <a:pt x="691997" y="71297"/>
                  </a:lnTo>
                  <a:lnTo>
                    <a:pt x="690511" y="72199"/>
                  </a:lnTo>
                  <a:lnTo>
                    <a:pt x="684504" y="77736"/>
                  </a:lnTo>
                  <a:lnTo>
                    <a:pt x="693267" y="85077"/>
                  </a:lnTo>
                  <a:lnTo>
                    <a:pt x="693267" y="87591"/>
                  </a:lnTo>
                  <a:lnTo>
                    <a:pt x="696264" y="87591"/>
                  </a:lnTo>
                  <a:lnTo>
                    <a:pt x="704278" y="87591"/>
                  </a:lnTo>
                  <a:lnTo>
                    <a:pt x="704278" y="71297"/>
                  </a:lnTo>
                  <a:close/>
                </a:path>
                <a:path w="1390650" h="506094">
                  <a:moveTo>
                    <a:pt x="735050" y="82829"/>
                  </a:moveTo>
                  <a:lnTo>
                    <a:pt x="732040" y="66306"/>
                  </a:lnTo>
                  <a:lnTo>
                    <a:pt x="719531" y="68795"/>
                  </a:lnTo>
                  <a:lnTo>
                    <a:pt x="718286" y="69596"/>
                  </a:lnTo>
                  <a:lnTo>
                    <a:pt x="719531" y="85890"/>
                  </a:lnTo>
                  <a:lnTo>
                    <a:pt x="722541" y="85102"/>
                  </a:lnTo>
                  <a:lnTo>
                    <a:pt x="735050" y="82829"/>
                  </a:lnTo>
                  <a:close/>
                </a:path>
                <a:path w="1390650" h="506094">
                  <a:moveTo>
                    <a:pt x="762838" y="73558"/>
                  </a:moveTo>
                  <a:lnTo>
                    <a:pt x="759828" y="57264"/>
                  </a:lnTo>
                  <a:lnTo>
                    <a:pt x="758329" y="57264"/>
                  </a:lnTo>
                  <a:lnTo>
                    <a:pt x="745312" y="61442"/>
                  </a:lnTo>
                  <a:lnTo>
                    <a:pt x="749566" y="77736"/>
                  </a:lnTo>
                  <a:lnTo>
                    <a:pt x="761339" y="73558"/>
                  </a:lnTo>
                  <a:lnTo>
                    <a:pt x="762838" y="73558"/>
                  </a:lnTo>
                  <a:close/>
                </a:path>
                <a:path w="1390650" h="506094">
                  <a:moveTo>
                    <a:pt x="791121" y="69596"/>
                  </a:moveTo>
                  <a:lnTo>
                    <a:pt x="789609" y="53073"/>
                  </a:lnTo>
                  <a:lnTo>
                    <a:pt x="783856" y="53073"/>
                  </a:lnTo>
                  <a:lnTo>
                    <a:pt x="775093" y="54775"/>
                  </a:lnTo>
                  <a:lnTo>
                    <a:pt x="776605" y="71297"/>
                  </a:lnTo>
                  <a:lnTo>
                    <a:pt x="785355" y="69596"/>
                  </a:lnTo>
                  <a:lnTo>
                    <a:pt x="791121" y="69596"/>
                  </a:lnTo>
                  <a:close/>
                </a:path>
                <a:path w="1390650" h="506094">
                  <a:moveTo>
                    <a:pt x="821893" y="68795"/>
                  </a:moveTo>
                  <a:lnTo>
                    <a:pt x="817397" y="63715"/>
                  </a:lnTo>
                  <a:lnTo>
                    <a:pt x="811644" y="58166"/>
                  </a:lnTo>
                  <a:lnTo>
                    <a:pt x="806627" y="56464"/>
                  </a:lnTo>
                  <a:lnTo>
                    <a:pt x="802132" y="71297"/>
                  </a:lnTo>
                  <a:lnTo>
                    <a:pt x="804379" y="72986"/>
                  </a:lnTo>
                  <a:lnTo>
                    <a:pt x="807135" y="75247"/>
                  </a:lnTo>
                  <a:lnTo>
                    <a:pt x="810145" y="78651"/>
                  </a:lnTo>
                  <a:lnTo>
                    <a:pt x="821893" y="68795"/>
                  </a:lnTo>
                  <a:close/>
                </a:path>
                <a:path w="1390650" h="506094">
                  <a:moveTo>
                    <a:pt x="840168" y="88493"/>
                  </a:moveTo>
                  <a:lnTo>
                    <a:pt x="834161" y="85102"/>
                  </a:lnTo>
                  <a:lnTo>
                    <a:pt x="830656" y="82042"/>
                  </a:lnTo>
                  <a:lnTo>
                    <a:pt x="818896" y="91770"/>
                  </a:lnTo>
                  <a:lnTo>
                    <a:pt x="820394" y="93472"/>
                  </a:lnTo>
                  <a:lnTo>
                    <a:pt x="825398" y="98336"/>
                  </a:lnTo>
                  <a:lnTo>
                    <a:pt x="832916" y="103314"/>
                  </a:lnTo>
                  <a:lnTo>
                    <a:pt x="840168" y="88493"/>
                  </a:lnTo>
                  <a:close/>
                </a:path>
                <a:path w="1390650" h="506094">
                  <a:moveTo>
                    <a:pt x="865695" y="105575"/>
                  </a:moveTo>
                  <a:lnTo>
                    <a:pt x="864196" y="89281"/>
                  </a:lnTo>
                  <a:lnTo>
                    <a:pt x="863447" y="89281"/>
                  </a:lnTo>
                  <a:lnTo>
                    <a:pt x="857681" y="90195"/>
                  </a:lnTo>
                  <a:lnTo>
                    <a:pt x="852436" y="91770"/>
                  </a:lnTo>
                  <a:lnTo>
                    <a:pt x="850430" y="91770"/>
                  </a:lnTo>
                  <a:lnTo>
                    <a:pt x="850430" y="108064"/>
                  </a:lnTo>
                  <a:lnTo>
                    <a:pt x="855433" y="108064"/>
                  </a:lnTo>
                  <a:lnTo>
                    <a:pt x="860437" y="106489"/>
                  </a:lnTo>
                  <a:lnTo>
                    <a:pt x="864946" y="105575"/>
                  </a:lnTo>
                  <a:lnTo>
                    <a:pt x="865695" y="105575"/>
                  </a:lnTo>
                  <a:close/>
                </a:path>
                <a:path w="1390650" h="506094">
                  <a:moveTo>
                    <a:pt x="894207" y="107276"/>
                  </a:moveTo>
                  <a:lnTo>
                    <a:pt x="893483" y="103314"/>
                  </a:lnTo>
                  <a:lnTo>
                    <a:pt x="888974" y="95732"/>
                  </a:lnTo>
                  <a:lnTo>
                    <a:pt x="881710" y="90195"/>
                  </a:lnTo>
                  <a:lnTo>
                    <a:pt x="877214" y="106489"/>
                  </a:lnTo>
                  <a:lnTo>
                    <a:pt x="878713" y="107276"/>
                  </a:lnTo>
                  <a:lnTo>
                    <a:pt x="880224" y="109766"/>
                  </a:lnTo>
                  <a:lnTo>
                    <a:pt x="880960" y="114071"/>
                  </a:lnTo>
                  <a:lnTo>
                    <a:pt x="894207" y="107276"/>
                  </a:lnTo>
                  <a:close/>
                </a:path>
                <a:path w="1390650" h="506094">
                  <a:moveTo>
                    <a:pt x="907211" y="126961"/>
                  </a:moveTo>
                  <a:lnTo>
                    <a:pt x="903478" y="125272"/>
                  </a:lnTo>
                  <a:lnTo>
                    <a:pt x="897737" y="123012"/>
                  </a:lnTo>
                  <a:lnTo>
                    <a:pt x="897737" y="122212"/>
                  </a:lnTo>
                  <a:lnTo>
                    <a:pt x="885964" y="131953"/>
                  </a:lnTo>
                  <a:lnTo>
                    <a:pt x="891971" y="137604"/>
                  </a:lnTo>
                  <a:lnTo>
                    <a:pt x="897737" y="140093"/>
                  </a:lnTo>
                  <a:lnTo>
                    <a:pt x="901458" y="141795"/>
                  </a:lnTo>
                  <a:lnTo>
                    <a:pt x="907211" y="126961"/>
                  </a:lnTo>
                  <a:close/>
                </a:path>
                <a:path w="1390650" h="506094">
                  <a:moveTo>
                    <a:pt x="935037" y="132854"/>
                  </a:moveTo>
                  <a:lnTo>
                    <a:pt x="933526" y="132854"/>
                  </a:lnTo>
                  <a:lnTo>
                    <a:pt x="920521" y="129451"/>
                  </a:lnTo>
                  <a:lnTo>
                    <a:pt x="917486" y="145757"/>
                  </a:lnTo>
                  <a:lnTo>
                    <a:pt x="924039" y="147447"/>
                  </a:lnTo>
                  <a:lnTo>
                    <a:pt x="929284" y="149148"/>
                  </a:lnTo>
                  <a:lnTo>
                    <a:pt x="930490" y="149148"/>
                  </a:lnTo>
                  <a:lnTo>
                    <a:pt x="935037" y="132854"/>
                  </a:lnTo>
                  <a:close/>
                </a:path>
                <a:path w="1390650" h="506094">
                  <a:moveTo>
                    <a:pt x="961351" y="141795"/>
                  </a:moveTo>
                  <a:lnTo>
                    <a:pt x="960539" y="141795"/>
                  </a:lnTo>
                  <a:lnTo>
                    <a:pt x="953287" y="140093"/>
                  </a:lnTo>
                  <a:lnTo>
                    <a:pt x="949553" y="139306"/>
                  </a:lnTo>
                  <a:lnTo>
                    <a:pt x="943800" y="154241"/>
                  </a:lnTo>
                  <a:lnTo>
                    <a:pt x="950252" y="156387"/>
                  </a:lnTo>
                  <a:lnTo>
                    <a:pt x="959027" y="158089"/>
                  </a:lnTo>
                  <a:lnTo>
                    <a:pt x="959840" y="158089"/>
                  </a:lnTo>
                  <a:lnTo>
                    <a:pt x="961351" y="141795"/>
                  </a:lnTo>
                  <a:close/>
                </a:path>
                <a:path w="1390650" h="506094">
                  <a:moveTo>
                    <a:pt x="990384" y="157289"/>
                  </a:moveTo>
                  <a:lnTo>
                    <a:pt x="989076" y="140995"/>
                  </a:lnTo>
                  <a:lnTo>
                    <a:pt x="983119" y="140995"/>
                  </a:lnTo>
                  <a:lnTo>
                    <a:pt x="975055" y="141795"/>
                  </a:lnTo>
                  <a:lnTo>
                    <a:pt x="975055" y="158991"/>
                  </a:lnTo>
                  <a:lnTo>
                    <a:pt x="976566" y="158089"/>
                  </a:lnTo>
                  <a:lnTo>
                    <a:pt x="984529" y="157289"/>
                  </a:lnTo>
                  <a:lnTo>
                    <a:pt x="990384" y="157289"/>
                  </a:lnTo>
                  <a:close/>
                </a:path>
                <a:path w="1390650" h="506094">
                  <a:moveTo>
                    <a:pt x="1019619" y="140093"/>
                  </a:moveTo>
                  <a:lnTo>
                    <a:pt x="1007325" y="139306"/>
                  </a:lnTo>
                  <a:lnTo>
                    <a:pt x="1004392" y="139306"/>
                  </a:lnTo>
                  <a:lnTo>
                    <a:pt x="1004392" y="155600"/>
                  </a:lnTo>
                  <a:lnTo>
                    <a:pt x="1005801" y="155600"/>
                  </a:lnTo>
                  <a:lnTo>
                    <a:pt x="1018108" y="156387"/>
                  </a:lnTo>
                  <a:lnTo>
                    <a:pt x="1019619" y="140093"/>
                  </a:lnTo>
                  <a:close/>
                </a:path>
                <a:path w="1390650" h="506094">
                  <a:moveTo>
                    <a:pt x="1048156" y="140995"/>
                  </a:moveTo>
                  <a:lnTo>
                    <a:pt x="1033627" y="140995"/>
                  </a:lnTo>
                  <a:lnTo>
                    <a:pt x="1033627" y="157289"/>
                  </a:lnTo>
                  <a:lnTo>
                    <a:pt x="1048156" y="157289"/>
                  </a:lnTo>
                  <a:lnTo>
                    <a:pt x="1048156" y="140995"/>
                  </a:lnTo>
                  <a:close/>
                </a:path>
                <a:path w="1390650" h="506094">
                  <a:moveTo>
                    <a:pt x="1077887" y="155028"/>
                  </a:moveTo>
                  <a:lnTo>
                    <a:pt x="1076680" y="138506"/>
                  </a:lnTo>
                  <a:lnTo>
                    <a:pt x="1061961" y="139306"/>
                  </a:lnTo>
                  <a:lnTo>
                    <a:pt x="1063371" y="155600"/>
                  </a:lnTo>
                  <a:lnTo>
                    <a:pt x="1077887" y="155028"/>
                  </a:lnTo>
                  <a:close/>
                </a:path>
                <a:path w="1390650" h="506094">
                  <a:moveTo>
                    <a:pt x="1107935" y="149148"/>
                  </a:moveTo>
                  <a:lnTo>
                    <a:pt x="1104912" y="132854"/>
                  </a:lnTo>
                  <a:lnTo>
                    <a:pt x="1095438" y="134543"/>
                  </a:lnTo>
                  <a:lnTo>
                    <a:pt x="1091196" y="135902"/>
                  </a:lnTo>
                  <a:lnTo>
                    <a:pt x="1092708" y="152539"/>
                  </a:lnTo>
                  <a:lnTo>
                    <a:pt x="1098461" y="150850"/>
                  </a:lnTo>
                  <a:lnTo>
                    <a:pt x="1107935" y="149148"/>
                  </a:lnTo>
                  <a:close/>
                </a:path>
                <a:path w="1390650" h="506094">
                  <a:moveTo>
                    <a:pt x="1136472" y="143484"/>
                  </a:moveTo>
                  <a:lnTo>
                    <a:pt x="1133436" y="126961"/>
                  </a:lnTo>
                  <a:lnTo>
                    <a:pt x="1119022" y="130365"/>
                  </a:lnTo>
                  <a:lnTo>
                    <a:pt x="1121752" y="146659"/>
                  </a:lnTo>
                  <a:lnTo>
                    <a:pt x="1132738" y="144399"/>
                  </a:lnTo>
                  <a:lnTo>
                    <a:pt x="1136472" y="143484"/>
                  </a:lnTo>
                  <a:close/>
                </a:path>
                <a:path w="1390650" h="506094">
                  <a:moveTo>
                    <a:pt x="1164996" y="137604"/>
                  </a:moveTo>
                  <a:lnTo>
                    <a:pt x="1161973" y="121310"/>
                  </a:lnTo>
                  <a:lnTo>
                    <a:pt x="1147559" y="123799"/>
                  </a:lnTo>
                  <a:lnTo>
                    <a:pt x="1150277" y="140093"/>
                  </a:lnTo>
                  <a:lnTo>
                    <a:pt x="1164996" y="137604"/>
                  </a:lnTo>
                  <a:close/>
                </a:path>
                <a:path w="1390650" h="506094">
                  <a:moveTo>
                    <a:pt x="1193330" y="131152"/>
                  </a:moveTo>
                  <a:lnTo>
                    <a:pt x="1190510" y="114630"/>
                  </a:lnTo>
                  <a:lnTo>
                    <a:pt x="1181023" y="116217"/>
                  </a:lnTo>
                  <a:lnTo>
                    <a:pt x="1176489" y="117919"/>
                  </a:lnTo>
                  <a:lnTo>
                    <a:pt x="1179512" y="134543"/>
                  </a:lnTo>
                  <a:lnTo>
                    <a:pt x="1183754" y="132854"/>
                  </a:lnTo>
                  <a:lnTo>
                    <a:pt x="1193330" y="131152"/>
                  </a:lnTo>
                  <a:close/>
                </a:path>
                <a:path w="1390650" h="506094">
                  <a:moveTo>
                    <a:pt x="1221854" y="126961"/>
                  </a:moveTo>
                  <a:lnTo>
                    <a:pt x="1220343" y="110667"/>
                  </a:lnTo>
                  <a:lnTo>
                    <a:pt x="1216113" y="110667"/>
                  </a:lnTo>
                  <a:lnTo>
                    <a:pt x="1205826" y="112369"/>
                  </a:lnTo>
                  <a:lnTo>
                    <a:pt x="1207338" y="128663"/>
                  </a:lnTo>
                  <a:lnTo>
                    <a:pt x="1217625" y="126961"/>
                  </a:lnTo>
                  <a:lnTo>
                    <a:pt x="1221854" y="126961"/>
                  </a:lnTo>
                  <a:close/>
                </a:path>
                <a:path w="1390650" h="506094">
                  <a:moveTo>
                    <a:pt x="1251089" y="125272"/>
                  </a:moveTo>
                  <a:lnTo>
                    <a:pt x="1249578" y="108978"/>
                  </a:lnTo>
                  <a:lnTo>
                    <a:pt x="1234859" y="108978"/>
                  </a:lnTo>
                  <a:lnTo>
                    <a:pt x="1236370" y="125272"/>
                  </a:lnTo>
                  <a:lnTo>
                    <a:pt x="1251089" y="125272"/>
                  </a:lnTo>
                  <a:close/>
                </a:path>
                <a:path w="1390650" h="506094">
                  <a:moveTo>
                    <a:pt x="1279423" y="108064"/>
                  </a:moveTo>
                  <a:lnTo>
                    <a:pt x="1264907" y="108064"/>
                  </a:lnTo>
                  <a:lnTo>
                    <a:pt x="1264907" y="124701"/>
                  </a:lnTo>
                  <a:lnTo>
                    <a:pt x="1279423" y="124701"/>
                  </a:lnTo>
                  <a:lnTo>
                    <a:pt x="1279423" y="108064"/>
                  </a:lnTo>
                  <a:close/>
                </a:path>
                <a:path w="1390650" h="506094">
                  <a:moveTo>
                    <a:pt x="1311681" y="120523"/>
                  </a:moveTo>
                  <a:lnTo>
                    <a:pt x="1302207" y="113157"/>
                  </a:lnTo>
                  <a:lnTo>
                    <a:pt x="1294955" y="110667"/>
                  </a:lnTo>
                  <a:lnTo>
                    <a:pt x="1293444" y="126961"/>
                  </a:lnTo>
                  <a:lnTo>
                    <a:pt x="1296162" y="127762"/>
                  </a:lnTo>
                  <a:lnTo>
                    <a:pt x="1301407" y="131953"/>
                  </a:lnTo>
                  <a:lnTo>
                    <a:pt x="1311681" y="120523"/>
                  </a:lnTo>
                  <a:close/>
                </a:path>
                <a:path w="1390650" h="506094">
                  <a:moveTo>
                    <a:pt x="1329232" y="149936"/>
                  </a:moveTo>
                  <a:lnTo>
                    <a:pt x="1323987" y="140093"/>
                  </a:lnTo>
                  <a:lnTo>
                    <a:pt x="1321168" y="134543"/>
                  </a:lnTo>
                  <a:lnTo>
                    <a:pt x="1309471" y="144399"/>
                  </a:lnTo>
                  <a:lnTo>
                    <a:pt x="1310982" y="148247"/>
                  </a:lnTo>
                  <a:lnTo>
                    <a:pt x="1315923" y="158089"/>
                  </a:lnTo>
                  <a:lnTo>
                    <a:pt x="1329232" y="149936"/>
                  </a:lnTo>
                  <a:close/>
                </a:path>
                <a:path w="1390650" h="506094">
                  <a:moveTo>
                    <a:pt x="1345260" y="173812"/>
                  </a:moveTo>
                  <a:lnTo>
                    <a:pt x="1339507" y="167932"/>
                  </a:lnTo>
                  <a:lnTo>
                    <a:pt x="1335684" y="163182"/>
                  </a:lnTo>
                  <a:lnTo>
                    <a:pt x="1323987" y="173024"/>
                  </a:lnTo>
                  <a:lnTo>
                    <a:pt x="1329232" y="179476"/>
                  </a:lnTo>
                  <a:lnTo>
                    <a:pt x="1334973" y="185356"/>
                  </a:lnTo>
                  <a:lnTo>
                    <a:pt x="1345260" y="173812"/>
                  </a:lnTo>
                  <a:close/>
                </a:path>
                <a:path w="1390650" h="506094">
                  <a:moveTo>
                    <a:pt x="1367739" y="192709"/>
                  </a:moveTo>
                  <a:lnTo>
                    <a:pt x="1365021" y="191020"/>
                  </a:lnTo>
                  <a:lnTo>
                    <a:pt x="1358265" y="185356"/>
                  </a:lnTo>
                  <a:lnTo>
                    <a:pt x="1356245" y="182867"/>
                  </a:lnTo>
                  <a:lnTo>
                    <a:pt x="1347482" y="195999"/>
                  </a:lnTo>
                  <a:lnTo>
                    <a:pt x="1349489" y="198259"/>
                  </a:lnTo>
                  <a:lnTo>
                    <a:pt x="1356245" y="204139"/>
                  </a:lnTo>
                  <a:lnTo>
                    <a:pt x="1358976" y="205841"/>
                  </a:lnTo>
                  <a:lnTo>
                    <a:pt x="1367739" y="192709"/>
                  </a:lnTo>
                  <a:close/>
                </a:path>
                <a:path w="1390650" h="506094">
                  <a:moveTo>
                    <a:pt x="1390523" y="210705"/>
                  </a:moveTo>
                  <a:lnTo>
                    <a:pt x="1383766" y="207314"/>
                  </a:lnTo>
                  <a:lnTo>
                    <a:pt x="1379537" y="202565"/>
                  </a:lnTo>
                  <a:lnTo>
                    <a:pt x="1370761" y="215684"/>
                  </a:lnTo>
                  <a:lnTo>
                    <a:pt x="1376514" y="220433"/>
                  </a:lnTo>
                  <a:lnTo>
                    <a:pt x="1384477" y="225526"/>
                  </a:lnTo>
                  <a:lnTo>
                    <a:pt x="1390523" y="2107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170496" y="1341424"/>
              <a:ext cx="701675" cy="141605"/>
            </a:xfrm>
            <a:custGeom>
              <a:avLst/>
              <a:gdLst/>
              <a:ahLst/>
              <a:cxnLst/>
              <a:rect l="l" t="t" r="r" b="b"/>
              <a:pathLst>
                <a:path w="701675" h="141605">
                  <a:moveTo>
                    <a:pt x="19761" y="27838"/>
                  </a:moveTo>
                  <a:lnTo>
                    <a:pt x="13004" y="24447"/>
                  </a:lnTo>
                  <a:lnTo>
                    <a:pt x="8775" y="19697"/>
                  </a:lnTo>
                  <a:lnTo>
                    <a:pt x="0" y="32816"/>
                  </a:lnTo>
                  <a:lnTo>
                    <a:pt x="5753" y="37566"/>
                  </a:lnTo>
                  <a:lnTo>
                    <a:pt x="13716" y="42659"/>
                  </a:lnTo>
                  <a:lnTo>
                    <a:pt x="19761" y="27838"/>
                  </a:lnTo>
                  <a:close/>
                </a:path>
                <a:path w="701675" h="141605">
                  <a:moveTo>
                    <a:pt x="46075" y="34290"/>
                  </a:moveTo>
                  <a:lnTo>
                    <a:pt x="38823" y="33388"/>
                  </a:lnTo>
                  <a:lnTo>
                    <a:pt x="32766" y="32816"/>
                  </a:lnTo>
                  <a:lnTo>
                    <a:pt x="28536" y="47421"/>
                  </a:lnTo>
                  <a:lnTo>
                    <a:pt x="35788" y="50025"/>
                  </a:lnTo>
                  <a:lnTo>
                    <a:pt x="43053" y="50812"/>
                  </a:lnTo>
                  <a:lnTo>
                    <a:pt x="46075" y="34290"/>
                  </a:lnTo>
                  <a:close/>
                </a:path>
                <a:path w="701675" h="141605">
                  <a:moveTo>
                    <a:pt x="73799" y="36779"/>
                  </a:moveTo>
                  <a:lnTo>
                    <a:pt x="64325" y="36779"/>
                  </a:lnTo>
                  <a:lnTo>
                    <a:pt x="59791" y="35991"/>
                  </a:lnTo>
                  <a:lnTo>
                    <a:pt x="58280" y="52514"/>
                  </a:lnTo>
                  <a:lnTo>
                    <a:pt x="64325" y="53301"/>
                  </a:lnTo>
                  <a:lnTo>
                    <a:pt x="73799" y="53301"/>
                  </a:lnTo>
                  <a:lnTo>
                    <a:pt x="73799" y="36779"/>
                  </a:lnTo>
                  <a:close/>
                </a:path>
                <a:path w="701675" h="141605">
                  <a:moveTo>
                    <a:pt x="102831" y="35991"/>
                  </a:moveTo>
                  <a:lnTo>
                    <a:pt x="91338" y="35991"/>
                  </a:lnTo>
                  <a:lnTo>
                    <a:pt x="88315" y="36779"/>
                  </a:lnTo>
                  <a:lnTo>
                    <a:pt x="88315" y="53301"/>
                  </a:lnTo>
                  <a:lnTo>
                    <a:pt x="91338" y="52514"/>
                  </a:lnTo>
                  <a:lnTo>
                    <a:pt x="102831" y="52514"/>
                  </a:lnTo>
                  <a:lnTo>
                    <a:pt x="102831" y="35991"/>
                  </a:lnTo>
                  <a:close/>
                </a:path>
                <a:path w="701675" h="141605">
                  <a:moveTo>
                    <a:pt x="133591" y="37566"/>
                  </a:moveTo>
                  <a:lnTo>
                    <a:pt x="128346" y="37566"/>
                  </a:lnTo>
                  <a:lnTo>
                    <a:pt x="118160" y="36779"/>
                  </a:lnTo>
                  <a:lnTo>
                    <a:pt x="116852" y="53301"/>
                  </a:lnTo>
                  <a:lnTo>
                    <a:pt x="125628" y="53873"/>
                  </a:lnTo>
                  <a:lnTo>
                    <a:pt x="130657" y="53873"/>
                  </a:lnTo>
                  <a:lnTo>
                    <a:pt x="133591" y="37566"/>
                  </a:lnTo>
                  <a:close/>
                </a:path>
                <a:path w="701675" h="141605">
                  <a:moveTo>
                    <a:pt x="161213" y="39268"/>
                  </a:moveTo>
                  <a:lnTo>
                    <a:pt x="147396" y="39268"/>
                  </a:lnTo>
                  <a:lnTo>
                    <a:pt x="145884" y="55562"/>
                  </a:lnTo>
                  <a:lnTo>
                    <a:pt x="161213" y="55562"/>
                  </a:lnTo>
                  <a:lnTo>
                    <a:pt x="161213" y="39268"/>
                  </a:lnTo>
                  <a:close/>
                </a:path>
                <a:path w="701675" h="141605">
                  <a:moveTo>
                    <a:pt x="191147" y="49110"/>
                  </a:moveTo>
                  <a:lnTo>
                    <a:pt x="188226" y="32816"/>
                  </a:lnTo>
                  <a:lnTo>
                    <a:pt x="186207" y="32816"/>
                  </a:lnTo>
                  <a:lnTo>
                    <a:pt x="174421" y="35991"/>
                  </a:lnTo>
                  <a:lnTo>
                    <a:pt x="177444" y="52514"/>
                  </a:lnTo>
                  <a:lnTo>
                    <a:pt x="188937" y="49110"/>
                  </a:lnTo>
                  <a:lnTo>
                    <a:pt x="191147" y="49110"/>
                  </a:lnTo>
                  <a:close/>
                </a:path>
                <a:path w="701675" h="141605">
                  <a:moveTo>
                    <a:pt x="220497" y="38481"/>
                  </a:moveTo>
                  <a:lnTo>
                    <a:pt x="215950" y="23545"/>
                  </a:lnTo>
                  <a:lnTo>
                    <a:pt x="209499" y="26136"/>
                  </a:lnTo>
                  <a:lnTo>
                    <a:pt x="202247" y="27838"/>
                  </a:lnTo>
                  <a:lnTo>
                    <a:pt x="206476" y="44132"/>
                  </a:lnTo>
                  <a:lnTo>
                    <a:pt x="213741" y="40970"/>
                  </a:lnTo>
                  <a:lnTo>
                    <a:pt x="220497" y="38481"/>
                  </a:lnTo>
                  <a:close/>
                </a:path>
                <a:path w="701675" h="141605">
                  <a:moveTo>
                    <a:pt x="248221" y="29425"/>
                  </a:moveTo>
                  <a:lnTo>
                    <a:pt x="243776" y="13131"/>
                  </a:lnTo>
                  <a:lnTo>
                    <a:pt x="233502" y="16294"/>
                  </a:lnTo>
                  <a:lnTo>
                    <a:pt x="229971" y="18783"/>
                  </a:lnTo>
                  <a:lnTo>
                    <a:pt x="234200" y="33388"/>
                  </a:lnTo>
                  <a:lnTo>
                    <a:pt x="238036" y="32816"/>
                  </a:lnTo>
                  <a:lnTo>
                    <a:pt x="248221" y="29425"/>
                  </a:lnTo>
                  <a:close/>
                </a:path>
                <a:path w="701675" h="141605">
                  <a:moveTo>
                    <a:pt x="275031" y="21272"/>
                  </a:moveTo>
                  <a:lnTo>
                    <a:pt x="272313" y="4749"/>
                  </a:lnTo>
                  <a:lnTo>
                    <a:pt x="269989" y="4749"/>
                  </a:lnTo>
                  <a:lnTo>
                    <a:pt x="257492" y="8153"/>
                  </a:lnTo>
                  <a:lnTo>
                    <a:pt x="262026" y="24447"/>
                  </a:lnTo>
                  <a:lnTo>
                    <a:pt x="273011" y="21272"/>
                  </a:lnTo>
                  <a:lnTo>
                    <a:pt x="275031" y="21272"/>
                  </a:lnTo>
                  <a:close/>
                </a:path>
                <a:path w="701675" h="141605">
                  <a:moveTo>
                    <a:pt x="303568" y="17094"/>
                  </a:moveTo>
                  <a:lnTo>
                    <a:pt x="302056" y="800"/>
                  </a:lnTo>
                  <a:lnTo>
                    <a:pt x="295605" y="800"/>
                  </a:lnTo>
                  <a:lnTo>
                    <a:pt x="287540" y="2489"/>
                  </a:lnTo>
                  <a:lnTo>
                    <a:pt x="289052" y="18783"/>
                  </a:lnTo>
                  <a:lnTo>
                    <a:pt x="297116" y="17094"/>
                  </a:lnTo>
                  <a:lnTo>
                    <a:pt x="303568" y="17094"/>
                  </a:lnTo>
                  <a:close/>
                </a:path>
                <a:path w="701675" h="141605">
                  <a:moveTo>
                    <a:pt x="333603" y="3060"/>
                  </a:moveTo>
                  <a:lnTo>
                    <a:pt x="321106" y="800"/>
                  </a:lnTo>
                  <a:lnTo>
                    <a:pt x="317576" y="0"/>
                  </a:lnTo>
                  <a:lnTo>
                    <a:pt x="317576" y="16294"/>
                  </a:lnTo>
                  <a:lnTo>
                    <a:pt x="319595" y="17094"/>
                  </a:lnTo>
                  <a:lnTo>
                    <a:pt x="327558" y="18783"/>
                  </a:lnTo>
                  <a:lnTo>
                    <a:pt x="330581" y="19697"/>
                  </a:lnTo>
                  <a:lnTo>
                    <a:pt x="333603" y="3060"/>
                  </a:lnTo>
                  <a:close/>
                </a:path>
                <a:path w="701675" h="141605">
                  <a:moveTo>
                    <a:pt x="362140" y="16294"/>
                  </a:moveTo>
                  <a:lnTo>
                    <a:pt x="359117" y="14605"/>
                  </a:lnTo>
                  <a:lnTo>
                    <a:pt x="350342" y="10642"/>
                  </a:lnTo>
                  <a:lnTo>
                    <a:pt x="347319" y="9842"/>
                  </a:lnTo>
                  <a:lnTo>
                    <a:pt x="343090" y="24447"/>
                  </a:lnTo>
                  <a:lnTo>
                    <a:pt x="344601" y="25234"/>
                  </a:lnTo>
                  <a:lnTo>
                    <a:pt x="353364" y="29425"/>
                  </a:lnTo>
                  <a:lnTo>
                    <a:pt x="356095" y="31127"/>
                  </a:lnTo>
                  <a:lnTo>
                    <a:pt x="362140" y="16294"/>
                  </a:lnTo>
                  <a:close/>
                </a:path>
                <a:path w="701675" h="141605">
                  <a:moveTo>
                    <a:pt x="388454" y="26936"/>
                  </a:moveTo>
                  <a:lnTo>
                    <a:pt x="384619" y="26136"/>
                  </a:lnTo>
                  <a:lnTo>
                    <a:pt x="375856" y="23545"/>
                  </a:lnTo>
                  <a:lnTo>
                    <a:pt x="375145" y="22974"/>
                  </a:lnTo>
                  <a:lnTo>
                    <a:pt x="369404" y="37566"/>
                  </a:lnTo>
                  <a:lnTo>
                    <a:pt x="371411" y="38481"/>
                  </a:lnTo>
                  <a:lnTo>
                    <a:pt x="380187" y="42659"/>
                  </a:lnTo>
                  <a:lnTo>
                    <a:pt x="383921" y="43573"/>
                  </a:lnTo>
                  <a:lnTo>
                    <a:pt x="388454" y="26936"/>
                  </a:lnTo>
                  <a:close/>
                </a:path>
                <a:path w="701675" h="141605">
                  <a:moveTo>
                    <a:pt x="415975" y="30327"/>
                  </a:moveTo>
                  <a:lnTo>
                    <a:pt x="403682" y="30327"/>
                  </a:lnTo>
                  <a:lnTo>
                    <a:pt x="401459" y="29425"/>
                  </a:lnTo>
                  <a:lnTo>
                    <a:pt x="399948" y="45720"/>
                  </a:lnTo>
                  <a:lnTo>
                    <a:pt x="402158" y="46621"/>
                  </a:lnTo>
                  <a:lnTo>
                    <a:pt x="414464" y="46621"/>
                  </a:lnTo>
                  <a:lnTo>
                    <a:pt x="415975" y="30327"/>
                  </a:lnTo>
                  <a:close/>
                </a:path>
                <a:path w="701675" h="141605">
                  <a:moveTo>
                    <a:pt x="445211" y="34290"/>
                  </a:moveTo>
                  <a:lnTo>
                    <a:pt x="440169" y="32816"/>
                  </a:lnTo>
                  <a:lnTo>
                    <a:pt x="433412" y="32029"/>
                  </a:lnTo>
                  <a:lnTo>
                    <a:pt x="429983" y="31127"/>
                  </a:lnTo>
                  <a:lnTo>
                    <a:pt x="428472" y="47421"/>
                  </a:lnTo>
                  <a:lnTo>
                    <a:pt x="432003" y="48323"/>
                  </a:lnTo>
                  <a:lnTo>
                    <a:pt x="437248" y="49110"/>
                  </a:lnTo>
                  <a:lnTo>
                    <a:pt x="442188" y="50812"/>
                  </a:lnTo>
                  <a:lnTo>
                    <a:pt x="445211" y="34290"/>
                  </a:lnTo>
                  <a:close/>
                </a:path>
                <a:path w="701675" h="141605">
                  <a:moveTo>
                    <a:pt x="471525" y="57264"/>
                  </a:moveTo>
                  <a:lnTo>
                    <a:pt x="465785" y="50025"/>
                  </a:lnTo>
                  <a:lnTo>
                    <a:pt x="459727" y="44132"/>
                  </a:lnTo>
                  <a:lnTo>
                    <a:pt x="452475" y="58966"/>
                  </a:lnTo>
                  <a:lnTo>
                    <a:pt x="455498" y="61455"/>
                  </a:lnTo>
                  <a:lnTo>
                    <a:pt x="461238" y="68808"/>
                  </a:lnTo>
                  <a:lnTo>
                    <a:pt x="471525" y="57264"/>
                  </a:lnTo>
                  <a:close/>
                </a:path>
                <a:path w="701675" h="141605">
                  <a:moveTo>
                    <a:pt x="491286" y="81140"/>
                  </a:moveTo>
                  <a:lnTo>
                    <a:pt x="481812" y="68808"/>
                  </a:lnTo>
                  <a:lnTo>
                    <a:pt x="471525" y="80352"/>
                  </a:lnTo>
                  <a:lnTo>
                    <a:pt x="480999" y="92684"/>
                  </a:lnTo>
                  <a:lnTo>
                    <a:pt x="491286" y="81140"/>
                  </a:lnTo>
                  <a:close/>
                </a:path>
                <a:path w="701675" h="141605">
                  <a:moveTo>
                    <a:pt x="511556" y="105016"/>
                  </a:moveTo>
                  <a:lnTo>
                    <a:pt x="508825" y="102527"/>
                  </a:lnTo>
                  <a:lnTo>
                    <a:pt x="501573" y="93472"/>
                  </a:lnTo>
                  <a:lnTo>
                    <a:pt x="491286" y="105016"/>
                  </a:lnTo>
                  <a:lnTo>
                    <a:pt x="498551" y="114071"/>
                  </a:lnTo>
                  <a:lnTo>
                    <a:pt x="501573" y="116332"/>
                  </a:lnTo>
                  <a:lnTo>
                    <a:pt x="511556" y="105016"/>
                  </a:lnTo>
                  <a:close/>
                </a:path>
                <a:path w="701675" h="141605">
                  <a:moveTo>
                    <a:pt x="534339" y="116332"/>
                  </a:moveTo>
                  <a:lnTo>
                    <a:pt x="528281" y="116332"/>
                  </a:lnTo>
                  <a:lnTo>
                    <a:pt x="521830" y="113169"/>
                  </a:lnTo>
                  <a:lnTo>
                    <a:pt x="514578" y="126060"/>
                  </a:lnTo>
                  <a:lnTo>
                    <a:pt x="524052" y="132854"/>
                  </a:lnTo>
                  <a:lnTo>
                    <a:pt x="529793" y="132854"/>
                  </a:lnTo>
                  <a:lnTo>
                    <a:pt x="534339" y="116332"/>
                  </a:lnTo>
                  <a:close/>
                </a:path>
                <a:path w="701675" h="141605">
                  <a:moveTo>
                    <a:pt x="562063" y="118821"/>
                  </a:moveTo>
                  <a:lnTo>
                    <a:pt x="553389" y="105587"/>
                  </a:lnTo>
                  <a:lnTo>
                    <a:pt x="551878" y="106489"/>
                  </a:lnTo>
                  <a:lnTo>
                    <a:pt x="546633" y="110680"/>
                  </a:lnTo>
                  <a:lnTo>
                    <a:pt x="542302" y="114071"/>
                  </a:lnTo>
                  <a:lnTo>
                    <a:pt x="549554" y="128663"/>
                  </a:lnTo>
                  <a:lnTo>
                    <a:pt x="555307" y="123913"/>
                  </a:lnTo>
                  <a:lnTo>
                    <a:pt x="560654" y="119621"/>
                  </a:lnTo>
                  <a:lnTo>
                    <a:pt x="562063" y="118821"/>
                  </a:lnTo>
                  <a:close/>
                </a:path>
                <a:path w="701675" h="141605">
                  <a:moveTo>
                    <a:pt x="585343" y="96647"/>
                  </a:moveTo>
                  <a:lnTo>
                    <a:pt x="575170" y="96647"/>
                  </a:lnTo>
                  <a:lnTo>
                    <a:pt x="568617" y="97434"/>
                  </a:lnTo>
                  <a:lnTo>
                    <a:pt x="572846" y="114071"/>
                  </a:lnTo>
                  <a:lnTo>
                    <a:pt x="575170" y="113169"/>
                  </a:lnTo>
                  <a:lnTo>
                    <a:pt x="585343" y="113169"/>
                  </a:lnTo>
                  <a:lnTo>
                    <a:pt x="585343" y="96647"/>
                  </a:lnTo>
                  <a:close/>
                </a:path>
                <a:path w="701675" h="141605">
                  <a:moveTo>
                    <a:pt x="615899" y="100825"/>
                  </a:moveTo>
                  <a:lnTo>
                    <a:pt x="608634" y="100037"/>
                  </a:lnTo>
                  <a:lnTo>
                    <a:pt x="600671" y="98336"/>
                  </a:lnTo>
                  <a:lnTo>
                    <a:pt x="599160" y="114858"/>
                  </a:lnTo>
                  <a:lnTo>
                    <a:pt x="605917" y="116332"/>
                  </a:lnTo>
                  <a:lnTo>
                    <a:pt x="613168" y="117119"/>
                  </a:lnTo>
                  <a:lnTo>
                    <a:pt x="615899" y="100825"/>
                  </a:lnTo>
                  <a:close/>
                </a:path>
                <a:path w="701675" h="141605">
                  <a:moveTo>
                    <a:pt x="645236" y="107276"/>
                  </a:moveTo>
                  <a:lnTo>
                    <a:pt x="642912" y="107276"/>
                  </a:lnTo>
                  <a:lnTo>
                    <a:pt x="633437" y="105016"/>
                  </a:lnTo>
                  <a:lnTo>
                    <a:pt x="630720" y="104228"/>
                  </a:lnTo>
                  <a:lnTo>
                    <a:pt x="627697" y="120523"/>
                  </a:lnTo>
                  <a:lnTo>
                    <a:pt x="630720" y="121310"/>
                  </a:lnTo>
                  <a:lnTo>
                    <a:pt x="638683" y="123913"/>
                  </a:lnTo>
                  <a:lnTo>
                    <a:pt x="640905" y="123913"/>
                  </a:lnTo>
                  <a:lnTo>
                    <a:pt x="645236" y="107276"/>
                  </a:lnTo>
                  <a:close/>
                </a:path>
                <a:path w="701675" h="141605">
                  <a:moveTo>
                    <a:pt x="673760" y="115430"/>
                  </a:moveTo>
                  <a:lnTo>
                    <a:pt x="667715" y="114071"/>
                  </a:lnTo>
                  <a:lnTo>
                    <a:pt x="659244" y="111467"/>
                  </a:lnTo>
                  <a:lnTo>
                    <a:pt x="656221" y="127762"/>
                  </a:lnTo>
                  <a:lnTo>
                    <a:pt x="663486" y="130365"/>
                  </a:lnTo>
                  <a:lnTo>
                    <a:pt x="669226" y="132067"/>
                  </a:lnTo>
                  <a:lnTo>
                    <a:pt x="673760" y="115430"/>
                  </a:lnTo>
                  <a:close/>
                </a:path>
                <a:path w="701675" h="141605">
                  <a:moveTo>
                    <a:pt x="701484" y="124701"/>
                  </a:moveTo>
                  <a:lnTo>
                    <a:pt x="698461" y="123913"/>
                  </a:lnTo>
                  <a:lnTo>
                    <a:pt x="691210" y="121310"/>
                  </a:lnTo>
                  <a:lnTo>
                    <a:pt x="687476" y="119621"/>
                  </a:lnTo>
                  <a:lnTo>
                    <a:pt x="683247" y="135915"/>
                  </a:lnTo>
                  <a:lnTo>
                    <a:pt x="686765" y="137604"/>
                  </a:lnTo>
                  <a:lnTo>
                    <a:pt x="694029" y="140208"/>
                  </a:lnTo>
                  <a:lnTo>
                    <a:pt x="696950" y="141008"/>
                  </a:lnTo>
                  <a:lnTo>
                    <a:pt x="701484" y="1247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749185" y="1679323"/>
              <a:ext cx="2125529" cy="105443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672667" y="1003380"/>
              <a:ext cx="2224405" cy="1743075"/>
            </a:xfrm>
            <a:custGeom>
              <a:avLst/>
              <a:gdLst/>
              <a:ahLst/>
              <a:cxnLst/>
              <a:rect l="l" t="t" r="r" b="b"/>
              <a:pathLst>
                <a:path w="2224404" h="1743075">
                  <a:moveTo>
                    <a:pt x="0" y="0"/>
                  </a:moveTo>
                  <a:lnTo>
                    <a:pt x="2223910" y="0"/>
                  </a:lnTo>
                  <a:lnTo>
                    <a:pt x="2223910" y="1743074"/>
                  </a:lnTo>
                  <a:lnTo>
                    <a:pt x="0" y="1743074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672328" y="2913888"/>
              <a:ext cx="2398776" cy="196900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685367" y="2927430"/>
              <a:ext cx="2218690" cy="1787525"/>
            </a:xfrm>
            <a:custGeom>
              <a:avLst/>
              <a:gdLst/>
              <a:ahLst/>
              <a:cxnLst/>
              <a:rect l="l" t="t" r="r" b="b"/>
              <a:pathLst>
                <a:path w="2218690" h="1787525">
                  <a:moveTo>
                    <a:pt x="2218267" y="0"/>
                  </a:moveTo>
                  <a:lnTo>
                    <a:pt x="0" y="0"/>
                  </a:lnTo>
                  <a:lnTo>
                    <a:pt x="0" y="1787525"/>
                  </a:lnTo>
                  <a:lnTo>
                    <a:pt x="2218267" y="1787525"/>
                  </a:lnTo>
                  <a:lnTo>
                    <a:pt x="2218267" y="0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843499" y="3081197"/>
              <a:ext cx="1590675" cy="580390"/>
            </a:xfrm>
            <a:custGeom>
              <a:avLst/>
              <a:gdLst/>
              <a:ahLst/>
              <a:cxnLst/>
              <a:rect l="l" t="t" r="r" b="b"/>
              <a:pathLst>
                <a:path w="1590675" h="580389">
                  <a:moveTo>
                    <a:pt x="16294" y="563524"/>
                  </a:moveTo>
                  <a:lnTo>
                    <a:pt x="1498" y="562165"/>
                  </a:lnTo>
                  <a:lnTo>
                    <a:pt x="1498" y="565226"/>
                  </a:lnTo>
                  <a:lnTo>
                    <a:pt x="0" y="578472"/>
                  </a:lnTo>
                  <a:lnTo>
                    <a:pt x="14795" y="580174"/>
                  </a:lnTo>
                  <a:lnTo>
                    <a:pt x="16294" y="566928"/>
                  </a:lnTo>
                  <a:lnTo>
                    <a:pt x="16294" y="563524"/>
                  </a:lnTo>
                  <a:close/>
                </a:path>
                <a:path w="1590675" h="580389">
                  <a:moveTo>
                    <a:pt x="19050" y="530923"/>
                  </a:moveTo>
                  <a:lnTo>
                    <a:pt x="4508" y="529221"/>
                  </a:lnTo>
                  <a:lnTo>
                    <a:pt x="3771" y="537375"/>
                  </a:lnTo>
                  <a:lnTo>
                    <a:pt x="2260" y="545528"/>
                  </a:lnTo>
                  <a:lnTo>
                    <a:pt x="17043" y="547230"/>
                  </a:lnTo>
                  <a:lnTo>
                    <a:pt x="18288" y="539076"/>
                  </a:lnTo>
                  <a:lnTo>
                    <a:pt x="19050" y="530923"/>
                  </a:lnTo>
                  <a:close/>
                </a:path>
                <a:path w="1590675" h="580389">
                  <a:moveTo>
                    <a:pt x="22809" y="498881"/>
                  </a:moveTo>
                  <a:lnTo>
                    <a:pt x="8267" y="497179"/>
                  </a:lnTo>
                  <a:lnTo>
                    <a:pt x="6769" y="509638"/>
                  </a:lnTo>
                  <a:lnTo>
                    <a:pt x="6019" y="512686"/>
                  </a:lnTo>
                  <a:lnTo>
                    <a:pt x="20548" y="514388"/>
                  </a:lnTo>
                  <a:lnTo>
                    <a:pt x="21297" y="511327"/>
                  </a:lnTo>
                  <a:lnTo>
                    <a:pt x="22809" y="498881"/>
                  </a:lnTo>
                  <a:close/>
                </a:path>
                <a:path w="1590675" h="580389">
                  <a:moveTo>
                    <a:pt x="27063" y="466839"/>
                  </a:moveTo>
                  <a:lnTo>
                    <a:pt x="12534" y="463550"/>
                  </a:lnTo>
                  <a:lnTo>
                    <a:pt x="12534" y="466039"/>
                  </a:lnTo>
                  <a:lnTo>
                    <a:pt x="10274" y="480872"/>
                  </a:lnTo>
                  <a:lnTo>
                    <a:pt x="25069" y="482346"/>
                  </a:lnTo>
                  <a:lnTo>
                    <a:pt x="27063" y="469442"/>
                  </a:lnTo>
                  <a:lnTo>
                    <a:pt x="27063" y="466839"/>
                  </a:lnTo>
                  <a:close/>
                </a:path>
                <a:path w="1590675" h="580389">
                  <a:moveTo>
                    <a:pt x="33845" y="435698"/>
                  </a:moveTo>
                  <a:lnTo>
                    <a:pt x="19050" y="432295"/>
                  </a:lnTo>
                  <a:lnTo>
                    <a:pt x="15532" y="448043"/>
                  </a:lnTo>
                  <a:lnTo>
                    <a:pt x="30073" y="451091"/>
                  </a:lnTo>
                  <a:lnTo>
                    <a:pt x="33845" y="435698"/>
                  </a:lnTo>
                  <a:close/>
                </a:path>
                <a:path w="1590675" h="580389">
                  <a:moveTo>
                    <a:pt x="41859" y="404444"/>
                  </a:moveTo>
                  <a:lnTo>
                    <a:pt x="27063" y="399694"/>
                  </a:lnTo>
                  <a:lnTo>
                    <a:pt x="23558" y="415201"/>
                  </a:lnTo>
                  <a:lnTo>
                    <a:pt x="38100" y="420179"/>
                  </a:lnTo>
                  <a:lnTo>
                    <a:pt x="41859" y="404444"/>
                  </a:lnTo>
                  <a:close/>
                </a:path>
                <a:path w="1590675" h="580389">
                  <a:moveTo>
                    <a:pt x="49872" y="372402"/>
                  </a:moveTo>
                  <a:lnTo>
                    <a:pt x="35090" y="367652"/>
                  </a:lnTo>
                  <a:lnTo>
                    <a:pt x="30835" y="383159"/>
                  </a:lnTo>
                  <a:lnTo>
                    <a:pt x="45364" y="388137"/>
                  </a:lnTo>
                  <a:lnTo>
                    <a:pt x="49872" y="372402"/>
                  </a:lnTo>
                  <a:close/>
                </a:path>
                <a:path w="1590675" h="580389">
                  <a:moveTo>
                    <a:pt x="58648" y="341261"/>
                  </a:moveTo>
                  <a:lnTo>
                    <a:pt x="45364" y="336511"/>
                  </a:lnTo>
                  <a:lnTo>
                    <a:pt x="41097" y="351904"/>
                  </a:lnTo>
                  <a:lnTo>
                    <a:pt x="54127" y="357009"/>
                  </a:lnTo>
                  <a:lnTo>
                    <a:pt x="58648" y="341261"/>
                  </a:lnTo>
                  <a:close/>
                </a:path>
                <a:path w="1590675" h="580389">
                  <a:moveTo>
                    <a:pt x="68173" y="310921"/>
                  </a:moveTo>
                  <a:lnTo>
                    <a:pt x="54889" y="306057"/>
                  </a:lnTo>
                  <a:lnTo>
                    <a:pt x="49872" y="320662"/>
                  </a:lnTo>
                  <a:lnTo>
                    <a:pt x="62903" y="325755"/>
                  </a:lnTo>
                  <a:lnTo>
                    <a:pt x="68173" y="310921"/>
                  </a:lnTo>
                  <a:close/>
                </a:path>
                <a:path w="1590675" h="580389">
                  <a:moveTo>
                    <a:pt x="78447" y="279666"/>
                  </a:moveTo>
                  <a:lnTo>
                    <a:pt x="65163" y="274916"/>
                  </a:lnTo>
                  <a:lnTo>
                    <a:pt x="60147" y="290309"/>
                  </a:lnTo>
                  <a:lnTo>
                    <a:pt x="73177" y="295414"/>
                  </a:lnTo>
                  <a:lnTo>
                    <a:pt x="78447" y="279666"/>
                  </a:lnTo>
                  <a:close/>
                </a:path>
                <a:path w="1590675" h="580389">
                  <a:moveTo>
                    <a:pt x="89230" y="250113"/>
                  </a:moveTo>
                  <a:lnTo>
                    <a:pt x="76187" y="243662"/>
                  </a:lnTo>
                  <a:lnTo>
                    <a:pt x="70929" y="258267"/>
                  </a:lnTo>
                  <a:lnTo>
                    <a:pt x="84213" y="265061"/>
                  </a:lnTo>
                  <a:lnTo>
                    <a:pt x="89230" y="250113"/>
                  </a:lnTo>
                  <a:close/>
                </a:path>
                <a:path w="1590675" h="580389">
                  <a:moveTo>
                    <a:pt x="100253" y="219773"/>
                  </a:moveTo>
                  <a:lnTo>
                    <a:pt x="87210" y="213321"/>
                  </a:lnTo>
                  <a:lnTo>
                    <a:pt x="81953" y="227926"/>
                  </a:lnTo>
                  <a:lnTo>
                    <a:pt x="95237" y="234721"/>
                  </a:lnTo>
                  <a:lnTo>
                    <a:pt x="100253" y="219773"/>
                  </a:lnTo>
                  <a:close/>
                </a:path>
                <a:path w="1590675" h="580389">
                  <a:moveTo>
                    <a:pt x="112026" y="189433"/>
                  </a:moveTo>
                  <a:lnTo>
                    <a:pt x="98742" y="182968"/>
                  </a:lnTo>
                  <a:lnTo>
                    <a:pt x="92976" y="198488"/>
                  </a:lnTo>
                  <a:lnTo>
                    <a:pt x="106019" y="205168"/>
                  </a:lnTo>
                  <a:lnTo>
                    <a:pt x="112026" y="189433"/>
                  </a:lnTo>
                  <a:close/>
                </a:path>
                <a:path w="1590675" h="580389">
                  <a:moveTo>
                    <a:pt x="125069" y="159994"/>
                  </a:moveTo>
                  <a:lnTo>
                    <a:pt x="112026" y="153428"/>
                  </a:lnTo>
                  <a:lnTo>
                    <a:pt x="111277" y="154889"/>
                  </a:lnTo>
                  <a:lnTo>
                    <a:pt x="105270" y="168148"/>
                  </a:lnTo>
                  <a:lnTo>
                    <a:pt x="118541" y="174828"/>
                  </a:lnTo>
                  <a:lnTo>
                    <a:pt x="124307" y="161569"/>
                  </a:lnTo>
                  <a:lnTo>
                    <a:pt x="125069" y="159994"/>
                  </a:lnTo>
                  <a:close/>
                </a:path>
                <a:path w="1590675" h="580389">
                  <a:moveTo>
                    <a:pt x="137591" y="130441"/>
                  </a:moveTo>
                  <a:lnTo>
                    <a:pt x="124307" y="123977"/>
                  </a:lnTo>
                  <a:lnTo>
                    <a:pt x="122313" y="129527"/>
                  </a:lnTo>
                  <a:lnTo>
                    <a:pt x="117792" y="138595"/>
                  </a:lnTo>
                  <a:lnTo>
                    <a:pt x="131076" y="145046"/>
                  </a:lnTo>
                  <a:lnTo>
                    <a:pt x="135331" y="136093"/>
                  </a:lnTo>
                  <a:lnTo>
                    <a:pt x="137591" y="130441"/>
                  </a:lnTo>
                  <a:close/>
                </a:path>
                <a:path w="1590675" h="580389">
                  <a:moveTo>
                    <a:pt x="151371" y="102577"/>
                  </a:moveTo>
                  <a:lnTo>
                    <a:pt x="138341" y="94208"/>
                  </a:lnTo>
                  <a:lnTo>
                    <a:pt x="133832" y="104051"/>
                  </a:lnTo>
                  <a:lnTo>
                    <a:pt x="131572" y="109943"/>
                  </a:lnTo>
                  <a:lnTo>
                    <a:pt x="144856" y="116395"/>
                  </a:lnTo>
                  <a:lnTo>
                    <a:pt x="147116" y="112433"/>
                  </a:lnTo>
                  <a:lnTo>
                    <a:pt x="151371" y="102577"/>
                  </a:lnTo>
                  <a:close/>
                </a:path>
                <a:path w="1590675" h="580389">
                  <a:moveTo>
                    <a:pt x="166166" y="74498"/>
                  </a:moveTo>
                  <a:lnTo>
                    <a:pt x="152882" y="66344"/>
                  </a:lnTo>
                  <a:lnTo>
                    <a:pt x="145605" y="80391"/>
                  </a:lnTo>
                  <a:lnTo>
                    <a:pt x="158648" y="88544"/>
                  </a:lnTo>
                  <a:lnTo>
                    <a:pt x="166166" y="74498"/>
                  </a:lnTo>
                  <a:close/>
                </a:path>
                <a:path w="1590675" h="580389">
                  <a:moveTo>
                    <a:pt x="181444" y="47561"/>
                  </a:moveTo>
                  <a:lnTo>
                    <a:pt x="169672" y="37706"/>
                  </a:lnTo>
                  <a:lnTo>
                    <a:pt x="167411" y="40982"/>
                  </a:lnTo>
                  <a:lnTo>
                    <a:pt x="161645" y="51739"/>
                  </a:lnTo>
                  <a:lnTo>
                    <a:pt x="173431" y="59893"/>
                  </a:lnTo>
                  <a:lnTo>
                    <a:pt x="179197" y="50838"/>
                  </a:lnTo>
                  <a:lnTo>
                    <a:pt x="181444" y="47561"/>
                  </a:lnTo>
                  <a:close/>
                </a:path>
                <a:path w="1590675" h="580389">
                  <a:moveTo>
                    <a:pt x="199745" y="25247"/>
                  </a:moveTo>
                  <a:lnTo>
                    <a:pt x="190982" y="12115"/>
                  </a:lnTo>
                  <a:lnTo>
                    <a:pt x="186461" y="14605"/>
                  </a:lnTo>
                  <a:lnTo>
                    <a:pt x="177698" y="24460"/>
                  </a:lnTo>
                  <a:lnTo>
                    <a:pt x="189471" y="34302"/>
                  </a:lnTo>
                  <a:lnTo>
                    <a:pt x="195237" y="27851"/>
                  </a:lnTo>
                  <a:lnTo>
                    <a:pt x="199745" y="25247"/>
                  </a:lnTo>
                  <a:close/>
                </a:path>
                <a:path w="1590675" h="580389">
                  <a:moveTo>
                    <a:pt x="225298" y="8153"/>
                  </a:moveTo>
                  <a:lnTo>
                    <a:pt x="223812" y="8153"/>
                  </a:lnTo>
                  <a:lnTo>
                    <a:pt x="215036" y="6451"/>
                  </a:lnTo>
                  <a:lnTo>
                    <a:pt x="208521" y="6451"/>
                  </a:lnTo>
                  <a:lnTo>
                    <a:pt x="210019" y="22758"/>
                  </a:lnTo>
                  <a:lnTo>
                    <a:pt x="213537" y="22758"/>
                  </a:lnTo>
                  <a:lnTo>
                    <a:pt x="220802" y="24460"/>
                  </a:lnTo>
                  <a:lnTo>
                    <a:pt x="222300" y="24460"/>
                  </a:lnTo>
                  <a:lnTo>
                    <a:pt x="225298" y="8153"/>
                  </a:lnTo>
                  <a:close/>
                </a:path>
                <a:path w="1590675" h="580389">
                  <a:moveTo>
                    <a:pt x="253123" y="27851"/>
                  </a:moveTo>
                  <a:lnTo>
                    <a:pt x="251625" y="11544"/>
                  </a:lnTo>
                  <a:lnTo>
                    <a:pt x="250875" y="11544"/>
                  </a:lnTo>
                  <a:lnTo>
                    <a:pt x="241350" y="12115"/>
                  </a:lnTo>
                  <a:lnTo>
                    <a:pt x="239090" y="11544"/>
                  </a:lnTo>
                  <a:lnTo>
                    <a:pt x="236334" y="27851"/>
                  </a:lnTo>
                  <a:lnTo>
                    <a:pt x="241350" y="28651"/>
                  </a:lnTo>
                  <a:lnTo>
                    <a:pt x="252374" y="27851"/>
                  </a:lnTo>
                  <a:lnTo>
                    <a:pt x="253123" y="27851"/>
                  </a:lnTo>
                  <a:close/>
                </a:path>
                <a:path w="1590675" h="580389">
                  <a:moveTo>
                    <a:pt x="282206" y="22186"/>
                  </a:moveTo>
                  <a:lnTo>
                    <a:pt x="279450" y="5664"/>
                  </a:lnTo>
                  <a:lnTo>
                    <a:pt x="269913" y="8153"/>
                  </a:lnTo>
                  <a:lnTo>
                    <a:pt x="266166" y="9855"/>
                  </a:lnTo>
                  <a:lnTo>
                    <a:pt x="267665" y="26149"/>
                  </a:lnTo>
                  <a:lnTo>
                    <a:pt x="272669" y="24460"/>
                  </a:lnTo>
                  <a:lnTo>
                    <a:pt x="282206" y="22186"/>
                  </a:lnTo>
                  <a:close/>
                </a:path>
                <a:path w="1590675" h="580389">
                  <a:moveTo>
                    <a:pt x="310769" y="17094"/>
                  </a:moveTo>
                  <a:lnTo>
                    <a:pt x="309270" y="787"/>
                  </a:lnTo>
                  <a:lnTo>
                    <a:pt x="308508" y="787"/>
                  </a:lnTo>
                  <a:lnTo>
                    <a:pt x="298996" y="1701"/>
                  </a:lnTo>
                  <a:lnTo>
                    <a:pt x="293979" y="3060"/>
                  </a:lnTo>
                  <a:lnTo>
                    <a:pt x="296976" y="19697"/>
                  </a:lnTo>
                  <a:lnTo>
                    <a:pt x="300494" y="18008"/>
                  </a:lnTo>
                  <a:lnTo>
                    <a:pt x="310019" y="17094"/>
                  </a:lnTo>
                  <a:lnTo>
                    <a:pt x="310769" y="17094"/>
                  </a:lnTo>
                  <a:close/>
                </a:path>
                <a:path w="1590675" h="580389">
                  <a:moveTo>
                    <a:pt x="340093" y="787"/>
                  </a:moveTo>
                  <a:lnTo>
                    <a:pt x="337845" y="787"/>
                  </a:lnTo>
                  <a:lnTo>
                    <a:pt x="329069" y="0"/>
                  </a:lnTo>
                  <a:lnTo>
                    <a:pt x="324802" y="0"/>
                  </a:lnTo>
                  <a:lnTo>
                    <a:pt x="324802" y="16306"/>
                  </a:lnTo>
                  <a:lnTo>
                    <a:pt x="329069" y="16306"/>
                  </a:lnTo>
                  <a:lnTo>
                    <a:pt x="336334" y="17094"/>
                  </a:lnTo>
                  <a:lnTo>
                    <a:pt x="338582" y="17094"/>
                  </a:lnTo>
                  <a:lnTo>
                    <a:pt x="340093" y="787"/>
                  </a:lnTo>
                  <a:close/>
                </a:path>
                <a:path w="1590675" h="580389">
                  <a:moveTo>
                    <a:pt x="368668" y="3962"/>
                  </a:moveTo>
                  <a:lnTo>
                    <a:pt x="364147" y="3060"/>
                  </a:lnTo>
                  <a:lnTo>
                    <a:pt x="355371" y="2260"/>
                  </a:lnTo>
                  <a:lnTo>
                    <a:pt x="354634" y="1701"/>
                  </a:lnTo>
                  <a:lnTo>
                    <a:pt x="353123" y="18008"/>
                  </a:lnTo>
                  <a:lnTo>
                    <a:pt x="353872" y="18796"/>
                  </a:lnTo>
                  <a:lnTo>
                    <a:pt x="362648" y="19697"/>
                  </a:lnTo>
                  <a:lnTo>
                    <a:pt x="367157" y="20497"/>
                  </a:lnTo>
                  <a:lnTo>
                    <a:pt x="368668" y="3962"/>
                  </a:lnTo>
                  <a:close/>
                </a:path>
                <a:path w="1590675" h="580389">
                  <a:moveTo>
                    <a:pt x="398487" y="8153"/>
                  </a:moveTo>
                  <a:lnTo>
                    <a:pt x="391972" y="7366"/>
                  </a:lnTo>
                  <a:lnTo>
                    <a:pt x="383197" y="5664"/>
                  </a:lnTo>
                  <a:lnTo>
                    <a:pt x="381698" y="22186"/>
                  </a:lnTo>
                  <a:lnTo>
                    <a:pt x="388962" y="23660"/>
                  </a:lnTo>
                  <a:lnTo>
                    <a:pt x="395478" y="24460"/>
                  </a:lnTo>
                  <a:lnTo>
                    <a:pt x="398487" y="8153"/>
                  </a:lnTo>
                  <a:close/>
                </a:path>
                <a:path w="1590675" h="580389">
                  <a:moveTo>
                    <a:pt x="426313" y="12903"/>
                  </a:moveTo>
                  <a:lnTo>
                    <a:pt x="417537" y="11544"/>
                  </a:lnTo>
                  <a:lnTo>
                    <a:pt x="412521" y="10642"/>
                  </a:lnTo>
                  <a:lnTo>
                    <a:pt x="411010" y="26949"/>
                  </a:lnTo>
                  <a:lnTo>
                    <a:pt x="416026" y="27851"/>
                  </a:lnTo>
                  <a:lnTo>
                    <a:pt x="424802" y="29552"/>
                  </a:lnTo>
                  <a:lnTo>
                    <a:pt x="426313" y="12903"/>
                  </a:lnTo>
                  <a:close/>
                </a:path>
                <a:path w="1590675" h="580389">
                  <a:moveTo>
                    <a:pt x="454875" y="15506"/>
                  </a:moveTo>
                  <a:lnTo>
                    <a:pt x="451866" y="15506"/>
                  </a:lnTo>
                  <a:lnTo>
                    <a:pt x="443839" y="14605"/>
                  </a:lnTo>
                  <a:lnTo>
                    <a:pt x="440842" y="13817"/>
                  </a:lnTo>
                  <a:lnTo>
                    <a:pt x="439343" y="30340"/>
                  </a:lnTo>
                  <a:lnTo>
                    <a:pt x="442341" y="31254"/>
                  </a:lnTo>
                  <a:lnTo>
                    <a:pt x="451866" y="32042"/>
                  </a:lnTo>
                  <a:lnTo>
                    <a:pt x="454875" y="32042"/>
                  </a:lnTo>
                  <a:lnTo>
                    <a:pt x="454875" y="15506"/>
                  </a:lnTo>
                  <a:close/>
                </a:path>
                <a:path w="1590675" h="580389">
                  <a:moveTo>
                    <a:pt x="483946" y="15506"/>
                  </a:moveTo>
                  <a:lnTo>
                    <a:pt x="469417" y="15506"/>
                  </a:lnTo>
                  <a:lnTo>
                    <a:pt x="469417" y="32042"/>
                  </a:lnTo>
                  <a:lnTo>
                    <a:pt x="483946" y="32042"/>
                  </a:lnTo>
                  <a:lnTo>
                    <a:pt x="483946" y="15506"/>
                  </a:lnTo>
                  <a:close/>
                </a:path>
                <a:path w="1590675" h="580389">
                  <a:moveTo>
                    <a:pt x="513270" y="14605"/>
                  </a:moveTo>
                  <a:lnTo>
                    <a:pt x="509016" y="14605"/>
                  </a:lnTo>
                  <a:lnTo>
                    <a:pt x="498729" y="15506"/>
                  </a:lnTo>
                  <a:lnTo>
                    <a:pt x="498729" y="32042"/>
                  </a:lnTo>
                  <a:lnTo>
                    <a:pt x="509016" y="31254"/>
                  </a:lnTo>
                  <a:lnTo>
                    <a:pt x="513270" y="31254"/>
                  </a:lnTo>
                  <a:lnTo>
                    <a:pt x="513270" y="14605"/>
                  </a:lnTo>
                  <a:close/>
                </a:path>
                <a:path w="1590675" h="580389">
                  <a:moveTo>
                    <a:pt x="542594" y="13817"/>
                  </a:moveTo>
                  <a:lnTo>
                    <a:pt x="540334" y="13817"/>
                  </a:lnTo>
                  <a:lnTo>
                    <a:pt x="530059" y="14605"/>
                  </a:lnTo>
                  <a:lnTo>
                    <a:pt x="527812" y="14605"/>
                  </a:lnTo>
                  <a:lnTo>
                    <a:pt x="527812" y="31254"/>
                  </a:lnTo>
                  <a:lnTo>
                    <a:pt x="530059" y="31254"/>
                  </a:lnTo>
                  <a:lnTo>
                    <a:pt x="540334" y="30340"/>
                  </a:lnTo>
                  <a:lnTo>
                    <a:pt x="542594" y="30340"/>
                  </a:lnTo>
                  <a:lnTo>
                    <a:pt x="542594" y="13817"/>
                  </a:lnTo>
                  <a:close/>
                </a:path>
                <a:path w="1590675" h="580389">
                  <a:moveTo>
                    <a:pt x="571665" y="13817"/>
                  </a:moveTo>
                  <a:lnTo>
                    <a:pt x="557123" y="13817"/>
                  </a:lnTo>
                  <a:lnTo>
                    <a:pt x="557123" y="30340"/>
                  </a:lnTo>
                  <a:lnTo>
                    <a:pt x="571665" y="30340"/>
                  </a:lnTo>
                  <a:lnTo>
                    <a:pt x="571665" y="13817"/>
                  </a:lnTo>
                  <a:close/>
                </a:path>
                <a:path w="1590675" h="580389">
                  <a:moveTo>
                    <a:pt x="601738" y="13817"/>
                  </a:moveTo>
                  <a:lnTo>
                    <a:pt x="586460" y="13817"/>
                  </a:lnTo>
                  <a:lnTo>
                    <a:pt x="586460" y="30340"/>
                  </a:lnTo>
                  <a:lnTo>
                    <a:pt x="600240" y="30340"/>
                  </a:lnTo>
                  <a:lnTo>
                    <a:pt x="601738" y="13817"/>
                  </a:lnTo>
                  <a:close/>
                </a:path>
                <a:path w="1590675" h="580389">
                  <a:moveTo>
                    <a:pt x="631812" y="32042"/>
                  </a:moveTo>
                  <a:lnTo>
                    <a:pt x="628802" y="27851"/>
                  </a:lnTo>
                  <a:lnTo>
                    <a:pt x="623785" y="23660"/>
                  </a:lnTo>
                  <a:lnTo>
                    <a:pt x="617778" y="19697"/>
                  </a:lnTo>
                  <a:lnTo>
                    <a:pt x="612013" y="34302"/>
                  </a:lnTo>
                  <a:lnTo>
                    <a:pt x="615022" y="36804"/>
                  </a:lnTo>
                  <a:lnTo>
                    <a:pt x="618528" y="39408"/>
                  </a:lnTo>
                  <a:lnTo>
                    <a:pt x="620026" y="41897"/>
                  </a:lnTo>
                  <a:lnTo>
                    <a:pt x="631812" y="32042"/>
                  </a:lnTo>
                  <a:close/>
                </a:path>
                <a:path w="1590675" h="580389">
                  <a:moveTo>
                    <a:pt x="651357" y="44945"/>
                  </a:moveTo>
                  <a:lnTo>
                    <a:pt x="650608" y="44945"/>
                  </a:lnTo>
                  <a:lnTo>
                    <a:pt x="647103" y="43256"/>
                  </a:lnTo>
                  <a:lnTo>
                    <a:pt x="642581" y="42456"/>
                  </a:lnTo>
                  <a:lnTo>
                    <a:pt x="639826" y="40982"/>
                  </a:lnTo>
                  <a:lnTo>
                    <a:pt x="633818" y="55702"/>
                  </a:lnTo>
                  <a:lnTo>
                    <a:pt x="638327" y="57289"/>
                  </a:lnTo>
                  <a:lnTo>
                    <a:pt x="642581" y="59893"/>
                  </a:lnTo>
                  <a:lnTo>
                    <a:pt x="649351" y="61595"/>
                  </a:lnTo>
                  <a:lnTo>
                    <a:pt x="650113" y="61595"/>
                  </a:lnTo>
                  <a:lnTo>
                    <a:pt x="651357" y="44945"/>
                  </a:lnTo>
                  <a:close/>
                </a:path>
                <a:path w="1590675" h="580389">
                  <a:moveTo>
                    <a:pt x="680681" y="59893"/>
                  </a:moveTo>
                  <a:lnTo>
                    <a:pt x="677684" y="43256"/>
                  </a:lnTo>
                  <a:lnTo>
                    <a:pt x="674916" y="43256"/>
                  </a:lnTo>
                  <a:lnTo>
                    <a:pt x="667651" y="44945"/>
                  </a:lnTo>
                  <a:lnTo>
                    <a:pt x="665391" y="44945"/>
                  </a:lnTo>
                  <a:lnTo>
                    <a:pt x="665391" y="61595"/>
                  </a:lnTo>
                  <a:lnTo>
                    <a:pt x="668909" y="61595"/>
                  </a:lnTo>
                  <a:lnTo>
                    <a:pt x="677684" y="59893"/>
                  </a:lnTo>
                  <a:lnTo>
                    <a:pt x="680681" y="59893"/>
                  </a:lnTo>
                  <a:close/>
                </a:path>
                <a:path w="1590675" h="580389">
                  <a:moveTo>
                    <a:pt x="710006" y="48348"/>
                  </a:moveTo>
                  <a:lnTo>
                    <a:pt x="703986" y="33401"/>
                  </a:lnTo>
                  <a:lnTo>
                    <a:pt x="691705" y="39408"/>
                  </a:lnTo>
                  <a:lnTo>
                    <a:pt x="695972" y="54013"/>
                  </a:lnTo>
                  <a:lnTo>
                    <a:pt x="706247" y="50050"/>
                  </a:lnTo>
                  <a:lnTo>
                    <a:pt x="710006" y="48348"/>
                  </a:lnTo>
                  <a:close/>
                </a:path>
                <a:path w="1590675" h="580389">
                  <a:moveTo>
                    <a:pt x="737069" y="35102"/>
                  </a:moveTo>
                  <a:lnTo>
                    <a:pt x="731050" y="20497"/>
                  </a:lnTo>
                  <a:lnTo>
                    <a:pt x="723036" y="23660"/>
                  </a:lnTo>
                  <a:lnTo>
                    <a:pt x="717270" y="26949"/>
                  </a:lnTo>
                  <a:lnTo>
                    <a:pt x="723036" y="41897"/>
                  </a:lnTo>
                  <a:lnTo>
                    <a:pt x="729056" y="38493"/>
                  </a:lnTo>
                  <a:lnTo>
                    <a:pt x="737069" y="35102"/>
                  </a:lnTo>
                  <a:close/>
                </a:path>
                <a:path w="1590675" h="580389">
                  <a:moveTo>
                    <a:pt x="763384" y="23660"/>
                  </a:moveTo>
                  <a:lnTo>
                    <a:pt x="758875" y="8940"/>
                  </a:lnTo>
                  <a:lnTo>
                    <a:pt x="747852" y="12903"/>
                  </a:lnTo>
                  <a:lnTo>
                    <a:pt x="744334" y="14605"/>
                  </a:lnTo>
                  <a:lnTo>
                    <a:pt x="750100" y="29552"/>
                  </a:lnTo>
                  <a:lnTo>
                    <a:pt x="752360" y="27851"/>
                  </a:lnTo>
                  <a:lnTo>
                    <a:pt x="763384" y="23660"/>
                  </a:lnTo>
                  <a:close/>
                </a:path>
                <a:path w="1590675" h="580389">
                  <a:moveTo>
                    <a:pt x="790956" y="18008"/>
                  </a:moveTo>
                  <a:lnTo>
                    <a:pt x="789698" y="1701"/>
                  </a:lnTo>
                  <a:lnTo>
                    <a:pt x="788200" y="1701"/>
                  </a:lnTo>
                  <a:lnTo>
                    <a:pt x="774166" y="3962"/>
                  </a:lnTo>
                  <a:lnTo>
                    <a:pt x="777176" y="20497"/>
                  </a:lnTo>
                  <a:lnTo>
                    <a:pt x="789698" y="18008"/>
                  </a:lnTo>
                  <a:lnTo>
                    <a:pt x="790956" y="18008"/>
                  </a:lnTo>
                  <a:close/>
                </a:path>
                <a:path w="1590675" h="580389">
                  <a:moveTo>
                    <a:pt x="819518" y="0"/>
                  </a:moveTo>
                  <a:lnTo>
                    <a:pt x="815263" y="0"/>
                  </a:lnTo>
                  <a:lnTo>
                    <a:pt x="804240" y="787"/>
                  </a:lnTo>
                  <a:lnTo>
                    <a:pt x="805738" y="17094"/>
                  </a:lnTo>
                  <a:lnTo>
                    <a:pt x="815263" y="16306"/>
                  </a:lnTo>
                  <a:lnTo>
                    <a:pt x="819518" y="16306"/>
                  </a:lnTo>
                  <a:lnTo>
                    <a:pt x="819518" y="0"/>
                  </a:lnTo>
                  <a:close/>
                </a:path>
                <a:path w="1590675" h="580389">
                  <a:moveTo>
                    <a:pt x="849591" y="787"/>
                  </a:moveTo>
                  <a:lnTo>
                    <a:pt x="841578" y="787"/>
                  </a:lnTo>
                  <a:lnTo>
                    <a:pt x="834313" y="0"/>
                  </a:lnTo>
                  <a:lnTo>
                    <a:pt x="834313" y="16306"/>
                  </a:lnTo>
                  <a:lnTo>
                    <a:pt x="840079" y="17094"/>
                  </a:lnTo>
                  <a:lnTo>
                    <a:pt x="848093" y="17094"/>
                  </a:lnTo>
                  <a:lnTo>
                    <a:pt x="849591" y="787"/>
                  </a:lnTo>
                  <a:close/>
                </a:path>
                <a:path w="1590675" h="580389">
                  <a:moveTo>
                    <a:pt x="878179" y="3962"/>
                  </a:moveTo>
                  <a:lnTo>
                    <a:pt x="877366" y="3962"/>
                  </a:lnTo>
                  <a:lnTo>
                    <a:pt x="865657" y="2260"/>
                  </a:lnTo>
                  <a:lnTo>
                    <a:pt x="864146" y="1701"/>
                  </a:lnTo>
                  <a:lnTo>
                    <a:pt x="862634" y="18008"/>
                  </a:lnTo>
                  <a:lnTo>
                    <a:pt x="864146" y="18796"/>
                  </a:lnTo>
                  <a:lnTo>
                    <a:pt x="875957" y="20497"/>
                  </a:lnTo>
                  <a:lnTo>
                    <a:pt x="876668" y="20497"/>
                  </a:lnTo>
                  <a:lnTo>
                    <a:pt x="878179" y="3962"/>
                  </a:lnTo>
                  <a:close/>
                </a:path>
                <a:path w="1590675" h="580389">
                  <a:moveTo>
                    <a:pt x="907961" y="12115"/>
                  </a:moveTo>
                  <a:lnTo>
                    <a:pt x="900696" y="9855"/>
                  </a:lnTo>
                  <a:lnTo>
                    <a:pt x="893419" y="7366"/>
                  </a:lnTo>
                  <a:lnTo>
                    <a:pt x="890498" y="23660"/>
                  </a:lnTo>
                  <a:lnTo>
                    <a:pt x="896251" y="26149"/>
                  </a:lnTo>
                  <a:lnTo>
                    <a:pt x="903719" y="28651"/>
                  </a:lnTo>
                  <a:lnTo>
                    <a:pt x="907961" y="12115"/>
                  </a:lnTo>
                  <a:close/>
                </a:path>
                <a:path w="1590675" h="580389">
                  <a:moveTo>
                    <a:pt x="935824" y="26149"/>
                  </a:moveTo>
                  <a:lnTo>
                    <a:pt x="933602" y="25247"/>
                  </a:lnTo>
                  <a:lnTo>
                    <a:pt x="923302" y="19697"/>
                  </a:lnTo>
                  <a:lnTo>
                    <a:pt x="921994" y="18796"/>
                  </a:lnTo>
                  <a:lnTo>
                    <a:pt x="917549" y="33401"/>
                  </a:lnTo>
                  <a:lnTo>
                    <a:pt x="917549" y="34302"/>
                  </a:lnTo>
                  <a:lnTo>
                    <a:pt x="927747" y="40195"/>
                  </a:lnTo>
                  <a:lnTo>
                    <a:pt x="930071" y="40982"/>
                  </a:lnTo>
                  <a:lnTo>
                    <a:pt x="935824" y="26149"/>
                  </a:lnTo>
                  <a:close/>
                </a:path>
                <a:path w="1590675" h="580389">
                  <a:moveTo>
                    <a:pt x="962875" y="36004"/>
                  </a:moveTo>
                  <a:lnTo>
                    <a:pt x="949553" y="32042"/>
                  </a:lnTo>
                  <a:lnTo>
                    <a:pt x="943800" y="46647"/>
                  </a:lnTo>
                  <a:lnTo>
                    <a:pt x="949553" y="50050"/>
                  </a:lnTo>
                  <a:lnTo>
                    <a:pt x="958342" y="52539"/>
                  </a:lnTo>
                  <a:lnTo>
                    <a:pt x="962875" y="36004"/>
                  </a:lnTo>
                  <a:close/>
                </a:path>
                <a:path w="1590675" h="580389">
                  <a:moveTo>
                    <a:pt x="990739" y="43256"/>
                  </a:moveTo>
                  <a:lnTo>
                    <a:pt x="985393" y="42456"/>
                  </a:lnTo>
                  <a:lnTo>
                    <a:pt x="975906" y="39408"/>
                  </a:lnTo>
                  <a:lnTo>
                    <a:pt x="973175" y="55702"/>
                  </a:lnTo>
                  <a:lnTo>
                    <a:pt x="982662" y="58991"/>
                  </a:lnTo>
                  <a:lnTo>
                    <a:pt x="987717" y="59893"/>
                  </a:lnTo>
                  <a:lnTo>
                    <a:pt x="990739" y="43256"/>
                  </a:lnTo>
                  <a:close/>
                </a:path>
                <a:path w="1590675" h="580389">
                  <a:moveTo>
                    <a:pt x="1019314" y="49136"/>
                  </a:moveTo>
                  <a:lnTo>
                    <a:pt x="1016990" y="49136"/>
                  </a:lnTo>
                  <a:lnTo>
                    <a:pt x="1005992" y="46647"/>
                  </a:lnTo>
                  <a:lnTo>
                    <a:pt x="1004468" y="45859"/>
                  </a:lnTo>
                  <a:lnTo>
                    <a:pt x="1001445" y="62382"/>
                  </a:lnTo>
                  <a:lnTo>
                    <a:pt x="1002957" y="62953"/>
                  </a:lnTo>
                  <a:lnTo>
                    <a:pt x="1013968" y="65443"/>
                  </a:lnTo>
                  <a:lnTo>
                    <a:pt x="1016292" y="65443"/>
                  </a:lnTo>
                  <a:lnTo>
                    <a:pt x="1019314" y="49136"/>
                  </a:lnTo>
                  <a:close/>
                </a:path>
                <a:path w="1590675" h="580389">
                  <a:moveTo>
                    <a:pt x="1047584" y="51739"/>
                  </a:moveTo>
                  <a:lnTo>
                    <a:pt x="1038098" y="51739"/>
                  </a:lnTo>
                  <a:lnTo>
                    <a:pt x="1033043" y="50838"/>
                  </a:lnTo>
                  <a:lnTo>
                    <a:pt x="1031532" y="67144"/>
                  </a:lnTo>
                  <a:lnTo>
                    <a:pt x="1036777" y="68046"/>
                  </a:lnTo>
                  <a:lnTo>
                    <a:pt x="1046073" y="68046"/>
                  </a:lnTo>
                  <a:lnTo>
                    <a:pt x="1047584" y="51739"/>
                  </a:lnTo>
                  <a:close/>
                </a:path>
                <a:path w="1590675" h="580389">
                  <a:moveTo>
                    <a:pt x="1076147" y="53098"/>
                  </a:moveTo>
                  <a:lnTo>
                    <a:pt x="1073937" y="53098"/>
                  </a:lnTo>
                  <a:lnTo>
                    <a:pt x="1061618" y="52539"/>
                  </a:lnTo>
                  <a:lnTo>
                    <a:pt x="1061618" y="68846"/>
                  </a:lnTo>
                  <a:lnTo>
                    <a:pt x="1073937" y="69748"/>
                  </a:lnTo>
                  <a:lnTo>
                    <a:pt x="1076147" y="69748"/>
                  </a:lnTo>
                  <a:lnTo>
                    <a:pt x="1076147" y="53098"/>
                  </a:lnTo>
                  <a:close/>
                </a:path>
                <a:path w="1590675" h="580389">
                  <a:moveTo>
                    <a:pt x="1105535" y="53098"/>
                  </a:moveTo>
                  <a:lnTo>
                    <a:pt x="1090688" y="53098"/>
                  </a:lnTo>
                  <a:lnTo>
                    <a:pt x="1090688" y="69748"/>
                  </a:lnTo>
                  <a:lnTo>
                    <a:pt x="1105535" y="69748"/>
                  </a:lnTo>
                  <a:lnTo>
                    <a:pt x="1105535" y="53098"/>
                  </a:lnTo>
                  <a:close/>
                </a:path>
                <a:path w="1590675" h="580389">
                  <a:moveTo>
                    <a:pt x="1135316" y="68046"/>
                  </a:moveTo>
                  <a:lnTo>
                    <a:pt x="1133805" y="51739"/>
                  </a:lnTo>
                  <a:lnTo>
                    <a:pt x="1131785" y="51739"/>
                  </a:lnTo>
                  <a:lnTo>
                    <a:pt x="1121486" y="53098"/>
                  </a:lnTo>
                  <a:lnTo>
                    <a:pt x="1119962" y="53098"/>
                  </a:lnTo>
                  <a:lnTo>
                    <a:pt x="1119962" y="69748"/>
                  </a:lnTo>
                  <a:lnTo>
                    <a:pt x="1122997" y="69748"/>
                  </a:lnTo>
                  <a:lnTo>
                    <a:pt x="1133297" y="68046"/>
                  </a:lnTo>
                  <a:lnTo>
                    <a:pt x="1135316" y="68046"/>
                  </a:lnTo>
                  <a:close/>
                </a:path>
                <a:path w="1590675" h="580389">
                  <a:moveTo>
                    <a:pt x="1165402" y="54013"/>
                  </a:moveTo>
                  <a:lnTo>
                    <a:pt x="1156614" y="40982"/>
                  </a:lnTo>
                  <a:lnTo>
                    <a:pt x="1151369" y="44945"/>
                  </a:lnTo>
                  <a:lnTo>
                    <a:pt x="1147127" y="48348"/>
                  </a:lnTo>
                  <a:lnTo>
                    <a:pt x="1150048" y="64655"/>
                  </a:lnTo>
                  <a:lnTo>
                    <a:pt x="1152880" y="62953"/>
                  </a:lnTo>
                  <a:lnTo>
                    <a:pt x="1160145" y="58204"/>
                  </a:lnTo>
                  <a:lnTo>
                    <a:pt x="1165402" y="54013"/>
                  </a:lnTo>
                  <a:close/>
                </a:path>
                <a:path w="1590675" h="580389">
                  <a:moveTo>
                    <a:pt x="1187907" y="41897"/>
                  </a:moveTo>
                  <a:lnTo>
                    <a:pt x="1185189" y="25247"/>
                  </a:lnTo>
                  <a:lnTo>
                    <a:pt x="1178420" y="25247"/>
                  </a:lnTo>
                  <a:lnTo>
                    <a:pt x="1171155" y="28651"/>
                  </a:lnTo>
                  <a:lnTo>
                    <a:pt x="1168425" y="31254"/>
                  </a:lnTo>
                  <a:lnTo>
                    <a:pt x="1177112" y="44157"/>
                  </a:lnTo>
                  <a:lnTo>
                    <a:pt x="1177112" y="43256"/>
                  </a:lnTo>
                  <a:lnTo>
                    <a:pt x="1181455" y="41897"/>
                  </a:lnTo>
                  <a:lnTo>
                    <a:pt x="1187907" y="41897"/>
                  </a:lnTo>
                  <a:close/>
                </a:path>
                <a:path w="1590675" h="580389">
                  <a:moveTo>
                    <a:pt x="1216482" y="39408"/>
                  </a:moveTo>
                  <a:lnTo>
                    <a:pt x="1214259" y="37706"/>
                  </a:lnTo>
                  <a:lnTo>
                    <a:pt x="1210729" y="34302"/>
                  </a:lnTo>
                  <a:lnTo>
                    <a:pt x="1206995" y="31254"/>
                  </a:lnTo>
                  <a:lnTo>
                    <a:pt x="1203464" y="28651"/>
                  </a:lnTo>
                  <a:lnTo>
                    <a:pt x="1197508" y="43256"/>
                  </a:lnTo>
                  <a:lnTo>
                    <a:pt x="1198206" y="44157"/>
                  </a:lnTo>
                  <a:lnTo>
                    <a:pt x="1201940" y="47561"/>
                  </a:lnTo>
                  <a:lnTo>
                    <a:pt x="1205484" y="50838"/>
                  </a:lnTo>
                  <a:lnTo>
                    <a:pt x="1207693" y="52539"/>
                  </a:lnTo>
                  <a:lnTo>
                    <a:pt x="1216482" y="39408"/>
                  </a:lnTo>
                  <a:close/>
                </a:path>
                <a:path w="1590675" h="580389">
                  <a:moveTo>
                    <a:pt x="1241323" y="47561"/>
                  </a:moveTo>
                  <a:lnTo>
                    <a:pt x="1239799" y="47561"/>
                  </a:lnTo>
                  <a:lnTo>
                    <a:pt x="1226781" y="44157"/>
                  </a:lnTo>
                  <a:lnTo>
                    <a:pt x="1223746" y="60693"/>
                  </a:lnTo>
                  <a:lnTo>
                    <a:pt x="1230312" y="62382"/>
                  </a:lnTo>
                  <a:lnTo>
                    <a:pt x="1237081" y="63855"/>
                  </a:lnTo>
                  <a:lnTo>
                    <a:pt x="1238592" y="63855"/>
                  </a:lnTo>
                  <a:lnTo>
                    <a:pt x="1241323" y="47561"/>
                  </a:lnTo>
                  <a:close/>
                </a:path>
                <a:path w="1590675" h="580389">
                  <a:moveTo>
                    <a:pt x="1269187" y="51739"/>
                  </a:moveTo>
                  <a:lnTo>
                    <a:pt x="1259586" y="50838"/>
                  </a:lnTo>
                  <a:lnTo>
                    <a:pt x="1254645" y="50050"/>
                  </a:lnTo>
                  <a:lnTo>
                    <a:pt x="1253134" y="66344"/>
                  </a:lnTo>
                  <a:lnTo>
                    <a:pt x="1258074" y="67144"/>
                  </a:lnTo>
                  <a:lnTo>
                    <a:pt x="1267663" y="68046"/>
                  </a:lnTo>
                  <a:lnTo>
                    <a:pt x="1269187" y="51739"/>
                  </a:lnTo>
                  <a:close/>
                </a:path>
                <a:path w="1590675" h="580389">
                  <a:moveTo>
                    <a:pt x="1298460" y="54013"/>
                  </a:moveTo>
                  <a:lnTo>
                    <a:pt x="1285938" y="53098"/>
                  </a:lnTo>
                  <a:lnTo>
                    <a:pt x="1283716" y="52539"/>
                  </a:lnTo>
                  <a:lnTo>
                    <a:pt x="1282407" y="68846"/>
                  </a:lnTo>
                  <a:lnTo>
                    <a:pt x="1284427" y="69748"/>
                  </a:lnTo>
                  <a:lnTo>
                    <a:pt x="1296949" y="70535"/>
                  </a:lnTo>
                  <a:lnTo>
                    <a:pt x="1298460" y="54013"/>
                  </a:lnTo>
                  <a:close/>
                </a:path>
                <a:path w="1590675" h="580389">
                  <a:moveTo>
                    <a:pt x="1327531" y="55702"/>
                  </a:moveTo>
                  <a:lnTo>
                    <a:pt x="1316736" y="55702"/>
                  </a:lnTo>
                  <a:lnTo>
                    <a:pt x="1312291" y="54800"/>
                  </a:lnTo>
                  <a:lnTo>
                    <a:pt x="1312291" y="71450"/>
                  </a:lnTo>
                  <a:lnTo>
                    <a:pt x="1315212" y="72237"/>
                  </a:lnTo>
                  <a:lnTo>
                    <a:pt x="1326324" y="72237"/>
                  </a:lnTo>
                  <a:lnTo>
                    <a:pt x="1327531" y="55702"/>
                  </a:lnTo>
                  <a:close/>
                </a:path>
                <a:path w="1590675" h="580389">
                  <a:moveTo>
                    <a:pt x="1356106" y="57289"/>
                  </a:moveTo>
                  <a:lnTo>
                    <a:pt x="1343787" y="57289"/>
                  </a:lnTo>
                  <a:lnTo>
                    <a:pt x="1342275" y="56502"/>
                  </a:lnTo>
                  <a:lnTo>
                    <a:pt x="1340866" y="73037"/>
                  </a:lnTo>
                  <a:lnTo>
                    <a:pt x="1343787" y="73596"/>
                  </a:lnTo>
                  <a:lnTo>
                    <a:pt x="1356106" y="73596"/>
                  </a:lnTo>
                  <a:lnTo>
                    <a:pt x="1356106" y="57289"/>
                  </a:lnTo>
                  <a:close/>
                </a:path>
                <a:path w="1590675" h="580389">
                  <a:moveTo>
                    <a:pt x="1386192" y="59893"/>
                  </a:moveTo>
                  <a:lnTo>
                    <a:pt x="1377403" y="59893"/>
                  </a:lnTo>
                  <a:lnTo>
                    <a:pt x="1371346" y="58991"/>
                  </a:lnTo>
                  <a:lnTo>
                    <a:pt x="1370139" y="75298"/>
                  </a:lnTo>
                  <a:lnTo>
                    <a:pt x="1375892" y="76200"/>
                  </a:lnTo>
                  <a:lnTo>
                    <a:pt x="1384681" y="76200"/>
                  </a:lnTo>
                  <a:lnTo>
                    <a:pt x="1386192" y="59893"/>
                  </a:lnTo>
                  <a:close/>
                </a:path>
                <a:path w="1590675" h="580389">
                  <a:moveTo>
                    <a:pt x="1415262" y="61595"/>
                  </a:moveTo>
                  <a:lnTo>
                    <a:pt x="1413243" y="61595"/>
                  </a:lnTo>
                  <a:lnTo>
                    <a:pt x="1399921" y="60693"/>
                  </a:lnTo>
                  <a:lnTo>
                    <a:pt x="1399921" y="77000"/>
                  </a:lnTo>
                  <a:lnTo>
                    <a:pt x="1411732" y="77901"/>
                  </a:lnTo>
                  <a:lnTo>
                    <a:pt x="1413954" y="77901"/>
                  </a:lnTo>
                  <a:lnTo>
                    <a:pt x="1415262" y="61595"/>
                  </a:lnTo>
                  <a:close/>
                </a:path>
                <a:path w="1590675" h="580389">
                  <a:moveTo>
                    <a:pt x="1444536" y="62953"/>
                  </a:moveTo>
                  <a:lnTo>
                    <a:pt x="1430807" y="62953"/>
                  </a:lnTo>
                  <a:lnTo>
                    <a:pt x="1430007" y="62382"/>
                  </a:lnTo>
                  <a:lnTo>
                    <a:pt x="1428496" y="78689"/>
                  </a:lnTo>
                  <a:lnTo>
                    <a:pt x="1429296" y="79603"/>
                  </a:lnTo>
                  <a:lnTo>
                    <a:pt x="1443024" y="79603"/>
                  </a:lnTo>
                  <a:lnTo>
                    <a:pt x="1444536" y="62953"/>
                  </a:lnTo>
                  <a:close/>
                </a:path>
                <a:path w="1590675" h="580389">
                  <a:moveTo>
                    <a:pt x="1473111" y="64655"/>
                  </a:moveTo>
                  <a:lnTo>
                    <a:pt x="1465846" y="64655"/>
                  </a:lnTo>
                  <a:lnTo>
                    <a:pt x="1458569" y="63855"/>
                  </a:lnTo>
                  <a:lnTo>
                    <a:pt x="1458569" y="80391"/>
                  </a:lnTo>
                  <a:lnTo>
                    <a:pt x="1465846" y="81178"/>
                  </a:lnTo>
                  <a:lnTo>
                    <a:pt x="1473111" y="81178"/>
                  </a:lnTo>
                  <a:lnTo>
                    <a:pt x="1473111" y="64655"/>
                  </a:lnTo>
                  <a:close/>
                </a:path>
                <a:path w="1590675" h="580389">
                  <a:moveTo>
                    <a:pt x="1502486" y="66344"/>
                  </a:moveTo>
                  <a:lnTo>
                    <a:pt x="1499463" y="66344"/>
                  </a:lnTo>
                  <a:lnTo>
                    <a:pt x="1487652" y="65443"/>
                  </a:lnTo>
                  <a:lnTo>
                    <a:pt x="1487652" y="82092"/>
                  </a:lnTo>
                  <a:lnTo>
                    <a:pt x="1499463" y="82880"/>
                  </a:lnTo>
                  <a:lnTo>
                    <a:pt x="1502486" y="82880"/>
                  </a:lnTo>
                  <a:lnTo>
                    <a:pt x="1502486" y="66344"/>
                  </a:lnTo>
                  <a:close/>
                </a:path>
                <a:path w="1590675" h="580389">
                  <a:moveTo>
                    <a:pt x="1532267" y="68046"/>
                  </a:moveTo>
                  <a:lnTo>
                    <a:pt x="1530057" y="68046"/>
                  </a:lnTo>
                  <a:lnTo>
                    <a:pt x="1517027" y="67144"/>
                  </a:lnTo>
                  <a:lnTo>
                    <a:pt x="1517027" y="83451"/>
                  </a:lnTo>
                  <a:lnTo>
                    <a:pt x="1528737" y="84353"/>
                  </a:lnTo>
                  <a:lnTo>
                    <a:pt x="1530756" y="84353"/>
                  </a:lnTo>
                  <a:lnTo>
                    <a:pt x="1532267" y="68046"/>
                  </a:lnTo>
                  <a:close/>
                </a:path>
                <a:path w="1590675" h="580389">
                  <a:moveTo>
                    <a:pt x="1560880" y="68846"/>
                  </a:moveTo>
                  <a:lnTo>
                    <a:pt x="1552867" y="68846"/>
                  </a:lnTo>
                  <a:lnTo>
                    <a:pt x="1546301" y="68846"/>
                  </a:lnTo>
                  <a:lnTo>
                    <a:pt x="1546301" y="85140"/>
                  </a:lnTo>
                  <a:lnTo>
                    <a:pt x="1552867" y="85140"/>
                  </a:lnTo>
                  <a:lnTo>
                    <a:pt x="1560880" y="85140"/>
                  </a:lnTo>
                  <a:lnTo>
                    <a:pt x="1560880" y="68846"/>
                  </a:lnTo>
                  <a:close/>
                </a:path>
                <a:path w="1590675" h="580389">
                  <a:moveTo>
                    <a:pt x="1590217" y="68846"/>
                  </a:moveTo>
                  <a:lnTo>
                    <a:pt x="1575384" y="68846"/>
                  </a:lnTo>
                  <a:lnTo>
                    <a:pt x="1575384" y="85140"/>
                  </a:lnTo>
                  <a:lnTo>
                    <a:pt x="1590217" y="85140"/>
                  </a:lnTo>
                  <a:lnTo>
                    <a:pt x="1590217" y="688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418883" y="3115500"/>
              <a:ext cx="485140" cy="74930"/>
            </a:xfrm>
            <a:custGeom>
              <a:avLst/>
              <a:gdLst/>
              <a:ahLst/>
              <a:cxnLst/>
              <a:rect l="l" t="t" r="r" b="b"/>
              <a:pathLst>
                <a:path w="485140" h="74930">
                  <a:moveTo>
                    <a:pt x="14833" y="34544"/>
                  </a:moveTo>
                  <a:lnTo>
                    <a:pt x="0" y="34544"/>
                  </a:lnTo>
                  <a:lnTo>
                    <a:pt x="0" y="50838"/>
                  </a:lnTo>
                  <a:lnTo>
                    <a:pt x="14833" y="50838"/>
                  </a:lnTo>
                  <a:lnTo>
                    <a:pt x="14833" y="34544"/>
                  </a:lnTo>
                  <a:close/>
                </a:path>
                <a:path w="485140" h="74930">
                  <a:moveTo>
                    <a:pt x="45326" y="47790"/>
                  </a:moveTo>
                  <a:lnTo>
                    <a:pt x="42392" y="31140"/>
                  </a:lnTo>
                  <a:lnTo>
                    <a:pt x="41084" y="31140"/>
                  </a:lnTo>
                  <a:lnTo>
                    <a:pt x="36639" y="32042"/>
                  </a:lnTo>
                  <a:lnTo>
                    <a:pt x="30784" y="32842"/>
                  </a:lnTo>
                  <a:lnTo>
                    <a:pt x="28562" y="33743"/>
                  </a:lnTo>
                  <a:lnTo>
                    <a:pt x="30086" y="50050"/>
                  </a:lnTo>
                  <a:lnTo>
                    <a:pt x="32308" y="49149"/>
                  </a:lnTo>
                  <a:lnTo>
                    <a:pt x="38061" y="48577"/>
                  </a:lnTo>
                  <a:lnTo>
                    <a:pt x="43916" y="47790"/>
                  </a:lnTo>
                  <a:lnTo>
                    <a:pt x="45326" y="47790"/>
                  </a:lnTo>
                  <a:close/>
                </a:path>
                <a:path w="485140" h="74930">
                  <a:moveTo>
                    <a:pt x="73901" y="32042"/>
                  </a:moveTo>
                  <a:lnTo>
                    <a:pt x="65214" y="18796"/>
                  </a:lnTo>
                  <a:lnTo>
                    <a:pt x="59156" y="23901"/>
                  </a:lnTo>
                  <a:lnTo>
                    <a:pt x="54914" y="28079"/>
                  </a:lnTo>
                  <a:lnTo>
                    <a:pt x="60667" y="42697"/>
                  </a:lnTo>
                  <a:lnTo>
                    <a:pt x="67945" y="37147"/>
                  </a:lnTo>
                  <a:lnTo>
                    <a:pt x="73901" y="32042"/>
                  </a:lnTo>
                  <a:close/>
                </a:path>
                <a:path w="485140" h="74930">
                  <a:moveTo>
                    <a:pt x="97218" y="17437"/>
                  </a:moveTo>
                  <a:lnTo>
                    <a:pt x="92976" y="2501"/>
                  </a:lnTo>
                  <a:lnTo>
                    <a:pt x="87731" y="3403"/>
                  </a:lnTo>
                  <a:lnTo>
                    <a:pt x="78943" y="7594"/>
                  </a:lnTo>
                  <a:lnTo>
                    <a:pt x="76720" y="8953"/>
                  </a:lnTo>
                  <a:lnTo>
                    <a:pt x="85509" y="22199"/>
                  </a:lnTo>
                  <a:lnTo>
                    <a:pt x="86207" y="22199"/>
                  </a:lnTo>
                  <a:lnTo>
                    <a:pt x="92265" y="18237"/>
                  </a:lnTo>
                  <a:lnTo>
                    <a:pt x="97218" y="17437"/>
                  </a:lnTo>
                  <a:close/>
                </a:path>
                <a:path w="485140" h="74930">
                  <a:moveTo>
                    <a:pt x="125793" y="5105"/>
                  </a:moveTo>
                  <a:lnTo>
                    <a:pt x="125082" y="5105"/>
                  </a:lnTo>
                  <a:lnTo>
                    <a:pt x="117817" y="2501"/>
                  </a:lnTo>
                  <a:lnTo>
                    <a:pt x="111760" y="800"/>
                  </a:lnTo>
                  <a:lnTo>
                    <a:pt x="109029" y="0"/>
                  </a:lnTo>
                  <a:lnTo>
                    <a:pt x="110045" y="11201"/>
                  </a:lnTo>
                  <a:lnTo>
                    <a:pt x="109029" y="17437"/>
                  </a:lnTo>
                  <a:lnTo>
                    <a:pt x="114782" y="18796"/>
                  </a:lnTo>
                  <a:lnTo>
                    <a:pt x="120535" y="19710"/>
                  </a:lnTo>
                  <a:lnTo>
                    <a:pt x="121348" y="19710"/>
                  </a:lnTo>
                  <a:lnTo>
                    <a:pt x="125793" y="5105"/>
                  </a:lnTo>
                  <a:close/>
                </a:path>
                <a:path w="485140" h="74930">
                  <a:moveTo>
                    <a:pt x="153657" y="19710"/>
                  </a:moveTo>
                  <a:lnTo>
                    <a:pt x="152844" y="19710"/>
                  </a:lnTo>
                  <a:lnTo>
                    <a:pt x="145580" y="15748"/>
                  </a:lnTo>
                  <a:lnTo>
                    <a:pt x="140322" y="12344"/>
                  </a:lnTo>
                  <a:lnTo>
                    <a:pt x="133057" y="27292"/>
                  </a:lnTo>
                  <a:lnTo>
                    <a:pt x="138099" y="30353"/>
                  </a:lnTo>
                  <a:lnTo>
                    <a:pt x="145580" y="34544"/>
                  </a:lnTo>
                  <a:lnTo>
                    <a:pt x="146380" y="34544"/>
                  </a:lnTo>
                  <a:lnTo>
                    <a:pt x="153657" y="19710"/>
                  </a:lnTo>
                  <a:close/>
                </a:path>
                <a:path w="485140" h="74930">
                  <a:moveTo>
                    <a:pt x="178485" y="35445"/>
                  </a:moveTo>
                  <a:lnTo>
                    <a:pt x="173939" y="32842"/>
                  </a:lnTo>
                  <a:lnTo>
                    <a:pt x="166674" y="28079"/>
                  </a:lnTo>
                  <a:lnTo>
                    <a:pt x="165874" y="27292"/>
                  </a:lnTo>
                  <a:lnTo>
                    <a:pt x="158597" y="41897"/>
                  </a:lnTo>
                  <a:lnTo>
                    <a:pt x="159410" y="42697"/>
                  </a:lnTo>
                  <a:lnTo>
                    <a:pt x="168186" y="47790"/>
                  </a:lnTo>
                  <a:lnTo>
                    <a:pt x="172732" y="50050"/>
                  </a:lnTo>
                  <a:lnTo>
                    <a:pt x="178485" y="35445"/>
                  </a:lnTo>
                  <a:close/>
                </a:path>
                <a:path w="485140" h="74930">
                  <a:moveTo>
                    <a:pt x="204736" y="46875"/>
                  </a:moveTo>
                  <a:lnTo>
                    <a:pt x="199491" y="45300"/>
                  </a:lnTo>
                  <a:lnTo>
                    <a:pt x="192214" y="40995"/>
                  </a:lnTo>
                  <a:lnTo>
                    <a:pt x="186461" y="55943"/>
                  </a:lnTo>
                  <a:lnTo>
                    <a:pt x="195249" y="59905"/>
                  </a:lnTo>
                  <a:lnTo>
                    <a:pt x="200291" y="61595"/>
                  </a:lnTo>
                  <a:lnTo>
                    <a:pt x="204736" y="46875"/>
                  </a:lnTo>
                  <a:close/>
                </a:path>
                <a:path w="485140" h="74930">
                  <a:moveTo>
                    <a:pt x="232600" y="53454"/>
                  </a:moveTo>
                  <a:lnTo>
                    <a:pt x="229577" y="53454"/>
                  </a:lnTo>
                  <a:lnTo>
                    <a:pt x="218567" y="50838"/>
                  </a:lnTo>
                  <a:lnTo>
                    <a:pt x="215734" y="67487"/>
                  </a:lnTo>
                  <a:lnTo>
                    <a:pt x="226542" y="69748"/>
                  </a:lnTo>
                  <a:lnTo>
                    <a:pt x="229577" y="69748"/>
                  </a:lnTo>
                  <a:lnTo>
                    <a:pt x="232600" y="53454"/>
                  </a:lnTo>
                  <a:close/>
                </a:path>
                <a:path w="485140" h="74930">
                  <a:moveTo>
                    <a:pt x="260870" y="56730"/>
                  </a:moveTo>
                  <a:lnTo>
                    <a:pt x="252895" y="56730"/>
                  </a:lnTo>
                  <a:lnTo>
                    <a:pt x="246329" y="55943"/>
                  </a:lnTo>
                  <a:lnTo>
                    <a:pt x="244817" y="72237"/>
                  </a:lnTo>
                  <a:lnTo>
                    <a:pt x="251574" y="73037"/>
                  </a:lnTo>
                  <a:lnTo>
                    <a:pt x="259651" y="73037"/>
                  </a:lnTo>
                  <a:lnTo>
                    <a:pt x="260870" y="56730"/>
                  </a:lnTo>
                  <a:close/>
                </a:path>
                <a:path w="485140" h="74930">
                  <a:moveTo>
                    <a:pt x="289433" y="57632"/>
                  </a:moveTo>
                  <a:lnTo>
                    <a:pt x="274904" y="57632"/>
                  </a:lnTo>
                  <a:lnTo>
                    <a:pt x="274904" y="73939"/>
                  </a:lnTo>
                  <a:lnTo>
                    <a:pt x="289433" y="73939"/>
                  </a:lnTo>
                  <a:lnTo>
                    <a:pt x="289433" y="57632"/>
                  </a:lnTo>
                  <a:close/>
                </a:path>
                <a:path w="485140" h="74930">
                  <a:moveTo>
                    <a:pt x="318820" y="58432"/>
                  </a:moveTo>
                  <a:lnTo>
                    <a:pt x="304279" y="58432"/>
                  </a:lnTo>
                  <a:lnTo>
                    <a:pt x="304279" y="74739"/>
                  </a:lnTo>
                  <a:lnTo>
                    <a:pt x="318820" y="74739"/>
                  </a:lnTo>
                  <a:lnTo>
                    <a:pt x="318820" y="58432"/>
                  </a:lnTo>
                  <a:close/>
                </a:path>
                <a:path w="485140" h="74930">
                  <a:moveTo>
                    <a:pt x="348094" y="58432"/>
                  </a:moveTo>
                  <a:lnTo>
                    <a:pt x="333349" y="58432"/>
                  </a:lnTo>
                  <a:lnTo>
                    <a:pt x="333349" y="74739"/>
                  </a:lnTo>
                  <a:lnTo>
                    <a:pt x="348094" y="74739"/>
                  </a:lnTo>
                  <a:lnTo>
                    <a:pt x="348094" y="58432"/>
                  </a:lnTo>
                  <a:close/>
                </a:path>
                <a:path w="485140" h="74930">
                  <a:moveTo>
                    <a:pt x="377164" y="57632"/>
                  </a:moveTo>
                  <a:lnTo>
                    <a:pt x="362635" y="57632"/>
                  </a:lnTo>
                  <a:lnTo>
                    <a:pt x="362635" y="73939"/>
                  </a:lnTo>
                  <a:lnTo>
                    <a:pt x="377164" y="73939"/>
                  </a:lnTo>
                  <a:lnTo>
                    <a:pt x="377164" y="57632"/>
                  </a:lnTo>
                  <a:close/>
                </a:path>
                <a:path w="485140" h="74930">
                  <a:moveTo>
                    <a:pt x="406539" y="56730"/>
                  </a:moveTo>
                  <a:lnTo>
                    <a:pt x="392010" y="56730"/>
                  </a:lnTo>
                  <a:lnTo>
                    <a:pt x="392010" y="73037"/>
                  </a:lnTo>
                  <a:lnTo>
                    <a:pt x="406539" y="73037"/>
                  </a:lnTo>
                  <a:lnTo>
                    <a:pt x="406539" y="56730"/>
                  </a:lnTo>
                  <a:close/>
                </a:path>
                <a:path w="485140" h="74930">
                  <a:moveTo>
                    <a:pt x="435825" y="55029"/>
                  </a:moveTo>
                  <a:lnTo>
                    <a:pt x="425526" y="55029"/>
                  </a:lnTo>
                  <a:lnTo>
                    <a:pt x="421081" y="55943"/>
                  </a:lnTo>
                  <a:lnTo>
                    <a:pt x="421081" y="72237"/>
                  </a:lnTo>
                  <a:lnTo>
                    <a:pt x="425526" y="71335"/>
                  </a:lnTo>
                  <a:lnTo>
                    <a:pt x="435825" y="71335"/>
                  </a:lnTo>
                  <a:lnTo>
                    <a:pt x="435825" y="55029"/>
                  </a:lnTo>
                  <a:close/>
                </a:path>
                <a:path w="485140" h="74930">
                  <a:moveTo>
                    <a:pt x="465607" y="69748"/>
                  </a:moveTo>
                  <a:lnTo>
                    <a:pt x="464197" y="53454"/>
                  </a:lnTo>
                  <a:lnTo>
                    <a:pt x="458343" y="53454"/>
                  </a:lnTo>
                  <a:lnTo>
                    <a:pt x="450367" y="54241"/>
                  </a:lnTo>
                  <a:lnTo>
                    <a:pt x="450367" y="70548"/>
                  </a:lnTo>
                  <a:lnTo>
                    <a:pt x="459854" y="69748"/>
                  </a:lnTo>
                  <a:lnTo>
                    <a:pt x="465607" y="69748"/>
                  </a:lnTo>
                  <a:close/>
                </a:path>
                <a:path w="485140" h="74930">
                  <a:moveTo>
                    <a:pt x="484746" y="51320"/>
                  </a:moveTo>
                  <a:lnTo>
                    <a:pt x="478929" y="51752"/>
                  </a:lnTo>
                  <a:lnTo>
                    <a:pt x="480453" y="68275"/>
                  </a:lnTo>
                  <a:lnTo>
                    <a:pt x="484746" y="68008"/>
                  </a:lnTo>
                  <a:lnTo>
                    <a:pt x="484746" y="513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780852" y="3541572"/>
              <a:ext cx="2122782" cy="117338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672667" y="2914730"/>
              <a:ext cx="2244090" cy="1812925"/>
            </a:xfrm>
            <a:custGeom>
              <a:avLst/>
              <a:gdLst/>
              <a:ahLst/>
              <a:cxnLst/>
              <a:rect l="l" t="t" r="r" b="b"/>
              <a:pathLst>
                <a:path w="2244090" h="1812925">
                  <a:moveTo>
                    <a:pt x="0" y="0"/>
                  </a:moveTo>
                  <a:lnTo>
                    <a:pt x="2243666" y="0"/>
                  </a:lnTo>
                  <a:lnTo>
                    <a:pt x="2243666" y="1812924"/>
                  </a:lnTo>
                  <a:lnTo>
                    <a:pt x="0" y="1812924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672328" y="4904231"/>
              <a:ext cx="2404872" cy="195376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685367" y="4918155"/>
              <a:ext cx="2224405" cy="1778000"/>
            </a:xfrm>
            <a:custGeom>
              <a:avLst/>
              <a:gdLst/>
              <a:ahLst/>
              <a:cxnLst/>
              <a:rect l="l" t="t" r="r" b="b"/>
              <a:pathLst>
                <a:path w="2224404" h="1778000">
                  <a:moveTo>
                    <a:pt x="2223910" y="0"/>
                  </a:moveTo>
                  <a:lnTo>
                    <a:pt x="0" y="0"/>
                  </a:lnTo>
                  <a:lnTo>
                    <a:pt x="0" y="1777999"/>
                  </a:lnTo>
                  <a:lnTo>
                    <a:pt x="2223910" y="1777999"/>
                  </a:lnTo>
                  <a:lnTo>
                    <a:pt x="2223910" y="0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778895" y="5771475"/>
              <a:ext cx="2132750" cy="92467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286589" y="5120030"/>
              <a:ext cx="1623060" cy="278765"/>
            </a:xfrm>
            <a:custGeom>
              <a:avLst/>
              <a:gdLst/>
              <a:ahLst/>
              <a:cxnLst/>
              <a:rect l="l" t="t" r="r" b="b"/>
              <a:pathLst>
                <a:path w="1623059" h="278764">
                  <a:moveTo>
                    <a:pt x="18300" y="121373"/>
                  </a:moveTo>
                  <a:lnTo>
                    <a:pt x="15290" y="120472"/>
                  </a:lnTo>
                  <a:lnTo>
                    <a:pt x="7277" y="117182"/>
                  </a:lnTo>
                  <a:lnTo>
                    <a:pt x="4521" y="116281"/>
                  </a:lnTo>
                  <a:lnTo>
                    <a:pt x="0" y="132918"/>
                  </a:lnTo>
                  <a:lnTo>
                    <a:pt x="3009" y="133718"/>
                  </a:lnTo>
                  <a:lnTo>
                    <a:pt x="11023" y="136779"/>
                  </a:lnTo>
                  <a:lnTo>
                    <a:pt x="13779" y="137680"/>
                  </a:lnTo>
                  <a:lnTo>
                    <a:pt x="18300" y="121373"/>
                  </a:lnTo>
                  <a:close/>
                </a:path>
                <a:path w="1623059" h="278764">
                  <a:moveTo>
                    <a:pt x="46863" y="133718"/>
                  </a:moveTo>
                  <a:lnTo>
                    <a:pt x="40855" y="130314"/>
                  </a:lnTo>
                  <a:lnTo>
                    <a:pt x="32080" y="127038"/>
                  </a:lnTo>
                  <a:lnTo>
                    <a:pt x="27813" y="141871"/>
                  </a:lnTo>
                  <a:lnTo>
                    <a:pt x="35090" y="145262"/>
                  </a:lnTo>
                  <a:lnTo>
                    <a:pt x="40855" y="148323"/>
                  </a:lnTo>
                  <a:lnTo>
                    <a:pt x="46863" y="133718"/>
                  </a:lnTo>
                  <a:close/>
                </a:path>
                <a:path w="1623059" h="278764">
                  <a:moveTo>
                    <a:pt x="73190" y="146621"/>
                  </a:moveTo>
                  <a:lnTo>
                    <a:pt x="65163" y="142773"/>
                  </a:lnTo>
                  <a:lnTo>
                    <a:pt x="59905" y="140169"/>
                  </a:lnTo>
                  <a:lnTo>
                    <a:pt x="54140" y="155117"/>
                  </a:lnTo>
                  <a:lnTo>
                    <a:pt x="59156" y="157378"/>
                  </a:lnTo>
                  <a:lnTo>
                    <a:pt x="67170" y="161569"/>
                  </a:lnTo>
                  <a:lnTo>
                    <a:pt x="73190" y="146621"/>
                  </a:lnTo>
                  <a:close/>
                </a:path>
                <a:path w="1623059" h="278764">
                  <a:moveTo>
                    <a:pt x="99491" y="163271"/>
                  </a:moveTo>
                  <a:lnTo>
                    <a:pt x="97243" y="160667"/>
                  </a:lnTo>
                  <a:lnTo>
                    <a:pt x="89217" y="155676"/>
                  </a:lnTo>
                  <a:lnTo>
                    <a:pt x="86969" y="154203"/>
                  </a:lnTo>
                  <a:lnTo>
                    <a:pt x="79705" y="168808"/>
                  </a:lnTo>
                  <a:lnTo>
                    <a:pt x="81965" y="170510"/>
                  </a:lnTo>
                  <a:lnTo>
                    <a:pt x="89979" y="175602"/>
                  </a:lnTo>
                  <a:lnTo>
                    <a:pt x="92227" y="176174"/>
                  </a:lnTo>
                  <a:lnTo>
                    <a:pt x="99491" y="163271"/>
                  </a:lnTo>
                  <a:close/>
                </a:path>
                <a:path w="1623059" h="278764">
                  <a:moveTo>
                    <a:pt x="125056" y="181267"/>
                  </a:moveTo>
                  <a:lnTo>
                    <a:pt x="124307" y="180365"/>
                  </a:lnTo>
                  <a:lnTo>
                    <a:pt x="113284" y="173113"/>
                  </a:lnTo>
                  <a:lnTo>
                    <a:pt x="111785" y="172212"/>
                  </a:lnTo>
                  <a:lnTo>
                    <a:pt x="104508" y="185458"/>
                  </a:lnTo>
                  <a:lnTo>
                    <a:pt x="106019" y="186245"/>
                  </a:lnTo>
                  <a:lnTo>
                    <a:pt x="115544" y="193611"/>
                  </a:lnTo>
                  <a:lnTo>
                    <a:pt x="116293" y="194398"/>
                  </a:lnTo>
                  <a:lnTo>
                    <a:pt x="125056" y="181267"/>
                  </a:lnTo>
                  <a:close/>
                </a:path>
                <a:path w="1623059" h="278764">
                  <a:moveTo>
                    <a:pt x="148374" y="200063"/>
                  </a:moveTo>
                  <a:lnTo>
                    <a:pt x="144856" y="196672"/>
                  </a:lnTo>
                  <a:lnTo>
                    <a:pt x="136588" y="190207"/>
                  </a:lnTo>
                  <a:lnTo>
                    <a:pt x="127812" y="203454"/>
                  </a:lnTo>
                  <a:lnTo>
                    <a:pt x="136093" y="209918"/>
                  </a:lnTo>
                  <a:lnTo>
                    <a:pt x="139598" y="213309"/>
                  </a:lnTo>
                  <a:lnTo>
                    <a:pt x="148374" y="200063"/>
                  </a:lnTo>
                  <a:close/>
                </a:path>
                <a:path w="1623059" h="278764">
                  <a:moveTo>
                    <a:pt x="172427" y="219760"/>
                  </a:moveTo>
                  <a:lnTo>
                    <a:pt x="165163" y="214096"/>
                  </a:lnTo>
                  <a:lnTo>
                    <a:pt x="160147" y="209918"/>
                  </a:lnTo>
                  <a:lnTo>
                    <a:pt x="151384" y="223164"/>
                  </a:lnTo>
                  <a:lnTo>
                    <a:pt x="156387" y="227012"/>
                  </a:lnTo>
                  <a:lnTo>
                    <a:pt x="163652" y="232892"/>
                  </a:lnTo>
                  <a:lnTo>
                    <a:pt x="172427" y="219760"/>
                  </a:lnTo>
                  <a:close/>
                </a:path>
                <a:path w="1623059" h="278764">
                  <a:moveTo>
                    <a:pt x="195986" y="237197"/>
                  </a:moveTo>
                  <a:lnTo>
                    <a:pt x="184950" y="230403"/>
                  </a:lnTo>
                  <a:lnTo>
                    <a:pt x="183451" y="229616"/>
                  </a:lnTo>
                  <a:lnTo>
                    <a:pt x="176187" y="242747"/>
                  </a:lnTo>
                  <a:lnTo>
                    <a:pt x="177698" y="243649"/>
                  </a:lnTo>
                  <a:lnTo>
                    <a:pt x="188722" y="251802"/>
                  </a:lnTo>
                  <a:lnTo>
                    <a:pt x="195986" y="237197"/>
                  </a:lnTo>
                  <a:close/>
                </a:path>
                <a:path w="1623059" h="278764">
                  <a:moveTo>
                    <a:pt x="220789" y="252603"/>
                  </a:moveTo>
                  <a:lnTo>
                    <a:pt x="215785" y="249199"/>
                  </a:lnTo>
                  <a:lnTo>
                    <a:pt x="207518" y="245351"/>
                  </a:lnTo>
                  <a:lnTo>
                    <a:pt x="201752" y="259956"/>
                  </a:lnTo>
                  <a:lnTo>
                    <a:pt x="209765" y="264147"/>
                  </a:lnTo>
                  <a:lnTo>
                    <a:pt x="215036" y="267538"/>
                  </a:lnTo>
                  <a:lnTo>
                    <a:pt x="220789" y="252603"/>
                  </a:lnTo>
                  <a:close/>
                </a:path>
                <a:path w="1623059" h="278764">
                  <a:moveTo>
                    <a:pt x="246354" y="260743"/>
                  </a:moveTo>
                  <a:lnTo>
                    <a:pt x="236093" y="257695"/>
                  </a:lnTo>
                  <a:lnTo>
                    <a:pt x="233832" y="257695"/>
                  </a:lnTo>
                  <a:lnTo>
                    <a:pt x="229565" y="274002"/>
                  </a:lnTo>
                  <a:lnTo>
                    <a:pt x="231825" y="274002"/>
                  </a:lnTo>
                  <a:lnTo>
                    <a:pt x="243357" y="277393"/>
                  </a:lnTo>
                  <a:lnTo>
                    <a:pt x="245605" y="278180"/>
                  </a:lnTo>
                  <a:lnTo>
                    <a:pt x="245605" y="261658"/>
                  </a:lnTo>
                  <a:lnTo>
                    <a:pt x="246354" y="260743"/>
                  </a:lnTo>
                  <a:close/>
                </a:path>
                <a:path w="1623059" h="278764">
                  <a:moveTo>
                    <a:pt x="276428" y="276491"/>
                  </a:moveTo>
                  <a:lnTo>
                    <a:pt x="273418" y="259956"/>
                  </a:lnTo>
                  <a:lnTo>
                    <a:pt x="265404" y="261658"/>
                  </a:lnTo>
                  <a:lnTo>
                    <a:pt x="259638" y="261658"/>
                  </a:lnTo>
                  <a:lnTo>
                    <a:pt x="260896" y="278180"/>
                  </a:lnTo>
                  <a:lnTo>
                    <a:pt x="266915" y="278180"/>
                  </a:lnTo>
                  <a:lnTo>
                    <a:pt x="276428" y="276491"/>
                  </a:lnTo>
                  <a:close/>
                </a:path>
                <a:path w="1623059" h="278764">
                  <a:moveTo>
                    <a:pt x="306247" y="261658"/>
                  </a:moveTo>
                  <a:lnTo>
                    <a:pt x="295986" y="248412"/>
                  </a:lnTo>
                  <a:lnTo>
                    <a:pt x="289458" y="254292"/>
                  </a:lnTo>
                  <a:lnTo>
                    <a:pt x="285203" y="255993"/>
                  </a:lnTo>
                  <a:lnTo>
                    <a:pt x="292468" y="270598"/>
                  </a:lnTo>
                  <a:lnTo>
                    <a:pt x="296735" y="268897"/>
                  </a:lnTo>
                  <a:lnTo>
                    <a:pt x="306247" y="261658"/>
                  </a:lnTo>
                  <a:close/>
                </a:path>
                <a:path w="1623059" h="278764">
                  <a:moveTo>
                    <a:pt x="329057" y="236296"/>
                  </a:moveTo>
                  <a:lnTo>
                    <a:pt x="315785" y="227914"/>
                  </a:lnTo>
                  <a:lnTo>
                    <a:pt x="313524" y="231317"/>
                  </a:lnTo>
                  <a:lnTo>
                    <a:pt x="307009" y="239458"/>
                  </a:lnTo>
                  <a:lnTo>
                    <a:pt x="318795" y="249199"/>
                  </a:lnTo>
                  <a:lnTo>
                    <a:pt x="329057" y="236296"/>
                  </a:lnTo>
                  <a:close/>
                </a:path>
                <a:path w="1623059" h="278764">
                  <a:moveTo>
                    <a:pt x="343598" y="207416"/>
                  </a:moveTo>
                  <a:lnTo>
                    <a:pt x="330327" y="200850"/>
                  </a:lnTo>
                  <a:lnTo>
                    <a:pt x="323799" y="214096"/>
                  </a:lnTo>
                  <a:lnTo>
                    <a:pt x="337083" y="222250"/>
                  </a:lnTo>
                  <a:lnTo>
                    <a:pt x="343598" y="207416"/>
                  </a:lnTo>
                  <a:close/>
                </a:path>
                <a:path w="1623059" h="278764">
                  <a:moveTo>
                    <a:pt x="356133" y="176174"/>
                  </a:moveTo>
                  <a:lnTo>
                    <a:pt x="342849" y="171424"/>
                  </a:lnTo>
                  <a:lnTo>
                    <a:pt x="341350" y="173913"/>
                  </a:lnTo>
                  <a:lnTo>
                    <a:pt x="337083" y="186245"/>
                  </a:lnTo>
                  <a:lnTo>
                    <a:pt x="350126" y="192709"/>
                  </a:lnTo>
                  <a:lnTo>
                    <a:pt x="356133" y="176174"/>
                  </a:lnTo>
                  <a:close/>
                </a:path>
                <a:path w="1623059" h="278764">
                  <a:moveTo>
                    <a:pt x="365404" y="145834"/>
                  </a:moveTo>
                  <a:lnTo>
                    <a:pt x="352374" y="141071"/>
                  </a:lnTo>
                  <a:lnTo>
                    <a:pt x="348615" y="152514"/>
                  </a:lnTo>
                  <a:lnTo>
                    <a:pt x="347853" y="156476"/>
                  </a:lnTo>
                  <a:lnTo>
                    <a:pt x="361137" y="161569"/>
                  </a:lnTo>
                  <a:lnTo>
                    <a:pt x="361899" y="157378"/>
                  </a:lnTo>
                  <a:lnTo>
                    <a:pt x="365404" y="145834"/>
                  </a:lnTo>
                  <a:close/>
                </a:path>
                <a:path w="1623059" h="278764">
                  <a:moveTo>
                    <a:pt x="376428" y="115481"/>
                  </a:moveTo>
                  <a:lnTo>
                    <a:pt x="363397" y="109029"/>
                  </a:lnTo>
                  <a:lnTo>
                    <a:pt x="357390" y="124777"/>
                  </a:lnTo>
                  <a:lnTo>
                    <a:pt x="370662" y="131229"/>
                  </a:lnTo>
                  <a:lnTo>
                    <a:pt x="376428" y="115481"/>
                  </a:lnTo>
                  <a:close/>
                </a:path>
                <a:path w="1623059" h="278764">
                  <a:moveTo>
                    <a:pt x="387464" y="85940"/>
                  </a:moveTo>
                  <a:lnTo>
                    <a:pt x="374180" y="77787"/>
                  </a:lnTo>
                  <a:lnTo>
                    <a:pt x="371424" y="84239"/>
                  </a:lnTo>
                  <a:lnTo>
                    <a:pt x="368414" y="94424"/>
                  </a:lnTo>
                  <a:lnTo>
                    <a:pt x="381698" y="100876"/>
                  </a:lnTo>
                  <a:lnTo>
                    <a:pt x="384454" y="91033"/>
                  </a:lnTo>
                  <a:lnTo>
                    <a:pt x="387464" y="85940"/>
                  </a:lnTo>
                  <a:close/>
                </a:path>
                <a:path w="1623059" h="278764">
                  <a:moveTo>
                    <a:pt x="399986" y="57289"/>
                  </a:moveTo>
                  <a:lnTo>
                    <a:pt x="388213" y="49136"/>
                  </a:lnTo>
                  <a:lnTo>
                    <a:pt x="380199" y="63182"/>
                  </a:lnTo>
                  <a:lnTo>
                    <a:pt x="393230" y="71335"/>
                  </a:lnTo>
                  <a:lnTo>
                    <a:pt x="399986" y="57289"/>
                  </a:lnTo>
                  <a:close/>
                </a:path>
                <a:path w="1623059" h="278764">
                  <a:moveTo>
                    <a:pt x="416001" y="34201"/>
                  </a:moveTo>
                  <a:lnTo>
                    <a:pt x="407263" y="21285"/>
                  </a:lnTo>
                  <a:lnTo>
                    <a:pt x="401243" y="26949"/>
                  </a:lnTo>
                  <a:lnTo>
                    <a:pt x="396989" y="33401"/>
                  </a:lnTo>
                  <a:lnTo>
                    <a:pt x="407263" y="44945"/>
                  </a:lnTo>
                  <a:lnTo>
                    <a:pt x="411556" y="38493"/>
                  </a:lnTo>
                  <a:lnTo>
                    <a:pt x="416001" y="34201"/>
                  </a:lnTo>
                  <a:close/>
                </a:path>
                <a:path w="1623059" h="278764">
                  <a:moveTo>
                    <a:pt x="437108" y="19583"/>
                  </a:moveTo>
                  <a:lnTo>
                    <a:pt x="435584" y="3060"/>
                  </a:lnTo>
                  <a:lnTo>
                    <a:pt x="431342" y="4762"/>
                  </a:lnTo>
                  <a:lnTo>
                    <a:pt x="421055" y="10642"/>
                  </a:lnTo>
                  <a:lnTo>
                    <a:pt x="425589" y="25247"/>
                  </a:lnTo>
                  <a:lnTo>
                    <a:pt x="435584" y="19583"/>
                  </a:lnTo>
                  <a:lnTo>
                    <a:pt x="437108" y="19583"/>
                  </a:lnTo>
                  <a:close/>
                </a:path>
                <a:path w="1623059" h="278764">
                  <a:moveTo>
                    <a:pt x="466382" y="800"/>
                  </a:moveTo>
                  <a:lnTo>
                    <a:pt x="462648" y="0"/>
                  </a:lnTo>
                  <a:lnTo>
                    <a:pt x="451142" y="0"/>
                  </a:lnTo>
                  <a:lnTo>
                    <a:pt x="451142" y="16306"/>
                  </a:lnTo>
                  <a:lnTo>
                    <a:pt x="462648" y="16306"/>
                  </a:lnTo>
                  <a:lnTo>
                    <a:pt x="464870" y="17094"/>
                  </a:lnTo>
                  <a:lnTo>
                    <a:pt x="466382" y="800"/>
                  </a:lnTo>
                  <a:close/>
                </a:path>
                <a:path w="1623059" h="278764">
                  <a:moveTo>
                    <a:pt x="496468" y="5549"/>
                  </a:moveTo>
                  <a:lnTo>
                    <a:pt x="489000" y="3060"/>
                  </a:lnTo>
                  <a:lnTo>
                    <a:pt x="481723" y="2489"/>
                  </a:lnTo>
                  <a:lnTo>
                    <a:pt x="478904" y="18796"/>
                  </a:lnTo>
                  <a:lnTo>
                    <a:pt x="486168" y="19583"/>
                  </a:lnTo>
                  <a:lnTo>
                    <a:pt x="491921" y="22199"/>
                  </a:lnTo>
                  <a:lnTo>
                    <a:pt x="496468" y="5549"/>
                  </a:lnTo>
                  <a:close/>
                </a:path>
                <a:path w="1623059" h="278764">
                  <a:moveTo>
                    <a:pt x="524840" y="16306"/>
                  </a:moveTo>
                  <a:lnTo>
                    <a:pt x="524027" y="15405"/>
                  </a:lnTo>
                  <a:lnTo>
                    <a:pt x="512521" y="10642"/>
                  </a:lnTo>
                  <a:lnTo>
                    <a:pt x="510997" y="10642"/>
                  </a:lnTo>
                  <a:lnTo>
                    <a:pt x="506463" y="25247"/>
                  </a:lnTo>
                  <a:lnTo>
                    <a:pt x="507974" y="25247"/>
                  </a:lnTo>
                  <a:lnTo>
                    <a:pt x="518274" y="30340"/>
                  </a:lnTo>
                  <a:lnTo>
                    <a:pt x="519074" y="31140"/>
                  </a:lnTo>
                  <a:lnTo>
                    <a:pt x="524840" y="16306"/>
                  </a:lnTo>
                  <a:close/>
                </a:path>
                <a:path w="1623059" h="278764">
                  <a:moveTo>
                    <a:pt x="552602" y="30340"/>
                  </a:moveTo>
                  <a:lnTo>
                    <a:pt x="546138" y="26949"/>
                  </a:lnTo>
                  <a:lnTo>
                    <a:pt x="538861" y="22987"/>
                  </a:lnTo>
                  <a:lnTo>
                    <a:pt x="532815" y="37592"/>
                  </a:lnTo>
                  <a:lnTo>
                    <a:pt x="540385" y="41783"/>
                  </a:lnTo>
                  <a:lnTo>
                    <a:pt x="545325" y="44945"/>
                  </a:lnTo>
                  <a:lnTo>
                    <a:pt x="552602" y="30340"/>
                  </a:lnTo>
                  <a:close/>
                </a:path>
                <a:path w="1623059" h="278764">
                  <a:moveTo>
                    <a:pt x="578142" y="45745"/>
                  </a:moveTo>
                  <a:lnTo>
                    <a:pt x="567944" y="40195"/>
                  </a:lnTo>
                  <a:lnTo>
                    <a:pt x="565111" y="38493"/>
                  </a:lnTo>
                  <a:lnTo>
                    <a:pt x="557847" y="53327"/>
                  </a:lnTo>
                  <a:lnTo>
                    <a:pt x="560679" y="54800"/>
                  </a:lnTo>
                  <a:lnTo>
                    <a:pt x="570865" y="60693"/>
                  </a:lnTo>
                  <a:lnTo>
                    <a:pt x="578142" y="45745"/>
                  </a:lnTo>
                  <a:close/>
                </a:path>
                <a:path w="1623059" h="278764">
                  <a:moveTo>
                    <a:pt x="602970" y="62382"/>
                  </a:moveTo>
                  <a:lnTo>
                    <a:pt x="600951" y="60693"/>
                  </a:lnTo>
                  <a:lnTo>
                    <a:pt x="589953" y="54800"/>
                  </a:lnTo>
                  <a:lnTo>
                    <a:pt x="584200" y="69634"/>
                  </a:lnTo>
                  <a:lnTo>
                    <a:pt x="594995" y="75298"/>
                  </a:lnTo>
                  <a:lnTo>
                    <a:pt x="597217" y="76987"/>
                  </a:lnTo>
                  <a:lnTo>
                    <a:pt x="602970" y="62382"/>
                  </a:lnTo>
                  <a:close/>
                </a:path>
                <a:path w="1623059" h="278764">
                  <a:moveTo>
                    <a:pt x="628815" y="75298"/>
                  </a:moveTo>
                  <a:lnTo>
                    <a:pt x="623570" y="72237"/>
                  </a:lnTo>
                  <a:lnTo>
                    <a:pt x="616305" y="68846"/>
                  </a:lnTo>
                  <a:lnTo>
                    <a:pt x="610539" y="83667"/>
                  </a:lnTo>
                  <a:lnTo>
                    <a:pt x="617816" y="86842"/>
                  </a:lnTo>
                  <a:lnTo>
                    <a:pt x="624281" y="90131"/>
                  </a:lnTo>
                  <a:lnTo>
                    <a:pt x="628815" y="75298"/>
                  </a:lnTo>
                  <a:close/>
                </a:path>
                <a:path w="1623059" h="278764">
                  <a:moveTo>
                    <a:pt x="656374" y="84239"/>
                  </a:moveTo>
                  <a:lnTo>
                    <a:pt x="645579" y="81178"/>
                  </a:lnTo>
                  <a:lnTo>
                    <a:pt x="642543" y="80391"/>
                  </a:lnTo>
                  <a:lnTo>
                    <a:pt x="638111" y="96583"/>
                  </a:lnTo>
                  <a:lnTo>
                    <a:pt x="652145" y="100876"/>
                  </a:lnTo>
                  <a:lnTo>
                    <a:pt x="656374" y="84239"/>
                  </a:lnTo>
                  <a:close/>
                </a:path>
                <a:path w="1623059" h="278764">
                  <a:moveTo>
                    <a:pt x="684149" y="91821"/>
                  </a:moveTo>
                  <a:lnTo>
                    <a:pt x="677684" y="90131"/>
                  </a:lnTo>
                  <a:lnTo>
                    <a:pt x="670407" y="88430"/>
                  </a:lnTo>
                  <a:lnTo>
                    <a:pt x="667385" y="104736"/>
                  </a:lnTo>
                  <a:lnTo>
                    <a:pt x="674649" y="106426"/>
                  </a:lnTo>
                  <a:lnTo>
                    <a:pt x="681418" y="108127"/>
                  </a:lnTo>
                  <a:lnTo>
                    <a:pt x="684149" y="91821"/>
                  </a:lnTo>
                  <a:close/>
                </a:path>
                <a:path w="1623059" h="278764">
                  <a:moveTo>
                    <a:pt x="712711" y="97485"/>
                  </a:moveTo>
                  <a:lnTo>
                    <a:pt x="711301" y="96583"/>
                  </a:lnTo>
                  <a:lnTo>
                    <a:pt x="699490" y="94424"/>
                  </a:lnTo>
                  <a:lnTo>
                    <a:pt x="698982" y="94424"/>
                  </a:lnTo>
                  <a:lnTo>
                    <a:pt x="695960" y="110731"/>
                  </a:lnTo>
                  <a:lnTo>
                    <a:pt x="696760" y="110731"/>
                  </a:lnTo>
                  <a:lnTo>
                    <a:pt x="708266" y="113220"/>
                  </a:lnTo>
                  <a:lnTo>
                    <a:pt x="711301" y="114020"/>
                  </a:lnTo>
                  <a:lnTo>
                    <a:pt x="712711" y="97485"/>
                  </a:lnTo>
                  <a:close/>
                </a:path>
                <a:path w="1623059" h="278764">
                  <a:moveTo>
                    <a:pt x="741286" y="101676"/>
                  </a:moveTo>
                  <a:lnTo>
                    <a:pt x="733310" y="99974"/>
                  </a:lnTo>
                  <a:lnTo>
                    <a:pt x="727252" y="99187"/>
                  </a:lnTo>
                  <a:lnTo>
                    <a:pt x="725843" y="115481"/>
                  </a:lnTo>
                  <a:lnTo>
                    <a:pt x="731799" y="116281"/>
                  </a:lnTo>
                  <a:lnTo>
                    <a:pt x="739876" y="117983"/>
                  </a:lnTo>
                  <a:lnTo>
                    <a:pt x="741286" y="101676"/>
                  </a:lnTo>
                  <a:close/>
                </a:path>
                <a:path w="1623059" h="278764">
                  <a:moveTo>
                    <a:pt x="771169" y="106426"/>
                  </a:moveTo>
                  <a:lnTo>
                    <a:pt x="768438" y="105638"/>
                  </a:lnTo>
                  <a:lnTo>
                    <a:pt x="756627" y="103378"/>
                  </a:lnTo>
                  <a:lnTo>
                    <a:pt x="753605" y="119672"/>
                  </a:lnTo>
                  <a:lnTo>
                    <a:pt x="765416" y="122161"/>
                  </a:lnTo>
                  <a:lnTo>
                    <a:pt x="768438" y="123075"/>
                  </a:lnTo>
                  <a:lnTo>
                    <a:pt x="771169" y="106426"/>
                  </a:lnTo>
                  <a:close/>
                </a:path>
                <a:path w="1623059" h="278764">
                  <a:moveTo>
                    <a:pt x="799731" y="112318"/>
                  </a:moveTo>
                  <a:lnTo>
                    <a:pt x="791654" y="109829"/>
                  </a:lnTo>
                  <a:lnTo>
                    <a:pt x="785901" y="109029"/>
                  </a:lnTo>
                  <a:lnTo>
                    <a:pt x="782980" y="125336"/>
                  </a:lnTo>
                  <a:lnTo>
                    <a:pt x="788733" y="126136"/>
                  </a:lnTo>
                  <a:lnTo>
                    <a:pt x="796709" y="128625"/>
                  </a:lnTo>
                  <a:lnTo>
                    <a:pt x="799731" y="112318"/>
                  </a:lnTo>
                  <a:close/>
                </a:path>
                <a:path w="1623059" h="278764">
                  <a:moveTo>
                    <a:pt x="829017" y="120472"/>
                  </a:moveTo>
                  <a:lnTo>
                    <a:pt x="823760" y="117182"/>
                  </a:lnTo>
                  <a:lnTo>
                    <a:pt x="814273" y="114922"/>
                  </a:lnTo>
                  <a:lnTo>
                    <a:pt x="811555" y="131229"/>
                  </a:lnTo>
                  <a:lnTo>
                    <a:pt x="819518" y="133718"/>
                  </a:lnTo>
                  <a:lnTo>
                    <a:pt x="824572" y="135420"/>
                  </a:lnTo>
                  <a:lnTo>
                    <a:pt x="829017" y="120472"/>
                  </a:lnTo>
                  <a:close/>
                </a:path>
                <a:path w="1623059" h="278764">
                  <a:moveTo>
                    <a:pt x="856881" y="132016"/>
                  </a:moveTo>
                  <a:lnTo>
                    <a:pt x="850112" y="127825"/>
                  </a:lnTo>
                  <a:lnTo>
                    <a:pt x="843546" y="125336"/>
                  </a:lnTo>
                  <a:lnTo>
                    <a:pt x="837793" y="140169"/>
                  </a:lnTo>
                  <a:lnTo>
                    <a:pt x="844359" y="142773"/>
                  </a:lnTo>
                  <a:lnTo>
                    <a:pt x="850823" y="146621"/>
                  </a:lnTo>
                  <a:lnTo>
                    <a:pt x="856881" y="132016"/>
                  </a:lnTo>
                  <a:close/>
                </a:path>
                <a:path w="1623059" h="278764">
                  <a:moveTo>
                    <a:pt x="883729" y="146621"/>
                  </a:moveTo>
                  <a:lnTo>
                    <a:pt x="882421" y="145834"/>
                  </a:lnTo>
                  <a:lnTo>
                    <a:pt x="874445" y="141871"/>
                  </a:lnTo>
                  <a:lnTo>
                    <a:pt x="869899" y="139382"/>
                  </a:lnTo>
                  <a:lnTo>
                    <a:pt x="864146" y="154203"/>
                  </a:lnTo>
                  <a:lnTo>
                    <a:pt x="868387" y="156476"/>
                  </a:lnTo>
                  <a:lnTo>
                    <a:pt x="876465" y="160667"/>
                  </a:lnTo>
                  <a:lnTo>
                    <a:pt x="876465" y="161569"/>
                  </a:lnTo>
                  <a:lnTo>
                    <a:pt x="883729" y="146621"/>
                  </a:lnTo>
                  <a:close/>
                </a:path>
                <a:path w="1623059" h="278764">
                  <a:moveTo>
                    <a:pt x="909980" y="162356"/>
                  </a:moveTo>
                  <a:lnTo>
                    <a:pt x="899172" y="155676"/>
                  </a:lnTo>
                  <a:lnTo>
                    <a:pt x="896962" y="155117"/>
                  </a:lnTo>
                  <a:lnTo>
                    <a:pt x="889685" y="169722"/>
                  </a:lnTo>
                  <a:lnTo>
                    <a:pt x="891908" y="170510"/>
                  </a:lnTo>
                  <a:lnTo>
                    <a:pt x="899985" y="175602"/>
                  </a:lnTo>
                  <a:lnTo>
                    <a:pt x="902716" y="176961"/>
                  </a:lnTo>
                  <a:lnTo>
                    <a:pt x="909980" y="162356"/>
                  </a:lnTo>
                  <a:close/>
                </a:path>
                <a:path w="1623059" h="278764">
                  <a:moveTo>
                    <a:pt x="935824" y="176961"/>
                  </a:moveTo>
                  <a:lnTo>
                    <a:pt x="931278" y="174815"/>
                  </a:lnTo>
                  <a:lnTo>
                    <a:pt x="921791" y="169722"/>
                  </a:lnTo>
                  <a:lnTo>
                    <a:pt x="916038" y="184556"/>
                  </a:lnTo>
                  <a:lnTo>
                    <a:pt x="917549" y="185458"/>
                  </a:lnTo>
                  <a:lnTo>
                    <a:pt x="925525" y="189420"/>
                  </a:lnTo>
                  <a:lnTo>
                    <a:pt x="929767" y="191909"/>
                  </a:lnTo>
                  <a:lnTo>
                    <a:pt x="935824" y="176961"/>
                  </a:lnTo>
                  <a:close/>
                </a:path>
                <a:path w="1623059" h="278764">
                  <a:moveTo>
                    <a:pt x="962177" y="185458"/>
                  </a:moveTo>
                  <a:lnTo>
                    <a:pt x="957630" y="184556"/>
                  </a:lnTo>
                  <a:lnTo>
                    <a:pt x="947331" y="182067"/>
                  </a:lnTo>
                  <a:lnTo>
                    <a:pt x="944613" y="198361"/>
                  </a:lnTo>
                  <a:lnTo>
                    <a:pt x="954608" y="200850"/>
                  </a:lnTo>
                  <a:lnTo>
                    <a:pt x="959142" y="201764"/>
                  </a:lnTo>
                  <a:lnTo>
                    <a:pt x="962177" y="185458"/>
                  </a:lnTo>
                  <a:close/>
                </a:path>
                <a:path w="1623059" h="278764">
                  <a:moveTo>
                    <a:pt x="989736" y="189420"/>
                  </a:moveTo>
                  <a:lnTo>
                    <a:pt x="980147" y="188518"/>
                  </a:lnTo>
                  <a:lnTo>
                    <a:pt x="975906" y="188518"/>
                  </a:lnTo>
                  <a:lnTo>
                    <a:pt x="974394" y="205155"/>
                  </a:lnTo>
                  <a:lnTo>
                    <a:pt x="978928" y="205155"/>
                  </a:lnTo>
                  <a:lnTo>
                    <a:pt x="988428" y="205955"/>
                  </a:lnTo>
                  <a:lnTo>
                    <a:pt x="989736" y="189420"/>
                  </a:lnTo>
                  <a:close/>
                </a:path>
                <a:path w="1623059" h="278764">
                  <a:moveTo>
                    <a:pt x="1019721" y="192709"/>
                  </a:moveTo>
                  <a:lnTo>
                    <a:pt x="1015479" y="191909"/>
                  </a:lnTo>
                  <a:lnTo>
                    <a:pt x="1004481" y="191122"/>
                  </a:lnTo>
                  <a:lnTo>
                    <a:pt x="1002957" y="207416"/>
                  </a:lnTo>
                  <a:lnTo>
                    <a:pt x="1013968" y="208216"/>
                  </a:lnTo>
                  <a:lnTo>
                    <a:pt x="1016787" y="209003"/>
                  </a:lnTo>
                  <a:lnTo>
                    <a:pt x="1019721" y="192709"/>
                  </a:lnTo>
                  <a:close/>
                </a:path>
                <a:path w="1623059" h="278764">
                  <a:moveTo>
                    <a:pt x="1047584" y="197573"/>
                  </a:moveTo>
                  <a:lnTo>
                    <a:pt x="1037285" y="196672"/>
                  </a:lnTo>
                  <a:lnTo>
                    <a:pt x="1038796" y="197573"/>
                  </a:lnTo>
                  <a:lnTo>
                    <a:pt x="1035062" y="196672"/>
                  </a:lnTo>
                  <a:lnTo>
                    <a:pt x="1030820" y="211607"/>
                  </a:lnTo>
                  <a:lnTo>
                    <a:pt x="1034262" y="212407"/>
                  </a:lnTo>
                  <a:lnTo>
                    <a:pt x="1035062" y="213309"/>
                  </a:lnTo>
                  <a:lnTo>
                    <a:pt x="1035773" y="213309"/>
                  </a:lnTo>
                  <a:lnTo>
                    <a:pt x="1047584" y="214096"/>
                  </a:lnTo>
                  <a:lnTo>
                    <a:pt x="1047584" y="197573"/>
                  </a:lnTo>
                  <a:close/>
                </a:path>
                <a:path w="1623059" h="278764">
                  <a:moveTo>
                    <a:pt x="1078179" y="210705"/>
                  </a:moveTo>
                  <a:lnTo>
                    <a:pt x="1073937" y="194398"/>
                  </a:lnTo>
                  <a:lnTo>
                    <a:pt x="1071613" y="195313"/>
                  </a:lnTo>
                  <a:lnTo>
                    <a:pt x="1060602" y="196100"/>
                  </a:lnTo>
                  <a:lnTo>
                    <a:pt x="1063637" y="212407"/>
                  </a:lnTo>
                  <a:lnTo>
                    <a:pt x="1074635" y="211607"/>
                  </a:lnTo>
                  <a:lnTo>
                    <a:pt x="1078179" y="210705"/>
                  </a:lnTo>
                  <a:close/>
                </a:path>
                <a:path w="1623059" h="278764">
                  <a:moveTo>
                    <a:pt x="1108252" y="200063"/>
                  </a:moveTo>
                  <a:lnTo>
                    <a:pt x="1100988" y="185458"/>
                  </a:lnTo>
                  <a:lnTo>
                    <a:pt x="1095743" y="188518"/>
                  </a:lnTo>
                  <a:lnTo>
                    <a:pt x="1088466" y="191122"/>
                  </a:lnTo>
                  <a:lnTo>
                    <a:pt x="1092911" y="205955"/>
                  </a:lnTo>
                  <a:lnTo>
                    <a:pt x="1100188" y="203454"/>
                  </a:lnTo>
                  <a:lnTo>
                    <a:pt x="1108252" y="200063"/>
                  </a:lnTo>
                  <a:close/>
                </a:path>
                <a:path w="1623059" h="278764">
                  <a:moveTo>
                    <a:pt x="1133805" y="181267"/>
                  </a:moveTo>
                  <a:lnTo>
                    <a:pt x="1123505" y="169722"/>
                  </a:lnTo>
                  <a:lnTo>
                    <a:pt x="1116228" y="176174"/>
                  </a:lnTo>
                  <a:lnTo>
                    <a:pt x="1112494" y="178663"/>
                  </a:lnTo>
                  <a:lnTo>
                    <a:pt x="1121283" y="191909"/>
                  </a:lnTo>
                  <a:lnTo>
                    <a:pt x="1125016" y="189420"/>
                  </a:lnTo>
                  <a:lnTo>
                    <a:pt x="1133805" y="181267"/>
                  </a:lnTo>
                  <a:close/>
                </a:path>
                <a:path w="1623059" h="278764">
                  <a:moveTo>
                    <a:pt x="1152880" y="152514"/>
                  </a:moveTo>
                  <a:lnTo>
                    <a:pt x="1139558" y="145834"/>
                  </a:lnTo>
                  <a:lnTo>
                    <a:pt x="1135316" y="154203"/>
                  </a:lnTo>
                  <a:lnTo>
                    <a:pt x="1132281" y="158165"/>
                  </a:lnTo>
                  <a:lnTo>
                    <a:pt x="1144092" y="168021"/>
                  </a:lnTo>
                  <a:lnTo>
                    <a:pt x="1147127" y="164058"/>
                  </a:lnTo>
                  <a:lnTo>
                    <a:pt x="1152880" y="152514"/>
                  </a:lnTo>
                  <a:close/>
                </a:path>
                <a:path w="1623059" h="278764">
                  <a:moveTo>
                    <a:pt x="1164590" y="122161"/>
                  </a:moveTo>
                  <a:lnTo>
                    <a:pt x="1151369" y="115481"/>
                  </a:lnTo>
                  <a:lnTo>
                    <a:pt x="1147635" y="125336"/>
                  </a:lnTo>
                  <a:lnTo>
                    <a:pt x="1145616" y="131229"/>
                  </a:lnTo>
                  <a:lnTo>
                    <a:pt x="1158633" y="137680"/>
                  </a:lnTo>
                  <a:lnTo>
                    <a:pt x="1160856" y="132016"/>
                  </a:lnTo>
                  <a:lnTo>
                    <a:pt x="1164590" y="122161"/>
                  </a:lnTo>
                  <a:close/>
                </a:path>
                <a:path w="1623059" h="278764">
                  <a:moveTo>
                    <a:pt x="1176909" y="95783"/>
                  </a:moveTo>
                  <a:lnTo>
                    <a:pt x="1166609" y="84239"/>
                  </a:lnTo>
                  <a:lnTo>
                    <a:pt x="1157833" y="96583"/>
                  </a:lnTo>
                  <a:lnTo>
                    <a:pt x="1157122" y="99974"/>
                  </a:lnTo>
                  <a:lnTo>
                    <a:pt x="1170343" y="108127"/>
                  </a:lnTo>
                  <a:lnTo>
                    <a:pt x="1171155" y="104736"/>
                  </a:lnTo>
                  <a:lnTo>
                    <a:pt x="1176909" y="95783"/>
                  </a:lnTo>
                  <a:close/>
                </a:path>
                <a:path w="1623059" h="278764">
                  <a:moveTo>
                    <a:pt x="1199718" y="72237"/>
                  </a:moveTo>
                  <a:lnTo>
                    <a:pt x="1193673" y="71335"/>
                  </a:lnTo>
                  <a:lnTo>
                    <a:pt x="1184173" y="73825"/>
                  </a:lnTo>
                  <a:lnTo>
                    <a:pt x="1184173" y="90131"/>
                  </a:lnTo>
                  <a:lnTo>
                    <a:pt x="1193673" y="87630"/>
                  </a:lnTo>
                  <a:lnTo>
                    <a:pt x="1196695" y="88430"/>
                  </a:lnTo>
                  <a:lnTo>
                    <a:pt x="1199718" y="72237"/>
                  </a:lnTo>
                  <a:close/>
                </a:path>
                <a:path w="1623059" h="278764">
                  <a:moveTo>
                    <a:pt x="1230312" y="81978"/>
                  </a:moveTo>
                  <a:lnTo>
                    <a:pt x="1227289" y="80391"/>
                  </a:lnTo>
                  <a:lnTo>
                    <a:pt x="1216482" y="76085"/>
                  </a:lnTo>
                  <a:lnTo>
                    <a:pt x="1214970" y="76085"/>
                  </a:lnTo>
                  <a:lnTo>
                    <a:pt x="1210525" y="91033"/>
                  </a:lnTo>
                  <a:lnTo>
                    <a:pt x="1212037" y="91033"/>
                  </a:lnTo>
                  <a:lnTo>
                    <a:pt x="1221536" y="94996"/>
                  </a:lnTo>
                  <a:lnTo>
                    <a:pt x="1223048" y="96583"/>
                  </a:lnTo>
                  <a:lnTo>
                    <a:pt x="1230312" y="81978"/>
                  </a:lnTo>
                  <a:close/>
                </a:path>
                <a:path w="1623059" h="278764">
                  <a:moveTo>
                    <a:pt x="1255052" y="97485"/>
                  </a:moveTo>
                  <a:lnTo>
                    <a:pt x="1249299" y="93522"/>
                  </a:lnTo>
                  <a:lnTo>
                    <a:pt x="1242834" y="89331"/>
                  </a:lnTo>
                  <a:lnTo>
                    <a:pt x="1235265" y="104279"/>
                  </a:lnTo>
                  <a:lnTo>
                    <a:pt x="1242021" y="108127"/>
                  </a:lnTo>
                  <a:lnTo>
                    <a:pt x="1247876" y="112318"/>
                  </a:lnTo>
                  <a:lnTo>
                    <a:pt x="1255052" y="97485"/>
                  </a:lnTo>
                  <a:close/>
                </a:path>
                <a:path w="1623059" h="278764">
                  <a:moveTo>
                    <a:pt x="1280693" y="113220"/>
                  </a:moveTo>
                  <a:lnTo>
                    <a:pt x="1270393" y="106426"/>
                  </a:lnTo>
                  <a:lnTo>
                    <a:pt x="1268374" y="105638"/>
                  </a:lnTo>
                  <a:lnTo>
                    <a:pt x="1261110" y="120472"/>
                  </a:lnTo>
                  <a:lnTo>
                    <a:pt x="1263129" y="121373"/>
                  </a:lnTo>
                  <a:lnTo>
                    <a:pt x="1274940" y="127825"/>
                  </a:lnTo>
                  <a:lnTo>
                    <a:pt x="1280693" y="113220"/>
                  </a:lnTo>
                  <a:close/>
                </a:path>
                <a:path w="1623059" h="278764">
                  <a:moveTo>
                    <a:pt x="1306944" y="127038"/>
                  </a:moveTo>
                  <a:lnTo>
                    <a:pt x="1298968" y="123075"/>
                  </a:lnTo>
                  <a:lnTo>
                    <a:pt x="1293914" y="120472"/>
                  </a:lnTo>
                  <a:lnTo>
                    <a:pt x="1287957" y="135420"/>
                  </a:lnTo>
                  <a:lnTo>
                    <a:pt x="1293215" y="137680"/>
                  </a:lnTo>
                  <a:lnTo>
                    <a:pt x="1301191" y="141871"/>
                  </a:lnTo>
                  <a:lnTo>
                    <a:pt x="1306944" y="127038"/>
                  </a:lnTo>
                  <a:close/>
                </a:path>
                <a:path w="1623059" h="278764">
                  <a:moveTo>
                    <a:pt x="1333995" y="140169"/>
                  </a:moveTo>
                  <a:lnTo>
                    <a:pt x="1327531" y="136779"/>
                  </a:lnTo>
                  <a:lnTo>
                    <a:pt x="1320266" y="133718"/>
                  </a:lnTo>
                  <a:lnTo>
                    <a:pt x="1314208" y="148323"/>
                  </a:lnTo>
                  <a:lnTo>
                    <a:pt x="1321777" y="151714"/>
                  </a:lnTo>
                  <a:lnTo>
                    <a:pt x="1328242" y="155117"/>
                  </a:lnTo>
                  <a:lnTo>
                    <a:pt x="1333995" y="140169"/>
                  </a:lnTo>
                  <a:close/>
                </a:path>
                <a:path w="1623059" h="278764">
                  <a:moveTo>
                    <a:pt x="1360347" y="151714"/>
                  </a:moveTo>
                  <a:lnTo>
                    <a:pt x="1355293" y="149225"/>
                  </a:lnTo>
                  <a:lnTo>
                    <a:pt x="1346619" y="145834"/>
                  </a:lnTo>
                  <a:lnTo>
                    <a:pt x="1342072" y="160667"/>
                  </a:lnTo>
                  <a:lnTo>
                    <a:pt x="1350860" y="164058"/>
                  </a:lnTo>
                  <a:lnTo>
                    <a:pt x="1356106" y="166319"/>
                  </a:lnTo>
                  <a:lnTo>
                    <a:pt x="1360347" y="151714"/>
                  </a:lnTo>
                  <a:close/>
                </a:path>
                <a:path w="1623059" h="278764">
                  <a:moveTo>
                    <a:pt x="1388211" y="160667"/>
                  </a:moveTo>
                  <a:lnTo>
                    <a:pt x="1383157" y="159867"/>
                  </a:lnTo>
                  <a:lnTo>
                    <a:pt x="1374381" y="156476"/>
                  </a:lnTo>
                  <a:lnTo>
                    <a:pt x="1369834" y="171424"/>
                  </a:lnTo>
                  <a:lnTo>
                    <a:pt x="1378623" y="174815"/>
                  </a:lnTo>
                  <a:lnTo>
                    <a:pt x="1383868" y="176961"/>
                  </a:lnTo>
                  <a:lnTo>
                    <a:pt x="1388211" y="160667"/>
                  </a:lnTo>
                  <a:close/>
                </a:path>
                <a:path w="1623059" h="278764">
                  <a:moveTo>
                    <a:pt x="1415973" y="168808"/>
                  </a:moveTo>
                  <a:lnTo>
                    <a:pt x="1410220" y="167233"/>
                  </a:lnTo>
                  <a:lnTo>
                    <a:pt x="1401432" y="164960"/>
                  </a:lnTo>
                  <a:lnTo>
                    <a:pt x="1398409" y="181267"/>
                  </a:lnTo>
                  <a:lnTo>
                    <a:pt x="1407185" y="183756"/>
                  </a:lnTo>
                  <a:lnTo>
                    <a:pt x="1412938" y="185458"/>
                  </a:lnTo>
                  <a:lnTo>
                    <a:pt x="1415973" y="168808"/>
                  </a:lnTo>
                  <a:close/>
                </a:path>
                <a:path w="1623059" h="278764">
                  <a:moveTo>
                    <a:pt x="1445348" y="185458"/>
                  </a:moveTo>
                  <a:lnTo>
                    <a:pt x="1440802" y="170510"/>
                  </a:lnTo>
                  <a:lnTo>
                    <a:pt x="1437271" y="171424"/>
                  </a:lnTo>
                  <a:lnTo>
                    <a:pt x="1427784" y="171424"/>
                  </a:lnTo>
                  <a:lnTo>
                    <a:pt x="1428991" y="187718"/>
                  </a:lnTo>
                  <a:lnTo>
                    <a:pt x="1438592" y="187718"/>
                  </a:lnTo>
                  <a:lnTo>
                    <a:pt x="1445348" y="185458"/>
                  </a:lnTo>
                  <a:close/>
                </a:path>
                <a:path w="1623059" h="278764">
                  <a:moveTo>
                    <a:pt x="1472907" y="170510"/>
                  </a:moveTo>
                  <a:lnTo>
                    <a:pt x="1465643" y="157378"/>
                  </a:lnTo>
                  <a:lnTo>
                    <a:pt x="1458379" y="162356"/>
                  </a:lnTo>
                  <a:lnTo>
                    <a:pt x="1453324" y="164960"/>
                  </a:lnTo>
                  <a:lnTo>
                    <a:pt x="1460588" y="179565"/>
                  </a:lnTo>
                  <a:lnTo>
                    <a:pt x="1465643" y="176961"/>
                  </a:lnTo>
                  <a:lnTo>
                    <a:pt x="1472907" y="170510"/>
                  </a:lnTo>
                  <a:close/>
                </a:path>
                <a:path w="1623059" h="278764">
                  <a:moveTo>
                    <a:pt x="1497952" y="155117"/>
                  </a:moveTo>
                  <a:lnTo>
                    <a:pt x="1491894" y="140169"/>
                  </a:lnTo>
                  <a:lnTo>
                    <a:pt x="1481696" y="145834"/>
                  </a:lnTo>
                  <a:lnTo>
                    <a:pt x="1478165" y="148323"/>
                  </a:lnTo>
                  <a:lnTo>
                    <a:pt x="1485430" y="163271"/>
                  </a:lnTo>
                  <a:lnTo>
                    <a:pt x="1489163" y="160667"/>
                  </a:lnTo>
                  <a:lnTo>
                    <a:pt x="1497952" y="155117"/>
                  </a:lnTo>
                  <a:close/>
                </a:path>
                <a:path w="1623059" h="278764">
                  <a:moveTo>
                    <a:pt x="1525511" y="134620"/>
                  </a:moveTo>
                  <a:lnTo>
                    <a:pt x="1522780" y="133718"/>
                  </a:lnTo>
                  <a:lnTo>
                    <a:pt x="1507947" y="134620"/>
                  </a:lnTo>
                  <a:lnTo>
                    <a:pt x="1507439" y="134620"/>
                  </a:lnTo>
                  <a:lnTo>
                    <a:pt x="1510258" y="150926"/>
                  </a:lnTo>
                  <a:lnTo>
                    <a:pt x="1510969" y="150926"/>
                  </a:lnTo>
                  <a:lnTo>
                    <a:pt x="1521269" y="150025"/>
                  </a:lnTo>
                  <a:lnTo>
                    <a:pt x="1521269" y="150926"/>
                  </a:lnTo>
                  <a:lnTo>
                    <a:pt x="1525511" y="134620"/>
                  </a:lnTo>
                  <a:close/>
                </a:path>
                <a:path w="1623059" h="278764">
                  <a:moveTo>
                    <a:pt x="1554886" y="145262"/>
                  </a:moveTo>
                  <a:lnTo>
                    <a:pt x="1551863" y="143560"/>
                  </a:lnTo>
                  <a:lnTo>
                    <a:pt x="1540344" y="138468"/>
                  </a:lnTo>
                  <a:lnTo>
                    <a:pt x="1534287" y="153416"/>
                  </a:lnTo>
                  <a:lnTo>
                    <a:pt x="1546098" y="158165"/>
                  </a:lnTo>
                  <a:lnTo>
                    <a:pt x="1547622" y="159867"/>
                  </a:lnTo>
                  <a:lnTo>
                    <a:pt x="1554886" y="145262"/>
                  </a:lnTo>
                  <a:close/>
                </a:path>
                <a:path w="1623059" h="278764">
                  <a:moveTo>
                    <a:pt x="1580426" y="162356"/>
                  </a:moveTo>
                  <a:lnTo>
                    <a:pt x="1578914" y="160667"/>
                  </a:lnTo>
                  <a:lnTo>
                    <a:pt x="1568919" y="153416"/>
                  </a:lnTo>
                  <a:lnTo>
                    <a:pt x="1560131" y="166319"/>
                  </a:lnTo>
                  <a:lnTo>
                    <a:pt x="1570126" y="173913"/>
                  </a:lnTo>
                  <a:lnTo>
                    <a:pt x="1571650" y="175602"/>
                  </a:lnTo>
                  <a:lnTo>
                    <a:pt x="1580426" y="162356"/>
                  </a:lnTo>
                  <a:close/>
                </a:path>
                <a:path w="1623059" h="278764">
                  <a:moveTo>
                    <a:pt x="1603946" y="180365"/>
                  </a:moveTo>
                  <a:lnTo>
                    <a:pt x="1592948" y="171424"/>
                  </a:lnTo>
                  <a:lnTo>
                    <a:pt x="1584159" y="184556"/>
                  </a:lnTo>
                  <a:lnTo>
                    <a:pt x="1595170" y="193611"/>
                  </a:lnTo>
                  <a:lnTo>
                    <a:pt x="1596478" y="194398"/>
                  </a:lnTo>
                  <a:lnTo>
                    <a:pt x="1603946" y="181267"/>
                  </a:lnTo>
                  <a:lnTo>
                    <a:pt x="1603946" y="180365"/>
                  </a:lnTo>
                  <a:close/>
                </a:path>
                <a:path w="1623059" h="278764">
                  <a:moveTo>
                    <a:pt x="1622679" y="194462"/>
                  </a:moveTo>
                  <a:lnTo>
                    <a:pt x="1615465" y="190207"/>
                  </a:lnTo>
                  <a:lnTo>
                    <a:pt x="1608188" y="203454"/>
                  </a:lnTo>
                  <a:lnTo>
                    <a:pt x="1620710" y="212407"/>
                  </a:lnTo>
                  <a:lnTo>
                    <a:pt x="1622679" y="208381"/>
                  </a:lnTo>
                  <a:lnTo>
                    <a:pt x="1622679" y="194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834723" y="5197017"/>
              <a:ext cx="470534" cy="625475"/>
            </a:xfrm>
            <a:custGeom>
              <a:avLst/>
              <a:gdLst/>
              <a:ahLst/>
              <a:cxnLst/>
              <a:rect l="l" t="t" r="r" b="b"/>
              <a:pathLst>
                <a:path w="470535" h="625475">
                  <a:moveTo>
                    <a:pt x="17043" y="609041"/>
                  </a:moveTo>
                  <a:lnTo>
                    <a:pt x="2260" y="605663"/>
                  </a:lnTo>
                  <a:lnTo>
                    <a:pt x="0" y="621969"/>
                  </a:lnTo>
                  <a:lnTo>
                    <a:pt x="14795" y="625348"/>
                  </a:lnTo>
                  <a:lnTo>
                    <a:pt x="17043" y="609041"/>
                  </a:lnTo>
                  <a:close/>
                </a:path>
                <a:path w="470535" h="625475">
                  <a:moveTo>
                    <a:pt x="22059" y="576999"/>
                  </a:moveTo>
                  <a:lnTo>
                    <a:pt x="7518" y="573620"/>
                  </a:lnTo>
                  <a:lnTo>
                    <a:pt x="5270" y="589076"/>
                  </a:lnTo>
                  <a:lnTo>
                    <a:pt x="19812" y="592455"/>
                  </a:lnTo>
                  <a:lnTo>
                    <a:pt x="22059" y="576999"/>
                  </a:lnTo>
                  <a:close/>
                </a:path>
                <a:path w="470535" h="625475">
                  <a:moveTo>
                    <a:pt x="27063" y="544106"/>
                  </a:moveTo>
                  <a:lnTo>
                    <a:pt x="12534" y="540740"/>
                  </a:lnTo>
                  <a:lnTo>
                    <a:pt x="10274" y="557326"/>
                  </a:lnTo>
                  <a:lnTo>
                    <a:pt x="25069" y="560412"/>
                  </a:lnTo>
                  <a:lnTo>
                    <a:pt x="27063" y="544106"/>
                  </a:lnTo>
                  <a:close/>
                </a:path>
                <a:path w="470535" h="625475">
                  <a:moveTo>
                    <a:pt x="33083" y="512102"/>
                  </a:moveTo>
                  <a:lnTo>
                    <a:pt x="18300" y="508711"/>
                  </a:lnTo>
                  <a:lnTo>
                    <a:pt x="15544" y="524446"/>
                  </a:lnTo>
                  <a:lnTo>
                    <a:pt x="30073" y="527812"/>
                  </a:lnTo>
                  <a:lnTo>
                    <a:pt x="33083" y="512102"/>
                  </a:lnTo>
                  <a:close/>
                </a:path>
                <a:path w="470535" h="625475">
                  <a:moveTo>
                    <a:pt x="38849" y="480060"/>
                  </a:moveTo>
                  <a:lnTo>
                    <a:pt x="24307" y="476669"/>
                  </a:lnTo>
                  <a:lnTo>
                    <a:pt x="21297" y="492404"/>
                  </a:lnTo>
                  <a:lnTo>
                    <a:pt x="35839" y="495795"/>
                  </a:lnTo>
                  <a:lnTo>
                    <a:pt x="38849" y="480060"/>
                  </a:lnTo>
                  <a:close/>
                </a:path>
                <a:path w="470535" h="625475">
                  <a:moveTo>
                    <a:pt x="46113" y="448818"/>
                  </a:moveTo>
                  <a:lnTo>
                    <a:pt x="31584" y="444055"/>
                  </a:lnTo>
                  <a:lnTo>
                    <a:pt x="27825" y="459562"/>
                  </a:lnTo>
                  <a:lnTo>
                    <a:pt x="42621" y="464553"/>
                  </a:lnTo>
                  <a:lnTo>
                    <a:pt x="46113" y="448818"/>
                  </a:lnTo>
                  <a:close/>
                </a:path>
                <a:path w="470535" h="625475">
                  <a:moveTo>
                    <a:pt x="54889" y="417677"/>
                  </a:moveTo>
                  <a:lnTo>
                    <a:pt x="40360" y="412813"/>
                  </a:lnTo>
                  <a:lnTo>
                    <a:pt x="35839" y="428320"/>
                  </a:lnTo>
                  <a:lnTo>
                    <a:pt x="50634" y="433412"/>
                  </a:lnTo>
                  <a:lnTo>
                    <a:pt x="54889" y="417677"/>
                  </a:lnTo>
                  <a:close/>
                </a:path>
                <a:path w="470535" h="625475">
                  <a:moveTo>
                    <a:pt x="62903" y="386422"/>
                  </a:moveTo>
                  <a:lnTo>
                    <a:pt x="49872" y="381673"/>
                  </a:lnTo>
                  <a:lnTo>
                    <a:pt x="43865" y="395490"/>
                  </a:lnTo>
                  <a:lnTo>
                    <a:pt x="43865" y="397065"/>
                  </a:lnTo>
                  <a:lnTo>
                    <a:pt x="58648" y="402170"/>
                  </a:lnTo>
                  <a:lnTo>
                    <a:pt x="58648" y="400469"/>
                  </a:lnTo>
                  <a:lnTo>
                    <a:pt x="62903" y="386422"/>
                  </a:lnTo>
                  <a:close/>
                </a:path>
                <a:path w="470535" h="625475">
                  <a:moveTo>
                    <a:pt x="72440" y="356082"/>
                  </a:moveTo>
                  <a:lnTo>
                    <a:pt x="59410" y="349631"/>
                  </a:lnTo>
                  <a:lnTo>
                    <a:pt x="54889" y="361975"/>
                  </a:lnTo>
                  <a:lnTo>
                    <a:pt x="54140" y="365937"/>
                  </a:lnTo>
                  <a:lnTo>
                    <a:pt x="67424" y="371030"/>
                  </a:lnTo>
                  <a:lnTo>
                    <a:pt x="68173" y="366725"/>
                  </a:lnTo>
                  <a:lnTo>
                    <a:pt x="72440" y="356082"/>
                  </a:lnTo>
                  <a:close/>
                </a:path>
                <a:path w="470535" h="625475">
                  <a:moveTo>
                    <a:pt x="82702" y="324840"/>
                  </a:moveTo>
                  <a:lnTo>
                    <a:pt x="69684" y="318376"/>
                  </a:lnTo>
                  <a:lnTo>
                    <a:pt x="65913" y="327444"/>
                  </a:lnTo>
                  <a:lnTo>
                    <a:pt x="63665" y="333895"/>
                  </a:lnTo>
                  <a:lnTo>
                    <a:pt x="76949" y="340575"/>
                  </a:lnTo>
                  <a:lnTo>
                    <a:pt x="78955" y="333895"/>
                  </a:lnTo>
                  <a:lnTo>
                    <a:pt x="82702" y="324840"/>
                  </a:lnTo>
                  <a:close/>
                </a:path>
                <a:path w="470535" h="625475">
                  <a:moveTo>
                    <a:pt x="92976" y="294487"/>
                  </a:moveTo>
                  <a:lnTo>
                    <a:pt x="79705" y="288036"/>
                  </a:lnTo>
                  <a:lnTo>
                    <a:pt x="77698" y="293700"/>
                  </a:lnTo>
                  <a:lnTo>
                    <a:pt x="74688" y="303555"/>
                  </a:lnTo>
                  <a:lnTo>
                    <a:pt x="87718" y="310235"/>
                  </a:lnTo>
                  <a:lnTo>
                    <a:pt x="90728" y="300380"/>
                  </a:lnTo>
                  <a:lnTo>
                    <a:pt x="92976" y="294487"/>
                  </a:lnTo>
                  <a:close/>
                </a:path>
                <a:path w="470535" h="625475">
                  <a:moveTo>
                    <a:pt x="104762" y="264147"/>
                  </a:moveTo>
                  <a:lnTo>
                    <a:pt x="91478" y="257695"/>
                  </a:lnTo>
                  <a:lnTo>
                    <a:pt x="89979" y="261086"/>
                  </a:lnTo>
                  <a:lnTo>
                    <a:pt x="85712" y="273202"/>
                  </a:lnTo>
                  <a:lnTo>
                    <a:pt x="98742" y="279882"/>
                  </a:lnTo>
                  <a:lnTo>
                    <a:pt x="103263" y="267550"/>
                  </a:lnTo>
                  <a:lnTo>
                    <a:pt x="104762" y="264147"/>
                  </a:lnTo>
                  <a:close/>
                </a:path>
                <a:path w="470535" h="625475">
                  <a:moveTo>
                    <a:pt x="117043" y="234708"/>
                  </a:moveTo>
                  <a:lnTo>
                    <a:pt x="104013" y="228142"/>
                  </a:lnTo>
                  <a:lnTo>
                    <a:pt x="103263" y="229044"/>
                  </a:lnTo>
                  <a:lnTo>
                    <a:pt x="97243" y="242862"/>
                  </a:lnTo>
                  <a:lnTo>
                    <a:pt x="110528" y="249542"/>
                  </a:lnTo>
                  <a:lnTo>
                    <a:pt x="116293" y="235508"/>
                  </a:lnTo>
                  <a:lnTo>
                    <a:pt x="117043" y="234708"/>
                  </a:lnTo>
                  <a:close/>
                </a:path>
                <a:path w="470535" h="625475">
                  <a:moveTo>
                    <a:pt x="129578" y="205155"/>
                  </a:moveTo>
                  <a:lnTo>
                    <a:pt x="116293" y="198704"/>
                  </a:lnTo>
                  <a:lnTo>
                    <a:pt x="110528" y="213309"/>
                  </a:lnTo>
                  <a:lnTo>
                    <a:pt x="123558" y="219989"/>
                  </a:lnTo>
                  <a:lnTo>
                    <a:pt x="129578" y="205155"/>
                  </a:lnTo>
                  <a:close/>
                </a:path>
                <a:path w="470535" h="625475">
                  <a:moveTo>
                    <a:pt x="142608" y="176517"/>
                  </a:moveTo>
                  <a:lnTo>
                    <a:pt x="129578" y="168363"/>
                  </a:lnTo>
                  <a:lnTo>
                    <a:pt x="122809" y="182968"/>
                  </a:lnTo>
                  <a:lnTo>
                    <a:pt x="136093" y="191122"/>
                  </a:lnTo>
                  <a:lnTo>
                    <a:pt x="142608" y="176517"/>
                  </a:lnTo>
                  <a:close/>
                </a:path>
                <a:path w="470535" h="625475">
                  <a:moveTo>
                    <a:pt x="156641" y="147751"/>
                  </a:moveTo>
                  <a:lnTo>
                    <a:pt x="143357" y="139611"/>
                  </a:lnTo>
                  <a:lnTo>
                    <a:pt x="136842" y="153416"/>
                  </a:lnTo>
                  <a:lnTo>
                    <a:pt x="149872" y="161569"/>
                  </a:lnTo>
                  <a:lnTo>
                    <a:pt x="156641" y="147751"/>
                  </a:lnTo>
                  <a:close/>
                </a:path>
                <a:path w="470535" h="625475">
                  <a:moveTo>
                    <a:pt x="171183" y="119684"/>
                  </a:moveTo>
                  <a:lnTo>
                    <a:pt x="157899" y="111531"/>
                  </a:lnTo>
                  <a:lnTo>
                    <a:pt x="150634" y="125564"/>
                  </a:lnTo>
                  <a:lnTo>
                    <a:pt x="163918" y="133718"/>
                  </a:lnTo>
                  <a:lnTo>
                    <a:pt x="171183" y="119684"/>
                  </a:lnTo>
                  <a:close/>
                </a:path>
                <a:path w="470535" h="625475">
                  <a:moveTo>
                    <a:pt x="185712" y="91033"/>
                  </a:moveTo>
                  <a:lnTo>
                    <a:pt x="172681" y="82880"/>
                  </a:lnTo>
                  <a:lnTo>
                    <a:pt x="165417" y="96926"/>
                  </a:lnTo>
                  <a:lnTo>
                    <a:pt x="178447" y="105079"/>
                  </a:lnTo>
                  <a:lnTo>
                    <a:pt x="185712" y="91033"/>
                  </a:lnTo>
                  <a:close/>
                </a:path>
                <a:path w="470535" h="625475">
                  <a:moveTo>
                    <a:pt x="200494" y="63182"/>
                  </a:moveTo>
                  <a:lnTo>
                    <a:pt x="188722" y="55029"/>
                  </a:lnTo>
                  <a:lnTo>
                    <a:pt x="180708" y="68846"/>
                  </a:lnTo>
                  <a:lnTo>
                    <a:pt x="192481" y="77216"/>
                  </a:lnTo>
                  <a:lnTo>
                    <a:pt x="200494" y="63182"/>
                  </a:lnTo>
                  <a:close/>
                </a:path>
                <a:path w="470535" h="625475">
                  <a:moveTo>
                    <a:pt x="216547" y="36233"/>
                  </a:moveTo>
                  <a:lnTo>
                    <a:pt x="204762" y="26390"/>
                  </a:lnTo>
                  <a:lnTo>
                    <a:pt x="196748" y="40195"/>
                  </a:lnTo>
                  <a:lnTo>
                    <a:pt x="196748" y="40995"/>
                  </a:lnTo>
                  <a:lnTo>
                    <a:pt x="208521" y="49149"/>
                  </a:lnTo>
                  <a:lnTo>
                    <a:pt x="208521" y="48348"/>
                  </a:lnTo>
                  <a:lnTo>
                    <a:pt x="216547" y="36233"/>
                  </a:lnTo>
                  <a:close/>
                </a:path>
                <a:path w="470535" h="625475">
                  <a:moveTo>
                    <a:pt x="232587" y="1701"/>
                  </a:moveTo>
                  <a:lnTo>
                    <a:pt x="226060" y="0"/>
                  </a:lnTo>
                  <a:lnTo>
                    <a:pt x="214287" y="9855"/>
                  </a:lnTo>
                  <a:lnTo>
                    <a:pt x="212775" y="13144"/>
                  </a:lnTo>
                  <a:lnTo>
                    <a:pt x="224561" y="22987"/>
                  </a:lnTo>
                  <a:lnTo>
                    <a:pt x="226060" y="19596"/>
                  </a:lnTo>
                  <a:lnTo>
                    <a:pt x="228815" y="16535"/>
                  </a:lnTo>
                  <a:lnTo>
                    <a:pt x="226822" y="16535"/>
                  </a:lnTo>
                  <a:lnTo>
                    <a:pt x="232587" y="1701"/>
                  </a:lnTo>
                  <a:close/>
                </a:path>
                <a:path w="470535" h="625475">
                  <a:moveTo>
                    <a:pt x="258889" y="20497"/>
                  </a:moveTo>
                  <a:lnTo>
                    <a:pt x="250126" y="11442"/>
                  </a:lnTo>
                  <a:lnTo>
                    <a:pt x="247116" y="8953"/>
                  </a:lnTo>
                  <a:lnTo>
                    <a:pt x="238340" y="22199"/>
                  </a:lnTo>
                  <a:lnTo>
                    <a:pt x="241350" y="24688"/>
                  </a:lnTo>
                  <a:lnTo>
                    <a:pt x="248615" y="32042"/>
                  </a:lnTo>
                  <a:lnTo>
                    <a:pt x="258889" y="20497"/>
                  </a:lnTo>
                  <a:close/>
                </a:path>
                <a:path w="470535" h="625475">
                  <a:moveTo>
                    <a:pt x="278688" y="42684"/>
                  </a:moveTo>
                  <a:lnTo>
                    <a:pt x="272173" y="36233"/>
                  </a:lnTo>
                  <a:lnTo>
                    <a:pt x="269176" y="32042"/>
                  </a:lnTo>
                  <a:lnTo>
                    <a:pt x="258889" y="43484"/>
                  </a:lnTo>
                  <a:lnTo>
                    <a:pt x="261899" y="47790"/>
                  </a:lnTo>
                  <a:lnTo>
                    <a:pt x="269913" y="55930"/>
                  </a:lnTo>
                  <a:lnTo>
                    <a:pt x="278688" y="42684"/>
                  </a:lnTo>
                  <a:close/>
                </a:path>
                <a:path w="470535" h="625475">
                  <a:moveTo>
                    <a:pt x="299745" y="58991"/>
                  </a:moveTo>
                  <a:lnTo>
                    <a:pt x="293992" y="56730"/>
                  </a:lnTo>
                  <a:lnTo>
                    <a:pt x="288963" y="52539"/>
                  </a:lnTo>
                  <a:lnTo>
                    <a:pt x="281444" y="67373"/>
                  </a:lnTo>
                  <a:lnTo>
                    <a:pt x="286715" y="71335"/>
                  </a:lnTo>
                  <a:lnTo>
                    <a:pt x="296989" y="75526"/>
                  </a:lnTo>
                  <a:lnTo>
                    <a:pt x="299745" y="58991"/>
                  </a:lnTo>
                  <a:close/>
                </a:path>
                <a:path w="470535" h="625475">
                  <a:moveTo>
                    <a:pt x="329069" y="75526"/>
                  </a:moveTo>
                  <a:lnTo>
                    <a:pt x="324802" y="58991"/>
                  </a:lnTo>
                  <a:lnTo>
                    <a:pt x="324802" y="59791"/>
                  </a:lnTo>
                  <a:lnTo>
                    <a:pt x="317284" y="61480"/>
                  </a:lnTo>
                  <a:lnTo>
                    <a:pt x="311518" y="61480"/>
                  </a:lnTo>
                  <a:lnTo>
                    <a:pt x="313029" y="78130"/>
                  </a:lnTo>
                  <a:lnTo>
                    <a:pt x="318795" y="78130"/>
                  </a:lnTo>
                  <a:lnTo>
                    <a:pt x="327558" y="76428"/>
                  </a:lnTo>
                  <a:lnTo>
                    <a:pt x="329069" y="75526"/>
                  </a:lnTo>
                  <a:close/>
                </a:path>
                <a:path w="470535" h="625475">
                  <a:moveTo>
                    <a:pt x="356882" y="65786"/>
                  </a:moveTo>
                  <a:lnTo>
                    <a:pt x="352374" y="50838"/>
                  </a:lnTo>
                  <a:lnTo>
                    <a:pt x="348869" y="52539"/>
                  </a:lnTo>
                  <a:lnTo>
                    <a:pt x="340093" y="55029"/>
                  </a:lnTo>
                  <a:lnTo>
                    <a:pt x="339344" y="55029"/>
                  </a:lnTo>
                  <a:lnTo>
                    <a:pt x="343611" y="71335"/>
                  </a:lnTo>
                  <a:lnTo>
                    <a:pt x="344347" y="71335"/>
                  </a:lnTo>
                  <a:lnTo>
                    <a:pt x="353123" y="67373"/>
                  </a:lnTo>
                  <a:lnTo>
                    <a:pt x="356882" y="65786"/>
                  </a:lnTo>
                  <a:close/>
                </a:path>
                <a:path w="470535" h="625475">
                  <a:moveTo>
                    <a:pt x="384708" y="54241"/>
                  </a:moveTo>
                  <a:lnTo>
                    <a:pt x="380187" y="39293"/>
                  </a:lnTo>
                  <a:lnTo>
                    <a:pt x="372922" y="42684"/>
                  </a:lnTo>
                  <a:lnTo>
                    <a:pt x="366407" y="45173"/>
                  </a:lnTo>
                  <a:lnTo>
                    <a:pt x="370674" y="59791"/>
                  </a:lnTo>
                  <a:lnTo>
                    <a:pt x="377431" y="57632"/>
                  </a:lnTo>
                  <a:lnTo>
                    <a:pt x="384708" y="54241"/>
                  </a:lnTo>
                  <a:close/>
                </a:path>
                <a:path w="470535" h="625475">
                  <a:moveTo>
                    <a:pt x="411022" y="31140"/>
                  </a:moveTo>
                  <a:lnTo>
                    <a:pt x="407263" y="31140"/>
                  </a:lnTo>
                  <a:lnTo>
                    <a:pt x="398487" y="32842"/>
                  </a:lnTo>
                  <a:lnTo>
                    <a:pt x="394982" y="33743"/>
                  </a:lnTo>
                  <a:lnTo>
                    <a:pt x="397738" y="50050"/>
                  </a:lnTo>
                  <a:lnTo>
                    <a:pt x="401497" y="49149"/>
                  </a:lnTo>
                  <a:lnTo>
                    <a:pt x="408762" y="47790"/>
                  </a:lnTo>
                  <a:lnTo>
                    <a:pt x="411022" y="47790"/>
                  </a:lnTo>
                  <a:lnTo>
                    <a:pt x="411022" y="31140"/>
                  </a:lnTo>
                  <a:close/>
                </a:path>
                <a:path w="470535" h="625475">
                  <a:moveTo>
                    <a:pt x="441591" y="35331"/>
                  </a:moveTo>
                  <a:lnTo>
                    <a:pt x="434263" y="33070"/>
                  </a:lnTo>
                  <a:lnTo>
                    <a:pt x="434327" y="32842"/>
                  </a:lnTo>
                  <a:lnTo>
                    <a:pt x="427812" y="32042"/>
                  </a:lnTo>
                  <a:lnTo>
                    <a:pt x="423303" y="48348"/>
                  </a:lnTo>
                  <a:lnTo>
                    <a:pt x="430060" y="49149"/>
                  </a:lnTo>
                  <a:lnTo>
                    <a:pt x="430568" y="49149"/>
                  </a:lnTo>
                  <a:lnTo>
                    <a:pt x="437337" y="51638"/>
                  </a:lnTo>
                  <a:lnTo>
                    <a:pt x="441591" y="35331"/>
                  </a:lnTo>
                  <a:close/>
                </a:path>
                <a:path w="470535" h="625475">
                  <a:moveTo>
                    <a:pt x="470166" y="44386"/>
                  </a:moveTo>
                  <a:lnTo>
                    <a:pt x="467156" y="43484"/>
                  </a:lnTo>
                  <a:lnTo>
                    <a:pt x="459143" y="40195"/>
                  </a:lnTo>
                  <a:lnTo>
                    <a:pt x="456387" y="39293"/>
                  </a:lnTo>
                  <a:lnTo>
                    <a:pt x="451866" y="55930"/>
                  </a:lnTo>
                  <a:lnTo>
                    <a:pt x="454875" y="56730"/>
                  </a:lnTo>
                  <a:lnTo>
                    <a:pt x="462889" y="59791"/>
                  </a:lnTo>
                  <a:lnTo>
                    <a:pt x="465645" y="60693"/>
                  </a:lnTo>
                  <a:lnTo>
                    <a:pt x="470166" y="443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672667" y="4905455"/>
              <a:ext cx="2249805" cy="1803400"/>
            </a:xfrm>
            <a:custGeom>
              <a:avLst/>
              <a:gdLst/>
              <a:ahLst/>
              <a:cxnLst/>
              <a:rect l="l" t="t" r="r" b="b"/>
              <a:pathLst>
                <a:path w="2249804" h="1803400">
                  <a:moveTo>
                    <a:pt x="0" y="0"/>
                  </a:moveTo>
                  <a:lnTo>
                    <a:pt x="2249310" y="0"/>
                  </a:lnTo>
                  <a:lnTo>
                    <a:pt x="2249310" y="1803399"/>
                  </a:lnTo>
                  <a:lnTo>
                    <a:pt x="0" y="180339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54041" y="1504560"/>
            <a:ext cx="6040755" cy="2723515"/>
            <a:chOff x="2954041" y="1504560"/>
            <a:chExt cx="6040755" cy="2723515"/>
          </a:xfrm>
        </p:grpSpPr>
        <p:sp>
          <p:nvSpPr>
            <p:cNvPr id="3" name="object 3"/>
            <p:cNvSpPr/>
            <p:nvPr/>
          </p:nvSpPr>
          <p:spPr>
            <a:xfrm>
              <a:off x="2954041" y="1504560"/>
              <a:ext cx="6040545" cy="2723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36162" y="2061938"/>
              <a:ext cx="302895" cy="128905"/>
            </a:xfrm>
            <a:custGeom>
              <a:avLst/>
              <a:gdLst/>
              <a:ahLst/>
              <a:cxnLst/>
              <a:rect l="l" t="t" r="r" b="b"/>
              <a:pathLst>
                <a:path w="302895" h="128905">
                  <a:moveTo>
                    <a:pt x="147897" y="0"/>
                  </a:moveTo>
                  <a:lnTo>
                    <a:pt x="147897" y="32166"/>
                  </a:lnTo>
                  <a:lnTo>
                    <a:pt x="0" y="32166"/>
                  </a:lnTo>
                  <a:lnTo>
                    <a:pt x="0" y="96499"/>
                  </a:lnTo>
                  <a:lnTo>
                    <a:pt x="147897" y="96499"/>
                  </a:lnTo>
                  <a:lnTo>
                    <a:pt x="147897" y="128666"/>
                  </a:lnTo>
                  <a:lnTo>
                    <a:pt x="302455" y="64333"/>
                  </a:lnTo>
                  <a:lnTo>
                    <a:pt x="147897" y="0"/>
                  </a:lnTo>
                  <a:close/>
                </a:path>
              </a:pathLst>
            </a:custGeom>
            <a:solidFill>
              <a:srgbClr val="FF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36162" y="2061938"/>
              <a:ext cx="302895" cy="128905"/>
            </a:xfrm>
            <a:custGeom>
              <a:avLst/>
              <a:gdLst/>
              <a:ahLst/>
              <a:cxnLst/>
              <a:rect l="l" t="t" r="r" b="b"/>
              <a:pathLst>
                <a:path w="302895" h="128905">
                  <a:moveTo>
                    <a:pt x="0" y="32166"/>
                  </a:moveTo>
                  <a:lnTo>
                    <a:pt x="147898" y="32166"/>
                  </a:lnTo>
                  <a:lnTo>
                    <a:pt x="147898" y="0"/>
                  </a:lnTo>
                  <a:lnTo>
                    <a:pt x="302455" y="64333"/>
                  </a:lnTo>
                  <a:lnTo>
                    <a:pt x="147898" y="128666"/>
                  </a:lnTo>
                  <a:lnTo>
                    <a:pt x="147898" y="96499"/>
                  </a:lnTo>
                  <a:lnTo>
                    <a:pt x="0" y="96499"/>
                  </a:lnTo>
                  <a:lnTo>
                    <a:pt x="0" y="32166"/>
                  </a:lnTo>
                  <a:close/>
                </a:path>
              </a:pathLst>
            </a:custGeom>
            <a:ln w="12700">
              <a:solidFill>
                <a:srgbClr val="BF00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903238" y="2020582"/>
              <a:ext cx="302895" cy="128905"/>
            </a:xfrm>
            <a:custGeom>
              <a:avLst/>
              <a:gdLst/>
              <a:ahLst/>
              <a:cxnLst/>
              <a:rect l="l" t="t" r="r" b="b"/>
              <a:pathLst>
                <a:path w="302895" h="128905">
                  <a:moveTo>
                    <a:pt x="147899" y="0"/>
                  </a:moveTo>
                  <a:lnTo>
                    <a:pt x="147899" y="32166"/>
                  </a:lnTo>
                  <a:lnTo>
                    <a:pt x="0" y="32166"/>
                  </a:lnTo>
                  <a:lnTo>
                    <a:pt x="0" y="96499"/>
                  </a:lnTo>
                  <a:lnTo>
                    <a:pt x="147899" y="96499"/>
                  </a:lnTo>
                  <a:lnTo>
                    <a:pt x="147899" y="128666"/>
                  </a:lnTo>
                  <a:lnTo>
                    <a:pt x="302456" y="64333"/>
                  </a:lnTo>
                  <a:lnTo>
                    <a:pt x="147899" y="0"/>
                  </a:lnTo>
                  <a:close/>
                </a:path>
              </a:pathLst>
            </a:custGeom>
            <a:solidFill>
              <a:srgbClr val="FF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03238" y="2020582"/>
              <a:ext cx="302895" cy="128905"/>
            </a:xfrm>
            <a:custGeom>
              <a:avLst/>
              <a:gdLst/>
              <a:ahLst/>
              <a:cxnLst/>
              <a:rect l="l" t="t" r="r" b="b"/>
              <a:pathLst>
                <a:path w="302895" h="128905">
                  <a:moveTo>
                    <a:pt x="0" y="32166"/>
                  </a:moveTo>
                  <a:lnTo>
                    <a:pt x="147898" y="32166"/>
                  </a:lnTo>
                  <a:lnTo>
                    <a:pt x="147898" y="0"/>
                  </a:lnTo>
                  <a:lnTo>
                    <a:pt x="302456" y="64333"/>
                  </a:lnTo>
                  <a:lnTo>
                    <a:pt x="147898" y="128666"/>
                  </a:lnTo>
                  <a:lnTo>
                    <a:pt x="147898" y="96499"/>
                  </a:lnTo>
                  <a:lnTo>
                    <a:pt x="0" y="96499"/>
                  </a:lnTo>
                  <a:lnTo>
                    <a:pt x="0" y="32166"/>
                  </a:lnTo>
                  <a:close/>
                </a:path>
              </a:pathLst>
            </a:custGeom>
            <a:ln w="12700">
              <a:solidFill>
                <a:srgbClr val="BF00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23498" y="2020582"/>
              <a:ext cx="302895" cy="128905"/>
            </a:xfrm>
            <a:custGeom>
              <a:avLst/>
              <a:gdLst/>
              <a:ahLst/>
              <a:cxnLst/>
              <a:rect l="l" t="t" r="r" b="b"/>
              <a:pathLst>
                <a:path w="302895" h="128905">
                  <a:moveTo>
                    <a:pt x="147897" y="0"/>
                  </a:moveTo>
                  <a:lnTo>
                    <a:pt x="147897" y="32166"/>
                  </a:lnTo>
                  <a:lnTo>
                    <a:pt x="0" y="32166"/>
                  </a:lnTo>
                  <a:lnTo>
                    <a:pt x="0" y="96499"/>
                  </a:lnTo>
                  <a:lnTo>
                    <a:pt x="147897" y="96499"/>
                  </a:lnTo>
                  <a:lnTo>
                    <a:pt x="147897" y="128666"/>
                  </a:lnTo>
                  <a:lnTo>
                    <a:pt x="302454" y="64333"/>
                  </a:lnTo>
                  <a:lnTo>
                    <a:pt x="147897" y="0"/>
                  </a:lnTo>
                  <a:close/>
                </a:path>
              </a:pathLst>
            </a:custGeom>
            <a:solidFill>
              <a:srgbClr val="FF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23498" y="2020582"/>
              <a:ext cx="302895" cy="128905"/>
            </a:xfrm>
            <a:custGeom>
              <a:avLst/>
              <a:gdLst/>
              <a:ahLst/>
              <a:cxnLst/>
              <a:rect l="l" t="t" r="r" b="b"/>
              <a:pathLst>
                <a:path w="302895" h="128905">
                  <a:moveTo>
                    <a:pt x="0" y="32166"/>
                  </a:moveTo>
                  <a:lnTo>
                    <a:pt x="147898" y="32166"/>
                  </a:lnTo>
                  <a:lnTo>
                    <a:pt x="147898" y="0"/>
                  </a:lnTo>
                  <a:lnTo>
                    <a:pt x="302455" y="64333"/>
                  </a:lnTo>
                  <a:lnTo>
                    <a:pt x="147898" y="128666"/>
                  </a:lnTo>
                  <a:lnTo>
                    <a:pt x="147898" y="96499"/>
                  </a:lnTo>
                  <a:lnTo>
                    <a:pt x="0" y="96499"/>
                  </a:lnTo>
                  <a:lnTo>
                    <a:pt x="0" y="32166"/>
                  </a:lnTo>
                  <a:close/>
                </a:path>
              </a:pathLst>
            </a:custGeom>
            <a:ln w="12700">
              <a:solidFill>
                <a:srgbClr val="BF00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953847" y="4511728"/>
            <a:ext cx="315595" cy="155575"/>
            <a:chOff x="3953847" y="4511728"/>
            <a:chExt cx="315595" cy="155575"/>
          </a:xfrm>
        </p:grpSpPr>
        <p:sp>
          <p:nvSpPr>
            <p:cNvPr id="11" name="object 11"/>
            <p:cNvSpPr/>
            <p:nvPr/>
          </p:nvSpPr>
          <p:spPr>
            <a:xfrm>
              <a:off x="3960197" y="4518078"/>
              <a:ext cx="302895" cy="142875"/>
            </a:xfrm>
            <a:custGeom>
              <a:avLst/>
              <a:gdLst/>
              <a:ahLst/>
              <a:cxnLst/>
              <a:rect l="l" t="t" r="r" b="b"/>
              <a:pathLst>
                <a:path w="302895" h="142875">
                  <a:moveTo>
                    <a:pt x="147899" y="0"/>
                  </a:moveTo>
                  <a:lnTo>
                    <a:pt x="147899" y="35613"/>
                  </a:lnTo>
                  <a:lnTo>
                    <a:pt x="0" y="35613"/>
                  </a:lnTo>
                  <a:lnTo>
                    <a:pt x="0" y="106838"/>
                  </a:lnTo>
                  <a:lnTo>
                    <a:pt x="147899" y="106838"/>
                  </a:lnTo>
                  <a:lnTo>
                    <a:pt x="147899" y="142452"/>
                  </a:lnTo>
                  <a:lnTo>
                    <a:pt x="302455" y="71226"/>
                  </a:lnTo>
                  <a:lnTo>
                    <a:pt x="147899" y="0"/>
                  </a:lnTo>
                  <a:close/>
                </a:path>
              </a:pathLst>
            </a:custGeom>
            <a:solidFill>
              <a:srgbClr val="FF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60197" y="4518078"/>
              <a:ext cx="302895" cy="142875"/>
            </a:xfrm>
            <a:custGeom>
              <a:avLst/>
              <a:gdLst/>
              <a:ahLst/>
              <a:cxnLst/>
              <a:rect l="l" t="t" r="r" b="b"/>
              <a:pathLst>
                <a:path w="302895" h="142875">
                  <a:moveTo>
                    <a:pt x="0" y="35613"/>
                  </a:moveTo>
                  <a:lnTo>
                    <a:pt x="147898" y="35613"/>
                  </a:lnTo>
                  <a:lnTo>
                    <a:pt x="147898" y="0"/>
                  </a:lnTo>
                  <a:lnTo>
                    <a:pt x="302456" y="71226"/>
                  </a:lnTo>
                  <a:lnTo>
                    <a:pt x="147898" y="142452"/>
                  </a:lnTo>
                  <a:lnTo>
                    <a:pt x="147898" y="106838"/>
                  </a:lnTo>
                  <a:lnTo>
                    <a:pt x="0" y="106838"/>
                  </a:lnTo>
                  <a:lnTo>
                    <a:pt x="0" y="3561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900005" y="2317516"/>
            <a:ext cx="314325" cy="155575"/>
            <a:chOff x="4900005" y="2317516"/>
            <a:chExt cx="314325" cy="155575"/>
          </a:xfrm>
        </p:grpSpPr>
        <p:sp>
          <p:nvSpPr>
            <p:cNvPr id="14" name="object 14"/>
            <p:cNvSpPr/>
            <p:nvPr/>
          </p:nvSpPr>
          <p:spPr>
            <a:xfrm>
              <a:off x="4906355" y="2323866"/>
              <a:ext cx="301625" cy="142875"/>
            </a:xfrm>
            <a:custGeom>
              <a:avLst/>
              <a:gdLst/>
              <a:ahLst/>
              <a:cxnLst/>
              <a:rect l="l" t="t" r="r" b="b"/>
              <a:pathLst>
                <a:path w="301625" h="142875">
                  <a:moveTo>
                    <a:pt x="147347" y="0"/>
                  </a:moveTo>
                  <a:lnTo>
                    <a:pt x="147347" y="35612"/>
                  </a:lnTo>
                  <a:lnTo>
                    <a:pt x="0" y="35612"/>
                  </a:lnTo>
                  <a:lnTo>
                    <a:pt x="0" y="106838"/>
                  </a:lnTo>
                  <a:lnTo>
                    <a:pt x="147347" y="106838"/>
                  </a:lnTo>
                  <a:lnTo>
                    <a:pt x="147347" y="142452"/>
                  </a:lnTo>
                  <a:lnTo>
                    <a:pt x="301331" y="71225"/>
                  </a:lnTo>
                  <a:lnTo>
                    <a:pt x="147347" y="0"/>
                  </a:lnTo>
                  <a:close/>
                </a:path>
              </a:pathLst>
            </a:custGeom>
            <a:solidFill>
              <a:srgbClr val="EEEC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06355" y="2323866"/>
              <a:ext cx="301625" cy="142875"/>
            </a:xfrm>
            <a:custGeom>
              <a:avLst/>
              <a:gdLst/>
              <a:ahLst/>
              <a:cxnLst/>
              <a:rect l="l" t="t" r="r" b="b"/>
              <a:pathLst>
                <a:path w="301625" h="142875">
                  <a:moveTo>
                    <a:pt x="0" y="35613"/>
                  </a:moveTo>
                  <a:lnTo>
                    <a:pt x="147347" y="35613"/>
                  </a:lnTo>
                  <a:lnTo>
                    <a:pt x="147347" y="0"/>
                  </a:lnTo>
                  <a:lnTo>
                    <a:pt x="301331" y="71226"/>
                  </a:lnTo>
                  <a:lnTo>
                    <a:pt x="147347" y="142452"/>
                  </a:lnTo>
                  <a:lnTo>
                    <a:pt x="147347" y="106838"/>
                  </a:lnTo>
                  <a:lnTo>
                    <a:pt x="0" y="106838"/>
                  </a:lnTo>
                  <a:lnTo>
                    <a:pt x="0" y="35613"/>
                  </a:lnTo>
                  <a:close/>
                </a:path>
              </a:pathLst>
            </a:custGeom>
            <a:ln w="127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787391" y="2248588"/>
            <a:ext cx="315595" cy="155575"/>
            <a:chOff x="7787391" y="2248588"/>
            <a:chExt cx="315595" cy="155575"/>
          </a:xfrm>
        </p:grpSpPr>
        <p:sp>
          <p:nvSpPr>
            <p:cNvPr id="17" name="object 17"/>
            <p:cNvSpPr/>
            <p:nvPr/>
          </p:nvSpPr>
          <p:spPr>
            <a:xfrm>
              <a:off x="7793741" y="2254938"/>
              <a:ext cx="302895" cy="142875"/>
            </a:xfrm>
            <a:custGeom>
              <a:avLst/>
              <a:gdLst/>
              <a:ahLst/>
              <a:cxnLst/>
              <a:rect l="l" t="t" r="r" b="b"/>
              <a:pathLst>
                <a:path w="302895" h="142875">
                  <a:moveTo>
                    <a:pt x="147899" y="0"/>
                  </a:moveTo>
                  <a:lnTo>
                    <a:pt x="147899" y="35613"/>
                  </a:lnTo>
                  <a:lnTo>
                    <a:pt x="0" y="35613"/>
                  </a:lnTo>
                  <a:lnTo>
                    <a:pt x="0" y="106838"/>
                  </a:lnTo>
                  <a:lnTo>
                    <a:pt x="147899" y="106838"/>
                  </a:lnTo>
                  <a:lnTo>
                    <a:pt x="147899" y="142452"/>
                  </a:lnTo>
                  <a:lnTo>
                    <a:pt x="302455" y="71225"/>
                  </a:lnTo>
                  <a:lnTo>
                    <a:pt x="147899" y="0"/>
                  </a:lnTo>
                  <a:close/>
                </a:path>
              </a:pathLst>
            </a:custGeom>
            <a:solidFill>
              <a:srgbClr val="EEEC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793741" y="2254938"/>
              <a:ext cx="302895" cy="142875"/>
            </a:xfrm>
            <a:custGeom>
              <a:avLst/>
              <a:gdLst/>
              <a:ahLst/>
              <a:cxnLst/>
              <a:rect l="l" t="t" r="r" b="b"/>
              <a:pathLst>
                <a:path w="302895" h="142875">
                  <a:moveTo>
                    <a:pt x="0" y="35613"/>
                  </a:moveTo>
                  <a:lnTo>
                    <a:pt x="147898" y="35613"/>
                  </a:lnTo>
                  <a:lnTo>
                    <a:pt x="147898" y="0"/>
                  </a:lnTo>
                  <a:lnTo>
                    <a:pt x="302456" y="71226"/>
                  </a:lnTo>
                  <a:lnTo>
                    <a:pt x="147898" y="142452"/>
                  </a:lnTo>
                  <a:lnTo>
                    <a:pt x="147898" y="106838"/>
                  </a:lnTo>
                  <a:lnTo>
                    <a:pt x="0" y="106838"/>
                  </a:lnTo>
                  <a:lnTo>
                    <a:pt x="0" y="35613"/>
                  </a:lnTo>
                  <a:close/>
                </a:path>
              </a:pathLst>
            </a:custGeom>
            <a:ln w="127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6316714" y="2317516"/>
            <a:ext cx="314325" cy="155575"/>
            <a:chOff x="6316714" y="2317516"/>
            <a:chExt cx="314325" cy="155575"/>
          </a:xfrm>
        </p:grpSpPr>
        <p:sp>
          <p:nvSpPr>
            <p:cNvPr id="20" name="object 20"/>
            <p:cNvSpPr/>
            <p:nvPr/>
          </p:nvSpPr>
          <p:spPr>
            <a:xfrm>
              <a:off x="6323064" y="2323866"/>
              <a:ext cx="301625" cy="142875"/>
            </a:xfrm>
            <a:custGeom>
              <a:avLst/>
              <a:gdLst/>
              <a:ahLst/>
              <a:cxnLst/>
              <a:rect l="l" t="t" r="r" b="b"/>
              <a:pathLst>
                <a:path w="301625" h="142875">
                  <a:moveTo>
                    <a:pt x="147346" y="0"/>
                  </a:moveTo>
                  <a:lnTo>
                    <a:pt x="147346" y="35612"/>
                  </a:lnTo>
                  <a:lnTo>
                    <a:pt x="0" y="35612"/>
                  </a:lnTo>
                  <a:lnTo>
                    <a:pt x="0" y="106838"/>
                  </a:lnTo>
                  <a:lnTo>
                    <a:pt x="147346" y="106838"/>
                  </a:lnTo>
                  <a:lnTo>
                    <a:pt x="147346" y="142452"/>
                  </a:lnTo>
                  <a:lnTo>
                    <a:pt x="301330" y="71225"/>
                  </a:lnTo>
                  <a:lnTo>
                    <a:pt x="147346" y="0"/>
                  </a:lnTo>
                  <a:close/>
                </a:path>
              </a:pathLst>
            </a:custGeom>
            <a:solidFill>
              <a:srgbClr val="EEEC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323064" y="2323866"/>
              <a:ext cx="301625" cy="142875"/>
            </a:xfrm>
            <a:custGeom>
              <a:avLst/>
              <a:gdLst/>
              <a:ahLst/>
              <a:cxnLst/>
              <a:rect l="l" t="t" r="r" b="b"/>
              <a:pathLst>
                <a:path w="301625" h="142875">
                  <a:moveTo>
                    <a:pt x="0" y="35613"/>
                  </a:moveTo>
                  <a:lnTo>
                    <a:pt x="147347" y="35613"/>
                  </a:lnTo>
                  <a:lnTo>
                    <a:pt x="147347" y="0"/>
                  </a:lnTo>
                  <a:lnTo>
                    <a:pt x="301331" y="71226"/>
                  </a:lnTo>
                  <a:lnTo>
                    <a:pt x="147347" y="142452"/>
                  </a:lnTo>
                  <a:lnTo>
                    <a:pt x="147347" y="106838"/>
                  </a:lnTo>
                  <a:lnTo>
                    <a:pt x="0" y="106838"/>
                  </a:lnTo>
                  <a:lnTo>
                    <a:pt x="0" y="35613"/>
                  </a:lnTo>
                  <a:close/>
                </a:path>
              </a:pathLst>
            </a:custGeom>
            <a:ln w="127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6357752" y="4511728"/>
            <a:ext cx="315595" cy="155575"/>
            <a:chOff x="6357752" y="4511728"/>
            <a:chExt cx="315595" cy="155575"/>
          </a:xfrm>
        </p:grpSpPr>
        <p:sp>
          <p:nvSpPr>
            <p:cNvPr id="23" name="object 23"/>
            <p:cNvSpPr/>
            <p:nvPr/>
          </p:nvSpPr>
          <p:spPr>
            <a:xfrm>
              <a:off x="6364102" y="4518078"/>
              <a:ext cx="302895" cy="142875"/>
            </a:xfrm>
            <a:custGeom>
              <a:avLst/>
              <a:gdLst/>
              <a:ahLst/>
              <a:cxnLst/>
              <a:rect l="l" t="t" r="r" b="b"/>
              <a:pathLst>
                <a:path w="302895" h="142875">
                  <a:moveTo>
                    <a:pt x="147899" y="0"/>
                  </a:moveTo>
                  <a:lnTo>
                    <a:pt x="147899" y="35613"/>
                  </a:lnTo>
                  <a:lnTo>
                    <a:pt x="0" y="35613"/>
                  </a:lnTo>
                  <a:lnTo>
                    <a:pt x="0" y="106838"/>
                  </a:lnTo>
                  <a:lnTo>
                    <a:pt x="147899" y="106838"/>
                  </a:lnTo>
                  <a:lnTo>
                    <a:pt x="147899" y="142452"/>
                  </a:lnTo>
                  <a:lnTo>
                    <a:pt x="302456" y="71226"/>
                  </a:lnTo>
                  <a:lnTo>
                    <a:pt x="147899" y="0"/>
                  </a:lnTo>
                  <a:close/>
                </a:path>
              </a:pathLst>
            </a:custGeom>
            <a:solidFill>
              <a:srgbClr val="EEEC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364102" y="4518078"/>
              <a:ext cx="302895" cy="142875"/>
            </a:xfrm>
            <a:custGeom>
              <a:avLst/>
              <a:gdLst/>
              <a:ahLst/>
              <a:cxnLst/>
              <a:rect l="l" t="t" r="r" b="b"/>
              <a:pathLst>
                <a:path w="302895" h="142875">
                  <a:moveTo>
                    <a:pt x="0" y="35613"/>
                  </a:moveTo>
                  <a:lnTo>
                    <a:pt x="147898" y="35613"/>
                  </a:lnTo>
                  <a:lnTo>
                    <a:pt x="147898" y="0"/>
                  </a:lnTo>
                  <a:lnTo>
                    <a:pt x="302456" y="71226"/>
                  </a:lnTo>
                  <a:lnTo>
                    <a:pt x="147898" y="142452"/>
                  </a:lnTo>
                  <a:lnTo>
                    <a:pt x="147898" y="106838"/>
                  </a:lnTo>
                  <a:lnTo>
                    <a:pt x="0" y="106838"/>
                  </a:lnTo>
                  <a:lnTo>
                    <a:pt x="0" y="35613"/>
                  </a:lnTo>
                  <a:close/>
                </a:path>
              </a:pathLst>
            </a:custGeom>
            <a:ln w="127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428605" y="4443476"/>
            <a:ext cx="1147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разгибание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803276" y="4443476"/>
            <a:ext cx="917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сгибание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624996" y="245363"/>
            <a:ext cx="58940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Calibri"/>
                <a:cs typeface="Calibri"/>
              </a:rPr>
              <a:t>Изокинетическое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тестирование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01625" y="1519221"/>
            <a:ext cx="2486025" cy="3274060"/>
            <a:chOff x="301625" y="1519221"/>
            <a:chExt cx="2486025" cy="3274060"/>
          </a:xfrm>
        </p:grpSpPr>
        <p:sp>
          <p:nvSpPr>
            <p:cNvPr id="29" name="object 29"/>
            <p:cNvSpPr/>
            <p:nvPr/>
          </p:nvSpPr>
          <p:spPr>
            <a:xfrm>
              <a:off x="339724" y="1557320"/>
              <a:ext cx="2409450" cy="31974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20675" y="1538271"/>
              <a:ext cx="2447925" cy="3235960"/>
            </a:xfrm>
            <a:custGeom>
              <a:avLst/>
              <a:gdLst/>
              <a:ahLst/>
              <a:cxnLst/>
              <a:rect l="l" t="t" r="r" b="b"/>
              <a:pathLst>
                <a:path w="2447925" h="3235960">
                  <a:moveTo>
                    <a:pt x="0" y="0"/>
                  </a:moveTo>
                  <a:lnTo>
                    <a:pt x="2447550" y="0"/>
                  </a:lnTo>
                  <a:lnTo>
                    <a:pt x="2447550" y="3235510"/>
                  </a:lnTo>
                  <a:lnTo>
                    <a:pt x="0" y="323551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603E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2788" y="536955"/>
            <a:ext cx="76993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Работоспособность </a:t>
            </a:r>
            <a:r>
              <a:rPr sz="2800" spc="-15" dirty="0">
                <a:latin typeface="Calibri"/>
                <a:cs typeface="Calibri"/>
              </a:rPr>
              <a:t>околосуставных </a:t>
            </a:r>
            <a:r>
              <a:rPr sz="2800" spc="-5" dirty="0">
                <a:latin typeface="Calibri"/>
                <a:cs typeface="Calibri"/>
              </a:rPr>
              <a:t>мышц </a:t>
            </a:r>
            <a:r>
              <a:rPr sz="2800" dirty="0">
                <a:latin typeface="Calibri"/>
                <a:cs typeface="Calibri"/>
              </a:rPr>
              <a:t>в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конце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04372" y="829563"/>
            <a:ext cx="67360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latin typeface="Calibri"/>
                <a:cs typeface="Calibri"/>
              </a:rPr>
              <a:t>раннего постиммобилизационного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периода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873" y="4917459"/>
            <a:ext cx="8984848" cy="1386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588227"/>
            <a:ext cx="9138127" cy="14250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4987" y="3908044"/>
            <a:ext cx="80752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latin typeface="Calibri"/>
                <a:cs typeface="Calibri"/>
              </a:rPr>
              <a:t>Работоспособность околосуставных </a:t>
            </a:r>
            <a:r>
              <a:rPr sz="2800" spc="-5" dirty="0">
                <a:latin typeface="Calibri"/>
                <a:cs typeface="Calibri"/>
              </a:rPr>
              <a:t>мышц </a:t>
            </a:r>
            <a:r>
              <a:rPr sz="2800" dirty="0">
                <a:latin typeface="Calibri"/>
                <a:cs typeface="Calibri"/>
              </a:rPr>
              <a:t>в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поздние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9324" y="4197603"/>
            <a:ext cx="72453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сроки после курса реабилитации </a:t>
            </a:r>
            <a:r>
              <a:rPr sz="2800" spc="-15" dirty="0">
                <a:latin typeface="Calibri"/>
                <a:cs typeface="Calibri"/>
              </a:rPr>
              <a:t>(более </a:t>
            </a:r>
            <a:r>
              <a:rPr sz="2800" dirty="0">
                <a:latin typeface="Calibri"/>
                <a:cs typeface="Calibri"/>
              </a:rPr>
              <a:t>1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года)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13936" y="1454911"/>
            <a:ext cx="63715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99130" algn="l"/>
                <a:tab pos="3502660" algn="l"/>
                <a:tab pos="4827905" algn="l"/>
              </a:tabLst>
            </a:pPr>
            <a:r>
              <a:rPr sz="2100" spc="5" dirty="0">
                <a:latin typeface="Calibri"/>
                <a:cs typeface="Calibri"/>
              </a:rPr>
              <a:t>Обследование</a:t>
            </a:r>
            <a:r>
              <a:rPr sz="2100" spc="31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пациентов	</a:t>
            </a:r>
            <a:r>
              <a:rPr sz="2100" dirty="0">
                <a:latin typeface="Calibri"/>
                <a:cs typeface="Calibri"/>
              </a:rPr>
              <a:t>с	</a:t>
            </a:r>
            <a:r>
              <a:rPr sz="2100" spc="10" dirty="0">
                <a:latin typeface="Calibri"/>
                <a:cs typeface="Calibri"/>
              </a:rPr>
              <a:t>помощью	</a:t>
            </a:r>
            <a:r>
              <a:rPr sz="2100" spc="5" dirty="0">
                <a:latin typeface="Calibri"/>
                <a:cs typeface="Calibri"/>
              </a:rPr>
              <a:t>комплексной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56736" y="1787144"/>
            <a:ext cx="5513705" cy="66294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200"/>
              </a:spcBef>
              <a:tabLst>
                <a:tab pos="1303020" algn="l"/>
                <a:tab pos="1973580" algn="l"/>
                <a:tab pos="2457450" algn="l"/>
                <a:tab pos="3921760" algn="l"/>
                <a:tab pos="4124325" algn="l"/>
              </a:tabLst>
            </a:pPr>
            <a:r>
              <a:rPr sz="2100" spc="10" dirty="0">
                <a:latin typeface="Calibri"/>
                <a:cs typeface="Calibri"/>
              </a:rPr>
              <a:t>сис</a:t>
            </a:r>
            <a:r>
              <a:rPr sz="2100" spc="-10" dirty="0">
                <a:latin typeface="Calibri"/>
                <a:cs typeface="Calibri"/>
              </a:rPr>
              <a:t>т</a:t>
            </a:r>
            <a:r>
              <a:rPr sz="2100" dirty="0">
                <a:latin typeface="Calibri"/>
                <a:cs typeface="Calibri"/>
              </a:rPr>
              <a:t>е</a:t>
            </a:r>
            <a:r>
              <a:rPr sz="2100" spc="15" dirty="0">
                <a:latin typeface="Calibri"/>
                <a:cs typeface="Calibri"/>
              </a:rPr>
              <a:t>м</a:t>
            </a:r>
            <a:r>
              <a:rPr sz="2100" dirty="0">
                <a:latin typeface="Calibri"/>
                <a:cs typeface="Calibri"/>
              </a:rPr>
              <a:t>ы	</a:t>
            </a:r>
            <a:r>
              <a:rPr sz="2100" spc="15" dirty="0">
                <a:latin typeface="Calibri"/>
                <a:cs typeface="Calibri"/>
              </a:rPr>
              <a:t>о</a:t>
            </a:r>
            <a:r>
              <a:rPr sz="2100" spc="-10" dirty="0">
                <a:latin typeface="Calibri"/>
                <a:cs typeface="Calibri"/>
              </a:rPr>
              <a:t>ц</a:t>
            </a:r>
            <a:r>
              <a:rPr sz="2100" spc="15" dirty="0">
                <a:latin typeface="Calibri"/>
                <a:cs typeface="Calibri"/>
              </a:rPr>
              <a:t>е</a:t>
            </a:r>
            <a:r>
              <a:rPr sz="2100" spc="10" dirty="0">
                <a:latin typeface="Calibri"/>
                <a:cs typeface="Calibri"/>
              </a:rPr>
              <a:t>нк</a:t>
            </a:r>
            <a:r>
              <a:rPr sz="2100" dirty="0">
                <a:latin typeface="Calibri"/>
                <a:cs typeface="Calibri"/>
              </a:rPr>
              <a:t>и	</a:t>
            </a:r>
            <a:r>
              <a:rPr sz="2100" spc="10" dirty="0">
                <a:latin typeface="Calibri"/>
                <a:cs typeface="Calibri"/>
              </a:rPr>
              <a:t>н</a:t>
            </a:r>
            <a:r>
              <a:rPr sz="2100" spc="15" dirty="0">
                <a:latin typeface="Calibri"/>
                <a:cs typeface="Calibri"/>
              </a:rPr>
              <a:t>а</a:t>
            </a:r>
            <a:r>
              <a:rPr sz="2100" spc="5" dirty="0">
                <a:latin typeface="Calibri"/>
                <a:cs typeface="Calibri"/>
              </a:rPr>
              <a:t>р</a:t>
            </a:r>
            <a:r>
              <a:rPr sz="2100" spc="10" dirty="0">
                <a:latin typeface="Calibri"/>
                <a:cs typeface="Calibri"/>
              </a:rPr>
              <a:t>у</a:t>
            </a:r>
            <a:r>
              <a:rPr sz="2100" spc="15" dirty="0">
                <a:latin typeface="Calibri"/>
                <a:cs typeface="Calibri"/>
              </a:rPr>
              <a:t>ше</a:t>
            </a:r>
            <a:r>
              <a:rPr sz="2100" spc="10" dirty="0">
                <a:latin typeface="Calibri"/>
                <a:cs typeface="Calibri"/>
              </a:rPr>
              <a:t>ни</a:t>
            </a:r>
            <a:r>
              <a:rPr sz="2100" dirty="0">
                <a:latin typeface="Calibri"/>
                <a:cs typeface="Calibri"/>
              </a:rPr>
              <a:t>й	</a:t>
            </a:r>
            <a:r>
              <a:rPr sz="2100" spc="15" dirty="0">
                <a:latin typeface="Calibri"/>
                <a:cs typeface="Calibri"/>
              </a:rPr>
              <a:t>дв</a:t>
            </a:r>
            <a:r>
              <a:rPr sz="2100" spc="10" dirty="0">
                <a:latin typeface="Calibri"/>
                <a:cs typeface="Calibri"/>
              </a:rPr>
              <a:t>и</a:t>
            </a:r>
            <a:r>
              <a:rPr sz="2100" dirty="0">
                <a:latin typeface="Calibri"/>
                <a:cs typeface="Calibri"/>
              </a:rPr>
              <a:t>г</a:t>
            </a:r>
            <a:r>
              <a:rPr sz="2100" spc="10" dirty="0">
                <a:latin typeface="Calibri"/>
                <a:cs typeface="Calibri"/>
              </a:rPr>
              <a:t>а</a:t>
            </a:r>
            <a:r>
              <a:rPr sz="2100" spc="-10" dirty="0">
                <a:latin typeface="Calibri"/>
                <a:cs typeface="Calibri"/>
              </a:rPr>
              <a:t>т</a:t>
            </a:r>
            <a:r>
              <a:rPr sz="2100" spc="-20" dirty="0">
                <a:latin typeface="Calibri"/>
                <a:cs typeface="Calibri"/>
              </a:rPr>
              <a:t>е</a:t>
            </a:r>
            <a:r>
              <a:rPr sz="2100" spc="15" dirty="0">
                <a:latin typeface="Calibri"/>
                <a:cs typeface="Calibri"/>
              </a:rPr>
              <a:t>л</a:t>
            </a:r>
            <a:r>
              <a:rPr sz="2100" spc="10" dirty="0">
                <a:latin typeface="Calibri"/>
                <a:cs typeface="Calibri"/>
              </a:rPr>
              <a:t>ьн</a:t>
            </a:r>
            <a:r>
              <a:rPr sz="2100" spc="15" dirty="0">
                <a:latin typeface="Calibri"/>
                <a:cs typeface="Calibri"/>
              </a:rPr>
              <a:t>о</a:t>
            </a:r>
            <a:r>
              <a:rPr sz="2100" dirty="0">
                <a:latin typeface="Calibri"/>
                <a:cs typeface="Calibri"/>
              </a:rPr>
              <a:t>й  </a:t>
            </a:r>
            <a:r>
              <a:rPr sz="2100" spc="5" dirty="0">
                <a:latin typeface="Calibri"/>
                <a:cs typeface="Calibri"/>
              </a:rPr>
              <a:t>позволяет		</a:t>
            </a:r>
            <a:r>
              <a:rPr sz="2100" spc="10" dirty="0">
                <a:latin typeface="Calibri"/>
                <a:cs typeface="Calibri"/>
              </a:rPr>
              <a:t>объективно		</a:t>
            </a:r>
            <a:r>
              <a:rPr sz="2100" dirty="0">
                <a:latin typeface="Calibri"/>
                <a:cs typeface="Calibri"/>
              </a:rPr>
              <a:t>определить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6736" y="2433320"/>
            <a:ext cx="398462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0" dirty="0">
                <a:latin typeface="Calibri"/>
                <a:cs typeface="Calibri"/>
              </a:rPr>
              <a:t>восстановления\компенсации</a:t>
            </a:r>
            <a:r>
              <a:rPr sz="2100" spc="42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ее.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13936" y="2750311"/>
            <a:ext cx="50622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92580" algn="l"/>
                <a:tab pos="2547620" algn="l"/>
                <a:tab pos="3413125" algn="l"/>
              </a:tabLst>
            </a:pPr>
            <a:r>
              <a:rPr sz="2100" spc="-10" dirty="0">
                <a:latin typeface="Calibri"/>
                <a:cs typeface="Calibri"/>
              </a:rPr>
              <a:t>Результаты	</a:t>
            </a:r>
            <a:r>
              <a:rPr sz="2100" spc="10" dirty="0">
                <a:latin typeface="Calibri"/>
                <a:cs typeface="Calibri"/>
              </a:rPr>
              <a:t>могут	быть	</a:t>
            </a:r>
            <a:r>
              <a:rPr sz="2100" spc="5" dirty="0">
                <a:latin typeface="Calibri"/>
                <a:cs typeface="Calibri"/>
              </a:rPr>
              <a:t>представлены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6736" y="3082544"/>
            <a:ext cx="54565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66340" algn="l"/>
                <a:tab pos="3387090" algn="l"/>
                <a:tab pos="3867785" algn="l"/>
                <a:tab pos="5014595" algn="l"/>
              </a:tabLst>
            </a:pPr>
            <a:r>
              <a:rPr sz="2100" spc="20" dirty="0">
                <a:latin typeface="Calibri"/>
                <a:cs typeface="Calibri"/>
              </a:rPr>
              <a:t>р</a:t>
            </a:r>
            <a:r>
              <a:rPr sz="2100" spc="15" dirty="0">
                <a:latin typeface="Calibri"/>
                <a:cs typeface="Calibri"/>
              </a:rPr>
              <a:t>ав</a:t>
            </a:r>
            <a:r>
              <a:rPr sz="2100" spc="10" dirty="0">
                <a:latin typeface="Calibri"/>
                <a:cs typeface="Calibri"/>
              </a:rPr>
              <a:t>н</a:t>
            </a:r>
            <a:r>
              <a:rPr sz="2100" spc="15" dirty="0">
                <a:latin typeface="Calibri"/>
                <a:cs typeface="Calibri"/>
              </a:rPr>
              <a:t>ов</a:t>
            </a:r>
            <a:r>
              <a:rPr sz="2100" spc="10" dirty="0">
                <a:latin typeface="Calibri"/>
                <a:cs typeface="Calibri"/>
              </a:rPr>
              <a:t>з</a:t>
            </a:r>
            <a:r>
              <a:rPr sz="2100" spc="15" dirty="0">
                <a:latin typeface="Calibri"/>
                <a:cs typeface="Calibri"/>
              </a:rPr>
              <a:t>веше</a:t>
            </a:r>
            <a:r>
              <a:rPr sz="2100" spc="10" dirty="0">
                <a:latin typeface="Calibri"/>
                <a:cs typeface="Calibri"/>
              </a:rPr>
              <a:t>нн</a:t>
            </a:r>
            <a:r>
              <a:rPr sz="2100" spc="25" dirty="0">
                <a:latin typeface="Calibri"/>
                <a:cs typeface="Calibri"/>
              </a:rPr>
              <a:t>ы</a:t>
            </a:r>
            <a:r>
              <a:rPr sz="2100" dirty="0">
                <a:latin typeface="Calibri"/>
                <a:cs typeface="Calibri"/>
              </a:rPr>
              <a:t>х	</a:t>
            </a:r>
            <a:r>
              <a:rPr sz="2100" spc="20" dirty="0">
                <a:latin typeface="Calibri"/>
                <a:cs typeface="Calibri"/>
              </a:rPr>
              <a:t>ш</a:t>
            </a:r>
            <a:r>
              <a:rPr sz="2100" spc="-20" dirty="0">
                <a:latin typeface="Calibri"/>
                <a:cs typeface="Calibri"/>
              </a:rPr>
              <a:t>к</a:t>
            </a:r>
            <a:r>
              <a:rPr sz="2100" spc="15" dirty="0">
                <a:latin typeface="Calibri"/>
                <a:cs typeface="Calibri"/>
              </a:rPr>
              <a:t>а</a:t>
            </a:r>
            <a:r>
              <a:rPr sz="2100" dirty="0">
                <a:latin typeface="Calibri"/>
                <a:cs typeface="Calibri"/>
              </a:rPr>
              <a:t>л	и	</a:t>
            </a:r>
            <a:r>
              <a:rPr sz="2100" spc="10" dirty="0">
                <a:latin typeface="Calibri"/>
                <a:cs typeface="Calibri"/>
              </a:rPr>
              <a:t>у</a:t>
            </a:r>
            <a:r>
              <a:rPr sz="2100" spc="15" dirty="0">
                <a:latin typeface="Calibri"/>
                <a:cs typeface="Calibri"/>
              </a:rPr>
              <a:t>ч</a:t>
            </a:r>
            <a:r>
              <a:rPr sz="2100" spc="-10" dirty="0">
                <a:latin typeface="Calibri"/>
                <a:cs typeface="Calibri"/>
              </a:rPr>
              <a:t>т</a:t>
            </a:r>
            <a:r>
              <a:rPr sz="2100" spc="15" dirty="0">
                <a:latin typeface="Calibri"/>
                <a:cs typeface="Calibri"/>
              </a:rPr>
              <a:t>е</a:t>
            </a:r>
            <a:r>
              <a:rPr sz="2100" spc="10" dirty="0">
                <a:latin typeface="Calibri"/>
                <a:cs typeface="Calibri"/>
              </a:rPr>
              <a:t>н</a:t>
            </a:r>
            <a:r>
              <a:rPr sz="2100" dirty="0">
                <a:latin typeface="Calibri"/>
                <a:cs typeface="Calibri"/>
              </a:rPr>
              <a:t>ы	</a:t>
            </a:r>
            <a:r>
              <a:rPr sz="2100" spc="15" dirty="0">
                <a:latin typeface="Calibri"/>
                <a:cs typeface="Calibri"/>
              </a:rPr>
              <a:t>п</a:t>
            </a:r>
            <a:r>
              <a:rPr sz="2100" spc="20" dirty="0">
                <a:latin typeface="Calibri"/>
                <a:cs typeface="Calibri"/>
              </a:rPr>
              <a:t>р</a:t>
            </a:r>
            <a:r>
              <a:rPr sz="2100" dirty="0">
                <a:latin typeface="Calibri"/>
                <a:cs typeface="Calibri"/>
              </a:rPr>
              <a:t>и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23489" y="1787144"/>
            <a:ext cx="1061085" cy="164083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04775" marR="5080" indent="-52705">
              <a:lnSpc>
                <a:spcPts val="2500"/>
              </a:lnSpc>
              <a:spcBef>
                <a:spcPts val="200"/>
              </a:spcBef>
            </a:pPr>
            <a:r>
              <a:rPr sz="2100" dirty="0">
                <a:latin typeface="Calibri"/>
                <a:cs typeface="Calibri"/>
              </a:rPr>
              <a:t>ф</a:t>
            </a:r>
            <a:r>
              <a:rPr sz="2100" spc="10" dirty="0">
                <a:latin typeface="Calibri"/>
                <a:cs typeface="Calibri"/>
              </a:rPr>
              <a:t>у</a:t>
            </a:r>
            <a:r>
              <a:rPr sz="2100" spc="15" dirty="0">
                <a:latin typeface="Calibri"/>
                <a:cs typeface="Calibri"/>
              </a:rPr>
              <a:t>н</a:t>
            </a:r>
            <a:r>
              <a:rPr sz="2100" spc="10" dirty="0">
                <a:latin typeface="Calibri"/>
                <a:cs typeface="Calibri"/>
              </a:rPr>
              <a:t>кц</a:t>
            </a:r>
            <a:r>
              <a:rPr sz="2100" spc="15" dirty="0">
                <a:latin typeface="Calibri"/>
                <a:cs typeface="Calibri"/>
              </a:rPr>
              <a:t>и</a:t>
            </a:r>
            <a:r>
              <a:rPr sz="2100" dirty="0">
                <a:latin typeface="Calibri"/>
                <a:cs typeface="Calibri"/>
              </a:rPr>
              <a:t>и  </a:t>
            </a:r>
            <a:r>
              <a:rPr sz="2100" spc="10" dirty="0">
                <a:latin typeface="Calibri"/>
                <a:cs typeface="Calibri"/>
              </a:rPr>
              <a:t>у</a:t>
            </a:r>
            <a:r>
              <a:rPr sz="2100" spc="20" dirty="0">
                <a:latin typeface="Calibri"/>
                <a:cs typeface="Calibri"/>
              </a:rPr>
              <a:t>р</a:t>
            </a:r>
            <a:r>
              <a:rPr sz="2100" spc="15" dirty="0">
                <a:latin typeface="Calibri"/>
                <a:cs typeface="Calibri"/>
              </a:rPr>
              <a:t>ове</a:t>
            </a:r>
            <a:r>
              <a:rPr sz="2100" spc="10" dirty="0">
                <a:latin typeface="Calibri"/>
                <a:cs typeface="Calibri"/>
              </a:rPr>
              <a:t>н</a:t>
            </a:r>
            <a:r>
              <a:rPr sz="2100" dirty="0">
                <a:latin typeface="Calibri"/>
                <a:cs typeface="Calibri"/>
              </a:rPr>
              <a:t>ь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>
              <a:latin typeface="Calibri"/>
              <a:cs typeface="Calibri"/>
            </a:endParaRPr>
          </a:p>
          <a:p>
            <a:pPr marL="12700" marR="5080" indent="38735">
              <a:lnSpc>
                <a:spcPct val="103800"/>
              </a:lnSpc>
              <a:tabLst>
                <a:tab pos="490220" algn="l"/>
              </a:tabLst>
            </a:pPr>
            <a:r>
              <a:rPr sz="2100" dirty="0">
                <a:latin typeface="Calibri"/>
                <a:cs typeface="Calibri"/>
              </a:rPr>
              <a:t>в	</a:t>
            </a:r>
            <a:r>
              <a:rPr sz="2100" spc="15" dirty="0">
                <a:latin typeface="Calibri"/>
                <a:cs typeface="Calibri"/>
              </a:rPr>
              <a:t>в</a:t>
            </a:r>
            <a:r>
              <a:rPr sz="2100" spc="10" dirty="0">
                <a:latin typeface="Calibri"/>
                <a:cs typeface="Calibri"/>
              </a:rPr>
              <a:t>и</a:t>
            </a:r>
            <a:r>
              <a:rPr sz="2100" spc="-5" dirty="0">
                <a:latin typeface="Calibri"/>
                <a:cs typeface="Calibri"/>
              </a:rPr>
              <a:t>д</a:t>
            </a:r>
            <a:r>
              <a:rPr sz="2100" dirty="0">
                <a:latin typeface="Calibri"/>
                <a:cs typeface="Calibri"/>
              </a:rPr>
              <a:t>е  </a:t>
            </a:r>
            <a:r>
              <a:rPr sz="2100" spc="15" dirty="0">
                <a:latin typeface="Calibri"/>
                <a:cs typeface="Calibri"/>
              </a:rPr>
              <a:t>п</a:t>
            </a:r>
            <a:r>
              <a:rPr sz="2100" spc="-40" dirty="0">
                <a:latin typeface="Calibri"/>
                <a:cs typeface="Calibri"/>
              </a:rPr>
              <a:t>о</a:t>
            </a:r>
            <a:r>
              <a:rPr sz="2100" spc="-5" dirty="0">
                <a:latin typeface="Calibri"/>
                <a:cs typeface="Calibri"/>
              </a:rPr>
              <a:t>д</a:t>
            </a:r>
            <a:r>
              <a:rPr sz="2100" spc="10" dirty="0">
                <a:latin typeface="Calibri"/>
                <a:cs typeface="Calibri"/>
              </a:rPr>
              <a:t>сч</a:t>
            </a:r>
            <a:r>
              <a:rPr sz="2100" spc="5" dirty="0">
                <a:latin typeface="Calibri"/>
                <a:cs typeface="Calibri"/>
              </a:rPr>
              <a:t>е</a:t>
            </a:r>
            <a:r>
              <a:rPr sz="2100" spc="-10" dirty="0">
                <a:latin typeface="Calibri"/>
                <a:cs typeface="Calibri"/>
              </a:rPr>
              <a:t>т</a:t>
            </a:r>
            <a:r>
              <a:rPr sz="2100" dirty="0">
                <a:latin typeface="Calibri"/>
                <a:cs typeface="Calibri"/>
              </a:rPr>
              <a:t>е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56736" y="3411728"/>
            <a:ext cx="6828790" cy="66294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200"/>
              </a:spcBef>
              <a:tabLst>
                <a:tab pos="1866264" algn="l"/>
                <a:tab pos="3318510" algn="l"/>
              </a:tabLst>
            </a:pPr>
            <a:r>
              <a:rPr sz="2100" spc="10" dirty="0">
                <a:latin typeface="Calibri"/>
                <a:cs typeface="Calibri"/>
              </a:rPr>
              <a:t>ин</a:t>
            </a:r>
            <a:r>
              <a:rPr sz="2100" spc="-10" dirty="0">
                <a:latin typeface="Calibri"/>
                <a:cs typeface="Calibri"/>
              </a:rPr>
              <a:t>т</a:t>
            </a:r>
            <a:r>
              <a:rPr sz="2100" spc="15" dirty="0">
                <a:latin typeface="Calibri"/>
                <a:cs typeface="Calibri"/>
              </a:rPr>
              <a:t>е</a:t>
            </a:r>
            <a:r>
              <a:rPr sz="2100" spc="10" dirty="0">
                <a:latin typeface="Calibri"/>
                <a:cs typeface="Calibri"/>
              </a:rPr>
              <a:t>г</a:t>
            </a:r>
            <a:r>
              <a:rPr sz="2100" spc="20" dirty="0">
                <a:latin typeface="Calibri"/>
                <a:cs typeface="Calibri"/>
              </a:rPr>
              <a:t>ра</a:t>
            </a:r>
            <a:r>
              <a:rPr sz="2100" spc="15" dirty="0">
                <a:latin typeface="Calibri"/>
                <a:cs typeface="Calibri"/>
              </a:rPr>
              <a:t>л</a:t>
            </a:r>
            <a:r>
              <a:rPr sz="2100" spc="10" dirty="0">
                <a:latin typeface="Calibri"/>
                <a:cs typeface="Calibri"/>
              </a:rPr>
              <a:t>ьн</a:t>
            </a:r>
            <a:r>
              <a:rPr sz="2100" spc="15" dirty="0">
                <a:latin typeface="Calibri"/>
                <a:cs typeface="Calibri"/>
              </a:rPr>
              <a:t>о</a:t>
            </a:r>
            <a:r>
              <a:rPr sz="2100" spc="-15" dirty="0">
                <a:latin typeface="Calibri"/>
                <a:cs typeface="Calibri"/>
              </a:rPr>
              <a:t>г</a:t>
            </a:r>
            <a:r>
              <a:rPr sz="2100" dirty="0">
                <a:latin typeface="Calibri"/>
                <a:cs typeface="Calibri"/>
              </a:rPr>
              <a:t>о	</a:t>
            </a:r>
            <a:r>
              <a:rPr sz="2100" spc="15" dirty="0">
                <a:latin typeface="Calibri"/>
                <a:cs typeface="Calibri"/>
              </a:rPr>
              <a:t>по</a:t>
            </a:r>
            <a:r>
              <a:rPr sz="2100" spc="-20" dirty="0">
                <a:latin typeface="Calibri"/>
                <a:cs typeface="Calibri"/>
              </a:rPr>
              <a:t>к</a:t>
            </a:r>
            <a:r>
              <a:rPr sz="2100" spc="15" dirty="0">
                <a:latin typeface="Calibri"/>
                <a:cs typeface="Calibri"/>
              </a:rPr>
              <a:t>а</a:t>
            </a:r>
            <a:r>
              <a:rPr sz="2100" spc="10" dirty="0">
                <a:latin typeface="Calibri"/>
                <a:cs typeface="Calibri"/>
              </a:rPr>
              <a:t>за</a:t>
            </a:r>
            <a:r>
              <a:rPr sz="2100" spc="-10" dirty="0">
                <a:latin typeface="Calibri"/>
                <a:cs typeface="Calibri"/>
              </a:rPr>
              <a:t>т</a:t>
            </a:r>
            <a:r>
              <a:rPr sz="2100" spc="-20" dirty="0">
                <a:latin typeface="Calibri"/>
                <a:cs typeface="Calibri"/>
              </a:rPr>
              <a:t>е</a:t>
            </a:r>
            <a:r>
              <a:rPr sz="2100" spc="15" dirty="0">
                <a:latin typeface="Calibri"/>
                <a:cs typeface="Calibri"/>
              </a:rPr>
              <a:t>л</a:t>
            </a:r>
            <a:r>
              <a:rPr sz="2100" dirty="0">
                <a:latin typeface="Calibri"/>
                <a:cs typeface="Calibri"/>
              </a:rPr>
              <a:t>я	</a:t>
            </a:r>
            <a:r>
              <a:rPr sz="2100" spc="15" dirty="0">
                <a:latin typeface="Calibri"/>
                <a:cs typeface="Calibri"/>
              </a:rPr>
              <a:t>во</a:t>
            </a:r>
            <a:r>
              <a:rPr sz="2100" dirty="0">
                <a:latin typeface="Calibri"/>
                <a:cs typeface="Calibri"/>
              </a:rPr>
              <a:t>с</a:t>
            </a:r>
            <a:r>
              <a:rPr sz="2100" spc="10" dirty="0">
                <a:latin typeface="Calibri"/>
                <a:cs typeface="Calibri"/>
              </a:rPr>
              <a:t>ст</a:t>
            </a:r>
            <a:r>
              <a:rPr sz="2100" spc="15" dirty="0">
                <a:latin typeface="Calibri"/>
                <a:cs typeface="Calibri"/>
              </a:rPr>
              <a:t>а</a:t>
            </a:r>
            <a:r>
              <a:rPr sz="2100" spc="10" dirty="0">
                <a:latin typeface="Calibri"/>
                <a:cs typeface="Calibri"/>
              </a:rPr>
              <a:t>н</a:t>
            </a:r>
            <a:r>
              <a:rPr sz="2100" spc="15" dirty="0">
                <a:latin typeface="Calibri"/>
                <a:cs typeface="Calibri"/>
              </a:rPr>
              <a:t>о</a:t>
            </a:r>
            <a:r>
              <a:rPr sz="2100" spc="-5" dirty="0">
                <a:latin typeface="Calibri"/>
                <a:cs typeface="Calibri"/>
              </a:rPr>
              <a:t>в</a:t>
            </a:r>
            <a:r>
              <a:rPr sz="2100" spc="15" dirty="0">
                <a:latin typeface="Calibri"/>
                <a:cs typeface="Calibri"/>
              </a:rPr>
              <a:t>лен</a:t>
            </a:r>
            <a:r>
              <a:rPr sz="2100" spc="10" dirty="0">
                <a:latin typeface="Calibri"/>
                <a:cs typeface="Calibri"/>
              </a:rPr>
              <a:t>и</a:t>
            </a:r>
            <a:r>
              <a:rPr sz="2100" spc="15" dirty="0">
                <a:latin typeface="Calibri"/>
                <a:cs typeface="Calibri"/>
              </a:rPr>
              <a:t>я</a:t>
            </a:r>
            <a:r>
              <a:rPr sz="2100" spc="10" dirty="0">
                <a:latin typeface="Calibri"/>
                <a:cs typeface="Calibri"/>
              </a:rPr>
              <a:t>\</a:t>
            </a:r>
            <a:r>
              <a:rPr sz="2100" spc="-20" dirty="0">
                <a:latin typeface="Calibri"/>
                <a:cs typeface="Calibri"/>
              </a:rPr>
              <a:t>к</a:t>
            </a:r>
            <a:r>
              <a:rPr sz="2100" spc="15" dirty="0">
                <a:latin typeface="Calibri"/>
                <a:cs typeface="Calibri"/>
              </a:rPr>
              <a:t>омпен</a:t>
            </a:r>
            <a:r>
              <a:rPr sz="2100" spc="10" dirty="0">
                <a:latin typeface="Calibri"/>
                <a:cs typeface="Calibri"/>
              </a:rPr>
              <a:t>с</a:t>
            </a:r>
            <a:r>
              <a:rPr sz="2100" spc="15" dirty="0">
                <a:latin typeface="Calibri"/>
                <a:cs typeface="Calibri"/>
              </a:rPr>
              <a:t>а</a:t>
            </a:r>
            <a:r>
              <a:rPr sz="2100" spc="10" dirty="0">
                <a:latin typeface="Calibri"/>
                <a:cs typeface="Calibri"/>
              </a:rPr>
              <a:t>ц</a:t>
            </a:r>
            <a:r>
              <a:rPr sz="2100" spc="15" dirty="0">
                <a:latin typeface="Calibri"/>
                <a:cs typeface="Calibri"/>
              </a:rPr>
              <a:t>и</a:t>
            </a:r>
            <a:r>
              <a:rPr sz="2100" dirty="0">
                <a:latin typeface="Calibri"/>
                <a:cs typeface="Calibri"/>
              </a:rPr>
              <a:t>и  </a:t>
            </a:r>
            <a:r>
              <a:rPr sz="2100" spc="5" dirty="0">
                <a:latin typeface="Calibri"/>
                <a:cs typeface="Calibri"/>
              </a:rPr>
              <a:t>функции.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7764" y="1434084"/>
            <a:ext cx="770255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1450">
              <a:lnSpc>
                <a:spcPct val="100000"/>
              </a:lnSpc>
              <a:spcBef>
                <a:spcPts val="100"/>
              </a:spcBef>
            </a:pPr>
            <a:r>
              <a:rPr sz="2000" i="1" spc="-10" dirty="0">
                <a:latin typeface="Calibri"/>
                <a:cs typeface="Calibri"/>
              </a:rPr>
              <a:t>Возникает, </a:t>
            </a:r>
            <a:r>
              <a:rPr sz="2000" i="1" spc="-5" dirty="0">
                <a:latin typeface="Calibri"/>
                <a:cs typeface="Calibri"/>
              </a:rPr>
              <a:t>если </a:t>
            </a:r>
            <a:r>
              <a:rPr sz="2000" i="1" dirty="0">
                <a:latin typeface="Calibri"/>
                <a:cs typeface="Calibri"/>
              </a:rPr>
              <a:t>в </a:t>
            </a:r>
            <a:r>
              <a:rPr sz="2000" i="1" spc="-5" dirty="0">
                <a:latin typeface="Calibri"/>
                <a:cs typeface="Calibri"/>
              </a:rPr>
              <a:t>результате </a:t>
            </a:r>
            <a:r>
              <a:rPr sz="2000" i="1" spc="-10" dirty="0">
                <a:latin typeface="Calibri"/>
                <a:cs typeface="Calibri"/>
              </a:rPr>
              <a:t>повреждения </a:t>
            </a:r>
            <a:r>
              <a:rPr sz="2000" i="1" spc="-5" dirty="0">
                <a:latin typeface="Calibri"/>
                <a:cs typeface="Calibri"/>
              </a:rPr>
              <a:t>или </a:t>
            </a:r>
            <a:r>
              <a:rPr sz="2000" i="1" spc="-10" dirty="0">
                <a:latin typeface="Calibri"/>
                <a:cs typeface="Calibri"/>
              </a:rPr>
              <a:t>заболевания </a:t>
            </a:r>
            <a:r>
              <a:rPr sz="2000" i="1" spc="-20" dirty="0">
                <a:latin typeface="Calibri"/>
                <a:cs typeface="Calibri"/>
              </a:rPr>
              <a:t>ОДС  </a:t>
            </a:r>
            <a:r>
              <a:rPr sz="2000" i="1" dirty="0">
                <a:latin typeface="Calibri"/>
                <a:cs typeface="Calibri"/>
              </a:rPr>
              <a:t>есть </a:t>
            </a:r>
            <a:r>
              <a:rPr sz="2000" i="1" spc="-5" dirty="0">
                <a:latin typeface="Calibri"/>
                <a:cs typeface="Calibri"/>
              </a:rPr>
              <a:t>опасность временного </a:t>
            </a:r>
            <a:r>
              <a:rPr sz="2000" i="1" dirty="0">
                <a:latin typeface="Calibri"/>
                <a:cs typeface="Calibri"/>
              </a:rPr>
              <a:t>или </a:t>
            </a:r>
            <a:r>
              <a:rPr sz="2000" i="1" spc="-10" dirty="0">
                <a:latin typeface="Calibri"/>
                <a:cs typeface="Calibri"/>
              </a:rPr>
              <a:t>продолжительного нарушения  </a:t>
            </a:r>
            <a:r>
              <a:rPr sz="2000" i="1" spc="-5" dirty="0">
                <a:latin typeface="Calibri"/>
                <a:cs typeface="Calibri"/>
              </a:rPr>
              <a:t>функциональных способностей, существует угроза ограничения или  ухудшения состояния пациента под </a:t>
            </a:r>
            <a:r>
              <a:rPr sz="2000" i="1" spc="-10" dirty="0">
                <a:latin typeface="Calibri"/>
                <a:cs typeface="Calibri"/>
              </a:rPr>
              <a:t>влиянием </a:t>
            </a:r>
            <a:r>
              <a:rPr sz="2000" i="1" spc="-5" dirty="0">
                <a:latin typeface="Calibri"/>
                <a:cs typeface="Calibri"/>
              </a:rPr>
              <a:t>негативных  факторов </a:t>
            </a:r>
            <a:r>
              <a:rPr sz="2000" i="1" spc="-10" dirty="0">
                <a:latin typeface="Calibri"/>
                <a:cs typeface="Calibri"/>
              </a:rPr>
              <a:t>окружающей </a:t>
            </a:r>
            <a:r>
              <a:rPr sz="2000" i="1" spc="-5" dirty="0">
                <a:latin typeface="Calibri"/>
                <a:cs typeface="Calibri"/>
              </a:rPr>
              <a:t>среды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5066" y="338835"/>
            <a:ext cx="61874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latin typeface="Calibri"/>
                <a:cs typeface="Calibri"/>
              </a:rPr>
              <a:t>РЕАБИЛИТАЦИОННАЯ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НЕОБХОДИМОСТЬ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7087" y="1464055"/>
            <a:ext cx="7456805" cy="230251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457200" algn="just">
              <a:lnSpc>
                <a:spcPct val="101400"/>
              </a:lnSpc>
              <a:spcBef>
                <a:spcPts val="65"/>
              </a:spcBef>
              <a:tabLst>
                <a:tab pos="1936114" algn="l"/>
                <a:tab pos="3792220" algn="l"/>
                <a:tab pos="5860415" algn="l"/>
              </a:tabLst>
            </a:pPr>
            <a:r>
              <a:rPr sz="2100" spc="20" dirty="0">
                <a:latin typeface="Calibri"/>
                <a:cs typeface="Calibri"/>
              </a:rPr>
              <a:t>А</a:t>
            </a:r>
            <a:r>
              <a:rPr sz="2100" spc="10" dirty="0">
                <a:latin typeface="Calibri"/>
                <a:cs typeface="Calibri"/>
              </a:rPr>
              <a:t>н</a:t>
            </a:r>
            <a:r>
              <a:rPr sz="2100" spc="15" dirty="0">
                <a:latin typeface="Calibri"/>
                <a:cs typeface="Calibri"/>
              </a:rPr>
              <a:t>ал</a:t>
            </a:r>
            <a:r>
              <a:rPr sz="2100" spc="10" dirty="0">
                <a:latin typeface="Calibri"/>
                <a:cs typeface="Calibri"/>
              </a:rPr>
              <a:t>и</a:t>
            </a:r>
            <a:r>
              <a:rPr sz="2100" dirty="0">
                <a:latin typeface="Calibri"/>
                <a:cs typeface="Calibri"/>
              </a:rPr>
              <a:t>з	о</a:t>
            </a:r>
            <a:r>
              <a:rPr sz="2100" spc="-95" dirty="0">
                <a:latin typeface="Calibri"/>
                <a:cs typeface="Calibri"/>
              </a:rPr>
              <a:t>т</a:t>
            </a:r>
            <a:r>
              <a:rPr sz="2100" spc="-5" dirty="0">
                <a:latin typeface="Calibri"/>
                <a:cs typeface="Calibri"/>
              </a:rPr>
              <a:t>д</a:t>
            </a:r>
            <a:r>
              <a:rPr sz="2100" spc="-20" dirty="0">
                <a:latin typeface="Calibri"/>
                <a:cs typeface="Calibri"/>
              </a:rPr>
              <a:t>е</a:t>
            </a:r>
            <a:r>
              <a:rPr sz="2100" spc="15" dirty="0">
                <a:latin typeface="Calibri"/>
                <a:cs typeface="Calibri"/>
              </a:rPr>
              <a:t>л</a:t>
            </a:r>
            <a:r>
              <a:rPr sz="2100" spc="10" dirty="0">
                <a:latin typeface="Calibri"/>
                <a:cs typeface="Calibri"/>
              </a:rPr>
              <a:t>ьн</a:t>
            </a:r>
            <a:r>
              <a:rPr sz="2100" spc="25" dirty="0">
                <a:latin typeface="Calibri"/>
                <a:cs typeface="Calibri"/>
              </a:rPr>
              <a:t>ы</a:t>
            </a:r>
            <a:r>
              <a:rPr sz="2100" dirty="0">
                <a:latin typeface="Calibri"/>
                <a:cs typeface="Calibri"/>
              </a:rPr>
              <a:t>х	</a:t>
            </a:r>
            <a:r>
              <a:rPr sz="2100" spc="15" dirty="0">
                <a:latin typeface="Calibri"/>
                <a:cs typeface="Calibri"/>
              </a:rPr>
              <a:t>по</a:t>
            </a:r>
            <a:r>
              <a:rPr sz="2100" spc="-20" dirty="0">
                <a:latin typeface="Calibri"/>
                <a:cs typeface="Calibri"/>
              </a:rPr>
              <a:t>к</a:t>
            </a:r>
            <a:r>
              <a:rPr sz="2100" spc="15" dirty="0">
                <a:latin typeface="Calibri"/>
                <a:cs typeface="Calibri"/>
              </a:rPr>
              <a:t>а</a:t>
            </a:r>
            <a:r>
              <a:rPr sz="2100" spc="10" dirty="0">
                <a:latin typeface="Calibri"/>
                <a:cs typeface="Calibri"/>
              </a:rPr>
              <a:t>за</a:t>
            </a:r>
            <a:r>
              <a:rPr sz="2100" spc="-10" dirty="0">
                <a:latin typeface="Calibri"/>
                <a:cs typeface="Calibri"/>
              </a:rPr>
              <a:t>т</a:t>
            </a:r>
            <a:r>
              <a:rPr sz="2100" spc="-20" dirty="0">
                <a:latin typeface="Calibri"/>
                <a:cs typeface="Calibri"/>
              </a:rPr>
              <a:t>е</a:t>
            </a:r>
            <a:r>
              <a:rPr sz="2100" spc="15" dirty="0">
                <a:latin typeface="Calibri"/>
                <a:cs typeface="Calibri"/>
              </a:rPr>
              <a:t>ле</a:t>
            </a:r>
            <a:r>
              <a:rPr sz="2100" dirty="0">
                <a:latin typeface="Calibri"/>
                <a:cs typeface="Calibri"/>
              </a:rPr>
              <a:t>й	</a:t>
            </a:r>
            <a:r>
              <a:rPr sz="2100" spc="15" dirty="0">
                <a:latin typeface="Calibri"/>
                <a:cs typeface="Calibri"/>
              </a:rPr>
              <a:t>обе</a:t>
            </a:r>
            <a:r>
              <a:rPr sz="2100" spc="10" dirty="0">
                <a:latin typeface="Calibri"/>
                <a:cs typeface="Calibri"/>
              </a:rPr>
              <a:t>с</a:t>
            </a:r>
            <a:r>
              <a:rPr sz="2100" spc="15" dirty="0">
                <a:latin typeface="Calibri"/>
                <a:cs typeface="Calibri"/>
              </a:rPr>
              <a:t>печива</a:t>
            </a:r>
            <a:r>
              <a:rPr sz="2100" spc="5" dirty="0">
                <a:latin typeface="Calibri"/>
                <a:cs typeface="Calibri"/>
              </a:rPr>
              <a:t>е</a:t>
            </a:r>
            <a:r>
              <a:rPr sz="2100" dirty="0">
                <a:latin typeface="Calibri"/>
                <a:cs typeface="Calibri"/>
              </a:rPr>
              <a:t>т  </a:t>
            </a:r>
            <a:r>
              <a:rPr sz="2100" spc="5" dirty="0">
                <a:latin typeface="Calibri"/>
                <a:cs typeface="Calibri"/>
              </a:rPr>
              <a:t>определение </a:t>
            </a:r>
            <a:r>
              <a:rPr sz="2100" dirty="0">
                <a:latin typeface="Calibri"/>
                <a:cs typeface="Calibri"/>
              </a:rPr>
              <a:t>целевой </a:t>
            </a:r>
            <a:r>
              <a:rPr sz="2100" spc="5" dirty="0">
                <a:latin typeface="Calibri"/>
                <a:cs typeface="Calibri"/>
              </a:rPr>
              <a:t>установки </a:t>
            </a:r>
            <a:r>
              <a:rPr sz="2100" dirty="0">
                <a:latin typeface="Calibri"/>
                <a:cs typeface="Calibri"/>
              </a:rPr>
              <a:t>и </a:t>
            </a:r>
            <a:r>
              <a:rPr sz="2100" spc="10" dirty="0">
                <a:latin typeface="Calibri"/>
                <a:cs typeface="Calibri"/>
              </a:rPr>
              <a:t>задач </a:t>
            </a:r>
            <a:r>
              <a:rPr sz="2100" dirty="0">
                <a:latin typeface="Calibri"/>
                <a:cs typeface="Calibri"/>
              </a:rPr>
              <a:t>текущего </a:t>
            </a:r>
            <a:r>
              <a:rPr sz="2100" spc="5" dirty="0">
                <a:latin typeface="Calibri"/>
                <a:cs typeface="Calibri"/>
              </a:rPr>
              <a:t>периода  </a:t>
            </a:r>
            <a:r>
              <a:rPr sz="2100" spc="10" dirty="0">
                <a:latin typeface="Calibri"/>
                <a:cs typeface="Calibri"/>
              </a:rPr>
              <a:t>реабилитации.</a:t>
            </a:r>
            <a:endParaRPr sz="2100">
              <a:latin typeface="Calibri"/>
              <a:cs typeface="Calibri"/>
            </a:endParaRPr>
          </a:p>
          <a:p>
            <a:pPr marL="12700" marR="5080" indent="457200" algn="just">
              <a:lnSpc>
                <a:spcPct val="101899"/>
              </a:lnSpc>
              <a:spcBef>
                <a:spcPts val="20"/>
              </a:spcBef>
            </a:pPr>
            <a:r>
              <a:rPr sz="2100" spc="5" dirty="0">
                <a:latin typeface="Calibri"/>
                <a:cs typeface="Calibri"/>
              </a:rPr>
              <a:t>Проведение обследования </a:t>
            </a:r>
            <a:r>
              <a:rPr sz="2100" dirty="0">
                <a:latin typeface="Calibri"/>
                <a:cs typeface="Calibri"/>
              </a:rPr>
              <a:t>в </a:t>
            </a:r>
            <a:r>
              <a:rPr sz="2100" spc="5" dirty="0">
                <a:latin typeface="Calibri"/>
                <a:cs typeface="Calibri"/>
              </a:rPr>
              <a:t>динамике дает </a:t>
            </a:r>
            <a:r>
              <a:rPr sz="2100" spc="10" dirty="0">
                <a:latin typeface="Calibri"/>
                <a:cs typeface="Calibri"/>
              </a:rPr>
              <a:t>возможность  </a:t>
            </a:r>
            <a:r>
              <a:rPr sz="2100" spc="5" dirty="0">
                <a:latin typeface="Calibri"/>
                <a:cs typeface="Calibri"/>
              </a:rPr>
              <a:t>оценить </a:t>
            </a:r>
            <a:r>
              <a:rPr sz="2100" spc="10" dirty="0">
                <a:latin typeface="Calibri"/>
                <a:cs typeface="Calibri"/>
              </a:rPr>
              <a:t>эффективность </a:t>
            </a:r>
            <a:r>
              <a:rPr sz="2100" spc="5" dirty="0">
                <a:latin typeface="Calibri"/>
                <a:cs typeface="Calibri"/>
              </a:rPr>
              <a:t>проводимых </a:t>
            </a:r>
            <a:r>
              <a:rPr sz="2100" spc="10" dirty="0">
                <a:latin typeface="Calibri"/>
                <a:cs typeface="Calibri"/>
              </a:rPr>
              <a:t>реабилитационных  мероприятий </a:t>
            </a:r>
            <a:r>
              <a:rPr sz="2100" dirty="0">
                <a:latin typeface="Calibri"/>
                <a:cs typeface="Calibri"/>
              </a:rPr>
              <a:t>и </a:t>
            </a:r>
            <a:r>
              <a:rPr sz="2100" spc="10" dirty="0">
                <a:latin typeface="Calibri"/>
                <a:cs typeface="Calibri"/>
              </a:rPr>
              <a:t>корректировать </a:t>
            </a:r>
            <a:r>
              <a:rPr sz="2100" spc="5" dirty="0">
                <a:latin typeface="Calibri"/>
                <a:cs typeface="Calibri"/>
              </a:rPr>
              <a:t>их </a:t>
            </a:r>
            <a:r>
              <a:rPr sz="2100" dirty="0">
                <a:latin typeface="Calibri"/>
                <a:cs typeface="Calibri"/>
              </a:rPr>
              <a:t>с </a:t>
            </a:r>
            <a:r>
              <a:rPr sz="2100" spc="5" dirty="0">
                <a:latin typeface="Calibri"/>
                <a:cs typeface="Calibri"/>
              </a:rPr>
              <a:t>учетом </a:t>
            </a:r>
            <a:r>
              <a:rPr sz="2100" dirty="0">
                <a:latin typeface="Calibri"/>
                <a:cs typeface="Calibri"/>
              </a:rPr>
              <a:t>показателей  </a:t>
            </a:r>
            <a:r>
              <a:rPr sz="2100" spc="10" dirty="0">
                <a:latin typeface="Calibri"/>
                <a:cs typeface="Calibri"/>
              </a:rPr>
              <a:t>требующих первоочередного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внимания.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79320" y="4700015"/>
            <a:ext cx="4724400" cy="6583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0289" y="2023364"/>
            <a:ext cx="18326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latin typeface="Tahoma"/>
                <a:cs typeface="Tahoma"/>
              </a:rPr>
              <a:t>Деформации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87140" y="2093467"/>
            <a:ext cx="18357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latin typeface="Tahoma"/>
                <a:cs typeface="Tahoma"/>
              </a:rPr>
              <a:t>Заболевания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06502" y="2023364"/>
            <a:ext cx="19424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latin typeface="Tahoma"/>
                <a:cs typeface="Tahoma"/>
              </a:rPr>
              <a:t>Повреждения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29781" y="994155"/>
            <a:ext cx="25565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dirty="0">
                <a:latin typeface="Tahoma"/>
                <a:cs typeface="Tahoma"/>
              </a:rPr>
              <a:t>Патология</a:t>
            </a:r>
            <a:r>
              <a:rPr sz="2800" i="1" spc="-90" dirty="0">
                <a:latin typeface="Tahoma"/>
                <a:cs typeface="Tahoma"/>
              </a:rPr>
              <a:t> </a:t>
            </a:r>
            <a:r>
              <a:rPr sz="2800" i="1" spc="-10" dirty="0">
                <a:latin typeface="Tahoma"/>
                <a:cs typeface="Tahoma"/>
              </a:rPr>
              <a:t>ОДС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63550" y="1984375"/>
            <a:ext cx="8289925" cy="3394075"/>
            <a:chOff x="463550" y="1984375"/>
            <a:chExt cx="8289925" cy="3394075"/>
          </a:xfrm>
        </p:grpSpPr>
        <p:sp>
          <p:nvSpPr>
            <p:cNvPr id="7" name="object 7"/>
            <p:cNvSpPr/>
            <p:nvPr/>
          </p:nvSpPr>
          <p:spPr>
            <a:xfrm>
              <a:off x="468312" y="1989137"/>
              <a:ext cx="8280400" cy="2560955"/>
            </a:xfrm>
            <a:custGeom>
              <a:avLst/>
              <a:gdLst/>
              <a:ahLst/>
              <a:cxnLst/>
              <a:rect l="l" t="t" r="r" b="b"/>
              <a:pathLst>
                <a:path w="8280400" h="2560954">
                  <a:moveTo>
                    <a:pt x="0" y="0"/>
                  </a:moveTo>
                  <a:lnTo>
                    <a:pt x="3433682" y="2560637"/>
                  </a:lnTo>
                  <a:lnTo>
                    <a:pt x="4846718" y="2560637"/>
                  </a:lnTo>
                  <a:lnTo>
                    <a:pt x="8280400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24300" y="4581525"/>
              <a:ext cx="1368425" cy="792480"/>
            </a:xfrm>
            <a:custGeom>
              <a:avLst/>
              <a:gdLst/>
              <a:ahLst/>
              <a:cxnLst/>
              <a:rect l="l" t="t" r="r" b="b"/>
              <a:pathLst>
                <a:path w="1368425" h="792479">
                  <a:moveTo>
                    <a:pt x="0" y="0"/>
                  </a:moveTo>
                  <a:lnTo>
                    <a:pt x="1368425" y="0"/>
                  </a:lnTo>
                  <a:lnTo>
                    <a:pt x="1368425" y="33333"/>
                  </a:lnTo>
                  <a:lnTo>
                    <a:pt x="855644" y="33333"/>
                  </a:lnTo>
                  <a:lnTo>
                    <a:pt x="855644" y="202951"/>
                  </a:lnTo>
                  <a:lnTo>
                    <a:pt x="1011241" y="202951"/>
                  </a:lnTo>
                  <a:lnTo>
                    <a:pt x="684212" y="792163"/>
                  </a:lnTo>
                  <a:lnTo>
                    <a:pt x="357183" y="202951"/>
                  </a:lnTo>
                  <a:lnTo>
                    <a:pt x="512780" y="202951"/>
                  </a:lnTo>
                  <a:lnTo>
                    <a:pt x="512780" y="33333"/>
                  </a:lnTo>
                  <a:lnTo>
                    <a:pt x="0" y="333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850514" y="5477763"/>
            <a:ext cx="352932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7245" algn="l"/>
              </a:tabLst>
            </a:pPr>
            <a:r>
              <a:rPr sz="2800" i="1" spc="-5" dirty="0">
                <a:latin typeface="Tahoma"/>
                <a:cs typeface="Tahoma"/>
              </a:rPr>
              <a:t>Нарушения	функции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6776" y="390143"/>
            <a:ext cx="5919216" cy="1807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69293" y="530859"/>
            <a:ext cx="52038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98830">
              <a:lnSpc>
                <a:spcPct val="100000"/>
              </a:lnSpc>
              <a:spcBef>
                <a:spcPts val="100"/>
              </a:spcBef>
            </a:pPr>
            <a:r>
              <a:rPr sz="4000" i="0" spc="-5" dirty="0">
                <a:latin typeface="Calibri"/>
                <a:cs typeface="Calibri"/>
              </a:rPr>
              <a:t>Способы </a:t>
            </a:r>
            <a:r>
              <a:rPr sz="4000" i="0" spc="-15" dirty="0">
                <a:latin typeface="Calibri"/>
                <a:cs typeface="Calibri"/>
              </a:rPr>
              <a:t>оценки  </a:t>
            </a:r>
            <a:r>
              <a:rPr sz="4000" i="0" spc="-10" dirty="0">
                <a:latin typeface="Calibri"/>
                <a:cs typeface="Calibri"/>
              </a:rPr>
              <a:t>функции</a:t>
            </a:r>
            <a:r>
              <a:rPr sz="4000" i="0" spc="-35" dirty="0">
                <a:latin typeface="Calibri"/>
                <a:cs typeface="Calibri"/>
              </a:rPr>
              <a:t> </a:t>
            </a:r>
            <a:r>
              <a:rPr sz="4000" i="0" spc="-10" dirty="0">
                <a:latin typeface="Calibri"/>
                <a:cs typeface="Calibri"/>
              </a:rPr>
              <a:t>позвоночника: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4753" y="2690876"/>
            <a:ext cx="5958205" cy="3018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Wingdings"/>
                <a:cs typeface="Wingdings"/>
              </a:rPr>
              <a:t>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осмотр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позвоночника</a:t>
            </a:r>
            <a:endParaRPr sz="2400">
              <a:latin typeface="Calibri"/>
              <a:cs typeface="Calibri"/>
            </a:endParaRPr>
          </a:p>
          <a:p>
            <a:pPr marL="12700" marR="346710">
              <a:lnSpc>
                <a:spcPct val="170000"/>
              </a:lnSpc>
              <a:spcBef>
                <a:spcPts val="500"/>
              </a:spcBef>
            </a:pPr>
            <a:r>
              <a:rPr sz="2400" dirty="0">
                <a:latin typeface="Wingdings"/>
                <a:cs typeface="Wingdings"/>
              </a:rPr>
              <a:t>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Calibri"/>
                <a:cs typeface="Calibri"/>
              </a:rPr>
              <a:t>методы </a:t>
            </a:r>
            <a:r>
              <a:rPr sz="2400" spc="-10" dirty="0">
                <a:latin typeface="Calibri"/>
                <a:cs typeface="Calibri"/>
              </a:rPr>
              <a:t>объективного </a:t>
            </a:r>
            <a:r>
              <a:rPr sz="2400" spc="-5" dirty="0">
                <a:latin typeface="Calibri"/>
                <a:cs typeface="Calibri"/>
              </a:rPr>
              <a:t>учета </a:t>
            </a:r>
            <a:r>
              <a:rPr sz="2400" spc="-10" dirty="0">
                <a:latin typeface="Calibri"/>
                <a:cs typeface="Calibri"/>
              </a:rPr>
              <a:t>статической  </a:t>
            </a:r>
            <a:r>
              <a:rPr sz="2400" spc="-5" dirty="0">
                <a:latin typeface="Calibri"/>
                <a:cs typeface="Calibri"/>
              </a:rPr>
              <a:t>функции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позвоночника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70000"/>
              </a:lnSpc>
              <a:spcBef>
                <a:spcPts val="605"/>
              </a:spcBef>
            </a:pPr>
            <a:r>
              <a:rPr sz="2400" dirty="0">
                <a:latin typeface="Wingdings"/>
                <a:cs typeface="Wingdings"/>
              </a:rPr>
              <a:t>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Calibri"/>
                <a:cs typeface="Calibri"/>
              </a:rPr>
              <a:t>методы </a:t>
            </a:r>
            <a:r>
              <a:rPr sz="2400" spc="-10" dirty="0">
                <a:latin typeface="Calibri"/>
                <a:cs typeface="Calibri"/>
              </a:rPr>
              <a:t>объективного </a:t>
            </a:r>
            <a:r>
              <a:rPr sz="2400" spc="-5" dirty="0">
                <a:latin typeface="Calibri"/>
                <a:cs typeface="Calibri"/>
              </a:rPr>
              <a:t>учета динамической  функции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позвоночника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0007" y="627887"/>
            <a:ext cx="4495800" cy="1194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80779" y="768603"/>
            <a:ext cx="37826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i="0" spc="-10" dirty="0">
                <a:latin typeface="Calibri"/>
                <a:cs typeface="Calibri"/>
              </a:rPr>
              <a:t>Осмотр</a:t>
            </a:r>
            <a:r>
              <a:rPr sz="4000" i="0" spc="-65" dirty="0">
                <a:latin typeface="Calibri"/>
                <a:cs typeface="Calibri"/>
              </a:rPr>
              <a:t> </a:t>
            </a:r>
            <a:r>
              <a:rPr sz="4000" i="0" spc="-5" dirty="0">
                <a:latin typeface="Calibri"/>
                <a:cs typeface="Calibri"/>
              </a:rPr>
              <a:t>пациента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40581" y="2361691"/>
            <a:ext cx="5327015" cy="2473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1665" algn="l"/>
              </a:tabLst>
            </a:pPr>
            <a:r>
              <a:rPr sz="2400" dirty="0">
                <a:latin typeface="Calibri"/>
                <a:cs typeface="Calibri"/>
              </a:rPr>
              <a:t>•	</a:t>
            </a:r>
            <a:r>
              <a:rPr sz="2400" spc="-10" dirty="0">
                <a:latin typeface="Calibri"/>
                <a:cs typeface="Calibri"/>
              </a:rPr>
              <a:t>Осмотр спереди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20"/>
              </a:spcBef>
              <a:tabLst>
                <a:tab pos="621665" algn="l"/>
              </a:tabLst>
            </a:pPr>
            <a:r>
              <a:rPr sz="2400" dirty="0">
                <a:latin typeface="Calibri"/>
                <a:cs typeface="Calibri"/>
              </a:rPr>
              <a:t>•	</a:t>
            </a:r>
            <a:r>
              <a:rPr sz="2400" spc="-10" dirty="0">
                <a:latin typeface="Calibri"/>
                <a:cs typeface="Calibri"/>
              </a:rPr>
              <a:t>Осмотр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сзади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621665" algn="l"/>
              </a:tabLst>
            </a:pPr>
            <a:r>
              <a:rPr sz="2400" dirty="0">
                <a:latin typeface="Calibri"/>
                <a:cs typeface="Calibri"/>
              </a:rPr>
              <a:t>•	</a:t>
            </a:r>
            <a:r>
              <a:rPr sz="2400" spc="-10" dirty="0">
                <a:latin typeface="Calibri"/>
                <a:cs typeface="Calibri"/>
              </a:rPr>
              <a:t>Осмотр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сбоку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621665" algn="l"/>
              </a:tabLst>
            </a:pPr>
            <a:r>
              <a:rPr sz="2400" dirty="0">
                <a:latin typeface="Calibri"/>
                <a:cs typeface="Calibri"/>
              </a:rPr>
              <a:t>•	</a:t>
            </a:r>
            <a:r>
              <a:rPr sz="2400" spc="-10" dirty="0">
                <a:latin typeface="Calibri"/>
                <a:cs typeface="Calibri"/>
              </a:rPr>
              <a:t>Антропометрическое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обследование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0952" y="551687"/>
            <a:ext cx="6150864" cy="1197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3945" y="692403"/>
            <a:ext cx="54349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i="0" spc="-5" dirty="0">
                <a:latin typeface="Calibri"/>
                <a:cs typeface="Calibri"/>
              </a:rPr>
              <a:t>При </a:t>
            </a:r>
            <a:r>
              <a:rPr sz="4000" i="0" spc="-10" dirty="0">
                <a:latin typeface="Calibri"/>
                <a:cs typeface="Calibri"/>
              </a:rPr>
              <a:t>осмотре</a:t>
            </a:r>
            <a:r>
              <a:rPr sz="4000" i="0" spc="-80" dirty="0">
                <a:latin typeface="Calibri"/>
                <a:cs typeface="Calibri"/>
              </a:rPr>
              <a:t> </a:t>
            </a:r>
            <a:r>
              <a:rPr sz="4000" i="0" spc="-10" dirty="0">
                <a:latin typeface="Calibri"/>
                <a:cs typeface="Calibri"/>
              </a:rPr>
              <a:t>оценивают: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4753" y="2596388"/>
            <a:ext cx="6029960" cy="2473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• уровень </a:t>
            </a:r>
            <a:r>
              <a:rPr sz="2400" spc="-10" dirty="0">
                <a:latin typeface="Calibri"/>
                <a:cs typeface="Calibri"/>
              </a:rPr>
              <a:t>стояния </a:t>
            </a:r>
            <a:r>
              <a:rPr sz="2400" spc="-5" dirty="0">
                <a:latin typeface="Calibri"/>
                <a:cs typeface="Calibri"/>
              </a:rPr>
              <a:t>пояса верхних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конечностей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20"/>
              </a:spcBef>
            </a:pPr>
            <a:r>
              <a:rPr sz="2400" dirty="0">
                <a:latin typeface="Calibri"/>
                <a:cs typeface="Calibri"/>
              </a:rPr>
              <a:t>• </a:t>
            </a:r>
            <a:r>
              <a:rPr sz="2400" spc="-15" dirty="0">
                <a:latin typeface="Calibri"/>
                <a:cs typeface="Calibri"/>
              </a:rPr>
              <a:t>положение </a:t>
            </a:r>
            <a:r>
              <a:rPr sz="2400" spc="-25" dirty="0">
                <a:latin typeface="Calibri"/>
                <a:cs typeface="Calibri"/>
              </a:rPr>
              <a:t>углов</a:t>
            </a:r>
            <a:r>
              <a:rPr sz="2400" spc="-10" dirty="0">
                <a:latin typeface="Calibri"/>
                <a:cs typeface="Calibri"/>
              </a:rPr>
              <a:t> лопаток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• </a:t>
            </a:r>
            <a:r>
              <a:rPr sz="2400" spc="-5" dirty="0">
                <a:latin typeface="Calibri"/>
                <a:cs typeface="Calibri"/>
              </a:rPr>
              <a:t>форму </a:t>
            </a:r>
            <a:r>
              <a:rPr sz="2400" spc="-15" dirty="0">
                <a:latin typeface="Calibri"/>
                <a:cs typeface="Calibri"/>
              </a:rPr>
              <a:t>«треугольников </a:t>
            </a:r>
            <a:r>
              <a:rPr sz="2400" spc="-5" dirty="0">
                <a:latin typeface="Calibri"/>
                <a:cs typeface="Calibri"/>
              </a:rPr>
              <a:t>талии»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• </a:t>
            </a:r>
            <a:r>
              <a:rPr sz="2400" spc="-5" dirty="0">
                <a:latin typeface="Calibri"/>
                <a:cs typeface="Calibri"/>
              </a:rPr>
              <a:t>симметрию </a:t>
            </a:r>
            <a:r>
              <a:rPr sz="2400" spc="-15" dirty="0">
                <a:latin typeface="Calibri"/>
                <a:cs typeface="Calibri"/>
              </a:rPr>
              <a:t>ягодичных </a:t>
            </a:r>
            <a:r>
              <a:rPr sz="2400" spc="-10" dirty="0">
                <a:latin typeface="Calibri"/>
                <a:cs typeface="Calibri"/>
              </a:rPr>
              <a:t>складок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0952" y="478536"/>
            <a:ext cx="6150864" cy="1197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3945" y="619251"/>
            <a:ext cx="54349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i="0" spc="-5" dirty="0">
                <a:latin typeface="Calibri"/>
                <a:cs typeface="Calibri"/>
              </a:rPr>
              <a:t>При </a:t>
            </a:r>
            <a:r>
              <a:rPr sz="4000" i="0" spc="-10" dirty="0">
                <a:latin typeface="Calibri"/>
                <a:cs typeface="Calibri"/>
              </a:rPr>
              <a:t>осмотре</a:t>
            </a:r>
            <a:r>
              <a:rPr sz="4000" i="0" spc="-80" dirty="0">
                <a:latin typeface="Calibri"/>
                <a:cs typeface="Calibri"/>
              </a:rPr>
              <a:t> </a:t>
            </a:r>
            <a:r>
              <a:rPr sz="4000" i="0" spc="-10" dirty="0">
                <a:latin typeface="Calibri"/>
                <a:cs typeface="Calibri"/>
              </a:rPr>
              <a:t>оценивают: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9927" y="2157476"/>
            <a:ext cx="7356475" cy="2448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• </a:t>
            </a:r>
            <a:r>
              <a:rPr sz="2400" spc="-10" dirty="0">
                <a:latin typeface="Calibri"/>
                <a:cs typeface="Calibri"/>
              </a:rPr>
              <a:t>состояние </a:t>
            </a:r>
            <a:r>
              <a:rPr sz="2400" dirty="0">
                <a:latin typeface="Calibri"/>
                <a:cs typeface="Calibri"/>
              </a:rPr>
              <a:t>мышц</a:t>
            </a:r>
            <a:r>
              <a:rPr sz="2400" spc="-5" dirty="0">
                <a:latin typeface="Calibri"/>
                <a:cs typeface="Calibri"/>
              </a:rPr>
              <a:t> спины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14"/>
              </a:spcBef>
              <a:tabLst>
                <a:tab pos="3062605" algn="l"/>
              </a:tabLst>
            </a:pPr>
            <a:r>
              <a:rPr sz="2400" dirty="0">
                <a:latin typeface="Calibri"/>
                <a:cs typeface="Calibri"/>
              </a:rPr>
              <a:t>•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степень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асимметрии	правой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5" dirty="0">
                <a:latin typeface="Calibri"/>
                <a:cs typeface="Calibri"/>
              </a:rPr>
              <a:t>левой </a:t>
            </a:r>
            <a:r>
              <a:rPr sz="2400" spc="-10" dirty="0">
                <a:latin typeface="Calibri"/>
                <a:cs typeface="Calibri"/>
              </a:rPr>
              <a:t>половины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спины</a:t>
            </a:r>
            <a:endParaRPr sz="2400">
              <a:latin typeface="Calibri"/>
              <a:cs typeface="Calibri"/>
            </a:endParaRPr>
          </a:p>
          <a:p>
            <a:pPr marL="469900" marR="387350" indent="-457200">
              <a:lnSpc>
                <a:spcPct val="100800"/>
              </a:lnSpc>
              <a:spcBef>
                <a:spcPts val="985"/>
              </a:spcBef>
            </a:pPr>
            <a:r>
              <a:rPr sz="2400" dirty="0">
                <a:latin typeface="Calibri"/>
                <a:cs typeface="Calibri"/>
              </a:rPr>
              <a:t>• </a:t>
            </a:r>
            <a:r>
              <a:rPr sz="2400" spc="-5" dirty="0">
                <a:latin typeface="Calibri"/>
                <a:cs typeface="Calibri"/>
              </a:rPr>
              <a:t>соотношение </a:t>
            </a:r>
            <a:r>
              <a:rPr sz="2400" spc="-15" dirty="0">
                <a:latin typeface="Calibri"/>
                <a:cs typeface="Calibri"/>
              </a:rPr>
              <a:t>положения </a:t>
            </a:r>
            <a:r>
              <a:rPr sz="2400" dirty="0">
                <a:latin typeface="Calibri"/>
                <a:cs typeface="Calibri"/>
              </a:rPr>
              <a:t>линии </a:t>
            </a:r>
            <a:r>
              <a:rPr sz="2400" spc="-5" dirty="0">
                <a:latin typeface="Calibri"/>
                <a:cs typeface="Calibri"/>
              </a:rPr>
              <a:t>остистых </a:t>
            </a:r>
            <a:r>
              <a:rPr sz="2400" spc="-10" dirty="0">
                <a:latin typeface="Calibri"/>
                <a:cs typeface="Calibri"/>
              </a:rPr>
              <a:t>отростков  </a:t>
            </a:r>
            <a:r>
              <a:rPr sz="2400" dirty="0">
                <a:latin typeface="Calibri"/>
                <a:cs typeface="Calibri"/>
              </a:rPr>
              <a:t>линии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отвеса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30"/>
              </a:spcBef>
            </a:pPr>
            <a:r>
              <a:rPr sz="2400" dirty="0">
                <a:latin typeface="Calibri"/>
                <a:cs typeface="Calibri"/>
              </a:rPr>
              <a:t>• </a:t>
            </a:r>
            <a:r>
              <a:rPr sz="2400" spc="-10" dirty="0">
                <a:latin typeface="Calibri"/>
                <a:cs typeface="Calibri"/>
              </a:rPr>
              <a:t>подвижность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позвоночника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1952" y="2940811"/>
            <a:ext cx="4053204" cy="3406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0" marR="916305" indent="-609600">
              <a:lnSpc>
                <a:spcPct val="142500"/>
              </a:lnSpc>
              <a:spcBef>
                <a:spcPts val="100"/>
              </a:spcBef>
              <a:tabLst>
                <a:tab pos="621665" algn="l"/>
              </a:tabLst>
            </a:pPr>
            <a:r>
              <a:rPr sz="2400" spc="-5" dirty="0">
                <a:latin typeface="Calibri"/>
                <a:cs typeface="Calibri"/>
              </a:rPr>
              <a:t>1</a:t>
            </a:r>
            <a:r>
              <a:rPr sz="2400" dirty="0">
                <a:latin typeface="Calibri"/>
                <a:cs typeface="Calibri"/>
              </a:rPr>
              <a:t>.	Ф</a:t>
            </a:r>
            <a:r>
              <a:rPr sz="2400" spc="-20" dirty="0">
                <a:latin typeface="Calibri"/>
                <a:cs typeface="Calibri"/>
              </a:rPr>
              <a:t>о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5" dirty="0">
                <a:latin typeface="Calibri"/>
                <a:cs typeface="Calibri"/>
              </a:rPr>
              <a:t>ог</a:t>
            </a:r>
            <a:r>
              <a:rPr sz="2400" dirty="0">
                <a:latin typeface="Calibri"/>
                <a:cs typeface="Calibri"/>
              </a:rPr>
              <a:t>р</a:t>
            </a:r>
            <a:r>
              <a:rPr sz="2400" spc="-5" dirty="0">
                <a:latin typeface="Calibri"/>
                <a:cs typeface="Calibri"/>
              </a:rPr>
              <a:t>а</a:t>
            </a:r>
            <a:r>
              <a:rPr sz="2400" dirty="0">
                <a:latin typeface="Calibri"/>
                <a:cs typeface="Calibri"/>
              </a:rPr>
              <a:t>фир</a:t>
            </a:r>
            <a:r>
              <a:rPr sz="2400" spc="-5" dirty="0">
                <a:latin typeface="Calibri"/>
                <a:cs typeface="Calibri"/>
              </a:rPr>
              <a:t>ова</a:t>
            </a:r>
            <a:r>
              <a:rPr sz="2400" spc="5" dirty="0">
                <a:latin typeface="Calibri"/>
                <a:cs typeface="Calibri"/>
              </a:rPr>
              <a:t>н</a:t>
            </a:r>
            <a:r>
              <a:rPr sz="2400" dirty="0">
                <a:latin typeface="Calibri"/>
                <a:cs typeface="Calibri"/>
              </a:rPr>
              <a:t>ие  </a:t>
            </a:r>
            <a:r>
              <a:rPr sz="2400" spc="-10" dirty="0">
                <a:latin typeface="Calibri"/>
                <a:cs typeface="Calibri"/>
              </a:rPr>
              <a:t>(фотометрия)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25"/>
              </a:spcBef>
            </a:pPr>
            <a:r>
              <a:rPr sz="2400" i="1" spc="-5" dirty="0">
                <a:latin typeface="Calibri"/>
                <a:cs typeface="Calibri"/>
              </a:rPr>
              <a:t>Исторический</a:t>
            </a:r>
            <a:r>
              <a:rPr sz="2400" i="1" spc="-10" dirty="0">
                <a:latin typeface="Calibri"/>
                <a:cs typeface="Calibri"/>
              </a:rPr>
              <a:t> </a:t>
            </a:r>
            <a:r>
              <a:rPr sz="2400" i="1" spc="-5" dirty="0">
                <a:latin typeface="Calibri"/>
                <a:cs typeface="Calibri"/>
              </a:rPr>
              <a:t>интерес: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05"/>
              </a:spcBef>
            </a:pPr>
            <a:r>
              <a:rPr sz="2400" spc="-5" dirty="0">
                <a:latin typeface="Calibri"/>
                <a:cs typeface="Calibri"/>
              </a:rPr>
              <a:t>2. </a:t>
            </a:r>
            <a:r>
              <a:rPr sz="2400" spc="-25" dirty="0">
                <a:latin typeface="Calibri"/>
                <a:cs typeface="Calibri"/>
              </a:rPr>
              <a:t>Метод </a:t>
            </a:r>
            <a:r>
              <a:rPr sz="2400" spc="-5" dirty="0">
                <a:latin typeface="Calibri"/>
                <a:cs typeface="Calibri"/>
              </a:rPr>
              <a:t>свинцовых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пластинок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30"/>
              </a:spcBef>
            </a:pPr>
            <a:r>
              <a:rPr sz="2400" spc="-5" dirty="0">
                <a:latin typeface="Calibri"/>
                <a:cs typeface="Calibri"/>
              </a:rPr>
              <a:t>3. </a:t>
            </a:r>
            <a:r>
              <a:rPr sz="2400" spc="-25" dirty="0">
                <a:latin typeface="Calibri"/>
                <a:cs typeface="Calibri"/>
              </a:rPr>
              <a:t>Метод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Билли-Кирхгофера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25"/>
              </a:spcBef>
            </a:pPr>
            <a:r>
              <a:rPr sz="2400" spc="-5" dirty="0">
                <a:latin typeface="Calibri"/>
                <a:cs typeface="Calibri"/>
              </a:rPr>
              <a:t>4. </a:t>
            </a:r>
            <a:r>
              <a:rPr sz="2400" spc="-25" dirty="0">
                <a:latin typeface="Calibri"/>
                <a:cs typeface="Calibri"/>
              </a:rPr>
              <a:t>Метод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Микулича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4320" y="624840"/>
            <a:ext cx="8747760" cy="21793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5183" y="761491"/>
            <a:ext cx="7995284" cy="166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i="0" spc="-30" dirty="0">
                <a:latin typeface="Calibri"/>
                <a:cs typeface="Calibri"/>
              </a:rPr>
              <a:t>Методы </a:t>
            </a:r>
            <a:r>
              <a:rPr i="0" spc="-5" dirty="0">
                <a:latin typeface="Calibri"/>
                <a:cs typeface="Calibri"/>
              </a:rPr>
              <a:t>объективного учета</a:t>
            </a:r>
            <a:r>
              <a:rPr i="0" spc="-45" dirty="0">
                <a:latin typeface="Calibri"/>
                <a:cs typeface="Calibri"/>
              </a:rPr>
              <a:t> </a:t>
            </a:r>
            <a:r>
              <a:rPr i="0" spc="-5" dirty="0">
                <a:latin typeface="Calibri"/>
                <a:cs typeface="Calibri"/>
              </a:rPr>
              <a:t>статической  функции</a:t>
            </a:r>
          </a:p>
          <a:p>
            <a:pPr algn="ctr">
              <a:lnSpc>
                <a:spcPts val="4295"/>
              </a:lnSpc>
            </a:pPr>
            <a:r>
              <a:rPr i="0" spc="-5" dirty="0">
                <a:latin typeface="Calibri"/>
                <a:cs typeface="Calibri"/>
              </a:rPr>
              <a:t>позвоночника: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31981" y="3300476"/>
            <a:ext cx="4179570" cy="2143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5.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Сколиозометрия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25"/>
              </a:spcBef>
            </a:pPr>
            <a:r>
              <a:rPr sz="2400" spc="-5" dirty="0">
                <a:latin typeface="Calibri"/>
                <a:cs typeface="Calibri"/>
              </a:rPr>
              <a:t>6. </a:t>
            </a:r>
            <a:r>
              <a:rPr sz="2400" spc="-25" dirty="0">
                <a:latin typeface="Calibri"/>
                <a:cs typeface="Calibri"/>
              </a:rPr>
              <a:t>Метод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отвеса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05"/>
              </a:spcBef>
            </a:pPr>
            <a:r>
              <a:rPr sz="2400" spc="-5" dirty="0">
                <a:latin typeface="Calibri"/>
                <a:cs typeface="Calibri"/>
              </a:rPr>
              <a:t>7.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Гониометрия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30"/>
              </a:spcBef>
            </a:pPr>
            <a:r>
              <a:rPr sz="2400" spc="-5" dirty="0">
                <a:latin typeface="Calibri"/>
                <a:cs typeface="Calibri"/>
              </a:rPr>
              <a:t>8. </a:t>
            </a:r>
            <a:r>
              <a:rPr sz="2400" spc="-20" dirty="0">
                <a:latin typeface="Calibri"/>
                <a:cs typeface="Calibri"/>
              </a:rPr>
              <a:t>Топографическая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фотометрия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7368" y="624840"/>
            <a:ext cx="8744712" cy="21793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6262" y="761491"/>
            <a:ext cx="7993380" cy="166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i="0" spc="-30" dirty="0">
                <a:latin typeface="Calibri"/>
                <a:cs typeface="Calibri"/>
              </a:rPr>
              <a:t>Методы </a:t>
            </a:r>
            <a:r>
              <a:rPr i="0" spc="-5" dirty="0">
                <a:latin typeface="Calibri"/>
                <a:cs typeface="Calibri"/>
              </a:rPr>
              <a:t>объективного учета</a:t>
            </a:r>
            <a:r>
              <a:rPr i="0" spc="-55" dirty="0">
                <a:latin typeface="Calibri"/>
                <a:cs typeface="Calibri"/>
              </a:rPr>
              <a:t> </a:t>
            </a:r>
            <a:r>
              <a:rPr i="0" spc="-5" dirty="0">
                <a:latin typeface="Calibri"/>
                <a:cs typeface="Calibri"/>
              </a:rPr>
              <a:t>статической  функции</a:t>
            </a:r>
          </a:p>
          <a:p>
            <a:pPr algn="ctr">
              <a:lnSpc>
                <a:spcPts val="4295"/>
              </a:lnSpc>
            </a:pPr>
            <a:r>
              <a:rPr i="0" spc="-10" dirty="0">
                <a:latin typeface="Calibri"/>
                <a:cs typeface="Calibri"/>
              </a:rPr>
              <a:t>позвоночника: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35" y="484631"/>
            <a:ext cx="9122664" cy="2176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0515" y="621283"/>
            <a:ext cx="8505190" cy="166560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ctr">
              <a:lnSpc>
                <a:spcPts val="4300"/>
              </a:lnSpc>
              <a:spcBef>
                <a:spcPts val="260"/>
              </a:spcBef>
            </a:pPr>
            <a:r>
              <a:rPr i="0" spc="-30" dirty="0">
                <a:latin typeface="Calibri"/>
                <a:cs typeface="Calibri"/>
              </a:rPr>
              <a:t>Методы </a:t>
            </a:r>
            <a:r>
              <a:rPr i="0" spc="-5" dirty="0">
                <a:latin typeface="Calibri"/>
                <a:cs typeface="Calibri"/>
              </a:rPr>
              <a:t>объективного учета динамической  функции</a:t>
            </a:r>
          </a:p>
          <a:p>
            <a:pPr algn="ctr">
              <a:lnSpc>
                <a:spcPts val="4150"/>
              </a:lnSpc>
            </a:pPr>
            <a:r>
              <a:rPr i="0" spc="-5" dirty="0">
                <a:latin typeface="Calibri"/>
                <a:cs typeface="Calibri"/>
              </a:rPr>
              <a:t>позвоночника: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82089" y="3529584"/>
            <a:ext cx="459803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latin typeface="Calibri"/>
                <a:cs typeface="Calibri"/>
              </a:rPr>
              <a:t>• </a:t>
            </a:r>
            <a:r>
              <a:rPr sz="1700" spc="-10" dirty="0">
                <a:latin typeface="Calibri"/>
                <a:cs typeface="Calibri"/>
              </a:rPr>
              <a:t>Методы, </a:t>
            </a:r>
            <a:r>
              <a:rPr sz="1700" dirty="0">
                <a:latin typeface="Calibri"/>
                <a:cs typeface="Calibri"/>
              </a:rPr>
              <a:t>учитывающие </a:t>
            </a:r>
            <a:r>
              <a:rPr sz="1700" spc="-5" dirty="0">
                <a:latin typeface="Calibri"/>
                <a:cs typeface="Calibri"/>
              </a:rPr>
              <a:t>состояние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подвижности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68490" y="3529584"/>
            <a:ext cx="132778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latin typeface="Calibri"/>
                <a:cs typeface="Calibri"/>
              </a:rPr>
              <a:t>позвоночника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82089" y="4038600"/>
            <a:ext cx="505523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latin typeface="Calibri"/>
                <a:cs typeface="Calibri"/>
              </a:rPr>
              <a:t>• </a:t>
            </a:r>
            <a:r>
              <a:rPr sz="1700" spc="-10" dirty="0">
                <a:latin typeface="Calibri"/>
                <a:cs typeface="Calibri"/>
              </a:rPr>
              <a:t>Методы, определяющие </a:t>
            </a:r>
            <a:r>
              <a:rPr sz="1700" spc="-5" dirty="0">
                <a:latin typeface="Calibri"/>
                <a:cs typeface="Calibri"/>
              </a:rPr>
              <a:t>функциональное</a:t>
            </a:r>
            <a:r>
              <a:rPr sz="1700" spc="6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состояние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68490" y="4038600"/>
            <a:ext cx="122237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latin typeface="Calibri"/>
                <a:cs typeface="Calibri"/>
              </a:rPr>
              <a:t>мышц</a:t>
            </a:r>
            <a:r>
              <a:rPr sz="1700" spc="-6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спины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3" y="822960"/>
            <a:ext cx="9104376" cy="1804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2427" y="963675"/>
            <a:ext cx="840168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70050">
              <a:lnSpc>
                <a:spcPct val="100000"/>
              </a:lnSpc>
              <a:spcBef>
                <a:spcPts val="100"/>
              </a:spcBef>
            </a:pPr>
            <a:r>
              <a:rPr sz="4000" i="0" spc="-25" dirty="0">
                <a:latin typeface="Calibri"/>
                <a:cs typeface="Calibri"/>
              </a:rPr>
              <a:t>Методы, </a:t>
            </a:r>
            <a:r>
              <a:rPr sz="4000" i="0" spc="-5" dirty="0">
                <a:latin typeface="Calibri"/>
                <a:cs typeface="Calibri"/>
              </a:rPr>
              <a:t>учитывающие  </a:t>
            </a:r>
            <a:r>
              <a:rPr sz="4000" i="0" spc="-10" dirty="0">
                <a:latin typeface="Calibri"/>
                <a:cs typeface="Calibri"/>
              </a:rPr>
              <a:t>состояние </a:t>
            </a:r>
            <a:r>
              <a:rPr sz="4000" i="0" spc="-15" dirty="0">
                <a:latin typeface="Calibri"/>
                <a:cs typeface="Calibri"/>
              </a:rPr>
              <a:t>подвижности</a:t>
            </a:r>
            <a:r>
              <a:rPr sz="4000" i="0" spc="15" dirty="0">
                <a:latin typeface="Calibri"/>
                <a:cs typeface="Calibri"/>
              </a:rPr>
              <a:t> </a:t>
            </a:r>
            <a:r>
              <a:rPr sz="4000" i="0" spc="-10" dirty="0">
                <a:latin typeface="Calibri"/>
                <a:cs typeface="Calibri"/>
              </a:rPr>
              <a:t>позвоночника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13889" y="2873755"/>
            <a:ext cx="5869940" cy="3396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1665" algn="l"/>
              </a:tabLst>
            </a:pPr>
            <a:r>
              <a:rPr sz="1800" dirty="0">
                <a:latin typeface="Calibri"/>
                <a:cs typeface="Calibri"/>
              </a:rPr>
              <a:t>1.	При </a:t>
            </a:r>
            <a:r>
              <a:rPr sz="1800" spc="-5" dirty="0">
                <a:latin typeface="Calibri"/>
                <a:cs typeface="Calibri"/>
              </a:rPr>
              <a:t>помощи сантиметровой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ленты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621665" algn="l"/>
              </a:tabLst>
            </a:pPr>
            <a:r>
              <a:rPr sz="1800" dirty="0">
                <a:latin typeface="Calibri"/>
                <a:cs typeface="Calibri"/>
              </a:rPr>
              <a:t>2.	С </a:t>
            </a:r>
            <a:r>
              <a:rPr sz="1800" spc="-5" dirty="0">
                <a:latin typeface="Calibri"/>
                <a:cs typeface="Calibri"/>
              </a:rPr>
              <a:t>использованием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угломера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621665" algn="l"/>
              </a:tabLst>
            </a:pPr>
            <a:r>
              <a:rPr sz="1800" dirty="0">
                <a:latin typeface="Calibri"/>
                <a:cs typeface="Calibri"/>
              </a:rPr>
              <a:t>3.	При </a:t>
            </a:r>
            <a:r>
              <a:rPr sz="1800" spc="-5" dirty="0">
                <a:latin typeface="Calibri"/>
                <a:cs typeface="Calibri"/>
              </a:rPr>
              <a:t>помощи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штангенциркуля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621665" algn="l"/>
              </a:tabLst>
            </a:pPr>
            <a:r>
              <a:rPr sz="1800" dirty="0">
                <a:latin typeface="Calibri"/>
                <a:cs typeface="Calibri"/>
              </a:rPr>
              <a:t>4.	</a:t>
            </a:r>
            <a:r>
              <a:rPr sz="1800" spc="-15" dirty="0">
                <a:latin typeface="Calibri"/>
                <a:cs typeface="Calibri"/>
              </a:rPr>
              <a:t>Гониометрический </a:t>
            </a:r>
            <a:r>
              <a:rPr sz="1800" dirty="0">
                <a:latin typeface="Calibri"/>
                <a:cs typeface="Calibri"/>
              </a:rPr>
              <a:t>(по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Гамбурцеву)</a:t>
            </a:r>
            <a:endParaRPr sz="1800">
              <a:latin typeface="Calibri"/>
              <a:cs typeface="Calibri"/>
            </a:endParaRPr>
          </a:p>
          <a:p>
            <a:pPr marL="622300" marR="5080" indent="-609600">
              <a:lnSpc>
                <a:spcPct val="207799"/>
              </a:lnSpc>
              <a:spcBef>
                <a:spcPts val="505"/>
              </a:spcBef>
              <a:tabLst>
                <a:tab pos="621665" algn="l"/>
              </a:tabLst>
            </a:pPr>
            <a:r>
              <a:rPr sz="1800" dirty="0">
                <a:latin typeface="Calibri"/>
                <a:cs typeface="Calibri"/>
              </a:rPr>
              <a:t>5.	</a:t>
            </a:r>
            <a:r>
              <a:rPr sz="1800" spc="-5" dirty="0">
                <a:latin typeface="Calibri"/>
                <a:cs typeface="Calibri"/>
              </a:rPr>
              <a:t>Кино-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10" dirty="0">
                <a:latin typeface="Calibri"/>
                <a:cs typeface="Calibri"/>
              </a:rPr>
              <a:t>видеосъемка 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5" dirty="0">
                <a:latin typeface="Calibri"/>
                <a:cs typeface="Calibri"/>
              </a:rPr>
              <a:t>кинезиологическим анализом  </a:t>
            </a:r>
            <a:r>
              <a:rPr sz="1800" spc="-10" dirty="0">
                <a:latin typeface="Calibri"/>
                <a:cs typeface="Calibri"/>
              </a:rPr>
              <a:t>двигательных</a:t>
            </a:r>
            <a:r>
              <a:rPr sz="1800" spc="-5" dirty="0">
                <a:latin typeface="Calibri"/>
                <a:cs typeface="Calibri"/>
              </a:rPr>
              <a:t> актов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6623" y="338835"/>
            <a:ext cx="56838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latin typeface="Calibri"/>
                <a:cs typeface="Calibri"/>
              </a:rPr>
              <a:t>РЕАБИЛИТАЦИОННАЯ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СПОСОБНОСТЬ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62867" y="1491996"/>
            <a:ext cx="6653530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1334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Wingdings"/>
                <a:cs typeface="Wingdings"/>
              </a:rPr>
              <a:t>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i="1" spc="-5" dirty="0">
                <a:latin typeface="Calibri"/>
                <a:cs typeface="Calibri"/>
              </a:rPr>
              <a:t>Стабильное </a:t>
            </a:r>
            <a:r>
              <a:rPr sz="2000" i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соматическое </a:t>
            </a:r>
            <a:r>
              <a:rPr sz="20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 </a:t>
            </a:r>
            <a:r>
              <a:rPr sz="2000" i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психическое</a:t>
            </a:r>
            <a:r>
              <a:rPr sz="2000" i="1" spc="-5" dirty="0">
                <a:latin typeface="Calibri"/>
                <a:cs typeface="Calibri"/>
              </a:rPr>
              <a:t> состояние  реабилитируемого пациента</a:t>
            </a:r>
            <a:r>
              <a:rPr sz="2000" i="1" spc="-1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(реабилитанта),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Calibri"/>
              <a:cs typeface="Calibri"/>
            </a:endParaRPr>
          </a:p>
          <a:p>
            <a:pPr marL="12700" marR="365760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Wingdings"/>
                <a:cs typeface="Wingdings"/>
              </a:rPr>
              <a:t></a:t>
            </a:r>
            <a:r>
              <a:rPr sz="2000" i="1" spc="-5" dirty="0">
                <a:latin typeface="Calibri"/>
                <a:cs typeface="Calibri"/>
              </a:rPr>
              <a:t>Высокий уровень его </a:t>
            </a:r>
            <a:r>
              <a:rPr sz="2000" i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мотивации</a:t>
            </a:r>
            <a:r>
              <a:rPr sz="2000" i="1" spc="-5" dirty="0">
                <a:latin typeface="Calibri"/>
                <a:cs typeface="Calibri"/>
              </a:rPr>
              <a:t> активно принимать  </a:t>
            </a:r>
            <a:r>
              <a:rPr sz="2000" i="1" dirty="0">
                <a:latin typeface="Calibri"/>
                <a:cs typeface="Calibri"/>
              </a:rPr>
              <a:t>участие в </a:t>
            </a:r>
            <a:r>
              <a:rPr sz="2000" i="1" spc="-5" dirty="0">
                <a:latin typeface="Calibri"/>
                <a:cs typeface="Calibri"/>
              </a:rPr>
              <a:t>предстоящем реабилитационном</a:t>
            </a:r>
            <a:r>
              <a:rPr sz="2000" i="1" spc="-5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процессе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Wingdings"/>
                <a:cs typeface="Wingdings"/>
              </a:rPr>
              <a:t></a:t>
            </a:r>
            <a:r>
              <a:rPr sz="2000" i="1" spc="-5" dirty="0">
                <a:latin typeface="Calibri"/>
                <a:cs typeface="Calibri"/>
              </a:rPr>
              <a:t>Перспектива восстановления структуры </a:t>
            </a:r>
            <a:r>
              <a:rPr sz="2000" i="1" dirty="0">
                <a:latin typeface="Calibri"/>
                <a:cs typeface="Calibri"/>
              </a:rPr>
              <a:t>и </a:t>
            </a:r>
            <a:r>
              <a:rPr sz="2000" i="1" spc="-5" dirty="0">
                <a:latin typeface="Calibri"/>
                <a:cs typeface="Calibri"/>
              </a:rPr>
              <a:t>функции</a:t>
            </a:r>
            <a:r>
              <a:rPr sz="2000" i="1" spc="-45" dirty="0">
                <a:latin typeface="Calibri"/>
                <a:cs typeface="Calibri"/>
              </a:rPr>
              <a:t> </a:t>
            </a:r>
            <a:r>
              <a:rPr sz="2000" i="1" spc="-20" dirty="0">
                <a:latin typeface="Calibri"/>
                <a:cs typeface="Calibri"/>
              </a:rPr>
              <a:t>ОДС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3" y="0"/>
            <a:ext cx="9104376" cy="167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2268" y="140715"/>
            <a:ext cx="8402320" cy="111696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 marR="5080" indent="1670685">
              <a:lnSpc>
                <a:spcPct val="79000"/>
              </a:lnSpc>
              <a:spcBef>
                <a:spcPts val="1105"/>
              </a:spcBef>
            </a:pPr>
            <a:r>
              <a:rPr sz="4000" i="0" spc="-25" dirty="0">
                <a:latin typeface="Calibri"/>
                <a:cs typeface="Calibri"/>
              </a:rPr>
              <a:t>Методы, </a:t>
            </a:r>
            <a:r>
              <a:rPr sz="4000" i="0" spc="-5" dirty="0">
                <a:latin typeface="Calibri"/>
                <a:cs typeface="Calibri"/>
              </a:rPr>
              <a:t>учитывающие  </a:t>
            </a:r>
            <a:r>
              <a:rPr sz="4000" i="0" spc="-10" dirty="0">
                <a:latin typeface="Calibri"/>
                <a:cs typeface="Calibri"/>
              </a:rPr>
              <a:t>состояние </a:t>
            </a:r>
            <a:r>
              <a:rPr sz="4000" i="0" spc="-15" dirty="0">
                <a:latin typeface="Calibri"/>
                <a:cs typeface="Calibri"/>
              </a:rPr>
              <a:t>подвижности</a:t>
            </a:r>
            <a:r>
              <a:rPr sz="4000" i="0" spc="15" dirty="0">
                <a:latin typeface="Calibri"/>
                <a:cs typeface="Calibri"/>
              </a:rPr>
              <a:t> </a:t>
            </a:r>
            <a:r>
              <a:rPr sz="4000" i="0" spc="-10" dirty="0">
                <a:latin typeface="Calibri"/>
                <a:cs typeface="Calibri"/>
              </a:rPr>
              <a:t>позвоночника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83066" y="1349625"/>
            <a:ext cx="6216680" cy="4243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2740" y="5461508"/>
            <a:ext cx="7381875" cy="1177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8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Измерение </a:t>
            </a:r>
            <a:r>
              <a:rPr sz="1800" spc="-15" dirty="0">
                <a:latin typeface="Calibri"/>
                <a:cs typeface="Calibri"/>
              </a:rPr>
              <a:t>амплитуды </a:t>
            </a:r>
            <a:r>
              <a:rPr sz="1800" spc="-5" dirty="0">
                <a:latin typeface="Calibri"/>
                <a:cs typeface="Calibri"/>
              </a:rPr>
              <a:t>активных движений шейного </a:t>
            </a:r>
            <a:r>
              <a:rPr sz="1800" spc="-30" dirty="0">
                <a:latin typeface="Calibri"/>
                <a:cs typeface="Calibri"/>
              </a:rPr>
              <a:t>отдела</a:t>
            </a:r>
            <a:r>
              <a:rPr sz="1800" spc="114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позвоночника:</a:t>
            </a:r>
            <a:endParaRPr sz="1800">
              <a:latin typeface="Calibri"/>
              <a:cs typeface="Calibri"/>
            </a:endParaRPr>
          </a:p>
          <a:p>
            <a:pPr marL="2860675">
              <a:lnSpc>
                <a:spcPts val="1750"/>
              </a:lnSpc>
            </a:pPr>
            <a:r>
              <a:rPr sz="1800" dirty="0">
                <a:latin typeface="Calibri"/>
                <a:cs typeface="Calibri"/>
              </a:rPr>
              <a:t>а –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сгибание</a:t>
            </a:r>
            <a:endParaRPr sz="1800">
              <a:latin typeface="Calibri"/>
              <a:cs typeface="Calibri"/>
            </a:endParaRPr>
          </a:p>
          <a:p>
            <a:pPr marL="2860675">
              <a:lnSpc>
                <a:spcPts val="1705"/>
              </a:lnSpc>
            </a:pPr>
            <a:r>
              <a:rPr sz="1800" dirty="0">
                <a:latin typeface="Calibri"/>
                <a:cs typeface="Calibri"/>
              </a:rPr>
              <a:t>б –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разгибание</a:t>
            </a:r>
            <a:endParaRPr sz="1800">
              <a:latin typeface="Calibri"/>
              <a:cs typeface="Calibri"/>
            </a:endParaRPr>
          </a:p>
          <a:p>
            <a:pPr marL="2860675" marR="2614295">
              <a:lnSpc>
                <a:spcPct val="78900"/>
              </a:lnSpc>
              <a:spcBef>
                <a:spcPts val="225"/>
              </a:spcBef>
            </a:pPr>
            <a:r>
              <a:rPr sz="1800" dirty="0">
                <a:latin typeface="Calibri"/>
                <a:cs typeface="Calibri"/>
              </a:rPr>
              <a:t>в – </a:t>
            </a:r>
            <a:r>
              <a:rPr sz="1800" spc="-5" dirty="0">
                <a:latin typeface="Calibri"/>
                <a:cs typeface="Calibri"/>
              </a:rPr>
              <a:t>боковой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наклон  </a:t>
            </a:r>
            <a:r>
              <a:rPr sz="1800" dirty="0">
                <a:latin typeface="Calibri"/>
                <a:cs typeface="Calibri"/>
              </a:rPr>
              <a:t>г -</a:t>
            </a:r>
            <a:r>
              <a:rPr sz="1800" spc="-5" dirty="0">
                <a:latin typeface="Calibri"/>
                <a:cs typeface="Calibri"/>
              </a:rPr>
              <a:t> ротация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3" y="0"/>
            <a:ext cx="9104376" cy="1630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2427" y="91947"/>
            <a:ext cx="8401685" cy="111696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 marR="5080" indent="1670050">
              <a:lnSpc>
                <a:spcPct val="79000"/>
              </a:lnSpc>
              <a:spcBef>
                <a:spcPts val="1105"/>
              </a:spcBef>
            </a:pPr>
            <a:r>
              <a:rPr sz="4000" i="0" spc="-25" dirty="0">
                <a:latin typeface="Calibri"/>
                <a:cs typeface="Calibri"/>
              </a:rPr>
              <a:t>Методы, </a:t>
            </a:r>
            <a:r>
              <a:rPr sz="4000" i="0" spc="-5" dirty="0">
                <a:latin typeface="Calibri"/>
                <a:cs typeface="Calibri"/>
              </a:rPr>
              <a:t>учитывающие  </a:t>
            </a:r>
            <a:r>
              <a:rPr sz="4000" i="0" spc="-10" dirty="0">
                <a:latin typeface="Calibri"/>
                <a:cs typeface="Calibri"/>
              </a:rPr>
              <a:t>состояние </a:t>
            </a:r>
            <a:r>
              <a:rPr sz="4000" i="0" spc="-15" dirty="0">
                <a:latin typeface="Calibri"/>
                <a:cs typeface="Calibri"/>
              </a:rPr>
              <a:t>подвижности</a:t>
            </a:r>
            <a:r>
              <a:rPr sz="4000" i="0" spc="15" dirty="0">
                <a:latin typeface="Calibri"/>
                <a:cs typeface="Calibri"/>
              </a:rPr>
              <a:t> </a:t>
            </a:r>
            <a:r>
              <a:rPr sz="4000" i="0" spc="-10" dirty="0">
                <a:latin typeface="Calibri"/>
                <a:cs typeface="Calibri"/>
              </a:rPr>
              <a:t>позвоночника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17131" y="1248819"/>
            <a:ext cx="5868244" cy="4405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23302" y="5673852"/>
            <a:ext cx="70954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alibri"/>
                <a:cs typeface="Calibri"/>
              </a:rPr>
              <a:t>Функциональная рентгенография шейного </a:t>
            </a:r>
            <a:r>
              <a:rPr sz="2000" spc="-30" dirty="0">
                <a:latin typeface="Calibri"/>
                <a:cs typeface="Calibri"/>
              </a:rPr>
              <a:t>отдела</a:t>
            </a:r>
            <a:r>
              <a:rPr sz="2000" spc="-5" dirty="0">
                <a:latin typeface="Calibri"/>
                <a:cs typeface="Calibri"/>
              </a:rPr>
              <a:t> позвоночника:</a:t>
            </a:r>
            <a:endParaRPr sz="2000">
              <a:latin typeface="Calibri"/>
              <a:cs typeface="Calibri"/>
            </a:endParaRPr>
          </a:p>
          <a:p>
            <a:pPr marL="272542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а –</a:t>
            </a:r>
            <a:r>
              <a:rPr sz="2000" spc="-5" dirty="0">
                <a:latin typeface="Calibri"/>
                <a:cs typeface="Calibri"/>
              </a:rPr>
              <a:t> сгибание</a:t>
            </a:r>
            <a:endParaRPr sz="2000">
              <a:latin typeface="Calibri"/>
              <a:cs typeface="Calibri"/>
            </a:endParaRPr>
          </a:p>
          <a:p>
            <a:pPr marL="272542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б -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разгибание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3" y="0"/>
            <a:ext cx="9104376" cy="1648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2427" y="110235"/>
            <a:ext cx="8401685" cy="112014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 marR="5080" indent="1670050">
              <a:lnSpc>
                <a:spcPct val="79500"/>
              </a:lnSpc>
              <a:spcBef>
                <a:spcPts val="1085"/>
              </a:spcBef>
            </a:pPr>
            <a:r>
              <a:rPr sz="4000" i="0" spc="-25" dirty="0">
                <a:latin typeface="Calibri"/>
                <a:cs typeface="Calibri"/>
              </a:rPr>
              <a:t>Методы, </a:t>
            </a:r>
            <a:r>
              <a:rPr sz="4000" i="0" spc="-5" dirty="0">
                <a:latin typeface="Calibri"/>
                <a:cs typeface="Calibri"/>
              </a:rPr>
              <a:t>учитывающие  </a:t>
            </a:r>
            <a:r>
              <a:rPr sz="4000" i="0" spc="-10" dirty="0">
                <a:latin typeface="Calibri"/>
                <a:cs typeface="Calibri"/>
              </a:rPr>
              <a:t>состояние </a:t>
            </a:r>
            <a:r>
              <a:rPr sz="4000" i="0" spc="-15" dirty="0">
                <a:latin typeface="Calibri"/>
                <a:cs typeface="Calibri"/>
              </a:rPr>
              <a:t>подвижности</a:t>
            </a:r>
            <a:r>
              <a:rPr sz="4000" i="0" spc="15" dirty="0">
                <a:latin typeface="Calibri"/>
                <a:cs typeface="Calibri"/>
              </a:rPr>
              <a:t> </a:t>
            </a:r>
            <a:r>
              <a:rPr sz="4000" i="0" spc="-10" dirty="0">
                <a:latin typeface="Calibri"/>
                <a:cs typeface="Calibri"/>
              </a:rPr>
              <a:t>позвоночника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212729"/>
            <a:ext cx="9144000" cy="5645785"/>
            <a:chOff x="0" y="1212729"/>
            <a:chExt cx="9144000" cy="5645785"/>
          </a:xfrm>
        </p:grpSpPr>
        <p:sp>
          <p:nvSpPr>
            <p:cNvPr id="5" name="object 5"/>
            <p:cNvSpPr/>
            <p:nvPr/>
          </p:nvSpPr>
          <p:spPr>
            <a:xfrm>
              <a:off x="0" y="1212730"/>
              <a:ext cx="4814521" cy="56452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74074" y="1212729"/>
              <a:ext cx="4669925" cy="5622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096" y="591312"/>
            <a:ext cx="6897624" cy="2414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80407" y="732027"/>
            <a:ext cx="618299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4000" i="0" spc="-30" dirty="0">
                <a:latin typeface="Calibri"/>
                <a:cs typeface="Calibri"/>
              </a:rPr>
              <a:t>Методы </a:t>
            </a:r>
            <a:r>
              <a:rPr sz="4000" i="0" spc="-15" dirty="0">
                <a:latin typeface="Calibri"/>
                <a:cs typeface="Calibri"/>
              </a:rPr>
              <a:t>оценки  </a:t>
            </a:r>
            <a:r>
              <a:rPr sz="4000" i="0" spc="-10" dirty="0">
                <a:latin typeface="Calibri"/>
                <a:cs typeface="Calibri"/>
              </a:rPr>
              <a:t>функционального</a:t>
            </a:r>
            <a:r>
              <a:rPr sz="4000" i="0" spc="-35" dirty="0">
                <a:latin typeface="Calibri"/>
                <a:cs typeface="Calibri"/>
              </a:rPr>
              <a:t> </a:t>
            </a:r>
            <a:r>
              <a:rPr sz="4000" i="0" spc="-10" dirty="0">
                <a:latin typeface="Calibri"/>
                <a:cs typeface="Calibri"/>
              </a:rPr>
              <a:t>состояния  </a:t>
            </a:r>
            <a:r>
              <a:rPr sz="4000" i="0" spc="-5" dirty="0">
                <a:latin typeface="Calibri"/>
                <a:cs typeface="Calibri"/>
              </a:rPr>
              <a:t>мышц</a:t>
            </a:r>
            <a:r>
              <a:rPr sz="4000" i="0" spc="-15" dirty="0">
                <a:latin typeface="Calibri"/>
                <a:cs typeface="Calibri"/>
              </a:rPr>
              <a:t> </a:t>
            </a:r>
            <a:r>
              <a:rPr sz="4000" i="0" spc="-5" dirty="0">
                <a:latin typeface="Calibri"/>
                <a:cs typeface="Calibri"/>
              </a:rPr>
              <a:t>спины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82089" y="2843276"/>
            <a:ext cx="7145655" cy="3415029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621665" algn="l"/>
              </a:tabLst>
            </a:pPr>
            <a:r>
              <a:rPr sz="2400" spc="-5" dirty="0">
                <a:latin typeface="Calibri"/>
                <a:cs typeface="Calibri"/>
              </a:rPr>
              <a:t>1.	</a:t>
            </a:r>
            <a:r>
              <a:rPr sz="2400" spc="-25" dirty="0">
                <a:latin typeface="Calibri"/>
                <a:cs typeface="Calibri"/>
              </a:rPr>
              <a:t>Методом </a:t>
            </a:r>
            <a:r>
              <a:rPr sz="2400" spc="-10" dirty="0">
                <a:latin typeface="Calibri"/>
                <a:cs typeface="Calibri"/>
              </a:rPr>
              <a:t>штангенциркуля </a:t>
            </a:r>
            <a:r>
              <a:rPr sz="2400" spc="-5" dirty="0">
                <a:latin typeface="Calibri"/>
                <a:cs typeface="Calibri"/>
              </a:rPr>
              <a:t>(по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Мoшкову)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  <a:tabLst>
                <a:tab pos="690245" algn="l"/>
              </a:tabLst>
            </a:pPr>
            <a:r>
              <a:rPr sz="2400" spc="-5" dirty="0">
                <a:latin typeface="Calibri"/>
                <a:cs typeface="Calibri"/>
              </a:rPr>
              <a:t>2.	Становая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динамометрия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  <a:tabLst>
                <a:tab pos="621665" algn="l"/>
              </a:tabLst>
            </a:pPr>
            <a:r>
              <a:rPr sz="2400" spc="-5" dirty="0">
                <a:latin typeface="Calibri"/>
                <a:cs typeface="Calibri"/>
              </a:rPr>
              <a:t>3.	Изокинетическая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динамометрия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  <a:tabLst>
                <a:tab pos="621665" algn="l"/>
              </a:tabLst>
            </a:pPr>
            <a:r>
              <a:rPr sz="2400" spc="-5" dirty="0">
                <a:latin typeface="Calibri"/>
                <a:cs typeface="Calibri"/>
              </a:rPr>
              <a:t>4.	Электромиография (в </a:t>
            </a:r>
            <a:r>
              <a:rPr sz="2400" spc="-30" dirty="0">
                <a:latin typeface="Calibri"/>
                <a:cs typeface="Calibri"/>
              </a:rPr>
              <a:t>т.ч. </a:t>
            </a:r>
            <a:r>
              <a:rPr sz="2400" spc="-5" dirty="0">
                <a:latin typeface="Calibri"/>
                <a:cs typeface="Calibri"/>
              </a:rPr>
              <a:t>функциональная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ЭМГ)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25"/>
              </a:spcBef>
              <a:tabLst>
                <a:tab pos="621665" algn="l"/>
              </a:tabLst>
            </a:pPr>
            <a:r>
              <a:rPr sz="2400" spc="-5" dirty="0">
                <a:latin typeface="Calibri"/>
                <a:cs typeface="Calibri"/>
              </a:rPr>
              <a:t>5.	Стандартные </a:t>
            </a:r>
            <a:r>
              <a:rPr sz="2400" spc="-10" dirty="0">
                <a:latin typeface="Calibri"/>
                <a:cs typeface="Calibri"/>
              </a:rPr>
              <a:t>двигательные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задания</a:t>
            </a:r>
            <a:endParaRPr sz="2400">
              <a:latin typeface="Calibri"/>
              <a:cs typeface="Calibri"/>
            </a:endParaRPr>
          </a:p>
          <a:p>
            <a:pPr marL="621665" marR="5080" indent="-609600">
              <a:lnSpc>
                <a:spcPct val="100800"/>
              </a:lnSpc>
              <a:spcBef>
                <a:spcPts val="795"/>
              </a:spcBef>
              <a:tabLst>
                <a:tab pos="621665" algn="l"/>
                <a:tab pos="3176270" algn="l"/>
                <a:tab pos="4301490" algn="l"/>
                <a:tab pos="4892040" algn="l"/>
                <a:tab pos="6990715" algn="l"/>
              </a:tabLst>
            </a:pPr>
            <a:r>
              <a:rPr sz="2400" spc="-5" dirty="0">
                <a:latin typeface="Calibri"/>
                <a:cs typeface="Calibri"/>
              </a:rPr>
              <a:t>6</a:t>
            </a:r>
            <a:r>
              <a:rPr sz="2400" dirty="0">
                <a:latin typeface="Calibri"/>
                <a:cs typeface="Calibri"/>
              </a:rPr>
              <a:t>.	Ф</a:t>
            </a:r>
            <a:r>
              <a:rPr sz="2400" spc="-5" dirty="0">
                <a:latin typeface="Calibri"/>
                <a:cs typeface="Calibri"/>
              </a:rPr>
              <a:t>у</a:t>
            </a:r>
            <a:r>
              <a:rPr sz="2400" spc="5" dirty="0">
                <a:latin typeface="Calibri"/>
                <a:cs typeface="Calibri"/>
              </a:rPr>
              <a:t>н</a:t>
            </a:r>
            <a:r>
              <a:rPr sz="2400" dirty="0">
                <a:latin typeface="Calibri"/>
                <a:cs typeface="Calibri"/>
              </a:rPr>
              <a:t>кци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5" dirty="0">
                <a:latin typeface="Calibri"/>
                <a:cs typeface="Calibri"/>
              </a:rPr>
              <a:t>н</a:t>
            </a:r>
            <a:r>
              <a:rPr sz="2400" spc="-5" dirty="0">
                <a:latin typeface="Calibri"/>
                <a:cs typeface="Calibri"/>
              </a:rPr>
              <a:t>аль</a:t>
            </a:r>
            <a:r>
              <a:rPr sz="2400" spc="5" dirty="0">
                <a:latin typeface="Calibri"/>
                <a:cs typeface="Calibri"/>
              </a:rPr>
              <a:t>н</a:t>
            </a:r>
            <a:r>
              <a:rPr sz="2400" dirty="0">
                <a:latin typeface="Calibri"/>
                <a:cs typeface="Calibri"/>
              </a:rPr>
              <a:t>ые	пр</a:t>
            </a:r>
            <a:r>
              <a:rPr sz="2400" spc="-5" dirty="0">
                <a:latin typeface="Calibri"/>
                <a:cs typeface="Calibri"/>
              </a:rPr>
              <a:t>об</a:t>
            </a:r>
            <a:r>
              <a:rPr sz="2400" dirty="0">
                <a:latin typeface="Calibri"/>
                <a:cs typeface="Calibri"/>
              </a:rPr>
              <a:t>ы	на	вын</a:t>
            </a:r>
            <a:r>
              <a:rPr sz="2400" spc="-5" dirty="0">
                <a:latin typeface="Calibri"/>
                <a:cs typeface="Calibri"/>
              </a:rPr>
              <a:t>осливост</a:t>
            </a:r>
            <a:r>
              <a:rPr sz="2400" dirty="0">
                <a:latin typeface="Calibri"/>
                <a:cs typeface="Calibri"/>
              </a:rPr>
              <a:t>ь	к  </a:t>
            </a:r>
            <a:r>
              <a:rPr sz="2400" spc="-15" dirty="0">
                <a:latin typeface="Calibri"/>
                <a:cs typeface="Calibri"/>
              </a:rPr>
              <a:t>продолжительной </a:t>
            </a:r>
            <a:r>
              <a:rPr sz="2400" spc="-5" dirty="0">
                <a:latin typeface="Calibri"/>
                <a:cs typeface="Calibri"/>
              </a:rPr>
              <a:t>физической</a:t>
            </a:r>
            <a:r>
              <a:rPr sz="2400" spc="-10" dirty="0">
                <a:latin typeface="Calibri"/>
                <a:cs typeface="Calibri"/>
              </a:rPr>
              <a:t> нагрузке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4416" y="0"/>
            <a:ext cx="5583935" cy="1697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29364" y="25907"/>
            <a:ext cx="5085715" cy="137604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539750" marR="532765" indent="1270" algn="ctr">
              <a:lnSpc>
                <a:spcPct val="80400"/>
              </a:lnSpc>
              <a:spcBef>
                <a:spcPts val="710"/>
              </a:spcBef>
            </a:pPr>
            <a:r>
              <a:rPr sz="2600" i="0" spc="-20" dirty="0">
                <a:latin typeface="Calibri"/>
                <a:cs typeface="Calibri"/>
              </a:rPr>
              <a:t>Методы </a:t>
            </a:r>
            <a:r>
              <a:rPr sz="2600" i="0" spc="-10" dirty="0">
                <a:latin typeface="Calibri"/>
                <a:cs typeface="Calibri"/>
              </a:rPr>
              <a:t>оценки  функционального </a:t>
            </a:r>
            <a:r>
              <a:rPr sz="2600" i="0" spc="-5" dirty="0">
                <a:latin typeface="Calibri"/>
                <a:cs typeface="Calibri"/>
              </a:rPr>
              <a:t>состояния  </a:t>
            </a:r>
            <a:r>
              <a:rPr sz="2600" i="0" dirty="0">
                <a:latin typeface="Calibri"/>
                <a:cs typeface="Calibri"/>
              </a:rPr>
              <a:t>мышц</a:t>
            </a:r>
            <a:r>
              <a:rPr sz="2600" i="0" spc="-10" dirty="0">
                <a:latin typeface="Calibri"/>
                <a:cs typeface="Calibri"/>
              </a:rPr>
              <a:t> </a:t>
            </a:r>
            <a:r>
              <a:rPr sz="2600" i="0" spc="-5" dirty="0">
                <a:latin typeface="Calibri"/>
                <a:cs typeface="Calibri"/>
              </a:rPr>
              <a:t>спины</a:t>
            </a:r>
            <a:endParaRPr sz="2600">
              <a:latin typeface="Calibri"/>
              <a:cs typeface="Calibri"/>
            </a:endParaRPr>
          </a:p>
          <a:p>
            <a:pPr algn="ctr">
              <a:lnSpc>
                <a:spcPts val="2495"/>
              </a:lnSpc>
            </a:pPr>
            <a:r>
              <a:rPr sz="2600" i="0" spc="-5" dirty="0">
                <a:latin typeface="Calibri"/>
                <a:cs typeface="Calibri"/>
              </a:rPr>
              <a:t>(динамометрия </a:t>
            </a:r>
            <a:r>
              <a:rPr sz="2600" i="0" spc="-10" dirty="0">
                <a:latin typeface="Calibri"/>
                <a:cs typeface="Calibri"/>
              </a:rPr>
              <a:t>разгибателя</a:t>
            </a:r>
            <a:r>
              <a:rPr sz="2600" i="0" spc="-50" dirty="0">
                <a:latin typeface="Calibri"/>
                <a:cs typeface="Calibri"/>
              </a:rPr>
              <a:t> </a:t>
            </a:r>
            <a:r>
              <a:rPr sz="2600" i="0" spc="-5" dirty="0">
                <a:latin typeface="Calibri"/>
                <a:cs typeface="Calibri"/>
              </a:rPr>
              <a:t>спины)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27584" y="1482374"/>
            <a:ext cx="6079831" cy="51363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288" y="4292600"/>
            <a:ext cx="5113336" cy="226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87272" y="4552188"/>
            <a:ext cx="7207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с</a:t>
            </a:r>
            <a:r>
              <a:rPr sz="1400" dirty="0">
                <a:latin typeface="Calibri"/>
                <a:cs typeface="Calibri"/>
              </a:rPr>
              <a:t>г</a:t>
            </a:r>
            <a:r>
              <a:rPr sz="1400" spc="5" dirty="0">
                <a:latin typeface="Calibri"/>
                <a:cs typeface="Calibri"/>
              </a:rPr>
              <a:t>и</a:t>
            </a:r>
            <a:r>
              <a:rPr sz="1400" dirty="0">
                <a:latin typeface="Calibri"/>
                <a:cs typeface="Calibri"/>
              </a:rPr>
              <a:t>б</a:t>
            </a:r>
            <a:r>
              <a:rPr sz="1400" spc="5" dirty="0">
                <a:latin typeface="Calibri"/>
                <a:cs typeface="Calibri"/>
              </a:rPr>
              <a:t>а</a:t>
            </a:r>
            <a:r>
              <a:rPr sz="1400" dirty="0">
                <a:latin typeface="Calibri"/>
                <a:cs typeface="Calibri"/>
              </a:rPr>
              <a:t>н</a:t>
            </a:r>
            <a:r>
              <a:rPr sz="1400" spc="5" dirty="0">
                <a:latin typeface="Calibri"/>
                <a:cs typeface="Calibri"/>
              </a:rPr>
              <a:t>и</a:t>
            </a:r>
            <a:r>
              <a:rPr sz="1400" dirty="0">
                <a:latin typeface="Calibri"/>
                <a:cs typeface="Calibri"/>
              </a:rPr>
              <a:t>е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04253" y="4552188"/>
            <a:ext cx="89979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ра</a:t>
            </a:r>
            <a:r>
              <a:rPr sz="1400" spc="-5" dirty="0">
                <a:latin typeface="Calibri"/>
                <a:cs typeface="Calibri"/>
              </a:rPr>
              <a:t>з</a:t>
            </a:r>
            <a:r>
              <a:rPr sz="1400" dirty="0">
                <a:latin typeface="Calibri"/>
                <a:cs typeface="Calibri"/>
              </a:rPr>
              <a:t>г</a:t>
            </a:r>
            <a:r>
              <a:rPr sz="1400" spc="5" dirty="0">
                <a:latin typeface="Calibri"/>
                <a:cs typeface="Calibri"/>
              </a:rPr>
              <a:t>и</a:t>
            </a:r>
            <a:r>
              <a:rPr sz="1400" dirty="0">
                <a:latin typeface="Calibri"/>
                <a:cs typeface="Calibri"/>
              </a:rPr>
              <a:t>бан</a:t>
            </a:r>
            <a:r>
              <a:rPr sz="1400" spc="5" dirty="0">
                <a:latin typeface="Calibri"/>
                <a:cs typeface="Calibri"/>
              </a:rPr>
              <a:t>и</a:t>
            </a:r>
            <a:r>
              <a:rPr sz="1400" dirty="0">
                <a:latin typeface="Calibri"/>
                <a:cs typeface="Calibri"/>
              </a:rPr>
              <a:t>е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5288" y="2060575"/>
            <a:ext cx="5111749" cy="2139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89673" y="2199132"/>
            <a:ext cx="7207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с</a:t>
            </a:r>
            <a:r>
              <a:rPr sz="1400" dirty="0">
                <a:latin typeface="Calibri"/>
                <a:cs typeface="Calibri"/>
              </a:rPr>
              <a:t>г</a:t>
            </a:r>
            <a:r>
              <a:rPr sz="1400" spc="5" dirty="0">
                <a:latin typeface="Calibri"/>
                <a:cs typeface="Calibri"/>
              </a:rPr>
              <a:t>и</a:t>
            </a:r>
            <a:r>
              <a:rPr sz="1400" dirty="0">
                <a:latin typeface="Calibri"/>
                <a:cs typeface="Calibri"/>
              </a:rPr>
              <a:t>б</a:t>
            </a:r>
            <a:r>
              <a:rPr sz="1400" spc="5" dirty="0">
                <a:latin typeface="Calibri"/>
                <a:cs typeface="Calibri"/>
              </a:rPr>
              <a:t>а</a:t>
            </a:r>
            <a:r>
              <a:rPr sz="1400" dirty="0">
                <a:latin typeface="Calibri"/>
                <a:cs typeface="Calibri"/>
              </a:rPr>
              <a:t>н</a:t>
            </a:r>
            <a:r>
              <a:rPr sz="1400" spc="5" dirty="0">
                <a:latin typeface="Calibri"/>
                <a:cs typeface="Calibri"/>
              </a:rPr>
              <a:t>и</a:t>
            </a:r>
            <a:r>
              <a:rPr sz="1400" dirty="0">
                <a:latin typeface="Calibri"/>
                <a:cs typeface="Calibri"/>
              </a:rPr>
              <a:t>е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05839" y="2199132"/>
            <a:ext cx="89979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ра</a:t>
            </a:r>
            <a:r>
              <a:rPr sz="1400" spc="-5" dirty="0">
                <a:latin typeface="Calibri"/>
                <a:cs typeface="Calibri"/>
              </a:rPr>
              <a:t>з</a:t>
            </a:r>
            <a:r>
              <a:rPr sz="1400" dirty="0">
                <a:latin typeface="Calibri"/>
                <a:cs typeface="Calibri"/>
              </a:rPr>
              <a:t>г</a:t>
            </a:r>
            <a:r>
              <a:rPr sz="1400" spc="5" dirty="0">
                <a:latin typeface="Calibri"/>
                <a:cs typeface="Calibri"/>
              </a:rPr>
              <a:t>и</a:t>
            </a:r>
            <a:r>
              <a:rPr sz="1400" dirty="0">
                <a:latin typeface="Calibri"/>
                <a:cs typeface="Calibri"/>
              </a:rPr>
              <a:t>бан</a:t>
            </a:r>
            <a:r>
              <a:rPr sz="1400" spc="5" dirty="0">
                <a:latin typeface="Calibri"/>
                <a:cs typeface="Calibri"/>
              </a:rPr>
              <a:t>и</a:t>
            </a:r>
            <a:r>
              <a:rPr sz="1400" dirty="0">
                <a:latin typeface="Calibri"/>
                <a:cs typeface="Calibri"/>
              </a:rPr>
              <a:t>е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6200" y="64007"/>
            <a:ext cx="9067800" cy="2039620"/>
            <a:chOff x="76200" y="64007"/>
            <a:chExt cx="9067800" cy="2039620"/>
          </a:xfrm>
        </p:grpSpPr>
        <p:sp>
          <p:nvSpPr>
            <p:cNvPr id="9" name="object 9"/>
            <p:cNvSpPr/>
            <p:nvPr/>
          </p:nvSpPr>
          <p:spPr>
            <a:xfrm>
              <a:off x="76200" y="64007"/>
              <a:ext cx="9067800" cy="20391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4592" y="100584"/>
              <a:ext cx="8854440" cy="1240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2776" y="774191"/>
              <a:ext cx="8958072" cy="12374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46087" y="266700"/>
            <a:ext cx="8251190" cy="136969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52705">
              <a:lnSpc>
                <a:spcPct val="100499"/>
              </a:lnSpc>
              <a:spcBef>
                <a:spcPts val="70"/>
              </a:spcBef>
            </a:pPr>
            <a:r>
              <a:rPr sz="4400" i="1" spc="-5" dirty="0">
                <a:solidFill>
                  <a:srgbClr val="1F497D"/>
                </a:solidFill>
                <a:latin typeface="Tahoma"/>
                <a:cs typeface="Tahoma"/>
              </a:rPr>
              <a:t>Изокинетическое тестирование  </a:t>
            </a:r>
            <a:r>
              <a:rPr sz="4400" i="1" dirty="0">
                <a:solidFill>
                  <a:srgbClr val="1F497D"/>
                </a:solidFill>
                <a:latin typeface="Tahoma"/>
                <a:cs typeface="Tahoma"/>
              </a:rPr>
              <a:t>мышц </a:t>
            </a:r>
            <a:r>
              <a:rPr sz="4400" i="1" spc="-10" dirty="0">
                <a:solidFill>
                  <a:srgbClr val="1F497D"/>
                </a:solidFill>
                <a:latin typeface="Tahoma"/>
                <a:cs typeface="Tahoma"/>
              </a:rPr>
              <a:t>спины </a:t>
            </a:r>
            <a:r>
              <a:rPr sz="4400" i="1" dirty="0">
                <a:solidFill>
                  <a:srgbClr val="1F497D"/>
                </a:solidFill>
                <a:latin typeface="Tahoma"/>
                <a:cs typeface="Tahoma"/>
              </a:rPr>
              <a:t>и </a:t>
            </a:r>
            <a:r>
              <a:rPr sz="4400" i="1" spc="-5" dirty="0">
                <a:solidFill>
                  <a:srgbClr val="1F497D"/>
                </a:solidFill>
                <a:latin typeface="Tahoma"/>
                <a:cs typeface="Tahoma"/>
              </a:rPr>
              <a:t>брюшной</a:t>
            </a:r>
            <a:r>
              <a:rPr sz="4400" i="1" spc="-50" dirty="0">
                <a:solidFill>
                  <a:srgbClr val="1F497D"/>
                </a:solidFill>
                <a:latin typeface="Tahoma"/>
                <a:cs typeface="Tahoma"/>
              </a:rPr>
              <a:t> </a:t>
            </a:r>
            <a:r>
              <a:rPr sz="4400" i="1" spc="-10" dirty="0">
                <a:solidFill>
                  <a:srgbClr val="1F497D"/>
                </a:solidFill>
                <a:latin typeface="Tahoma"/>
                <a:cs typeface="Tahoma"/>
              </a:rPr>
              <a:t>стенки</a:t>
            </a:r>
            <a:endParaRPr sz="4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30327" y="2895091"/>
            <a:ext cx="7645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Н</a:t>
            </a:r>
            <a:r>
              <a:rPr sz="1800" spc="-5" dirty="0">
                <a:latin typeface="Calibri"/>
                <a:cs typeface="Calibri"/>
              </a:rPr>
              <a:t>ОРМ</a:t>
            </a:r>
            <a:r>
              <a:rPr sz="1800" dirty="0">
                <a:latin typeface="Calibri"/>
                <a:cs typeface="Calibri"/>
              </a:rPr>
              <a:t>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58890" y="5199379"/>
            <a:ext cx="20186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ПОЯСНИЧНЫЕ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БОЛИ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101" y="0"/>
            <a:ext cx="8653145" cy="911225"/>
          </a:xfrm>
          <a:custGeom>
            <a:avLst/>
            <a:gdLst/>
            <a:ahLst/>
            <a:cxnLst/>
            <a:rect l="l" t="t" r="r" b="b"/>
            <a:pathLst>
              <a:path w="8653145" h="911225">
                <a:moveTo>
                  <a:pt x="0" y="53533"/>
                </a:moveTo>
                <a:lnTo>
                  <a:pt x="6826" y="11210"/>
                </a:lnTo>
                <a:lnTo>
                  <a:pt x="12623" y="0"/>
                </a:lnTo>
              </a:path>
              <a:path w="8653145" h="911225">
                <a:moveTo>
                  <a:pt x="8640243" y="0"/>
                </a:moveTo>
                <a:lnTo>
                  <a:pt x="8646040" y="11210"/>
                </a:lnTo>
                <a:lnTo>
                  <a:pt x="8652867" y="53533"/>
                </a:lnTo>
                <a:lnTo>
                  <a:pt x="8652867" y="776927"/>
                </a:lnTo>
                <a:lnTo>
                  <a:pt x="8646040" y="819249"/>
                </a:lnTo>
                <a:lnTo>
                  <a:pt x="8627032" y="856006"/>
                </a:lnTo>
                <a:lnTo>
                  <a:pt x="8598046" y="884992"/>
                </a:lnTo>
                <a:lnTo>
                  <a:pt x="8561289" y="904001"/>
                </a:lnTo>
                <a:lnTo>
                  <a:pt x="8518967" y="910827"/>
                </a:lnTo>
                <a:lnTo>
                  <a:pt x="133899" y="910827"/>
                </a:lnTo>
                <a:lnTo>
                  <a:pt x="91577" y="904001"/>
                </a:lnTo>
                <a:lnTo>
                  <a:pt x="54820" y="884992"/>
                </a:lnTo>
                <a:lnTo>
                  <a:pt x="25834" y="856006"/>
                </a:lnTo>
                <a:lnTo>
                  <a:pt x="6826" y="819249"/>
                </a:lnTo>
                <a:lnTo>
                  <a:pt x="0" y="776927"/>
                </a:lnTo>
                <a:lnTo>
                  <a:pt x="0" y="53533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2431" y="106869"/>
            <a:ext cx="8322309" cy="114236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3552190" marR="5080" indent="-3540125">
              <a:lnSpc>
                <a:spcPts val="2900"/>
              </a:lnSpc>
              <a:spcBef>
                <a:spcPts val="265"/>
              </a:spcBef>
            </a:pPr>
            <a:r>
              <a:rPr sz="2450" b="1" spc="95" dirty="0">
                <a:latin typeface="Century Gothic"/>
                <a:cs typeface="Century Gothic"/>
              </a:rPr>
              <a:t>3D </a:t>
            </a:r>
            <a:r>
              <a:rPr sz="2450" b="1" spc="-135" dirty="0">
                <a:latin typeface="Century Gothic"/>
                <a:cs typeface="Century Gothic"/>
              </a:rPr>
              <a:t>тестирование </a:t>
            </a:r>
            <a:r>
              <a:rPr sz="2450" b="1" spc="-140" dirty="0">
                <a:latin typeface="Century Gothic"/>
                <a:cs typeface="Century Gothic"/>
              </a:rPr>
              <a:t>мышц-стабилизаторов </a:t>
            </a:r>
            <a:r>
              <a:rPr sz="2450" b="1" spc="-80" dirty="0">
                <a:latin typeface="Century Gothic"/>
                <a:cs typeface="Century Gothic"/>
              </a:rPr>
              <a:t>позвоночника  </a:t>
            </a:r>
            <a:r>
              <a:rPr sz="2450" b="1" i="1" spc="-220" dirty="0">
                <a:latin typeface="Century Gothic"/>
                <a:cs typeface="Century Gothic"/>
              </a:rPr>
              <a:t>система</a:t>
            </a:r>
            <a:endParaRPr sz="2450">
              <a:latin typeface="Century Gothic"/>
              <a:cs typeface="Century Gothic"/>
            </a:endParaRPr>
          </a:p>
          <a:p>
            <a:pPr marL="100965" algn="ctr">
              <a:lnSpc>
                <a:spcPts val="2820"/>
              </a:lnSpc>
            </a:pPr>
            <a:r>
              <a:rPr sz="2450" b="1" spc="-60" dirty="0">
                <a:latin typeface="Century Gothic"/>
                <a:cs typeface="Century Gothic"/>
              </a:rPr>
              <a:t>BioniX </a:t>
            </a:r>
            <a:r>
              <a:rPr sz="2450" b="1" spc="55" dirty="0">
                <a:latin typeface="Century Gothic"/>
                <a:cs typeface="Century Gothic"/>
              </a:rPr>
              <a:t>Sim3</a:t>
            </a:r>
            <a:r>
              <a:rPr sz="2450" b="1" spc="270" dirty="0">
                <a:latin typeface="Century Gothic"/>
                <a:cs typeface="Century Gothic"/>
              </a:rPr>
              <a:t> </a:t>
            </a:r>
            <a:r>
              <a:rPr sz="2450" b="1" spc="15" dirty="0">
                <a:latin typeface="Century Gothic"/>
                <a:cs typeface="Century Gothic"/>
              </a:rPr>
              <a:t>Pro</a:t>
            </a:r>
            <a:endParaRPr sz="2450">
              <a:latin typeface="Century Gothic"/>
              <a:cs typeface="Century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11501" y="1277912"/>
            <a:ext cx="6051550" cy="5533390"/>
            <a:chOff x="1711501" y="1277912"/>
            <a:chExt cx="6051550" cy="5533390"/>
          </a:xfrm>
        </p:grpSpPr>
        <p:sp>
          <p:nvSpPr>
            <p:cNvPr id="5" name="object 5"/>
            <p:cNvSpPr/>
            <p:nvPr/>
          </p:nvSpPr>
          <p:spPr>
            <a:xfrm>
              <a:off x="1813117" y="1287437"/>
              <a:ext cx="5893812" cy="551393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16264" y="1282674"/>
              <a:ext cx="6042025" cy="5523865"/>
            </a:xfrm>
            <a:custGeom>
              <a:avLst/>
              <a:gdLst/>
              <a:ahLst/>
              <a:cxnLst/>
              <a:rect l="l" t="t" r="r" b="b"/>
              <a:pathLst>
                <a:path w="6042025" h="5523865">
                  <a:moveTo>
                    <a:pt x="0" y="0"/>
                  </a:moveTo>
                  <a:lnTo>
                    <a:pt x="6041474" y="0"/>
                  </a:lnTo>
                  <a:lnTo>
                    <a:pt x="6041474" y="5523462"/>
                  </a:lnTo>
                  <a:lnTo>
                    <a:pt x="0" y="552346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603E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117" y="2318555"/>
            <a:ext cx="2858457" cy="21997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3884" y="2314196"/>
            <a:ext cx="2801028" cy="2199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67149" y="2314196"/>
            <a:ext cx="2888912" cy="21997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3186950" y="4281133"/>
            <a:ext cx="217804" cy="212090"/>
            <a:chOff x="3186950" y="4281133"/>
            <a:chExt cx="217804" cy="212090"/>
          </a:xfrm>
        </p:grpSpPr>
        <p:sp>
          <p:nvSpPr>
            <p:cNvPr id="6" name="object 6"/>
            <p:cNvSpPr/>
            <p:nvPr/>
          </p:nvSpPr>
          <p:spPr>
            <a:xfrm>
              <a:off x="3191393" y="4285572"/>
              <a:ext cx="208915" cy="203200"/>
            </a:xfrm>
            <a:custGeom>
              <a:avLst/>
              <a:gdLst/>
              <a:ahLst/>
              <a:cxnLst/>
              <a:rect l="l" t="t" r="r" b="b"/>
              <a:pathLst>
                <a:path w="208914" h="203200">
                  <a:moveTo>
                    <a:pt x="208663" y="0"/>
                  </a:moveTo>
                  <a:lnTo>
                    <a:pt x="0" y="0"/>
                  </a:lnTo>
                  <a:lnTo>
                    <a:pt x="0" y="202970"/>
                  </a:lnTo>
                  <a:lnTo>
                    <a:pt x="208663" y="202970"/>
                  </a:lnTo>
                  <a:lnTo>
                    <a:pt x="208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91392" y="4285575"/>
              <a:ext cx="208915" cy="203200"/>
            </a:xfrm>
            <a:custGeom>
              <a:avLst/>
              <a:gdLst/>
              <a:ahLst/>
              <a:cxnLst/>
              <a:rect l="l" t="t" r="r" b="b"/>
              <a:pathLst>
                <a:path w="208914" h="203200">
                  <a:moveTo>
                    <a:pt x="0" y="0"/>
                  </a:moveTo>
                  <a:lnTo>
                    <a:pt x="208663" y="0"/>
                  </a:lnTo>
                  <a:lnTo>
                    <a:pt x="208663" y="202970"/>
                  </a:lnTo>
                  <a:lnTo>
                    <a:pt x="0" y="202970"/>
                  </a:lnTo>
                  <a:lnTo>
                    <a:pt x="0" y="0"/>
                  </a:lnTo>
                  <a:close/>
                </a:path>
              </a:pathLst>
            </a:custGeom>
            <a:ln w="888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171779" y="2312072"/>
            <a:ext cx="2806700" cy="2204085"/>
          </a:xfrm>
          <a:prstGeom prst="rect">
            <a:avLst/>
          </a:prstGeom>
          <a:ln w="4443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Times New Roman"/>
              <a:cs typeface="Times New Roman"/>
            </a:endParaRPr>
          </a:p>
          <a:p>
            <a:pPr marL="76835">
              <a:lnSpc>
                <a:spcPct val="100000"/>
              </a:lnSpc>
            </a:pPr>
            <a:r>
              <a:rPr sz="1400" i="1" spc="-95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31905" y="4290723"/>
            <a:ext cx="217804" cy="212090"/>
            <a:chOff x="231905" y="4290723"/>
            <a:chExt cx="217804" cy="212090"/>
          </a:xfrm>
        </p:grpSpPr>
        <p:sp>
          <p:nvSpPr>
            <p:cNvPr id="10" name="object 10"/>
            <p:cNvSpPr/>
            <p:nvPr/>
          </p:nvSpPr>
          <p:spPr>
            <a:xfrm>
              <a:off x="236348" y="4295162"/>
              <a:ext cx="208915" cy="203200"/>
            </a:xfrm>
            <a:custGeom>
              <a:avLst/>
              <a:gdLst/>
              <a:ahLst/>
              <a:cxnLst/>
              <a:rect l="l" t="t" r="r" b="b"/>
              <a:pathLst>
                <a:path w="208915" h="203200">
                  <a:moveTo>
                    <a:pt x="208663" y="0"/>
                  </a:moveTo>
                  <a:lnTo>
                    <a:pt x="0" y="0"/>
                  </a:lnTo>
                  <a:lnTo>
                    <a:pt x="0" y="202970"/>
                  </a:lnTo>
                  <a:lnTo>
                    <a:pt x="208663" y="202970"/>
                  </a:lnTo>
                  <a:lnTo>
                    <a:pt x="208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6348" y="4295166"/>
              <a:ext cx="208915" cy="203200"/>
            </a:xfrm>
            <a:custGeom>
              <a:avLst/>
              <a:gdLst/>
              <a:ahLst/>
              <a:cxnLst/>
              <a:rect l="l" t="t" r="r" b="b"/>
              <a:pathLst>
                <a:path w="208915" h="203200">
                  <a:moveTo>
                    <a:pt x="0" y="0"/>
                  </a:moveTo>
                  <a:lnTo>
                    <a:pt x="208663" y="0"/>
                  </a:lnTo>
                  <a:lnTo>
                    <a:pt x="208663" y="202970"/>
                  </a:lnTo>
                  <a:lnTo>
                    <a:pt x="0" y="202970"/>
                  </a:lnTo>
                  <a:lnTo>
                    <a:pt x="0" y="0"/>
                  </a:lnTo>
                  <a:close/>
                </a:path>
              </a:pathLst>
            </a:custGeom>
            <a:ln w="888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14994" y="2316431"/>
            <a:ext cx="2863850" cy="2204085"/>
          </a:xfrm>
          <a:prstGeom prst="rect">
            <a:avLst/>
          </a:prstGeom>
          <a:ln w="4443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L="78105">
              <a:lnSpc>
                <a:spcPct val="100000"/>
              </a:lnSpc>
            </a:pPr>
            <a:r>
              <a:rPr sz="1400" i="1" spc="-40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087157" y="4286364"/>
            <a:ext cx="217804" cy="212090"/>
            <a:chOff x="6087157" y="4286364"/>
            <a:chExt cx="217804" cy="212090"/>
          </a:xfrm>
        </p:grpSpPr>
        <p:sp>
          <p:nvSpPr>
            <p:cNvPr id="14" name="object 14"/>
            <p:cNvSpPr/>
            <p:nvPr/>
          </p:nvSpPr>
          <p:spPr>
            <a:xfrm>
              <a:off x="6091600" y="4290803"/>
              <a:ext cx="208915" cy="203200"/>
            </a:xfrm>
            <a:custGeom>
              <a:avLst/>
              <a:gdLst/>
              <a:ahLst/>
              <a:cxnLst/>
              <a:rect l="l" t="t" r="r" b="b"/>
              <a:pathLst>
                <a:path w="208914" h="203200">
                  <a:moveTo>
                    <a:pt x="208663" y="0"/>
                  </a:moveTo>
                  <a:lnTo>
                    <a:pt x="0" y="0"/>
                  </a:lnTo>
                  <a:lnTo>
                    <a:pt x="0" y="202970"/>
                  </a:lnTo>
                  <a:lnTo>
                    <a:pt x="208663" y="202970"/>
                  </a:lnTo>
                  <a:lnTo>
                    <a:pt x="208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91600" y="4290806"/>
              <a:ext cx="208915" cy="203200"/>
            </a:xfrm>
            <a:custGeom>
              <a:avLst/>
              <a:gdLst/>
              <a:ahLst/>
              <a:cxnLst/>
              <a:rect l="l" t="t" r="r" b="b"/>
              <a:pathLst>
                <a:path w="208914" h="203200">
                  <a:moveTo>
                    <a:pt x="0" y="0"/>
                  </a:moveTo>
                  <a:lnTo>
                    <a:pt x="208663" y="0"/>
                  </a:lnTo>
                  <a:lnTo>
                    <a:pt x="208663" y="202970"/>
                  </a:lnTo>
                  <a:lnTo>
                    <a:pt x="0" y="202970"/>
                  </a:lnTo>
                  <a:lnTo>
                    <a:pt x="0" y="0"/>
                  </a:lnTo>
                  <a:close/>
                </a:path>
              </a:pathLst>
            </a:custGeom>
            <a:ln w="888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065042" y="2312072"/>
            <a:ext cx="2894330" cy="2204085"/>
          </a:xfrm>
          <a:prstGeom prst="rect">
            <a:avLst/>
          </a:prstGeom>
          <a:ln w="4443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L="90170">
              <a:lnSpc>
                <a:spcPct val="100000"/>
              </a:lnSpc>
              <a:spcBef>
                <a:spcPts val="5"/>
              </a:spcBef>
            </a:pPr>
            <a:r>
              <a:rPr sz="1400" i="1" spc="-135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00993" y="1654047"/>
            <a:ext cx="337439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i="1" spc="-25" dirty="0">
                <a:latin typeface="Calibri"/>
                <a:cs typeface="Calibri"/>
              </a:rPr>
              <a:t>Изометрическое</a:t>
            </a:r>
            <a:r>
              <a:rPr sz="1900" i="1" spc="-40" dirty="0">
                <a:latin typeface="Calibri"/>
                <a:cs typeface="Calibri"/>
              </a:rPr>
              <a:t> </a:t>
            </a:r>
            <a:r>
              <a:rPr sz="1900" i="1" spc="-20" dirty="0">
                <a:latin typeface="Calibri"/>
                <a:cs typeface="Calibri"/>
              </a:rPr>
              <a:t>тестирование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39304" y="4956555"/>
            <a:ext cx="4340225" cy="8547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dirty="0">
                <a:latin typeface="Calibri"/>
                <a:cs typeface="Calibri"/>
              </a:rPr>
              <a:t>а — </a:t>
            </a:r>
            <a:r>
              <a:rPr sz="1600" spc="-10" dirty="0">
                <a:latin typeface="Calibri"/>
                <a:cs typeface="Calibri"/>
              </a:rPr>
              <a:t>наклон вперед/назад </a:t>
            </a:r>
            <a:r>
              <a:rPr sz="1600" spc="-5" dirty="0">
                <a:latin typeface="Calibri"/>
                <a:cs typeface="Calibri"/>
              </a:rPr>
              <a:t>(сгибание/разгибание),  </a:t>
            </a:r>
            <a:r>
              <a:rPr sz="1600" dirty="0">
                <a:latin typeface="Calibri"/>
                <a:cs typeface="Calibri"/>
              </a:rPr>
              <a:t>б — </a:t>
            </a:r>
            <a:r>
              <a:rPr sz="1600" spc="-5" dirty="0">
                <a:latin typeface="Calibri"/>
                <a:cs typeface="Calibri"/>
              </a:rPr>
              <a:t>боковой̆ </a:t>
            </a:r>
            <a:r>
              <a:rPr sz="1600" spc="-10" dirty="0">
                <a:latin typeface="Calibri"/>
                <a:cs typeface="Calibri"/>
              </a:rPr>
              <a:t>наклон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вправо/влево,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1600" dirty="0">
                <a:latin typeface="Calibri"/>
                <a:cs typeface="Calibri"/>
              </a:rPr>
              <a:t>в — </a:t>
            </a:r>
            <a:r>
              <a:rPr sz="1600" spc="-5" dirty="0">
                <a:latin typeface="Calibri"/>
                <a:cs typeface="Calibri"/>
              </a:rPr>
              <a:t>ротация </a:t>
            </a:r>
            <a:r>
              <a:rPr sz="1600" spc="-10" dirty="0">
                <a:latin typeface="Calibri"/>
                <a:cs typeface="Calibri"/>
              </a:rPr>
              <a:t>туловища </a:t>
            </a:r>
            <a:r>
              <a:rPr sz="1600" spc="-5" dirty="0">
                <a:latin typeface="Calibri"/>
                <a:cs typeface="Calibri"/>
              </a:rPr>
              <a:t>вправо/влево.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12431" y="106869"/>
            <a:ext cx="8322309" cy="114236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3552190" marR="5080" indent="-3540125">
              <a:lnSpc>
                <a:spcPts val="2900"/>
              </a:lnSpc>
              <a:spcBef>
                <a:spcPts val="265"/>
              </a:spcBef>
            </a:pPr>
            <a:r>
              <a:rPr sz="2450" b="1" spc="95" dirty="0">
                <a:latin typeface="Century Gothic"/>
                <a:cs typeface="Century Gothic"/>
              </a:rPr>
              <a:t>3D </a:t>
            </a:r>
            <a:r>
              <a:rPr sz="2450" b="1" spc="-135" dirty="0">
                <a:latin typeface="Century Gothic"/>
                <a:cs typeface="Century Gothic"/>
              </a:rPr>
              <a:t>тестирование </a:t>
            </a:r>
            <a:r>
              <a:rPr sz="2450" b="1" spc="-140" dirty="0">
                <a:latin typeface="Century Gothic"/>
                <a:cs typeface="Century Gothic"/>
              </a:rPr>
              <a:t>мышц-стабилизаторов </a:t>
            </a:r>
            <a:r>
              <a:rPr sz="2450" b="1" spc="-80" dirty="0">
                <a:latin typeface="Century Gothic"/>
                <a:cs typeface="Century Gothic"/>
              </a:rPr>
              <a:t>позвоночника  </a:t>
            </a:r>
            <a:r>
              <a:rPr sz="2450" b="1" i="1" spc="-220" dirty="0">
                <a:latin typeface="Century Gothic"/>
                <a:cs typeface="Century Gothic"/>
              </a:rPr>
              <a:t>система</a:t>
            </a:r>
            <a:endParaRPr sz="2450">
              <a:latin typeface="Century Gothic"/>
              <a:cs typeface="Century Gothic"/>
            </a:endParaRPr>
          </a:p>
          <a:p>
            <a:pPr marL="100965" algn="ctr">
              <a:lnSpc>
                <a:spcPts val="2820"/>
              </a:lnSpc>
            </a:pPr>
            <a:r>
              <a:rPr sz="2450" b="1" spc="-60" dirty="0">
                <a:latin typeface="Century Gothic"/>
                <a:cs typeface="Century Gothic"/>
              </a:rPr>
              <a:t>BioniX </a:t>
            </a:r>
            <a:r>
              <a:rPr sz="2450" b="1" spc="55" dirty="0">
                <a:latin typeface="Century Gothic"/>
                <a:cs typeface="Century Gothic"/>
              </a:rPr>
              <a:t>Sim3</a:t>
            </a:r>
            <a:r>
              <a:rPr sz="2450" b="1" spc="270" dirty="0">
                <a:latin typeface="Century Gothic"/>
                <a:cs typeface="Century Gothic"/>
              </a:rPr>
              <a:t> </a:t>
            </a:r>
            <a:r>
              <a:rPr sz="2450" b="1" spc="15" dirty="0">
                <a:latin typeface="Century Gothic"/>
                <a:cs typeface="Century Gothic"/>
              </a:rPr>
              <a:t>Pro</a:t>
            </a:r>
            <a:endParaRPr sz="24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0197" y="218749"/>
            <a:ext cx="7665720" cy="2440305"/>
            <a:chOff x="700197" y="218749"/>
            <a:chExt cx="7665720" cy="2440305"/>
          </a:xfrm>
        </p:grpSpPr>
        <p:sp>
          <p:nvSpPr>
            <p:cNvPr id="3" name="object 3"/>
            <p:cNvSpPr/>
            <p:nvPr/>
          </p:nvSpPr>
          <p:spPr>
            <a:xfrm>
              <a:off x="706049" y="224599"/>
              <a:ext cx="7653472" cy="24282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03188" y="221740"/>
              <a:ext cx="7659370" cy="2434590"/>
            </a:xfrm>
            <a:custGeom>
              <a:avLst/>
              <a:gdLst/>
              <a:ahLst/>
              <a:cxnLst/>
              <a:rect l="l" t="t" r="r" b="b"/>
              <a:pathLst>
                <a:path w="7659370" h="2434590">
                  <a:moveTo>
                    <a:pt x="0" y="0"/>
                  </a:moveTo>
                  <a:lnTo>
                    <a:pt x="7659216" y="0"/>
                  </a:lnTo>
                  <a:lnTo>
                    <a:pt x="7659216" y="2433991"/>
                  </a:lnTo>
                  <a:lnTo>
                    <a:pt x="0" y="2433991"/>
                  </a:lnTo>
                  <a:lnTo>
                    <a:pt x="0" y="0"/>
                  </a:lnTo>
                  <a:close/>
                </a:path>
              </a:pathLst>
            </a:custGeom>
            <a:ln w="598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700198" y="2795444"/>
            <a:ext cx="7662545" cy="13970"/>
            <a:chOff x="700198" y="2795444"/>
            <a:chExt cx="7662545" cy="13970"/>
          </a:xfrm>
        </p:grpSpPr>
        <p:sp>
          <p:nvSpPr>
            <p:cNvPr id="6" name="object 6"/>
            <p:cNvSpPr/>
            <p:nvPr/>
          </p:nvSpPr>
          <p:spPr>
            <a:xfrm>
              <a:off x="706049" y="2798303"/>
              <a:ext cx="7656216" cy="1063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03188" y="2795444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496"/>
                  </a:moveTo>
                  <a:lnTo>
                    <a:pt x="0" y="0"/>
                  </a:lnTo>
                </a:path>
              </a:pathLst>
            </a:custGeom>
            <a:ln w="59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749375" y="2248086"/>
            <a:ext cx="372110" cy="372110"/>
            <a:chOff x="749375" y="2248086"/>
            <a:chExt cx="372110" cy="372110"/>
          </a:xfrm>
        </p:grpSpPr>
        <p:sp>
          <p:nvSpPr>
            <p:cNvPr id="9" name="object 9"/>
            <p:cNvSpPr/>
            <p:nvPr/>
          </p:nvSpPr>
          <p:spPr>
            <a:xfrm>
              <a:off x="755407" y="225411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179847" y="0"/>
                  </a:moveTo>
                  <a:lnTo>
                    <a:pt x="110807" y="13179"/>
                  </a:lnTo>
                  <a:lnTo>
                    <a:pt x="52687" y="52717"/>
                  </a:lnTo>
                  <a:lnTo>
                    <a:pt x="13172" y="110869"/>
                  </a:lnTo>
                  <a:lnTo>
                    <a:pt x="0" y="179947"/>
                  </a:lnTo>
                  <a:lnTo>
                    <a:pt x="3293" y="215851"/>
                  </a:lnTo>
                  <a:lnTo>
                    <a:pt x="29637" y="279469"/>
                  </a:lnTo>
                  <a:lnTo>
                    <a:pt x="80381" y="330242"/>
                  </a:lnTo>
                  <a:lnTo>
                    <a:pt x="143963" y="356601"/>
                  </a:lnTo>
                  <a:lnTo>
                    <a:pt x="179847" y="359896"/>
                  </a:lnTo>
                  <a:lnTo>
                    <a:pt x="215731" y="356601"/>
                  </a:lnTo>
                  <a:lnTo>
                    <a:pt x="279313" y="330242"/>
                  </a:lnTo>
                  <a:lnTo>
                    <a:pt x="330057" y="279469"/>
                  </a:lnTo>
                  <a:lnTo>
                    <a:pt x="356401" y="215851"/>
                  </a:lnTo>
                  <a:lnTo>
                    <a:pt x="359694" y="179947"/>
                  </a:lnTo>
                  <a:lnTo>
                    <a:pt x="356401" y="144043"/>
                  </a:lnTo>
                  <a:lnTo>
                    <a:pt x="330057" y="80426"/>
                  </a:lnTo>
                  <a:lnTo>
                    <a:pt x="279313" y="29653"/>
                  </a:lnTo>
                  <a:lnTo>
                    <a:pt x="215731" y="3294"/>
                  </a:lnTo>
                  <a:lnTo>
                    <a:pt x="1798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55407" y="2254118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0" y="179948"/>
                  </a:moveTo>
                  <a:lnTo>
                    <a:pt x="13171" y="110869"/>
                  </a:lnTo>
                  <a:lnTo>
                    <a:pt x="52687" y="52717"/>
                  </a:lnTo>
                  <a:lnTo>
                    <a:pt x="110807" y="13179"/>
                  </a:lnTo>
                  <a:lnTo>
                    <a:pt x="179847" y="0"/>
                  </a:lnTo>
                  <a:lnTo>
                    <a:pt x="215731" y="3294"/>
                  </a:lnTo>
                  <a:lnTo>
                    <a:pt x="279313" y="29653"/>
                  </a:lnTo>
                  <a:lnTo>
                    <a:pt x="330057" y="80426"/>
                  </a:lnTo>
                  <a:lnTo>
                    <a:pt x="356401" y="144043"/>
                  </a:lnTo>
                  <a:lnTo>
                    <a:pt x="359694" y="179948"/>
                  </a:lnTo>
                  <a:lnTo>
                    <a:pt x="356401" y="215852"/>
                  </a:lnTo>
                  <a:lnTo>
                    <a:pt x="330057" y="279469"/>
                  </a:lnTo>
                  <a:lnTo>
                    <a:pt x="279313" y="330242"/>
                  </a:lnTo>
                  <a:lnTo>
                    <a:pt x="215731" y="356601"/>
                  </a:lnTo>
                  <a:lnTo>
                    <a:pt x="179847" y="359896"/>
                  </a:lnTo>
                  <a:lnTo>
                    <a:pt x="143963" y="356601"/>
                  </a:lnTo>
                  <a:lnTo>
                    <a:pt x="80381" y="330242"/>
                  </a:lnTo>
                  <a:lnTo>
                    <a:pt x="29636" y="279469"/>
                  </a:lnTo>
                  <a:lnTo>
                    <a:pt x="3292" y="215852"/>
                  </a:lnTo>
                  <a:lnTo>
                    <a:pt x="0" y="179948"/>
                  </a:lnTo>
                  <a:close/>
                </a:path>
              </a:pathLst>
            </a:custGeom>
            <a:ln w="1196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65262" y="2295871"/>
            <a:ext cx="133350" cy="284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25"/>
              </a:lnSpc>
            </a:pPr>
            <a:r>
              <a:rPr sz="2000" i="1" spc="-65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38457" y="167509"/>
            <a:ext cx="7781290" cy="2651125"/>
            <a:chOff x="638457" y="167509"/>
            <a:chExt cx="7781290" cy="2651125"/>
          </a:xfrm>
        </p:grpSpPr>
        <p:sp>
          <p:nvSpPr>
            <p:cNvPr id="13" name="object 13"/>
            <p:cNvSpPr/>
            <p:nvPr/>
          </p:nvSpPr>
          <p:spPr>
            <a:xfrm>
              <a:off x="643219" y="172271"/>
              <a:ext cx="7771765" cy="2641600"/>
            </a:xfrm>
            <a:custGeom>
              <a:avLst/>
              <a:gdLst/>
              <a:ahLst/>
              <a:cxnLst/>
              <a:rect l="l" t="t" r="r" b="b"/>
              <a:pathLst>
                <a:path w="7771765" h="2641600">
                  <a:moveTo>
                    <a:pt x="0" y="0"/>
                  </a:moveTo>
                  <a:lnTo>
                    <a:pt x="7771764" y="0"/>
                  </a:lnTo>
                  <a:lnTo>
                    <a:pt x="7771764" y="2641432"/>
                  </a:lnTo>
                  <a:lnTo>
                    <a:pt x="0" y="264143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603E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1895" y="2081783"/>
              <a:ext cx="502920" cy="4907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9227" y="2104077"/>
              <a:ext cx="410845" cy="398145"/>
            </a:xfrm>
            <a:custGeom>
              <a:avLst/>
              <a:gdLst/>
              <a:ahLst/>
              <a:cxnLst/>
              <a:rect l="l" t="t" r="r" b="b"/>
              <a:pathLst>
                <a:path w="410844" h="398144">
                  <a:moveTo>
                    <a:pt x="410682" y="0"/>
                  </a:moveTo>
                  <a:lnTo>
                    <a:pt x="0" y="0"/>
                  </a:lnTo>
                  <a:lnTo>
                    <a:pt x="0" y="398070"/>
                  </a:lnTo>
                  <a:lnTo>
                    <a:pt x="410682" y="398070"/>
                  </a:lnTo>
                  <a:lnTo>
                    <a:pt x="410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9227" y="2104077"/>
              <a:ext cx="410845" cy="398145"/>
            </a:xfrm>
            <a:custGeom>
              <a:avLst/>
              <a:gdLst/>
              <a:ahLst/>
              <a:cxnLst/>
              <a:rect l="l" t="t" r="r" b="b"/>
              <a:pathLst>
                <a:path w="410844" h="398144">
                  <a:moveTo>
                    <a:pt x="0" y="0"/>
                  </a:moveTo>
                  <a:lnTo>
                    <a:pt x="410683" y="0"/>
                  </a:lnTo>
                  <a:lnTo>
                    <a:pt x="410683" y="398069"/>
                  </a:lnTo>
                  <a:lnTo>
                    <a:pt x="0" y="39806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26721" y="5934964"/>
            <a:ext cx="798830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45720">
              <a:lnSpc>
                <a:spcPts val="1900"/>
              </a:lnSpc>
              <a:spcBef>
                <a:spcPts val="180"/>
              </a:spcBef>
            </a:pPr>
            <a:r>
              <a:rPr sz="1600" spc="-20" dirty="0">
                <a:latin typeface="Calibri"/>
                <a:cs typeface="Calibri"/>
              </a:rPr>
              <a:t>Графики </a:t>
            </a:r>
            <a:r>
              <a:rPr sz="1600" spc="-10" dirty="0">
                <a:latin typeface="Calibri"/>
                <a:cs typeface="Calibri"/>
              </a:rPr>
              <a:t>средних значений </a:t>
            </a:r>
            <a:r>
              <a:rPr sz="1600" spc="-5" dirty="0">
                <a:latin typeface="Calibri"/>
                <a:cs typeface="Calibri"/>
              </a:rPr>
              <a:t>вращающих моментов основного </a:t>
            </a:r>
            <a:r>
              <a:rPr sz="1600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компенсаторного движения  </a:t>
            </a:r>
            <a:r>
              <a:rPr sz="1600" spc="-5" dirty="0">
                <a:latin typeface="Calibri"/>
                <a:cs typeface="Calibri"/>
              </a:rPr>
              <a:t>при </a:t>
            </a:r>
            <a:r>
              <a:rPr sz="1600" spc="-10" dirty="0">
                <a:latin typeface="Calibri"/>
                <a:cs typeface="Calibri"/>
              </a:rPr>
              <a:t>наклоне туловища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вперед/назад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82867" y="3336561"/>
            <a:ext cx="7700009" cy="2559685"/>
            <a:chOff x="682867" y="3336561"/>
            <a:chExt cx="7700009" cy="2559685"/>
          </a:xfrm>
        </p:grpSpPr>
        <p:sp>
          <p:nvSpPr>
            <p:cNvPr id="19" name="object 19"/>
            <p:cNvSpPr/>
            <p:nvPr/>
          </p:nvSpPr>
          <p:spPr>
            <a:xfrm>
              <a:off x="691895" y="4940808"/>
              <a:ext cx="502920" cy="4663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39228" y="4964328"/>
              <a:ext cx="410845" cy="373380"/>
            </a:xfrm>
            <a:custGeom>
              <a:avLst/>
              <a:gdLst/>
              <a:ahLst/>
              <a:cxnLst/>
              <a:rect l="l" t="t" r="r" b="b"/>
              <a:pathLst>
                <a:path w="410844" h="373379">
                  <a:moveTo>
                    <a:pt x="410682" y="0"/>
                  </a:moveTo>
                  <a:lnTo>
                    <a:pt x="0" y="0"/>
                  </a:lnTo>
                  <a:lnTo>
                    <a:pt x="0" y="372793"/>
                  </a:lnTo>
                  <a:lnTo>
                    <a:pt x="410682" y="372793"/>
                  </a:lnTo>
                  <a:lnTo>
                    <a:pt x="410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39228" y="4964328"/>
              <a:ext cx="410845" cy="373380"/>
            </a:xfrm>
            <a:custGeom>
              <a:avLst/>
              <a:gdLst/>
              <a:ahLst/>
              <a:cxnLst/>
              <a:rect l="l" t="t" r="r" b="b"/>
              <a:pathLst>
                <a:path w="410844" h="373379">
                  <a:moveTo>
                    <a:pt x="0" y="0"/>
                  </a:moveTo>
                  <a:lnTo>
                    <a:pt x="410683" y="0"/>
                  </a:lnTo>
                  <a:lnTo>
                    <a:pt x="410683" y="372794"/>
                  </a:lnTo>
                  <a:lnTo>
                    <a:pt x="0" y="37279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6048" y="3533502"/>
              <a:ext cx="7656216" cy="23624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35475" y="5489046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5">
                  <a:moveTo>
                    <a:pt x="179847" y="0"/>
                  </a:moveTo>
                  <a:lnTo>
                    <a:pt x="110807" y="13178"/>
                  </a:lnTo>
                  <a:lnTo>
                    <a:pt x="52687" y="52715"/>
                  </a:lnTo>
                  <a:lnTo>
                    <a:pt x="13172" y="110864"/>
                  </a:lnTo>
                  <a:lnTo>
                    <a:pt x="0" y="179941"/>
                  </a:lnTo>
                  <a:lnTo>
                    <a:pt x="3293" y="215843"/>
                  </a:lnTo>
                  <a:lnTo>
                    <a:pt x="29637" y="279459"/>
                  </a:lnTo>
                  <a:lnTo>
                    <a:pt x="80381" y="330230"/>
                  </a:lnTo>
                  <a:lnTo>
                    <a:pt x="143963" y="356587"/>
                  </a:lnTo>
                  <a:lnTo>
                    <a:pt x="179847" y="359882"/>
                  </a:lnTo>
                  <a:lnTo>
                    <a:pt x="215731" y="356587"/>
                  </a:lnTo>
                  <a:lnTo>
                    <a:pt x="279313" y="330230"/>
                  </a:lnTo>
                  <a:lnTo>
                    <a:pt x="330057" y="279459"/>
                  </a:lnTo>
                  <a:lnTo>
                    <a:pt x="356401" y="215843"/>
                  </a:lnTo>
                  <a:lnTo>
                    <a:pt x="359694" y="179941"/>
                  </a:lnTo>
                  <a:lnTo>
                    <a:pt x="356401" y="144038"/>
                  </a:lnTo>
                  <a:lnTo>
                    <a:pt x="330057" y="80423"/>
                  </a:lnTo>
                  <a:lnTo>
                    <a:pt x="279313" y="29652"/>
                  </a:lnTo>
                  <a:lnTo>
                    <a:pt x="215731" y="3294"/>
                  </a:lnTo>
                  <a:lnTo>
                    <a:pt x="1798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35475" y="5489046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5">
                  <a:moveTo>
                    <a:pt x="0" y="179941"/>
                  </a:moveTo>
                  <a:lnTo>
                    <a:pt x="13171" y="110865"/>
                  </a:lnTo>
                  <a:lnTo>
                    <a:pt x="52687" y="52715"/>
                  </a:lnTo>
                  <a:lnTo>
                    <a:pt x="110807" y="13178"/>
                  </a:lnTo>
                  <a:lnTo>
                    <a:pt x="179847" y="0"/>
                  </a:lnTo>
                  <a:lnTo>
                    <a:pt x="215731" y="3294"/>
                  </a:lnTo>
                  <a:lnTo>
                    <a:pt x="279313" y="29652"/>
                  </a:lnTo>
                  <a:lnTo>
                    <a:pt x="330057" y="80423"/>
                  </a:lnTo>
                  <a:lnTo>
                    <a:pt x="356401" y="144038"/>
                  </a:lnTo>
                  <a:lnTo>
                    <a:pt x="359694" y="179941"/>
                  </a:lnTo>
                  <a:lnTo>
                    <a:pt x="356401" y="215844"/>
                  </a:lnTo>
                  <a:lnTo>
                    <a:pt x="330057" y="279459"/>
                  </a:lnTo>
                  <a:lnTo>
                    <a:pt x="279313" y="330230"/>
                  </a:lnTo>
                  <a:lnTo>
                    <a:pt x="215731" y="356588"/>
                  </a:lnTo>
                  <a:lnTo>
                    <a:pt x="179847" y="359883"/>
                  </a:lnTo>
                  <a:lnTo>
                    <a:pt x="143963" y="356588"/>
                  </a:lnTo>
                  <a:lnTo>
                    <a:pt x="80381" y="330230"/>
                  </a:lnTo>
                  <a:lnTo>
                    <a:pt x="29636" y="279459"/>
                  </a:lnTo>
                  <a:lnTo>
                    <a:pt x="3292" y="215844"/>
                  </a:lnTo>
                  <a:lnTo>
                    <a:pt x="0" y="179941"/>
                  </a:lnTo>
                  <a:close/>
                </a:path>
              </a:pathLst>
            </a:custGeom>
            <a:ln w="1196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06048" y="3356881"/>
              <a:ext cx="7653472" cy="311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03187" y="3356881"/>
              <a:ext cx="7659370" cy="34290"/>
            </a:xfrm>
            <a:custGeom>
              <a:avLst/>
              <a:gdLst/>
              <a:ahLst/>
              <a:cxnLst/>
              <a:rect l="l" t="t" r="r" b="b"/>
              <a:pathLst>
                <a:path w="7659370" h="34289">
                  <a:moveTo>
                    <a:pt x="-2991" y="17024"/>
                  </a:moveTo>
                  <a:lnTo>
                    <a:pt x="7662207" y="17024"/>
                  </a:lnTo>
                </a:path>
              </a:pathLst>
            </a:custGeom>
            <a:ln w="4003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87497" y="2621788"/>
            <a:ext cx="769112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1435" marR="5080" indent="-39370">
              <a:lnSpc>
                <a:spcPts val="1900"/>
              </a:lnSpc>
              <a:spcBef>
                <a:spcPts val="180"/>
              </a:spcBef>
              <a:tabLst>
                <a:tab pos="7677784" algn="l"/>
              </a:tabLst>
            </a:pPr>
            <a:r>
              <a:rPr sz="1600" strike="sngStrike" spc="-95" dirty="0">
                <a:latin typeface="Times New Roman"/>
                <a:cs typeface="Times New Roman"/>
              </a:rPr>
              <a:t> </a:t>
            </a:r>
            <a:r>
              <a:rPr sz="1600" strike="sngStrike" spc="-20" dirty="0">
                <a:latin typeface="Calibri"/>
                <a:cs typeface="Calibri"/>
              </a:rPr>
              <a:t>Результаты </a:t>
            </a:r>
            <a:r>
              <a:rPr sz="1600" strike="sngStrike" spc="-10" dirty="0">
                <a:latin typeface="Calibri"/>
                <a:cs typeface="Calibri"/>
              </a:rPr>
              <a:t>изокинетического </a:t>
            </a:r>
            <a:r>
              <a:rPr sz="1600" strike="sngStrike" spc="-5" dirty="0">
                <a:latin typeface="Calibri"/>
                <a:cs typeface="Calibri"/>
              </a:rPr>
              <a:t>теста </a:t>
            </a:r>
            <a:r>
              <a:rPr sz="1600" strike="sngStrike" dirty="0">
                <a:latin typeface="Calibri"/>
                <a:cs typeface="Calibri"/>
              </a:rPr>
              <a:t>при </a:t>
            </a:r>
            <a:r>
              <a:rPr sz="1600" strike="sngStrike" spc="-5" dirty="0">
                <a:latin typeface="Calibri"/>
                <a:cs typeface="Calibri"/>
              </a:rPr>
              <a:t>наклоне </a:t>
            </a:r>
            <a:r>
              <a:rPr sz="1600" strike="sngStrike" spc="-10" dirty="0">
                <a:latin typeface="Calibri"/>
                <a:cs typeface="Calibri"/>
              </a:rPr>
              <a:t>туловища</a:t>
            </a:r>
            <a:r>
              <a:rPr sz="1600" strike="sngStrike" spc="70" dirty="0">
                <a:latin typeface="Calibri"/>
                <a:cs typeface="Calibri"/>
              </a:rPr>
              <a:t> </a:t>
            </a:r>
            <a:r>
              <a:rPr sz="1600" strike="sngStrike" spc="-5" dirty="0">
                <a:latin typeface="Calibri"/>
                <a:cs typeface="Calibri"/>
              </a:rPr>
              <a:t>вперед/</a:t>
            </a:r>
            <a:r>
              <a:rPr sz="1600" strike="sngStrike" spc="5" dirty="0">
                <a:latin typeface="Calibri"/>
                <a:cs typeface="Calibri"/>
              </a:rPr>
              <a:t> </a:t>
            </a:r>
            <a:r>
              <a:rPr sz="1600" strike="sngStrike" spc="-5" dirty="0">
                <a:latin typeface="Calibri"/>
                <a:cs typeface="Calibri"/>
              </a:rPr>
              <a:t>назад </a:t>
            </a:r>
            <a:r>
              <a:rPr sz="1600" strike="sngStrike" dirty="0">
                <a:latin typeface="Calibri"/>
                <a:cs typeface="Calibri"/>
              </a:rPr>
              <a:t>	</a:t>
            </a:r>
            <a:r>
              <a:rPr sz="1600" strike="noStrike" dirty="0">
                <a:latin typeface="Calibri"/>
                <a:cs typeface="Calibri"/>
              </a:rPr>
              <a:t> </a:t>
            </a:r>
            <a:r>
              <a:rPr sz="1600" strike="noStrike" spc="-5" dirty="0">
                <a:latin typeface="Calibri"/>
                <a:cs typeface="Calibri"/>
              </a:rPr>
              <a:t>(сгибание/разгибание)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3187" y="3530637"/>
            <a:ext cx="7659370" cy="2368550"/>
          </a:xfrm>
          <a:prstGeom prst="rect">
            <a:avLst/>
          </a:prstGeom>
          <a:ln w="5982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50">
              <a:latin typeface="Times New Roman"/>
              <a:cs typeface="Times New Roman"/>
            </a:endParaRPr>
          </a:p>
          <a:p>
            <a:pPr marL="141605">
              <a:lnSpc>
                <a:spcPct val="100000"/>
              </a:lnSpc>
            </a:pPr>
            <a:r>
              <a:rPr sz="2000" i="1" spc="-65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43218" y="3352119"/>
            <a:ext cx="7771765" cy="2587625"/>
          </a:xfrm>
          <a:custGeom>
            <a:avLst/>
            <a:gdLst/>
            <a:ahLst/>
            <a:cxnLst/>
            <a:rect l="l" t="t" r="r" b="b"/>
            <a:pathLst>
              <a:path w="7771765" h="2587625">
                <a:moveTo>
                  <a:pt x="0" y="0"/>
                </a:moveTo>
                <a:lnTo>
                  <a:pt x="7771764" y="0"/>
                </a:lnTo>
                <a:lnTo>
                  <a:pt x="7771764" y="2587376"/>
                </a:lnTo>
                <a:lnTo>
                  <a:pt x="0" y="258737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603E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05665" y="199915"/>
            <a:ext cx="7135495" cy="2339340"/>
            <a:chOff x="1105665" y="199915"/>
            <a:chExt cx="7135495" cy="2339340"/>
          </a:xfrm>
        </p:grpSpPr>
        <p:sp>
          <p:nvSpPr>
            <p:cNvPr id="3" name="object 3"/>
            <p:cNvSpPr/>
            <p:nvPr/>
          </p:nvSpPr>
          <p:spPr>
            <a:xfrm>
              <a:off x="1111188" y="205439"/>
              <a:ext cx="7124053" cy="23277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8523" y="202772"/>
              <a:ext cx="7129780" cy="2333625"/>
            </a:xfrm>
            <a:custGeom>
              <a:avLst/>
              <a:gdLst/>
              <a:ahLst/>
              <a:cxnLst/>
              <a:rect l="l" t="t" r="r" b="b"/>
              <a:pathLst>
                <a:path w="7129780" h="2333625">
                  <a:moveTo>
                    <a:pt x="0" y="0"/>
                  </a:moveTo>
                  <a:lnTo>
                    <a:pt x="7129408" y="0"/>
                  </a:lnTo>
                  <a:lnTo>
                    <a:pt x="7129408" y="2333075"/>
                  </a:lnTo>
                  <a:lnTo>
                    <a:pt x="0" y="2333075"/>
                  </a:lnTo>
                  <a:lnTo>
                    <a:pt x="0" y="0"/>
                  </a:lnTo>
                  <a:close/>
                </a:path>
              </a:pathLst>
            </a:custGeom>
            <a:ln w="556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7354" y="2166602"/>
              <a:ext cx="335280" cy="335280"/>
            </a:xfrm>
            <a:custGeom>
              <a:avLst/>
              <a:gdLst/>
              <a:ahLst/>
              <a:cxnLst/>
              <a:rect l="l" t="t" r="r" b="b"/>
              <a:pathLst>
                <a:path w="335280" h="335280">
                  <a:moveTo>
                    <a:pt x="167612" y="0"/>
                  </a:moveTo>
                  <a:lnTo>
                    <a:pt x="103268" y="12260"/>
                  </a:lnTo>
                  <a:lnTo>
                    <a:pt x="49103" y="49042"/>
                  </a:lnTo>
                  <a:lnTo>
                    <a:pt x="12275" y="103140"/>
                  </a:lnTo>
                  <a:lnTo>
                    <a:pt x="0" y="167403"/>
                  </a:lnTo>
                  <a:lnTo>
                    <a:pt x="3068" y="200805"/>
                  </a:lnTo>
                  <a:lnTo>
                    <a:pt x="27620" y="259988"/>
                  </a:lnTo>
                  <a:lnTo>
                    <a:pt x="74912" y="307221"/>
                  </a:lnTo>
                  <a:lnTo>
                    <a:pt x="134169" y="331743"/>
                  </a:lnTo>
                  <a:lnTo>
                    <a:pt x="167612" y="334808"/>
                  </a:lnTo>
                  <a:lnTo>
                    <a:pt x="201054" y="331743"/>
                  </a:lnTo>
                  <a:lnTo>
                    <a:pt x="260311" y="307221"/>
                  </a:lnTo>
                  <a:lnTo>
                    <a:pt x="307603" y="259988"/>
                  </a:lnTo>
                  <a:lnTo>
                    <a:pt x="332155" y="200805"/>
                  </a:lnTo>
                  <a:lnTo>
                    <a:pt x="335224" y="167403"/>
                  </a:lnTo>
                  <a:lnTo>
                    <a:pt x="332155" y="134002"/>
                  </a:lnTo>
                  <a:lnTo>
                    <a:pt x="307603" y="74819"/>
                  </a:lnTo>
                  <a:lnTo>
                    <a:pt x="260311" y="27586"/>
                  </a:lnTo>
                  <a:lnTo>
                    <a:pt x="201054" y="3065"/>
                  </a:lnTo>
                  <a:lnTo>
                    <a:pt x="167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47354" y="2166601"/>
              <a:ext cx="335280" cy="335280"/>
            </a:xfrm>
            <a:custGeom>
              <a:avLst/>
              <a:gdLst/>
              <a:ahLst/>
              <a:cxnLst/>
              <a:rect l="l" t="t" r="r" b="b"/>
              <a:pathLst>
                <a:path w="335280" h="335280">
                  <a:moveTo>
                    <a:pt x="0" y="167404"/>
                  </a:moveTo>
                  <a:lnTo>
                    <a:pt x="12275" y="103140"/>
                  </a:lnTo>
                  <a:lnTo>
                    <a:pt x="49103" y="49042"/>
                  </a:lnTo>
                  <a:lnTo>
                    <a:pt x="103268" y="12260"/>
                  </a:lnTo>
                  <a:lnTo>
                    <a:pt x="167611" y="0"/>
                  </a:lnTo>
                  <a:lnTo>
                    <a:pt x="201054" y="3065"/>
                  </a:lnTo>
                  <a:lnTo>
                    <a:pt x="260311" y="27586"/>
                  </a:lnTo>
                  <a:lnTo>
                    <a:pt x="307603" y="74820"/>
                  </a:lnTo>
                  <a:lnTo>
                    <a:pt x="332154" y="134002"/>
                  </a:lnTo>
                  <a:lnTo>
                    <a:pt x="335223" y="167404"/>
                  </a:lnTo>
                  <a:lnTo>
                    <a:pt x="332154" y="200805"/>
                  </a:lnTo>
                  <a:lnTo>
                    <a:pt x="307603" y="259988"/>
                  </a:lnTo>
                  <a:lnTo>
                    <a:pt x="260311" y="307222"/>
                  </a:lnTo>
                  <a:lnTo>
                    <a:pt x="201054" y="331743"/>
                  </a:lnTo>
                  <a:lnTo>
                    <a:pt x="167611" y="334808"/>
                  </a:lnTo>
                  <a:lnTo>
                    <a:pt x="134169" y="331743"/>
                  </a:lnTo>
                  <a:lnTo>
                    <a:pt x="74912" y="307222"/>
                  </a:lnTo>
                  <a:lnTo>
                    <a:pt x="27620" y="259988"/>
                  </a:lnTo>
                  <a:lnTo>
                    <a:pt x="3068" y="200805"/>
                  </a:lnTo>
                  <a:lnTo>
                    <a:pt x="0" y="167404"/>
                  </a:lnTo>
                  <a:close/>
                </a:path>
              </a:pathLst>
            </a:custGeom>
            <a:ln w="1113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249459" y="2205527"/>
            <a:ext cx="124460" cy="264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5"/>
              </a:lnSpc>
            </a:pPr>
            <a:r>
              <a:rPr sz="1900" i="1" spc="10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88136" y="2100072"/>
            <a:ext cx="441959" cy="490855"/>
            <a:chOff x="1088136" y="2100072"/>
            <a:chExt cx="441959" cy="490855"/>
          </a:xfrm>
        </p:grpSpPr>
        <p:sp>
          <p:nvSpPr>
            <p:cNvPr id="9" name="object 9"/>
            <p:cNvSpPr/>
            <p:nvPr/>
          </p:nvSpPr>
          <p:spPr>
            <a:xfrm>
              <a:off x="1088136" y="2100072"/>
              <a:ext cx="441959" cy="4907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35115" y="2123434"/>
              <a:ext cx="347980" cy="398145"/>
            </a:xfrm>
            <a:custGeom>
              <a:avLst/>
              <a:gdLst/>
              <a:ahLst/>
              <a:cxnLst/>
              <a:rect l="l" t="t" r="r" b="b"/>
              <a:pathLst>
                <a:path w="347980" h="398144">
                  <a:moveTo>
                    <a:pt x="347389" y="0"/>
                  </a:moveTo>
                  <a:lnTo>
                    <a:pt x="0" y="0"/>
                  </a:lnTo>
                  <a:lnTo>
                    <a:pt x="0" y="398068"/>
                  </a:lnTo>
                  <a:lnTo>
                    <a:pt x="347389" y="398068"/>
                  </a:lnTo>
                  <a:lnTo>
                    <a:pt x="3473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35115" y="2123434"/>
              <a:ext cx="347980" cy="398145"/>
            </a:xfrm>
            <a:custGeom>
              <a:avLst/>
              <a:gdLst/>
              <a:ahLst/>
              <a:cxnLst/>
              <a:rect l="l" t="t" r="r" b="b"/>
              <a:pathLst>
                <a:path w="347980" h="398144">
                  <a:moveTo>
                    <a:pt x="0" y="0"/>
                  </a:moveTo>
                  <a:lnTo>
                    <a:pt x="347389" y="0"/>
                  </a:lnTo>
                  <a:lnTo>
                    <a:pt x="347389" y="398069"/>
                  </a:lnTo>
                  <a:lnTo>
                    <a:pt x="0" y="39806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80010" y="5325364"/>
            <a:ext cx="7046595" cy="714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300"/>
              </a:lnSpc>
              <a:spcBef>
                <a:spcPts val="100"/>
              </a:spcBef>
            </a:pPr>
            <a:r>
              <a:rPr sz="1600" spc="-20" dirty="0">
                <a:latin typeface="Calibri"/>
                <a:cs typeface="Calibri"/>
              </a:rPr>
              <a:t>Графики </a:t>
            </a:r>
            <a:r>
              <a:rPr sz="1600" spc="-10" dirty="0">
                <a:latin typeface="Calibri"/>
                <a:cs typeface="Calibri"/>
              </a:rPr>
              <a:t>средних </a:t>
            </a:r>
            <a:r>
              <a:rPr sz="1600" spc="-5" dirty="0">
                <a:latin typeface="Calibri"/>
                <a:cs typeface="Calibri"/>
              </a:rPr>
              <a:t>значений вращающих моментов </a:t>
            </a:r>
            <a:r>
              <a:rPr sz="1600" spc="-10" dirty="0">
                <a:latin typeface="Calibri"/>
                <a:cs typeface="Calibri"/>
              </a:rPr>
              <a:t>основного </a:t>
            </a:r>
            <a:r>
              <a:rPr sz="1600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компенсаторного  движения </a:t>
            </a:r>
            <a:r>
              <a:rPr sz="1600" spc="-5" dirty="0">
                <a:latin typeface="Calibri"/>
                <a:cs typeface="Calibri"/>
              </a:rPr>
              <a:t>при ротации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туловища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46112" y="3221792"/>
            <a:ext cx="7138670" cy="2209165"/>
            <a:chOff x="1046112" y="3221792"/>
            <a:chExt cx="7138670" cy="2209165"/>
          </a:xfrm>
        </p:grpSpPr>
        <p:sp>
          <p:nvSpPr>
            <p:cNvPr id="14" name="object 14"/>
            <p:cNvSpPr/>
            <p:nvPr/>
          </p:nvSpPr>
          <p:spPr>
            <a:xfrm>
              <a:off x="1051635" y="3227313"/>
              <a:ext cx="7127330" cy="21978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48970" y="3224650"/>
              <a:ext cx="7132955" cy="2203450"/>
            </a:xfrm>
            <a:custGeom>
              <a:avLst/>
              <a:gdLst/>
              <a:ahLst/>
              <a:cxnLst/>
              <a:rect l="l" t="t" r="r" b="b"/>
              <a:pathLst>
                <a:path w="7132955" h="2203450">
                  <a:moveTo>
                    <a:pt x="0" y="0"/>
                  </a:moveTo>
                  <a:lnTo>
                    <a:pt x="7132686" y="0"/>
                  </a:lnTo>
                  <a:lnTo>
                    <a:pt x="7132686" y="2203195"/>
                  </a:lnTo>
                  <a:lnTo>
                    <a:pt x="0" y="2203195"/>
                  </a:lnTo>
                  <a:lnTo>
                    <a:pt x="0" y="0"/>
                  </a:lnTo>
                  <a:close/>
                </a:path>
              </a:pathLst>
            </a:custGeom>
            <a:ln w="556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79060" y="5058599"/>
              <a:ext cx="335280" cy="335280"/>
            </a:xfrm>
            <a:custGeom>
              <a:avLst/>
              <a:gdLst/>
              <a:ahLst/>
              <a:cxnLst/>
              <a:rect l="l" t="t" r="r" b="b"/>
              <a:pathLst>
                <a:path w="335280" h="335279">
                  <a:moveTo>
                    <a:pt x="167611" y="0"/>
                  </a:moveTo>
                  <a:lnTo>
                    <a:pt x="103268" y="12260"/>
                  </a:lnTo>
                  <a:lnTo>
                    <a:pt x="49103" y="49042"/>
                  </a:lnTo>
                  <a:lnTo>
                    <a:pt x="12275" y="103139"/>
                  </a:lnTo>
                  <a:lnTo>
                    <a:pt x="0" y="167402"/>
                  </a:lnTo>
                  <a:lnTo>
                    <a:pt x="3068" y="200803"/>
                  </a:lnTo>
                  <a:lnTo>
                    <a:pt x="27620" y="259986"/>
                  </a:lnTo>
                  <a:lnTo>
                    <a:pt x="74912" y="307219"/>
                  </a:lnTo>
                  <a:lnTo>
                    <a:pt x="134169" y="331741"/>
                  </a:lnTo>
                  <a:lnTo>
                    <a:pt x="167611" y="334806"/>
                  </a:lnTo>
                  <a:lnTo>
                    <a:pt x="201055" y="331741"/>
                  </a:lnTo>
                  <a:lnTo>
                    <a:pt x="260311" y="307219"/>
                  </a:lnTo>
                  <a:lnTo>
                    <a:pt x="307603" y="259986"/>
                  </a:lnTo>
                  <a:lnTo>
                    <a:pt x="332154" y="200803"/>
                  </a:lnTo>
                  <a:lnTo>
                    <a:pt x="335223" y="167402"/>
                  </a:lnTo>
                  <a:lnTo>
                    <a:pt x="332154" y="134001"/>
                  </a:lnTo>
                  <a:lnTo>
                    <a:pt x="307603" y="74818"/>
                  </a:lnTo>
                  <a:lnTo>
                    <a:pt x="260311" y="27586"/>
                  </a:lnTo>
                  <a:lnTo>
                    <a:pt x="201055" y="3065"/>
                  </a:lnTo>
                  <a:lnTo>
                    <a:pt x="1676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9060" y="5058598"/>
              <a:ext cx="335280" cy="335280"/>
            </a:xfrm>
            <a:custGeom>
              <a:avLst/>
              <a:gdLst/>
              <a:ahLst/>
              <a:cxnLst/>
              <a:rect l="l" t="t" r="r" b="b"/>
              <a:pathLst>
                <a:path w="335280" h="335279">
                  <a:moveTo>
                    <a:pt x="0" y="167403"/>
                  </a:moveTo>
                  <a:lnTo>
                    <a:pt x="12275" y="103140"/>
                  </a:lnTo>
                  <a:lnTo>
                    <a:pt x="49103" y="49042"/>
                  </a:lnTo>
                  <a:lnTo>
                    <a:pt x="103268" y="12260"/>
                  </a:lnTo>
                  <a:lnTo>
                    <a:pt x="167611" y="0"/>
                  </a:lnTo>
                  <a:lnTo>
                    <a:pt x="201054" y="3065"/>
                  </a:lnTo>
                  <a:lnTo>
                    <a:pt x="260311" y="27586"/>
                  </a:lnTo>
                  <a:lnTo>
                    <a:pt x="307603" y="74819"/>
                  </a:lnTo>
                  <a:lnTo>
                    <a:pt x="332154" y="134001"/>
                  </a:lnTo>
                  <a:lnTo>
                    <a:pt x="335223" y="167403"/>
                  </a:lnTo>
                  <a:lnTo>
                    <a:pt x="332154" y="200804"/>
                  </a:lnTo>
                  <a:lnTo>
                    <a:pt x="307603" y="259986"/>
                  </a:lnTo>
                  <a:lnTo>
                    <a:pt x="260311" y="307219"/>
                  </a:lnTo>
                  <a:lnTo>
                    <a:pt x="201054" y="331741"/>
                  </a:lnTo>
                  <a:lnTo>
                    <a:pt x="167611" y="334806"/>
                  </a:lnTo>
                  <a:lnTo>
                    <a:pt x="134169" y="331741"/>
                  </a:lnTo>
                  <a:lnTo>
                    <a:pt x="74912" y="307219"/>
                  </a:lnTo>
                  <a:lnTo>
                    <a:pt x="27620" y="259986"/>
                  </a:lnTo>
                  <a:lnTo>
                    <a:pt x="3068" y="200804"/>
                  </a:lnTo>
                  <a:lnTo>
                    <a:pt x="0" y="167403"/>
                  </a:lnTo>
                  <a:close/>
                </a:path>
              </a:pathLst>
            </a:custGeom>
            <a:ln w="1113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182039" y="5097066"/>
            <a:ext cx="124460" cy="264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5"/>
              </a:lnSpc>
            </a:pPr>
            <a:r>
              <a:rPr sz="1900" i="1" spc="10" dirty="0">
                <a:solidFill>
                  <a:srgbClr val="231F20"/>
                </a:solidFill>
                <a:latin typeface="Calibri"/>
                <a:cs typeface="Calibri"/>
              </a:rPr>
              <a:t>7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011936" y="4995671"/>
            <a:ext cx="515620" cy="490855"/>
            <a:chOff x="1011936" y="4995671"/>
            <a:chExt cx="515620" cy="490855"/>
          </a:xfrm>
        </p:grpSpPr>
        <p:sp>
          <p:nvSpPr>
            <p:cNvPr id="20" name="object 20"/>
            <p:cNvSpPr/>
            <p:nvPr/>
          </p:nvSpPr>
          <p:spPr>
            <a:xfrm>
              <a:off x="1011936" y="4995671"/>
              <a:ext cx="515112" cy="4907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57545" y="5019441"/>
              <a:ext cx="423545" cy="398145"/>
            </a:xfrm>
            <a:custGeom>
              <a:avLst/>
              <a:gdLst/>
              <a:ahLst/>
              <a:cxnLst/>
              <a:rect l="l" t="t" r="r" b="b"/>
              <a:pathLst>
                <a:path w="423544" h="398145">
                  <a:moveTo>
                    <a:pt x="423016" y="0"/>
                  </a:moveTo>
                  <a:lnTo>
                    <a:pt x="0" y="0"/>
                  </a:lnTo>
                  <a:lnTo>
                    <a:pt x="0" y="398068"/>
                  </a:lnTo>
                  <a:lnTo>
                    <a:pt x="423016" y="398068"/>
                  </a:lnTo>
                  <a:lnTo>
                    <a:pt x="423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57545" y="5019441"/>
              <a:ext cx="423545" cy="398145"/>
            </a:xfrm>
            <a:custGeom>
              <a:avLst/>
              <a:gdLst/>
              <a:ahLst/>
              <a:cxnLst/>
              <a:rect l="l" t="t" r="r" b="b"/>
              <a:pathLst>
                <a:path w="423544" h="398145">
                  <a:moveTo>
                    <a:pt x="0" y="0"/>
                  </a:moveTo>
                  <a:lnTo>
                    <a:pt x="423016" y="0"/>
                  </a:lnTo>
                  <a:lnTo>
                    <a:pt x="423016" y="398069"/>
                  </a:lnTo>
                  <a:lnTo>
                    <a:pt x="0" y="39806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080010" y="2493771"/>
            <a:ext cx="50838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Calibri"/>
                <a:cs typeface="Calibri"/>
              </a:rPr>
              <a:t>Результаты </a:t>
            </a:r>
            <a:r>
              <a:rPr sz="1600" spc="-10" dirty="0">
                <a:latin typeface="Calibri"/>
                <a:cs typeface="Calibri"/>
              </a:rPr>
              <a:t>изокинетического </a:t>
            </a:r>
            <a:r>
              <a:rPr sz="1600" spc="-5" dirty="0">
                <a:latin typeface="Calibri"/>
                <a:cs typeface="Calibri"/>
              </a:rPr>
              <a:t>теста при ротации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туловища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3958" y="146811"/>
            <a:ext cx="7353934" cy="8820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58110" marR="5080" indent="-2646045">
              <a:lnSpc>
                <a:spcPct val="100699"/>
              </a:lnSpc>
              <a:spcBef>
                <a:spcPts val="75"/>
              </a:spcBef>
              <a:tabLst>
                <a:tab pos="1708785" algn="l"/>
              </a:tabLst>
            </a:pPr>
            <a:r>
              <a:rPr sz="2800" b="1" spc="-5" dirty="0">
                <a:latin typeface="Calibri"/>
                <a:cs typeface="Calibri"/>
              </a:rPr>
              <a:t>Факторы	</a:t>
            </a:r>
            <a:r>
              <a:rPr sz="2800" b="1" spc="-10" dirty="0">
                <a:latin typeface="Calibri"/>
                <a:cs typeface="Calibri"/>
              </a:rPr>
              <a:t>определяющие </a:t>
            </a:r>
            <a:r>
              <a:rPr sz="2800" b="1" spc="-5" dirty="0">
                <a:latin typeface="Calibri"/>
                <a:cs typeface="Calibri"/>
              </a:rPr>
              <a:t>реабилитационную  </a:t>
            </a:r>
            <a:r>
              <a:rPr sz="2800" b="1" i="1" spc="-5" dirty="0">
                <a:latin typeface="Calibri"/>
                <a:cs typeface="Calibri"/>
              </a:rPr>
              <a:t>способность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9435" y="1528571"/>
            <a:ext cx="8065134" cy="3743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070610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i="1" spc="-5" dirty="0">
                <a:latin typeface="Calibri"/>
                <a:cs typeface="Calibri"/>
              </a:rPr>
              <a:t>Функциональные возможности (физические, ментальные </a:t>
            </a:r>
            <a:r>
              <a:rPr sz="2000" i="1" dirty="0">
                <a:latin typeface="Calibri"/>
                <a:cs typeface="Calibri"/>
              </a:rPr>
              <a:t>и  </a:t>
            </a:r>
            <a:r>
              <a:rPr sz="2000" i="1" spc="-5" dirty="0">
                <a:latin typeface="Calibri"/>
                <a:cs typeface="Calibri"/>
              </a:rPr>
              <a:t>социальные)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i="1" spc="-5" dirty="0">
                <a:latin typeface="Calibri"/>
                <a:cs typeface="Calibri"/>
              </a:rPr>
              <a:t>Организационные </a:t>
            </a:r>
            <a:r>
              <a:rPr sz="2000" i="1" dirty="0">
                <a:latin typeface="Calibri"/>
                <a:cs typeface="Calibri"/>
              </a:rPr>
              <a:t>и </a:t>
            </a:r>
            <a:r>
              <a:rPr sz="2000" i="1" spc="-5" dirty="0">
                <a:latin typeface="Calibri"/>
                <a:cs typeface="Calibri"/>
              </a:rPr>
              <a:t>экономические</a:t>
            </a:r>
            <a:r>
              <a:rPr sz="2000" i="1" spc="-3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возможности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5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tabLst>
                <a:tab pos="354965" algn="l"/>
              </a:tabLst>
            </a:pPr>
            <a:r>
              <a:rPr sz="2000" i="1" dirty="0">
                <a:latin typeface="Arial"/>
                <a:cs typeface="Arial"/>
              </a:rPr>
              <a:t>•	</a:t>
            </a:r>
            <a:r>
              <a:rPr sz="2000" i="1" spc="-5" dirty="0">
                <a:latin typeface="Calibri"/>
                <a:cs typeface="Calibri"/>
              </a:rPr>
              <a:t>Факторы </a:t>
            </a:r>
            <a:r>
              <a:rPr sz="2000" i="1" spc="-10" dirty="0">
                <a:latin typeface="Calibri"/>
                <a:cs typeface="Calibri"/>
              </a:rPr>
              <a:t>риска </a:t>
            </a:r>
            <a:r>
              <a:rPr sz="2000" i="1" spc="-5" dirty="0">
                <a:latin typeface="Calibri"/>
                <a:cs typeface="Calibri"/>
              </a:rPr>
              <a:t>замедляющие или нарушающие реабилитационноый  </a:t>
            </a:r>
            <a:r>
              <a:rPr sz="2000" i="1" spc="-10" dirty="0">
                <a:latin typeface="Calibri"/>
                <a:cs typeface="Calibri"/>
              </a:rPr>
              <a:t>процесс </a:t>
            </a:r>
            <a:r>
              <a:rPr sz="2000" i="1" dirty="0">
                <a:latin typeface="Calibri"/>
                <a:cs typeface="Calibri"/>
              </a:rPr>
              <a:t>(связанные с </a:t>
            </a:r>
            <a:r>
              <a:rPr sz="2000" i="1" spc="-5" dirty="0">
                <a:latin typeface="Calibri"/>
                <a:cs typeface="Calibri"/>
              </a:rPr>
              <a:t>пациентом </a:t>
            </a:r>
            <a:r>
              <a:rPr sz="2000" i="1" dirty="0">
                <a:latin typeface="Calibri"/>
                <a:cs typeface="Calibri"/>
              </a:rPr>
              <a:t>или с </a:t>
            </a:r>
            <a:r>
              <a:rPr sz="2000" i="1" spc="-10" dirty="0">
                <a:latin typeface="Calibri"/>
                <a:cs typeface="Calibri"/>
              </a:rPr>
              <a:t>окружающей</a:t>
            </a:r>
            <a:r>
              <a:rPr sz="2000" i="1" spc="-35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средой)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50">
              <a:latin typeface="Calibri"/>
              <a:cs typeface="Calibri"/>
            </a:endParaRPr>
          </a:p>
          <a:p>
            <a:pPr marL="355600" marR="1057275" indent="-342900" algn="just">
              <a:lnSpc>
                <a:spcPct val="100000"/>
              </a:lnSpc>
            </a:pPr>
            <a:r>
              <a:rPr sz="2000" i="1" dirty="0">
                <a:latin typeface="Arial"/>
                <a:cs typeface="Arial"/>
              </a:rPr>
              <a:t>• </a:t>
            </a:r>
            <a:r>
              <a:rPr sz="2000" i="1" spc="-5" dirty="0">
                <a:latin typeface="Calibri"/>
                <a:cs typeface="Calibri"/>
              </a:rPr>
              <a:t>Факторы, ограничивающие проведение реабилитационных  мероприятий (биологические, материальные, социальные,  культурные,</a:t>
            </a:r>
            <a:r>
              <a:rPr sz="2000" i="1" spc="-10" dirty="0">
                <a:latin typeface="Calibri"/>
                <a:cs typeface="Calibri"/>
              </a:rPr>
              <a:t> религиозные)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22612" y="1474787"/>
            <a:ext cx="2720975" cy="4124325"/>
            <a:chOff x="3122612" y="1474787"/>
            <a:chExt cx="2720975" cy="4124325"/>
          </a:xfrm>
        </p:grpSpPr>
        <p:sp>
          <p:nvSpPr>
            <p:cNvPr id="3" name="object 3"/>
            <p:cNvSpPr/>
            <p:nvPr/>
          </p:nvSpPr>
          <p:spPr>
            <a:xfrm>
              <a:off x="3132137" y="1484312"/>
              <a:ext cx="2701925" cy="36218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127375" y="1479550"/>
              <a:ext cx="2711450" cy="4114800"/>
            </a:xfrm>
            <a:custGeom>
              <a:avLst/>
              <a:gdLst/>
              <a:ahLst/>
              <a:cxnLst/>
              <a:rect l="l" t="t" r="r" b="b"/>
              <a:pathLst>
                <a:path w="2711450" h="4114800">
                  <a:moveTo>
                    <a:pt x="0" y="0"/>
                  </a:moveTo>
                  <a:lnTo>
                    <a:pt x="2711449" y="0"/>
                  </a:lnTo>
                  <a:lnTo>
                    <a:pt x="2711449" y="4114799"/>
                  </a:lnTo>
                  <a:lnTo>
                    <a:pt x="0" y="411479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808857" y="5397500"/>
            <a:ext cx="359537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964565">
              <a:lnSpc>
                <a:spcPct val="100800"/>
              </a:lnSpc>
              <a:spcBef>
                <a:spcPts val="75"/>
              </a:spcBef>
            </a:pPr>
            <a:r>
              <a:rPr sz="2400" spc="-25" dirty="0">
                <a:latin typeface="Calibri"/>
                <a:cs typeface="Calibri"/>
              </a:rPr>
              <a:t>Топограмма  </a:t>
            </a:r>
            <a:r>
              <a:rPr sz="2400" spc="-5" dirty="0">
                <a:latin typeface="Calibri"/>
                <a:cs typeface="Calibri"/>
              </a:rPr>
              <a:t>(трехмерное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изображение)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75360" y="0"/>
            <a:ext cx="7312659" cy="1868805"/>
            <a:chOff x="975360" y="0"/>
            <a:chExt cx="7312659" cy="1868805"/>
          </a:xfrm>
        </p:grpSpPr>
        <p:sp>
          <p:nvSpPr>
            <p:cNvPr id="7" name="object 7"/>
            <p:cNvSpPr/>
            <p:nvPr/>
          </p:nvSpPr>
          <p:spPr>
            <a:xfrm>
              <a:off x="975360" y="0"/>
              <a:ext cx="7312152" cy="18684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11936" y="0"/>
              <a:ext cx="7184135" cy="11033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81656" y="539495"/>
              <a:ext cx="3870960" cy="12374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46200" y="32003"/>
            <a:ext cx="6305550" cy="136969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581150" marR="5080" indent="-1568450">
              <a:lnSpc>
                <a:spcPct val="100499"/>
              </a:lnSpc>
              <a:spcBef>
                <a:spcPts val="70"/>
              </a:spcBef>
            </a:pPr>
            <a:r>
              <a:rPr sz="4400" i="1" spc="-5" dirty="0">
                <a:solidFill>
                  <a:srgbClr val="1F497D"/>
                </a:solidFill>
                <a:latin typeface="Tahoma"/>
                <a:cs typeface="Tahoma"/>
              </a:rPr>
              <a:t>Метод</a:t>
            </a:r>
            <a:r>
              <a:rPr sz="4400" i="1" spc="-70" dirty="0">
                <a:solidFill>
                  <a:srgbClr val="1F497D"/>
                </a:solidFill>
                <a:latin typeface="Tahoma"/>
                <a:cs typeface="Tahoma"/>
              </a:rPr>
              <a:t> </a:t>
            </a:r>
            <a:r>
              <a:rPr sz="4400" i="1" spc="-5" dirty="0">
                <a:solidFill>
                  <a:srgbClr val="1F497D"/>
                </a:solidFill>
                <a:latin typeface="Tahoma"/>
                <a:cs typeface="Tahoma"/>
              </a:rPr>
              <a:t>топографической  фотометрии</a:t>
            </a:r>
            <a:endParaRPr sz="4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9587" y="1763712"/>
            <a:ext cx="3181350" cy="4510405"/>
            <a:chOff x="3049587" y="1763712"/>
            <a:chExt cx="3181350" cy="4510405"/>
          </a:xfrm>
        </p:grpSpPr>
        <p:sp>
          <p:nvSpPr>
            <p:cNvPr id="3" name="object 3"/>
            <p:cNvSpPr/>
            <p:nvPr/>
          </p:nvSpPr>
          <p:spPr>
            <a:xfrm>
              <a:off x="3059112" y="1773237"/>
              <a:ext cx="3162300" cy="449103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54350" y="1768475"/>
              <a:ext cx="3171825" cy="4500880"/>
            </a:xfrm>
            <a:custGeom>
              <a:avLst/>
              <a:gdLst/>
              <a:ahLst/>
              <a:cxnLst/>
              <a:rect l="l" t="t" r="r" b="b"/>
              <a:pathLst>
                <a:path w="3171825" h="4500880">
                  <a:moveTo>
                    <a:pt x="0" y="0"/>
                  </a:moveTo>
                  <a:lnTo>
                    <a:pt x="3171825" y="0"/>
                  </a:lnTo>
                  <a:lnTo>
                    <a:pt x="3171825" y="4500562"/>
                  </a:lnTo>
                  <a:lnTo>
                    <a:pt x="0" y="450056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0" y="362711"/>
            <a:ext cx="9144000" cy="1307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8873" y="519683"/>
            <a:ext cx="88665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0" spc="-40" dirty="0">
                <a:latin typeface="Calibri"/>
                <a:cs typeface="Calibri"/>
              </a:rPr>
              <a:t>Метод </a:t>
            </a:r>
            <a:r>
              <a:rPr sz="4400" i="0" spc="-10" dirty="0">
                <a:latin typeface="Calibri"/>
                <a:cs typeface="Calibri"/>
              </a:rPr>
              <a:t>топографической</a:t>
            </a:r>
            <a:r>
              <a:rPr sz="4400" i="0" spc="-15" dirty="0">
                <a:latin typeface="Calibri"/>
                <a:cs typeface="Calibri"/>
              </a:rPr>
              <a:t> фотометрии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56618" y="6342379"/>
            <a:ext cx="4831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5" dirty="0">
                <a:latin typeface="Tahoma"/>
                <a:cs typeface="Tahoma"/>
              </a:rPr>
              <a:t>Нанесение </a:t>
            </a:r>
            <a:r>
              <a:rPr sz="1800" i="1" dirty="0">
                <a:latin typeface="Tahoma"/>
                <a:cs typeface="Tahoma"/>
              </a:rPr>
              <a:t>маркеров </a:t>
            </a:r>
            <a:r>
              <a:rPr sz="1800" i="1" spc="-5" dirty="0">
                <a:latin typeface="Tahoma"/>
                <a:cs typeface="Tahoma"/>
              </a:rPr>
              <a:t>по костным</a:t>
            </a:r>
            <a:r>
              <a:rPr sz="1800" i="1" spc="-25" dirty="0">
                <a:latin typeface="Tahoma"/>
                <a:cs typeface="Tahoma"/>
              </a:rPr>
              <a:t> </a:t>
            </a:r>
            <a:r>
              <a:rPr sz="1800" i="1" spc="-5" dirty="0">
                <a:latin typeface="Tahoma"/>
                <a:cs typeface="Tahoma"/>
              </a:rPr>
              <a:t>ориентирам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2480" y="374904"/>
            <a:ext cx="7726680" cy="2417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2807" y="515619"/>
            <a:ext cx="689800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4000" i="0" spc="-30" dirty="0">
                <a:latin typeface="Calibri"/>
                <a:cs typeface="Calibri"/>
              </a:rPr>
              <a:t>Точки-ориентиры,  </a:t>
            </a:r>
            <a:r>
              <a:rPr sz="4000" i="0" spc="-20" dirty="0">
                <a:latin typeface="Calibri"/>
                <a:cs typeface="Calibri"/>
              </a:rPr>
              <a:t>используемые </a:t>
            </a:r>
            <a:r>
              <a:rPr sz="4000" i="0" dirty="0">
                <a:latin typeface="Calibri"/>
                <a:cs typeface="Calibri"/>
              </a:rPr>
              <a:t>при</a:t>
            </a:r>
            <a:r>
              <a:rPr sz="4000" i="0" spc="-55" dirty="0">
                <a:latin typeface="Calibri"/>
                <a:cs typeface="Calibri"/>
              </a:rPr>
              <a:t> </a:t>
            </a:r>
            <a:r>
              <a:rPr sz="4000" i="0" spc="-10" dirty="0">
                <a:latin typeface="Calibri"/>
                <a:cs typeface="Calibri"/>
              </a:rPr>
              <a:t>выполнении  топографической</a:t>
            </a:r>
            <a:r>
              <a:rPr sz="4000" i="0" spc="-25" dirty="0">
                <a:latin typeface="Calibri"/>
                <a:cs typeface="Calibri"/>
              </a:rPr>
              <a:t> </a:t>
            </a:r>
            <a:r>
              <a:rPr sz="4000" i="0" spc="-15" dirty="0">
                <a:latin typeface="Calibri"/>
                <a:cs typeface="Calibri"/>
              </a:rPr>
              <a:t>фотометрии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7587" y="2724403"/>
            <a:ext cx="7189470" cy="34671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177165">
              <a:lnSpc>
                <a:spcPts val="2300"/>
              </a:lnSpc>
              <a:spcBef>
                <a:spcPts val="660"/>
              </a:spcBef>
            </a:pPr>
            <a:r>
              <a:rPr sz="2400" dirty="0">
                <a:latin typeface="Calibri"/>
                <a:cs typeface="Calibri"/>
              </a:rPr>
              <a:t>• </a:t>
            </a:r>
            <a:r>
              <a:rPr sz="2400" spc="-10" dirty="0">
                <a:latin typeface="Calibri"/>
                <a:cs typeface="Calibri"/>
              </a:rPr>
              <a:t>верхушка остистого отростка 7-го </a:t>
            </a:r>
            <a:r>
              <a:rPr sz="2400" spc="-5" dirty="0">
                <a:latin typeface="Calibri"/>
                <a:cs typeface="Calibri"/>
              </a:rPr>
              <a:t>шейного </a:t>
            </a:r>
            <a:r>
              <a:rPr sz="2400" spc="-10" dirty="0">
                <a:latin typeface="Calibri"/>
                <a:cs typeface="Calibri"/>
              </a:rPr>
              <a:t>позвонка  </a:t>
            </a:r>
            <a:r>
              <a:rPr sz="2400" spc="-15" dirty="0">
                <a:latin typeface="Calibri"/>
                <a:cs typeface="Calibri"/>
              </a:rPr>
              <a:t>(точка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C)</a:t>
            </a:r>
            <a:endParaRPr sz="2400">
              <a:latin typeface="Calibri"/>
              <a:cs typeface="Calibri"/>
            </a:endParaRPr>
          </a:p>
          <a:p>
            <a:pPr marL="12700" marR="131445">
              <a:lnSpc>
                <a:spcPct val="80000"/>
              </a:lnSpc>
              <a:spcBef>
                <a:spcPts val="625"/>
              </a:spcBef>
              <a:tabLst>
                <a:tab pos="300990" algn="l"/>
              </a:tabLst>
            </a:pPr>
            <a:r>
              <a:rPr sz="2400" dirty="0">
                <a:latin typeface="Calibri"/>
                <a:cs typeface="Calibri"/>
              </a:rPr>
              <a:t>•	</a:t>
            </a:r>
            <a:r>
              <a:rPr sz="2400" spc="-5" dirty="0">
                <a:latin typeface="Calibri"/>
                <a:cs typeface="Calibri"/>
              </a:rPr>
              <a:t>латеральные поверхности акромиальных </a:t>
            </a:r>
            <a:r>
              <a:rPr sz="2400" spc="-10" dirty="0">
                <a:latin typeface="Calibri"/>
                <a:cs typeface="Calibri"/>
              </a:rPr>
              <a:t>отростков  (точки </a:t>
            </a:r>
            <a:r>
              <a:rPr sz="2400" dirty="0">
                <a:latin typeface="Calibri"/>
                <a:cs typeface="Calibri"/>
              </a:rPr>
              <a:t>A и </a:t>
            </a:r>
            <a:r>
              <a:rPr sz="2400" spc="-5" dirty="0">
                <a:latin typeface="Calibri"/>
                <a:cs typeface="Calibri"/>
              </a:rPr>
              <a:t>Aʹ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400" dirty="0">
                <a:latin typeface="Calibri"/>
                <a:cs typeface="Calibri"/>
              </a:rPr>
              <a:t>• </a:t>
            </a:r>
            <a:r>
              <a:rPr sz="2400" spc="-5" dirty="0">
                <a:latin typeface="Calibri"/>
                <a:cs typeface="Calibri"/>
              </a:rPr>
              <a:t>медиальные </a:t>
            </a:r>
            <a:r>
              <a:rPr sz="2400" spc="-10" dirty="0">
                <a:latin typeface="Calibri"/>
                <a:cs typeface="Calibri"/>
              </a:rPr>
              <a:t>точки </a:t>
            </a:r>
            <a:r>
              <a:rPr sz="2400" spc="-5" dirty="0">
                <a:latin typeface="Calibri"/>
                <a:cs typeface="Calibri"/>
              </a:rPr>
              <a:t>остей </a:t>
            </a:r>
            <a:r>
              <a:rPr sz="2400" spc="-10" dirty="0">
                <a:latin typeface="Calibri"/>
                <a:cs typeface="Calibri"/>
              </a:rPr>
              <a:t>лопаток (точки </a:t>
            </a:r>
            <a:r>
              <a:rPr sz="2400" spc="-5" dirty="0">
                <a:latin typeface="Calibri"/>
                <a:cs typeface="Calibri"/>
              </a:rPr>
              <a:t>S1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S1ʹ)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• </a:t>
            </a:r>
            <a:r>
              <a:rPr sz="2400" spc="-5" dirty="0">
                <a:latin typeface="Calibri"/>
                <a:cs typeface="Calibri"/>
              </a:rPr>
              <a:t>нижние </a:t>
            </a:r>
            <a:r>
              <a:rPr sz="2400" spc="-25" dirty="0">
                <a:latin typeface="Calibri"/>
                <a:cs typeface="Calibri"/>
              </a:rPr>
              <a:t>углы </a:t>
            </a:r>
            <a:r>
              <a:rPr sz="2400" spc="-10" dirty="0">
                <a:latin typeface="Calibri"/>
                <a:cs typeface="Calibri"/>
              </a:rPr>
              <a:t>лопаток (точки </a:t>
            </a:r>
            <a:r>
              <a:rPr sz="2400" dirty="0">
                <a:latin typeface="Calibri"/>
                <a:cs typeface="Calibri"/>
              </a:rPr>
              <a:t>, </a:t>
            </a:r>
            <a:r>
              <a:rPr sz="2400" spc="-5" dirty="0">
                <a:latin typeface="Calibri"/>
                <a:cs typeface="Calibri"/>
              </a:rPr>
              <a:t>S2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5" dirty="0">
                <a:latin typeface="Calibri"/>
                <a:cs typeface="Calibri"/>
              </a:rPr>
              <a:t>S2ʹ)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80000"/>
              </a:lnSpc>
              <a:spcBef>
                <a:spcPts val="600"/>
              </a:spcBef>
            </a:pPr>
            <a:r>
              <a:rPr sz="2400" dirty="0">
                <a:latin typeface="Calibri"/>
                <a:cs typeface="Calibri"/>
              </a:rPr>
              <a:t>• </a:t>
            </a:r>
            <a:r>
              <a:rPr sz="2400" spc="-10" dirty="0">
                <a:latin typeface="Calibri"/>
                <a:cs typeface="Calibri"/>
              </a:rPr>
              <a:t>верхушка остистого отростка 12-го </a:t>
            </a:r>
            <a:r>
              <a:rPr sz="2400" spc="-25" dirty="0">
                <a:latin typeface="Calibri"/>
                <a:cs typeface="Calibri"/>
              </a:rPr>
              <a:t>грудного </a:t>
            </a:r>
            <a:r>
              <a:rPr sz="2400" spc="-10" dirty="0">
                <a:latin typeface="Calibri"/>
                <a:cs typeface="Calibri"/>
              </a:rPr>
              <a:t>позвонка  </a:t>
            </a:r>
            <a:r>
              <a:rPr sz="2400" spc="-15" dirty="0">
                <a:latin typeface="Calibri"/>
                <a:cs typeface="Calibri"/>
              </a:rPr>
              <a:t>(точка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810"/>
              </a:lnSpc>
              <a:tabLst>
                <a:tab pos="6431915" algn="l"/>
              </a:tabLst>
            </a:pPr>
            <a:r>
              <a:rPr sz="2400" dirty="0">
                <a:latin typeface="Calibri"/>
                <a:cs typeface="Calibri"/>
              </a:rPr>
              <a:t>• </a:t>
            </a:r>
            <a:r>
              <a:rPr sz="2400" spc="-5" dirty="0">
                <a:latin typeface="Calibri"/>
                <a:cs typeface="Calibri"/>
              </a:rPr>
              <a:t>латеральные поверхности крыльев</a:t>
            </a:r>
            <a:r>
              <a:rPr sz="2400" spc="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таза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(точки	</a:t>
            </a:r>
            <a:r>
              <a:rPr sz="2400" dirty="0">
                <a:latin typeface="Calibri"/>
                <a:cs typeface="Calibri"/>
              </a:rPr>
              <a:t>I и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Iʹ)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400" dirty="0">
                <a:latin typeface="Calibri"/>
                <a:cs typeface="Calibri"/>
              </a:rPr>
              <a:t>• </a:t>
            </a:r>
            <a:r>
              <a:rPr sz="2400" spc="-5" dirty="0">
                <a:latin typeface="Calibri"/>
                <a:cs typeface="Calibri"/>
              </a:rPr>
              <a:t>верхняя </a:t>
            </a:r>
            <a:r>
              <a:rPr sz="2400" spc="-20" dirty="0">
                <a:latin typeface="Calibri"/>
                <a:cs typeface="Calibri"/>
              </a:rPr>
              <a:t>точка </a:t>
            </a:r>
            <a:r>
              <a:rPr sz="2400" spc="-15" dirty="0">
                <a:latin typeface="Calibri"/>
                <a:cs typeface="Calibri"/>
              </a:rPr>
              <a:t>межъягодичной </a:t>
            </a:r>
            <a:r>
              <a:rPr sz="2400" spc="-5" dirty="0">
                <a:latin typeface="Calibri"/>
                <a:cs typeface="Calibri"/>
              </a:rPr>
              <a:t>складки </a:t>
            </a:r>
            <a:r>
              <a:rPr sz="2400" spc="-15" dirty="0">
                <a:latin typeface="Calibri"/>
                <a:cs typeface="Calibri"/>
              </a:rPr>
              <a:t>(точка</a:t>
            </a:r>
            <a:r>
              <a:rPr sz="2400" spc="-5" dirty="0">
                <a:latin typeface="Calibri"/>
                <a:cs typeface="Calibri"/>
              </a:rPr>
              <a:t> G)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7561" y="193547"/>
            <a:ext cx="44710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0" dirty="0">
                <a:latin typeface="Calibri"/>
                <a:cs typeface="Calibri"/>
              </a:rPr>
              <a:t>Анализ</a:t>
            </a:r>
            <a:r>
              <a:rPr sz="4400" i="0" spc="-85" dirty="0">
                <a:latin typeface="Calibri"/>
                <a:cs typeface="Calibri"/>
              </a:rPr>
              <a:t> </a:t>
            </a:r>
            <a:r>
              <a:rPr sz="4400" i="0" spc="-5" dirty="0">
                <a:latin typeface="Calibri"/>
                <a:cs typeface="Calibri"/>
              </a:rPr>
              <a:t>топограмм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546350" y="1116012"/>
            <a:ext cx="3838575" cy="5535930"/>
            <a:chOff x="2546350" y="1116012"/>
            <a:chExt cx="3838575" cy="5535930"/>
          </a:xfrm>
        </p:grpSpPr>
        <p:sp>
          <p:nvSpPr>
            <p:cNvPr id="4" name="object 4"/>
            <p:cNvSpPr/>
            <p:nvPr/>
          </p:nvSpPr>
          <p:spPr>
            <a:xfrm>
              <a:off x="2555875" y="1125537"/>
              <a:ext cx="3819525" cy="551656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51112" y="1120775"/>
              <a:ext cx="3829050" cy="5526405"/>
            </a:xfrm>
            <a:custGeom>
              <a:avLst/>
              <a:gdLst/>
              <a:ahLst/>
              <a:cxnLst/>
              <a:rect l="l" t="t" r="r" b="b"/>
              <a:pathLst>
                <a:path w="3829050" h="5526405">
                  <a:moveTo>
                    <a:pt x="0" y="0"/>
                  </a:moveTo>
                  <a:lnTo>
                    <a:pt x="3829050" y="0"/>
                  </a:lnTo>
                  <a:lnTo>
                    <a:pt x="3829050" y="5526086"/>
                  </a:lnTo>
                  <a:lnTo>
                    <a:pt x="0" y="552608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7561" y="266700"/>
            <a:ext cx="44710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0" dirty="0">
                <a:latin typeface="Calibri"/>
                <a:cs typeface="Calibri"/>
              </a:rPr>
              <a:t>Анализ</a:t>
            </a:r>
            <a:r>
              <a:rPr sz="4400" i="0" spc="-85" dirty="0">
                <a:latin typeface="Calibri"/>
                <a:cs typeface="Calibri"/>
              </a:rPr>
              <a:t> </a:t>
            </a:r>
            <a:r>
              <a:rPr sz="4400" i="0" spc="-5" dirty="0">
                <a:latin typeface="Calibri"/>
                <a:cs typeface="Calibri"/>
              </a:rPr>
              <a:t>топограмм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546350" y="1258887"/>
            <a:ext cx="3778250" cy="5451475"/>
            <a:chOff x="2546350" y="1258887"/>
            <a:chExt cx="3778250" cy="5451475"/>
          </a:xfrm>
        </p:grpSpPr>
        <p:sp>
          <p:nvSpPr>
            <p:cNvPr id="4" name="object 4"/>
            <p:cNvSpPr/>
            <p:nvPr/>
          </p:nvSpPr>
          <p:spPr>
            <a:xfrm>
              <a:off x="2555875" y="1268412"/>
              <a:ext cx="3759200" cy="5432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51112" y="1263650"/>
              <a:ext cx="3768725" cy="5441950"/>
            </a:xfrm>
            <a:custGeom>
              <a:avLst/>
              <a:gdLst/>
              <a:ahLst/>
              <a:cxnLst/>
              <a:rect l="l" t="t" r="r" b="b"/>
              <a:pathLst>
                <a:path w="3768725" h="5441950">
                  <a:moveTo>
                    <a:pt x="0" y="0"/>
                  </a:moveTo>
                  <a:lnTo>
                    <a:pt x="3768724" y="0"/>
                  </a:lnTo>
                  <a:lnTo>
                    <a:pt x="3768724" y="5441950"/>
                  </a:lnTo>
                  <a:lnTo>
                    <a:pt x="0" y="544195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2327" y="222504"/>
            <a:ext cx="5458968" cy="1237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95512" y="385571"/>
            <a:ext cx="47523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1F497D"/>
                </a:solidFill>
                <a:latin typeface="Tahoma"/>
                <a:cs typeface="Tahoma"/>
              </a:rPr>
              <a:t>Анализ</a:t>
            </a:r>
            <a:r>
              <a:rPr sz="4400" i="1" spc="-70" dirty="0">
                <a:solidFill>
                  <a:srgbClr val="1F497D"/>
                </a:solidFill>
                <a:latin typeface="Tahoma"/>
                <a:cs typeface="Tahoma"/>
              </a:rPr>
              <a:t> </a:t>
            </a:r>
            <a:r>
              <a:rPr sz="4400" i="1" spc="-5" dirty="0">
                <a:solidFill>
                  <a:srgbClr val="1F497D"/>
                </a:solidFill>
                <a:latin typeface="Tahoma"/>
                <a:cs typeface="Tahoma"/>
              </a:rPr>
              <a:t>топограмм</a:t>
            </a:r>
            <a:endParaRPr sz="44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546350" y="1258887"/>
            <a:ext cx="3707129" cy="5348605"/>
            <a:chOff x="2546350" y="1258887"/>
            <a:chExt cx="3707129" cy="5348605"/>
          </a:xfrm>
        </p:grpSpPr>
        <p:sp>
          <p:nvSpPr>
            <p:cNvPr id="5" name="object 5"/>
            <p:cNvSpPr/>
            <p:nvPr/>
          </p:nvSpPr>
          <p:spPr>
            <a:xfrm>
              <a:off x="2554224" y="1267967"/>
              <a:ext cx="3691128" cy="53309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51112" y="1263650"/>
              <a:ext cx="3697604" cy="5339080"/>
            </a:xfrm>
            <a:custGeom>
              <a:avLst/>
              <a:gdLst/>
              <a:ahLst/>
              <a:cxnLst/>
              <a:rect l="l" t="t" r="r" b="b"/>
              <a:pathLst>
                <a:path w="3697604" h="5339080">
                  <a:moveTo>
                    <a:pt x="0" y="0"/>
                  </a:moveTo>
                  <a:lnTo>
                    <a:pt x="3697288" y="0"/>
                  </a:lnTo>
                  <a:lnTo>
                    <a:pt x="3697288" y="5338762"/>
                  </a:lnTo>
                  <a:lnTo>
                    <a:pt x="0" y="533876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2327" y="222504"/>
            <a:ext cx="5458968" cy="1237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95512" y="385571"/>
            <a:ext cx="47523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1F497D"/>
                </a:solidFill>
                <a:latin typeface="Tahoma"/>
                <a:cs typeface="Tahoma"/>
              </a:rPr>
              <a:t>Анализ</a:t>
            </a:r>
            <a:r>
              <a:rPr sz="4400" i="1" spc="-70" dirty="0">
                <a:solidFill>
                  <a:srgbClr val="1F497D"/>
                </a:solidFill>
                <a:latin typeface="Tahoma"/>
                <a:cs typeface="Tahoma"/>
              </a:rPr>
              <a:t> </a:t>
            </a:r>
            <a:r>
              <a:rPr sz="4400" i="1" spc="-5" dirty="0">
                <a:solidFill>
                  <a:srgbClr val="1F497D"/>
                </a:solidFill>
                <a:latin typeface="Tahoma"/>
                <a:cs typeface="Tahoma"/>
              </a:rPr>
              <a:t>топограмм</a:t>
            </a:r>
            <a:endParaRPr sz="44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546350" y="1258887"/>
            <a:ext cx="3711575" cy="5348605"/>
            <a:chOff x="2546350" y="1258887"/>
            <a:chExt cx="3711575" cy="5348605"/>
          </a:xfrm>
        </p:grpSpPr>
        <p:sp>
          <p:nvSpPr>
            <p:cNvPr id="5" name="object 5"/>
            <p:cNvSpPr/>
            <p:nvPr/>
          </p:nvSpPr>
          <p:spPr>
            <a:xfrm>
              <a:off x="2554224" y="1267967"/>
              <a:ext cx="3694176" cy="53309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51112" y="1263650"/>
              <a:ext cx="3702050" cy="5339080"/>
            </a:xfrm>
            <a:custGeom>
              <a:avLst/>
              <a:gdLst/>
              <a:ahLst/>
              <a:cxnLst/>
              <a:rect l="l" t="t" r="r" b="b"/>
              <a:pathLst>
                <a:path w="3702050" h="5339080">
                  <a:moveTo>
                    <a:pt x="0" y="0"/>
                  </a:moveTo>
                  <a:lnTo>
                    <a:pt x="3702050" y="0"/>
                  </a:lnTo>
                  <a:lnTo>
                    <a:pt x="3702050" y="5338762"/>
                  </a:lnTo>
                  <a:lnTo>
                    <a:pt x="0" y="533876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2327" y="149352"/>
            <a:ext cx="5458968" cy="1237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95512" y="315468"/>
            <a:ext cx="47523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solidFill>
                  <a:srgbClr val="1F497D"/>
                </a:solidFill>
                <a:latin typeface="Tahoma"/>
                <a:cs typeface="Tahoma"/>
              </a:rPr>
              <a:t>Анализ</a:t>
            </a:r>
            <a:r>
              <a:rPr sz="4400" i="1" spc="-70" dirty="0">
                <a:solidFill>
                  <a:srgbClr val="1F497D"/>
                </a:solidFill>
                <a:latin typeface="Tahoma"/>
                <a:cs typeface="Tahoma"/>
              </a:rPr>
              <a:t> </a:t>
            </a:r>
            <a:r>
              <a:rPr sz="4400" i="1" spc="-5" dirty="0">
                <a:solidFill>
                  <a:srgbClr val="1F497D"/>
                </a:solidFill>
                <a:latin typeface="Tahoma"/>
                <a:cs typeface="Tahoma"/>
              </a:rPr>
              <a:t>топограмм</a:t>
            </a:r>
            <a:endParaRPr sz="44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546350" y="1258887"/>
            <a:ext cx="3767454" cy="5346700"/>
            <a:chOff x="2546350" y="1258887"/>
            <a:chExt cx="3767454" cy="5346700"/>
          </a:xfrm>
        </p:grpSpPr>
        <p:sp>
          <p:nvSpPr>
            <p:cNvPr id="5" name="object 5"/>
            <p:cNvSpPr/>
            <p:nvPr/>
          </p:nvSpPr>
          <p:spPr>
            <a:xfrm>
              <a:off x="2554223" y="1267967"/>
              <a:ext cx="3752088" cy="53309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51112" y="1263650"/>
              <a:ext cx="3757929" cy="5337175"/>
            </a:xfrm>
            <a:custGeom>
              <a:avLst/>
              <a:gdLst/>
              <a:ahLst/>
              <a:cxnLst/>
              <a:rect l="l" t="t" r="r" b="b"/>
              <a:pathLst>
                <a:path w="3757929" h="5337175">
                  <a:moveTo>
                    <a:pt x="0" y="0"/>
                  </a:moveTo>
                  <a:lnTo>
                    <a:pt x="3757612" y="0"/>
                  </a:lnTo>
                  <a:lnTo>
                    <a:pt x="3757612" y="5337174"/>
                  </a:lnTo>
                  <a:lnTo>
                    <a:pt x="0" y="533717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6888"/>
            <a:ext cx="9144000" cy="18074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6706" y="387603"/>
            <a:ext cx="851027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9460" marR="5080" indent="-3287395">
              <a:lnSpc>
                <a:spcPct val="100000"/>
              </a:lnSpc>
              <a:spcBef>
                <a:spcPts val="100"/>
              </a:spcBef>
            </a:pPr>
            <a:r>
              <a:rPr sz="4000" i="0" spc="-35" dirty="0">
                <a:latin typeface="Calibri"/>
                <a:cs typeface="Calibri"/>
              </a:rPr>
              <a:t>Топографичская </a:t>
            </a:r>
            <a:r>
              <a:rPr sz="4000" i="0" spc="-15" dirty="0">
                <a:latin typeface="Calibri"/>
                <a:cs typeface="Calibri"/>
              </a:rPr>
              <a:t>фотометрия позволяет  </a:t>
            </a:r>
            <a:r>
              <a:rPr sz="4000" i="0" spc="-5" dirty="0">
                <a:latin typeface="Calibri"/>
                <a:cs typeface="Calibri"/>
              </a:rPr>
              <a:t>выявить: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6803" y="2419604"/>
            <a:ext cx="6616700" cy="260413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2400" dirty="0">
                <a:latin typeface="Wingdings"/>
                <a:cs typeface="Wingdings"/>
              </a:rPr>
              <a:t>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боковые </a:t>
            </a:r>
            <a:r>
              <a:rPr sz="2400" spc="-5" dirty="0">
                <a:latin typeface="Calibri"/>
                <a:cs typeface="Calibri"/>
              </a:rPr>
              <a:t>отклонения оси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позвоночника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2400" dirty="0">
                <a:latin typeface="Wingdings"/>
                <a:cs typeface="Wingdings"/>
              </a:rPr>
              <a:t>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нарушения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осанки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ts val="2810"/>
              </a:lnSpc>
              <a:spcBef>
                <a:spcPts val="775"/>
              </a:spcBef>
            </a:pPr>
            <a:r>
              <a:rPr sz="2400" dirty="0">
                <a:latin typeface="Wingdings"/>
                <a:cs typeface="Wingdings"/>
              </a:rPr>
              <a:t>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нарушения </a:t>
            </a:r>
            <a:r>
              <a:rPr sz="2400" spc="-10" dirty="0">
                <a:latin typeface="Calibri"/>
                <a:cs typeface="Calibri"/>
              </a:rPr>
              <a:t>состояния </a:t>
            </a:r>
            <a:r>
              <a:rPr sz="2400" spc="-5" dirty="0">
                <a:latin typeface="Calibri"/>
                <a:cs typeface="Calibri"/>
              </a:rPr>
              <a:t>физиологических изгибов  позвоночника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2400" dirty="0">
                <a:latin typeface="Wingdings"/>
                <a:cs typeface="Wingdings"/>
              </a:rPr>
              <a:t>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перекос таза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5" dirty="0">
                <a:latin typeface="Calibri"/>
                <a:cs typeface="Calibri"/>
              </a:rPr>
              <a:t>пояса верхних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конечностей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400" dirty="0">
                <a:latin typeface="Wingdings"/>
                <a:cs typeface="Wingdings"/>
              </a:rPr>
              <a:t>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деформации </a:t>
            </a:r>
            <a:r>
              <a:rPr sz="2400" dirty="0">
                <a:latin typeface="Calibri"/>
                <a:cs typeface="Calibri"/>
              </a:rPr>
              <a:t>нижних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конечностей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0006" y="1948179"/>
            <a:ext cx="75780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latin typeface="Calibri"/>
                <a:cs typeface="Calibri"/>
              </a:rPr>
              <a:t>Применение </a:t>
            </a:r>
            <a:r>
              <a:rPr sz="2800" b="1" i="1" spc="-40" dirty="0">
                <a:latin typeface="Calibri"/>
                <a:cs typeface="Calibri"/>
              </a:rPr>
              <a:t>МКФ </a:t>
            </a:r>
            <a:r>
              <a:rPr sz="2800" b="1" i="1" dirty="0">
                <a:latin typeface="Calibri"/>
                <a:cs typeface="Calibri"/>
              </a:rPr>
              <a:t>в </a:t>
            </a:r>
            <a:r>
              <a:rPr sz="2800" b="1" i="1" spc="-5" dirty="0">
                <a:latin typeface="Calibri"/>
                <a:cs typeface="Calibri"/>
              </a:rPr>
              <a:t>реабилитации пациентов</a:t>
            </a:r>
            <a:r>
              <a:rPr sz="2800" b="1" i="1" spc="15" dirty="0">
                <a:latin typeface="Calibri"/>
                <a:cs typeface="Calibri"/>
              </a:rPr>
              <a:t> </a:t>
            </a:r>
            <a:r>
              <a:rPr sz="2800" b="1" i="1" dirty="0">
                <a:latin typeface="Calibri"/>
                <a:cs typeface="Calibri"/>
              </a:rPr>
              <a:t>с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41894" y="2240787"/>
            <a:ext cx="27730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10" dirty="0">
                <a:latin typeface="Calibri"/>
                <a:cs typeface="Calibri"/>
              </a:rPr>
              <a:t>патологией</a:t>
            </a:r>
            <a:r>
              <a:rPr sz="2800" b="1" i="1" spc="-40" dirty="0">
                <a:latin typeface="Calibri"/>
                <a:cs typeface="Calibri"/>
              </a:rPr>
              <a:t> </a:t>
            </a:r>
            <a:r>
              <a:rPr sz="2800" b="1" i="1" spc="-25" dirty="0">
                <a:latin typeface="Calibri"/>
                <a:cs typeface="Calibri"/>
              </a:rPr>
              <a:t>ОДС.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6831" y="338835"/>
            <a:ext cx="49403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latin typeface="Calibri"/>
                <a:cs typeface="Calibri"/>
              </a:rPr>
              <a:t>РЕАБИЛИТАЦИОННЫЙ</a:t>
            </a:r>
            <a:r>
              <a:rPr sz="2800" spc="-5" dirty="0">
                <a:latin typeface="Calibri"/>
                <a:cs typeface="Calibri"/>
              </a:rPr>
              <a:t> ПРОГНОЗ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06082" y="1443228"/>
            <a:ext cx="72478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7200" algn="just">
              <a:lnSpc>
                <a:spcPct val="100000"/>
              </a:lnSpc>
              <a:spcBef>
                <a:spcPts val="100"/>
              </a:spcBef>
            </a:pPr>
            <a:r>
              <a:rPr sz="2000" i="1" spc="-5" dirty="0">
                <a:latin typeface="Calibri"/>
                <a:cs typeface="Calibri"/>
              </a:rPr>
              <a:t>Медицински обоснованная вероятность достижения  намеченных </a:t>
            </a:r>
            <a:r>
              <a:rPr sz="2000" i="1" spc="-15" dirty="0">
                <a:latin typeface="Calibri"/>
                <a:cs typeface="Calibri"/>
              </a:rPr>
              <a:t>целей </a:t>
            </a:r>
            <a:r>
              <a:rPr sz="2000" i="1" spc="-5" dirty="0">
                <a:latin typeface="Calibri"/>
                <a:cs typeface="Calibri"/>
              </a:rPr>
              <a:t>реабилитации </a:t>
            </a:r>
            <a:r>
              <a:rPr sz="2000" i="1" dirty="0">
                <a:latin typeface="Calibri"/>
                <a:cs typeface="Calibri"/>
              </a:rPr>
              <a:t>в </a:t>
            </a:r>
            <a:r>
              <a:rPr sz="2000" i="1" spc="-10" dirty="0">
                <a:latin typeface="Calibri"/>
                <a:cs typeface="Calibri"/>
              </a:rPr>
              <a:t>определенный </a:t>
            </a:r>
            <a:r>
              <a:rPr sz="2000" i="1" spc="-5" dirty="0">
                <a:latin typeface="Calibri"/>
                <a:cs typeface="Calibri"/>
              </a:rPr>
              <a:t>отрезок  времени </a:t>
            </a:r>
            <a:r>
              <a:rPr sz="2000" i="1" dirty="0">
                <a:latin typeface="Calibri"/>
                <a:cs typeface="Calibri"/>
              </a:rPr>
              <a:t>с </a:t>
            </a:r>
            <a:r>
              <a:rPr sz="2000" i="1" spc="-5" dirty="0">
                <a:latin typeface="Calibri"/>
                <a:cs typeface="Calibri"/>
              </a:rPr>
              <a:t>учетом </a:t>
            </a:r>
            <a:r>
              <a:rPr sz="2000" i="1" spc="-10" dirty="0">
                <a:latin typeface="Calibri"/>
                <a:cs typeface="Calibri"/>
              </a:rPr>
              <a:t>характера повреждения </a:t>
            </a:r>
            <a:r>
              <a:rPr sz="2000" i="1" spc="-5" dirty="0">
                <a:latin typeface="Calibri"/>
                <a:cs typeface="Calibri"/>
              </a:rPr>
              <a:t>или заболевания,</a:t>
            </a:r>
            <a:r>
              <a:rPr sz="2000" i="1" spc="85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его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55362" y="2357628"/>
            <a:ext cx="20980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9385">
              <a:lnSpc>
                <a:spcPct val="100000"/>
              </a:lnSpc>
              <a:spcBef>
                <a:spcPts val="100"/>
              </a:spcBef>
              <a:tabLst>
                <a:tab pos="1209675" algn="l"/>
              </a:tabLst>
            </a:pPr>
            <a:r>
              <a:rPr sz="2000" i="1" spc="-30" dirty="0">
                <a:latin typeface="Calibri"/>
                <a:cs typeface="Calibri"/>
              </a:rPr>
              <a:t>к</a:t>
            </a:r>
            <a:r>
              <a:rPr sz="2000" i="1" spc="-5" dirty="0">
                <a:latin typeface="Calibri"/>
                <a:cs typeface="Calibri"/>
              </a:rPr>
              <a:t>омп</a:t>
            </a:r>
            <a:r>
              <a:rPr sz="2000" i="1" spc="-10" dirty="0">
                <a:latin typeface="Calibri"/>
                <a:cs typeface="Calibri"/>
              </a:rPr>
              <a:t>е</a:t>
            </a:r>
            <a:r>
              <a:rPr sz="2000" i="1" spc="-5" dirty="0">
                <a:latin typeface="Calibri"/>
                <a:cs typeface="Calibri"/>
              </a:rPr>
              <a:t>н</a:t>
            </a:r>
            <a:r>
              <a:rPr sz="2000" i="1" spc="5" dirty="0">
                <a:latin typeface="Calibri"/>
                <a:cs typeface="Calibri"/>
              </a:rPr>
              <a:t>с</a:t>
            </a:r>
            <a:r>
              <a:rPr sz="2000" i="1" spc="-5" dirty="0">
                <a:latin typeface="Calibri"/>
                <a:cs typeface="Calibri"/>
              </a:rPr>
              <a:t>а</a:t>
            </a:r>
            <a:r>
              <a:rPr sz="2000" i="1" spc="5" dirty="0">
                <a:latin typeface="Calibri"/>
                <a:cs typeface="Calibri"/>
              </a:rPr>
              <a:t>т</a:t>
            </a:r>
            <a:r>
              <a:rPr sz="2000" i="1" spc="-5" dirty="0">
                <a:latin typeface="Calibri"/>
                <a:cs typeface="Calibri"/>
              </a:rPr>
              <a:t>орн</a:t>
            </a:r>
            <a:r>
              <a:rPr sz="2000" i="1" spc="5" dirty="0">
                <a:latin typeface="Calibri"/>
                <a:cs typeface="Calibri"/>
              </a:rPr>
              <a:t>ы</a:t>
            </a:r>
            <a:r>
              <a:rPr sz="2000" i="1" dirty="0">
                <a:latin typeface="Calibri"/>
                <a:cs typeface="Calibri"/>
              </a:rPr>
              <a:t>х  </a:t>
            </a:r>
            <a:r>
              <a:rPr sz="2000" i="1" spc="-5" dirty="0">
                <a:latin typeface="Calibri"/>
                <a:cs typeface="Calibri"/>
              </a:rPr>
              <a:t>м</a:t>
            </a:r>
            <a:r>
              <a:rPr sz="2000" i="1" spc="-10" dirty="0">
                <a:latin typeface="Calibri"/>
                <a:cs typeface="Calibri"/>
              </a:rPr>
              <a:t>е</a:t>
            </a:r>
            <a:r>
              <a:rPr sz="2000" i="1" spc="5" dirty="0">
                <a:latin typeface="Calibri"/>
                <a:cs typeface="Calibri"/>
              </a:rPr>
              <a:t>т</a:t>
            </a:r>
            <a:r>
              <a:rPr sz="2000" i="1" spc="-5" dirty="0">
                <a:latin typeface="Calibri"/>
                <a:cs typeface="Calibri"/>
              </a:rPr>
              <a:t>од</a:t>
            </a:r>
            <a:r>
              <a:rPr sz="2000" i="1" dirty="0">
                <a:latin typeface="Calibri"/>
                <a:cs typeface="Calibri"/>
              </a:rPr>
              <a:t>а	л</a:t>
            </a:r>
            <a:r>
              <a:rPr sz="2000" i="1" spc="-10" dirty="0">
                <a:latin typeface="Calibri"/>
                <a:cs typeface="Calibri"/>
              </a:rPr>
              <a:t>е</a:t>
            </a:r>
            <a:r>
              <a:rPr sz="2000" i="1" spc="-5" dirty="0">
                <a:latin typeface="Calibri"/>
                <a:cs typeface="Calibri"/>
              </a:rPr>
              <a:t>ч</a:t>
            </a:r>
            <a:r>
              <a:rPr sz="2000" i="1" spc="-10" dirty="0">
                <a:latin typeface="Calibri"/>
                <a:cs typeface="Calibri"/>
              </a:rPr>
              <a:t>е</a:t>
            </a:r>
            <a:r>
              <a:rPr sz="2000" i="1" spc="-5" dirty="0">
                <a:latin typeface="Calibri"/>
                <a:cs typeface="Calibri"/>
              </a:rPr>
              <a:t>ни</a:t>
            </a:r>
            <a:r>
              <a:rPr sz="2000" i="1" dirty="0">
                <a:latin typeface="Calibri"/>
                <a:cs typeface="Calibri"/>
              </a:rPr>
              <a:t>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06082" y="2357628"/>
            <a:ext cx="49872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369060" algn="l"/>
                <a:tab pos="2068195" algn="l"/>
                <a:tab pos="2508885" algn="l"/>
                <a:tab pos="3535679" algn="l"/>
                <a:tab pos="3586479" algn="l"/>
                <a:tab pos="4843780" algn="l"/>
              </a:tabLst>
            </a:pPr>
            <a:r>
              <a:rPr sz="2000" i="1" spc="5" dirty="0">
                <a:latin typeface="Calibri"/>
                <a:cs typeface="Calibri"/>
              </a:rPr>
              <a:t>т</a:t>
            </a:r>
            <a:r>
              <a:rPr sz="2000" i="1" spc="-10" dirty="0">
                <a:latin typeface="Calibri"/>
                <a:cs typeface="Calibri"/>
              </a:rPr>
              <a:t>е</a:t>
            </a:r>
            <a:r>
              <a:rPr sz="2000" i="1" spc="-5" dirty="0">
                <a:latin typeface="Calibri"/>
                <a:cs typeface="Calibri"/>
              </a:rPr>
              <a:t>ч</a:t>
            </a:r>
            <a:r>
              <a:rPr sz="2000" i="1" spc="-10" dirty="0">
                <a:latin typeface="Calibri"/>
                <a:cs typeface="Calibri"/>
              </a:rPr>
              <a:t>е</a:t>
            </a:r>
            <a:r>
              <a:rPr sz="2000" i="1" spc="-5" dirty="0">
                <a:latin typeface="Calibri"/>
                <a:cs typeface="Calibri"/>
              </a:rPr>
              <a:t>ни</a:t>
            </a:r>
            <a:r>
              <a:rPr sz="2000" i="1" dirty="0">
                <a:latin typeface="Calibri"/>
                <a:cs typeface="Calibri"/>
              </a:rPr>
              <a:t>я,	</a:t>
            </a:r>
            <a:r>
              <a:rPr sz="2000" i="1" spc="-5" dirty="0">
                <a:latin typeface="Calibri"/>
                <a:cs typeface="Calibri"/>
              </a:rPr>
              <a:t>и</a:t>
            </a:r>
            <a:r>
              <a:rPr sz="2000" i="1" spc="-10" dirty="0">
                <a:latin typeface="Calibri"/>
                <a:cs typeface="Calibri"/>
              </a:rPr>
              <a:t>н</a:t>
            </a:r>
            <a:r>
              <a:rPr sz="2000" i="1" spc="-5" dirty="0">
                <a:latin typeface="Calibri"/>
                <a:cs typeface="Calibri"/>
              </a:rPr>
              <a:t>ди</a:t>
            </a:r>
            <a:r>
              <a:rPr sz="2000" i="1" dirty="0">
                <a:latin typeface="Calibri"/>
                <a:cs typeface="Calibri"/>
              </a:rPr>
              <a:t>в</a:t>
            </a:r>
            <a:r>
              <a:rPr sz="2000" i="1" spc="-5" dirty="0">
                <a:latin typeface="Calibri"/>
                <a:cs typeface="Calibri"/>
              </a:rPr>
              <a:t>ид</a:t>
            </a:r>
            <a:r>
              <a:rPr sz="2000" i="1" spc="5" dirty="0">
                <a:latin typeface="Calibri"/>
                <a:cs typeface="Calibri"/>
              </a:rPr>
              <a:t>у</a:t>
            </a:r>
            <a:r>
              <a:rPr sz="2000" i="1" spc="-5" dirty="0">
                <a:latin typeface="Calibri"/>
                <a:cs typeface="Calibri"/>
              </a:rPr>
              <a:t>а</a:t>
            </a:r>
            <a:r>
              <a:rPr sz="2000" i="1" dirty="0">
                <a:latin typeface="Calibri"/>
                <a:cs typeface="Calibri"/>
              </a:rPr>
              <a:t>ль</a:t>
            </a:r>
            <a:r>
              <a:rPr sz="2000" i="1" spc="-5" dirty="0">
                <a:latin typeface="Calibri"/>
                <a:cs typeface="Calibri"/>
              </a:rPr>
              <a:t>н</a:t>
            </a:r>
            <a:r>
              <a:rPr sz="2000" i="1" spc="5" dirty="0">
                <a:latin typeface="Calibri"/>
                <a:cs typeface="Calibri"/>
              </a:rPr>
              <a:t>ы</a:t>
            </a:r>
            <a:r>
              <a:rPr sz="2000" i="1" dirty="0">
                <a:latin typeface="Calibri"/>
                <a:cs typeface="Calibri"/>
              </a:rPr>
              <a:t>х	</a:t>
            </a:r>
            <a:r>
              <a:rPr sz="2000" i="1" spc="-5" dirty="0">
                <a:latin typeface="Calibri"/>
                <a:cs typeface="Calibri"/>
              </a:rPr>
              <a:t>р</a:t>
            </a:r>
            <a:r>
              <a:rPr sz="2000" i="1" spc="-10" dirty="0">
                <a:latin typeface="Calibri"/>
                <a:cs typeface="Calibri"/>
              </a:rPr>
              <a:t>е</a:t>
            </a:r>
            <a:r>
              <a:rPr sz="2000" i="1" spc="5" dirty="0">
                <a:latin typeface="Calibri"/>
                <a:cs typeface="Calibri"/>
              </a:rPr>
              <a:t>су</a:t>
            </a:r>
            <a:r>
              <a:rPr sz="2000" i="1" spc="-5" dirty="0">
                <a:latin typeface="Calibri"/>
                <a:cs typeface="Calibri"/>
              </a:rPr>
              <a:t>р</a:t>
            </a:r>
            <a:r>
              <a:rPr sz="2000" i="1" dirty="0">
                <a:latin typeface="Calibri"/>
                <a:cs typeface="Calibri"/>
              </a:rPr>
              <a:t>с</a:t>
            </a:r>
            <a:r>
              <a:rPr sz="2000" i="1" spc="-5" dirty="0">
                <a:latin typeface="Calibri"/>
                <a:cs typeface="Calibri"/>
              </a:rPr>
              <a:t>о</a:t>
            </a:r>
            <a:r>
              <a:rPr sz="2000" i="1" dirty="0">
                <a:latin typeface="Calibri"/>
                <a:cs typeface="Calibri"/>
              </a:rPr>
              <a:t>в	и  </a:t>
            </a:r>
            <a:r>
              <a:rPr sz="2000" i="1" spc="-5" dirty="0">
                <a:latin typeface="Calibri"/>
                <a:cs typeface="Calibri"/>
              </a:rPr>
              <a:t>возможностей,	</a:t>
            </a:r>
            <a:r>
              <a:rPr sz="2000" i="1" dirty="0">
                <a:latin typeface="Calibri"/>
                <a:cs typeface="Calibri"/>
              </a:rPr>
              <a:t>а	</a:t>
            </a:r>
            <a:r>
              <a:rPr sz="2000" i="1" spc="-5" dirty="0">
                <a:latin typeface="Calibri"/>
                <a:cs typeface="Calibri"/>
              </a:rPr>
              <a:t>также		избранного  (консервативное или</a:t>
            </a:r>
            <a:r>
              <a:rPr sz="2000" i="1" spc="-2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оперативное).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2956" y="2008123"/>
            <a:ext cx="55994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2305" algn="l"/>
                <a:tab pos="2832100" algn="l"/>
                <a:tab pos="3413760" algn="l"/>
              </a:tabLst>
            </a:pPr>
            <a:r>
              <a:rPr sz="2400" dirty="0">
                <a:latin typeface="Times New Roman"/>
                <a:cs typeface="Times New Roman"/>
              </a:rPr>
              <a:t>В	</a:t>
            </a:r>
            <a:r>
              <a:rPr sz="2400" spc="-5" dirty="0">
                <a:latin typeface="Times New Roman"/>
                <a:cs typeface="Times New Roman"/>
              </a:rPr>
              <a:t>соответствии	</a:t>
            </a:r>
            <a:r>
              <a:rPr sz="2400" dirty="0">
                <a:latin typeface="Times New Roman"/>
                <a:cs typeface="Times New Roman"/>
              </a:rPr>
              <a:t>с	</a:t>
            </a:r>
            <a:r>
              <a:rPr sz="2400" spc="-15" dirty="0">
                <a:latin typeface="Times New Roman"/>
                <a:cs typeface="Times New Roman"/>
              </a:rPr>
              <a:t>рекомендациями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5756" y="2376932"/>
            <a:ext cx="4213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67864" algn="l"/>
              </a:tabLst>
            </a:pPr>
            <a:r>
              <a:rPr sz="2400" spc="-5" dirty="0">
                <a:latin typeface="Times New Roman"/>
                <a:cs typeface="Times New Roman"/>
              </a:rPr>
              <a:t>Организации	</a:t>
            </a:r>
            <a:r>
              <a:rPr sz="2400" spc="-15" dirty="0">
                <a:latin typeface="Times New Roman"/>
                <a:cs typeface="Times New Roman"/>
              </a:rPr>
              <a:t>Здравоохранения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42120" y="2376932"/>
            <a:ext cx="1570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0" dirty="0">
                <a:latin typeface="Times New Roman"/>
                <a:cs typeface="Times New Roman"/>
              </a:rPr>
              <a:t>необходимо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35297" y="2008123"/>
            <a:ext cx="173990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248285">
              <a:lnSpc>
                <a:spcPct val="100800"/>
              </a:lnSpc>
              <a:spcBef>
                <a:spcPts val="75"/>
              </a:spcBef>
            </a:pPr>
            <a:r>
              <a:rPr sz="2400" spc="-5" dirty="0">
                <a:latin typeface="Times New Roman"/>
                <a:cs typeface="Times New Roman"/>
              </a:rPr>
              <a:t>В</a:t>
            </a:r>
            <a:r>
              <a:rPr sz="2400" spc="25" dirty="0">
                <a:latin typeface="Times New Roman"/>
                <a:cs typeface="Times New Roman"/>
              </a:rPr>
              <a:t>с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spc="5" dirty="0">
                <a:latin typeface="Times New Roman"/>
                <a:cs typeface="Times New Roman"/>
              </a:rPr>
              <a:t>м</a:t>
            </a:r>
            <a:r>
              <a:rPr sz="2400" dirty="0">
                <a:latin typeface="Times New Roman"/>
                <a:cs typeface="Times New Roman"/>
              </a:rPr>
              <a:t>ирной  и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п</a:t>
            </a:r>
            <a:r>
              <a:rPr sz="2400" spc="-35" dirty="0">
                <a:latin typeface="Times New Roman"/>
                <a:cs typeface="Times New Roman"/>
              </a:rPr>
              <a:t>о</a:t>
            </a:r>
            <a:r>
              <a:rPr sz="2400" dirty="0">
                <a:latin typeface="Times New Roman"/>
                <a:cs typeface="Times New Roman"/>
              </a:rPr>
              <a:t>л</a:t>
            </a:r>
            <a:r>
              <a:rPr sz="2400" spc="5" dirty="0">
                <a:latin typeface="Times New Roman"/>
                <a:cs typeface="Times New Roman"/>
              </a:rPr>
              <a:t>ь</a:t>
            </a:r>
            <a:r>
              <a:rPr sz="2400" spc="-15" dirty="0">
                <a:latin typeface="Times New Roman"/>
                <a:cs typeface="Times New Roman"/>
              </a:rPr>
              <a:t>з</a:t>
            </a:r>
            <a:r>
              <a:rPr sz="2400" dirty="0">
                <a:latin typeface="Times New Roman"/>
                <a:cs typeface="Times New Roman"/>
              </a:rPr>
              <a:t>о</a:t>
            </a:r>
            <a:r>
              <a:rPr sz="2400" spc="-30" dirty="0">
                <a:latin typeface="Times New Roman"/>
                <a:cs typeface="Times New Roman"/>
              </a:rPr>
              <a:t>в</a:t>
            </a:r>
            <a:r>
              <a:rPr sz="2400" spc="-6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ть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5756" y="2742691"/>
            <a:ext cx="7969250" cy="11169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algn="just">
              <a:lnSpc>
                <a:spcPct val="99200"/>
              </a:lnSpc>
              <a:spcBef>
                <a:spcPts val="120"/>
              </a:spcBef>
            </a:pPr>
            <a:r>
              <a:rPr sz="2400" dirty="0">
                <a:latin typeface="Times New Roman"/>
                <a:cs typeface="Times New Roman"/>
              </a:rPr>
              <a:t>для </a:t>
            </a:r>
            <a:r>
              <a:rPr sz="2400" spc="-5" dirty="0">
                <a:latin typeface="Times New Roman"/>
                <a:cs typeface="Times New Roman"/>
              </a:rPr>
              <a:t>оценки </a:t>
            </a:r>
            <a:r>
              <a:rPr sz="2400" spc="-10" dirty="0">
                <a:latin typeface="Times New Roman"/>
                <a:cs typeface="Times New Roman"/>
              </a:rPr>
              <a:t>структур, </a:t>
            </a:r>
            <a:r>
              <a:rPr sz="2400" spc="-15" dirty="0">
                <a:latin typeface="Times New Roman"/>
                <a:cs typeface="Times New Roman"/>
              </a:rPr>
              <a:t>функции  </a:t>
            </a:r>
            <a:r>
              <a:rPr sz="2400" spc="-10" dirty="0">
                <a:latin typeface="Times New Roman"/>
                <a:cs typeface="Times New Roman"/>
              </a:rPr>
              <a:t>организма, </a:t>
            </a:r>
            <a:r>
              <a:rPr sz="2400" dirty="0">
                <a:latin typeface="Times New Roman"/>
                <a:cs typeface="Times New Roman"/>
              </a:rPr>
              <a:t>активности и  </a:t>
            </a:r>
            <a:r>
              <a:rPr sz="2400" spc="-5" dirty="0">
                <a:latin typeface="Times New Roman"/>
                <a:cs typeface="Times New Roman"/>
              </a:rPr>
              <a:t>участия </a:t>
            </a:r>
            <a:r>
              <a:rPr sz="2400" spc="-20" dirty="0">
                <a:latin typeface="Times New Roman"/>
                <a:cs typeface="Times New Roman"/>
              </a:rPr>
              <a:t>категории </a:t>
            </a:r>
            <a:r>
              <a:rPr sz="2400" spc="-5" dirty="0">
                <a:latin typeface="Times New Roman"/>
                <a:cs typeface="Times New Roman"/>
              </a:rPr>
              <a:t>приведенные </a:t>
            </a:r>
            <a:r>
              <a:rPr sz="2400" dirty="0">
                <a:latin typeface="Times New Roman"/>
                <a:cs typeface="Times New Roman"/>
              </a:rPr>
              <a:t>в </a:t>
            </a:r>
            <a:r>
              <a:rPr sz="2400" spc="-10" dirty="0">
                <a:latin typeface="Times New Roman"/>
                <a:cs typeface="Times New Roman"/>
              </a:rPr>
              <a:t>Международной  Классификеации </a:t>
            </a:r>
            <a:r>
              <a:rPr sz="2400" spc="-5" dirty="0">
                <a:latin typeface="Times New Roman"/>
                <a:cs typeface="Times New Roman"/>
              </a:rPr>
              <a:t>Функционирования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(МКФ).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1137" y="596900"/>
            <a:ext cx="79933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7200">
              <a:lnSpc>
                <a:spcPct val="100000"/>
              </a:lnSpc>
              <a:spcBef>
                <a:spcPts val="100"/>
              </a:spcBef>
              <a:tabLst>
                <a:tab pos="3183890" algn="l"/>
                <a:tab pos="4392295" algn="l"/>
                <a:tab pos="6226175" algn="l"/>
                <a:tab pos="6563359" algn="l"/>
              </a:tabLst>
            </a:pPr>
            <a:r>
              <a:rPr sz="2400" spc="-30" dirty="0">
                <a:latin typeface="Times New Roman"/>
                <a:cs typeface="Times New Roman"/>
              </a:rPr>
              <a:t>Р</a:t>
            </a:r>
            <a:r>
              <a:rPr sz="2400" spc="25" dirty="0">
                <a:latin typeface="Times New Roman"/>
                <a:cs typeface="Times New Roman"/>
              </a:rPr>
              <a:t>е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били</a:t>
            </a:r>
            <a:r>
              <a:rPr sz="2400" spc="3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ционный	ди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гноз	опи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ы</a:t>
            </a:r>
            <a:r>
              <a:rPr sz="2400" spc="-30" dirty="0">
                <a:latin typeface="Times New Roman"/>
                <a:cs typeface="Times New Roman"/>
              </a:rPr>
              <a:t>в</a:t>
            </a:r>
            <a:r>
              <a:rPr sz="2400" spc="-5" dirty="0">
                <a:latin typeface="Times New Roman"/>
                <a:cs typeface="Times New Roman"/>
              </a:rPr>
              <a:t>ае</a:t>
            </a:r>
            <a:r>
              <a:rPr sz="2400" spc="3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я	в	</a:t>
            </a:r>
            <a:r>
              <a:rPr sz="2400" spc="-40" dirty="0">
                <a:latin typeface="Times New Roman"/>
                <a:cs typeface="Times New Roman"/>
              </a:rPr>
              <a:t>к</a:t>
            </a:r>
            <a:r>
              <a:rPr sz="2400" spc="-6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spc="-60" dirty="0">
                <a:latin typeface="Times New Roman"/>
                <a:cs typeface="Times New Roman"/>
              </a:rPr>
              <a:t>г</a:t>
            </a:r>
            <a:r>
              <a:rPr sz="2400" dirty="0">
                <a:latin typeface="Times New Roman"/>
                <a:cs typeface="Times New Roman"/>
              </a:rPr>
              <a:t>ори</a:t>
            </a:r>
            <a:r>
              <a:rPr sz="2400" spc="-5" dirty="0">
                <a:latin typeface="Times New Roman"/>
                <a:cs typeface="Times New Roman"/>
              </a:rPr>
              <a:t>я</a:t>
            </a:r>
            <a:r>
              <a:rPr sz="2400" dirty="0">
                <a:latin typeface="Times New Roman"/>
                <a:cs typeface="Times New Roman"/>
              </a:rPr>
              <a:t>х  </a:t>
            </a:r>
            <a:r>
              <a:rPr sz="2400" spc="-40" dirty="0">
                <a:latin typeface="Times New Roman"/>
                <a:cs typeface="Times New Roman"/>
              </a:rPr>
              <a:t>МКФ </a:t>
            </a:r>
            <a:r>
              <a:rPr sz="2400" dirty="0">
                <a:latin typeface="Times New Roman"/>
                <a:cs typeface="Times New Roman"/>
              </a:rPr>
              <a:t>с </a:t>
            </a:r>
            <a:r>
              <a:rPr sz="2400" spc="-10" dirty="0">
                <a:latin typeface="Times New Roman"/>
                <a:cs typeface="Times New Roman"/>
              </a:rPr>
              <a:t>помощью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spc="-35" dirty="0">
                <a:latin typeface="Times New Roman"/>
                <a:cs typeface="Times New Roman"/>
              </a:rPr>
              <a:t>кодов.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1137" y="1700276"/>
            <a:ext cx="4601210" cy="11169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457200" algn="just">
              <a:lnSpc>
                <a:spcPct val="99200"/>
              </a:lnSpc>
              <a:spcBef>
                <a:spcPts val="120"/>
              </a:spcBef>
            </a:pPr>
            <a:r>
              <a:rPr sz="2400" spc="-40" dirty="0">
                <a:latin typeface="Times New Roman"/>
                <a:cs typeface="Times New Roman"/>
              </a:rPr>
              <a:t>МКФ </a:t>
            </a:r>
            <a:r>
              <a:rPr sz="2400" spc="-5" dirty="0">
                <a:latin typeface="Times New Roman"/>
                <a:cs typeface="Times New Roman"/>
              </a:rPr>
              <a:t>имеет </a:t>
            </a:r>
            <a:r>
              <a:rPr sz="2400" dirty="0">
                <a:latin typeface="Times New Roman"/>
                <a:cs typeface="Times New Roman"/>
              </a:rPr>
              <a:t>четыре уровня  </a:t>
            </a:r>
            <a:r>
              <a:rPr sz="2400" spc="-5" dirty="0">
                <a:latin typeface="Times New Roman"/>
                <a:cs typeface="Times New Roman"/>
              </a:rPr>
              <a:t>нарушения </a:t>
            </a:r>
            <a:r>
              <a:rPr sz="2400" spc="-10" dirty="0">
                <a:latin typeface="Times New Roman"/>
                <a:cs typeface="Times New Roman"/>
              </a:rPr>
              <a:t>структур, функций,  </a:t>
            </a:r>
            <a:r>
              <a:rPr sz="2400" spc="-15" dirty="0">
                <a:latin typeface="Times New Roman"/>
                <a:cs typeface="Times New Roman"/>
              </a:rPr>
              <a:t>факторов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среды.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51004" y="1700276"/>
            <a:ext cx="3202940" cy="7480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44780" marR="5080" indent="-132080">
              <a:lnSpc>
                <a:spcPts val="2810"/>
              </a:lnSpc>
              <a:spcBef>
                <a:spcPts val="250"/>
              </a:spcBef>
              <a:tabLst>
                <a:tab pos="1902460" algn="l"/>
                <a:tab pos="3026410" algn="l"/>
              </a:tabLst>
            </a:pPr>
            <a:r>
              <a:rPr sz="2400" dirty="0">
                <a:latin typeface="Times New Roman"/>
                <a:cs typeface="Times New Roman"/>
              </a:rPr>
              <a:t>д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spc="25" dirty="0">
                <a:latin typeface="Times New Roman"/>
                <a:cs typeface="Times New Roman"/>
              </a:rPr>
              <a:t>т</a:t>
            </a:r>
            <a:r>
              <a:rPr sz="2400" spc="1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лиз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ции	</a:t>
            </a:r>
            <a:r>
              <a:rPr sz="2400" spc="-40" dirty="0">
                <a:latin typeface="Times New Roman"/>
                <a:cs typeface="Times New Roman"/>
              </a:rPr>
              <a:t>к</a:t>
            </a:r>
            <a:r>
              <a:rPr sz="2400" spc="-6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spc="-60" dirty="0">
                <a:latin typeface="Times New Roman"/>
                <a:cs typeface="Times New Roman"/>
              </a:rPr>
              <a:t>г</a:t>
            </a:r>
            <a:r>
              <a:rPr sz="2400" dirty="0">
                <a:latin typeface="Times New Roman"/>
                <a:cs typeface="Times New Roman"/>
              </a:rPr>
              <a:t>орий  жизн</a:t>
            </a:r>
            <a:r>
              <a:rPr sz="2400" spc="-3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д</a:t>
            </a:r>
            <a:r>
              <a:rPr sz="2400" spc="-5" dirty="0">
                <a:latin typeface="Times New Roman"/>
                <a:cs typeface="Times New Roman"/>
              </a:rPr>
              <a:t>ея</a:t>
            </a:r>
            <a:r>
              <a:rPr sz="240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л</a:t>
            </a:r>
            <a:r>
              <a:rPr sz="2400" spc="5" dirty="0">
                <a:latin typeface="Times New Roman"/>
                <a:cs typeface="Times New Roman"/>
              </a:rPr>
              <a:t>ь</a:t>
            </a:r>
            <a:r>
              <a:rPr sz="2400" dirty="0">
                <a:latin typeface="Times New Roman"/>
                <a:cs typeface="Times New Roman"/>
              </a:rPr>
              <a:t>н</a:t>
            </a:r>
            <a:r>
              <a:rPr sz="2400" spc="55" dirty="0">
                <a:latin typeface="Times New Roman"/>
                <a:cs typeface="Times New Roman"/>
              </a:rPr>
              <a:t>о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ти	и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1137" y="3160267"/>
            <a:ext cx="799401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457200">
              <a:lnSpc>
                <a:spcPct val="100800"/>
              </a:lnSpc>
              <a:spcBef>
                <a:spcPts val="75"/>
              </a:spcBef>
              <a:tabLst>
                <a:tab pos="1371600" algn="l"/>
                <a:tab pos="1917700" algn="l"/>
                <a:tab pos="3181985" algn="l"/>
                <a:tab pos="3319779" algn="l"/>
                <a:tab pos="3957320" algn="l"/>
                <a:tab pos="5358130" algn="l"/>
                <a:tab pos="5910580" algn="l"/>
                <a:tab pos="6598284" algn="l"/>
                <a:tab pos="6975475" algn="l"/>
                <a:tab pos="7277734" algn="l"/>
              </a:tabLst>
            </a:pPr>
            <a:r>
              <a:rPr sz="2400" spc="-5" dirty="0">
                <a:latin typeface="Times New Roman"/>
                <a:cs typeface="Times New Roman"/>
              </a:rPr>
              <a:t>Ба</a:t>
            </a:r>
            <a:r>
              <a:rPr sz="2400" dirty="0">
                <a:latin typeface="Times New Roman"/>
                <a:cs typeface="Times New Roman"/>
              </a:rPr>
              <a:t>зи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ным	пон</a:t>
            </a:r>
            <a:r>
              <a:rPr sz="2400" spc="-5" dirty="0">
                <a:latin typeface="Times New Roman"/>
                <a:cs typeface="Times New Roman"/>
              </a:rPr>
              <a:t>я</a:t>
            </a:r>
            <a:r>
              <a:rPr sz="2400" dirty="0">
                <a:latin typeface="Times New Roman"/>
                <a:cs typeface="Times New Roman"/>
              </a:rPr>
              <a:t>ти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м		при	опи</a:t>
            </a:r>
            <a:r>
              <a:rPr sz="2400" spc="25" dirty="0">
                <a:latin typeface="Times New Roman"/>
                <a:cs typeface="Times New Roman"/>
              </a:rPr>
              <a:t>с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нии	н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spc="-35" dirty="0">
                <a:latin typeface="Times New Roman"/>
                <a:cs typeface="Times New Roman"/>
              </a:rPr>
              <a:t>р</a:t>
            </a:r>
            <a:r>
              <a:rPr sz="2400" dirty="0">
                <a:latin typeface="Times New Roman"/>
                <a:cs typeface="Times New Roman"/>
              </a:rPr>
              <a:t>уш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ний	в	М</a:t>
            </a:r>
            <a:r>
              <a:rPr sz="2400" spc="-110" dirty="0">
                <a:latin typeface="Times New Roman"/>
                <a:cs typeface="Times New Roman"/>
              </a:rPr>
              <a:t>К</a:t>
            </a:r>
            <a:r>
              <a:rPr sz="2400" dirty="0">
                <a:latin typeface="Times New Roman"/>
                <a:cs typeface="Times New Roman"/>
              </a:rPr>
              <a:t>Ф  </a:t>
            </a:r>
            <a:r>
              <a:rPr sz="2400" spc="-5" dirty="0">
                <a:latin typeface="Times New Roman"/>
                <a:cs typeface="Times New Roman"/>
              </a:rPr>
              <a:t>я</a:t>
            </a:r>
            <a:r>
              <a:rPr sz="2400" spc="-30" dirty="0">
                <a:latin typeface="Times New Roman"/>
                <a:cs typeface="Times New Roman"/>
              </a:rPr>
              <a:t>в</a:t>
            </a:r>
            <a:r>
              <a:rPr sz="2400" dirty="0">
                <a:latin typeface="Times New Roman"/>
                <a:cs typeface="Times New Roman"/>
              </a:rPr>
              <a:t>л</a:t>
            </a:r>
            <a:r>
              <a:rPr sz="2400" spc="-5" dirty="0">
                <a:latin typeface="Times New Roman"/>
                <a:cs typeface="Times New Roman"/>
              </a:rPr>
              <a:t>яе</a:t>
            </a:r>
            <a:r>
              <a:rPr sz="2400" spc="3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я	</a:t>
            </a:r>
            <a:r>
              <a:rPr sz="2400" spc="-35" dirty="0">
                <a:latin typeface="Times New Roman"/>
                <a:cs typeface="Times New Roman"/>
              </a:rPr>
              <a:t>о</a:t>
            </a:r>
            <a:r>
              <a:rPr sz="240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к</a:t>
            </a:r>
            <a:r>
              <a:rPr sz="2400" dirty="0">
                <a:latin typeface="Times New Roman"/>
                <a:cs typeface="Times New Roman"/>
              </a:rPr>
              <a:t>лон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ни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.	Оно	</a:t>
            </a:r>
            <a:r>
              <a:rPr sz="2400" spc="-5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и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п</a:t>
            </a:r>
            <a:r>
              <a:rPr sz="2400" spc="-35" dirty="0">
                <a:latin typeface="Times New Roman"/>
                <a:cs typeface="Times New Roman"/>
              </a:rPr>
              <a:t>о</a:t>
            </a:r>
            <a:r>
              <a:rPr sz="2400" dirty="0">
                <a:latin typeface="Times New Roman"/>
                <a:cs typeface="Times New Roman"/>
              </a:rPr>
              <a:t>л</a:t>
            </a:r>
            <a:r>
              <a:rPr sz="2400" spc="5" dirty="0">
                <a:latin typeface="Times New Roman"/>
                <a:cs typeface="Times New Roman"/>
              </a:rPr>
              <a:t>ь</a:t>
            </a:r>
            <a:r>
              <a:rPr sz="2400" spc="-50" dirty="0">
                <a:latin typeface="Times New Roman"/>
                <a:cs typeface="Times New Roman"/>
              </a:rPr>
              <a:t>з</a:t>
            </a:r>
            <a:r>
              <a:rPr sz="2400" spc="-35" dirty="0">
                <a:latin typeface="Times New Roman"/>
                <a:cs typeface="Times New Roman"/>
              </a:rPr>
              <a:t>у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spc="3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я	для	</a:t>
            </a:r>
            <a:r>
              <a:rPr sz="2400" spc="-35" dirty="0">
                <a:latin typeface="Times New Roman"/>
                <a:cs typeface="Times New Roman"/>
              </a:rPr>
              <a:t>о</a:t>
            </a:r>
            <a:r>
              <a:rPr sz="2400" spc="30" dirty="0">
                <a:latin typeface="Times New Roman"/>
                <a:cs typeface="Times New Roman"/>
              </a:rPr>
              <a:t>т</a:t>
            </a:r>
            <a:r>
              <a:rPr sz="2400" dirty="0">
                <a:latin typeface="Times New Roman"/>
                <a:cs typeface="Times New Roman"/>
              </a:rPr>
              <a:t>р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spc="-30" dirty="0">
                <a:latin typeface="Times New Roman"/>
                <a:cs typeface="Times New Roman"/>
              </a:rPr>
              <a:t>ж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ния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1137" y="4254500"/>
            <a:ext cx="5703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6465" algn="l"/>
                <a:tab pos="1682750" algn="l"/>
                <a:tab pos="2364740" algn="l"/>
                <a:tab pos="4116070" algn="l"/>
                <a:tab pos="4654550" algn="l"/>
              </a:tabLst>
            </a:pPr>
            <a:r>
              <a:rPr sz="2400" spc="-10" dirty="0">
                <a:latin typeface="Times New Roman"/>
                <a:cs typeface="Times New Roman"/>
              </a:rPr>
              <a:t>норм	</a:t>
            </a:r>
            <a:r>
              <a:rPr sz="2400" spc="-40" dirty="0">
                <a:latin typeface="Times New Roman"/>
                <a:cs typeface="Times New Roman"/>
              </a:rPr>
              <a:t>(т.е.	</a:t>
            </a:r>
            <a:r>
              <a:rPr sz="2400" spc="-15" dirty="0">
                <a:latin typeface="Times New Roman"/>
                <a:cs typeface="Times New Roman"/>
              </a:rPr>
              <a:t>как	</a:t>
            </a:r>
            <a:r>
              <a:rPr sz="2400" spc="-5" dirty="0">
                <a:latin typeface="Times New Roman"/>
                <a:cs typeface="Times New Roman"/>
              </a:rPr>
              <a:t>отклонение	</a:t>
            </a:r>
            <a:r>
              <a:rPr sz="2400" spc="-20" dirty="0">
                <a:latin typeface="Times New Roman"/>
                <a:cs typeface="Times New Roman"/>
              </a:rPr>
              <a:t>от	</a:t>
            </a:r>
            <a:r>
              <a:rPr sz="2400" spc="-10" dirty="0">
                <a:latin typeface="Times New Roman"/>
                <a:cs typeface="Times New Roman"/>
              </a:rPr>
              <a:t>средней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1137" y="3885692"/>
            <a:ext cx="7994015" cy="760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1558290" algn="l"/>
                <a:tab pos="3275965" algn="l"/>
                <a:tab pos="3775710" algn="l"/>
                <a:tab pos="5944235" algn="l"/>
              </a:tabLst>
            </a:pPr>
            <a:r>
              <a:rPr sz="2400" dirty="0">
                <a:latin typeface="Times New Roman"/>
                <a:cs typeface="Times New Roman"/>
              </a:rPr>
              <a:t>зн</a:t>
            </a:r>
            <a:r>
              <a:rPr sz="2400" spc="-100" dirty="0">
                <a:latin typeface="Times New Roman"/>
                <a:cs typeface="Times New Roman"/>
              </a:rPr>
              <a:t>а</a:t>
            </a:r>
            <a:r>
              <a:rPr sz="2400" spc="5" dirty="0">
                <a:latin typeface="Times New Roman"/>
                <a:cs typeface="Times New Roman"/>
              </a:rPr>
              <a:t>ч</a:t>
            </a:r>
            <a:r>
              <a:rPr sz="2400" dirty="0">
                <a:latin typeface="Times New Roman"/>
                <a:cs typeface="Times New Roman"/>
              </a:rPr>
              <a:t>и</a:t>
            </a:r>
            <a:r>
              <a:rPr sz="2400" spc="5" dirty="0">
                <a:latin typeface="Times New Roman"/>
                <a:cs typeface="Times New Roman"/>
              </a:rPr>
              <a:t>м</a:t>
            </a:r>
            <a:r>
              <a:rPr sz="2400" dirty="0">
                <a:latin typeface="Times New Roman"/>
                <a:cs typeface="Times New Roman"/>
              </a:rPr>
              <a:t>о</a:t>
            </a:r>
            <a:r>
              <a:rPr sz="2400" spc="-60" dirty="0">
                <a:latin typeface="Times New Roman"/>
                <a:cs typeface="Times New Roman"/>
              </a:rPr>
              <a:t>г</a:t>
            </a:r>
            <a:r>
              <a:rPr sz="2400" dirty="0">
                <a:latin typeface="Times New Roman"/>
                <a:cs typeface="Times New Roman"/>
              </a:rPr>
              <a:t>о	</a:t>
            </a:r>
            <a:r>
              <a:rPr sz="2400" spc="-35" dirty="0">
                <a:latin typeface="Times New Roman"/>
                <a:cs typeface="Times New Roman"/>
              </a:rPr>
              <a:t>о</a:t>
            </a:r>
            <a:r>
              <a:rPr sz="240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к</a:t>
            </a:r>
            <a:r>
              <a:rPr sz="2400" dirty="0">
                <a:latin typeface="Times New Roman"/>
                <a:cs typeface="Times New Roman"/>
              </a:rPr>
              <a:t>лон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ния	</a:t>
            </a:r>
            <a:r>
              <a:rPr sz="2400" spc="-35" dirty="0">
                <a:latin typeface="Times New Roman"/>
                <a:cs typeface="Times New Roman"/>
              </a:rPr>
              <a:t>о</a:t>
            </a:r>
            <a:r>
              <a:rPr sz="2400" dirty="0">
                <a:latin typeface="Times New Roman"/>
                <a:cs typeface="Times New Roman"/>
              </a:rPr>
              <a:t>т	общ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прин</a:t>
            </a:r>
            <a:r>
              <a:rPr sz="2400" spc="-5" dirty="0">
                <a:latin typeface="Times New Roman"/>
                <a:cs typeface="Times New Roman"/>
              </a:rPr>
              <a:t>я</a:t>
            </a:r>
            <a:r>
              <a:rPr sz="2400" dirty="0">
                <a:latin typeface="Times New Roman"/>
                <a:cs typeface="Times New Roman"/>
              </a:rPr>
              <a:t>тых	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spc="30" dirty="0">
                <a:latin typeface="Times New Roman"/>
                <a:cs typeface="Times New Roman"/>
              </a:rPr>
              <a:t>т</a:t>
            </a:r>
            <a:r>
              <a:rPr sz="2400" spc="-70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ти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ти</a:t>
            </a:r>
            <a:r>
              <a:rPr sz="2400" spc="5" dirty="0">
                <a:latin typeface="Times New Roman"/>
                <a:cs typeface="Times New Roman"/>
              </a:rPr>
              <a:t>ч</a:t>
            </a:r>
            <a:r>
              <a:rPr sz="2400" spc="55" dirty="0">
                <a:latin typeface="Times New Roman"/>
                <a:cs typeface="Times New Roman"/>
              </a:rPr>
              <a:t>е</a:t>
            </a:r>
            <a:r>
              <a:rPr sz="2400" spc="-5" dirty="0">
                <a:latin typeface="Times New Roman"/>
                <a:cs typeface="Times New Roman"/>
              </a:rPr>
              <a:t>ск</a:t>
            </a:r>
            <a:r>
              <a:rPr sz="2400" dirty="0">
                <a:latin typeface="Times New Roman"/>
                <a:cs typeface="Times New Roman"/>
              </a:rPr>
              <a:t>их</a:t>
            </a:r>
            <a:endParaRPr sz="2400">
              <a:latin typeface="Times New Roman"/>
              <a:cs typeface="Times New Roman"/>
            </a:endParaRPr>
          </a:p>
          <a:p>
            <a:pPr marR="5715" algn="r">
              <a:lnSpc>
                <a:spcPct val="100000"/>
              </a:lnSpc>
              <a:spcBef>
                <a:spcPts val="20"/>
              </a:spcBef>
            </a:pPr>
            <a:r>
              <a:rPr sz="2400" dirty="0">
                <a:latin typeface="Times New Roman"/>
                <a:cs typeface="Times New Roman"/>
              </a:rPr>
              <a:t>поп</a:t>
            </a:r>
            <a:r>
              <a:rPr sz="2400" spc="-110" dirty="0">
                <a:latin typeface="Times New Roman"/>
                <a:cs typeface="Times New Roman"/>
              </a:rPr>
              <a:t>у</a:t>
            </a:r>
            <a:r>
              <a:rPr sz="2400" dirty="0">
                <a:latin typeface="Times New Roman"/>
                <a:cs typeface="Times New Roman"/>
              </a:rPr>
              <a:t>л</a:t>
            </a:r>
            <a:r>
              <a:rPr sz="2400" spc="-5" dirty="0">
                <a:latin typeface="Times New Roman"/>
                <a:cs typeface="Times New Roman"/>
              </a:rPr>
              <a:t>я</a:t>
            </a:r>
            <a:r>
              <a:rPr sz="2400" dirty="0">
                <a:latin typeface="Times New Roman"/>
                <a:cs typeface="Times New Roman"/>
              </a:rPr>
              <a:t>ционной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1137" y="4620259"/>
            <a:ext cx="799338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величины, принятой </a:t>
            </a:r>
            <a:r>
              <a:rPr sz="2400" dirty="0">
                <a:latin typeface="Times New Roman"/>
                <a:cs typeface="Times New Roman"/>
              </a:rPr>
              <a:t>в </a:t>
            </a:r>
            <a:r>
              <a:rPr sz="2400" spc="-15" dirty="0">
                <a:latin typeface="Times New Roman"/>
                <a:cs typeface="Times New Roman"/>
              </a:rPr>
              <a:t>качестве </a:t>
            </a:r>
            <a:r>
              <a:rPr sz="2400" spc="-5" dirty="0">
                <a:latin typeface="Times New Roman"/>
                <a:cs typeface="Times New Roman"/>
              </a:rPr>
              <a:t>стандартной нормы). Если  </a:t>
            </a:r>
            <a:r>
              <a:rPr sz="2400" spc="10" dirty="0">
                <a:latin typeface="Times New Roman"/>
                <a:cs typeface="Times New Roman"/>
              </a:rPr>
              <a:t>после </a:t>
            </a:r>
            <a:r>
              <a:rPr sz="2400" spc="-10" dirty="0">
                <a:latin typeface="Times New Roman"/>
                <a:cs typeface="Times New Roman"/>
              </a:rPr>
              <a:t>определенного </a:t>
            </a:r>
            <a:r>
              <a:rPr sz="2400" spc="-50" dirty="0">
                <a:latin typeface="Times New Roman"/>
                <a:cs typeface="Times New Roman"/>
              </a:rPr>
              <a:t>кода </a:t>
            </a:r>
            <a:r>
              <a:rPr sz="2400" spc="-10" dirty="0">
                <a:latin typeface="Times New Roman"/>
                <a:cs typeface="Times New Roman"/>
              </a:rPr>
              <a:t>стоит </a:t>
            </a:r>
            <a:r>
              <a:rPr sz="2400" spc="-5" dirty="0">
                <a:latin typeface="Times New Roman"/>
                <a:cs typeface="Times New Roman"/>
              </a:rPr>
              <a:t>цифра </a:t>
            </a:r>
            <a:r>
              <a:rPr sz="2400" dirty="0">
                <a:latin typeface="Times New Roman"/>
                <a:cs typeface="Times New Roman"/>
              </a:rPr>
              <a:t>«0» </a:t>
            </a:r>
            <a:r>
              <a:rPr sz="2400" spc="-15" dirty="0">
                <a:latin typeface="Times New Roman"/>
                <a:cs typeface="Times New Roman"/>
              </a:rPr>
              <a:t>это </a:t>
            </a:r>
            <a:r>
              <a:rPr sz="2400" spc="-45" dirty="0">
                <a:latin typeface="Times New Roman"/>
                <a:cs typeface="Times New Roman"/>
              </a:rPr>
              <a:t>значит, </a:t>
            </a:r>
            <a:r>
              <a:rPr sz="2400" spc="-10" dirty="0">
                <a:latin typeface="Times New Roman"/>
                <a:cs typeface="Times New Roman"/>
              </a:rPr>
              <a:t>что </a:t>
            </a:r>
            <a:r>
              <a:rPr sz="2400" dirty="0">
                <a:latin typeface="Times New Roman"/>
                <a:cs typeface="Times New Roman"/>
              </a:rPr>
              <a:t>у  пациента </a:t>
            </a:r>
            <a:r>
              <a:rPr sz="2400" spc="-5" dirty="0">
                <a:latin typeface="Times New Roman"/>
                <a:cs typeface="Times New Roman"/>
              </a:rPr>
              <a:t>нет </a:t>
            </a:r>
            <a:r>
              <a:rPr sz="2400" spc="-10" dirty="0">
                <a:latin typeface="Times New Roman"/>
                <a:cs typeface="Times New Roman"/>
              </a:rPr>
              <a:t>проблем </a:t>
            </a:r>
            <a:r>
              <a:rPr sz="2400" dirty="0">
                <a:latin typeface="Times New Roman"/>
                <a:cs typeface="Times New Roman"/>
              </a:rPr>
              <a:t>с </a:t>
            </a:r>
            <a:r>
              <a:rPr sz="2400" spc="-10" dirty="0">
                <a:latin typeface="Times New Roman"/>
                <a:cs typeface="Times New Roman"/>
              </a:rPr>
              <a:t>этой функцией </a:t>
            </a:r>
            <a:r>
              <a:rPr sz="2400" dirty="0">
                <a:latin typeface="Times New Roman"/>
                <a:cs typeface="Times New Roman"/>
              </a:rPr>
              <a:t>или </a:t>
            </a:r>
            <a:r>
              <a:rPr sz="2400" spc="-10" dirty="0">
                <a:latin typeface="Times New Roman"/>
                <a:cs typeface="Times New Roman"/>
              </a:rPr>
              <a:t>структурой,  </a:t>
            </a:r>
            <a:r>
              <a:rPr sz="2400" dirty="0">
                <a:latin typeface="Times New Roman"/>
                <a:cs typeface="Times New Roman"/>
              </a:rPr>
              <a:t>либо </a:t>
            </a:r>
            <a:r>
              <a:rPr sz="2400" spc="-5" dirty="0">
                <a:latin typeface="Times New Roman"/>
                <a:cs typeface="Times New Roman"/>
              </a:rPr>
              <a:t>имеются </a:t>
            </a:r>
            <a:r>
              <a:rPr sz="2400" spc="-10" dirty="0">
                <a:latin typeface="Times New Roman"/>
                <a:cs typeface="Times New Roman"/>
              </a:rPr>
              <a:t>незначительные проблемы, </a:t>
            </a:r>
            <a:r>
              <a:rPr sz="2400" spc="-30" dirty="0">
                <a:latin typeface="Times New Roman"/>
                <a:cs typeface="Times New Roman"/>
              </a:rPr>
              <a:t>которые </a:t>
            </a:r>
            <a:r>
              <a:rPr sz="2400" spc="-15" dirty="0">
                <a:latin typeface="Times New Roman"/>
                <a:cs typeface="Times New Roman"/>
              </a:rPr>
              <a:t>можно  </a:t>
            </a:r>
            <a:r>
              <a:rPr sz="2400" spc="-5" dirty="0">
                <a:latin typeface="Times New Roman"/>
                <a:cs typeface="Times New Roman"/>
              </a:rPr>
              <a:t>условно </a:t>
            </a:r>
            <a:r>
              <a:rPr sz="2400" spc="-10" dirty="0">
                <a:latin typeface="Times New Roman"/>
                <a:cs typeface="Times New Roman"/>
              </a:rPr>
              <a:t>градуировать </a:t>
            </a:r>
            <a:r>
              <a:rPr sz="2400" spc="-15" dirty="0">
                <a:latin typeface="Times New Roman"/>
                <a:cs typeface="Times New Roman"/>
              </a:rPr>
              <a:t>как </a:t>
            </a:r>
            <a:r>
              <a:rPr sz="2400" dirty="0">
                <a:latin typeface="Times New Roman"/>
                <a:cs typeface="Times New Roman"/>
              </a:rPr>
              <a:t>не </a:t>
            </a:r>
            <a:r>
              <a:rPr sz="2400" spc="-10" dirty="0">
                <a:latin typeface="Times New Roman"/>
                <a:cs typeface="Times New Roman"/>
              </a:rPr>
              <a:t>более, </a:t>
            </a:r>
            <a:r>
              <a:rPr sz="2400" dirty="0">
                <a:latin typeface="Times New Roman"/>
                <a:cs typeface="Times New Roman"/>
              </a:rPr>
              <a:t>чем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4%.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0145" y="749300"/>
            <a:ext cx="7459345" cy="47866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457200" algn="just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latin typeface="Times New Roman"/>
                <a:cs typeface="Times New Roman"/>
              </a:rPr>
              <a:t>Активность и </a:t>
            </a:r>
            <a:r>
              <a:rPr sz="2400" spc="-5" dirty="0">
                <a:latin typeface="Times New Roman"/>
                <a:cs typeface="Times New Roman"/>
              </a:rPr>
              <a:t>участие </a:t>
            </a:r>
            <a:r>
              <a:rPr sz="2400" spc="-10" dirty="0">
                <a:latin typeface="Times New Roman"/>
                <a:cs typeface="Times New Roman"/>
              </a:rPr>
              <a:t>имеют </a:t>
            </a:r>
            <a:r>
              <a:rPr sz="2400" spc="-15" dirty="0">
                <a:latin typeface="Times New Roman"/>
                <a:cs typeface="Times New Roman"/>
              </a:rPr>
              <a:t>два  </a:t>
            </a:r>
            <a:r>
              <a:rPr sz="2400" spc="-5" dirty="0">
                <a:latin typeface="Times New Roman"/>
                <a:cs typeface="Times New Roman"/>
              </a:rPr>
              <a:t>определителя  </a:t>
            </a:r>
            <a:r>
              <a:rPr sz="2400" spc="-15" dirty="0">
                <a:latin typeface="Times New Roman"/>
                <a:cs typeface="Times New Roman"/>
              </a:rPr>
              <a:t>(компонента).</a:t>
            </a:r>
            <a:endParaRPr sz="2400">
              <a:latin typeface="Times New Roman"/>
              <a:cs typeface="Times New Roman"/>
            </a:endParaRPr>
          </a:p>
          <a:p>
            <a:pPr marL="12700" marR="5715" indent="457200" algn="just">
              <a:lnSpc>
                <a:spcPct val="100800"/>
              </a:lnSpc>
            </a:pPr>
            <a:r>
              <a:rPr sz="2400" dirty="0">
                <a:latin typeface="Times New Roman"/>
                <a:cs typeface="Times New Roman"/>
              </a:rPr>
              <a:t>На </a:t>
            </a:r>
            <a:r>
              <a:rPr sz="2400" spc="-15" dirty="0">
                <a:latin typeface="Times New Roman"/>
                <a:cs typeface="Times New Roman"/>
              </a:rPr>
              <a:t>первом </a:t>
            </a:r>
            <a:r>
              <a:rPr sz="2400" spc="5" dirty="0">
                <a:latin typeface="Times New Roman"/>
                <a:cs typeface="Times New Roman"/>
              </a:rPr>
              <a:t>месте </a:t>
            </a:r>
            <a:r>
              <a:rPr sz="2400" spc="-5" dirty="0">
                <a:latin typeface="Times New Roman"/>
                <a:cs typeface="Times New Roman"/>
              </a:rPr>
              <a:t>идет </a:t>
            </a:r>
            <a:r>
              <a:rPr sz="2400" dirty="0">
                <a:latin typeface="Times New Roman"/>
                <a:cs typeface="Times New Roman"/>
              </a:rPr>
              <a:t>реализация, на </a:t>
            </a:r>
            <a:r>
              <a:rPr sz="2400" spc="-25" dirty="0">
                <a:latin typeface="Times New Roman"/>
                <a:cs typeface="Times New Roman"/>
              </a:rPr>
              <a:t>втором </a:t>
            </a:r>
            <a:r>
              <a:rPr sz="2400" spc="10" dirty="0">
                <a:latin typeface="Times New Roman"/>
                <a:cs typeface="Times New Roman"/>
              </a:rPr>
              <a:t>месте </a:t>
            </a:r>
            <a:r>
              <a:rPr sz="2400" dirty="0">
                <a:latin typeface="Times New Roman"/>
                <a:cs typeface="Times New Roman"/>
              </a:rPr>
              <a:t>–  </a:t>
            </a:r>
            <a:r>
              <a:rPr sz="2400" spc="-10" dirty="0">
                <a:latin typeface="Times New Roman"/>
                <a:cs typeface="Times New Roman"/>
              </a:rPr>
              <a:t>капаситет </a:t>
            </a:r>
            <a:r>
              <a:rPr sz="2400" spc="-5" dirty="0">
                <a:latin typeface="Times New Roman"/>
                <a:cs typeface="Times New Roman"/>
              </a:rPr>
              <a:t>(потенциальная </a:t>
            </a:r>
            <a:r>
              <a:rPr sz="2400" spc="5" dirty="0">
                <a:latin typeface="Times New Roman"/>
                <a:cs typeface="Times New Roman"/>
              </a:rPr>
              <a:t>способность).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 marR="5080" indent="457200" algn="just">
              <a:lnSpc>
                <a:spcPct val="100800"/>
              </a:lnSpc>
            </a:pPr>
            <a:r>
              <a:rPr sz="2400" dirty="0">
                <a:latin typeface="Times New Roman"/>
                <a:cs typeface="Times New Roman"/>
              </a:rPr>
              <a:t>Реализация – </a:t>
            </a:r>
            <a:r>
              <a:rPr sz="2400" spc="-15" dirty="0">
                <a:latin typeface="Times New Roman"/>
                <a:cs typeface="Times New Roman"/>
              </a:rPr>
              <a:t>это </a:t>
            </a:r>
            <a:r>
              <a:rPr sz="2400" spc="-5" dirty="0">
                <a:latin typeface="Times New Roman"/>
                <a:cs typeface="Times New Roman"/>
              </a:rPr>
              <a:t>выполнение действия </a:t>
            </a:r>
            <a:r>
              <a:rPr sz="2400" dirty="0">
                <a:latin typeface="Times New Roman"/>
                <a:cs typeface="Times New Roman"/>
              </a:rPr>
              <a:t>при  </a:t>
            </a:r>
            <a:r>
              <a:rPr sz="2400" spc="-10" dirty="0">
                <a:latin typeface="Times New Roman"/>
                <a:cs typeface="Times New Roman"/>
              </a:rPr>
              <a:t>использовании </a:t>
            </a:r>
            <a:r>
              <a:rPr sz="2400" spc="-5" dirty="0">
                <a:latin typeface="Times New Roman"/>
                <a:cs typeface="Times New Roman"/>
              </a:rPr>
              <a:t>любых </a:t>
            </a:r>
            <a:r>
              <a:rPr sz="2400" dirty="0">
                <a:latin typeface="Times New Roman"/>
                <a:cs typeface="Times New Roman"/>
              </a:rPr>
              <a:t>ресурсов </a:t>
            </a:r>
            <a:r>
              <a:rPr sz="2400" spc="-10" dirty="0">
                <a:latin typeface="Times New Roman"/>
                <a:cs typeface="Times New Roman"/>
              </a:rPr>
              <a:t>среды, </a:t>
            </a:r>
            <a:r>
              <a:rPr sz="2400" spc="-20" dirty="0">
                <a:latin typeface="Times New Roman"/>
                <a:cs typeface="Times New Roman"/>
              </a:rPr>
              <a:t>то </a:t>
            </a:r>
            <a:r>
              <a:rPr sz="2400" spc="10" dirty="0">
                <a:latin typeface="Times New Roman"/>
                <a:cs typeface="Times New Roman"/>
              </a:rPr>
              <a:t>есть </a:t>
            </a:r>
            <a:r>
              <a:rPr sz="2400" spc="-10" dirty="0">
                <a:latin typeface="Times New Roman"/>
                <a:cs typeface="Times New Roman"/>
              </a:rPr>
              <a:t>помощью  </a:t>
            </a:r>
            <a:r>
              <a:rPr sz="2400" dirty="0">
                <a:latin typeface="Times New Roman"/>
                <a:cs typeface="Times New Roman"/>
              </a:rPr>
              <a:t>технических </a:t>
            </a:r>
            <a:r>
              <a:rPr sz="2400" spc="-10" dirty="0">
                <a:latin typeface="Times New Roman"/>
                <a:cs typeface="Times New Roman"/>
              </a:rPr>
              <a:t>средств </a:t>
            </a:r>
            <a:r>
              <a:rPr sz="2400" dirty="0">
                <a:latin typeface="Times New Roman"/>
                <a:cs typeface="Times New Roman"/>
              </a:rPr>
              <a:t>реабилитации, </a:t>
            </a:r>
            <a:r>
              <a:rPr sz="2400" spc="-20" dirty="0">
                <a:latin typeface="Times New Roman"/>
                <a:cs typeface="Times New Roman"/>
              </a:rPr>
              <a:t>родственником,  медицинского </a:t>
            </a:r>
            <a:r>
              <a:rPr sz="2400" dirty="0">
                <a:latin typeface="Times New Roman"/>
                <a:cs typeface="Times New Roman"/>
              </a:rPr>
              <a:t>персонала или </a:t>
            </a:r>
            <a:r>
              <a:rPr sz="2400" spc="-10" dirty="0">
                <a:latin typeface="Times New Roman"/>
                <a:cs typeface="Times New Roman"/>
              </a:rPr>
              <a:t>ухаживающих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лиц.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 marR="5715" indent="457200" algn="just">
              <a:lnSpc>
                <a:spcPct val="100800"/>
              </a:lnSpc>
            </a:pPr>
            <a:r>
              <a:rPr sz="2400" spc="-10" dirty="0">
                <a:latin typeface="Times New Roman"/>
                <a:cs typeface="Times New Roman"/>
              </a:rPr>
              <a:t>Капаситет </a:t>
            </a:r>
            <a:r>
              <a:rPr sz="2400" spc="-5" dirty="0">
                <a:latin typeface="Times New Roman"/>
                <a:cs typeface="Times New Roman"/>
              </a:rPr>
              <a:t>(потенциальная </a:t>
            </a:r>
            <a:r>
              <a:rPr sz="2400" spc="5" dirty="0">
                <a:latin typeface="Times New Roman"/>
                <a:cs typeface="Times New Roman"/>
              </a:rPr>
              <a:t>способность) </a:t>
            </a:r>
            <a:r>
              <a:rPr sz="2400" dirty="0">
                <a:latin typeface="Times New Roman"/>
                <a:cs typeface="Times New Roman"/>
              </a:rPr>
              <a:t>– </a:t>
            </a:r>
            <a:r>
              <a:rPr sz="2400" spc="-15" dirty="0">
                <a:latin typeface="Times New Roman"/>
                <a:cs typeface="Times New Roman"/>
              </a:rPr>
              <a:t>это  </a:t>
            </a:r>
            <a:r>
              <a:rPr sz="2400" spc="-5" dirty="0">
                <a:latin typeface="Times New Roman"/>
                <a:cs typeface="Times New Roman"/>
              </a:rPr>
              <a:t>выполнение действия самостоятельно </a:t>
            </a:r>
            <a:r>
              <a:rPr sz="2400" spc="-15" dirty="0">
                <a:latin typeface="Times New Roman"/>
                <a:cs typeface="Times New Roman"/>
              </a:rPr>
              <a:t>пациентом,</a:t>
            </a:r>
            <a:r>
              <a:rPr sz="2400" spc="5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без  посторонней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помощи.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46515" y="590803"/>
            <a:ext cx="461772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9530" marR="5080" indent="-37465">
              <a:lnSpc>
                <a:spcPct val="100800"/>
              </a:lnSpc>
              <a:spcBef>
                <a:spcPts val="75"/>
              </a:spcBef>
              <a:tabLst>
                <a:tab pos="1782445" algn="l"/>
                <a:tab pos="1936114" algn="l"/>
                <a:tab pos="2304415" algn="l"/>
                <a:tab pos="4155440" algn="l"/>
              </a:tabLst>
            </a:pPr>
            <a:r>
              <a:rPr sz="2400" spc="-45" dirty="0">
                <a:latin typeface="Times New Roman"/>
                <a:cs typeface="Times New Roman"/>
              </a:rPr>
              <a:t>к</a:t>
            </a:r>
            <a:r>
              <a:rPr sz="2400" spc="-30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п</a:t>
            </a:r>
            <a:r>
              <a:rPr sz="2400" spc="-5" dirty="0">
                <a:latin typeface="Times New Roman"/>
                <a:cs typeface="Times New Roman"/>
              </a:rPr>
              <a:t>ас</a:t>
            </a:r>
            <a:r>
              <a:rPr sz="2400" dirty="0">
                <a:latin typeface="Times New Roman"/>
                <a:cs typeface="Times New Roman"/>
              </a:rPr>
              <a:t>ит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spc="25" dirty="0">
                <a:latin typeface="Times New Roman"/>
                <a:cs typeface="Times New Roman"/>
              </a:rPr>
              <a:t>т</a:t>
            </a:r>
            <a:r>
              <a:rPr sz="2400" dirty="0">
                <a:latin typeface="Times New Roman"/>
                <a:cs typeface="Times New Roman"/>
              </a:rPr>
              <a:t>а	и	р</a:t>
            </a:r>
            <a:r>
              <a:rPr sz="2400" spc="30" dirty="0">
                <a:latin typeface="Times New Roman"/>
                <a:cs typeface="Times New Roman"/>
              </a:rPr>
              <a:t>е</a:t>
            </a:r>
            <a:r>
              <a:rPr sz="2400" spc="20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лиз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ции	для  </a:t>
            </a:r>
            <a:r>
              <a:rPr sz="2400" spc="-5" dirty="0">
                <a:latin typeface="Times New Roman"/>
                <a:cs typeface="Times New Roman"/>
              </a:rPr>
              <a:t>величины		</a:t>
            </a:r>
            <a:r>
              <a:rPr sz="2400" dirty="0">
                <a:latin typeface="Times New Roman"/>
                <a:cs typeface="Times New Roman"/>
              </a:rPr>
              <a:t>и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40502" y="959611"/>
            <a:ext cx="1922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выр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spc="-35" dirty="0">
                <a:latin typeface="Times New Roman"/>
                <a:cs typeface="Times New Roman"/>
              </a:rPr>
              <a:t>ж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нн</a:t>
            </a:r>
            <a:r>
              <a:rPr sz="2400" spc="60" dirty="0">
                <a:latin typeface="Times New Roman"/>
                <a:cs typeface="Times New Roman"/>
              </a:rPr>
              <a:t>о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ти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2590" y="590803"/>
            <a:ext cx="1859914" cy="11258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sz="2400" dirty="0">
                <a:latin typeface="Times New Roman"/>
                <a:cs typeface="Times New Roman"/>
              </a:rPr>
              <a:t>Опр</a:t>
            </a:r>
            <a:r>
              <a:rPr sz="2400" spc="-30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д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лит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ль  </a:t>
            </a:r>
            <a:r>
              <a:rPr sz="2400" spc="-10" dirty="0">
                <a:latin typeface="Times New Roman"/>
                <a:cs typeface="Times New Roman"/>
              </a:rPr>
              <a:t>обозначения  </a:t>
            </a:r>
            <a:r>
              <a:rPr sz="2400" spc="-5" dirty="0">
                <a:latin typeface="Times New Roman"/>
                <a:cs typeface="Times New Roman"/>
              </a:rPr>
              <a:t>ограничений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32202" y="1325371"/>
            <a:ext cx="4831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490" algn="l"/>
                <a:tab pos="2606040" algn="l"/>
                <a:tab pos="3333115" algn="l"/>
                <a:tab pos="3804920" algn="l"/>
              </a:tabLst>
            </a:pPr>
            <a:r>
              <a:rPr sz="2400" spc="-20" dirty="0">
                <a:latin typeface="Times New Roman"/>
                <a:cs typeface="Times New Roman"/>
              </a:rPr>
              <a:t>как	</a:t>
            </a:r>
            <a:r>
              <a:rPr sz="2400" dirty="0">
                <a:latin typeface="Times New Roman"/>
                <a:cs typeface="Times New Roman"/>
              </a:rPr>
              <a:t>активности,	</a:t>
            </a:r>
            <a:r>
              <a:rPr sz="2400" spc="5" dirty="0">
                <a:latin typeface="Times New Roman"/>
                <a:cs typeface="Times New Roman"/>
              </a:rPr>
              <a:t>так	</a:t>
            </a:r>
            <a:r>
              <a:rPr sz="2400" dirty="0">
                <a:latin typeface="Times New Roman"/>
                <a:cs typeface="Times New Roman"/>
              </a:rPr>
              <a:t>и	</a:t>
            </a:r>
            <a:r>
              <a:rPr sz="2400" spc="-5" dirty="0">
                <a:latin typeface="Times New Roman"/>
                <a:cs typeface="Times New Roman"/>
              </a:rPr>
              <a:t>участия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2590" y="1669796"/>
            <a:ext cx="6811009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Times New Roman"/>
                <a:cs typeface="Times New Roman"/>
              </a:rPr>
              <a:t>включает </a:t>
            </a:r>
            <a:r>
              <a:rPr sz="2400" dirty="0">
                <a:latin typeface="Times New Roman"/>
                <a:cs typeface="Times New Roman"/>
              </a:rPr>
              <a:t>в </a:t>
            </a:r>
            <a:r>
              <a:rPr sz="2400" spc="-10" dirty="0">
                <a:latin typeface="Times New Roman"/>
                <a:cs typeface="Times New Roman"/>
              </a:rPr>
              <a:t>себя </a:t>
            </a:r>
            <a:r>
              <a:rPr sz="2400" spc="-5" dirty="0">
                <a:latin typeface="Times New Roman"/>
                <a:cs typeface="Times New Roman"/>
              </a:rPr>
              <a:t>следующие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оценки:</a:t>
            </a:r>
            <a:endParaRPr sz="24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  <a:spcBef>
                <a:spcPts val="120"/>
              </a:spcBef>
              <a:tabLst>
                <a:tab pos="924560" algn="l"/>
                <a:tab pos="1819275" algn="l"/>
                <a:tab pos="3580129" algn="l"/>
                <a:tab pos="5128895" algn="l"/>
              </a:tabLst>
            </a:pPr>
            <a:r>
              <a:rPr sz="2400" dirty="0">
                <a:latin typeface="Times New Roman"/>
                <a:cs typeface="Times New Roman"/>
              </a:rPr>
              <a:t>0	</a:t>
            </a:r>
            <a:r>
              <a:rPr sz="2400" spc="-5" dirty="0">
                <a:latin typeface="Times New Roman"/>
                <a:cs typeface="Times New Roman"/>
              </a:rPr>
              <a:t>НЕТ	</a:t>
            </a:r>
            <a:r>
              <a:rPr sz="2400" spc="-10" dirty="0">
                <a:latin typeface="Times New Roman"/>
                <a:cs typeface="Times New Roman"/>
              </a:rPr>
              <a:t>нарушений	(никаких,	</a:t>
            </a:r>
            <a:r>
              <a:rPr sz="2400" spc="-30" dirty="0">
                <a:latin typeface="Times New Roman"/>
                <a:cs typeface="Times New Roman"/>
              </a:rPr>
              <a:t>отсутствуют,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09790" y="2407411"/>
            <a:ext cx="15951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Times New Roman"/>
                <a:cs typeface="Times New Roman"/>
              </a:rPr>
              <a:t>ничтожные)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09790" y="2788411"/>
            <a:ext cx="1787525" cy="73279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2690"/>
              </a:lnSpc>
              <a:spcBef>
                <a:spcPts val="345"/>
              </a:spcBef>
              <a:tabLst>
                <a:tab pos="595630" algn="l"/>
              </a:tabLst>
            </a:pPr>
            <a:r>
              <a:rPr sz="2400" dirty="0">
                <a:latin typeface="Times New Roman"/>
                <a:cs typeface="Times New Roman"/>
              </a:rPr>
              <a:t>1	</a:t>
            </a:r>
            <a:r>
              <a:rPr sz="2400" spc="-5" dirty="0">
                <a:latin typeface="Times New Roman"/>
                <a:cs typeface="Times New Roman"/>
              </a:rPr>
              <a:t>Л</a:t>
            </a:r>
            <a:r>
              <a:rPr sz="2400" spc="-10" dirty="0">
                <a:latin typeface="Times New Roman"/>
                <a:cs typeface="Times New Roman"/>
              </a:rPr>
              <a:t>Е</a:t>
            </a:r>
            <a:r>
              <a:rPr sz="2400" spc="-5" dirty="0">
                <a:latin typeface="Times New Roman"/>
                <a:cs typeface="Times New Roman"/>
              </a:rPr>
              <a:t>Г</a:t>
            </a:r>
            <a:r>
              <a:rPr sz="2400" dirty="0">
                <a:latin typeface="Times New Roman"/>
                <a:cs typeface="Times New Roman"/>
              </a:rPr>
              <a:t>КИЕ  </a:t>
            </a:r>
            <a:r>
              <a:rPr sz="2400" spc="-5" dirty="0">
                <a:latin typeface="Times New Roman"/>
                <a:cs typeface="Times New Roman"/>
              </a:rPr>
              <a:t>слабые)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84627" y="2407411"/>
            <a:ext cx="1778635" cy="1113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0-4%</a:t>
            </a:r>
            <a:endParaRPr sz="2400">
              <a:latin typeface="Times New Roman"/>
              <a:cs typeface="Times New Roman"/>
            </a:endParaRPr>
          </a:p>
          <a:p>
            <a:pPr marL="223520" marR="5080" indent="105410">
              <a:lnSpc>
                <a:spcPts val="2690"/>
              </a:lnSpc>
              <a:spcBef>
                <a:spcPts val="365"/>
              </a:spcBef>
            </a:pPr>
            <a:r>
              <a:rPr sz="2400" dirty="0">
                <a:latin typeface="Times New Roman"/>
                <a:cs typeface="Times New Roman"/>
              </a:rPr>
              <a:t>н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spc="-40" dirty="0">
                <a:latin typeface="Times New Roman"/>
                <a:cs typeface="Times New Roman"/>
              </a:rPr>
              <a:t>р</a:t>
            </a:r>
            <a:r>
              <a:rPr sz="2400" dirty="0">
                <a:latin typeface="Times New Roman"/>
                <a:cs typeface="Times New Roman"/>
              </a:rPr>
              <a:t>уш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ния  5-24%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67440" y="2788411"/>
            <a:ext cx="2295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(незначительные,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09790" y="3522979"/>
            <a:ext cx="6353175" cy="73596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2710"/>
              </a:lnSpc>
              <a:spcBef>
                <a:spcPts val="330"/>
              </a:spcBef>
              <a:tabLst>
                <a:tab pos="699770" algn="l"/>
                <a:tab pos="2361565" algn="l"/>
                <a:tab pos="3155315" algn="l"/>
                <a:tab pos="5125720" algn="l"/>
              </a:tabLst>
            </a:pPr>
            <a:r>
              <a:rPr sz="2400" dirty="0">
                <a:latin typeface="Times New Roman"/>
                <a:cs typeface="Times New Roman"/>
              </a:rPr>
              <a:t>2	УМ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Р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spc="5" dirty="0">
                <a:latin typeface="Times New Roman"/>
                <a:cs typeface="Times New Roman"/>
              </a:rPr>
              <a:t>НН</a:t>
            </a:r>
            <a:r>
              <a:rPr sz="2400" spc="-10" dirty="0">
                <a:latin typeface="Times New Roman"/>
                <a:cs typeface="Times New Roman"/>
              </a:rPr>
              <a:t>Ы</a:t>
            </a:r>
            <a:r>
              <a:rPr sz="2400" dirty="0">
                <a:latin typeface="Times New Roman"/>
                <a:cs typeface="Times New Roman"/>
              </a:rPr>
              <a:t>Е	н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spc="-40" dirty="0">
                <a:latin typeface="Times New Roman"/>
                <a:cs typeface="Times New Roman"/>
              </a:rPr>
              <a:t>р</a:t>
            </a:r>
            <a:r>
              <a:rPr sz="2400" dirty="0">
                <a:latin typeface="Times New Roman"/>
                <a:cs typeface="Times New Roman"/>
              </a:rPr>
              <a:t>уш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ния	(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р</a:t>
            </a:r>
            <a:r>
              <a:rPr sz="2400" spc="-30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дни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,  </a:t>
            </a:r>
            <a:r>
              <a:rPr sz="2400" spc="-15" dirty="0">
                <a:latin typeface="Times New Roman"/>
                <a:cs typeface="Times New Roman"/>
              </a:rPr>
              <a:t>значимые)	</a:t>
            </a:r>
            <a:r>
              <a:rPr sz="2400" dirty="0">
                <a:latin typeface="Times New Roman"/>
                <a:cs typeface="Times New Roman"/>
              </a:rPr>
              <a:t>25-49%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09790" y="4248404"/>
            <a:ext cx="2332355" cy="73279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2690"/>
              </a:lnSpc>
              <a:spcBef>
                <a:spcPts val="345"/>
              </a:spcBef>
              <a:tabLst>
                <a:tab pos="828040" algn="l"/>
              </a:tabLst>
            </a:pPr>
            <a:r>
              <a:rPr sz="2400" dirty="0">
                <a:latin typeface="Times New Roman"/>
                <a:cs typeface="Times New Roman"/>
              </a:rPr>
              <a:t>3	</a:t>
            </a:r>
            <a:r>
              <a:rPr sz="2400" spc="-95" dirty="0">
                <a:latin typeface="Times New Roman"/>
                <a:cs typeface="Times New Roman"/>
              </a:rPr>
              <a:t>Т</a:t>
            </a:r>
            <a:r>
              <a:rPr sz="2400" dirty="0">
                <a:latin typeface="Times New Roman"/>
                <a:cs typeface="Times New Roman"/>
              </a:rPr>
              <a:t>Я</a:t>
            </a:r>
            <a:r>
              <a:rPr sz="2400" spc="-5" dirty="0">
                <a:latin typeface="Times New Roman"/>
                <a:cs typeface="Times New Roman"/>
              </a:rPr>
              <a:t>Ж</a:t>
            </a:r>
            <a:r>
              <a:rPr sz="2400" spc="-30" dirty="0">
                <a:latin typeface="Times New Roman"/>
                <a:cs typeface="Times New Roman"/>
              </a:rPr>
              <a:t>Е</a:t>
            </a:r>
            <a:r>
              <a:rPr sz="2400" spc="-5" dirty="0">
                <a:latin typeface="Times New Roman"/>
                <a:cs typeface="Times New Roman"/>
              </a:rPr>
              <a:t>Л</a:t>
            </a:r>
            <a:r>
              <a:rPr sz="2400" spc="-10" dirty="0">
                <a:latin typeface="Times New Roman"/>
                <a:cs typeface="Times New Roman"/>
              </a:rPr>
              <a:t>Ы</a:t>
            </a:r>
            <a:r>
              <a:rPr sz="2400" dirty="0">
                <a:latin typeface="Times New Roman"/>
                <a:cs typeface="Times New Roman"/>
              </a:rPr>
              <a:t>Е  </a:t>
            </a:r>
            <a:r>
              <a:rPr sz="2400" spc="-5" dirty="0">
                <a:latin typeface="Times New Roman"/>
                <a:cs typeface="Times New Roman"/>
              </a:rPr>
              <a:t>интенсивные)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30765" y="4248404"/>
            <a:ext cx="3632200" cy="73279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indent="247650">
              <a:lnSpc>
                <a:spcPts val="2690"/>
              </a:lnSpc>
              <a:spcBef>
                <a:spcPts val="345"/>
              </a:spcBef>
              <a:tabLst>
                <a:tab pos="2358390" algn="l"/>
              </a:tabLst>
            </a:pPr>
            <a:r>
              <a:rPr sz="2400" dirty="0">
                <a:latin typeface="Times New Roman"/>
                <a:cs typeface="Times New Roman"/>
              </a:rPr>
              <a:t>н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spc="-40" dirty="0">
                <a:latin typeface="Times New Roman"/>
                <a:cs typeface="Times New Roman"/>
              </a:rPr>
              <a:t>р</a:t>
            </a:r>
            <a:r>
              <a:rPr sz="2400" dirty="0">
                <a:latin typeface="Times New Roman"/>
                <a:cs typeface="Times New Roman"/>
              </a:rPr>
              <a:t>уш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ния	(вы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о</a:t>
            </a:r>
            <a:r>
              <a:rPr sz="2400" spc="-5" dirty="0">
                <a:latin typeface="Times New Roman"/>
                <a:cs typeface="Times New Roman"/>
              </a:rPr>
              <a:t>к</a:t>
            </a:r>
            <a:r>
              <a:rPr sz="2400" dirty="0">
                <a:latin typeface="Times New Roman"/>
                <a:cs typeface="Times New Roman"/>
              </a:rPr>
              <a:t>и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,  50-95%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09790" y="4982971"/>
            <a:ext cx="5183505" cy="73596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2710"/>
              </a:lnSpc>
              <a:spcBef>
                <a:spcPts val="330"/>
              </a:spcBef>
            </a:pPr>
            <a:r>
              <a:rPr sz="2400" dirty="0">
                <a:latin typeface="Times New Roman"/>
                <a:cs typeface="Times New Roman"/>
              </a:rPr>
              <a:t>4 </a:t>
            </a:r>
            <a:r>
              <a:rPr sz="2400" spc="-25" dirty="0">
                <a:latin typeface="Times New Roman"/>
                <a:cs typeface="Times New Roman"/>
              </a:rPr>
              <a:t>АБСОЛЮТНЫЕ </a:t>
            </a:r>
            <a:r>
              <a:rPr sz="2400" spc="-10" dirty="0">
                <a:latin typeface="Times New Roman"/>
                <a:cs typeface="Times New Roman"/>
              </a:rPr>
              <a:t>нарушения (полные)  </a:t>
            </a:r>
            <a:r>
              <a:rPr sz="2400" dirty="0">
                <a:latin typeface="Times New Roman"/>
                <a:cs typeface="Times New Roman"/>
              </a:rPr>
              <a:t>96-100%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0257" y="633476"/>
            <a:ext cx="7668259" cy="403669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2690"/>
              </a:lnSpc>
              <a:spcBef>
                <a:spcPts val="345"/>
              </a:spcBef>
            </a:pPr>
            <a:r>
              <a:rPr sz="2400" spc="-5" dirty="0">
                <a:latin typeface="Times New Roman"/>
                <a:cs typeface="Times New Roman"/>
              </a:rPr>
              <a:t>Функции </a:t>
            </a:r>
            <a:r>
              <a:rPr sz="2400" spc="-10" dirty="0">
                <a:latin typeface="Times New Roman"/>
                <a:cs typeface="Times New Roman"/>
              </a:rPr>
              <a:t>имеют </a:t>
            </a:r>
            <a:r>
              <a:rPr sz="2400" spc="-20" dirty="0">
                <a:latin typeface="Times New Roman"/>
                <a:cs typeface="Times New Roman"/>
              </a:rPr>
              <a:t>один </a:t>
            </a:r>
            <a:r>
              <a:rPr sz="2400" spc="-10" dirty="0">
                <a:latin typeface="Times New Roman"/>
                <a:cs typeface="Times New Roman"/>
              </a:rPr>
              <a:t>количественный </a:t>
            </a:r>
            <a:r>
              <a:rPr sz="2400" spc="-5" dirty="0">
                <a:latin typeface="Times New Roman"/>
                <a:cs typeface="Times New Roman"/>
              </a:rPr>
              <a:t>определитель </a:t>
            </a:r>
            <a:r>
              <a:rPr sz="2400" dirty="0">
                <a:latin typeface="Times New Roman"/>
                <a:cs typeface="Times New Roman"/>
              </a:rPr>
              <a:t>-  </a:t>
            </a:r>
            <a:r>
              <a:rPr sz="2400" spc="-5" dirty="0">
                <a:latin typeface="Times New Roman"/>
                <a:cs typeface="Times New Roman"/>
              </a:rPr>
              <a:t>степень нарушения </a:t>
            </a:r>
            <a:r>
              <a:rPr sz="2400" spc="-10" dirty="0">
                <a:latin typeface="Times New Roman"/>
                <a:cs typeface="Times New Roman"/>
              </a:rPr>
              <a:t>функции.</a:t>
            </a:r>
            <a:endParaRPr sz="2400">
              <a:latin typeface="Times New Roman"/>
              <a:cs typeface="Times New Roman"/>
            </a:endParaRPr>
          </a:p>
          <a:p>
            <a:pPr marL="12700" marR="5080" algn="just">
              <a:lnSpc>
                <a:spcPct val="97100"/>
              </a:lnSpc>
              <a:spcBef>
                <a:spcPts val="265"/>
              </a:spcBef>
            </a:pPr>
            <a:r>
              <a:rPr sz="2400" spc="-5" dirty="0">
                <a:latin typeface="Times New Roman"/>
                <a:cs typeface="Times New Roman"/>
              </a:rPr>
              <a:t>Определитель </a:t>
            </a:r>
            <a:r>
              <a:rPr sz="2400" spc="-15" dirty="0">
                <a:latin typeface="Times New Roman"/>
                <a:cs typeface="Times New Roman"/>
              </a:rPr>
              <a:t>функций  </a:t>
            </a:r>
            <a:r>
              <a:rPr sz="2400" dirty="0">
                <a:latin typeface="Times New Roman"/>
                <a:cs typeface="Times New Roman"/>
              </a:rPr>
              <a:t>для </a:t>
            </a:r>
            <a:r>
              <a:rPr sz="2400" spc="-10" dirty="0">
                <a:latin typeface="Times New Roman"/>
                <a:cs typeface="Times New Roman"/>
              </a:rPr>
              <a:t>обозначения </a:t>
            </a:r>
            <a:r>
              <a:rPr sz="2400" spc="-5" dirty="0">
                <a:latin typeface="Times New Roman"/>
                <a:cs typeface="Times New Roman"/>
              </a:rPr>
              <a:t>величины </a:t>
            </a:r>
            <a:r>
              <a:rPr sz="2400" dirty="0">
                <a:latin typeface="Times New Roman"/>
                <a:cs typeface="Times New Roman"/>
              </a:rPr>
              <a:t>и  выраженности </a:t>
            </a:r>
            <a:r>
              <a:rPr sz="2400" spc="-5" dirty="0">
                <a:latin typeface="Times New Roman"/>
                <a:cs typeface="Times New Roman"/>
              </a:rPr>
              <a:t>нарушения </a:t>
            </a:r>
            <a:r>
              <a:rPr sz="2400" spc="-15" dirty="0">
                <a:latin typeface="Times New Roman"/>
                <a:cs typeface="Times New Roman"/>
              </a:rPr>
              <a:t>включает </a:t>
            </a:r>
            <a:r>
              <a:rPr sz="2400" dirty="0">
                <a:latin typeface="Times New Roman"/>
                <a:cs typeface="Times New Roman"/>
              </a:rPr>
              <a:t>в </a:t>
            </a:r>
            <a:r>
              <a:rPr sz="2400" spc="-10" dirty="0">
                <a:latin typeface="Times New Roman"/>
                <a:cs typeface="Times New Roman"/>
              </a:rPr>
              <a:t>себя следующие  </a:t>
            </a:r>
            <a:r>
              <a:rPr sz="2400" spc="-5" dirty="0">
                <a:latin typeface="Times New Roman"/>
                <a:cs typeface="Times New Roman"/>
              </a:rPr>
              <a:t>оценки:</a:t>
            </a:r>
            <a:endParaRPr sz="2400">
              <a:latin typeface="Times New Roman"/>
              <a:cs typeface="Times New Roman"/>
            </a:endParaRPr>
          </a:p>
          <a:p>
            <a:pPr marL="469900" marR="5715">
              <a:lnSpc>
                <a:spcPts val="2690"/>
              </a:lnSpc>
              <a:spcBef>
                <a:spcPts val="370"/>
              </a:spcBef>
            </a:pPr>
            <a:r>
              <a:rPr sz="2400" dirty="0">
                <a:latin typeface="Times New Roman"/>
                <a:cs typeface="Times New Roman"/>
              </a:rPr>
              <a:t>0 </a:t>
            </a:r>
            <a:r>
              <a:rPr sz="2400" spc="-5" dirty="0">
                <a:latin typeface="Times New Roman"/>
                <a:cs typeface="Times New Roman"/>
              </a:rPr>
              <a:t>НЕТ нарушений </a:t>
            </a:r>
            <a:r>
              <a:rPr sz="2400" spc="-10" dirty="0">
                <a:latin typeface="Times New Roman"/>
                <a:cs typeface="Times New Roman"/>
              </a:rPr>
              <a:t>(никаких, </a:t>
            </a:r>
            <a:r>
              <a:rPr sz="2400" spc="-30" dirty="0">
                <a:latin typeface="Times New Roman"/>
                <a:cs typeface="Times New Roman"/>
              </a:rPr>
              <a:t>отсутствуют, </a:t>
            </a:r>
            <a:r>
              <a:rPr sz="2400" spc="-10" dirty="0">
                <a:latin typeface="Times New Roman"/>
                <a:cs typeface="Times New Roman"/>
              </a:rPr>
              <a:t>ничтожные)  </a:t>
            </a:r>
            <a:r>
              <a:rPr sz="2400" dirty="0">
                <a:latin typeface="Times New Roman"/>
                <a:cs typeface="Times New Roman"/>
              </a:rPr>
              <a:t>0-4%</a:t>
            </a:r>
            <a:endParaRPr sz="2400">
              <a:latin typeface="Times New Roman"/>
              <a:cs typeface="Times New Roman"/>
            </a:endParaRPr>
          </a:p>
          <a:p>
            <a:pPr marL="469900" marR="5715">
              <a:lnSpc>
                <a:spcPts val="2690"/>
              </a:lnSpc>
              <a:spcBef>
                <a:spcPts val="425"/>
              </a:spcBef>
              <a:tabLst>
                <a:tab pos="904875" algn="l"/>
                <a:tab pos="2366010" algn="l"/>
                <a:tab pos="4084320" algn="l"/>
                <a:tab pos="6635115" algn="l"/>
              </a:tabLst>
            </a:pPr>
            <a:r>
              <a:rPr sz="2400" dirty="0">
                <a:latin typeface="Times New Roman"/>
                <a:cs typeface="Times New Roman"/>
              </a:rPr>
              <a:t>1	</a:t>
            </a:r>
            <a:r>
              <a:rPr sz="2400" spc="-5" dirty="0">
                <a:latin typeface="Times New Roman"/>
                <a:cs typeface="Times New Roman"/>
              </a:rPr>
              <a:t>Л</a:t>
            </a:r>
            <a:r>
              <a:rPr sz="2400" spc="-10" dirty="0">
                <a:latin typeface="Times New Roman"/>
                <a:cs typeface="Times New Roman"/>
              </a:rPr>
              <a:t>Е</a:t>
            </a:r>
            <a:r>
              <a:rPr sz="2400" spc="-5" dirty="0">
                <a:latin typeface="Times New Roman"/>
                <a:cs typeface="Times New Roman"/>
              </a:rPr>
              <a:t>Г</a:t>
            </a:r>
            <a:r>
              <a:rPr sz="2400" dirty="0">
                <a:latin typeface="Times New Roman"/>
                <a:cs typeface="Times New Roman"/>
              </a:rPr>
              <a:t>КИЕ	н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spc="-35" dirty="0">
                <a:latin typeface="Times New Roman"/>
                <a:cs typeface="Times New Roman"/>
              </a:rPr>
              <a:t>р</a:t>
            </a:r>
            <a:r>
              <a:rPr sz="2400" dirty="0">
                <a:latin typeface="Times New Roman"/>
                <a:cs typeface="Times New Roman"/>
              </a:rPr>
              <a:t>уш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ния	(н</a:t>
            </a:r>
            <a:r>
              <a:rPr sz="2400" spc="2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зн</a:t>
            </a:r>
            <a:r>
              <a:rPr sz="2400" spc="-100" dirty="0">
                <a:latin typeface="Times New Roman"/>
                <a:cs typeface="Times New Roman"/>
              </a:rPr>
              <a:t>а</a:t>
            </a:r>
            <a:r>
              <a:rPr sz="2400" spc="5" dirty="0">
                <a:latin typeface="Times New Roman"/>
                <a:cs typeface="Times New Roman"/>
              </a:rPr>
              <a:t>ч</a:t>
            </a:r>
            <a:r>
              <a:rPr sz="2400" dirty="0">
                <a:latin typeface="Times New Roman"/>
                <a:cs typeface="Times New Roman"/>
              </a:rPr>
              <a:t>ит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л</a:t>
            </a:r>
            <a:r>
              <a:rPr sz="2400" spc="5" dirty="0">
                <a:latin typeface="Times New Roman"/>
                <a:cs typeface="Times New Roman"/>
              </a:rPr>
              <a:t>ь</a:t>
            </a:r>
            <a:r>
              <a:rPr sz="2400" dirty="0">
                <a:latin typeface="Times New Roman"/>
                <a:cs typeface="Times New Roman"/>
              </a:rPr>
              <a:t>ны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,	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л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б</a:t>
            </a:r>
            <a:r>
              <a:rPr sz="2400" spc="-5" dirty="0">
                <a:latin typeface="Times New Roman"/>
                <a:cs typeface="Times New Roman"/>
              </a:rPr>
              <a:t>ые)  </a:t>
            </a:r>
            <a:r>
              <a:rPr sz="2400" dirty="0">
                <a:latin typeface="Times New Roman"/>
                <a:cs typeface="Times New Roman"/>
              </a:rPr>
              <a:t>5-24%</a:t>
            </a:r>
            <a:endParaRPr sz="2400">
              <a:latin typeface="Times New Roman"/>
              <a:cs typeface="Times New Roman"/>
            </a:endParaRPr>
          </a:p>
          <a:p>
            <a:pPr marL="469900" marR="5080">
              <a:lnSpc>
                <a:spcPts val="2810"/>
              </a:lnSpc>
              <a:spcBef>
                <a:spcPts val="215"/>
              </a:spcBef>
              <a:tabLst>
                <a:tab pos="897890" algn="l"/>
                <a:tab pos="3094355" algn="l"/>
                <a:tab pos="4805680" algn="l"/>
                <a:tab pos="6295390" algn="l"/>
              </a:tabLst>
            </a:pPr>
            <a:r>
              <a:rPr sz="2400" dirty="0">
                <a:latin typeface="Times New Roman"/>
                <a:cs typeface="Times New Roman"/>
              </a:rPr>
              <a:t>2	УМ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Р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spc="5" dirty="0">
                <a:latin typeface="Times New Roman"/>
                <a:cs typeface="Times New Roman"/>
              </a:rPr>
              <a:t>НН</a:t>
            </a:r>
            <a:r>
              <a:rPr sz="2400" spc="-10" dirty="0">
                <a:latin typeface="Times New Roman"/>
                <a:cs typeface="Times New Roman"/>
              </a:rPr>
              <a:t>Ы</a:t>
            </a:r>
            <a:r>
              <a:rPr sz="2400" dirty="0">
                <a:latin typeface="Times New Roman"/>
                <a:cs typeface="Times New Roman"/>
              </a:rPr>
              <a:t>Е	н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spc="-35" dirty="0">
                <a:latin typeface="Times New Roman"/>
                <a:cs typeface="Times New Roman"/>
              </a:rPr>
              <a:t>р</a:t>
            </a:r>
            <a:r>
              <a:rPr sz="2400" dirty="0">
                <a:latin typeface="Times New Roman"/>
                <a:cs typeface="Times New Roman"/>
              </a:rPr>
              <a:t>уш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ния	(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р</a:t>
            </a:r>
            <a:r>
              <a:rPr sz="2400" spc="-3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дни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,	зн</a:t>
            </a:r>
            <a:r>
              <a:rPr sz="2400" spc="-100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чи</a:t>
            </a:r>
            <a:r>
              <a:rPr sz="2400" spc="5" dirty="0">
                <a:latin typeface="Times New Roman"/>
                <a:cs typeface="Times New Roman"/>
              </a:rPr>
              <a:t>м</a:t>
            </a:r>
            <a:r>
              <a:rPr sz="2400" spc="-5" dirty="0">
                <a:latin typeface="Times New Roman"/>
                <a:cs typeface="Times New Roman"/>
              </a:rPr>
              <a:t>ые</a:t>
            </a:r>
            <a:r>
              <a:rPr sz="2400" dirty="0">
                <a:latin typeface="Times New Roman"/>
                <a:cs typeface="Times New Roman"/>
              </a:rPr>
              <a:t>)  25-49%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15906" y="4659883"/>
            <a:ext cx="1831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интенсивные)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7457" y="4659883"/>
            <a:ext cx="5184140" cy="147066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44450">
              <a:lnSpc>
                <a:spcPts val="2690"/>
              </a:lnSpc>
              <a:spcBef>
                <a:spcPts val="345"/>
              </a:spcBef>
              <a:tabLst>
                <a:tab pos="424815" algn="l"/>
                <a:tab pos="2174240" algn="l"/>
                <a:tab pos="3870325" algn="l"/>
              </a:tabLst>
            </a:pPr>
            <a:r>
              <a:rPr sz="2400" dirty="0">
                <a:latin typeface="Times New Roman"/>
                <a:cs typeface="Times New Roman"/>
              </a:rPr>
              <a:t>3	</a:t>
            </a:r>
            <a:r>
              <a:rPr sz="2400" spc="-100" dirty="0">
                <a:latin typeface="Times New Roman"/>
                <a:cs typeface="Times New Roman"/>
              </a:rPr>
              <a:t>Т</a:t>
            </a:r>
            <a:r>
              <a:rPr sz="2400" dirty="0">
                <a:latin typeface="Times New Roman"/>
                <a:cs typeface="Times New Roman"/>
              </a:rPr>
              <a:t>ЯЖ</a:t>
            </a:r>
            <a:r>
              <a:rPr sz="2400" spc="-40" dirty="0">
                <a:latin typeface="Times New Roman"/>
                <a:cs typeface="Times New Roman"/>
              </a:rPr>
              <a:t>Е</a:t>
            </a:r>
            <a:r>
              <a:rPr sz="2400" spc="-5" dirty="0">
                <a:latin typeface="Times New Roman"/>
                <a:cs typeface="Times New Roman"/>
              </a:rPr>
              <a:t>ЛЫ</a:t>
            </a:r>
            <a:r>
              <a:rPr sz="2400" dirty="0">
                <a:latin typeface="Times New Roman"/>
                <a:cs typeface="Times New Roman"/>
              </a:rPr>
              <a:t>Е	н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spc="-35" dirty="0">
                <a:latin typeface="Times New Roman"/>
                <a:cs typeface="Times New Roman"/>
              </a:rPr>
              <a:t>р</a:t>
            </a:r>
            <a:r>
              <a:rPr sz="2400" dirty="0">
                <a:latin typeface="Times New Roman"/>
                <a:cs typeface="Times New Roman"/>
              </a:rPr>
              <a:t>уш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ния	(вы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о</a:t>
            </a:r>
            <a:r>
              <a:rPr sz="2400" spc="-5" dirty="0">
                <a:latin typeface="Times New Roman"/>
                <a:cs typeface="Times New Roman"/>
              </a:rPr>
              <a:t>к</a:t>
            </a:r>
            <a:r>
              <a:rPr sz="2400" dirty="0">
                <a:latin typeface="Times New Roman"/>
                <a:cs typeface="Times New Roman"/>
              </a:rPr>
              <a:t>и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,  50-95%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ts val="2710"/>
              </a:lnSpc>
              <a:spcBef>
                <a:spcPts val="390"/>
              </a:spcBef>
            </a:pPr>
            <a:r>
              <a:rPr sz="2400" dirty="0">
                <a:latin typeface="Times New Roman"/>
                <a:cs typeface="Times New Roman"/>
              </a:rPr>
              <a:t>4 </a:t>
            </a:r>
            <a:r>
              <a:rPr sz="2400" spc="-25" dirty="0">
                <a:latin typeface="Times New Roman"/>
                <a:cs typeface="Times New Roman"/>
              </a:rPr>
              <a:t>АБСОЛЮТНЫЕ </a:t>
            </a:r>
            <a:r>
              <a:rPr sz="2400" spc="-5" dirty="0">
                <a:latin typeface="Times New Roman"/>
                <a:cs typeface="Times New Roman"/>
              </a:rPr>
              <a:t>нарушения (полные)  </a:t>
            </a:r>
            <a:r>
              <a:rPr sz="2400" dirty="0">
                <a:latin typeface="Times New Roman"/>
                <a:cs typeface="Times New Roman"/>
              </a:rPr>
              <a:t>96-100%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9276" y="993140"/>
            <a:ext cx="7285990" cy="33267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57200" algn="just">
              <a:lnSpc>
                <a:spcPct val="100299"/>
              </a:lnSpc>
              <a:spcBef>
                <a:spcPts val="90"/>
              </a:spcBef>
            </a:pPr>
            <a:r>
              <a:rPr sz="2400" spc="-5" dirty="0">
                <a:latin typeface="Calibri"/>
                <a:cs typeface="Calibri"/>
              </a:rPr>
              <a:t>Описание реабилитационного диагноза </a:t>
            </a:r>
            <a:r>
              <a:rPr sz="2400" dirty="0">
                <a:latin typeface="Calibri"/>
                <a:cs typeface="Calibri"/>
              </a:rPr>
              <a:t>с </a:t>
            </a:r>
            <a:r>
              <a:rPr sz="2400" spc="-5" dirty="0">
                <a:latin typeface="Calibri"/>
                <a:cs typeface="Calibri"/>
              </a:rPr>
              <a:t>помощью  </a:t>
            </a:r>
            <a:r>
              <a:rPr sz="2400" spc="-15" dirty="0">
                <a:latin typeface="Calibri"/>
                <a:cs typeface="Calibri"/>
              </a:rPr>
              <a:t>категорий </a:t>
            </a:r>
            <a:r>
              <a:rPr sz="2400" spc="-35" dirty="0">
                <a:latin typeface="Calibri"/>
                <a:cs typeface="Calibri"/>
              </a:rPr>
              <a:t>МКФ </a:t>
            </a:r>
            <a:r>
              <a:rPr sz="2400" spc="-10" dirty="0">
                <a:latin typeface="Calibri"/>
                <a:cs typeface="Calibri"/>
              </a:rPr>
              <a:t>позволяет достаточно точно описать  </a:t>
            </a:r>
            <a:r>
              <a:rPr sz="2400" spc="-5" dirty="0">
                <a:latin typeface="Calibri"/>
                <a:cs typeface="Calibri"/>
              </a:rPr>
              <a:t>актуальные </a:t>
            </a:r>
            <a:r>
              <a:rPr sz="2400" spc="-10" dirty="0">
                <a:latin typeface="Calibri"/>
                <a:cs typeface="Calibri"/>
              </a:rPr>
              <a:t>проблемы </a:t>
            </a:r>
            <a:r>
              <a:rPr sz="2400" dirty="0">
                <a:latin typeface="Calibri"/>
                <a:cs typeface="Calibri"/>
              </a:rPr>
              <a:t>пациента, но не </a:t>
            </a:r>
            <a:r>
              <a:rPr sz="2400" spc="-5" dirty="0">
                <a:latin typeface="Calibri"/>
                <a:cs typeface="Calibri"/>
              </a:rPr>
              <a:t>оценить </a:t>
            </a:r>
            <a:r>
              <a:rPr sz="2400" dirty="0">
                <a:latin typeface="Calibri"/>
                <a:cs typeface="Calibri"/>
              </a:rPr>
              <a:t>их с  </a:t>
            </a:r>
            <a:r>
              <a:rPr sz="2400" spc="-5" dirty="0">
                <a:latin typeface="Calibri"/>
                <a:cs typeface="Calibri"/>
              </a:rPr>
              <a:t>помощью </a:t>
            </a:r>
            <a:r>
              <a:rPr sz="2400" spc="-10" dirty="0">
                <a:latin typeface="Calibri"/>
                <a:cs typeface="Calibri"/>
              </a:rPr>
              <a:t>шкал. </a:t>
            </a:r>
            <a:r>
              <a:rPr sz="2400" spc="-15" dirty="0">
                <a:latin typeface="Calibri"/>
                <a:cs typeface="Calibri"/>
              </a:rPr>
              <a:t>Это </a:t>
            </a:r>
            <a:r>
              <a:rPr sz="2400" spc="-5" dirty="0">
                <a:latin typeface="Calibri"/>
                <a:cs typeface="Calibri"/>
              </a:rPr>
              <a:t>ограничивает </a:t>
            </a:r>
            <a:r>
              <a:rPr sz="2400" spc="-10" dirty="0">
                <a:latin typeface="Calibri"/>
                <a:cs typeface="Calibri"/>
              </a:rPr>
              <a:t>возможность  оценивать </a:t>
            </a:r>
            <a:r>
              <a:rPr sz="2400" spc="-20" dirty="0">
                <a:latin typeface="Calibri"/>
                <a:cs typeface="Calibri"/>
              </a:rPr>
              <a:t>исходное </a:t>
            </a:r>
            <a:r>
              <a:rPr sz="2400" spc="-10" dirty="0">
                <a:latin typeface="Calibri"/>
                <a:cs typeface="Calibri"/>
              </a:rPr>
              <a:t>состояние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5" dirty="0">
                <a:latin typeface="Calibri"/>
                <a:cs typeface="Calibri"/>
              </a:rPr>
              <a:t>вычислять  эффективность реабилитационных мероприятий </a:t>
            </a:r>
            <a:r>
              <a:rPr sz="2400" spc="-15" dirty="0">
                <a:latin typeface="Calibri"/>
                <a:cs typeface="Calibri"/>
              </a:rPr>
              <a:t>как </a:t>
            </a:r>
            <a:r>
              <a:rPr sz="2400" dirty="0">
                <a:latin typeface="Calibri"/>
                <a:cs typeface="Calibri"/>
              </a:rPr>
              <a:t>по  </a:t>
            </a:r>
            <a:r>
              <a:rPr sz="2400" spc="-25" dirty="0">
                <a:latin typeface="Calibri"/>
                <a:cs typeface="Calibri"/>
              </a:rPr>
              <a:t>отдельным </a:t>
            </a:r>
            <a:r>
              <a:rPr sz="2400" spc="-15" dirty="0">
                <a:latin typeface="Calibri"/>
                <a:cs typeface="Calibri"/>
              </a:rPr>
              <a:t>показателям </a:t>
            </a:r>
            <a:r>
              <a:rPr sz="2400" spc="-5" dirty="0">
                <a:latin typeface="Calibri"/>
                <a:cs typeface="Calibri"/>
              </a:rPr>
              <a:t>нарушения функции, так </a:t>
            </a:r>
            <a:r>
              <a:rPr sz="2400" dirty="0">
                <a:latin typeface="Calibri"/>
                <a:cs typeface="Calibri"/>
              </a:rPr>
              <a:t>и по  их </a:t>
            </a:r>
            <a:r>
              <a:rPr sz="2400" spc="-5" dirty="0">
                <a:latin typeface="Calibri"/>
                <a:cs typeface="Calibri"/>
              </a:rPr>
              <a:t>совокупности </a:t>
            </a:r>
            <a:r>
              <a:rPr sz="2400" dirty="0">
                <a:latin typeface="Calibri"/>
                <a:cs typeface="Calibri"/>
              </a:rPr>
              <a:t>с </a:t>
            </a:r>
            <a:r>
              <a:rPr sz="2400" spc="-10" dirty="0">
                <a:latin typeface="Calibri"/>
                <a:cs typeface="Calibri"/>
              </a:rPr>
              <a:t>использованием </a:t>
            </a:r>
            <a:r>
              <a:rPr sz="2400" spc="-5" dirty="0">
                <a:latin typeface="Calibri"/>
                <a:cs typeface="Calibri"/>
              </a:rPr>
              <a:t>интегрального  </a:t>
            </a:r>
            <a:r>
              <a:rPr sz="2400" spc="-15" dirty="0">
                <a:latin typeface="Calibri"/>
                <a:cs typeface="Calibri"/>
              </a:rPr>
              <a:t>показателя.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79974" y="426211"/>
            <a:ext cx="5121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33295" algn="l"/>
                <a:tab pos="3171190" algn="l"/>
                <a:tab pos="3888740" algn="l"/>
              </a:tabLst>
            </a:pPr>
            <a:r>
              <a:rPr sz="2400" dirty="0">
                <a:latin typeface="Times New Roman"/>
                <a:cs typeface="Times New Roman"/>
              </a:rPr>
              <a:t>общ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прин</a:t>
            </a:r>
            <a:r>
              <a:rPr sz="2400" spc="-5" dirty="0">
                <a:latin typeface="Times New Roman"/>
                <a:cs typeface="Times New Roman"/>
              </a:rPr>
              <a:t>я</a:t>
            </a:r>
            <a:r>
              <a:rPr sz="2400" dirty="0">
                <a:latin typeface="Times New Roman"/>
                <a:cs typeface="Times New Roman"/>
              </a:rPr>
              <a:t>тых	ш</a:t>
            </a:r>
            <a:r>
              <a:rPr sz="2400" spc="-45" dirty="0">
                <a:latin typeface="Times New Roman"/>
                <a:cs typeface="Times New Roman"/>
              </a:rPr>
              <a:t>к</a:t>
            </a:r>
            <a:r>
              <a:rPr sz="2400" spc="1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л	для	опи</a:t>
            </a:r>
            <a:r>
              <a:rPr sz="2400" spc="25" dirty="0">
                <a:latin typeface="Times New Roman"/>
                <a:cs typeface="Times New Roman"/>
              </a:rPr>
              <a:t>с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ния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4074" y="426211"/>
            <a:ext cx="4089400" cy="760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15795" algn="l"/>
              </a:tabLst>
            </a:pPr>
            <a:r>
              <a:rPr sz="2400" dirty="0">
                <a:latin typeface="Times New Roman"/>
                <a:cs typeface="Times New Roman"/>
              </a:rPr>
              <a:t>Размерность	</a:t>
            </a:r>
            <a:r>
              <a:rPr sz="2400" spc="-5" dirty="0">
                <a:latin typeface="Times New Roman"/>
                <a:cs typeface="Times New Roman"/>
              </a:rPr>
              <a:t>ряда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  <a:tabLst>
                <a:tab pos="1683385" algn="l"/>
                <a:tab pos="3037840" algn="l"/>
              </a:tabLst>
            </a:pPr>
            <a:r>
              <a:rPr sz="2400" spc="-5" dirty="0">
                <a:latin typeface="Times New Roman"/>
                <a:cs typeface="Times New Roman"/>
              </a:rPr>
              <a:t>нарушений	</a:t>
            </a:r>
            <a:r>
              <a:rPr sz="2400" spc="-15" dirty="0">
                <a:latin typeface="Times New Roman"/>
                <a:cs typeface="Times New Roman"/>
              </a:rPr>
              <a:t>функции	</a:t>
            </a:r>
            <a:r>
              <a:rPr sz="2400" spc="-5" dirty="0">
                <a:latin typeface="Times New Roman"/>
                <a:cs typeface="Times New Roman"/>
              </a:rPr>
              <a:t>опорно-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99021" y="795019"/>
            <a:ext cx="3603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79295" algn="l"/>
                <a:tab pos="3290570" algn="l"/>
              </a:tabLst>
            </a:pPr>
            <a:r>
              <a:rPr sz="2400" dirty="0">
                <a:latin typeface="Times New Roman"/>
                <a:cs typeface="Times New Roman"/>
              </a:rPr>
              <a:t>двиг</a:t>
            </a:r>
            <a:r>
              <a:rPr sz="2400" spc="-6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л</a:t>
            </a:r>
            <a:r>
              <a:rPr sz="2400" spc="5" dirty="0">
                <a:latin typeface="Times New Roman"/>
                <a:cs typeface="Times New Roman"/>
              </a:rPr>
              <a:t>ь</a:t>
            </a:r>
            <a:r>
              <a:rPr sz="2400" dirty="0">
                <a:latin typeface="Times New Roman"/>
                <a:cs typeface="Times New Roman"/>
              </a:rPr>
              <a:t>ной	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и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spc="5" dirty="0">
                <a:latin typeface="Times New Roman"/>
                <a:cs typeface="Times New Roman"/>
              </a:rPr>
              <a:t>м</a:t>
            </a:r>
            <a:r>
              <a:rPr sz="2400" dirty="0">
                <a:latin typeface="Times New Roman"/>
                <a:cs typeface="Times New Roman"/>
              </a:rPr>
              <a:t>ы	не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4074" y="1163828"/>
            <a:ext cx="40786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совпадает </a:t>
            </a:r>
            <a:r>
              <a:rPr sz="2400" dirty="0">
                <a:latin typeface="Times New Roman"/>
                <a:cs typeface="Times New Roman"/>
              </a:rPr>
              <a:t>с </a:t>
            </a:r>
            <a:r>
              <a:rPr sz="2400" spc="-20" dirty="0">
                <a:latin typeface="Times New Roman"/>
                <a:cs typeface="Times New Roman"/>
              </a:rPr>
              <a:t>категориями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30" dirty="0">
                <a:latin typeface="Times New Roman"/>
                <a:cs typeface="Times New Roman"/>
              </a:rPr>
              <a:t>МКФ.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4074" y="1889252"/>
            <a:ext cx="4952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9455" algn="l"/>
                <a:tab pos="1976120" algn="l"/>
                <a:tab pos="3402965" algn="l"/>
              </a:tabLst>
            </a:pPr>
            <a:r>
              <a:rPr sz="2400" dirty="0">
                <a:latin typeface="Times New Roman"/>
                <a:cs typeface="Times New Roman"/>
              </a:rPr>
              <a:t>Для	п</a:t>
            </a:r>
            <a:r>
              <a:rPr sz="2400" spc="-35" dirty="0">
                <a:latin typeface="Times New Roman"/>
                <a:cs typeface="Times New Roman"/>
              </a:rPr>
              <a:t>о</a:t>
            </a:r>
            <a:r>
              <a:rPr sz="2400" dirty="0">
                <a:latin typeface="Times New Roman"/>
                <a:cs typeface="Times New Roman"/>
              </a:rPr>
              <a:t>лно</a:t>
            </a:r>
            <a:r>
              <a:rPr sz="2400" spc="-60" dirty="0">
                <a:latin typeface="Times New Roman"/>
                <a:cs typeface="Times New Roman"/>
              </a:rPr>
              <a:t>г</a:t>
            </a:r>
            <a:r>
              <a:rPr sz="2400" dirty="0">
                <a:latin typeface="Times New Roman"/>
                <a:cs typeface="Times New Roman"/>
              </a:rPr>
              <a:t>о	опи</a:t>
            </a:r>
            <a:r>
              <a:rPr sz="2400" spc="25" dirty="0">
                <a:latin typeface="Times New Roman"/>
                <a:cs typeface="Times New Roman"/>
              </a:rPr>
              <a:t>с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ния	н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spc="-35" dirty="0">
                <a:latin typeface="Times New Roman"/>
                <a:cs typeface="Times New Roman"/>
              </a:rPr>
              <a:t>р</a:t>
            </a:r>
            <a:r>
              <a:rPr sz="2400" dirty="0">
                <a:latin typeface="Times New Roman"/>
                <a:cs typeface="Times New Roman"/>
              </a:rPr>
              <a:t>уш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ний,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57160" y="1889252"/>
            <a:ext cx="2745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73175" algn="l"/>
                <a:tab pos="2432685" algn="l"/>
              </a:tabLst>
            </a:pPr>
            <a:r>
              <a:rPr sz="2400" spc="-130" dirty="0">
                <a:latin typeface="Times New Roman"/>
                <a:cs typeface="Times New Roman"/>
              </a:rPr>
              <a:t>к</a:t>
            </a:r>
            <a:r>
              <a:rPr sz="2400" spc="-35" dirty="0">
                <a:latin typeface="Times New Roman"/>
                <a:cs typeface="Times New Roman"/>
              </a:rPr>
              <a:t>от</a:t>
            </a:r>
            <a:r>
              <a:rPr sz="2400" dirty="0">
                <a:latin typeface="Times New Roman"/>
                <a:cs typeface="Times New Roman"/>
              </a:rPr>
              <a:t>ор</a:t>
            </a:r>
            <a:r>
              <a:rPr sz="2400" spc="-5" dirty="0">
                <a:latin typeface="Times New Roman"/>
                <a:cs typeface="Times New Roman"/>
              </a:rPr>
              <a:t>ы</a:t>
            </a:r>
            <a:r>
              <a:rPr sz="2400" dirty="0">
                <a:latin typeface="Times New Roman"/>
                <a:cs typeface="Times New Roman"/>
              </a:rPr>
              <a:t>е	</a:t>
            </a:r>
            <a:r>
              <a:rPr sz="2400" spc="-30" dirty="0">
                <a:latin typeface="Times New Roman"/>
                <a:cs typeface="Times New Roman"/>
              </a:rPr>
              <a:t>в</a:t>
            </a:r>
            <a:r>
              <a:rPr sz="2400" dirty="0">
                <a:latin typeface="Times New Roman"/>
                <a:cs typeface="Times New Roman"/>
              </a:rPr>
              <a:t>ли</a:t>
            </a:r>
            <a:r>
              <a:rPr sz="2400" spc="-5" dirty="0">
                <a:latin typeface="Times New Roman"/>
                <a:cs typeface="Times New Roman"/>
              </a:rPr>
              <a:t>я</a:t>
            </a:r>
            <a:r>
              <a:rPr sz="2400" spc="-40" dirty="0">
                <a:latin typeface="Times New Roman"/>
                <a:cs typeface="Times New Roman"/>
              </a:rPr>
              <a:t>ю</a:t>
            </a:r>
            <a:r>
              <a:rPr sz="2400" dirty="0">
                <a:latin typeface="Times New Roman"/>
                <a:cs typeface="Times New Roman"/>
              </a:rPr>
              <a:t>т	на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4074" y="2255011"/>
            <a:ext cx="7877809" cy="18542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715">
              <a:lnSpc>
                <a:spcPct val="100800"/>
              </a:lnSpc>
              <a:spcBef>
                <a:spcPts val="75"/>
              </a:spcBef>
              <a:tabLst>
                <a:tab pos="1539875" algn="l"/>
                <a:tab pos="4655185" algn="l"/>
                <a:tab pos="6152515" algn="l"/>
                <a:tab pos="7230745" algn="l"/>
              </a:tabLst>
            </a:pPr>
            <a:r>
              <a:rPr sz="2400" spc="-70" dirty="0">
                <a:latin typeface="Times New Roman"/>
                <a:cs typeface="Times New Roman"/>
              </a:rPr>
              <a:t>ф</a:t>
            </a:r>
            <a:r>
              <a:rPr sz="2400" dirty="0">
                <a:latin typeface="Times New Roman"/>
                <a:cs typeface="Times New Roman"/>
              </a:rPr>
              <a:t>ун</a:t>
            </a:r>
            <a:r>
              <a:rPr sz="2400" spc="-5" dirty="0">
                <a:latin typeface="Times New Roman"/>
                <a:cs typeface="Times New Roman"/>
              </a:rPr>
              <a:t>к</a:t>
            </a:r>
            <a:r>
              <a:rPr sz="2400" dirty="0">
                <a:latin typeface="Times New Roman"/>
                <a:cs typeface="Times New Roman"/>
              </a:rPr>
              <a:t>цию	опорн</a:t>
            </a:r>
            <a:r>
              <a:rPr sz="2400" spc="-5" dirty="0">
                <a:latin typeface="Times New Roman"/>
                <a:cs typeface="Times New Roman"/>
              </a:rPr>
              <a:t>о</a:t>
            </a:r>
            <a:r>
              <a:rPr sz="2400" dirty="0">
                <a:latin typeface="Times New Roman"/>
                <a:cs typeface="Times New Roman"/>
              </a:rPr>
              <a:t>-двиг</a:t>
            </a:r>
            <a:r>
              <a:rPr sz="2400" spc="-6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л</a:t>
            </a:r>
            <a:r>
              <a:rPr sz="2400" spc="5" dirty="0">
                <a:latin typeface="Times New Roman"/>
                <a:cs typeface="Times New Roman"/>
              </a:rPr>
              <a:t>ь</a:t>
            </a:r>
            <a:r>
              <a:rPr sz="2400" dirty="0">
                <a:latin typeface="Times New Roman"/>
                <a:cs typeface="Times New Roman"/>
              </a:rPr>
              <a:t>ной	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и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spc="5" dirty="0">
                <a:latin typeface="Times New Roman"/>
                <a:cs typeface="Times New Roman"/>
              </a:rPr>
              <a:t>м</a:t>
            </a:r>
            <a:r>
              <a:rPr sz="2400" spc="-5" dirty="0">
                <a:latin typeface="Times New Roman"/>
                <a:cs typeface="Times New Roman"/>
              </a:rPr>
              <a:t>ы</a:t>
            </a:r>
            <a:r>
              <a:rPr sz="2400" dirty="0">
                <a:latin typeface="Times New Roman"/>
                <a:cs typeface="Times New Roman"/>
              </a:rPr>
              <a:t>,	</a:t>
            </a:r>
            <a:r>
              <a:rPr sz="2400" spc="5" dirty="0">
                <a:latin typeface="Times New Roman"/>
                <a:cs typeface="Times New Roman"/>
              </a:rPr>
              <a:t>м</a:t>
            </a:r>
            <a:r>
              <a:rPr sz="2400" dirty="0">
                <a:latin typeface="Times New Roman"/>
                <a:cs typeface="Times New Roman"/>
              </a:rPr>
              <a:t>огут	б</a:t>
            </a:r>
            <a:r>
              <a:rPr sz="2400" spc="-5" dirty="0">
                <a:latin typeface="Times New Roman"/>
                <a:cs typeface="Times New Roman"/>
              </a:rPr>
              <a:t>ы</a:t>
            </a:r>
            <a:r>
              <a:rPr sz="2400" dirty="0">
                <a:latin typeface="Times New Roman"/>
                <a:cs typeface="Times New Roman"/>
              </a:rPr>
              <a:t>ть  </a:t>
            </a:r>
            <a:r>
              <a:rPr sz="2400" spc="-10" dirty="0">
                <a:latin typeface="Times New Roman"/>
                <a:cs typeface="Times New Roman"/>
              </a:rPr>
              <a:t>использована другие </a:t>
            </a:r>
            <a:r>
              <a:rPr sz="2400" dirty="0">
                <a:latin typeface="Times New Roman"/>
                <a:cs typeface="Times New Roman"/>
              </a:rPr>
              <a:t>или не описанные в </a:t>
            </a:r>
            <a:r>
              <a:rPr sz="2400" spc="-40" dirty="0">
                <a:latin typeface="Times New Roman"/>
                <a:cs typeface="Times New Roman"/>
              </a:rPr>
              <a:t>МКФ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категории.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 marR="5080" indent="457200">
              <a:lnSpc>
                <a:spcPts val="2810"/>
              </a:lnSpc>
              <a:spcBef>
                <a:spcPts val="5"/>
              </a:spcBef>
              <a:tabLst>
                <a:tab pos="1203325" algn="l"/>
                <a:tab pos="2865755" algn="l"/>
                <a:tab pos="5624830" algn="l"/>
                <a:tab pos="6972934" algn="l"/>
              </a:tabLst>
            </a:pPr>
            <a:r>
              <a:rPr sz="2400" dirty="0">
                <a:latin typeface="Times New Roman"/>
                <a:cs typeface="Times New Roman"/>
              </a:rPr>
              <a:t>При	п</a:t>
            </a:r>
            <a:r>
              <a:rPr sz="2400" spc="60" dirty="0">
                <a:latin typeface="Times New Roman"/>
                <a:cs typeface="Times New Roman"/>
              </a:rPr>
              <a:t>о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spc="3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нов</a:t>
            </a:r>
            <a:r>
              <a:rPr sz="2400" spc="-65" dirty="0">
                <a:latin typeface="Times New Roman"/>
                <a:cs typeface="Times New Roman"/>
              </a:rPr>
              <a:t>к</a:t>
            </a:r>
            <a:r>
              <a:rPr sz="2400" dirty="0">
                <a:latin typeface="Times New Roman"/>
                <a:cs typeface="Times New Roman"/>
              </a:rPr>
              <a:t>е	р</a:t>
            </a:r>
            <a:r>
              <a:rPr sz="2400" spc="25" dirty="0">
                <a:latin typeface="Times New Roman"/>
                <a:cs typeface="Times New Roman"/>
              </a:rPr>
              <a:t>е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били</a:t>
            </a:r>
            <a:r>
              <a:rPr sz="2400" spc="3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ционно</a:t>
            </a:r>
            <a:r>
              <a:rPr sz="2400" spc="-60" dirty="0">
                <a:latin typeface="Times New Roman"/>
                <a:cs typeface="Times New Roman"/>
              </a:rPr>
              <a:t>г</a:t>
            </a:r>
            <a:r>
              <a:rPr sz="2400" dirty="0">
                <a:latin typeface="Times New Roman"/>
                <a:cs typeface="Times New Roman"/>
              </a:rPr>
              <a:t>о	ди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гноза	н</a:t>
            </a:r>
            <a:r>
              <a:rPr sz="2400" spc="-35" dirty="0">
                <a:latin typeface="Times New Roman"/>
                <a:cs typeface="Times New Roman"/>
              </a:rPr>
              <a:t>у</a:t>
            </a:r>
            <a:r>
              <a:rPr sz="2400" dirty="0">
                <a:latin typeface="Times New Roman"/>
                <a:cs typeface="Times New Roman"/>
              </a:rPr>
              <a:t>жны  </a:t>
            </a:r>
            <a:r>
              <a:rPr sz="2400" spc="-5" dirty="0">
                <a:latin typeface="Times New Roman"/>
                <a:cs typeface="Times New Roman"/>
              </a:rPr>
              <a:t>равновзвешенные </a:t>
            </a:r>
            <a:r>
              <a:rPr sz="2400" spc="-10" dirty="0">
                <a:latin typeface="Times New Roman"/>
                <a:cs typeface="Times New Roman"/>
              </a:rPr>
              <a:t>шкалы </a:t>
            </a:r>
            <a:r>
              <a:rPr sz="2400" dirty="0">
                <a:latin typeface="Times New Roman"/>
                <a:cs typeface="Times New Roman"/>
              </a:rPr>
              <a:t>с размерностью </a:t>
            </a:r>
            <a:r>
              <a:rPr sz="2400" spc="-5" dirty="0">
                <a:latin typeface="Times New Roman"/>
                <a:cs typeface="Times New Roman"/>
              </a:rPr>
              <a:t>принятой </a:t>
            </a:r>
            <a:r>
              <a:rPr sz="2400" dirty="0">
                <a:latin typeface="Times New Roman"/>
                <a:cs typeface="Times New Roman"/>
              </a:rPr>
              <a:t>в </a:t>
            </a:r>
            <a:r>
              <a:rPr sz="2400" spc="-30" dirty="0">
                <a:latin typeface="Times New Roman"/>
                <a:cs typeface="Times New Roman"/>
              </a:rPr>
              <a:t>МКФ.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4074" y="4452620"/>
            <a:ext cx="621728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76200">
              <a:lnSpc>
                <a:spcPct val="100800"/>
              </a:lnSpc>
              <a:spcBef>
                <a:spcPts val="75"/>
              </a:spcBef>
              <a:tabLst>
                <a:tab pos="1264920" algn="l"/>
                <a:tab pos="2524760" algn="l"/>
                <a:tab pos="2965450" algn="l"/>
                <a:tab pos="3570604" algn="l"/>
                <a:tab pos="4435475" algn="l"/>
                <a:tab pos="4584065" algn="l"/>
                <a:tab pos="5687060" algn="l"/>
              </a:tabLst>
            </a:pPr>
            <a:r>
              <a:rPr sz="2400" spc="-5" dirty="0">
                <a:latin typeface="Times New Roman"/>
                <a:cs typeface="Times New Roman"/>
              </a:rPr>
              <a:t>Данная	система	</a:t>
            </a:r>
            <a:r>
              <a:rPr sz="2400" spc="-20" dirty="0">
                <a:latin typeface="Times New Roman"/>
                <a:cs typeface="Times New Roman"/>
              </a:rPr>
              <a:t>может	</a:t>
            </a:r>
            <a:r>
              <a:rPr sz="2400" spc="-5" dirty="0">
                <a:latin typeface="Times New Roman"/>
                <a:cs typeface="Times New Roman"/>
              </a:rPr>
              <a:t>быть	базовой	</a:t>
            </a:r>
            <a:r>
              <a:rPr sz="2400" dirty="0">
                <a:latin typeface="Times New Roman"/>
                <a:cs typeface="Times New Roman"/>
              </a:rPr>
              <a:t>при  р</a:t>
            </a:r>
            <a:r>
              <a:rPr sz="2400" spc="25" dirty="0">
                <a:latin typeface="Times New Roman"/>
                <a:cs typeface="Times New Roman"/>
              </a:rPr>
              <a:t>е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били</a:t>
            </a:r>
            <a:r>
              <a:rPr sz="2400" spc="3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ционно</a:t>
            </a:r>
            <a:r>
              <a:rPr sz="2400" spc="-60" dirty="0">
                <a:latin typeface="Times New Roman"/>
                <a:cs typeface="Times New Roman"/>
              </a:rPr>
              <a:t>г</a:t>
            </a:r>
            <a:r>
              <a:rPr sz="2400" dirty="0">
                <a:latin typeface="Times New Roman"/>
                <a:cs typeface="Times New Roman"/>
              </a:rPr>
              <a:t>о	ди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гноз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,		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spc="55" dirty="0">
                <a:latin typeface="Times New Roman"/>
                <a:cs typeface="Times New Roman"/>
              </a:rPr>
              <a:t>о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spc="3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spc="-30" dirty="0">
                <a:latin typeface="Times New Roman"/>
                <a:cs typeface="Times New Roman"/>
              </a:rPr>
              <a:t>в</a:t>
            </a:r>
            <a:r>
              <a:rPr sz="2400" dirty="0">
                <a:latin typeface="Times New Roman"/>
                <a:cs typeface="Times New Roman"/>
              </a:rPr>
              <a:t>л</a:t>
            </a:r>
            <a:r>
              <a:rPr sz="2400" spc="-5" dirty="0">
                <a:latin typeface="Times New Roman"/>
                <a:cs typeface="Times New Roman"/>
              </a:rPr>
              <a:t>е</a:t>
            </a:r>
            <a:r>
              <a:rPr sz="2400" dirty="0">
                <a:latin typeface="Times New Roman"/>
                <a:cs typeface="Times New Roman"/>
              </a:rPr>
              <a:t>нии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0015" y="4452620"/>
            <a:ext cx="149225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09550" marR="5080" indent="-197485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latin typeface="Times New Roman"/>
                <a:cs typeface="Times New Roman"/>
              </a:rPr>
              <a:t>п</a:t>
            </a:r>
            <a:r>
              <a:rPr sz="2400" spc="60" dirty="0">
                <a:latin typeface="Times New Roman"/>
                <a:cs typeface="Times New Roman"/>
              </a:rPr>
              <a:t>о</a:t>
            </a:r>
            <a:r>
              <a:rPr sz="2400" spc="-5" dirty="0">
                <a:latin typeface="Times New Roman"/>
                <a:cs typeface="Times New Roman"/>
              </a:rPr>
              <a:t>с</a:t>
            </a:r>
            <a:r>
              <a:rPr sz="2400" spc="30" dirty="0">
                <a:latin typeface="Times New Roman"/>
                <a:cs typeface="Times New Roman"/>
              </a:rPr>
              <a:t>т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dirty="0">
                <a:latin typeface="Times New Roman"/>
                <a:cs typeface="Times New Roman"/>
              </a:rPr>
              <a:t>нов</a:t>
            </a:r>
            <a:r>
              <a:rPr sz="2400" spc="-65" dirty="0">
                <a:latin typeface="Times New Roman"/>
                <a:cs typeface="Times New Roman"/>
              </a:rPr>
              <a:t>к</a:t>
            </a:r>
            <a:r>
              <a:rPr sz="2400" dirty="0">
                <a:latin typeface="Times New Roman"/>
                <a:cs typeface="Times New Roman"/>
              </a:rPr>
              <a:t>е  прогр</a:t>
            </a:r>
            <a:r>
              <a:rPr sz="2400" spc="-5" dirty="0">
                <a:latin typeface="Times New Roman"/>
                <a:cs typeface="Times New Roman"/>
              </a:rPr>
              <a:t>а</a:t>
            </a:r>
            <a:r>
              <a:rPr sz="2400" spc="5" dirty="0">
                <a:latin typeface="Times New Roman"/>
                <a:cs typeface="Times New Roman"/>
              </a:rPr>
              <a:t>м</a:t>
            </a:r>
            <a:r>
              <a:rPr sz="2400" dirty="0">
                <a:latin typeface="Times New Roman"/>
                <a:cs typeface="Times New Roman"/>
              </a:rPr>
              <a:t>м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4074" y="5190235"/>
            <a:ext cx="73882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Times New Roman"/>
                <a:cs typeface="Times New Roman"/>
              </a:rPr>
              <a:t>медицинской </a:t>
            </a:r>
            <a:r>
              <a:rPr sz="2400" dirty="0">
                <a:latin typeface="Times New Roman"/>
                <a:cs typeface="Times New Roman"/>
              </a:rPr>
              <a:t>реабилитации и </a:t>
            </a:r>
            <a:r>
              <a:rPr sz="2400" spc="-15" dirty="0">
                <a:latin typeface="Times New Roman"/>
                <a:cs typeface="Times New Roman"/>
              </a:rPr>
              <a:t>оценке </a:t>
            </a:r>
            <a:r>
              <a:rPr sz="2400" dirty="0">
                <a:latin typeface="Times New Roman"/>
                <a:cs typeface="Times New Roman"/>
              </a:rPr>
              <a:t>их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эффективности.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8935" y="767588"/>
            <a:ext cx="7412990" cy="4417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7200" algn="just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Существует значительное </a:t>
            </a:r>
            <a:r>
              <a:rPr sz="2400" spc="-5" dirty="0">
                <a:latin typeface="Calibri"/>
                <a:cs typeface="Calibri"/>
              </a:rPr>
              <a:t>число параметров,  </a:t>
            </a:r>
            <a:r>
              <a:rPr sz="2400" spc="-15" dirty="0">
                <a:latin typeface="Calibri"/>
                <a:cs typeface="Calibri"/>
              </a:rPr>
              <a:t>которые </a:t>
            </a:r>
            <a:r>
              <a:rPr sz="2400" spc="-5" dirty="0">
                <a:latin typeface="Calibri"/>
                <a:cs typeface="Calibri"/>
              </a:rPr>
              <a:t>могут </a:t>
            </a:r>
            <a:r>
              <a:rPr sz="2400" dirty="0">
                <a:latin typeface="Calibri"/>
                <a:cs typeface="Calibri"/>
              </a:rPr>
              <a:t>по </a:t>
            </a:r>
            <a:r>
              <a:rPr sz="2400" spc="-35" dirty="0">
                <a:latin typeface="Calibri"/>
                <a:cs typeface="Calibri"/>
              </a:rPr>
              <a:t>МКФ </a:t>
            </a:r>
            <a:r>
              <a:rPr sz="2400" spc="-10" dirty="0">
                <a:latin typeface="Calibri"/>
                <a:cs typeface="Calibri"/>
              </a:rPr>
              <a:t>относится </a:t>
            </a:r>
            <a:r>
              <a:rPr sz="2400" dirty="0">
                <a:latin typeface="Calibri"/>
                <a:cs typeface="Calibri"/>
              </a:rPr>
              <a:t>к </a:t>
            </a:r>
            <a:r>
              <a:rPr sz="2400" spc="-5" dirty="0">
                <a:latin typeface="Calibri"/>
                <a:cs typeface="Calibri"/>
              </a:rPr>
              <a:t>неуточненным  нарушениям </a:t>
            </a:r>
            <a:r>
              <a:rPr sz="2400" spc="-10" dirty="0">
                <a:latin typeface="Calibri"/>
                <a:cs typeface="Calibri"/>
              </a:rPr>
              <a:t>двигательной </a:t>
            </a:r>
            <a:r>
              <a:rPr sz="2400" spc="-5" dirty="0">
                <a:latin typeface="Calibri"/>
                <a:cs typeface="Calibri"/>
              </a:rPr>
              <a:t>функции. </a:t>
            </a:r>
            <a:r>
              <a:rPr sz="2400" spc="-10" dirty="0">
                <a:latin typeface="Calibri"/>
                <a:cs typeface="Calibri"/>
              </a:rPr>
              <a:t>Формулирование  </a:t>
            </a:r>
            <a:r>
              <a:rPr sz="2400" spc="-5" dirty="0">
                <a:latin typeface="Calibri"/>
                <a:cs typeface="Calibri"/>
              </a:rPr>
              <a:t>реабилитационного диагноза </a:t>
            </a:r>
            <a:r>
              <a:rPr sz="2400" dirty="0">
                <a:latin typeface="Calibri"/>
                <a:cs typeface="Calibri"/>
              </a:rPr>
              <a:t>по </a:t>
            </a:r>
            <a:r>
              <a:rPr sz="2400" spc="-35" dirty="0">
                <a:latin typeface="Calibri"/>
                <a:cs typeface="Calibri"/>
              </a:rPr>
              <a:t>МКФ </a:t>
            </a:r>
            <a:r>
              <a:rPr sz="2400" spc="-10" dirty="0">
                <a:latin typeface="Calibri"/>
                <a:cs typeface="Calibri"/>
              </a:rPr>
              <a:t>предполагает  указание </a:t>
            </a:r>
            <a:r>
              <a:rPr sz="2400" spc="-20" dirty="0">
                <a:latin typeface="Calibri"/>
                <a:cs typeface="Calibri"/>
              </a:rPr>
              <a:t>одного </a:t>
            </a:r>
            <a:r>
              <a:rPr sz="2400" spc="-25" dirty="0">
                <a:latin typeface="Calibri"/>
                <a:cs typeface="Calibri"/>
              </a:rPr>
              <a:t>кода,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15" dirty="0">
                <a:latin typeface="Calibri"/>
                <a:cs typeface="Calibri"/>
              </a:rPr>
              <a:t>то </a:t>
            </a:r>
            <a:r>
              <a:rPr sz="2400" spc="-5" dirty="0">
                <a:latin typeface="Calibri"/>
                <a:cs typeface="Calibri"/>
              </a:rPr>
              <a:t>время </a:t>
            </a:r>
            <a:r>
              <a:rPr sz="2400" spc="-15" dirty="0">
                <a:latin typeface="Calibri"/>
                <a:cs typeface="Calibri"/>
              </a:rPr>
              <a:t>как </a:t>
            </a:r>
            <a:r>
              <a:rPr sz="2400" spc="-5" dirty="0">
                <a:latin typeface="Calibri"/>
                <a:cs typeface="Calibri"/>
              </a:rPr>
              <a:t>этих параметром  </a:t>
            </a:r>
            <a:r>
              <a:rPr sz="2400" spc="-15" dirty="0">
                <a:latin typeface="Calibri"/>
                <a:cs typeface="Calibri"/>
              </a:rPr>
              <a:t>может </a:t>
            </a:r>
            <a:r>
              <a:rPr sz="2400" spc="-5" dirty="0">
                <a:latin typeface="Calibri"/>
                <a:cs typeface="Calibri"/>
              </a:rPr>
              <a:t>быть </a:t>
            </a:r>
            <a:r>
              <a:rPr sz="2400" spc="-15" dirty="0">
                <a:latin typeface="Calibri"/>
                <a:cs typeface="Calibri"/>
              </a:rPr>
              <a:t>несколько </a:t>
            </a:r>
            <a:r>
              <a:rPr sz="2400" dirty="0">
                <a:latin typeface="Calibri"/>
                <a:cs typeface="Calibri"/>
              </a:rPr>
              <a:t>или </a:t>
            </a:r>
            <a:r>
              <a:rPr sz="2400" spc="-15" dirty="0">
                <a:latin typeface="Calibri"/>
                <a:cs typeface="Calibri"/>
              </a:rPr>
              <a:t>даже </a:t>
            </a:r>
            <a:r>
              <a:rPr sz="2400" spc="-10" dirty="0">
                <a:latin typeface="Calibri"/>
                <a:cs typeface="Calibri"/>
              </a:rPr>
              <a:t>множество.</a:t>
            </a:r>
            <a:endParaRPr sz="2400">
              <a:latin typeface="Calibri"/>
              <a:cs typeface="Calibri"/>
            </a:endParaRPr>
          </a:p>
          <a:p>
            <a:pPr marL="12700" marR="5080" indent="457200" algn="just">
              <a:lnSpc>
                <a:spcPct val="100400"/>
              </a:lnSpc>
              <a:spcBef>
                <a:spcPts val="10"/>
              </a:spcBef>
            </a:pPr>
            <a:r>
              <a:rPr sz="2400" spc="-15" dirty="0">
                <a:latin typeface="Calibri"/>
                <a:cs typeface="Calibri"/>
              </a:rPr>
              <a:t>Это </a:t>
            </a:r>
            <a:r>
              <a:rPr sz="2400" spc="-10" dirty="0">
                <a:latin typeface="Calibri"/>
                <a:cs typeface="Calibri"/>
              </a:rPr>
              <a:t>усложняет формулирование </a:t>
            </a:r>
            <a:r>
              <a:rPr sz="2400" spc="-5" dirty="0">
                <a:latin typeface="Calibri"/>
                <a:cs typeface="Calibri"/>
              </a:rPr>
              <a:t>диагноза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15" dirty="0">
                <a:latin typeface="Calibri"/>
                <a:cs typeface="Calibri"/>
              </a:rPr>
              <a:t>может  </a:t>
            </a:r>
            <a:r>
              <a:rPr sz="2400" spc="-5" dirty="0">
                <a:latin typeface="Calibri"/>
                <a:cs typeface="Calibri"/>
              </a:rPr>
              <a:t>быть учтено </a:t>
            </a:r>
            <a:r>
              <a:rPr sz="2400" dirty="0">
                <a:latin typeface="Calibri"/>
                <a:cs typeface="Calibri"/>
              </a:rPr>
              <a:t>лишь в </a:t>
            </a:r>
            <a:r>
              <a:rPr sz="2400" spc="-10" dirty="0">
                <a:latin typeface="Calibri"/>
                <a:cs typeface="Calibri"/>
              </a:rPr>
              <a:t>последующем, </a:t>
            </a:r>
            <a:r>
              <a:rPr sz="2400" spc="-35" dirty="0">
                <a:latin typeface="Calibri"/>
                <a:cs typeface="Calibri"/>
              </a:rPr>
              <a:t>когда будет  </a:t>
            </a:r>
            <a:r>
              <a:rPr sz="2400" spc="-5" dirty="0">
                <a:latin typeface="Calibri"/>
                <a:cs typeface="Calibri"/>
              </a:rPr>
              <a:t>совершенствоваться сама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70" dirty="0">
                <a:latin typeface="Calibri"/>
                <a:cs typeface="Calibri"/>
              </a:rPr>
              <a:t>МКФ.</a:t>
            </a:r>
            <a:endParaRPr sz="2400">
              <a:latin typeface="Calibri"/>
              <a:cs typeface="Calibri"/>
            </a:endParaRPr>
          </a:p>
          <a:p>
            <a:pPr marL="12700" marR="5080" indent="457200" algn="just">
              <a:lnSpc>
                <a:spcPct val="99200"/>
              </a:lnSpc>
              <a:spcBef>
                <a:spcPts val="50"/>
              </a:spcBef>
            </a:pPr>
            <a:r>
              <a:rPr sz="2400" dirty="0">
                <a:latin typeface="Calibri"/>
                <a:cs typeface="Calibri"/>
              </a:rPr>
              <a:t>В </a:t>
            </a:r>
            <a:r>
              <a:rPr sz="2400" spc="-5" dirty="0">
                <a:latin typeface="Calibri"/>
                <a:cs typeface="Calibri"/>
              </a:rPr>
              <a:t>приведенных </a:t>
            </a:r>
            <a:r>
              <a:rPr sz="2400" dirty="0">
                <a:latin typeface="Calibri"/>
                <a:cs typeface="Calibri"/>
              </a:rPr>
              <a:t>далее </a:t>
            </a:r>
            <a:r>
              <a:rPr sz="2400" spc="-10" dirty="0">
                <a:latin typeface="Calibri"/>
                <a:cs typeface="Calibri"/>
              </a:rPr>
              <a:t>таблицах </a:t>
            </a:r>
            <a:r>
              <a:rPr sz="2400" spc="-5" dirty="0">
                <a:latin typeface="Calibri"/>
                <a:cs typeface="Calibri"/>
              </a:rPr>
              <a:t>предпринята  </a:t>
            </a:r>
            <a:r>
              <a:rPr sz="2400" spc="-10" dirty="0">
                <a:latin typeface="Calibri"/>
                <a:cs typeface="Calibri"/>
              </a:rPr>
              <a:t>попытка </a:t>
            </a:r>
            <a:r>
              <a:rPr sz="2400" dirty="0">
                <a:latin typeface="Calibri"/>
                <a:cs typeface="Calibri"/>
              </a:rPr>
              <a:t>с </a:t>
            </a:r>
            <a:r>
              <a:rPr sz="2400" spc="-5" dirty="0">
                <a:latin typeface="Calibri"/>
                <a:cs typeface="Calibri"/>
              </a:rPr>
              <a:t>помощью </a:t>
            </a:r>
            <a:r>
              <a:rPr sz="2400" dirty="0">
                <a:latin typeface="Calibri"/>
                <a:cs typeface="Calibri"/>
              </a:rPr>
              <a:t>равновзвешенные </a:t>
            </a:r>
            <a:r>
              <a:rPr sz="2400" spc="-10" dirty="0">
                <a:latin typeface="Calibri"/>
                <a:cs typeface="Calibri"/>
              </a:rPr>
              <a:t>шкал, </a:t>
            </a:r>
            <a:r>
              <a:rPr sz="2400" dirty="0">
                <a:latin typeface="Calibri"/>
                <a:cs typeface="Calibri"/>
              </a:rPr>
              <a:t>имеющих  </a:t>
            </a:r>
            <a:r>
              <a:rPr sz="2400" spc="-5" dirty="0">
                <a:latin typeface="Calibri"/>
                <a:cs typeface="Calibri"/>
              </a:rPr>
              <a:t>размерность принятую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75" dirty="0">
                <a:latin typeface="Calibri"/>
                <a:cs typeface="Calibri"/>
              </a:rPr>
              <a:t>МКФ, </a:t>
            </a:r>
            <a:r>
              <a:rPr sz="2400" spc="-5" dirty="0">
                <a:latin typeface="Calibri"/>
                <a:cs typeface="Calibri"/>
              </a:rPr>
              <a:t>решить </a:t>
            </a:r>
            <a:r>
              <a:rPr sz="2400" spc="-10" dirty="0">
                <a:latin typeface="Calibri"/>
                <a:cs typeface="Calibri"/>
              </a:rPr>
              <a:t>эту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проблему.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7555" y="560323"/>
            <a:ext cx="3757929" cy="55092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57200" algn="just">
              <a:lnSpc>
                <a:spcPct val="99700"/>
              </a:lnSpc>
              <a:spcBef>
                <a:spcPts val="105"/>
              </a:spcBef>
            </a:pPr>
            <a:r>
              <a:rPr sz="1800" dirty="0">
                <a:latin typeface="Calibri"/>
                <a:cs typeface="Calibri"/>
              </a:rPr>
              <a:t>При </a:t>
            </a:r>
            <a:r>
              <a:rPr sz="1800" spc="-5" dirty="0">
                <a:latin typeface="Calibri"/>
                <a:cs typeface="Calibri"/>
              </a:rPr>
              <a:t>тестировании нарушений </a:t>
            </a:r>
            <a:r>
              <a:rPr sz="1800" dirty="0">
                <a:latin typeface="Calibri"/>
                <a:cs typeface="Calibri"/>
              </a:rPr>
              <a:t>в  </a:t>
            </a:r>
            <a:r>
              <a:rPr sz="1800" spc="-5" dirty="0">
                <a:latin typeface="Calibri"/>
                <a:cs typeface="Calibri"/>
              </a:rPr>
              <a:t>медицинских организациях (МО)  </a:t>
            </a:r>
            <a:r>
              <a:rPr sz="1800" spc="-10" dirty="0">
                <a:latin typeface="Calibri"/>
                <a:cs typeface="Calibri"/>
              </a:rPr>
              <a:t>используются </a:t>
            </a:r>
            <a:r>
              <a:rPr sz="1800" spc="-5" dirty="0">
                <a:latin typeface="Calibri"/>
                <a:cs typeface="Calibri"/>
              </a:rPr>
              <a:t>достаточно </a:t>
            </a:r>
            <a:r>
              <a:rPr sz="1800" dirty="0">
                <a:latin typeface="Calibri"/>
                <a:cs typeface="Calibri"/>
              </a:rPr>
              <a:t>простые  </a:t>
            </a:r>
            <a:r>
              <a:rPr sz="1800" spc="-5" dirty="0">
                <a:latin typeface="Calibri"/>
                <a:cs typeface="Calibri"/>
              </a:rPr>
              <a:t>клинические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5" dirty="0">
                <a:latin typeface="Calibri"/>
                <a:cs typeface="Calibri"/>
              </a:rPr>
              <a:t>инструментальные  </a:t>
            </a:r>
            <a:r>
              <a:rPr sz="1800" spc="-15" dirty="0">
                <a:latin typeface="Calibri"/>
                <a:cs typeface="Calibri"/>
              </a:rPr>
              <a:t>методы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оценки.</a:t>
            </a:r>
            <a:endParaRPr sz="1800">
              <a:latin typeface="Calibri"/>
              <a:cs typeface="Calibri"/>
            </a:endParaRPr>
          </a:p>
          <a:p>
            <a:pPr marL="12700" marR="5080" indent="457200" algn="just">
              <a:lnSpc>
                <a:spcPct val="99900"/>
              </a:lnSpc>
              <a:spcBef>
                <a:spcPts val="25"/>
              </a:spcBef>
            </a:pP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МО </a:t>
            </a:r>
            <a:r>
              <a:rPr sz="1800" spc="-10" dirty="0">
                <a:latin typeface="Calibri"/>
                <a:cs typeface="Calibri"/>
              </a:rPr>
              <a:t>2-го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10" dirty="0">
                <a:latin typeface="Calibri"/>
                <a:cs typeface="Calibri"/>
              </a:rPr>
              <a:t>3-го (федерального)  </a:t>
            </a:r>
            <a:r>
              <a:rPr sz="1800" spc="-5" dirty="0">
                <a:latin typeface="Calibri"/>
                <a:cs typeface="Calibri"/>
              </a:rPr>
              <a:t>уровня, </a:t>
            </a:r>
            <a:r>
              <a:rPr sz="1800" spc="-10" dirty="0">
                <a:latin typeface="Calibri"/>
                <a:cs typeface="Calibri"/>
              </a:rPr>
              <a:t>которые </a:t>
            </a:r>
            <a:r>
              <a:rPr sz="1800" spc="-5" dirty="0">
                <a:latin typeface="Calibri"/>
                <a:cs typeface="Calibri"/>
              </a:rPr>
              <a:t>оснащены </a:t>
            </a:r>
            <a:r>
              <a:rPr sz="1800" spc="-10" dirty="0">
                <a:latin typeface="Calibri"/>
                <a:cs typeface="Calibri"/>
              </a:rPr>
              <a:t>более  сложным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10" dirty="0">
                <a:latin typeface="Calibri"/>
                <a:cs typeface="Calibri"/>
              </a:rPr>
              <a:t>высокотехнологичным  оборудованием, </a:t>
            </a:r>
            <a:r>
              <a:rPr sz="1800" dirty="0">
                <a:latin typeface="Calibri"/>
                <a:cs typeface="Calibri"/>
              </a:rPr>
              <a:t>на </a:t>
            </a:r>
            <a:r>
              <a:rPr sz="1800" spc="-10" dirty="0">
                <a:latin typeface="Calibri"/>
                <a:cs typeface="Calibri"/>
              </a:rPr>
              <a:t>ряду 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5" dirty="0">
                <a:latin typeface="Calibri"/>
                <a:cs typeface="Calibri"/>
              </a:rPr>
              <a:t>ними могут  применяться </a:t>
            </a:r>
            <a:r>
              <a:rPr sz="1800" spc="-10" dirty="0">
                <a:latin typeface="Calibri"/>
                <a:cs typeface="Calibri"/>
              </a:rPr>
              <a:t>более </a:t>
            </a:r>
            <a:r>
              <a:rPr sz="1800" spc="-5" dirty="0">
                <a:latin typeface="Calibri"/>
                <a:cs typeface="Calibri"/>
              </a:rPr>
              <a:t>точные </a:t>
            </a:r>
            <a:r>
              <a:rPr sz="1800" spc="-15" dirty="0">
                <a:latin typeface="Calibri"/>
                <a:cs typeface="Calibri"/>
              </a:rPr>
              <a:t>методы  </a:t>
            </a:r>
            <a:r>
              <a:rPr sz="1800" spc="-5" dirty="0">
                <a:latin typeface="Calibri"/>
                <a:cs typeface="Calibri"/>
              </a:rPr>
              <a:t>оценки нарушений </a:t>
            </a:r>
            <a:r>
              <a:rPr sz="1800" dirty="0">
                <a:latin typeface="Calibri"/>
                <a:cs typeface="Calibri"/>
              </a:rPr>
              <a:t>при </a:t>
            </a:r>
            <a:r>
              <a:rPr sz="1800" spc="-10" dirty="0">
                <a:latin typeface="Calibri"/>
                <a:cs typeface="Calibri"/>
              </a:rPr>
              <a:t>патологии  </a:t>
            </a:r>
            <a:r>
              <a:rPr sz="1800" spc="-20" dirty="0">
                <a:latin typeface="Calibri"/>
                <a:cs typeface="Calibri"/>
              </a:rPr>
              <a:t>ОДС. </a:t>
            </a:r>
            <a:r>
              <a:rPr sz="1800" spc="-5" dirty="0">
                <a:latin typeface="Calibri"/>
                <a:cs typeface="Calibri"/>
              </a:rPr>
              <a:t>Во всех случаях полученные  данные </a:t>
            </a:r>
            <a:r>
              <a:rPr sz="1800" spc="-10" dirty="0">
                <a:latin typeface="Calibri"/>
                <a:cs typeface="Calibri"/>
              </a:rPr>
              <a:t>переводятся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баллы,  критерии </a:t>
            </a:r>
            <a:r>
              <a:rPr sz="1800" spc="-10" dirty="0">
                <a:latin typeface="Calibri"/>
                <a:cs typeface="Calibri"/>
              </a:rPr>
              <a:t>приведены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10" dirty="0">
                <a:latin typeface="Calibri"/>
                <a:cs typeface="Calibri"/>
              </a:rPr>
              <a:t>таблицах. Это  позволяет </a:t>
            </a:r>
            <a:r>
              <a:rPr sz="1800" spc="-5" dirty="0">
                <a:latin typeface="Calibri"/>
                <a:cs typeface="Calibri"/>
              </a:rPr>
              <a:t>представить полученные  данные </a:t>
            </a:r>
            <a:r>
              <a:rPr sz="1800" dirty="0">
                <a:latin typeface="Calibri"/>
                <a:cs typeface="Calibri"/>
              </a:rPr>
              <a:t>графически в </a:t>
            </a:r>
            <a:r>
              <a:rPr sz="1800" spc="-10" dirty="0">
                <a:latin typeface="Calibri"/>
                <a:cs typeface="Calibri"/>
              </a:rPr>
              <a:t>виде </a:t>
            </a:r>
            <a:r>
              <a:rPr sz="1800" spc="-5" dirty="0">
                <a:latin typeface="Calibri"/>
                <a:cs typeface="Calibri"/>
              </a:rPr>
              <a:t>диаграмм  или </a:t>
            </a:r>
            <a:r>
              <a:rPr sz="1800" dirty="0">
                <a:latin typeface="Calibri"/>
                <a:cs typeface="Calibri"/>
              </a:rPr>
              <a:t>таблиц, а </a:t>
            </a:r>
            <a:r>
              <a:rPr sz="1800" spc="-10" dirty="0">
                <a:latin typeface="Calibri"/>
                <a:cs typeface="Calibri"/>
              </a:rPr>
              <a:t>также </a:t>
            </a:r>
            <a:r>
              <a:rPr sz="1800" spc="-5" dirty="0">
                <a:latin typeface="Calibri"/>
                <a:cs typeface="Calibri"/>
              </a:rPr>
              <a:t>вычислять  градиент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процессе реабилитации,  </a:t>
            </a:r>
            <a:r>
              <a:rPr sz="1800" spc="-10" dirty="0">
                <a:latin typeface="Calibri"/>
                <a:cs typeface="Calibri"/>
              </a:rPr>
              <a:t>как </a:t>
            </a:r>
            <a:r>
              <a:rPr sz="1800" dirty="0">
                <a:latin typeface="Calibri"/>
                <a:cs typeface="Calibri"/>
              </a:rPr>
              <a:t>по </a:t>
            </a:r>
            <a:r>
              <a:rPr sz="1800" spc="-20" dirty="0">
                <a:latin typeface="Calibri"/>
                <a:cs typeface="Calibri"/>
              </a:rPr>
              <a:t>отдельным </a:t>
            </a:r>
            <a:r>
              <a:rPr sz="1800" spc="-10" dirty="0">
                <a:latin typeface="Calibri"/>
                <a:cs typeface="Calibri"/>
              </a:rPr>
              <a:t>показателям, </a:t>
            </a:r>
            <a:r>
              <a:rPr sz="1800" spc="-5" dirty="0">
                <a:latin typeface="Calibri"/>
                <a:cs typeface="Calibri"/>
              </a:rPr>
              <a:t>так </a:t>
            </a:r>
            <a:r>
              <a:rPr sz="1800" dirty="0">
                <a:latin typeface="Calibri"/>
                <a:cs typeface="Calibri"/>
              </a:rPr>
              <a:t>и  по </a:t>
            </a:r>
            <a:r>
              <a:rPr sz="1800" spc="-10" dirty="0">
                <a:latin typeface="Calibri"/>
                <a:cs typeface="Calibri"/>
              </a:rPr>
              <a:t>среднему </a:t>
            </a:r>
            <a:r>
              <a:rPr sz="1800" spc="-5" dirty="0">
                <a:latin typeface="Calibri"/>
                <a:cs typeface="Calibri"/>
              </a:rPr>
              <a:t>значению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баллах.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00583" y="652769"/>
            <a:ext cx="3753921" cy="5438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3506" y="241395"/>
            <a:ext cx="8190865" cy="122872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065" marR="5080" algn="ctr">
              <a:lnSpc>
                <a:spcPts val="1560"/>
              </a:lnSpc>
              <a:spcBef>
                <a:spcPts val="215"/>
              </a:spcBef>
            </a:pPr>
            <a:r>
              <a:rPr sz="1350" b="1" i="1" spc="5" dirty="0">
                <a:latin typeface="Times New Roman"/>
                <a:cs typeface="Times New Roman"/>
              </a:rPr>
              <a:t>РАВНОВЗВЕШЕННЫЕ </a:t>
            </a:r>
            <a:r>
              <a:rPr sz="1350" b="1" i="1" spc="10" dirty="0">
                <a:latin typeface="Times New Roman"/>
                <a:cs typeface="Times New Roman"/>
              </a:rPr>
              <a:t>ШКАЛЫ </a:t>
            </a:r>
            <a:r>
              <a:rPr sz="1350" b="1" i="1" dirty="0">
                <a:latin typeface="Times New Roman"/>
                <a:cs typeface="Times New Roman"/>
              </a:rPr>
              <a:t>ДЛЯ </a:t>
            </a:r>
            <a:r>
              <a:rPr sz="1350" b="1" i="1" spc="5" dirty="0">
                <a:latin typeface="Times New Roman"/>
                <a:cs typeface="Times New Roman"/>
              </a:rPr>
              <a:t>ТЕСТИРОВАНИЯ НАРУШЕНИЙ ПРИ </a:t>
            </a:r>
            <a:r>
              <a:rPr sz="1350" b="1" i="1" dirty="0">
                <a:latin typeface="Times New Roman"/>
                <a:cs typeface="Times New Roman"/>
              </a:rPr>
              <a:t>ПАТОЛОГИИ </a:t>
            </a:r>
            <a:r>
              <a:rPr sz="1350" b="1" i="1" spc="5" dirty="0">
                <a:latin typeface="Times New Roman"/>
                <a:cs typeface="Times New Roman"/>
              </a:rPr>
              <a:t>ОПОРНО-  </a:t>
            </a:r>
            <a:r>
              <a:rPr sz="1350" b="1" i="1" dirty="0">
                <a:latin typeface="Times New Roman"/>
                <a:cs typeface="Times New Roman"/>
              </a:rPr>
              <a:t>ДВИГАТЕЛЬНОЙ СИСТЕМЫ </a:t>
            </a:r>
            <a:r>
              <a:rPr sz="1350" b="1" i="1" spc="10" dirty="0">
                <a:latin typeface="Times New Roman"/>
                <a:cs typeface="Times New Roman"/>
              </a:rPr>
              <a:t>И </a:t>
            </a:r>
            <a:r>
              <a:rPr sz="1350" b="1" i="1" spc="5" dirty="0">
                <a:latin typeface="Times New Roman"/>
                <a:cs typeface="Times New Roman"/>
              </a:rPr>
              <a:t>ПЕРИФЕРИЧЕСКИХ</a:t>
            </a:r>
            <a:r>
              <a:rPr sz="1350" b="1" i="1" dirty="0">
                <a:latin typeface="Times New Roman"/>
                <a:cs typeface="Times New Roman"/>
              </a:rPr>
              <a:t> НЕРВОВ</a:t>
            </a:r>
            <a:endParaRPr sz="1350">
              <a:latin typeface="Times New Roman"/>
              <a:cs typeface="Times New Roman"/>
            </a:endParaRPr>
          </a:p>
          <a:p>
            <a:pPr marL="1270" algn="ctr">
              <a:lnSpc>
                <a:spcPts val="1535"/>
              </a:lnSpc>
            </a:pPr>
            <a:r>
              <a:rPr sz="1350" dirty="0">
                <a:latin typeface="Times New Roman"/>
                <a:cs typeface="Times New Roman"/>
              </a:rPr>
              <a:t>(градации признаков  по</a:t>
            </a:r>
            <a:r>
              <a:rPr sz="1350" spc="-10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МКФ)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Times New Roman"/>
              <a:cs typeface="Times New Roman"/>
            </a:endParaRPr>
          </a:p>
          <a:p>
            <a:pPr marL="2540" algn="ctr">
              <a:lnSpc>
                <a:spcPts val="1590"/>
              </a:lnSpc>
            </a:pPr>
            <a:r>
              <a:rPr sz="1350" i="1" dirty="0">
                <a:latin typeface="Times New Roman"/>
                <a:cs typeface="Times New Roman"/>
              </a:rPr>
              <a:t>Оценка </a:t>
            </a:r>
            <a:r>
              <a:rPr sz="1350" i="1" spc="5" dirty="0">
                <a:latin typeface="Times New Roman"/>
                <a:cs typeface="Times New Roman"/>
              </a:rPr>
              <a:t>общего состояние </a:t>
            </a:r>
            <a:r>
              <a:rPr sz="1350" i="1" dirty="0">
                <a:latin typeface="Times New Roman"/>
                <a:cs typeface="Times New Roman"/>
              </a:rPr>
              <a:t>здоровья </a:t>
            </a:r>
            <a:r>
              <a:rPr sz="1350" i="1" spc="5" dirty="0">
                <a:latin typeface="Times New Roman"/>
                <a:cs typeface="Times New Roman"/>
              </a:rPr>
              <a:t>на данный </a:t>
            </a:r>
            <a:r>
              <a:rPr sz="1350" i="1" spc="10" dirty="0">
                <a:latin typeface="Times New Roman"/>
                <a:cs typeface="Times New Roman"/>
              </a:rPr>
              <a:t>момент </a:t>
            </a:r>
            <a:r>
              <a:rPr sz="1350" i="1" spc="-5" dirty="0">
                <a:latin typeface="Times New Roman"/>
                <a:cs typeface="Times New Roman"/>
              </a:rPr>
              <a:t>(до</a:t>
            </a:r>
            <a:r>
              <a:rPr sz="1350" i="1" spc="-1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лечения)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90"/>
              </a:lnSpc>
            </a:pPr>
            <a:r>
              <a:rPr sz="1350" dirty="0">
                <a:latin typeface="Times New Roman"/>
                <a:cs typeface="Times New Roman"/>
              </a:rPr>
              <a:t>Проводится </a:t>
            </a:r>
            <a:r>
              <a:rPr sz="1350" spc="5" dirty="0">
                <a:latin typeface="Times New Roman"/>
                <a:cs typeface="Times New Roman"/>
              </a:rPr>
              <a:t>в </a:t>
            </a:r>
            <a:r>
              <a:rPr sz="1350" spc="10" dirty="0">
                <a:latin typeface="Times New Roman"/>
                <a:cs typeface="Times New Roman"/>
              </a:rPr>
              <a:t>МО </a:t>
            </a:r>
            <a:r>
              <a:rPr sz="1350" spc="5" dirty="0">
                <a:latin typeface="Times New Roman"/>
                <a:cs typeface="Times New Roman"/>
              </a:rPr>
              <a:t>1-3</a:t>
            </a:r>
            <a:r>
              <a:rPr sz="1350" spc="-5" dirty="0">
                <a:latin typeface="Times New Roman"/>
                <a:cs typeface="Times New Roman"/>
              </a:rPr>
              <a:t> 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1997" y="1661160"/>
          <a:ext cx="8997950" cy="1438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57059"/>
                <a:gridCol w="2032000"/>
              </a:tblGrid>
              <a:tr h="404931">
                <a:tc>
                  <a:txBody>
                    <a:bodyPr/>
                    <a:lstStyle/>
                    <a:p>
                      <a:pPr marL="227329" algn="ctr">
                        <a:lnSpc>
                          <a:spcPts val="156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7370">
                        <a:lnSpc>
                          <a:spcPts val="156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012">
                <a:tc>
                  <a:txBody>
                    <a:bodyPr/>
                    <a:lstStyle/>
                    <a:p>
                      <a:pPr marL="64769">
                        <a:lnSpc>
                          <a:spcPts val="150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Отличное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259">
                <a:tc>
                  <a:txBody>
                    <a:bodyPr/>
                    <a:lstStyle/>
                    <a:p>
                      <a:pPr marL="64769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Очень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хорошее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102">
                <a:tc>
                  <a:txBody>
                    <a:bodyPr/>
                    <a:lstStyle/>
                    <a:p>
                      <a:pPr marL="64769">
                        <a:lnSpc>
                          <a:spcPts val="153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Хорошее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011">
                <a:tc>
                  <a:txBody>
                    <a:bodyPr/>
                    <a:lstStyle/>
                    <a:p>
                      <a:pPr marL="64769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Плохое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350">
                <a:tc>
                  <a:txBody>
                    <a:bodyPr/>
                    <a:lstStyle/>
                    <a:p>
                      <a:pPr marL="64769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Очень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плохое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630870" y="3469606"/>
            <a:ext cx="3934460" cy="4349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600"/>
              </a:lnSpc>
              <a:spcBef>
                <a:spcPts val="110"/>
              </a:spcBef>
            </a:pPr>
            <a:r>
              <a:rPr sz="1350" i="1" dirty="0">
                <a:latin typeface="Times New Roman"/>
                <a:cs typeface="Times New Roman"/>
              </a:rPr>
              <a:t>Оценка </a:t>
            </a:r>
            <a:r>
              <a:rPr sz="1350" i="1" spc="5" dirty="0">
                <a:latin typeface="Times New Roman"/>
                <a:cs typeface="Times New Roman"/>
              </a:rPr>
              <a:t>общего состояние </a:t>
            </a:r>
            <a:r>
              <a:rPr sz="1350" i="1" dirty="0">
                <a:latin typeface="Times New Roman"/>
                <a:cs typeface="Times New Roman"/>
              </a:rPr>
              <a:t>здоровья </a:t>
            </a:r>
            <a:r>
              <a:rPr sz="1350" i="1" spc="10" dirty="0">
                <a:latin typeface="Times New Roman"/>
                <a:cs typeface="Times New Roman"/>
              </a:rPr>
              <a:t>после</a:t>
            </a:r>
            <a:r>
              <a:rPr sz="1350" i="1" spc="300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лечения.</a:t>
            </a:r>
            <a:endParaRPr sz="1350">
              <a:latin typeface="Times New Roman"/>
              <a:cs typeface="Times New Roman"/>
            </a:endParaRPr>
          </a:p>
          <a:p>
            <a:pPr marL="1270" algn="ctr">
              <a:lnSpc>
                <a:spcPts val="1600"/>
              </a:lnSpc>
            </a:pPr>
            <a:r>
              <a:rPr sz="1350" dirty="0">
                <a:latin typeface="Times New Roman"/>
                <a:cs typeface="Times New Roman"/>
              </a:rPr>
              <a:t>Проводится </a:t>
            </a:r>
            <a:r>
              <a:rPr sz="1350" spc="5" dirty="0">
                <a:latin typeface="Times New Roman"/>
                <a:cs typeface="Times New Roman"/>
              </a:rPr>
              <a:t>в </a:t>
            </a:r>
            <a:r>
              <a:rPr sz="1350" spc="10" dirty="0">
                <a:latin typeface="Times New Roman"/>
                <a:cs typeface="Times New Roman"/>
              </a:rPr>
              <a:t>МО </a:t>
            </a:r>
            <a:r>
              <a:rPr sz="1350" spc="5" dirty="0">
                <a:latin typeface="Times New Roman"/>
                <a:cs typeface="Times New Roman"/>
              </a:rPr>
              <a:t>1-3</a:t>
            </a:r>
            <a:r>
              <a:rPr sz="1350" spc="-1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01997" y="4091622"/>
          <a:ext cx="8997950" cy="1438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57059"/>
                <a:gridCol w="2032000"/>
              </a:tblGrid>
              <a:tr h="404931">
                <a:tc>
                  <a:txBody>
                    <a:bodyPr/>
                    <a:lstStyle/>
                    <a:p>
                      <a:pPr marL="227329" algn="ctr">
                        <a:lnSpc>
                          <a:spcPts val="156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7370">
                        <a:lnSpc>
                          <a:spcPts val="156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474">
                <a:tc>
                  <a:txBody>
                    <a:bodyPr/>
                    <a:lstStyle/>
                    <a:p>
                      <a:pPr marL="64769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Стало гораздо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лучше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011">
                <a:tc>
                  <a:txBody>
                    <a:bodyPr/>
                    <a:lstStyle/>
                    <a:p>
                      <a:pPr marL="64769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Стало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несколько</a:t>
                      </a:r>
                      <a:r>
                        <a:rPr sz="1350" spc="3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лучше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011">
                <a:tc>
                  <a:txBody>
                    <a:bodyPr/>
                    <a:lstStyle/>
                    <a:p>
                      <a:pPr marL="64769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Без изменений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350">
                <a:tc>
                  <a:txBody>
                    <a:bodyPr/>
                    <a:lstStyle/>
                    <a:p>
                      <a:pPr marL="64769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Стало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хуже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012">
                <a:tc>
                  <a:txBody>
                    <a:bodyPr/>
                    <a:lstStyle/>
                    <a:p>
                      <a:pPr marL="64769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Стало гораздо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хуже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4115" y="924559"/>
            <a:ext cx="451612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i="0" spc="-10" dirty="0">
                <a:latin typeface="Calibri"/>
                <a:cs typeface="Calibri"/>
              </a:rPr>
              <a:t>Реабилитационный потенциал</a:t>
            </a:r>
            <a:endParaRPr sz="2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60588" y="1297774"/>
            <a:ext cx="7533640" cy="1787525"/>
            <a:chOff x="760588" y="1297774"/>
            <a:chExt cx="7533640" cy="1787525"/>
          </a:xfrm>
        </p:grpSpPr>
        <p:sp>
          <p:nvSpPr>
            <p:cNvPr id="4" name="object 4"/>
            <p:cNvSpPr/>
            <p:nvPr/>
          </p:nvSpPr>
          <p:spPr>
            <a:xfrm>
              <a:off x="6217230" y="2838565"/>
              <a:ext cx="2064385" cy="234315"/>
            </a:xfrm>
            <a:custGeom>
              <a:avLst/>
              <a:gdLst/>
              <a:ahLst/>
              <a:cxnLst/>
              <a:rect l="l" t="t" r="r" b="b"/>
              <a:pathLst>
                <a:path w="2064384" h="234314">
                  <a:moveTo>
                    <a:pt x="0" y="0"/>
                  </a:moveTo>
                  <a:lnTo>
                    <a:pt x="0" y="159256"/>
                  </a:lnTo>
                  <a:lnTo>
                    <a:pt x="2064199" y="159256"/>
                  </a:lnTo>
                  <a:lnTo>
                    <a:pt x="2064199" y="233695"/>
                  </a:lnTo>
                </a:path>
                <a:path w="2064384" h="234314">
                  <a:moveTo>
                    <a:pt x="0" y="0"/>
                  </a:moveTo>
                  <a:lnTo>
                    <a:pt x="0" y="159256"/>
                  </a:lnTo>
                  <a:lnTo>
                    <a:pt x="1082099" y="159256"/>
                  </a:lnTo>
                  <a:lnTo>
                    <a:pt x="1082099" y="233695"/>
                  </a:lnTo>
                </a:path>
                <a:path w="2064384" h="234314">
                  <a:moveTo>
                    <a:pt x="0" y="0"/>
                  </a:moveTo>
                  <a:lnTo>
                    <a:pt x="0" y="159256"/>
                  </a:lnTo>
                  <a:lnTo>
                    <a:pt x="100000" y="159256"/>
                  </a:lnTo>
                  <a:lnTo>
                    <a:pt x="100000" y="233695"/>
                  </a:lnTo>
                </a:path>
              </a:pathLst>
            </a:custGeom>
            <a:ln w="25400">
              <a:solidFill>
                <a:srgbClr val="8CA9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35130" y="2838565"/>
              <a:ext cx="982344" cy="234315"/>
            </a:xfrm>
            <a:custGeom>
              <a:avLst/>
              <a:gdLst/>
              <a:ahLst/>
              <a:cxnLst/>
              <a:rect l="l" t="t" r="r" b="b"/>
              <a:pathLst>
                <a:path w="982345" h="234314">
                  <a:moveTo>
                    <a:pt x="982099" y="0"/>
                  </a:moveTo>
                  <a:lnTo>
                    <a:pt x="982099" y="159256"/>
                  </a:lnTo>
                  <a:lnTo>
                    <a:pt x="0" y="159256"/>
                  </a:lnTo>
                  <a:lnTo>
                    <a:pt x="0" y="233695"/>
                  </a:lnTo>
                </a:path>
              </a:pathLst>
            </a:custGeom>
            <a:ln w="25400">
              <a:solidFill>
                <a:srgbClr val="8CA9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53029" y="2838565"/>
              <a:ext cx="2064385" cy="234315"/>
            </a:xfrm>
            <a:custGeom>
              <a:avLst/>
              <a:gdLst/>
              <a:ahLst/>
              <a:cxnLst/>
              <a:rect l="l" t="t" r="r" b="b"/>
              <a:pathLst>
                <a:path w="2064385" h="234314">
                  <a:moveTo>
                    <a:pt x="2064199" y="0"/>
                  </a:moveTo>
                  <a:lnTo>
                    <a:pt x="2064199" y="159256"/>
                  </a:lnTo>
                  <a:lnTo>
                    <a:pt x="0" y="159256"/>
                  </a:lnTo>
                  <a:lnTo>
                    <a:pt x="0" y="233695"/>
                  </a:lnTo>
                </a:path>
              </a:pathLst>
            </a:custGeom>
            <a:ln w="25400">
              <a:solidFill>
                <a:srgbClr val="8CA9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63705" y="2094624"/>
              <a:ext cx="2153920" cy="234315"/>
            </a:xfrm>
            <a:custGeom>
              <a:avLst/>
              <a:gdLst/>
              <a:ahLst/>
              <a:cxnLst/>
              <a:rect l="l" t="t" r="r" b="b"/>
              <a:pathLst>
                <a:path w="2153920" h="234314">
                  <a:moveTo>
                    <a:pt x="0" y="0"/>
                  </a:moveTo>
                  <a:lnTo>
                    <a:pt x="0" y="159256"/>
                  </a:lnTo>
                  <a:lnTo>
                    <a:pt x="2153524" y="159256"/>
                  </a:lnTo>
                  <a:lnTo>
                    <a:pt x="2153524" y="233695"/>
                  </a:lnTo>
                </a:path>
              </a:pathLst>
            </a:custGeom>
            <a:ln w="25400">
              <a:solidFill>
                <a:srgbClr val="7B94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72109" y="2094624"/>
              <a:ext cx="2091689" cy="234315"/>
            </a:xfrm>
            <a:custGeom>
              <a:avLst/>
              <a:gdLst/>
              <a:ahLst/>
              <a:cxnLst/>
              <a:rect l="l" t="t" r="r" b="b"/>
              <a:pathLst>
                <a:path w="2091689" h="234314">
                  <a:moveTo>
                    <a:pt x="2091596" y="0"/>
                  </a:moveTo>
                  <a:lnTo>
                    <a:pt x="2091596" y="159256"/>
                  </a:lnTo>
                  <a:lnTo>
                    <a:pt x="0" y="159256"/>
                  </a:lnTo>
                  <a:lnTo>
                    <a:pt x="0" y="233695"/>
                  </a:lnTo>
                </a:path>
              </a:pathLst>
            </a:custGeom>
            <a:ln w="25400">
              <a:solidFill>
                <a:srgbClr val="7B94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04415" y="1310474"/>
              <a:ext cx="2519045" cy="784225"/>
            </a:xfrm>
            <a:custGeom>
              <a:avLst/>
              <a:gdLst/>
              <a:ahLst/>
              <a:cxnLst/>
              <a:rect l="l" t="t" r="r" b="b"/>
              <a:pathLst>
                <a:path w="2519045" h="784225">
                  <a:moveTo>
                    <a:pt x="2440165" y="0"/>
                  </a:moveTo>
                  <a:lnTo>
                    <a:pt x="78413" y="0"/>
                  </a:lnTo>
                  <a:lnTo>
                    <a:pt x="47891" y="6162"/>
                  </a:lnTo>
                  <a:lnTo>
                    <a:pt x="22966" y="22966"/>
                  </a:lnTo>
                  <a:lnTo>
                    <a:pt x="6162" y="47891"/>
                  </a:lnTo>
                  <a:lnTo>
                    <a:pt x="0" y="78413"/>
                  </a:lnTo>
                  <a:lnTo>
                    <a:pt x="0" y="705736"/>
                  </a:lnTo>
                  <a:lnTo>
                    <a:pt x="6162" y="736258"/>
                  </a:lnTo>
                  <a:lnTo>
                    <a:pt x="22966" y="761183"/>
                  </a:lnTo>
                  <a:lnTo>
                    <a:pt x="47891" y="777987"/>
                  </a:lnTo>
                  <a:lnTo>
                    <a:pt x="78413" y="784150"/>
                  </a:lnTo>
                  <a:lnTo>
                    <a:pt x="2440165" y="784150"/>
                  </a:lnTo>
                  <a:lnTo>
                    <a:pt x="2470687" y="777987"/>
                  </a:lnTo>
                  <a:lnTo>
                    <a:pt x="2495611" y="761183"/>
                  </a:lnTo>
                  <a:lnTo>
                    <a:pt x="2512416" y="736258"/>
                  </a:lnTo>
                  <a:lnTo>
                    <a:pt x="2518578" y="705736"/>
                  </a:lnTo>
                  <a:lnTo>
                    <a:pt x="2518578" y="78413"/>
                  </a:lnTo>
                  <a:lnTo>
                    <a:pt x="2512416" y="47891"/>
                  </a:lnTo>
                  <a:lnTo>
                    <a:pt x="2495611" y="22966"/>
                  </a:lnTo>
                  <a:lnTo>
                    <a:pt x="2470687" y="6162"/>
                  </a:lnTo>
                  <a:lnTo>
                    <a:pt x="2440165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04415" y="1310474"/>
              <a:ext cx="2519045" cy="784225"/>
            </a:xfrm>
            <a:custGeom>
              <a:avLst/>
              <a:gdLst/>
              <a:ahLst/>
              <a:cxnLst/>
              <a:rect l="l" t="t" r="r" b="b"/>
              <a:pathLst>
                <a:path w="2519045" h="784225">
                  <a:moveTo>
                    <a:pt x="0" y="78413"/>
                  </a:moveTo>
                  <a:lnTo>
                    <a:pt x="6162" y="47891"/>
                  </a:lnTo>
                  <a:lnTo>
                    <a:pt x="22966" y="22966"/>
                  </a:lnTo>
                  <a:lnTo>
                    <a:pt x="47891" y="6162"/>
                  </a:lnTo>
                  <a:lnTo>
                    <a:pt x="78413" y="0"/>
                  </a:lnTo>
                  <a:lnTo>
                    <a:pt x="2440165" y="0"/>
                  </a:lnTo>
                  <a:lnTo>
                    <a:pt x="2470687" y="6162"/>
                  </a:lnTo>
                  <a:lnTo>
                    <a:pt x="2495612" y="22966"/>
                  </a:lnTo>
                  <a:lnTo>
                    <a:pt x="2512416" y="47891"/>
                  </a:lnTo>
                  <a:lnTo>
                    <a:pt x="2518579" y="78413"/>
                  </a:lnTo>
                  <a:lnTo>
                    <a:pt x="2518579" y="705736"/>
                  </a:lnTo>
                  <a:lnTo>
                    <a:pt x="2512416" y="736258"/>
                  </a:lnTo>
                  <a:lnTo>
                    <a:pt x="2495612" y="761183"/>
                  </a:lnTo>
                  <a:lnTo>
                    <a:pt x="2470687" y="777987"/>
                  </a:lnTo>
                  <a:lnTo>
                    <a:pt x="2440165" y="784150"/>
                  </a:lnTo>
                  <a:lnTo>
                    <a:pt x="78413" y="784150"/>
                  </a:lnTo>
                  <a:lnTo>
                    <a:pt x="47891" y="777987"/>
                  </a:lnTo>
                  <a:lnTo>
                    <a:pt x="22966" y="761183"/>
                  </a:lnTo>
                  <a:lnTo>
                    <a:pt x="6162" y="736258"/>
                  </a:lnTo>
                  <a:lnTo>
                    <a:pt x="0" y="705736"/>
                  </a:lnTo>
                  <a:lnTo>
                    <a:pt x="0" y="78413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93697" y="1395291"/>
              <a:ext cx="2519045" cy="784225"/>
            </a:xfrm>
            <a:custGeom>
              <a:avLst/>
              <a:gdLst/>
              <a:ahLst/>
              <a:cxnLst/>
              <a:rect l="l" t="t" r="r" b="b"/>
              <a:pathLst>
                <a:path w="2519045" h="784225">
                  <a:moveTo>
                    <a:pt x="2440164" y="0"/>
                  </a:moveTo>
                  <a:lnTo>
                    <a:pt x="78413" y="0"/>
                  </a:lnTo>
                  <a:lnTo>
                    <a:pt x="47891" y="6162"/>
                  </a:lnTo>
                  <a:lnTo>
                    <a:pt x="22966" y="22967"/>
                  </a:lnTo>
                  <a:lnTo>
                    <a:pt x="6162" y="47891"/>
                  </a:lnTo>
                  <a:lnTo>
                    <a:pt x="0" y="78413"/>
                  </a:lnTo>
                  <a:lnTo>
                    <a:pt x="0" y="705736"/>
                  </a:lnTo>
                  <a:lnTo>
                    <a:pt x="6162" y="736258"/>
                  </a:lnTo>
                  <a:lnTo>
                    <a:pt x="22966" y="761183"/>
                  </a:lnTo>
                  <a:lnTo>
                    <a:pt x="47891" y="777987"/>
                  </a:lnTo>
                  <a:lnTo>
                    <a:pt x="78413" y="784150"/>
                  </a:lnTo>
                  <a:lnTo>
                    <a:pt x="2440164" y="784150"/>
                  </a:lnTo>
                  <a:lnTo>
                    <a:pt x="2470686" y="777987"/>
                  </a:lnTo>
                  <a:lnTo>
                    <a:pt x="2495611" y="761183"/>
                  </a:lnTo>
                  <a:lnTo>
                    <a:pt x="2512416" y="736258"/>
                  </a:lnTo>
                  <a:lnTo>
                    <a:pt x="2518578" y="705736"/>
                  </a:lnTo>
                  <a:lnTo>
                    <a:pt x="2518578" y="78413"/>
                  </a:lnTo>
                  <a:lnTo>
                    <a:pt x="2512416" y="47891"/>
                  </a:lnTo>
                  <a:lnTo>
                    <a:pt x="2495611" y="22967"/>
                  </a:lnTo>
                  <a:lnTo>
                    <a:pt x="2470686" y="6162"/>
                  </a:lnTo>
                  <a:lnTo>
                    <a:pt x="2440164" y="0"/>
                  </a:lnTo>
                  <a:close/>
                </a:path>
              </a:pathLst>
            </a:custGeom>
            <a:solidFill>
              <a:srgbClr val="FFC000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93697" y="1395291"/>
              <a:ext cx="2519045" cy="784225"/>
            </a:xfrm>
            <a:custGeom>
              <a:avLst/>
              <a:gdLst/>
              <a:ahLst/>
              <a:cxnLst/>
              <a:rect l="l" t="t" r="r" b="b"/>
              <a:pathLst>
                <a:path w="2519045" h="784225">
                  <a:moveTo>
                    <a:pt x="0" y="78413"/>
                  </a:moveTo>
                  <a:lnTo>
                    <a:pt x="6162" y="47891"/>
                  </a:lnTo>
                  <a:lnTo>
                    <a:pt x="22966" y="22966"/>
                  </a:lnTo>
                  <a:lnTo>
                    <a:pt x="47891" y="6162"/>
                  </a:lnTo>
                  <a:lnTo>
                    <a:pt x="78413" y="0"/>
                  </a:lnTo>
                  <a:lnTo>
                    <a:pt x="2440165" y="0"/>
                  </a:lnTo>
                  <a:lnTo>
                    <a:pt x="2470687" y="6162"/>
                  </a:lnTo>
                  <a:lnTo>
                    <a:pt x="2495612" y="22966"/>
                  </a:lnTo>
                  <a:lnTo>
                    <a:pt x="2512416" y="47891"/>
                  </a:lnTo>
                  <a:lnTo>
                    <a:pt x="2518579" y="78413"/>
                  </a:lnTo>
                  <a:lnTo>
                    <a:pt x="2518579" y="705736"/>
                  </a:lnTo>
                  <a:lnTo>
                    <a:pt x="2512416" y="736258"/>
                  </a:lnTo>
                  <a:lnTo>
                    <a:pt x="2495612" y="761183"/>
                  </a:lnTo>
                  <a:lnTo>
                    <a:pt x="2470687" y="777987"/>
                  </a:lnTo>
                  <a:lnTo>
                    <a:pt x="2440165" y="784150"/>
                  </a:lnTo>
                  <a:lnTo>
                    <a:pt x="78413" y="784150"/>
                  </a:lnTo>
                  <a:lnTo>
                    <a:pt x="47891" y="777987"/>
                  </a:lnTo>
                  <a:lnTo>
                    <a:pt x="22966" y="761183"/>
                  </a:lnTo>
                  <a:lnTo>
                    <a:pt x="6162" y="736258"/>
                  </a:lnTo>
                  <a:lnTo>
                    <a:pt x="0" y="705736"/>
                  </a:lnTo>
                  <a:lnTo>
                    <a:pt x="0" y="78413"/>
                  </a:lnTo>
                  <a:close/>
                </a:path>
              </a:pathLst>
            </a:custGeom>
            <a:ln w="25400">
              <a:solidFill>
                <a:srgbClr val="9BBB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72109" y="2838565"/>
              <a:ext cx="982344" cy="234315"/>
            </a:xfrm>
            <a:custGeom>
              <a:avLst/>
              <a:gdLst/>
              <a:ahLst/>
              <a:cxnLst/>
              <a:rect l="l" t="t" r="r" b="b"/>
              <a:pathLst>
                <a:path w="982344" h="234314">
                  <a:moveTo>
                    <a:pt x="0" y="0"/>
                  </a:moveTo>
                  <a:lnTo>
                    <a:pt x="0" y="159256"/>
                  </a:lnTo>
                  <a:lnTo>
                    <a:pt x="982099" y="159256"/>
                  </a:lnTo>
                  <a:lnTo>
                    <a:pt x="982099" y="233695"/>
                  </a:lnTo>
                </a:path>
              </a:pathLst>
            </a:custGeom>
            <a:ln w="25400">
              <a:solidFill>
                <a:srgbClr val="8CA9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55386" y="2838565"/>
              <a:ext cx="217170" cy="234315"/>
            </a:xfrm>
            <a:custGeom>
              <a:avLst/>
              <a:gdLst/>
              <a:ahLst/>
              <a:cxnLst/>
              <a:rect l="l" t="t" r="r" b="b"/>
              <a:pathLst>
                <a:path w="217169" h="234314">
                  <a:moveTo>
                    <a:pt x="216721" y="0"/>
                  </a:moveTo>
                  <a:lnTo>
                    <a:pt x="216721" y="159256"/>
                  </a:lnTo>
                  <a:lnTo>
                    <a:pt x="0" y="159256"/>
                  </a:lnTo>
                  <a:lnTo>
                    <a:pt x="0" y="233695"/>
                  </a:lnTo>
                </a:path>
              </a:pathLst>
            </a:custGeom>
            <a:ln w="25400">
              <a:solidFill>
                <a:srgbClr val="8CA9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73288" y="2838565"/>
              <a:ext cx="1198880" cy="234315"/>
            </a:xfrm>
            <a:custGeom>
              <a:avLst/>
              <a:gdLst/>
              <a:ahLst/>
              <a:cxnLst/>
              <a:rect l="l" t="t" r="r" b="b"/>
              <a:pathLst>
                <a:path w="1198880" h="234314">
                  <a:moveTo>
                    <a:pt x="1198821" y="0"/>
                  </a:moveTo>
                  <a:lnTo>
                    <a:pt x="1198821" y="159256"/>
                  </a:lnTo>
                  <a:lnTo>
                    <a:pt x="0" y="159256"/>
                  </a:lnTo>
                  <a:lnTo>
                    <a:pt x="0" y="233695"/>
                  </a:lnTo>
                </a:path>
              </a:pathLst>
            </a:custGeom>
            <a:ln w="25400">
              <a:solidFill>
                <a:srgbClr val="8CA9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012272" y="1402588"/>
            <a:ext cx="2282825" cy="71437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 algn="ctr">
              <a:lnSpc>
                <a:spcPct val="91300"/>
              </a:lnSpc>
              <a:spcBef>
                <a:spcPts val="265"/>
              </a:spcBef>
            </a:pPr>
            <a:r>
              <a:rPr sz="1600" b="1" i="1" spc="-5" dirty="0">
                <a:latin typeface="Calibri"/>
                <a:cs typeface="Calibri"/>
              </a:rPr>
              <a:t>Возможность</a:t>
            </a:r>
            <a:r>
              <a:rPr sz="1600" b="1" i="1" spc="-4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изменить  качество жизни </a:t>
            </a:r>
            <a:r>
              <a:rPr sz="1600" b="1" i="1" dirty="0">
                <a:latin typeface="Calibri"/>
                <a:cs typeface="Calibri"/>
              </a:rPr>
              <a:t>в  </a:t>
            </a:r>
            <a:r>
              <a:rPr sz="1600" b="1" i="1" spc="-5" dirty="0">
                <a:latin typeface="Calibri"/>
                <a:cs typeface="Calibri"/>
              </a:rPr>
              <a:t>сложившихся</a:t>
            </a:r>
            <a:r>
              <a:rPr sz="1600" b="1" i="1" spc="-30" dirty="0">
                <a:latin typeface="Calibri"/>
                <a:cs typeface="Calibri"/>
              </a:rPr>
              <a:t> </a:t>
            </a:r>
            <a:r>
              <a:rPr sz="1600" b="1" i="1" dirty="0">
                <a:latin typeface="Calibri"/>
                <a:cs typeface="Calibri"/>
              </a:rPr>
              <a:t>условиях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246832" y="2315620"/>
            <a:ext cx="1539875" cy="621030"/>
            <a:chOff x="1246832" y="2315620"/>
            <a:chExt cx="1539875" cy="621030"/>
          </a:xfrm>
        </p:grpSpPr>
        <p:sp>
          <p:nvSpPr>
            <p:cNvPr id="18" name="object 18"/>
            <p:cNvSpPr/>
            <p:nvPr/>
          </p:nvSpPr>
          <p:spPr>
            <a:xfrm>
              <a:off x="1259532" y="2328320"/>
              <a:ext cx="1425575" cy="510540"/>
            </a:xfrm>
            <a:custGeom>
              <a:avLst/>
              <a:gdLst/>
              <a:ahLst/>
              <a:cxnLst/>
              <a:rect l="l" t="t" r="r" b="b"/>
              <a:pathLst>
                <a:path w="1425575" h="510539">
                  <a:moveTo>
                    <a:pt x="1374127" y="0"/>
                  </a:moveTo>
                  <a:lnTo>
                    <a:pt x="51024" y="0"/>
                  </a:lnTo>
                  <a:lnTo>
                    <a:pt x="31163" y="4009"/>
                  </a:lnTo>
                  <a:lnTo>
                    <a:pt x="14944" y="14944"/>
                  </a:lnTo>
                  <a:lnTo>
                    <a:pt x="4009" y="31163"/>
                  </a:lnTo>
                  <a:lnTo>
                    <a:pt x="0" y="51023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300"/>
                  </a:lnTo>
                  <a:lnTo>
                    <a:pt x="31163" y="506235"/>
                  </a:lnTo>
                  <a:lnTo>
                    <a:pt x="51024" y="510245"/>
                  </a:lnTo>
                  <a:lnTo>
                    <a:pt x="1374127" y="510245"/>
                  </a:lnTo>
                  <a:lnTo>
                    <a:pt x="1393987" y="506235"/>
                  </a:lnTo>
                  <a:lnTo>
                    <a:pt x="1410206" y="495300"/>
                  </a:lnTo>
                  <a:lnTo>
                    <a:pt x="1421140" y="479081"/>
                  </a:lnTo>
                  <a:lnTo>
                    <a:pt x="1425150" y="459220"/>
                  </a:lnTo>
                  <a:lnTo>
                    <a:pt x="1425150" y="51023"/>
                  </a:lnTo>
                  <a:lnTo>
                    <a:pt x="1421140" y="31163"/>
                  </a:lnTo>
                  <a:lnTo>
                    <a:pt x="1410206" y="14944"/>
                  </a:lnTo>
                  <a:lnTo>
                    <a:pt x="1393987" y="4009"/>
                  </a:lnTo>
                  <a:lnTo>
                    <a:pt x="1374127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59532" y="2328320"/>
              <a:ext cx="1425575" cy="510540"/>
            </a:xfrm>
            <a:custGeom>
              <a:avLst/>
              <a:gdLst/>
              <a:ahLst/>
              <a:cxnLst/>
              <a:rect l="l" t="t" r="r" b="b"/>
              <a:pathLst>
                <a:path w="1425575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1374127" y="0"/>
                  </a:lnTo>
                  <a:lnTo>
                    <a:pt x="1393987" y="4009"/>
                  </a:lnTo>
                  <a:lnTo>
                    <a:pt x="1410206" y="14944"/>
                  </a:lnTo>
                  <a:lnTo>
                    <a:pt x="1421141" y="31163"/>
                  </a:lnTo>
                  <a:lnTo>
                    <a:pt x="1425151" y="51024"/>
                  </a:lnTo>
                  <a:lnTo>
                    <a:pt x="1425151" y="459220"/>
                  </a:lnTo>
                  <a:lnTo>
                    <a:pt x="1421141" y="479081"/>
                  </a:lnTo>
                  <a:lnTo>
                    <a:pt x="1410206" y="495300"/>
                  </a:lnTo>
                  <a:lnTo>
                    <a:pt x="1393987" y="506235"/>
                  </a:lnTo>
                  <a:lnTo>
                    <a:pt x="1374127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48814" y="2413138"/>
              <a:ext cx="1425575" cy="510540"/>
            </a:xfrm>
            <a:custGeom>
              <a:avLst/>
              <a:gdLst/>
              <a:ahLst/>
              <a:cxnLst/>
              <a:rect l="l" t="t" r="r" b="b"/>
              <a:pathLst>
                <a:path w="1425575" h="510539">
                  <a:moveTo>
                    <a:pt x="1374127" y="0"/>
                  </a:moveTo>
                  <a:lnTo>
                    <a:pt x="51024" y="0"/>
                  </a:lnTo>
                  <a:lnTo>
                    <a:pt x="31163" y="4009"/>
                  </a:lnTo>
                  <a:lnTo>
                    <a:pt x="14944" y="14944"/>
                  </a:lnTo>
                  <a:lnTo>
                    <a:pt x="4009" y="31162"/>
                  </a:lnTo>
                  <a:lnTo>
                    <a:pt x="0" y="51023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299"/>
                  </a:lnTo>
                  <a:lnTo>
                    <a:pt x="31163" y="506234"/>
                  </a:lnTo>
                  <a:lnTo>
                    <a:pt x="51024" y="510244"/>
                  </a:lnTo>
                  <a:lnTo>
                    <a:pt x="1374127" y="510244"/>
                  </a:lnTo>
                  <a:lnTo>
                    <a:pt x="1393987" y="506234"/>
                  </a:lnTo>
                  <a:lnTo>
                    <a:pt x="1410206" y="495299"/>
                  </a:lnTo>
                  <a:lnTo>
                    <a:pt x="1421141" y="479081"/>
                  </a:lnTo>
                  <a:lnTo>
                    <a:pt x="1425150" y="459220"/>
                  </a:lnTo>
                  <a:lnTo>
                    <a:pt x="1425150" y="51023"/>
                  </a:lnTo>
                  <a:lnTo>
                    <a:pt x="1421141" y="31162"/>
                  </a:lnTo>
                  <a:lnTo>
                    <a:pt x="1410206" y="14944"/>
                  </a:lnTo>
                  <a:lnTo>
                    <a:pt x="1393987" y="4009"/>
                  </a:lnTo>
                  <a:lnTo>
                    <a:pt x="1374127" y="0"/>
                  </a:lnTo>
                  <a:close/>
                </a:path>
              </a:pathLst>
            </a:custGeom>
            <a:solidFill>
              <a:srgbClr val="EBF1DE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48814" y="2413138"/>
              <a:ext cx="1425575" cy="510540"/>
            </a:xfrm>
            <a:custGeom>
              <a:avLst/>
              <a:gdLst/>
              <a:ahLst/>
              <a:cxnLst/>
              <a:rect l="l" t="t" r="r" b="b"/>
              <a:pathLst>
                <a:path w="1425575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1374127" y="0"/>
                  </a:lnTo>
                  <a:lnTo>
                    <a:pt x="1393987" y="4009"/>
                  </a:lnTo>
                  <a:lnTo>
                    <a:pt x="1410206" y="14944"/>
                  </a:lnTo>
                  <a:lnTo>
                    <a:pt x="1421141" y="31163"/>
                  </a:lnTo>
                  <a:lnTo>
                    <a:pt x="1425151" y="51024"/>
                  </a:lnTo>
                  <a:lnTo>
                    <a:pt x="1425151" y="459220"/>
                  </a:lnTo>
                  <a:lnTo>
                    <a:pt x="1421141" y="479081"/>
                  </a:lnTo>
                  <a:lnTo>
                    <a:pt x="1410206" y="495300"/>
                  </a:lnTo>
                  <a:lnTo>
                    <a:pt x="1393987" y="506235"/>
                  </a:lnTo>
                  <a:lnTo>
                    <a:pt x="1374127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9BBB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728523" y="2531364"/>
            <a:ext cx="6661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П</a:t>
            </a:r>
            <a:r>
              <a:rPr sz="1400" dirty="0">
                <a:latin typeface="Calibri"/>
                <a:cs typeface="Calibri"/>
              </a:rPr>
              <a:t>а</a:t>
            </a:r>
            <a:r>
              <a:rPr sz="1400" spc="-5" dirty="0">
                <a:latin typeface="Calibri"/>
                <a:cs typeface="Calibri"/>
              </a:rPr>
              <a:t>циент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58819" y="3059560"/>
            <a:ext cx="918844" cy="621030"/>
            <a:chOff x="358819" y="3059560"/>
            <a:chExt cx="918844" cy="621030"/>
          </a:xfrm>
        </p:grpSpPr>
        <p:sp>
          <p:nvSpPr>
            <p:cNvPr id="24" name="object 24"/>
            <p:cNvSpPr/>
            <p:nvPr/>
          </p:nvSpPr>
          <p:spPr>
            <a:xfrm>
              <a:off x="371519" y="3072260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10" h="510539">
                  <a:moveTo>
                    <a:pt x="752511" y="0"/>
                  </a:moveTo>
                  <a:lnTo>
                    <a:pt x="51024" y="0"/>
                  </a:lnTo>
                  <a:lnTo>
                    <a:pt x="31163" y="4009"/>
                  </a:lnTo>
                  <a:lnTo>
                    <a:pt x="14944" y="14944"/>
                  </a:lnTo>
                  <a:lnTo>
                    <a:pt x="4009" y="31163"/>
                  </a:lnTo>
                  <a:lnTo>
                    <a:pt x="0" y="51024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300"/>
                  </a:lnTo>
                  <a:lnTo>
                    <a:pt x="31163" y="506235"/>
                  </a:lnTo>
                  <a:lnTo>
                    <a:pt x="51024" y="510245"/>
                  </a:lnTo>
                  <a:lnTo>
                    <a:pt x="752511" y="510245"/>
                  </a:lnTo>
                  <a:lnTo>
                    <a:pt x="772372" y="506235"/>
                  </a:lnTo>
                  <a:lnTo>
                    <a:pt x="788591" y="495300"/>
                  </a:lnTo>
                  <a:lnTo>
                    <a:pt x="799526" y="479081"/>
                  </a:lnTo>
                  <a:lnTo>
                    <a:pt x="803535" y="459220"/>
                  </a:lnTo>
                  <a:lnTo>
                    <a:pt x="803535" y="51024"/>
                  </a:lnTo>
                  <a:lnTo>
                    <a:pt x="799526" y="31163"/>
                  </a:lnTo>
                  <a:lnTo>
                    <a:pt x="788591" y="14944"/>
                  </a:lnTo>
                  <a:lnTo>
                    <a:pt x="772372" y="4009"/>
                  </a:lnTo>
                  <a:lnTo>
                    <a:pt x="752511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71519" y="3072260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10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752511" y="0"/>
                  </a:lnTo>
                  <a:lnTo>
                    <a:pt x="772372" y="4009"/>
                  </a:lnTo>
                  <a:lnTo>
                    <a:pt x="788591" y="14944"/>
                  </a:lnTo>
                  <a:lnTo>
                    <a:pt x="799526" y="31163"/>
                  </a:lnTo>
                  <a:lnTo>
                    <a:pt x="803536" y="51024"/>
                  </a:lnTo>
                  <a:lnTo>
                    <a:pt x="803536" y="459220"/>
                  </a:lnTo>
                  <a:lnTo>
                    <a:pt x="799526" y="479081"/>
                  </a:lnTo>
                  <a:lnTo>
                    <a:pt x="788591" y="495300"/>
                  </a:lnTo>
                  <a:lnTo>
                    <a:pt x="772372" y="506235"/>
                  </a:lnTo>
                  <a:lnTo>
                    <a:pt x="752511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0800" y="3157077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10" h="510539">
                  <a:moveTo>
                    <a:pt x="752511" y="0"/>
                  </a:moveTo>
                  <a:lnTo>
                    <a:pt x="51024" y="0"/>
                  </a:lnTo>
                  <a:lnTo>
                    <a:pt x="31163" y="4009"/>
                  </a:lnTo>
                  <a:lnTo>
                    <a:pt x="14944" y="14944"/>
                  </a:lnTo>
                  <a:lnTo>
                    <a:pt x="4009" y="31163"/>
                  </a:lnTo>
                  <a:lnTo>
                    <a:pt x="0" y="51024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300"/>
                  </a:lnTo>
                  <a:lnTo>
                    <a:pt x="31163" y="506235"/>
                  </a:lnTo>
                  <a:lnTo>
                    <a:pt x="51024" y="510245"/>
                  </a:lnTo>
                  <a:lnTo>
                    <a:pt x="752511" y="510245"/>
                  </a:lnTo>
                  <a:lnTo>
                    <a:pt x="772372" y="506235"/>
                  </a:lnTo>
                  <a:lnTo>
                    <a:pt x="788591" y="495300"/>
                  </a:lnTo>
                  <a:lnTo>
                    <a:pt x="799526" y="479081"/>
                  </a:lnTo>
                  <a:lnTo>
                    <a:pt x="803535" y="459220"/>
                  </a:lnTo>
                  <a:lnTo>
                    <a:pt x="803535" y="51024"/>
                  </a:lnTo>
                  <a:lnTo>
                    <a:pt x="799526" y="31163"/>
                  </a:lnTo>
                  <a:lnTo>
                    <a:pt x="788591" y="14944"/>
                  </a:lnTo>
                  <a:lnTo>
                    <a:pt x="772372" y="4009"/>
                  </a:lnTo>
                  <a:lnTo>
                    <a:pt x="752511" y="0"/>
                  </a:lnTo>
                  <a:close/>
                </a:path>
              </a:pathLst>
            </a:custGeom>
            <a:solidFill>
              <a:srgbClr val="EBF1DE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0800" y="3157077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10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752511" y="0"/>
                  </a:lnTo>
                  <a:lnTo>
                    <a:pt x="772372" y="4009"/>
                  </a:lnTo>
                  <a:lnTo>
                    <a:pt x="788591" y="14944"/>
                  </a:lnTo>
                  <a:lnTo>
                    <a:pt x="799526" y="31163"/>
                  </a:lnTo>
                  <a:lnTo>
                    <a:pt x="803536" y="51024"/>
                  </a:lnTo>
                  <a:lnTo>
                    <a:pt x="803536" y="459220"/>
                  </a:lnTo>
                  <a:lnTo>
                    <a:pt x="799526" y="479081"/>
                  </a:lnTo>
                  <a:lnTo>
                    <a:pt x="788591" y="495300"/>
                  </a:lnTo>
                  <a:lnTo>
                    <a:pt x="772372" y="506235"/>
                  </a:lnTo>
                  <a:lnTo>
                    <a:pt x="752511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9BBB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24113" y="3291332"/>
            <a:ext cx="677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структуры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340919" y="3059560"/>
            <a:ext cx="918844" cy="621030"/>
            <a:chOff x="1340919" y="3059560"/>
            <a:chExt cx="918844" cy="621030"/>
          </a:xfrm>
        </p:grpSpPr>
        <p:sp>
          <p:nvSpPr>
            <p:cNvPr id="30" name="object 30"/>
            <p:cNvSpPr/>
            <p:nvPr/>
          </p:nvSpPr>
          <p:spPr>
            <a:xfrm>
              <a:off x="1353619" y="3072260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10" h="510539">
                  <a:moveTo>
                    <a:pt x="752511" y="0"/>
                  </a:moveTo>
                  <a:lnTo>
                    <a:pt x="51023" y="0"/>
                  </a:lnTo>
                  <a:lnTo>
                    <a:pt x="31162" y="4009"/>
                  </a:lnTo>
                  <a:lnTo>
                    <a:pt x="14944" y="14944"/>
                  </a:lnTo>
                  <a:lnTo>
                    <a:pt x="4009" y="31163"/>
                  </a:lnTo>
                  <a:lnTo>
                    <a:pt x="0" y="51024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300"/>
                  </a:lnTo>
                  <a:lnTo>
                    <a:pt x="31162" y="506235"/>
                  </a:lnTo>
                  <a:lnTo>
                    <a:pt x="51023" y="510245"/>
                  </a:lnTo>
                  <a:lnTo>
                    <a:pt x="752511" y="510245"/>
                  </a:lnTo>
                  <a:lnTo>
                    <a:pt x="772372" y="506235"/>
                  </a:lnTo>
                  <a:lnTo>
                    <a:pt x="788591" y="495300"/>
                  </a:lnTo>
                  <a:lnTo>
                    <a:pt x="799525" y="479081"/>
                  </a:lnTo>
                  <a:lnTo>
                    <a:pt x="803535" y="459220"/>
                  </a:lnTo>
                  <a:lnTo>
                    <a:pt x="803535" y="51024"/>
                  </a:lnTo>
                  <a:lnTo>
                    <a:pt x="799525" y="31163"/>
                  </a:lnTo>
                  <a:lnTo>
                    <a:pt x="788591" y="14944"/>
                  </a:lnTo>
                  <a:lnTo>
                    <a:pt x="772372" y="4009"/>
                  </a:lnTo>
                  <a:lnTo>
                    <a:pt x="752511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53619" y="3072260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10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752511" y="0"/>
                  </a:lnTo>
                  <a:lnTo>
                    <a:pt x="772372" y="4009"/>
                  </a:lnTo>
                  <a:lnTo>
                    <a:pt x="788591" y="14944"/>
                  </a:lnTo>
                  <a:lnTo>
                    <a:pt x="799526" y="31163"/>
                  </a:lnTo>
                  <a:lnTo>
                    <a:pt x="803536" y="51024"/>
                  </a:lnTo>
                  <a:lnTo>
                    <a:pt x="803536" y="459220"/>
                  </a:lnTo>
                  <a:lnTo>
                    <a:pt x="799526" y="479081"/>
                  </a:lnTo>
                  <a:lnTo>
                    <a:pt x="788591" y="495300"/>
                  </a:lnTo>
                  <a:lnTo>
                    <a:pt x="772372" y="506235"/>
                  </a:lnTo>
                  <a:lnTo>
                    <a:pt x="752511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42901" y="3157077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10" h="510539">
                  <a:moveTo>
                    <a:pt x="752511" y="0"/>
                  </a:moveTo>
                  <a:lnTo>
                    <a:pt x="51023" y="0"/>
                  </a:lnTo>
                  <a:lnTo>
                    <a:pt x="31162" y="4009"/>
                  </a:lnTo>
                  <a:lnTo>
                    <a:pt x="14944" y="14944"/>
                  </a:lnTo>
                  <a:lnTo>
                    <a:pt x="4009" y="31163"/>
                  </a:lnTo>
                  <a:lnTo>
                    <a:pt x="0" y="51024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300"/>
                  </a:lnTo>
                  <a:lnTo>
                    <a:pt x="31162" y="506235"/>
                  </a:lnTo>
                  <a:lnTo>
                    <a:pt x="51023" y="510245"/>
                  </a:lnTo>
                  <a:lnTo>
                    <a:pt x="752511" y="510245"/>
                  </a:lnTo>
                  <a:lnTo>
                    <a:pt x="772372" y="506235"/>
                  </a:lnTo>
                  <a:lnTo>
                    <a:pt x="788590" y="495300"/>
                  </a:lnTo>
                  <a:lnTo>
                    <a:pt x="799525" y="479081"/>
                  </a:lnTo>
                  <a:lnTo>
                    <a:pt x="803535" y="459220"/>
                  </a:lnTo>
                  <a:lnTo>
                    <a:pt x="803535" y="51024"/>
                  </a:lnTo>
                  <a:lnTo>
                    <a:pt x="799525" y="31163"/>
                  </a:lnTo>
                  <a:lnTo>
                    <a:pt x="788590" y="14944"/>
                  </a:lnTo>
                  <a:lnTo>
                    <a:pt x="772372" y="4009"/>
                  </a:lnTo>
                  <a:lnTo>
                    <a:pt x="752511" y="0"/>
                  </a:lnTo>
                  <a:close/>
                </a:path>
              </a:pathLst>
            </a:custGeom>
            <a:solidFill>
              <a:srgbClr val="EBF1DE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42901" y="3157077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10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752511" y="0"/>
                  </a:lnTo>
                  <a:lnTo>
                    <a:pt x="772372" y="4009"/>
                  </a:lnTo>
                  <a:lnTo>
                    <a:pt x="788591" y="14944"/>
                  </a:lnTo>
                  <a:lnTo>
                    <a:pt x="799526" y="31163"/>
                  </a:lnTo>
                  <a:lnTo>
                    <a:pt x="803536" y="51024"/>
                  </a:lnTo>
                  <a:lnTo>
                    <a:pt x="803536" y="459220"/>
                  </a:lnTo>
                  <a:lnTo>
                    <a:pt x="799526" y="479081"/>
                  </a:lnTo>
                  <a:lnTo>
                    <a:pt x="788591" y="495300"/>
                  </a:lnTo>
                  <a:lnTo>
                    <a:pt x="772372" y="506235"/>
                  </a:lnTo>
                  <a:lnTo>
                    <a:pt x="752511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9BBB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550631" y="3291332"/>
            <a:ext cx="588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ф</a:t>
            </a:r>
            <a:r>
              <a:rPr sz="1200" spc="-5" dirty="0">
                <a:latin typeface="Calibri"/>
                <a:cs typeface="Calibri"/>
              </a:rPr>
              <a:t>ункци</a:t>
            </a:r>
            <a:r>
              <a:rPr sz="1200" dirty="0">
                <a:latin typeface="Calibri"/>
                <a:cs typeface="Calibri"/>
              </a:rPr>
              <a:t>и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2323019" y="3059560"/>
            <a:ext cx="1351915" cy="862965"/>
            <a:chOff x="2323019" y="3059560"/>
            <a:chExt cx="1351915" cy="862965"/>
          </a:xfrm>
        </p:grpSpPr>
        <p:sp>
          <p:nvSpPr>
            <p:cNvPr id="36" name="object 36"/>
            <p:cNvSpPr/>
            <p:nvPr/>
          </p:nvSpPr>
          <p:spPr>
            <a:xfrm>
              <a:off x="2335719" y="3072260"/>
              <a:ext cx="1236980" cy="753110"/>
            </a:xfrm>
            <a:custGeom>
              <a:avLst/>
              <a:gdLst/>
              <a:ahLst/>
              <a:cxnLst/>
              <a:rect l="l" t="t" r="r" b="b"/>
              <a:pathLst>
                <a:path w="1236979" h="753110">
                  <a:moveTo>
                    <a:pt x="1161718" y="0"/>
                  </a:moveTo>
                  <a:lnTo>
                    <a:pt x="75260" y="0"/>
                  </a:lnTo>
                  <a:lnTo>
                    <a:pt x="45965" y="5914"/>
                  </a:lnTo>
                  <a:lnTo>
                    <a:pt x="22042" y="22043"/>
                  </a:lnTo>
                  <a:lnTo>
                    <a:pt x="5914" y="45965"/>
                  </a:lnTo>
                  <a:lnTo>
                    <a:pt x="0" y="75260"/>
                  </a:lnTo>
                  <a:lnTo>
                    <a:pt x="0" y="677345"/>
                  </a:lnTo>
                  <a:lnTo>
                    <a:pt x="5914" y="706640"/>
                  </a:lnTo>
                  <a:lnTo>
                    <a:pt x="22042" y="730562"/>
                  </a:lnTo>
                  <a:lnTo>
                    <a:pt x="45965" y="746691"/>
                  </a:lnTo>
                  <a:lnTo>
                    <a:pt x="75260" y="752605"/>
                  </a:lnTo>
                  <a:lnTo>
                    <a:pt x="1161718" y="752605"/>
                  </a:lnTo>
                  <a:lnTo>
                    <a:pt x="1191012" y="746691"/>
                  </a:lnTo>
                  <a:lnTo>
                    <a:pt x="1214935" y="730562"/>
                  </a:lnTo>
                  <a:lnTo>
                    <a:pt x="1231064" y="706640"/>
                  </a:lnTo>
                  <a:lnTo>
                    <a:pt x="1236978" y="677345"/>
                  </a:lnTo>
                  <a:lnTo>
                    <a:pt x="1236978" y="75260"/>
                  </a:lnTo>
                  <a:lnTo>
                    <a:pt x="1231064" y="45965"/>
                  </a:lnTo>
                  <a:lnTo>
                    <a:pt x="1214935" y="22043"/>
                  </a:lnTo>
                  <a:lnTo>
                    <a:pt x="1191012" y="5914"/>
                  </a:lnTo>
                  <a:lnTo>
                    <a:pt x="1161718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335719" y="3072260"/>
              <a:ext cx="1236980" cy="753110"/>
            </a:xfrm>
            <a:custGeom>
              <a:avLst/>
              <a:gdLst/>
              <a:ahLst/>
              <a:cxnLst/>
              <a:rect l="l" t="t" r="r" b="b"/>
              <a:pathLst>
                <a:path w="1236979" h="753110">
                  <a:moveTo>
                    <a:pt x="0" y="75260"/>
                  </a:moveTo>
                  <a:lnTo>
                    <a:pt x="5914" y="45965"/>
                  </a:lnTo>
                  <a:lnTo>
                    <a:pt x="22043" y="22043"/>
                  </a:lnTo>
                  <a:lnTo>
                    <a:pt x="45965" y="5914"/>
                  </a:lnTo>
                  <a:lnTo>
                    <a:pt x="75260" y="0"/>
                  </a:lnTo>
                  <a:lnTo>
                    <a:pt x="1161719" y="0"/>
                  </a:lnTo>
                  <a:lnTo>
                    <a:pt x="1191013" y="5914"/>
                  </a:lnTo>
                  <a:lnTo>
                    <a:pt x="1214935" y="22043"/>
                  </a:lnTo>
                  <a:lnTo>
                    <a:pt x="1231064" y="45965"/>
                  </a:lnTo>
                  <a:lnTo>
                    <a:pt x="1236979" y="75260"/>
                  </a:lnTo>
                  <a:lnTo>
                    <a:pt x="1236979" y="677345"/>
                  </a:lnTo>
                  <a:lnTo>
                    <a:pt x="1231064" y="706640"/>
                  </a:lnTo>
                  <a:lnTo>
                    <a:pt x="1214935" y="730562"/>
                  </a:lnTo>
                  <a:lnTo>
                    <a:pt x="1191013" y="746691"/>
                  </a:lnTo>
                  <a:lnTo>
                    <a:pt x="1161719" y="752606"/>
                  </a:lnTo>
                  <a:lnTo>
                    <a:pt x="75260" y="752606"/>
                  </a:lnTo>
                  <a:lnTo>
                    <a:pt x="45965" y="746691"/>
                  </a:lnTo>
                  <a:lnTo>
                    <a:pt x="22043" y="730562"/>
                  </a:lnTo>
                  <a:lnTo>
                    <a:pt x="5914" y="706640"/>
                  </a:lnTo>
                  <a:lnTo>
                    <a:pt x="0" y="677345"/>
                  </a:lnTo>
                  <a:lnTo>
                    <a:pt x="0" y="7526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425001" y="3157077"/>
              <a:ext cx="1236980" cy="753110"/>
            </a:xfrm>
            <a:custGeom>
              <a:avLst/>
              <a:gdLst/>
              <a:ahLst/>
              <a:cxnLst/>
              <a:rect l="l" t="t" r="r" b="b"/>
              <a:pathLst>
                <a:path w="1236979" h="753110">
                  <a:moveTo>
                    <a:pt x="1161718" y="0"/>
                  </a:moveTo>
                  <a:lnTo>
                    <a:pt x="75260" y="0"/>
                  </a:lnTo>
                  <a:lnTo>
                    <a:pt x="45965" y="5914"/>
                  </a:lnTo>
                  <a:lnTo>
                    <a:pt x="22042" y="22043"/>
                  </a:lnTo>
                  <a:lnTo>
                    <a:pt x="5914" y="45965"/>
                  </a:lnTo>
                  <a:lnTo>
                    <a:pt x="0" y="75260"/>
                  </a:lnTo>
                  <a:lnTo>
                    <a:pt x="0" y="677345"/>
                  </a:lnTo>
                  <a:lnTo>
                    <a:pt x="5914" y="706640"/>
                  </a:lnTo>
                  <a:lnTo>
                    <a:pt x="22042" y="730562"/>
                  </a:lnTo>
                  <a:lnTo>
                    <a:pt x="45965" y="746691"/>
                  </a:lnTo>
                  <a:lnTo>
                    <a:pt x="75260" y="752605"/>
                  </a:lnTo>
                  <a:lnTo>
                    <a:pt x="1161718" y="752605"/>
                  </a:lnTo>
                  <a:lnTo>
                    <a:pt x="1191012" y="746691"/>
                  </a:lnTo>
                  <a:lnTo>
                    <a:pt x="1214935" y="730562"/>
                  </a:lnTo>
                  <a:lnTo>
                    <a:pt x="1231064" y="706640"/>
                  </a:lnTo>
                  <a:lnTo>
                    <a:pt x="1236978" y="677345"/>
                  </a:lnTo>
                  <a:lnTo>
                    <a:pt x="1236978" y="75260"/>
                  </a:lnTo>
                  <a:lnTo>
                    <a:pt x="1231064" y="45965"/>
                  </a:lnTo>
                  <a:lnTo>
                    <a:pt x="1214935" y="22043"/>
                  </a:lnTo>
                  <a:lnTo>
                    <a:pt x="1191012" y="5914"/>
                  </a:lnTo>
                  <a:lnTo>
                    <a:pt x="1161718" y="0"/>
                  </a:lnTo>
                  <a:close/>
                </a:path>
              </a:pathLst>
            </a:custGeom>
            <a:solidFill>
              <a:srgbClr val="EBF1DE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425001" y="3157077"/>
              <a:ext cx="1236980" cy="753110"/>
            </a:xfrm>
            <a:custGeom>
              <a:avLst/>
              <a:gdLst/>
              <a:ahLst/>
              <a:cxnLst/>
              <a:rect l="l" t="t" r="r" b="b"/>
              <a:pathLst>
                <a:path w="1236979" h="753110">
                  <a:moveTo>
                    <a:pt x="0" y="75260"/>
                  </a:moveTo>
                  <a:lnTo>
                    <a:pt x="5914" y="45965"/>
                  </a:lnTo>
                  <a:lnTo>
                    <a:pt x="22043" y="22043"/>
                  </a:lnTo>
                  <a:lnTo>
                    <a:pt x="45965" y="5914"/>
                  </a:lnTo>
                  <a:lnTo>
                    <a:pt x="75260" y="0"/>
                  </a:lnTo>
                  <a:lnTo>
                    <a:pt x="1161719" y="0"/>
                  </a:lnTo>
                  <a:lnTo>
                    <a:pt x="1191013" y="5914"/>
                  </a:lnTo>
                  <a:lnTo>
                    <a:pt x="1214935" y="22043"/>
                  </a:lnTo>
                  <a:lnTo>
                    <a:pt x="1231064" y="45965"/>
                  </a:lnTo>
                  <a:lnTo>
                    <a:pt x="1236979" y="75260"/>
                  </a:lnTo>
                  <a:lnTo>
                    <a:pt x="1236979" y="677345"/>
                  </a:lnTo>
                  <a:lnTo>
                    <a:pt x="1231064" y="706640"/>
                  </a:lnTo>
                  <a:lnTo>
                    <a:pt x="1214935" y="730562"/>
                  </a:lnTo>
                  <a:lnTo>
                    <a:pt x="1191013" y="746691"/>
                  </a:lnTo>
                  <a:lnTo>
                    <a:pt x="1161719" y="752606"/>
                  </a:lnTo>
                  <a:lnTo>
                    <a:pt x="75260" y="752606"/>
                  </a:lnTo>
                  <a:lnTo>
                    <a:pt x="45965" y="746691"/>
                  </a:lnTo>
                  <a:lnTo>
                    <a:pt x="22043" y="730562"/>
                  </a:lnTo>
                  <a:lnTo>
                    <a:pt x="5914" y="706640"/>
                  </a:lnTo>
                  <a:lnTo>
                    <a:pt x="0" y="677345"/>
                  </a:lnTo>
                  <a:lnTo>
                    <a:pt x="0" y="75260"/>
                  </a:lnTo>
                  <a:close/>
                </a:path>
              </a:pathLst>
            </a:custGeom>
            <a:ln w="25400">
              <a:solidFill>
                <a:srgbClr val="9BBB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2491611" y="3248659"/>
            <a:ext cx="1104900" cy="5378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ctr">
              <a:lnSpc>
                <a:spcPts val="1300"/>
              </a:lnSpc>
              <a:spcBef>
                <a:spcPts val="260"/>
              </a:spcBef>
            </a:pPr>
            <a:r>
              <a:rPr sz="1200" spc="-5" dirty="0">
                <a:latin typeface="Calibri"/>
                <a:cs typeface="Calibri"/>
              </a:rPr>
              <a:t>Вз</a:t>
            </a:r>
            <a:r>
              <a:rPr sz="1200" dirty="0">
                <a:latin typeface="Calibri"/>
                <a:cs typeface="Calibri"/>
              </a:rPr>
              <a:t>аим</a:t>
            </a:r>
            <a:r>
              <a:rPr sz="1200" spc="-35" dirty="0">
                <a:latin typeface="Calibri"/>
                <a:cs typeface="Calibri"/>
              </a:rPr>
              <a:t>о</a:t>
            </a:r>
            <a:r>
              <a:rPr sz="1200" spc="-15" dirty="0">
                <a:latin typeface="Calibri"/>
                <a:cs typeface="Calibri"/>
              </a:rPr>
              <a:t>д</a:t>
            </a:r>
            <a:r>
              <a:rPr sz="1200" dirty="0">
                <a:latin typeface="Calibri"/>
                <a:cs typeface="Calibri"/>
              </a:rPr>
              <a:t>ействие  с </a:t>
            </a:r>
            <a:r>
              <a:rPr sz="1200" spc="-10" dirty="0">
                <a:latin typeface="Calibri"/>
                <a:cs typeface="Calibri"/>
              </a:rPr>
              <a:t>окружающей  средой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5553882" y="2315620"/>
            <a:ext cx="1416050" cy="621030"/>
            <a:chOff x="5553882" y="2315620"/>
            <a:chExt cx="1416050" cy="621030"/>
          </a:xfrm>
        </p:grpSpPr>
        <p:sp>
          <p:nvSpPr>
            <p:cNvPr id="42" name="object 42"/>
            <p:cNvSpPr/>
            <p:nvPr/>
          </p:nvSpPr>
          <p:spPr>
            <a:xfrm>
              <a:off x="5566582" y="2328320"/>
              <a:ext cx="1301750" cy="510540"/>
            </a:xfrm>
            <a:custGeom>
              <a:avLst/>
              <a:gdLst/>
              <a:ahLst/>
              <a:cxnLst/>
              <a:rect l="l" t="t" r="r" b="b"/>
              <a:pathLst>
                <a:path w="1301750" h="510539">
                  <a:moveTo>
                    <a:pt x="1250269" y="0"/>
                  </a:moveTo>
                  <a:lnTo>
                    <a:pt x="51024" y="0"/>
                  </a:lnTo>
                  <a:lnTo>
                    <a:pt x="31163" y="4009"/>
                  </a:lnTo>
                  <a:lnTo>
                    <a:pt x="14944" y="14944"/>
                  </a:lnTo>
                  <a:lnTo>
                    <a:pt x="4009" y="31163"/>
                  </a:lnTo>
                  <a:lnTo>
                    <a:pt x="0" y="51023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300"/>
                  </a:lnTo>
                  <a:lnTo>
                    <a:pt x="31163" y="506235"/>
                  </a:lnTo>
                  <a:lnTo>
                    <a:pt x="51024" y="510245"/>
                  </a:lnTo>
                  <a:lnTo>
                    <a:pt x="1250269" y="510245"/>
                  </a:lnTo>
                  <a:lnTo>
                    <a:pt x="1270130" y="506235"/>
                  </a:lnTo>
                  <a:lnTo>
                    <a:pt x="1286349" y="495300"/>
                  </a:lnTo>
                  <a:lnTo>
                    <a:pt x="1297284" y="479081"/>
                  </a:lnTo>
                  <a:lnTo>
                    <a:pt x="1301294" y="459220"/>
                  </a:lnTo>
                  <a:lnTo>
                    <a:pt x="1301294" y="51023"/>
                  </a:lnTo>
                  <a:lnTo>
                    <a:pt x="1297284" y="31163"/>
                  </a:lnTo>
                  <a:lnTo>
                    <a:pt x="1286349" y="14944"/>
                  </a:lnTo>
                  <a:lnTo>
                    <a:pt x="1270130" y="4009"/>
                  </a:lnTo>
                  <a:lnTo>
                    <a:pt x="1250269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566582" y="2328320"/>
              <a:ext cx="1301750" cy="510540"/>
            </a:xfrm>
            <a:custGeom>
              <a:avLst/>
              <a:gdLst/>
              <a:ahLst/>
              <a:cxnLst/>
              <a:rect l="l" t="t" r="r" b="b"/>
              <a:pathLst>
                <a:path w="1301750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1250270" y="0"/>
                  </a:lnTo>
                  <a:lnTo>
                    <a:pt x="1270130" y="4009"/>
                  </a:lnTo>
                  <a:lnTo>
                    <a:pt x="1286349" y="14944"/>
                  </a:lnTo>
                  <a:lnTo>
                    <a:pt x="1297284" y="31163"/>
                  </a:lnTo>
                  <a:lnTo>
                    <a:pt x="1301294" y="51024"/>
                  </a:lnTo>
                  <a:lnTo>
                    <a:pt x="1301294" y="459220"/>
                  </a:lnTo>
                  <a:lnTo>
                    <a:pt x="1297284" y="479081"/>
                  </a:lnTo>
                  <a:lnTo>
                    <a:pt x="1286349" y="495300"/>
                  </a:lnTo>
                  <a:lnTo>
                    <a:pt x="1270130" y="506235"/>
                  </a:lnTo>
                  <a:lnTo>
                    <a:pt x="1250270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655863" y="2413138"/>
              <a:ext cx="1301750" cy="510540"/>
            </a:xfrm>
            <a:custGeom>
              <a:avLst/>
              <a:gdLst/>
              <a:ahLst/>
              <a:cxnLst/>
              <a:rect l="l" t="t" r="r" b="b"/>
              <a:pathLst>
                <a:path w="1301750" h="510539">
                  <a:moveTo>
                    <a:pt x="1250269" y="0"/>
                  </a:moveTo>
                  <a:lnTo>
                    <a:pt x="51024" y="0"/>
                  </a:lnTo>
                  <a:lnTo>
                    <a:pt x="31163" y="4009"/>
                  </a:lnTo>
                  <a:lnTo>
                    <a:pt x="14944" y="14944"/>
                  </a:lnTo>
                  <a:lnTo>
                    <a:pt x="4009" y="31162"/>
                  </a:lnTo>
                  <a:lnTo>
                    <a:pt x="0" y="51023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299"/>
                  </a:lnTo>
                  <a:lnTo>
                    <a:pt x="31163" y="506234"/>
                  </a:lnTo>
                  <a:lnTo>
                    <a:pt x="51024" y="510244"/>
                  </a:lnTo>
                  <a:lnTo>
                    <a:pt x="1250269" y="510244"/>
                  </a:lnTo>
                  <a:lnTo>
                    <a:pt x="1270130" y="506234"/>
                  </a:lnTo>
                  <a:lnTo>
                    <a:pt x="1286349" y="495299"/>
                  </a:lnTo>
                  <a:lnTo>
                    <a:pt x="1297284" y="479081"/>
                  </a:lnTo>
                  <a:lnTo>
                    <a:pt x="1301294" y="459220"/>
                  </a:lnTo>
                  <a:lnTo>
                    <a:pt x="1301294" y="51023"/>
                  </a:lnTo>
                  <a:lnTo>
                    <a:pt x="1297284" y="31162"/>
                  </a:lnTo>
                  <a:lnTo>
                    <a:pt x="1286349" y="14944"/>
                  </a:lnTo>
                  <a:lnTo>
                    <a:pt x="1270130" y="4009"/>
                  </a:lnTo>
                  <a:lnTo>
                    <a:pt x="1250269" y="0"/>
                  </a:lnTo>
                  <a:close/>
                </a:path>
              </a:pathLst>
            </a:custGeom>
            <a:solidFill>
              <a:srgbClr val="EBF1DE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655863" y="2413138"/>
              <a:ext cx="1301750" cy="510540"/>
            </a:xfrm>
            <a:custGeom>
              <a:avLst/>
              <a:gdLst/>
              <a:ahLst/>
              <a:cxnLst/>
              <a:rect l="l" t="t" r="r" b="b"/>
              <a:pathLst>
                <a:path w="1301750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1250270" y="0"/>
                  </a:lnTo>
                  <a:lnTo>
                    <a:pt x="1270130" y="4009"/>
                  </a:lnTo>
                  <a:lnTo>
                    <a:pt x="1286349" y="14944"/>
                  </a:lnTo>
                  <a:lnTo>
                    <a:pt x="1297284" y="31163"/>
                  </a:lnTo>
                  <a:lnTo>
                    <a:pt x="1301294" y="51024"/>
                  </a:lnTo>
                  <a:lnTo>
                    <a:pt x="1301294" y="459220"/>
                  </a:lnTo>
                  <a:lnTo>
                    <a:pt x="1297284" y="479081"/>
                  </a:lnTo>
                  <a:lnTo>
                    <a:pt x="1286349" y="495300"/>
                  </a:lnTo>
                  <a:lnTo>
                    <a:pt x="1270130" y="506235"/>
                  </a:lnTo>
                  <a:lnTo>
                    <a:pt x="1250270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9BBB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5789430" y="2433828"/>
            <a:ext cx="1034415" cy="43116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97180" marR="5080" indent="-285115">
              <a:lnSpc>
                <a:spcPts val="1510"/>
              </a:lnSpc>
              <a:spcBef>
                <a:spcPts val="290"/>
              </a:spcBef>
            </a:pPr>
            <a:r>
              <a:rPr sz="1400" dirty="0">
                <a:latin typeface="Calibri"/>
                <a:cs typeface="Calibri"/>
              </a:rPr>
              <a:t>Ок</a:t>
            </a:r>
            <a:r>
              <a:rPr sz="1400" spc="-10" dirty="0">
                <a:latin typeface="Calibri"/>
                <a:cs typeface="Calibri"/>
              </a:rPr>
              <a:t>р</a:t>
            </a:r>
            <a:r>
              <a:rPr sz="1400" spc="-5" dirty="0">
                <a:latin typeface="Calibri"/>
                <a:cs typeface="Calibri"/>
              </a:rPr>
              <a:t>у</a:t>
            </a:r>
            <a:r>
              <a:rPr sz="1400" spc="-25" dirty="0">
                <a:latin typeface="Calibri"/>
                <a:cs typeface="Calibri"/>
              </a:rPr>
              <a:t>ж</a:t>
            </a:r>
            <a:r>
              <a:rPr sz="1400" dirty="0">
                <a:latin typeface="Calibri"/>
                <a:cs typeface="Calibri"/>
              </a:rPr>
              <a:t>ающая  </a:t>
            </a:r>
            <a:r>
              <a:rPr sz="1400" spc="-10" dirty="0">
                <a:latin typeface="Calibri"/>
                <a:cs typeface="Calibri"/>
              </a:rPr>
              <a:t>среда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3738562" y="3059560"/>
            <a:ext cx="918844" cy="621030"/>
            <a:chOff x="3738562" y="3059560"/>
            <a:chExt cx="918844" cy="621030"/>
          </a:xfrm>
        </p:grpSpPr>
        <p:sp>
          <p:nvSpPr>
            <p:cNvPr id="48" name="object 48"/>
            <p:cNvSpPr/>
            <p:nvPr/>
          </p:nvSpPr>
          <p:spPr>
            <a:xfrm>
              <a:off x="3751262" y="3072260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10" h="510539">
                  <a:moveTo>
                    <a:pt x="752511" y="0"/>
                  </a:moveTo>
                  <a:lnTo>
                    <a:pt x="51023" y="0"/>
                  </a:lnTo>
                  <a:lnTo>
                    <a:pt x="31162" y="4009"/>
                  </a:lnTo>
                  <a:lnTo>
                    <a:pt x="14944" y="14944"/>
                  </a:lnTo>
                  <a:lnTo>
                    <a:pt x="4009" y="31163"/>
                  </a:lnTo>
                  <a:lnTo>
                    <a:pt x="0" y="51024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300"/>
                  </a:lnTo>
                  <a:lnTo>
                    <a:pt x="31162" y="506235"/>
                  </a:lnTo>
                  <a:lnTo>
                    <a:pt x="51023" y="510245"/>
                  </a:lnTo>
                  <a:lnTo>
                    <a:pt x="752511" y="510245"/>
                  </a:lnTo>
                  <a:lnTo>
                    <a:pt x="772372" y="506235"/>
                  </a:lnTo>
                  <a:lnTo>
                    <a:pt x="788590" y="495300"/>
                  </a:lnTo>
                  <a:lnTo>
                    <a:pt x="799525" y="479081"/>
                  </a:lnTo>
                  <a:lnTo>
                    <a:pt x="803535" y="459220"/>
                  </a:lnTo>
                  <a:lnTo>
                    <a:pt x="803535" y="51024"/>
                  </a:lnTo>
                  <a:lnTo>
                    <a:pt x="799525" y="31163"/>
                  </a:lnTo>
                  <a:lnTo>
                    <a:pt x="788590" y="14944"/>
                  </a:lnTo>
                  <a:lnTo>
                    <a:pt x="772372" y="4009"/>
                  </a:lnTo>
                  <a:lnTo>
                    <a:pt x="752511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751262" y="3072260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10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752511" y="0"/>
                  </a:lnTo>
                  <a:lnTo>
                    <a:pt x="772372" y="4009"/>
                  </a:lnTo>
                  <a:lnTo>
                    <a:pt x="788591" y="14944"/>
                  </a:lnTo>
                  <a:lnTo>
                    <a:pt x="799526" y="31163"/>
                  </a:lnTo>
                  <a:lnTo>
                    <a:pt x="803536" y="51024"/>
                  </a:lnTo>
                  <a:lnTo>
                    <a:pt x="803536" y="459220"/>
                  </a:lnTo>
                  <a:lnTo>
                    <a:pt x="799526" y="479081"/>
                  </a:lnTo>
                  <a:lnTo>
                    <a:pt x="788591" y="495300"/>
                  </a:lnTo>
                  <a:lnTo>
                    <a:pt x="772372" y="506235"/>
                  </a:lnTo>
                  <a:lnTo>
                    <a:pt x="752511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840543" y="3157077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10" h="510539">
                  <a:moveTo>
                    <a:pt x="752511" y="0"/>
                  </a:moveTo>
                  <a:lnTo>
                    <a:pt x="51024" y="0"/>
                  </a:lnTo>
                  <a:lnTo>
                    <a:pt x="31163" y="4009"/>
                  </a:lnTo>
                  <a:lnTo>
                    <a:pt x="14944" y="14944"/>
                  </a:lnTo>
                  <a:lnTo>
                    <a:pt x="4009" y="31163"/>
                  </a:lnTo>
                  <a:lnTo>
                    <a:pt x="0" y="51024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300"/>
                  </a:lnTo>
                  <a:lnTo>
                    <a:pt x="31163" y="506235"/>
                  </a:lnTo>
                  <a:lnTo>
                    <a:pt x="51024" y="510245"/>
                  </a:lnTo>
                  <a:lnTo>
                    <a:pt x="752511" y="510245"/>
                  </a:lnTo>
                  <a:lnTo>
                    <a:pt x="772372" y="506235"/>
                  </a:lnTo>
                  <a:lnTo>
                    <a:pt x="788591" y="495300"/>
                  </a:lnTo>
                  <a:lnTo>
                    <a:pt x="799526" y="479081"/>
                  </a:lnTo>
                  <a:lnTo>
                    <a:pt x="803536" y="459220"/>
                  </a:lnTo>
                  <a:lnTo>
                    <a:pt x="803536" y="51024"/>
                  </a:lnTo>
                  <a:lnTo>
                    <a:pt x="799526" y="31163"/>
                  </a:lnTo>
                  <a:lnTo>
                    <a:pt x="788591" y="14944"/>
                  </a:lnTo>
                  <a:lnTo>
                    <a:pt x="772372" y="4009"/>
                  </a:lnTo>
                  <a:lnTo>
                    <a:pt x="752511" y="0"/>
                  </a:lnTo>
                  <a:close/>
                </a:path>
              </a:pathLst>
            </a:custGeom>
            <a:solidFill>
              <a:srgbClr val="EBF1DE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840543" y="3157077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10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752511" y="0"/>
                  </a:lnTo>
                  <a:lnTo>
                    <a:pt x="772372" y="4009"/>
                  </a:lnTo>
                  <a:lnTo>
                    <a:pt x="788591" y="14944"/>
                  </a:lnTo>
                  <a:lnTo>
                    <a:pt x="799526" y="31163"/>
                  </a:lnTo>
                  <a:lnTo>
                    <a:pt x="803536" y="51024"/>
                  </a:lnTo>
                  <a:lnTo>
                    <a:pt x="803536" y="459220"/>
                  </a:lnTo>
                  <a:lnTo>
                    <a:pt x="799526" y="479081"/>
                  </a:lnTo>
                  <a:lnTo>
                    <a:pt x="788591" y="495300"/>
                  </a:lnTo>
                  <a:lnTo>
                    <a:pt x="772372" y="506235"/>
                  </a:lnTo>
                  <a:lnTo>
                    <a:pt x="752511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9BBB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3904142" y="3205988"/>
            <a:ext cx="676275" cy="3733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96545" marR="5080" indent="-284480">
              <a:lnSpc>
                <a:spcPts val="1300"/>
              </a:lnSpc>
              <a:spcBef>
                <a:spcPts val="260"/>
              </a:spcBef>
            </a:pPr>
            <a:r>
              <a:rPr sz="1200" spc="-15" dirty="0">
                <a:latin typeface="Calibri"/>
                <a:cs typeface="Calibri"/>
              </a:rPr>
              <a:t>т</a:t>
            </a:r>
            <a:r>
              <a:rPr sz="1200" spc="-10" dirty="0">
                <a:latin typeface="Calibri"/>
                <a:cs typeface="Calibri"/>
              </a:rPr>
              <a:t>е</a:t>
            </a:r>
            <a:r>
              <a:rPr sz="1200" dirty="0">
                <a:latin typeface="Calibri"/>
                <a:cs typeface="Calibri"/>
              </a:rPr>
              <a:t>х</a:t>
            </a:r>
            <a:r>
              <a:rPr sz="1200" spc="-5" dirty="0">
                <a:latin typeface="Calibri"/>
                <a:cs typeface="Calibri"/>
              </a:rPr>
              <a:t>н</a:t>
            </a:r>
            <a:r>
              <a:rPr sz="1200" spc="-25" dirty="0">
                <a:latin typeface="Calibri"/>
                <a:cs typeface="Calibri"/>
              </a:rPr>
              <a:t>о</a:t>
            </a:r>
            <a:r>
              <a:rPr sz="1200" dirty="0">
                <a:latin typeface="Calibri"/>
                <a:cs typeface="Calibri"/>
              </a:rPr>
              <a:t>л</a:t>
            </a:r>
            <a:r>
              <a:rPr sz="1200" spc="-5" dirty="0">
                <a:latin typeface="Calibri"/>
                <a:cs typeface="Calibri"/>
              </a:rPr>
              <a:t>о</a:t>
            </a:r>
            <a:r>
              <a:rPr sz="1200" dirty="0">
                <a:latin typeface="Calibri"/>
                <a:cs typeface="Calibri"/>
              </a:rPr>
              <a:t>ги  и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4720662" y="3059560"/>
            <a:ext cx="1118235" cy="621030"/>
            <a:chOff x="4720662" y="3059560"/>
            <a:chExt cx="1118235" cy="621030"/>
          </a:xfrm>
        </p:grpSpPr>
        <p:sp>
          <p:nvSpPr>
            <p:cNvPr id="54" name="object 54"/>
            <p:cNvSpPr/>
            <p:nvPr/>
          </p:nvSpPr>
          <p:spPr>
            <a:xfrm>
              <a:off x="4733362" y="3072260"/>
              <a:ext cx="1003935" cy="510540"/>
            </a:xfrm>
            <a:custGeom>
              <a:avLst/>
              <a:gdLst/>
              <a:ahLst/>
              <a:cxnLst/>
              <a:rect l="l" t="t" r="r" b="b"/>
              <a:pathLst>
                <a:path w="1003935" h="510539">
                  <a:moveTo>
                    <a:pt x="952511" y="0"/>
                  </a:moveTo>
                  <a:lnTo>
                    <a:pt x="51023" y="0"/>
                  </a:lnTo>
                  <a:lnTo>
                    <a:pt x="31162" y="4009"/>
                  </a:lnTo>
                  <a:lnTo>
                    <a:pt x="14944" y="14944"/>
                  </a:lnTo>
                  <a:lnTo>
                    <a:pt x="4009" y="31163"/>
                  </a:lnTo>
                  <a:lnTo>
                    <a:pt x="0" y="51024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300"/>
                  </a:lnTo>
                  <a:lnTo>
                    <a:pt x="31162" y="506235"/>
                  </a:lnTo>
                  <a:lnTo>
                    <a:pt x="51023" y="510245"/>
                  </a:lnTo>
                  <a:lnTo>
                    <a:pt x="952511" y="510245"/>
                  </a:lnTo>
                  <a:lnTo>
                    <a:pt x="972372" y="506235"/>
                  </a:lnTo>
                  <a:lnTo>
                    <a:pt x="988590" y="495300"/>
                  </a:lnTo>
                  <a:lnTo>
                    <a:pt x="999525" y="479081"/>
                  </a:lnTo>
                  <a:lnTo>
                    <a:pt x="1003534" y="459220"/>
                  </a:lnTo>
                  <a:lnTo>
                    <a:pt x="1003534" y="51024"/>
                  </a:lnTo>
                  <a:lnTo>
                    <a:pt x="999525" y="31163"/>
                  </a:lnTo>
                  <a:lnTo>
                    <a:pt x="988590" y="14944"/>
                  </a:lnTo>
                  <a:lnTo>
                    <a:pt x="972372" y="4009"/>
                  </a:lnTo>
                  <a:lnTo>
                    <a:pt x="952511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733362" y="3072260"/>
              <a:ext cx="1003935" cy="510540"/>
            </a:xfrm>
            <a:custGeom>
              <a:avLst/>
              <a:gdLst/>
              <a:ahLst/>
              <a:cxnLst/>
              <a:rect l="l" t="t" r="r" b="b"/>
              <a:pathLst>
                <a:path w="1003935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952511" y="0"/>
                  </a:lnTo>
                  <a:lnTo>
                    <a:pt x="972372" y="4009"/>
                  </a:lnTo>
                  <a:lnTo>
                    <a:pt x="988591" y="14944"/>
                  </a:lnTo>
                  <a:lnTo>
                    <a:pt x="999526" y="31163"/>
                  </a:lnTo>
                  <a:lnTo>
                    <a:pt x="1003536" y="51024"/>
                  </a:lnTo>
                  <a:lnTo>
                    <a:pt x="1003536" y="459220"/>
                  </a:lnTo>
                  <a:lnTo>
                    <a:pt x="999526" y="479081"/>
                  </a:lnTo>
                  <a:lnTo>
                    <a:pt x="988591" y="495300"/>
                  </a:lnTo>
                  <a:lnTo>
                    <a:pt x="972372" y="506235"/>
                  </a:lnTo>
                  <a:lnTo>
                    <a:pt x="952511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822643" y="3157077"/>
              <a:ext cx="1003935" cy="510540"/>
            </a:xfrm>
            <a:custGeom>
              <a:avLst/>
              <a:gdLst/>
              <a:ahLst/>
              <a:cxnLst/>
              <a:rect l="l" t="t" r="r" b="b"/>
              <a:pathLst>
                <a:path w="1003935" h="510539">
                  <a:moveTo>
                    <a:pt x="952512" y="0"/>
                  </a:moveTo>
                  <a:lnTo>
                    <a:pt x="51024" y="0"/>
                  </a:lnTo>
                  <a:lnTo>
                    <a:pt x="31163" y="4009"/>
                  </a:lnTo>
                  <a:lnTo>
                    <a:pt x="14944" y="14944"/>
                  </a:lnTo>
                  <a:lnTo>
                    <a:pt x="4009" y="31163"/>
                  </a:lnTo>
                  <a:lnTo>
                    <a:pt x="0" y="51024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300"/>
                  </a:lnTo>
                  <a:lnTo>
                    <a:pt x="31163" y="506235"/>
                  </a:lnTo>
                  <a:lnTo>
                    <a:pt x="51024" y="510245"/>
                  </a:lnTo>
                  <a:lnTo>
                    <a:pt x="952512" y="510245"/>
                  </a:lnTo>
                  <a:lnTo>
                    <a:pt x="972373" y="506235"/>
                  </a:lnTo>
                  <a:lnTo>
                    <a:pt x="988591" y="495300"/>
                  </a:lnTo>
                  <a:lnTo>
                    <a:pt x="999526" y="479081"/>
                  </a:lnTo>
                  <a:lnTo>
                    <a:pt x="1003536" y="459220"/>
                  </a:lnTo>
                  <a:lnTo>
                    <a:pt x="1003536" y="51024"/>
                  </a:lnTo>
                  <a:lnTo>
                    <a:pt x="999526" y="31163"/>
                  </a:lnTo>
                  <a:lnTo>
                    <a:pt x="988591" y="14944"/>
                  </a:lnTo>
                  <a:lnTo>
                    <a:pt x="972373" y="4009"/>
                  </a:lnTo>
                  <a:lnTo>
                    <a:pt x="952512" y="0"/>
                  </a:lnTo>
                  <a:close/>
                </a:path>
              </a:pathLst>
            </a:custGeom>
            <a:solidFill>
              <a:srgbClr val="EBF1DE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822643" y="3157077"/>
              <a:ext cx="1003935" cy="510540"/>
            </a:xfrm>
            <a:custGeom>
              <a:avLst/>
              <a:gdLst/>
              <a:ahLst/>
              <a:cxnLst/>
              <a:rect l="l" t="t" r="r" b="b"/>
              <a:pathLst>
                <a:path w="1003935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952511" y="0"/>
                  </a:lnTo>
                  <a:lnTo>
                    <a:pt x="972372" y="4009"/>
                  </a:lnTo>
                  <a:lnTo>
                    <a:pt x="988591" y="14944"/>
                  </a:lnTo>
                  <a:lnTo>
                    <a:pt x="999526" y="31163"/>
                  </a:lnTo>
                  <a:lnTo>
                    <a:pt x="1003536" y="51024"/>
                  </a:lnTo>
                  <a:lnTo>
                    <a:pt x="1003536" y="459220"/>
                  </a:lnTo>
                  <a:lnTo>
                    <a:pt x="999526" y="479081"/>
                  </a:lnTo>
                  <a:lnTo>
                    <a:pt x="988591" y="495300"/>
                  </a:lnTo>
                  <a:lnTo>
                    <a:pt x="972372" y="506235"/>
                  </a:lnTo>
                  <a:lnTo>
                    <a:pt x="952511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9BBB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4872545" y="3205988"/>
            <a:ext cx="903605" cy="3733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413384" marR="5080" indent="-401320">
              <a:lnSpc>
                <a:spcPts val="1300"/>
              </a:lnSpc>
              <a:spcBef>
                <a:spcPts val="260"/>
              </a:spcBef>
            </a:pPr>
            <a:r>
              <a:rPr sz="1200" dirty="0">
                <a:latin typeface="Calibri"/>
                <a:cs typeface="Calibri"/>
              </a:rPr>
              <a:t>Обо</a:t>
            </a:r>
            <a:r>
              <a:rPr sz="1200" spc="-10" dirty="0">
                <a:latin typeface="Calibri"/>
                <a:cs typeface="Calibri"/>
              </a:rPr>
              <a:t>р</a:t>
            </a:r>
            <a:r>
              <a:rPr sz="1200" spc="-50" dirty="0">
                <a:latin typeface="Calibri"/>
                <a:cs typeface="Calibri"/>
              </a:rPr>
              <a:t>у</a:t>
            </a:r>
            <a:r>
              <a:rPr sz="1200" spc="-15" dirty="0">
                <a:latin typeface="Calibri"/>
                <a:cs typeface="Calibri"/>
              </a:rPr>
              <a:t>д</a:t>
            </a:r>
            <a:r>
              <a:rPr sz="1200" spc="-5" dirty="0">
                <a:latin typeface="Calibri"/>
                <a:cs typeface="Calibri"/>
              </a:rPr>
              <a:t>ован</a:t>
            </a:r>
            <a:r>
              <a:rPr sz="1200" dirty="0">
                <a:latin typeface="Calibri"/>
                <a:cs typeface="Calibri"/>
              </a:rPr>
              <a:t>и  е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5902761" y="3059560"/>
            <a:ext cx="918844" cy="621030"/>
            <a:chOff x="5902761" y="3059560"/>
            <a:chExt cx="918844" cy="621030"/>
          </a:xfrm>
        </p:grpSpPr>
        <p:sp>
          <p:nvSpPr>
            <p:cNvPr id="60" name="object 60"/>
            <p:cNvSpPr/>
            <p:nvPr/>
          </p:nvSpPr>
          <p:spPr>
            <a:xfrm>
              <a:off x="5915461" y="3072260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09" h="510539">
                  <a:moveTo>
                    <a:pt x="752511" y="0"/>
                  </a:moveTo>
                  <a:lnTo>
                    <a:pt x="51024" y="0"/>
                  </a:lnTo>
                  <a:lnTo>
                    <a:pt x="31163" y="4009"/>
                  </a:lnTo>
                  <a:lnTo>
                    <a:pt x="14944" y="14944"/>
                  </a:lnTo>
                  <a:lnTo>
                    <a:pt x="4009" y="31163"/>
                  </a:lnTo>
                  <a:lnTo>
                    <a:pt x="0" y="51024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300"/>
                  </a:lnTo>
                  <a:lnTo>
                    <a:pt x="31163" y="506235"/>
                  </a:lnTo>
                  <a:lnTo>
                    <a:pt x="51024" y="510245"/>
                  </a:lnTo>
                  <a:lnTo>
                    <a:pt x="752511" y="510245"/>
                  </a:lnTo>
                  <a:lnTo>
                    <a:pt x="772372" y="506235"/>
                  </a:lnTo>
                  <a:lnTo>
                    <a:pt x="788591" y="495300"/>
                  </a:lnTo>
                  <a:lnTo>
                    <a:pt x="799526" y="479081"/>
                  </a:lnTo>
                  <a:lnTo>
                    <a:pt x="803536" y="459220"/>
                  </a:lnTo>
                  <a:lnTo>
                    <a:pt x="803536" y="51024"/>
                  </a:lnTo>
                  <a:lnTo>
                    <a:pt x="799526" y="31163"/>
                  </a:lnTo>
                  <a:lnTo>
                    <a:pt x="788591" y="14944"/>
                  </a:lnTo>
                  <a:lnTo>
                    <a:pt x="772372" y="4009"/>
                  </a:lnTo>
                  <a:lnTo>
                    <a:pt x="752511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915461" y="3072260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09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752511" y="0"/>
                  </a:lnTo>
                  <a:lnTo>
                    <a:pt x="772372" y="4009"/>
                  </a:lnTo>
                  <a:lnTo>
                    <a:pt x="788591" y="14944"/>
                  </a:lnTo>
                  <a:lnTo>
                    <a:pt x="799526" y="31163"/>
                  </a:lnTo>
                  <a:lnTo>
                    <a:pt x="803536" y="51024"/>
                  </a:lnTo>
                  <a:lnTo>
                    <a:pt x="803536" y="459220"/>
                  </a:lnTo>
                  <a:lnTo>
                    <a:pt x="799526" y="479081"/>
                  </a:lnTo>
                  <a:lnTo>
                    <a:pt x="788591" y="495300"/>
                  </a:lnTo>
                  <a:lnTo>
                    <a:pt x="772372" y="506235"/>
                  </a:lnTo>
                  <a:lnTo>
                    <a:pt x="752511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004744" y="3157077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09" h="510539">
                  <a:moveTo>
                    <a:pt x="752511" y="0"/>
                  </a:moveTo>
                  <a:lnTo>
                    <a:pt x="51023" y="0"/>
                  </a:lnTo>
                  <a:lnTo>
                    <a:pt x="31163" y="4009"/>
                  </a:lnTo>
                  <a:lnTo>
                    <a:pt x="14944" y="14944"/>
                  </a:lnTo>
                  <a:lnTo>
                    <a:pt x="4009" y="31163"/>
                  </a:lnTo>
                  <a:lnTo>
                    <a:pt x="0" y="51024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300"/>
                  </a:lnTo>
                  <a:lnTo>
                    <a:pt x="31163" y="506235"/>
                  </a:lnTo>
                  <a:lnTo>
                    <a:pt x="51023" y="510245"/>
                  </a:lnTo>
                  <a:lnTo>
                    <a:pt x="752511" y="510245"/>
                  </a:lnTo>
                  <a:lnTo>
                    <a:pt x="772372" y="506235"/>
                  </a:lnTo>
                  <a:lnTo>
                    <a:pt x="788591" y="495300"/>
                  </a:lnTo>
                  <a:lnTo>
                    <a:pt x="799525" y="479081"/>
                  </a:lnTo>
                  <a:lnTo>
                    <a:pt x="803535" y="459220"/>
                  </a:lnTo>
                  <a:lnTo>
                    <a:pt x="803535" y="51024"/>
                  </a:lnTo>
                  <a:lnTo>
                    <a:pt x="799525" y="31163"/>
                  </a:lnTo>
                  <a:lnTo>
                    <a:pt x="788591" y="14944"/>
                  </a:lnTo>
                  <a:lnTo>
                    <a:pt x="772372" y="4009"/>
                  </a:lnTo>
                  <a:lnTo>
                    <a:pt x="752511" y="0"/>
                  </a:lnTo>
                  <a:close/>
                </a:path>
              </a:pathLst>
            </a:custGeom>
            <a:solidFill>
              <a:srgbClr val="EBF1DE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004744" y="3157077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09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752511" y="0"/>
                  </a:lnTo>
                  <a:lnTo>
                    <a:pt x="772372" y="4009"/>
                  </a:lnTo>
                  <a:lnTo>
                    <a:pt x="788591" y="14944"/>
                  </a:lnTo>
                  <a:lnTo>
                    <a:pt x="799526" y="31163"/>
                  </a:lnTo>
                  <a:lnTo>
                    <a:pt x="803536" y="51024"/>
                  </a:lnTo>
                  <a:lnTo>
                    <a:pt x="803536" y="459220"/>
                  </a:lnTo>
                  <a:lnTo>
                    <a:pt x="799526" y="479081"/>
                  </a:lnTo>
                  <a:lnTo>
                    <a:pt x="788591" y="495300"/>
                  </a:lnTo>
                  <a:lnTo>
                    <a:pt x="772372" y="506235"/>
                  </a:lnTo>
                  <a:lnTo>
                    <a:pt x="752511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9BBB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6182928" y="3291332"/>
            <a:ext cx="447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К</a:t>
            </a:r>
            <a:r>
              <a:rPr sz="1200" dirty="0">
                <a:latin typeface="Calibri"/>
                <a:cs typeface="Calibri"/>
              </a:rPr>
              <a:t>ад</a:t>
            </a:r>
            <a:r>
              <a:rPr sz="1200" spc="-5" dirty="0">
                <a:latin typeface="Calibri"/>
                <a:cs typeface="Calibri"/>
              </a:rPr>
              <a:t>р</a:t>
            </a:r>
            <a:r>
              <a:rPr sz="1200" dirty="0">
                <a:latin typeface="Calibri"/>
                <a:cs typeface="Calibri"/>
              </a:rPr>
              <a:t>ы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6884861" y="3059560"/>
            <a:ext cx="918844" cy="621030"/>
            <a:chOff x="6884861" y="3059560"/>
            <a:chExt cx="918844" cy="621030"/>
          </a:xfrm>
        </p:grpSpPr>
        <p:sp>
          <p:nvSpPr>
            <p:cNvPr id="66" name="object 66"/>
            <p:cNvSpPr/>
            <p:nvPr/>
          </p:nvSpPr>
          <p:spPr>
            <a:xfrm>
              <a:off x="6897561" y="3072260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09" h="510539">
                  <a:moveTo>
                    <a:pt x="752511" y="0"/>
                  </a:moveTo>
                  <a:lnTo>
                    <a:pt x="51024" y="0"/>
                  </a:lnTo>
                  <a:lnTo>
                    <a:pt x="31163" y="4009"/>
                  </a:lnTo>
                  <a:lnTo>
                    <a:pt x="14944" y="14944"/>
                  </a:lnTo>
                  <a:lnTo>
                    <a:pt x="4009" y="31163"/>
                  </a:lnTo>
                  <a:lnTo>
                    <a:pt x="0" y="51024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300"/>
                  </a:lnTo>
                  <a:lnTo>
                    <a:pt x="31163" y="506235"/>
                  </a:lnTo>
                  <a:lnTo>
                    <a:pt x="51024" y="510245"/>
                  </a:lnTo>
                  <a:lnTo>
                    <a:pt x="752511" y="510245"/>
                  </a:lnTo>
                  <a:lnTo>
                    <a:pt x="772372" y="506235"/>
                  </a:lnTo>
                  <a:lnTo>
                    <a:pt x="788591" y="495300"/>
                  </a:lnTo>
                  <a:lnTo>
                    <a:pt x="799526" y="479081"/>
                  </a:lnTo>
                  <a:lnTo>
                    <a:pt x="803536" y="459220"/>
                  </a:lnTo>
                  <a:lnTo>
                    <a:pt x="803536" y="51024"/>
                  </a:lnTo>
                  <a:lnTo>
                    <a:pt x="799526" y="31163"/>
                  </a:lnTo>
                  <a:lnTo>
                    <a:pt x="788591" y="14944"/>
                  </a:lnTo>
                  <a:lnTo>
                    <a:pt x="772372" y="4009"/>
                  </a:lnTo>
                  <a:lnTo>
                    <a:pt x="752511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897561" y="3072260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09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752511" y="0"/>
                  </a:lnTo>
                  <a:lnTo>
                    <a:pt x="772372" y="4009"/>
                  </a:lnTo>
                  <a:lnTo>
                    <a:pt x="788591" y="14944"/>
                  </a:lnTo>
                  <a:lnTo>
                    <a:pt x="799526" y="31163"/>
                  </a:lnTo>
                  <a:lnTo>
                    <a:pt x="803536" y="51024"/>
                  </a:lnTo>
                  <a:lnTo>
                    <a:pt x="803536" y="459220"/>
                  </a:lnTo>
                  <a:lnTo>
                    <a:pt x="799526" y="479081"/>
                  </a:lnTo>
                  <a:lnTo>
                    <a:pt x="788591" y="495300"/>
                  </a:lnTo>
                  <a:lnTo>
                    <a:pt x="772372" y="506235"/>
                  </a:lnTo>
                  <a:lnTo>
                    <a:pt x="752511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986844" y="3157077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09" h="510539">
                  <a:moveTo>
                    <a:pt x="752511" y="0"/>
                  </a:moveTo>
                  <a:lnTo>
                    <a:pt x="51024" y="0"/>
                  </a:lnTo>
                  <a:lnTo>
                    <a:pt x="31163" y="4009"/>
                  </a:lnTo>
                  <a:lnTo>
                    <a:pt x="14944" y="14944"/>
                  </a:lnTo>
                  <a:lnTo>
                    <a:pt x="4009" y="31163"/>
                  </a:lnTo>
                  <a:lnTo>
                    <a:pt x="0" y="51024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300"/>
                  </a:lnTo>
                  <a:lnTo>
                    <a:pt x="31163" y="506235"/>
                  </a:lnTo>
                  <a:lnTo>
                    <a:pt x="51024" y="510245"/>
                  </a:lnTo>
                  <a:lnTo>
                    <a:pt x="752511" y="510245"/>
                  </a:lnTo>
                  <a:lnTo>
                    <a:pt x="772372" y="506235"/>
                  </a:lnTo>
                  <a:lnTo>
                    <a:pt x="788591" y="495300"/>
                  </a:lnTo>
                  <a:lnTo>
                    <a:pt x="799526" y="479081"/>
                  </a:lnTo>
                  <a:lnTo>
                    <a:pt x="803536" y="459220"/>
                  </a:lnTo>
                  <a:lnTo>
                    <a:pt x="803536" y="51024"/>
                  </a:lnTo>
                  <a:lnTo>
                    <a:pt x="799526" y="31163"/>
                  </a:lnTo>
                  <a:lnTo>
                    <a:pt x="788591" y="14944"/>
                  </a:lnTo>
                  <a:lnTo>
                    <a:pt x="772372" y="4009"/>
                  </a:lnTo>
                  <a:lnTo>
                    <a:pt x="752511" y="0"/>
                  </a:lnTo>
                  <a:close/>
                </a:path>
              </a:pathLst>
            </a:custGeom>
            <a:solidFill>
              <a:srgbClr val="EBF1DE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986844" y="3157077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09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752511" y="0"/>
                  </a:lnTo>
                  <a:lnTo>
                    <a:pt x="772372" y="4009"/>
                  </a:lnTo>
                  <a:lnTo>
                    <a:pt x="788591" y="14944"/>
                  </a:lnTo>
                  <a:lnTo>
                    <a:pt x="799526" y="31163"/>
                  </a:lnTo>
                  <a:lnTo>
                    <a:pt x="803536" y="51024"/>
                  </a:lnTo>
                  <a:lnTo>
                    <a:pt x="803536" y="459220"/>
                  </a:lnTo>
                  <a:lnTo>
                    <a:pt x="799526" y="479081"/>
                  </a:lnTo>
                  <a:lnTo>
                    <a:pt x="788591" y="495300"/>
                  </a:lnTo>
                  <a:lnTo>
                    <a:pt x="772372" y="506235"/>
                  </a:lnTo>
                  <a:lnTo>
                    <a:pt x="752511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9BBB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7053204" y="3205988"/>
            <a:ext cx="671195" cy="3733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6195" marR="5080" indent="-24130">
              <a:lnSpc>
                <a:spcPts val="1300"/>
              </a:lnSpc>
              <a:spcBef>
                <a:spcPts val="260"/>
              </a:spcBef>
            </a:pPr>
            <a:r>
              <a:rPr sz="1200" spc="-5" dirty="0">
                <a:latin typeface="Calibri"/>
                <a:cs typeface="Calibri"/>
              </a:rPr>
              <a:t>Н</a:t>
            </a:r>
            <a:r>
              <a:rPr sz="1200" dirty="0">
                <a:latin typeface="Calibri"/>
                <a:cs typeface="Calibri"/>
              </a:rPr>
              <a:t>ор</a:t>
            </a:r>
            <a:r>
              <a:rPr sz="1200" spc="-5" dirty="0">
                <a:latin typeface="Calibri"/>
                <a:cs typeface="Calibri"/>
              </a:rPr>
              <a:t>мати</a:t>
            </a:r>
            <a:r>
              <a:rPr sz="1200" dirty="0">
                <a:latin typeface="Calibri"/>
                <a:cs typeface="Calibri"/>
              </a:rPr>
              <a:t>в  ные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акты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7866960" y="3059560"/>
            <a:ext cx="918844" cy="621030"/>
            <a:chOff x="7866960" y="3059560"/>
            <a:chExt cx="918844" cy="621030"/>
          </a:xfrm>
        </p:grpSpPr>
        <p:sp>
          <p:nvSpPr>
            <p:cNvPr id="72" name="object 72"/>
            <p:cNvSpPr/>
            <p:nvPr/>
          </p:nvSpPr>
          <p:spPr>
            <a:xfrm>
              <a:off x="7879660" y="3072260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09" h="510539">
                  <a:moveTo>
                    <a:pt x="752511" y="0"/>
                  </a:moveTo>
                  <a:lnTo>
                    <a:pt x="51024" y="0"/>
                  </a:lnTo>
                  <a:lnTo>
                    <a:pt x="31163" y="4009"/>
                  </a:lnTo>
                  <a:lnTo>
                    <a:pt x="14944" y="14944"/>
                  </a:lnTo>
                  <a:lnTo>
                    <a:pt x="4009" y="31163"/>
                  </a:lnTo>
                  <a:lnTo>
                    <a:pt x="0" y="51024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300"/>
                  </a:lnTo>
                  <a:lnTo>
                    <a:pt x="31163" y="506235"/>
                  </a:lnTo>
                  <a:lnTo>
                    <a:pt x="51024" y="510245"/>
                  </a:lnTo>
                  <a:lnTo>
                    <a:pt x="752511" y="510245"/>
                  </a:lnTo>
                  <a:lnTo>
                    <a:pt x="772372" y="506235"/>
                  </a:lnTo>
                  <a:lnTo>
                    <a:pt x="788591" y="495300"/>
                  </a:lnTo>
                  <a:lnTo>
                    <a:pt x="799526" y="479081"/>
                  </a:lnTo>
                  <a:lnTo>
                    <a:pt x="803536" y="459220"/>
                  </a:lnTo>
                  <a:lnTo>
                    <a:pt x="803536" y="51024"/>
                  </a:lnTo>
                  <a:lnTo>
                    <a:pt x="799526" y="31163"/>
                  </a:lnTo>
                  <a:lnTo>
                    <a:pt x="788591" y="14944"/>
                  </a:lnTo>
                  <a:lnTo>
                    <a:pt x="772372" y="4009"/>
                  </a:lnTo>
                  <a:lnTo>
                    <a:pt x="752511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7879660" y="3072260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09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752511" y="0"/>
                  </a:lnTo>
                  <a:lnTo>
                    <a:pt x="772372" y="4009"/>
                  </a:lnTo>
                  <a:lnTo>
                    <a:pt x="788591" y="14944"/>
                  </a:lnTo>
                  <a:lnTo>
                    <a:pt x="799526" y="31163"/>
                  </a:lnTo>
                  <a:lnTo>
                    <a:pt x="803536" y="51024"/>
                  </a:lnTo>
                  <a:lnTo>
                    <a:pt x="803536" y="459220"/>
                  </a:lnTo>
                  <a:lnTo>
                    <a:pt x="799526" y="479081"/>
                  </a:lnTo>
                  <a:lnTo>
                    <a:pt x="788591" y="495300"/>
                  </a:lnTo>
                  <a:lnTo>
                    <a:pt x="772372" y="506235"/>
                  </a:lnTo>
                  <a:lnTo>
                    <a:pt x="752511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68942" y="3157077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09" h="510539">
                  <a:moveTo>
                    <a:pt x="752511" y="0"/>
                  </a:moveTo>
                  <a:lnTo>
                    <a:pt x="51024" y="0"/>
                  </a:lnTo>
                  <a:lnTo>
                    <a:pt x="31163" y="4009"/>
                  </a:lnTo>
                  <a:lnTo>
                    <a:pt x="14944" y="14944"/>
                  </a:lnTo>
                  <a:lnTo>
                    <a:pt x="4009" y="31163"/>
                  </a:lnTo>
                  <a:lnTo>
                    <a:pt x="0" y="51024"/>
                  </a:lnTo>
                  <a:lnTo>
                    <a:pt x="0" y="459220"/>
                  </a:lnTo>
                  <a:lnTo>
                    <a:pt x="4009" y="479081"/>
                  </a:lnTo>
                  <a:lnTo>
                    <a:pt x="14944" y="495300"/>
                  </a:lnTo>
                  <a:lnTo>
                    <a:pt x="31163" y="506235"/>
                  </a:lnTo>
                  <a:lnTo>
                    <a:pt x="51024" y="510245"/>
                  </a:lnTo>
                  <a:lnTo>
                    <a:pt x="752511" y="510245"/>
                  </a:lnTo>
                  <a:lnTo>
                    <a:pt x="772372" y="506235"/>
                  </a:lnTo>
                  <a:lnTo>
                    <a:pt x="788591" y="495300"/>
                  </a:lnTo>
                  <a:lnTo>
                    <a:pt x="799526" y="479081"/>
                  </a:lnTo>
                  <a:lnTo>
                    <a:pt x="803536" y="459220"/>
                  </a:lnTo>
                  <a:lnTo>
                    <a:pt x="803536" y="51024"/>
                  </a:lnTo>
                  <a:lnTo>
                    <a:pt x="799526" y="31163"/>
                  </a:lnTo>
                  <a:lnTo>
                    <a:pt x="788591" y="14944"/>
                  </a:lnTo>
                  <a:lnTo>
                    <a:pt x="772372" y="4009"/>
                  </a:lnTo>
                  <a:lnTo>
                    <a:pt x="752511" y="0"/>
                  </a:lnTo>
                  <a:close/>
                </a:path>
              </a:pathLst>
            </a:custGeom>
            <a:solidFill>
              <a:srgbClr val="EBF1DE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968942" y="3157077"/>
              <a:ext cx="803910" cy="510540"/>
            </a:xfrm>
            <a:custGeom>
              <a:avLst/>
              <a:gdLst/>
              <a:ahLst/>
              <a:cxnLst/>
              <a:rect l="l" t="t" r="r" b="b"/>
              <a:pathLst>
                <a:path w="803909" h="510539">
                  <a:moveTo>
                    <a:pt x="0" y="51024"/>
                  </a:moveTo>
                  <a:lnTo>
                    <a:pt x="4009" y="31163"/>
                  </a:lnTo>
                  <a:lnTo>
                    <a:pt x="14944" y="14944"/>
                  </a:lnTo>
                  <a:lnTo>
                    <a:pt x="31163" y="4009"/>
                  </a:lnTo>
                  <a:lnTo>
                    <a:pt x="51024" y="0"/>
                  </a:lnTo>
                  <a:lnTo>
                    <a:pt x="752511" y="0"/>
                  </a:lnTo>
                  <a:lnTo>
                    <a:pt x="772372" y="4009"/>
                  </a:lnTo>
                  <a:lnTo>
                    <a:pt x="788591" y="14944"/>
                  </a:lnTo>
                  <a:lnTo>
                    <a:pt x="799526" y="31163"/>
                  </a:lnTo>
                  <a:lnTo>
                    <a:pt x="803536" y="51024"/>
                  </a:lnTo>
                  <a:lnTo>
                    <a:pt x="803536" y="459220"/>
                  </a:lnTo>
                  <a:lnTo>
                    <a:pt x="799526" y="479081"/>
                  </a:lnTo>
                  <a:lnTo>
                    <a:pt x="788591" y="495300"/>
                  </a:lnTo>
                  <a:lnTo>
                    <a:pt x="772372" y="506235"/>
                  </a:lnTo>
                  <a:lnTo>
                    <a:pt x="752511" y="510245"/>
                  </a:lnTo>
                  <a:lnTo>
                    <a:pt x="51024" y="510245"/>
                  </a:lnTo>
                  <a:lnTo>
                    <a:pt x="31163" y="506235"/>
                  </a:lnTo>
                  <a:lnTo>
                    <a:pt x="14944" y="495300"/>
                  </a:lnTo>
                  <a:lnTo>
                    <a:pt x="4009" y="479081"/>
                  </a:lnTo>
                  <a:lnTo>
                    <a:pt x="0" y="459220"/>
                  </a:lnTo>
                  <a:lnTo>
                    <a:pt x="0" y="51024"/>
                  </a:lnTo>
                  <a:close/>
                </a:path>
              </a:pathLst>
            </a:custGeom>
            <a:ln w="25400">
              <a:solidFill>
                <a:srgbClr val="9BBB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8062767" y="3291332"/>
            <a:ext cx="615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Фин</a:t>
            </a:r>
            <a:r>
              <a:rPr sz="1200" dirty="0">
                <a:latin typeface="Calibri"/>
                <a:cs typeface="Calibri"/>
              </a:rPr>
              <a:t>а</a:t>
            </a:r>
            <a:r>
              <a:rPr sz="1200" spc="-5" dirty="0">
                <a:latin typeface="Calibri"/>
                <a:cs typeface="Calibri"/>
              </a:rPr>
              <a:t>н</a:t>
            </a:r>
            <a:r>
              <a:rPr sz="1200" dirty="0">
                <a:latin typeface="Calibri"/>
                <a:cs typeface="Calibri"/>
              </a:rPr>
              <a:t>сы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10311" y="4440935"/>
            <a:ext cx="1447800" cy="1591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289316" y="4462272"/>
            <a:ext cx="1219835" cy="15163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8600"/>
              </a:lnSpc>
              <a:spcBef>
                <a:spcPts val="114"/>
              </a:spcBef>
            </a:pPr>
            <a:r>
              <a:rPr sz="1100" spc="-30" dirty="0">
                <a:latin typeface="Calibri"/>
                <a:cs typeface="Calibri"/>
              </a:rPr>
              <a:t>Основными видами  </a:t>
            </a:r>
            <a:r>
              <a:rPr sz="1100" spc="-25" dirty="0">
                <a:latin typeface="Calibri"/>
                <a:cs typeface="Calibri"/>
              </a:rPr>
              <a:t>гомеостаза </a:t>
            </a:r>
            <a:r>
              <a:rPr sz="1100" dirty="0">
                <a:latin typeface="Calibri"/>
                <a:cs typeface="Calibri"/>
              </a:rPr>
              <a:t>у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высших  </a:t>
            </a:r>
            <a:r>
              <a:rPr sz="1100" spc="-35" dirty="0">
                <a:latin typeface="Calibri"/>
                <a:cs typeface="Calibri"/>
              </a:rPr>
              <a:t>организмов  </a:t>
            </a:r>
            <a:r>
              <a:rPr sz="1100" spc="-30" dirty="0">
                <a:latin typeface="Calibri"/>
                <a:cs typeface="Calibri"/>
              </a:rPr>
              <a:t>являются:  генетический  </a:t>
            </a:r>
            <a:r>
              <a:rPr sz="1100" spc="-25" dirty="0">
                <a:latin typeface="Calibri"/>
                <a:cs typeface="Calibri"/>
              </a:rPr>
              <a:t>Структурный  гомеостаз  внутренней </a:t>
            </a:r>
            <a:r>
              <a:rPr sz="1100" spc="-30" dirty="0">
                <a:latin typeface="Calibri"/>
                <a:cs typeface="Calibri"/>
              </a:rPr>
              <a:t>жидкой  </a:t>
            </a:r>
            <a:r>
              <a:rPr sz="1100" spc="-25" dirty="0">
                <a:latin typeface="Calibri"/>
                <a:cs typeface="Calibri"/>
              </a:rPr>
              <a:t>среды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организма.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1355962" y="3947278"/>
            <a:ext cx="998855" cy="479425"/>
            <a:chOff x="1355962" y="3947278"/>
            <a:chExt cx="998855" cy="479425"/>
          </a:xfrm>
        </p:grpSpPr>
        <p:sp>
          <p:nvSpPr>
            <p:cNvPr id="80" name="object 80"/>
            <p:cNvSpPr/>
            <p:nvPr/>
          </p:nvSpPr>
          <p:spPr>
            <a:xfrm>
              <a:off x="1368662" y="3959978"/>
              <a:ext cx="973386" cy="4535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368662" y="3959978"/>
              <a:ext cx="973455" cy="454025"/>
            </a:xfrm>
            <a:custGeom>
              <a:avLst/>
              <a:gdLst/>
              <a:ahLst/>
              <a:cxnLst/>
              <a:rect l="l" t="t" r="r" b="b"/>
              <a:pathLst>
                <a:path w="973455" h="454025">
                  <a:moveTo>
                    <a:pt x="0" y="75586"/>
                  </a:moveTo>
                  <a:lnTo>
                    <a:pt x="5939" y="46164"/>
                  </a:lnTo>
                  <a:lnTo>
                    <a:pt x="22138" y="22138"/>
                  </a:lnTo>
                  <a:lnTo>
                    <a:pt x="46164" y="5939"/>
                  </a:lnTo>
                  <a:lnTo>
                    <a:pt x="75586" y="0"/>
                  </a:lnTo>
                  <a:lnTo>
                    <a:pt x="897799" y="0"/>
                  </a:lnTo>
                  <a:lnTo>
                    <a:pt x="927221" y="5939"/>
                  </a:lnTo>
                  <a:lnTo>
                    <a:pt x="951247" y="22138"/>
                  </a:lnTo>
                  <a:lnTo>
                    <a:pt x="967446" y="46164"/>
                  </a:lnTo>
                  <a:lnTo>
                    <a:pt x="973386" y="75586"/>
                  </a:lnTo>
                  <a:lnTo>
                    <a:pt x="973386" y="377926"/>
                  </a:lnTo>
                  <a:lnTo>
                    <a:pt x="967446" y="407348"/>
                  </a:lnTo>
                  <a:lnTo>
                    <a:pt x="951247" y="431374"/>
                  </a:lnTo>
                  <a:lnTo>
                    <a:pt x="927221" y="447573"/>
                  </a:lnTo>
                  <a:lnTo>
                    <a:pt x="897799" y="453513"/>
                  </a:lnTo>
                  <a:lnTo>
                    <a:pt x="75586" y="453513"/>
                  </a:lnTo>
                  <a:lnTo>
                    <a:pt x="46164" y="447573"/>
                  </a:lnTo>
                  <a:lnTo>
                    <a:pt x="22138" y="431374"/>
                  </a:lnTo>
                  <a:lnTo>
                    <a:pt x="5939" y="407348"/>
                  </a:lnTo>
                  <a:lnTo>
                    <a:pt x="0" y="377926"/>
                  </a:lnTo>
                  <a:lnTo>
                    <a:pt x="0" y="75586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1551349" y="4081272"/>
            <a:ext cx="6102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5" dirty="0">
                <a:latin typeface="Calibri"/>
                <a:cs typeface="Calibri"/>
              </a:rPr>
              <a:t>г</a:t>
            </a:r>
            <a:r>
              <a:rPr sz="1100" b="1" spc="-35" dirty="0">
                <a:latin typeface="Calibri"/>
                <a:cs typeface="Calibri"/>
              </a:rPr>
              <a:t>ом</a:t>
            </a:r>
            <a:r>
              <a:rPr sz="1100" b="1" spc="-30" dirty="0">
                <a:latin typeface="Calibri"/>
                <a:cs typeface="Calibri"/>
              </a:rPr>
              <a:t>ео</a:t>
            </a:r>
            <a:r>
              <a:rPr sz="1100" b="1" spc="-25" dirty="0">
                <a:latin typeface="Calibri"/>
                <a:cs typeface="Calibri"/>
              </a:rPr>
              <a:t>с</a:t>
            </a:r>
            <a:r>
              <a:rPr sz="1100" b="1" spc="-20" dirty="0">
                <a:latin typeface="Calibri"/>
                <a:cs typeface="Calibri"/>
              </a:rPr>
              <a:t>т</a:t>
            </a:r>
            <a:r>
              <a:rPr sz="1100" b="1" spc="-35" dirty="0">
                <a:latin typeface="Calibri"/>
                <a:cs typeface="Calibri"/>
              </a:rPr>
              <a:t>а</a:t>
            </a:r>
            <a:r>
              <a:rPr sz="1100" b="1" dirty="0">
                <a:latin typeface="Calibri"/>
                <a:cs typeface="Calibri"/>
              </a:rPr>
              <a:t>з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1901485" y="4623140"/>
            <a:ext cx="1098550" cy="479425"/>
            <a:chOff x="1901485" y="4623140"/>
            <a:chExt cx="1098550" cy="479425"/>
          </a:xfrm>
        </p:grpSpPr>
        <p:sp>
          <p:nvSpPr>
            <p:cNvPr id="84" name="object 84"/>
            <p:cNvSpPr/>
            <p:nvPr/>
          </p:nvSpPr>
          <p:spPr>
            <a:xfrm>
              <a:off x="1914143" y="4632959"/>
              <a:ext cx="1075944" cy="4572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914185" y="4635840"/>
              <a:ext cx="1073150" cy="454025"/>
            </a:xfrm>
            <a:custGeom>
              <a:avLst/>
              <a:gdLst/>
              <a:ahLst/>
              <a:cxnLst/>
              <a:rect l="l" t="t" r="r" b="b"/>
              <a:pathLst>
                <a:path w="1073150" h="454025">
                  <a:moveTo>
                    <a:pt x="0" y="75586"/>
                  </a:moveTo>
                  <a:lnTo>
                    <a:pt x="5939" y="46164"/>
                  </a:lnTo>
                  <a:lnTo>
                    <a:pt x="22138" y="22138"/>
                  </a:lnTo>
                  <a:lnTo>
                    <a:pt x="46164" y="5939"/>
                  </a:lnTo>
                  <a:lnTo>
                    <a:pt x="75586" y="0"/>
                  </a:lnTo>
                  <a:lnTo>
                    <a:pt x="997548" y="0"/>
                  </a:lnTo>
                  <a:lnTo>
                    <a:pt x="1026970" y="5939"/>
                  </a:lnTo>
                  <a:lnTo>
                    <a:pt x="1050996" y="22138"/>
                  </a:lnTo>
                  <a:lnTo>
                    <a:pt x="1067195" y="46164"/>
                  </a:lnTo>
                  <a:lnTo>
                    <a:pt x="1073135" y="75586"/>
                  </a:lnTo>
                  <a:lnTo>
                    <a:pt x="1073135" y="377926"/>
                  </a:lnTo>
                  <a:lnTo>
                    <a:pt x="1067195" y="407348"/>
                  </a:lnTo>
                  <a:lnTo>
                    <a:pt x="1050996" y="431374"/>
                  </a:lnTo>
                  <a:lnTo>
                    <a:pt x="1026970" y="447573"/>
                  </a:lnTo>
                  <a:lnTo>
                    <a:pt x="997548" y="453513"/>
                  </a:lnTo>
                  <a:lnTo>
                    <a:pt x="75586" y="453513"/>
                  </a:lnTo>
                  <a:lnTo>
                    <a:pt x="46164" y="447573"/>
                  </a:lnTo>
                  <a:lnTo>
                    <a:pt x="22138" y="431374"/>
                  </a:lnTo>
                  <a:lnTo>
                    <a:pt x="5939" y="407348"/>
                  </a:lnTo>
                  <a:lnTo>
                    <a:pt x="0" y="377926"/>
                  </a:lnTo>
                  <a:lnTo>
                    <a:pt x="0" y="75586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86"/>
          <p:cNvSpPr txBox="1"/>
          <p:nvPr/>
        </p:nvSpPr>
        <p:spPr>
          <a:xfrm>
            <a:off x="2131665" y="4757928"/>
            <a:ext cx="6413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30" dirty="0">
                <a:latin typeface="Calibri"/>
                <a:cs typeface="Calibri"/>
              </a:rPr>
              <a:t>адаптация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1532418" y="3680012"/>
            <a:ext cx="2620010" cy="1407795"/>
            <a:chOff x="1532418" y="3680012"/>
            <a:chExt cx="2620010" cy="1407795"/>
          </a:xfrm>
        </p:grpSpPr>
        <p:sp>
          <p:nvSpPr>
            <p:cNvPr id="88" name="object 88"/>
            <p:cNvSpPr/>
            <p:nvPr/>
          </p:nvSpPr>
          <p:spPr>
            <a:xfrm>
              <a:off x="1537181" y="3684775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h="268604">
                  <a:moveTo>
                    <a:pt x="0" y="0"/>
                  </a:moveTo>
                  <a:lnTo>
                    <a:pt x="1" y="268491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084384" y="3684775"/>
              <a:ext cx="0" cy="265430"/>
            </a:xfrm>
            <a:custGeom>
              <a:avLst/>
              <a:gdLst/>
              <a:ahLst/>
              <a:cxnLst/>
              <a:rect l="l" t="t" r="r" b="b"/>
              <a:pathLst>
                <a:path h="265429">
                  <a:moveTo>
                    <a:pt x="0" y="0"/>
                  </a:moveTo>
                  <a:lnTo>
                    <a:pt x="1" y="264955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265066" y="4497251"/>
              <a:ext cx="0" cy="107314"/>
            </a:xfrm>
            <a:custGeom>
              <a:avLst/>
              <a:gdLst/>
              <a:ahLst/>
              <a:cxnLst/>
              <a:rect l="l" t="t" r="r" b="b"/>
              <a:pathLst>
                <a:path h="107314">
                  <a:moveTo>
                    <a:pt x="0" y="0"/>
                  </a:moveTo>
                  <a:lnTo>
                    <a:pt x="1" y="107127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860573" y="3925676"/>
              <a:ext cx="0" cy="529590"/>
            </a:xfrm>
            <a:custGeom>
              <a:avLst/>
              <a:gdLst/>
              <a:ahLst/>
              <a:cxnLst/>
              <a:rect l="l" t="t" r="r" b="b"/>
              <a:pathLst>
                <a:path h="529589">
                  <a:moveTo>
                    <a:pt x="0" y="0"/>
                  </a:moveTo>
                  <a:lnTo>
                    <a:pt x="1" y="529443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3063240" y="4620768"/>
              <a:ext cx="1078991" cy="4541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3066285" y="4621282"/>
              <a:ext cx="1073150" cy="454025"/>
            </a:xfrm>
            <a:custGeom>
              <a:avLst/>
              <a:gdLst/>
              <a:ahLst/>
              <a:cxnLst/>
              <a:rect l="l" t="t" r="r" b="b"/>
              <a:pathLst>
                <a:path w="1073150" h="454025">
                  <a:moveTo>
                    <a:pt x="0" y="75586"/>
                  </a:moveTo>
                  <a:lnTo>
                    <a:pt x="5939" y="46164"/>
                  </a:lnTo>
                  <a:lnTo>
                    <a:pt x="22138" y="22138"/>
                  </a:lnTo>
                  <a:lnTo>
                    <a:pt x="46164" y="5939"/>
                  </a:lnTo>
                  <a:lnTo>
                    <a:pt x="75586" y="0"/>
                  </a:lnTo>
                  <a:lnTo>
                    <a:pt x="997548" y="0"/>
                  </a:lnTo>
                  <a:lnTo>
                    <a:pt x="1026970" y="5939"/>
                  </a:lnTo>
                  <a:lnTo>
                    <a:pt x="1050996" y="22138"/>
                  </a:lnTo>
                  <a:lnTo>
                    <a:pt x="1067195" y="46164"/>
                  </a:lnTo>
                  <a:lnTo>
                    <a:pt x="1073135" y="75586"/>
                  </a:lnTo>
                  <a:lnTo>
                    <a:pt x="1073135" y="377926"/>
                  </a:lnTo>
                  <a:lnTo>
                    <a:pt x="1067195" y="407348"/>
                  </a:lnTo>
                  <a:lnTo>
                    <a:pt x="1050996" y="431374"/>
                  </a:lnTo>
                  <a:lnTo>
                    <a:pt x="1026970" y="447573"/>
                  </a:lnTo>
                  <a:lnTo>
                    <a:pt x="997548" y="453513"/>
                  </a:lnTo>
                  <a:lnTo>
                    <a:pt x="75586" y="453513"/>
                  </a:lnTo>
                  <a:lnTo>
                    <a:pt x="46164" y="447573"/>
                  </a:lnTo>
                  <a:lnTo>
                    <a:pt x="22138" y="431374"/>
                  </a:lnTo>
                  <a:lnTo>
                    <a:pt x="5939" y="407348"/>
                  </a:lnTo>
                  <a:lnTo>
                    <a:pt x="0" y="377926"/>
                  </a:lnTo>
                  <a:lnTo>
                    <a:pt x="0" y="75586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94"/>
          <p:cNvSpPr txBox="1"/>
          <p:nvPr/>
        </p:nvSpPr>
        <p:spPr>
          <a:xfrm>
            <a:off x="3272652" y="4742688"/>
            <a:ext cx="6610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30" dirty="0">
                <a:latin typeface="Calibri"/>
                <a:cs typeface="Calibri"/>
              </a:rPr>
              <a:t>по</a:t>
            </a:r>
            <a:r>
              <a:rPr sz="1100" b="1" spc="-20" dirty="0">
                <a:latin typeface="Calibri"/>
                <a:cs typeface="Calibri"/>
              </a:rPr>
              <a:t>в</a:t>
            </a:r>
            <a:r>
              <a:rPr sz="1100" b="1" spc="-30" dirty="0">
                <a:latin typeface="Calibri"/>
                <a:cs typeface="Calibri"/>
              </a:rPr>
              <a:t>едение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1965237" y="3828434"/>
            <a:ext cx="2581275" cy="814705"/>
            <a:chOff x="1965237" y="3828434"/>
            <a:chExt cx="2581275" cy="814705"/>
          </a:xfrm>
        </p:grpSpPr>
        <p:sp>
          <p:nvSpPr>
            <p:cNvPr id="96" name="object 96"/>
            <p:cNvSpPr/>
            <p:nvPr/>
          </p:nvSpPr>
          <p:spPr>
            <a:xfrm>
              <a:off x="3214022" y="3925676"/>
              <a:ext cx="0" cy="561975"/>
            </a:xfrm>
            <a:custGeom>
              <a:avLst/>
              <a:gdLst/>
              <a:ahLst/>
              <a:cxnLst/>
              <a:rect l="l" t="t" r="r" b="b"/>
              <a:pathLst>
                <a:path h="561975">
                  <a:moveTo>
                    <a:pt x="0" y="0"/>
                  </a:moveTo>
                  <a:lnTo>
                    <a:pt x="1" y="561724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977937" y="4429376"/>
              <a:ext cx="1073150" cy="201295"/>
            </a:xfrm>
            <a:custGeom>
              <a:avLst/>
              <a:gdLst/>
              <a:ahLst/>
              <a:cxnLst/>
              <a:rect l="l" t="t" r="r" b="b"/>
              <a:pathLst>
                <a:path w="1073150" h="201295">
                  <a:moveTo>
                    <a:pt x="100493" y="0"/>
                  </a:moveTo>
                  <a:lnTo>
                    <a:pt x="0" y="100493"/>
                  </a:lnTo>
                  <a:lnTo>
                    <a:pt x="100493" y="200987"/>
                  </a:lnTo>
                  <a:lnTo>
                    <a:pt x="100493" y="150741"/>
                  </a:lnTo>
                  <a:lnTo>
                    <a:pt x="1073134" y="150741"/>
                  </a:lnTo>
                  <a:lnTo>
                    <a:pt x="1073134" y="50246"/>
                  </a:lnTo>
                  <a:lnTo>
                    <a:pt x="100493" y="50246"/>
                  </a:lnTo>
                  <a:lnTo>
                    <a:pt x="10049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977937" y="4429376"/>
              <a:ext cx="1073150" cy="201295"/>
            </a:xfrm>
            <a:custGeom>
              <a:avLst/>
              <a:gdLst/>
              <a:ahLst/>
              <a:cxnLst/>
              <a:rect l="l" t="t" r="r" b="b"/>
              <a:pathLst>
                <a:path w="1073150" h="201295">
                  <a:moveTo>
                    <a:pt x="0" y="100494"/>
                  </a:moveTo>
                  <a:lnTo>
                    <a:pt x="100493" y="0"/>
                  </a:lnTo>
                  <a:lnTo>
                    <a:pt x="100493" y="50246"/>
                  </a:lnTo>
                  <a:lnTo>
                    <a:pt x="1073135" y="50246"/>
                  </a:lnTo>
                  <a:lnTo>
                    <a:pt x="1073135" y="150740"/>
                  </a:lnTo>
                  <a:lnTo>
                    <a:pt x="100493" y="150740"/>
                  </a:lnTo>
                  <a:lnTo>
                    <a:pt x="100493" y="200987"/>
                  </a:lnTo>
                  <a:lnTo>
                    <a:pt x="0" y="100494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3035857" y="4428331"/>
              <a:ext cx="1073150" cy="201295"/>
            </a:xfrm>
            <a:custGeom>
              <a:avLst/>
              <a:gdLst/>
              <a:ahLst/>
              <a:cxnLst/>
              <a:rect l="l" t="t" r="r" b="b"/>
              <a:pathLst>
                <a:path w="1073150" h="201295">
                  <a:moveTo>
                    <a:pt x="972642" y="0"/>
                  </a:moveTo>
                  <a:lnTo>
                    <a:pt x="972642" y="50246"/>
                  </a:lnTo>
                  <a:lnTo>
                    <a:pt x="0" y="50246"/>
                  </a:lnTo>
                  <a:lnTo>
                    <a:pt x="0" y="150740"/>
                  </a:lnTo>
                  <a:lnTo>
                    <a:pt x="972642" y="150740"/>
                  </a:lnTo>
                  <a:lnTo>
                    <a:pt x="972642" y="200986"/>
                  </a:lnTo>
                  <a:lnTo>
                    <a:pt x="1073134" y="100493"/>
                  </a:lnTo>
                  <a:lnTo>
                    <a:pt x="972642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035857" y="4428331"/>
              <a:ext cx="1073150" cy="201295"/>
            </a:xfrm>
            <a:custGeom>
              <a:avLst/>
              <a:gdLst/>
              <a:ahLst/>
              <a:cxnLst/>
              <a:rect l="l" t="t" r="r" b="b"/>
              <a:pathLst>
                <a:path w="1073150" h="201295">
                  <a:moveTo>
                    <a:pt x="0" y="50246"/>
                  </a:moveTo>
                  <a:lnTo>
                    <a:pt x="972641" y="50246"/>
                  </a:lnTo>
                  <a:lnTo>
                    <a:pt x="972641" y="0"/>
                  </a:lnTo>
                  <a:lnTo>
                    <a:pt x="1073134" y="100494"/>
                  </a:lnTo>
                  <a:lnTo>
                    <a:pt x="972641" y="200987"/>
                  </a:lnTo>
                  <a:lnTo>
                    <a:pt x="972641" y="150740"/>
                  </a:lnTo>
                  <a:lnTo>
                    <a:pt x="0" y="150740"/>
                  </a:lnTo>
                  <a:lnTo>
                    <a:pt x="0" y="50246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678003" y="3841134"/>
              <a:ext cx="855980" cy="413384"/>
            </a:xfrm>
            <a:custGeom>
              <a:avLst/>
              <a:gdLst/>
              <a:ahLst/>
              <a:cxnLst/>
              <a:rect l="l" t="t" r="r" b="b"/>
              <a:pathLst>
                <a:path w="855979" h="413385">
                  <a:moveTo>
                    <a:pt x="786904" y="0"/>
                  </a:moveTo>
                  <a:lnTo>
                    <a:pt x="68813" y="0"/>
                  </a:lnTo>
                  <a:lnTo>
                    <a:pt x="42028" y="5407"/>
                  </a:lnTo>
                  <a:lnTo>
                    <a:pt x="20155" y="20155"/>
                  </a:lnTo>
                  <a:lnTo>
                    <a:pt x="5407" y="42028"/>
                  </a:lnTo>
                  <a:lnTo>
                    <a:pt x="0" y="68813"/>
                  </a:lnTo>
                  <a:lnTo>
                    <a:pt x="0" y="344059"/>
                  </a:lnTo>
                  <a:lnTo>
                    <a:pt x="5407" y="370844"/>
                  </a:lnTo>
                  <a:lnTo>
                    <a:pt x="20155" y="392718"/>
                  </a:lnTo>
                  <a:lnTo>
                    <a:pt x="42028" y="407465"/>
                  </a:lnTo>
                  <a:lnTo>
                    <a:pt x="68813" y="412873"/>
                  </a:lnTo>
                  <a:lnTo>
                    <a:pt x="786904" y="412873"/>
                  </a:lnTo>
                  <a:lnTo>
                    <a:pt x="813690" y="407465"/>
                  </a:lnTo>
                  <a:lnTo>
                    <a:pt x="835563" y="392718"/>
                  </a:lnTo>
                  <a:lnTo>
                    <a:pt x="850310" y="370844"/>
                  </a:lnTo>
                  <a:lnTo>
                    <a:pt x="855718" y="344059"/>
                  </a:lnTo>
                  <a:lnTo>
                    <a:pt x="855718" y="68813"/>
                  </a:lnTo>
                  <a:lnTo>
                    <a:pt x="850310" y="42028"/>
                  </a:lnTo>
                  <a:lnTo>
                    <a:pt x="835563" y="20155"/>
                  </a:lnTo>
                  <a:lnTo>
                    <a:pt x="813690" y="5407"/>
                  </a:lnTo>
                  <a:lnTo>
                    <a:pt x="786904" y="0"/>
                  </a:lnTo>
                  <a:close/>
                </a:path>
              </a:pathLst>
            </a:custGeom>
            <a:solidFill>
              <a:srgbClr val="E46C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678003" y="3841134"/>
              <a:ext cx="855980" cy="413384"/>
            </a:xfrm>
            <a:custGeom>
              <a:avLst/>
              <a:gdLst/>
              <a:ahLst/>
              <a:cxnLst/>
              <a:rect l="l" t="t" r="r" b="b"/>
              <a:pathLst>
                <a:path w="855979" h="413385">
                  <a:moveTo>
                    <a:pt x="0" y="68813"/>
                  </a:moveTo>
                  <a:lnTo>
                    <a:pt x="5407" y="42027"/>
                  </a:lnTo>
                  <a:lnTo>
                    <a:pt x="20154" y="20154"/>
                  </a:lnTo>
                  <a:lnTo>
                    <a:pt x="42027" y="5407"/>
                  </a:lnTo>
                  <a:lnTo>
                    <a:pt x="68813" y="0"/>
                  </a:lnTo>
                  <a:lnTo>
                    <a:pt x="786904" y="0"/>
                  </a:lnTo>
                  <a:lnTo>
                    <a:pt x="813690" y="5407"/>
                  </a:lnTo>
                  <a:lnTo>
                    <a:pt x="835563" y="20154"/>
                  </a:lnTo>
                  <a:lnTo>
                    <a:pt x="850310" y="42027"/>
                  </a:lnTo>
                  <a:lnTo>
                    <a:pt x="855718" y="68813"/>
                  </a:lnTo>
                  <a:lnTo>
                    <a:pt x="855718" y="344059"/>
                  </a:lnTo>
                  <a:lnTo>
                    <a:pt x="850310" y="370845"/>
                  </a:lnTo>
                  <a:lnTo>
                    <a:pt x="835563" y="392718"/>
                  </a:lnTo>
                  <a:lnTo>
                    <a:pt x="813690" y="407465"/>
                  </a:lnTo>
                  <a:lnTo>
                    <a:pt x="786904" y="412873"/>
                  </a:lnTo>
                  <a:lnTo>
                    <a:pt x="68813" y="412873"/>
                  </a:lnTo>
                  <a:lnTo>
                    <a:pt x="42027" y="407465"/>
                  </a:lnTo>
                  <a:lnTo>
                    <a:pt x="20154" y="392718"/>
                  </a:lnTo>
                  <a:lnTo>
                    <a:pt x="5407" y="370845"/>
                  </a:lnTo>
                  <a:lnTo>
                    <a:pt x="0" y="344059"/>
                  </a:lnTo>
                  <a:lnTo>
                    <a:pt x="0" y="68813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103"/>
          <p:cNvSpPr txBox="1"/>
          <p:nvPr/>
        </p:nvSpPr>
        <p:spPr>
          <a:xfrm>
            <a:off x="3793125" y="3954271"/>
            <a:ext cx="6267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ти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4299066" y="4113258"/>
            <a:ext cx="1115060" cy="438784"/>
            <a:chOff x="4299066" y="4113258"/>
            <a:chExt cx="1115060" cy="438784"/>
          </a:xfrm>
        </p:grpSpPr>
        <p:sp>
          <p:nvSpPr>
            <p:cNvPr id="105" name="object 105"/>
            <p:cNvSpPr/>
            <p:nvPr/>
          </p:nvSpPr>
          <p:spPr>
            <a:xfrm>
              <a:off x="4311766" y="4125958"/>
              <a:ext cx="1089660" cy="413384"/>
            </a:xfrm>
            <a:custGeom>
              <a:avLst/>
              <a:gdLst/>
              <a:ahLst/>
              <a:cxnLst/>
              <a:rect l="l" t="t" r="r" b="b"/>
              <a:pathLst>
                <a:path w="1089660" h="413385">
                  <a:moveTo>
                    <a:pt x="1020368" y="0"/>
                  </a:moveTo>
                  <a:lnTo>
                    <a:pt x="68813" y="0"/>
                  </a:lnTo>
                  <a:lnTo>
                    <a:pt x="42028" y="5407"/>
                  </a:lnTo>
                  <a:lnTo>
                    <a:pt x="20155" y="20155"/>
                  </a:lnTo>
                  <a:lnTo>
                    <a:pt x="5407" y="42028"/>
                  </a:lnTo>
                  <a:lnTo>
                    <a:pt x="0" y="68813"/>
                  </a:lnTo>
                  <a:lnTo>
                    <a:pt x="0" y="344059"/>
                  </a:lnTo>
                  <a:lnTo>
                    <a:pt x="5407" y="370844"/>
                  </a:lnTo>
                  <a:lnTo>
                    <a:pt x="20155" y="392718"/>
                  </a:lnTo>
                  <a:lnTo>
                    <a:pt x="42028" y="407465"/>
                  </a:lnTo>
                  <a:lnTo>
                    <a:pt x="68813" y="412873"/>
                  </a:lnTo>
                  <a:lnTo>
                    <a:pt x="1020368" y="412873"/>
                  </a:lnTo>
                  <a:lnTo>
                    <a:pt x="1047154" y="407465"/>
                  </a:lnTo>
                  <a:lnTo>
                    <a:pt x="1069027" y="392718"/>
                  </a:lnTo>
                  <a:lnTo>
                    <a:pt x="1083774" y="370844"/>
                  </a:lnTo>
                  <a:lnTo>
                    <a:pt x="1089182" y="344059"/>
                  </a:lnTo>
                  <a:lnTo>
                    <a:pt x="1089182" y="68813"/>
                  </a:lnTo>
                  <a:lnTo>
                    <a:pt x="1083774" y="42028"/>
                  </a:lnTo>
                  <a:lnTo>
                    <a:pt x="1069027" y="20155"/>
                  </a:lnTo>
                  <a:lnTo>
                    <a:pt x="1047154" y="5407"/>
                  </a:lnTo>
                  <a:lnTo>
                    <a:pt x="1020368" y="0"/>
                  </a:lnTo>
                  <a:close/>
                </a:path>
              </a:pathLst>
            </a:custGeom>
            <a:solidFill>
              <a:srgbClr val="E46C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311766" y="4125958"/>
              <a:ext cx="1089660" cy="413384"/>
            </a:xfrm>
            <a:custGeom>
              <a:avLst/>
              <a:gdLst/>
              <a:ahLst/>
              <a:cxnLst/>
              <a:rect l="l" t="t" r="r" b="b"/>
              <a:pathLst>
                <a:path w="1089660" h="413385">
                  <a:moveTo>
                    <a:pt x="0" y="68813"/>
                  </a:moveTo>
                  <a:lnTo>
                    <a:pt x="5407" y="42028"/>
                  </a:lnTo>
                  <a:lnTo>
                    <a:pt x="20155" y="20155"/>
                  </a:lnTo>
                  <a:lnTo>
                    <a:pt x="42028" y="5407"/>
                  </a:lnTo>
                  <a:lnTo>
                    <a:pt x="68813" y="0"/>
                  </a:lnTo>
                  <a:lnTo>
                    <a:pt x="1020368" y="0"/>
                  </a:lnTo>
                  <a:lnTo>
                    <a:pt x="1047153" y="5407"/>
                  </a:lnTo>
                  <a:lnTo>
                    <a:pt x="1069026" y="20155"/>
                  </a:lnTo>
                  <a:lnTo>
                    <a:pt x="1083774" y="42028"/>
                  </a:lnTo>
                  <a:lnTo>
                    <a:pt x="1089182" y="68813"/>
                  </a:lnTo>
                  <a:lnTo>
                    <a:pt x="1089182" y="344059"/>
                  </a:lnTo>
                  <a:lnTo>
                    <a:pt x="1083774" y="370844"/>
                  </a:lnTo>
                  <a:lnTo>
                    <a:pt x="1069026" y="392717"/>
                  </a:lnTo>
                  <a:lnTo>
                    <a:pt x="1047153" y="407465"/>
                  </a:lnTo>
                  <a:lnTo>
                    <a:pt x="1020368" y="412873"/>
                  </a:lnTo>
                  <a:lnTo>
                    <a:pt x="68813" y="412873"/>
                  </a:lnTo>
                  <a:lnTo>
                    <a:pt x="42028" y="407465"/>
                  </a:lnTo>
                  <a:lnTo>
                    <a:pt x="20155" y="392717"/>
                  </a:lnTo>
                  <a:lnTo>
                    <a:pt x="5407" y="370844"/>
                  </a:lnTo>
                  <a:lnTo>
                    <a:pt x="0" y="344059"/>
                  </a:lnTo>
                  <a:lnTo>
                    <a:pt x="0" y="68813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7" name="object 107"/>
          <p:cNvSpPr txBox="1"/>
          <p:nvPr/>
        </p:nvSpPr>
        <p:spPr>
          <a:xfrm>
            <a:off x="4503139" y="4170679"/>
            <a:ext cx="706755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27305">
              <a:lnSpc>
                <a:spcPct val="102200"/>
              </a:lnSpc>
              <a:spcBef>
                <a:spcPts val="75"/>
              </a:spcBef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Неотложные 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меро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ри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ти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08" name="object 108"/>
          <p:cNvGrpSpPr/>
          <p:nvPr/>
        </p:nvGrpSpPr>
        <p:grpSpPr>
          <a:xfrm>
            <a:off x="4867525" y="4484551"/>
            <a:ext cx="1356360" cy="438784"/>
            <a:chOff x="4867525" y="4484551"/>
            <a:chExt cx="1356360" cy="438784"/>
          </a:xfrm>
        </p:grpSpPr>
        <p:sp>
          <p:nvSpPr>
            <p:cNvPr id="109" name="object 109"/>
            <p:cNvSpPr/>
            <p:nvPr/>
          </p:nvSpPr>
          <p:spPr>
            <a:xfrm>
              <a:off x="4880225" y="4497251"/>
              <a:ext cx="1330960" cy="413384"/>
            </a:xfrm>
            <a:custGeom>
              <a:avLst/>
              <a:gdLst/>
              <a:ahLst/>
              <a:cxnLst/>
              <a:rect l="l" t="t" r="r" b="b"/>
              <a:pathLst>
                <a:path w="1330960" h="413385">
                  <a:moveTo>
                    <a:pt x="1262101" y="0"/>
                  </a:moveTo>
                  <a:lnTo>
                    <a:pt x="68813" y="0"/>
                  </a:lnTo>
                  <a:lnTo>
                    <a:pt x="42028" y="5407"/>
                  </a:lnTo>
                  <a:lnTo>
                    <a:pt x="20155" y="20155"/>
                  </a:lnTo>
                  <a:lnTo>
                    <a:pt x="5407" y="42028"/>
                  </a:lnTo>
                  <a:lnTo>
                    <a:pt x="0" y="68813"/>
                  </a:lnTo>
                  <a:lnTo>
                    <a:pt x="0" y="344059"/>
                  </a:lnTo>
                  <a:lnTo>
                    <a:pt x="5407" y="370844"/>
                  </a:lnTo>
                  <a:lnTo>
                    <a:pt x="20155" y="392718"/>
                  </a:lnTo>
                  <a:lnTo>
                    <a:pt x="42028" y="407465"/>
                  </a:lnTo>
                  <a:lnTo>
                    <a:pt x="68813" y="412873"/>
                  </a:lnTo>
                  <a:lnTo>
                    <a:pt x="1262101" y="412873"/>
                  </a:lnTo>
                  <a:lnTo>
                    <a:pt x="1288887" y="407465"/>
                  </a:lnTo>
                  <a:lnTo>
                    <a:pt x="1310760" y="392718"/>
                  </a:lnTo>
                  <a:lnTo>
                    <a:pt x="1325507" y="370844"/>
                  </a:lnTo>
                  <a:lnTo>
                    <a:pt x="1330915" y="344059"/>
                  </a:lnTo>
                  <a:lnTo>
                    <a:pt x="1330915" y="68813"/>
                  </a:lnTo>
                  <a:lnTo>
                    <a:pt x="1325507" y="42028"/>
                  </a:lnTo>
                  <a:lnTo>
                    <a:pt x="1310760" y="20155"/>
                  </a:lnTo>
                  <a:lnTo>
                    <a:pt x="1288887" y="5407"/>
                  </a:lnTo>
                  <a:lnTo>
                    <a:pt x="1262101" y="0"/>
                  </a:lnTo>
                  <a:close/>
                </a:path>
              </a:pathLst>
            </a:custGeom>
            <a:solidFill>
              <a:srgbClr val="E46C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4880225" y="4497251"/>
              <a:ext cx="1330960" cy="413384"/>
            </a:xfrm>
            <a:custGeom>
              <a:avLst/>
              <a:gdLst/>
              <a:ahLst/>
              <a:cxnLst/>
              <a:rect l="l" t="t" r="r" b="b"/>
              <a:pathLst>
                <a:path w="1330960" h="413385">
                  <a:moveTo>
                    <a:pt x="0" y="68813"/>
                  </a:moveTo>
                  <a:lnTo>
                    <a:pt x="5407" y="42028"/>
                  </a:lnTo>
                  <a:lnTo>
                    <a:pt x="20155" y="20155"/>
                  </a:lnTo>
                  <a:lnTo>
                    <a:pt x="42028" y="5407"/>
                  </a:lnTo>
                  <a:lnTo>
                    <a:pt x="68813" y="0"/>
                  </a:lnTo>
                  <a:lnTo>
                    <a:pt x="1262102" y="0"/>
                  </a:lnTo>
                  <a:lnTo>
                    <a:pt x="1288887" y="5407"/>
                  </a:lnTo>
                  <a:lnTo>
                    <a:pt x="1310760" y="20155"/>
                  </a:lnTo>
                  <a:lnTo>
                    <a:pt x="1325508" y="42028"/>
                  </a:lnTo>
                  <a:lnTo>
                    <a:pt x="1330916" y="68813"/>
                  </a:lnTo>
                  <a:lnTo>
                    <a:pt x="1330916" y="344059"/>
                  </a:lnTo>
                  <a:lnTo>
                    <a:pt x="1325508" y="370844"/>
                  </a:lnTo>
                  <a:lnTo>
                    <a:pt x="1310760" y="392717"/>
                  </a:lnTo>
                  <a:lnTo>
                    <a:pt x="1288887" y="407465"/>
                  </a:lnTo>
                  <a:lnTo>
                    <a:pt x="1262102" y="412873"/>
                  </a:lnTo>
                  <a:lnTo>
                    <a:pt x="68813" y="412873"/>
                  </a:lnTo>
                  <a:lnTo>
                    <a:pt x="42028" y="407465"/>
                  </a:lnTo>
                  <a:lnTo>
                    <a:pt x="20155" y="392717"/>
                  </a:lnTo>
                  <a:lnTo>
                    <a:pt x="5407" y="370844"/>
                  </a:lnTo>
                  <a:lnTo>
                    <a:pt x="0" y="344059"/>
                  </a:lnTo>
                  <a:lnTo>
                    <a:pt x="0" y="68813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1" name="object 111"/>
          <p:cNvSpPr txBox="1"/>
          <p:nvPr/>
        </p:nvSpPr>
        <p:spPr>
          <a:xfrm>
            <a:off x="5104357" y="4609592"/>
            <a:ext cx="8826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Базисная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терапия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12" name="object 112"/>
          <p:cNvGrpSpPr/>
          <p:nvPr/>
        </p:nvGrpSpPr>
        <p:grpSpPr>
          <a:xfrm>
            <a:off x="6273788" y="4474700"/>
            <a:ext cx="1356360" cy="428625"/>
            <a:chOff x="6273788" y="4474700"/>
            <a:chExt cx="1356360" cy="428625"/>
          </a:xfrm>
        </p:grpSpPr>
        <p:sp>
          <p:nvSpPr>
            <p:cNvPr id="113" name="object 113"/>
            <p:cNvSpPr/>
            <p:nvPr/>
          </p:nvSpPr>
          <p:spPr>
            <a:xfrm>
              <a:off x="6286488" y="4487400"/>
              <a:ext cx="1330960" cy="403225"/>
            </a:xfrm>
            <a:custGeom>
              <a:avLst/>
              <a:gdLst/>
              <a:ahLst/>
              <a:cxnLst/>
              <a:rect l="l" t="t" r="r" b="b"/>
              <a:pathLst>
                <a:path w="1330959" h="403225">
                  <a:moveTo>
                    <a:pt x="1263777" y="0"/>
                  </a:moveTo>
                  <a:lnTo>
                    <a:pt x="67137" y="0"/>
                  </a:lnTo>
                  <a:lnTo>
                    <a:pt x="41004" y="5276"/>
                  </a:lnTo>
                  <a:lnTo>
                    <a:pt x="19664" y="19664"/>
                  </a:lnTo>
                  <a:lnTo>
                    <a:pt x="5275" y="41005"/>
                  </a:lnTo>
                  <a:lnTo>
                    <a:pt x="0" y="67138"/>
                  </a:lnTo>
                  <a:lnTo>
                    <a:pt x="0" y="335682"/>
                  </a:lnTo>
                  <a:lnTo>
                    <a:pt x="5275" y="361815"/>
                  </a:lnTo>
                  <a:lnTo>
                    <a:pt x="19664" y="383156"/>
                  </a:lnTo>
                  <a:lnTo>
                    <a:pt x="41004" y="397544"/>
                  </a:lnTo>
                  <a:lnTo>
                    <a:pt x="67137" y="402821"/>
                  </a:lnTo>
                  <a:lnTo>
                    <a:pt x="1263777" y="402821"/>
                  </a:lnTo>
                  <a:lnTo>
                    <a:pt x="1289910" y="397544"/>
                  </a:lnTo>
                  <a:lnTo>
                    <a:pt x="1311250" y="383156"/>
                  </a:lnTo>
                  <a:lnTo>
                    <a:pt x="1325639" y="361815"/>
                  </a:lnTo>
                  <a:lnTo>
                    <a:pt x="1330915" y="335682"/>
                  </a:lnTo>
                  <a:lnTo>
                    <a:pt x="1330915" y="67138"/>
                  </a:lnTo>
                  <a:lnTo>
                    <a:pt x="1325639" y="41005"/>
                  </a:lnTo>
                  <a:lnTo>
                    <a:pt x="1311250" y="19664"/>
                  </a:lnTo>
                  <a:lnTo>
                    <a:pt x="1289910" y="5276"/>
                  </a:lnTo>
                  <a:lnTo>
                    <a:pt x="1263777" y="0"/>
                  </a:lnTo>
                  <a:close/>
                </a:path>
              </a:pathLst>
            </a:custGeom>
            <a:solidFill>
              <a:srgbClr val="E46C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286488" y="4487400"/>
              <a:ext cx="1330960" cy="403225"/>
            </a:xfrm>
            <a:custGeom>
              <a:avLst/>
              <a:gdLst/>
              <a:ahLst/>
              <a:cxnLst/>
              <a:rect l="l" t="t" r="r" b="b"/>
              <a:pathLst>
                <a:path w="1330959" h="403225">
                  <a:moveTo>
                    <a:pt x="0" y="67138"/>
                  </a:moveTo>
                  <a:lnTo>
                    <a:pt x="5276" y="41005"/>
                  </a:lnTo>
                  <a:lnTo>
                    <a:pt x="19664" y="19664"/>
                  </a:lnTo>
                  <a:lnTo>
                    <a:pt x="41004" y="5276"/>
                  </a:lnTo>
                  <a:lnTo>
                    <a:pt x="67138" y="0"/>
                  </a:lnTo>
                  <a:lnTo>
                    <a:pt x="1263778" y="0"/>
                  </a:lnTo>
                  <a:lnTo>
                    <a:pt x="1289911" y="5276"/>
                  </a:lnTo>
                  <a:lnTo>
                    <a:pt x="1311251" y="19664"/>
                  </a:lnTo>
                  <a:lnTo>
                    <a:pt x="1325639" y="41005"/>
                  </a:lnTo>
                  <a:lnTo>
                    <a:pt x="1330916" y="67138"/>
                  </a:lnTo>
                  <a:lnTo>
                    <a:pt x="1330916" y="335681"/>
                  </a:lnTo>
                  <a:lnTo>
                    <a:pt x="1325639" y="361814"/>
                  </a:lnTo>
                  <a:lnTo>
                    <a:pt x="1311251" y="383155"/>
                  </a:lnTo>
                  <a:lnTo>
                    <a:pt x="1289911" y="397543"/>
                  </a:lnTo>
                  <a:lnTo>
                    <a:pt x="1263778" y="402820"/>
                  </a:lnTo>
                  <a:lnTo>
                    <a:pt x="67138" y="402820"/>
                  </a:lnTo>
                  <a:lnTo>
                    <a:pt x="41004" y="397543"/>
                  </a:lnTo>
                  <a:lnTo>
                    <a:pt x="19664" y="383155"/>
                  </a:lnTo>
                  <a:lnTo>
                    <a:pt x="5276" y="361814"/>
                  </a:lnTo>
                  <a:lnTo>
                    <a:pt x="0" y="335681"/>
                  </a:lnTo>
                  <a:lnTo>
                    <a:pt x="0" y="67138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5" name="object 115"/>
          <p:cNvSpPr txBox="1"/>
          <p:nvPr/>
        </p:nvSpPr>
        <p:spPr>
          <a:xfrm>
            <a:off x="6593964" y="4527295"/>
            <a:ext cx="7169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9535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Вторичная 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рофил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ак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ти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16" name="object 116"/>
          <p:cNvGrpSpPr/>
          <p:nvPr/>
        </p:nvGrpSpPr>
        <p:grpSpPr>
          <a:xfrm>
            <a:off x="1831848" y="5114544"/>
            <a:ext cx="6129655" cy="1365885"/>
            <a:chOff x="1831848" y="5114544"/>
            <a:chExt cx="6129655" cy="1365885"/>
          </a:xfrm>
        </p:grpSpPr>
        <p:sp>
          <p:nvSpPr>
            <p:cNvPr id="117" name="object 117"/>
            <p:cNvSpPr/>
            <p:nvPr/>
          </p:nvSpPr>
          <p:spPr>
            <a:xfrm>
              <a:off x="6019800" y="5324856"/>
              <a:ext cx="1941576" cy="5242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217919" y="5425440"/>
              <a:ext cx="1545335" cy="37185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067416" y="5350586"/>
              <a:ext cx="1847141" cy="43237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067416" y="5350586"/>
              <a:ext cx="1847214" cy="432434"/>
            </a:xfrm>
            <a:custGeom>
              <a:avLst/>
              <a:gdLst/>
              <a:ahLst/>
              <a:cxnLst/>
              <a:rect l="l" t="t" r="r" b="b"/>
              <a:pathLst>
                <a:path w="1847215" h="432435">
                  <a:moveTo>
                    <a:pt x="0" y="72063"/>
                  </a:moveTo>
                  <a:lnTo>
                    <a:pt x="5663" y="44013"/>
                  </a:lnTo>
                  <a:lnTo>
                    <a:pt x="21106" y="21106"/>
                  </a:lnTo>
                  <a:lnTo>
                    <a:pt x="44013" y="5663"/>
                  </a:lnTo>
                  <a:lnTo>
                    <a:pt x="72063" y="0"/>
                  </a:lnTo>
                  <a:lnTo>
                    <a:pt x="1775078" y="0"/>
                  </a:lnTo>
                  <a:lnTo>
                    <a:pt x="1803128" y="5663"/>
                  </a:lnTo>
                  <a:lnTo>
                    <a:pt x="1826035" y="21106"/>
                  </a:lnTo>
                  <a:lnTo>
                    <a:pt x="1841478" y="44013"/>
                  </a:lnTo>
                  <a:lnTo>
                    <a:pt x="1847142" y="72063"/>
                  </a:lnTo>
                  <a:lnTo>
                    <a:pt x="1847142" y="360310"/>
                  </a:lnTo>
                  <a:lnTo>
                    <a:pt x="1841478" y="388360"/>
                  </a:lnTo>
                  <a:lnTo>
                    <a:pt x="1826035" y="411267"/>
                  </a:lnTo>
                  <a:lnTo>
                    <a:pt x="1803128" y="426710"/>
                  </a:lnTo>
                  <a:lnTo>
                    <a:pt x="1775078" y="432374"/>
                  </a:lnTo>
                  <a:lnTo>
                    <a:pt x="72063" y="432374"/>
                  </a:lnTo>
                  <a:lnTo>
                    <a:pt x="44013" y="426710"/>
                  </a:lnTo>
                  <a:lnTo>
                    <a:pt x="21106" y="411267"/>
                  </a:lnTo>
                  <a:lnTo>
                    <a:pt x="5663" y="388360"/>
                  </a:lnTo>
                  <a:lnTo>
                    <a:pt x="0" y="360310"/>
                  </a:lnTo>
                  <a:lnTo>
                    <a:pt x="0" y="72063"/>
                  </a:lnTo>
                  <a:close/>
                </a:path>
              </a:pathLst>
            </a:custGeom>
            <a:ln w="9525">
              <a:solidFill>
                <a:srgbClr val="98B9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831848" y="5114544"/>
              <a:ext cx="1197864" cy="136550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2" name="object 122"/>
          <p:cNvSpPr txBox="1"/>
          <p:nvPr/>
        </p:nvSpPr>
        <p:spPr>
          <a:xfrm>
            <a:off x="1913417" y="5111496"/>
            <a:ext cx="1027430" cy="13119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320"/>
              </a:spcBef>
            </a:pPr>
            <a:r>
              <a:rPr sz="1100" spc="-25" dirty="0">
                <a:latin typeface="Calibri"/>
                <a:cs typeface="Calibri"/>
              </a:rPr>
              <a:t>Адаптация  </a:t>
            </a:r>
            <a:r>
              <a:rPr sz="1100" spc="-30" dirty="0">
                <a:latin typeface="Calibri"/>
                <a:cs typeface="Calibri"/>
              </a:rPr>
              <a:t>эффективная,  </a:t>
            </a:r>
            <a:r>
              <a:rPr sz="1100" spc="-35" dirty="0">
                <a:latin typeface="Calibri"/>
                <a:cs typeface="Calibri"/>
              </a:rPr>
              <a:t>м</a:t>
            </a:r>
            <a:r>
              <a:rPr sz="1100" spc="-30" dirty="0">
                <a:latin typeface="Calibri"/>
                <a:cs typeface="Calibri"/>
              </a:rPr>
              <a:t>а</a:t>
            </a:r>
            <a:r>
              <a:rPr sz="1100" spc="-25" dirty="0">
                <a:latin typeface="Calibri"/>
                <a:cs typeface="Calibri"/>
              </a:rPr>
              <a:t>л</a:t>
            </a:r>
            <a:r>
              <a:rPr sz="1100" spc="-35" dirty="0">
                <a:latin typeface="Calibri"/>
                <a:cs typeface="Calibri"/>
              </a:rPr>
              <a:t>о</a:t>
            </a:r>
            <a:r>
              <a:rPr sz="1100" spc="-25" dirty="0">
                <a:latin typeface="Calibri"/>
                <a:cs typeface="Calibri"/>
              </a:rPr>
              <a:t>э</a:t>
            </a:r>
            <a:r>
              <a:rPr sz="1100" spc="-40" dirty="0">
                <a:latin typeface="Calibri"/>
                <a:cs typeface="Calibri"/>
              </a:rPr>
              <a:t>фф</a:t>
            </a:r>
            <a:r>
              <a:rPr sz="1100" spc="-25" dirty="0">
                <a:latin typeface="Calibri"/>
                <a:cs typeface="Calibri"/>
              </a:rPr>
              <a:t>ек</a:t>
            </a:r>
            <a:r>
              <a:rPr sz="1100" spc="-15" dirty="0">
                <a:latin typeface="Calibri"/>
                <a:cs typeface="Calibri"/>
              </a:rPr>
              <a:t>т</a:t>
            </a:r>
            <a:r>
              <a:rPr sz="1100" spc="-35" dirty="0">
                <a:latin typeface="Calibri"/>
                <a:cs typeface="Calibri"/>
              </a:rPr>
              <a:t>и</a:t>
            </a:r>
            <a:r>
              <a:rPr sz="1100" spc="-30" dirty="0">
                <a:latin typeface="Calibri"/>
                <a:cs typeface="Calibri"/>
              </a:rPr>
              <a:t>вна</a:t>
            </a:r>
            <a:r>
              <a:rPr sz="1100" dirty="0">
                <a:latin typeface="Calibri"/>
                <a:cs typeface="Calibri"/>
              </a:rPr>
              <a:t>,  </a:t>
            </a:r>
            <a:r>
              <a:rPr sz="1100" spc="-30" dirty="0">
                <a:latin typeface="Calibri"/>
                <a:cs typeface="Calibri"/>
              </a:rPr>
              <a:t>неэффективная</a:t>
            </a:r>
            <a:endParaRPr sz="1100">
              <a:latin typeface="Calibri"/>
              <a:cs typeface="Calibri"/>
            </a:endParaRPr>
          </a:p>
          <a:p>
            <a:pPr marL="12700" marR="36830">
              <a:lnSpc>
                <a:spcPts val="1100"/>
              </a:lnSpc>
              <a:spcBef>
                <a:spcPts val="1095"/>
              </a:spcBef>
            </a:pPr>
            <a:r>
              <a:rPr sz="1100" spc="-30" dirty="0">
                <a:latin typeface="Calibri"/>
                <a:cs typeface="Calibri"/>
              </a:rPr>
              <a:t>Кратковременна  </a:t>
            </a:r>
            <a:r>
              <a:rPr sz="1100" dirty="0">
                <a:latin typeface="Calibri"/>
                <a:cs typeface="Calibri"/>
              </a:rPr>
              <a:t>я  </a:t>
            </a:r>
            <a:r>
              <a:rPr sz="1100" spc="-35" dirty="0">
                <a:latin typeface="Calibri"/>
                <a:cs typeface="Calibri"/>
              </a:rPr>
              <a:t>До</a:t>
            </a:r>
            <a:r>
              <a:rPr sz="1100" spc="-25" dirty="0">
                <a:latin typeface="Calibri"/>
                <a:cs typeface="Calibri"/>
              </a:rPr>
              <a:t>л</a:t>
            </a:r>
            <a:r>
              <a:rPr sz="1100" spc="-20" dirty="0">
                <a:latin typeface="Calibri"/>
                <a:cs typeface="Calibri"/>
              </a:rPr>
              <a:t>г</a:t>
            </a:r>
            <a:r>
              <a:rPr sz="1100" spc="-35" dirty="0">
                <a:latin typeface="Calibri"/>
                <a:cs typeface="Calibri"/>
              </a:rPr>
              <a:t>о</a:t>
            </a:r>
            <a:r>
              <a:rPr sz="1100" spc="-30" dirty="0">
                <a:latin typeface="Calibri"/>
                <a:cs typeface="Calibri"/>
              </a:rPr>
              <a:t>вр</a:t>
            </a:r>
            <a:r>
              <a:rPr sz="1100" spc="-25" dirty="0">
                <a:latin typeface="Calibri"/>
                <a:cs typeface="Calibri"/>
              </a:rPr>
              <a:t>е</a:t>
            </a:r>
            <a:r>
              <a:rPr sz="1100" spc="-35" dirty="0">
                <a:latin typeface="Calibri"/>
                <a:cs typeface="Calibri"/>
              </a:rPr>
              <a:t>м</a:t>
            </a:r>
            <a:r>
              <a:rPr sz="1100" spc="-25" dirty="0">
                <a:latin typeface="Calibri"/>
                <a:cs typeface="Calibri"/>
              </a:rPr>
              <a:t>е</a:t>
            </a:r>
            <a:r>
              <a:rPr sz="1100" spc="-30" dirty="0">
                <a:latin typeface="Calibri"/>
                <a:cs typeface="Calibri"/>
              </a:rPr>
              <a:t>нна</a:t>
            </a:r>
            <a:r>
              <a:rPr sz="1100" dirty="0">
                <a:latin typeface="Calibri"/>
                <a:cs typeface="Calibri"/>
              </a:rPr>
              <a:t>я  </a:t>
            </a:r>
            <a:r>
              <a:rPr sz="1100" spc="-30" dirty="0">
                <a:latin typeface="Calibri"/>
                <a:cs typeface="Calibri"/>
              </a:rPr>
              <a:t>Периодическая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3142488" y="5099303"/>
            <a:ext cx="1615439" cy="13655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 txBox="1"/>
          <p:nvPr/>
        </p:nvSpPr>
        <p:spPr>
          <a:xfrm>
            <a:off x="3223311" y="5096255"/>
            <a:ext cx="1321435" cy="1311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30" dirty="0">
                <a:latin typeface="Calibri"/>
                <a:cs typeface="Calibri"/>
              </a:rPr>
              <a:t>Инстинктивное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82700"/>
              </a:lnSpc>
              <a:spcBef>
                <a:spcPts val="1115"/>
              </a:spcBef>
            </a:pPr>
            <a:r>
              <a:rPr sz="1100" spc="-20" dirty="0">
                <a:latin typeface="Calibri"/>
                <a:cs typeface="Calibri"/>
              </a:rPr>
              <a:t>Акты </a:t>
            </a:r>
            <a:r>
              <a:rPr sz="1100" spc="-30" dirty="0">
                <a:latin typeface="Calibri"/>
                <a:cs typeface="Calibri"/>
              </a:rPr>
              <a:t>поведения,  сформировавшиеся</a:t>
            </a:r>
            <a:r>
              <a:rPr sz="1100" spc="-100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на  </a:t>
            </a:r>
            <a:r>
              <a:rPr sz="1100" spc="-25" dirty="0">
                <a:latin typeface="Calibri"/>
                <a:cs typeface="Calibri"/>
              </a:rPr>
              <a:t>основе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обучения</a:t>
            </a:r>
            <a:endParaRPr sz="1100">
              <a:latin typeface="Calibri"/>
              <a:cs typeface="Calibri"/>
            </a:endParaRPr>
          </a:p>
          <a:p>
            <a:pPr marL="12700" marR="476884">
              <a:lnSpc>
                <a:spcPts val="1100"/>
              </a:lnSpc>
              <a:spcBef>
                <a:spcPts val="1110"/>
              </a:spcBef>
            </a:pPr>
            <a:r>
              <a:rPr sz="1100" spc="-30" dirty="0">
                <a:latin typeface="Calibri"/>
                <a:cs typeface="Calibri"/>
              </a:rPr>
              <a:t>Э</a:t>
            </a:r>
            <a:r>
              <a:rPr sz="1100" spc="-25" dirty="0">
                <a:latin typeface="Calibri"/>
                <a:cs typeface="Calibri"/>
              </a:rPr>
              <a:t>ле</a:t>
            </a:r>
            <a:r>
              <a:rPr sz="1100" spc="-35" dirty="0">
                <a:latin typeface="Calibri"/>
                <a:cs typeface="Calibri"/>
              </a:rPr>
              <a:t>м</a:t>
            </a:r>
            <a:r>
              <a:rPr sz="1100" spc="-25" dirty="0">
                <a:latin typeface="Calibri"/>
                <a:cs typeface="Calibri"/>
              </a:rPr>
              <a:t>е</a:t>
            </a:r>
            <a:r>
              <a:rPr sz="1100" spc="-30" dirty="0">
                <a:latin typeface="Calibri"/>
                <a:cs typeface="Calibri"/>
              </a:rPr>
              <a:t>н</a:t>
            </a:r>
            <a:r>
              <a:rPr sz="1100" spc="-15" dirty="0">
                <a:latin typeface="Calibri"/>
                <a:cs typeface="Calibri"/>
              </a:rPr>
              <a:t>т</a:t>
            </a:r>
            <a:r>
              <a:rPr sz="1100" spc="-30" dirty="0">
                <a:latin typeface="Calibri"/>
                <a:cs typeface="Calibri"/>
              </a:rPr>
              <a:t>арна</a:t>
            </a:r>
            <a:r>
              <a:rPr sz="1100" dirty="0">
                <a:latin typeface="Calibri"/>
                <a:cs typeface="Calibri"/>
              </a:rPr>
              <a:t>я  </a:t>
            </a:r>
            <a:r>
              <a:rPr sz="1100" spc="-30" dirty="0">
                <a:latin typeface="Calibri"/>
                <a:cs typeface="Calibri"/>
              </a:rPr>
              <a:t>рассудочная  </a:t>
            </a:r>
            <a:r>
              <a:rPr sz="1100" spc="-25" dirty="0">
                <a:latin typeface="Calibri"/>
                <a:cs typeface="Calibri"/>
              </a:rPr>
              <a:t>деятельность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5" name="object 125"/>
          <p:cNvGrpSpPr/>
          <p:nvPr/>
        </p:nvGrpSpPr>
        <p:grpSpPr>
          <a:xfrm>
            <a:off x="4901148" y="4917720"/>
            <a:ext cx="2729230" cy="438784"/>
            <a:chOff x="4901148" y="4917720"/>
            <a:chExt cx="2729230" cy="438784"/>
          </a:xfrm>
        </p:grpSpPr>
        <p:sp>
          <p:nvSpPr>
            <p:cNvPr id="126" name="object 126"/>
            <p:cNvSpPr/>
            <p:nvPr/>
          </p:nvSpPr>
          <p:spPr>
            <a:xfrm>
              <a:off x="4913848" y="4930420"/>
              <a:ext cx="2703830" cy="413384"/>
            </a:xfrm>
            <a:custGeom>
              <a:avLst/>
              <a:gdLst/>
              <a:ahLst/>
              <a:cxnLst/>
              <a:rect l="l" t="t" r="r" b="b"/>
              <a:pathLst>
                <a:path w="2703829" h="413385">
                  <a:moveTo>
                    <a:pt x="2634742" y="0"/>
                  </a:moveTo>
                  <a:lnTo>
                    <a:pt x="68813" y="0"/>
                  </a:lnTo>
                  <a:lnTo>
                    <a:pt x="42028" y="5407"/>
                  </a:lnTo>
                  <a:lnTo>
                    <a:pt x="20155" y="20155"/>
                  </a:lnTo>
                  <a:lnTo>
                    <a:pt x="5407" y="42028"/>
                  </a:lnTo>
                  <a:lnTo>
                    <a:pt x="0" y="68813"/>
                  </a:lnTo>
                  <a:lnTo>
                    <a:pt x="0" y="344059"/>
                  </a:lnTo>
                  <a:lnTo>
                    <a:pt x="5407" y="370844"/>
                  </a:lnTo>
                  <a:lnTo>
                    <a:pt x="20155" y="392718"/>
                  </a:lnTo>
                  <a:lnTo>
                    <a:pt x="42028" y="407465"/>
                  </a:lnTo>
                  <a:lnTo>
                    <a:pt x="68813" y="412873"/>
                  </a:lnTo>
                  <a:lnTo>
                    <a:pt x="2634742" y="412873"/>
                  </a:lnTo>
                  <a:lnTo>
                    <a:pt x="2661527" y="407465"/>
                  </a:lnTo>
                  <a:lnTo>
                    <a:pt x="2683400" y="392718"/>
                  </a:lnTo>
                  <a:lnTo>
                    <a:pt x="2698147" y="370844"/>
                  </a:lnTo>
                  <a:lnTo>
                    <a:pt x="2703555" y="344059"/>
                  </a:lnTo>
                  <a:lnTo>
                    <a:pt x="2703555" y="68813"/>
                  </a:lnTo>
                  <a:lnTo>
                    <a:pt x="2698147" y="42028"/>
                  </a:lnTo>
                  <a:lnTo>
                    <a:pt x="2683400" y="20155"/>
                  </a:lnTo>
                  <a:lnTo>
                    <a:pt x="2661527" y="5407"/>
                  </a:lnTo>
                  <a:lnTo>
                    <a:pt x="2634742" y="0"/>
                  </a:lnTo>
                  <a:close/>
                </a:path>
              </a:pathLst>
            </a:custGeom>
            <a:solidFill>
              <a:srgbClr val="E46C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4913848" y="4930420"/>
              <a:ext cx="2703830" cy="413384"/>
            </a:xfrm>
            <a:custGeom>
              <a:avLst/>
              <a:gdLst/>
              <a:ahLst/>
              <a:cxnLst/>
              <a:rect l="l" t="t" r="r" b="b"/>
              <a:pathLst>
                <a:path w="2703829" h="413385">
                  <a:moveTo>
                    <a:pt x="0" y="68813"/>
                  </a:moveTo>
                  <a:lnTo>
                    <a:pt x="5407" y="42027"/>
                  </a:lnTo>
                  <a:lnTo>
                    <a:pt x="20154" y="20154"/>
                  </a:lnTo>
                  <a:lnTo>
                    <a:pt x="42027" y="5407"/>
                  </a:lnTo>
                  <a:lnTo>
                    <a:pt x="68812" y="0"/>
                  </a:lnTo>
                  <a:lnTo>
                    <a:pt x="2634742" y="0"/>
                  </a:lnTo>
                  <a:lnTo>
                    <a:pt x="2661527" y="5407"/>
                  </a:lnTo>
                  <a:lnTo>
                    <a:pt x="2683400" y="20154"/>
                  </a:lnTo>
                  <a:lnTo>
                    <a:pt x="2698147" y="42027"/>
                  </a:lnTo>
                  <a:lnTo>
                    <a:pt x="2703555" y="68813"/>
                  </a:lnTo>
                  <a:lnTo>
                    <a:pt x="2703555" y="344059"/>
                  </a:lnTo>
                  <a:lnTo>
                    <a:pt x="2698147" y="370845"/>
                  </a:lnTo>
                  <a:lnTo>
                    <a:pt x="2683400" y="392718"/>
                  </a:lnTo>
                  <a:lnTo>
                    <a:pt x="2661527" y="407465"/>
                  </a:lnTo>
                  <a:lnTo>
                    <a:pt x="2634742" y="412873"/>
                  </a:lnTo>
                  <a:lnTo>
                    <a:pt x="68812" y="412873"/>
                  </a:lnTo>
                  <a:lnTo>
                    <a:pt x="42027" y="407465"/>
                  </a:lnTo>
                  <a:lnTo>
                    <a:pt x="20154" y="392718"/>
                  </a:lnTo>
                  <a:lnTo>
                    <a:pt x="5407" y="370845"/>
                  </a:lnTo>
                  <a:lnTo>
                    <a:pt x="0" y="344059"/>
                  </a:lnTo>
                  <a:lnTo>
                    <a:pt x="0" y="68813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8" name="object 128"/>
          <p:cNvSpPr txBox="1"/>
          <p:nvPr/>
        </p:nvSpPr>
        <p:spPr>
          <a:xfrm>
            <a:off x="5558395" y="5042407"/>
            <a:ext cx="14154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Медицинская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реабилитация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29" name="object 129"/>
          <p:cNvGrpSpPr/>
          <p:nvPr/>
        </p:nvGrpSpPr>
        <p:grpSpPr>
          <a:xfrm>
            <a:off x="4278462" y="2412940"/>
            <a:ext cx="4725670" cy="3899535"/>
            <a:chOff x="4278462" y="2412940"/>
            <a:chExt cx="4725670" cy="3899535"/>
          </a:xfrm>
        </p:grpSpPr>
        <p:sp>
          <p:nvSpPr>
            <p:cNvPr id="130" name="object 130"/>
            <p:cNvSpPr/>
            <p:nvPr/>
          </p:nvSpPr>
          <p:spPr>
            <a:xfrm>
              <a:off x="4283224" y="3684775"/>
              <a:ext cx="0" cy="156845"/>
            </a:xfrm>
            <a:custGeom>
              <a:avLst/>
              <a:gdLst/>
              <a:ahLst/>
              <a:cxnLst/>
              <a:rect l="l" t="t" r="r" b="b"/>
              <a:pathLst>
                <a:path h="156845">
                  <a:moveTo>
                    <a:pt x="0" y="0"/>
                  </a:moveTo>
                  <a:lnTo>
                    <a:pt x="1" y="156358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6019800" y="5785103"/>
              <a:ext cx="1941576" cy="52730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6729984" y="5885688"/>
              <a:ext cx="551687" cy="37185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6067416" y="5812512"/>
              <a:ext cx="1847141" cy="43237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6067416" y="5812512"/>
              <a:ext cx="1847214" cy="432434"/>
            </a:xfrm>
            <a:custGeom>
              <a:avLst/>
              <a:gdLst/>
              <a:ahLst/>
              <a:cxnLst/>
              <a:rect l="l" t="t" r="r" b="b"/>
              <a:pathLst>
                <a:path w="1847215" h="432435">
                  <a:moveTo>
                    <a:pt x="0" y="72063"/>
                  </a:moveTo>
                  <a:lnTo>
                    <a:pt x="5663" y="44013"/>
                  </a:lnTo>
                  <a:lnTo>
                    <a:pt x="21106" y="21106"/>
                  </a:lnTo>
                  <a:lnTo>
                    <a:pt x="44013" y="5663"/>
                  </a:lnTo>
                  <a:lnTo>
                    <a:pt x="72063" y="0"/>
                  </a:lnTo>
                  <a:lnTo>
                    <a:pt x="1775078" y="0"/>
                  </a:lnTo>
                  <a:lnTo>
                    <a:pt x="1803128" y="5663"/>
                  </a:lnTo>
                  <a:lnTo>
                    <a:pt x="1826035" y="21106"/>
                  </a:lnTo>
                  <a:lnTo>
                    <a:pt x="1841478" y="44013"/>
                  </a:lnTo>
                  <a:lnTo>
                    <a:pt x="1847142" y="72063"/>
                  </a:lnTo>
                  <a:lnTo>
                    <a:pt x="1847142" y="360310"/>
                  </a:lnTo>
                  <a:lnTo>
                    <a:pt x="1841478" y="388360"/>
                  </a:lnTo>
                  <a:lnTo>
                    <a:pt x="1826035" y="411267"/>
                  </a:lnTo>
                  <a:lnTo>
                    <a:pt x="1803128" y="426710"/>
                  </a:lnTo>
                  <a:lnTo>
                    <a:pt x="1775078" y="432374"/>
                  </a:lnTo>
                  <a:lnTo>
                    <a:pt x="72063" y="432374"/>
                  </a:lnTo>
                  <a:lnTo>
                    <a:pt x="44013" y="426710"/>
                  </a:lnTo>
                  <a:lnTo>
                    <a:pt x="21106" y="411267"/>
                  </a:lnTo>
                  <a:lnTo>
                    <a:pt x="5663" y="388360"/>
                  </a:lnTo>
                  <a:lnTo>
                    <a:pt x="0" y="360310"/>
                  </a:lnTo>
                  <a:lnTo>
                    <a:pt x="0" y="7206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265271" y="2417702"/>
              <a:ext cx="1734185" cy="432434"/>
            </a:xfrm>
            <a:custGeom>
              <a:avLst/>
              <a:gdLst/>
              <a:ahLst/>
              <a:cxnLst/>
              <a:rect l="l" t="t" r="r" b="b"/>
              <a:pathLst>
                <a:path w="1734184" h="432435">
                  <a:moveTo>
                    <a:pt x="0" y="72063"/>
                  </a:moveTo>
                  <a:lnTo>
                    <a:pt x="5663" y="44013"/>
                  </a:lnTo>
                  <a:lnTo>
                    <a:pt x="21107" y="21107"/>
                  </a:lnTo>
                  <a:lnTo>
                    <a:pt x="44013" y="5663"/>
                  </a:lnTo>
                  <a:lnTo>
                    <a:pt x="72063" y="0"/>
                  </a:lnTo>
                  <a:lnTo>
                    <a:pt x="1662019" y="0"/>
                  </a:lnTo>
                  <a:lnTo>
                    <a:pt x="1690069" y="5663"/>
                  </a:lnTo>
                  <a:lnTo>
                    <a:pt x="1712976" y="21107"/>
                  </a:lnTo>
                  <a:lnTo>
                    <a:pt x="1728419" y="44013"/>
                  </a:lnTo>
                  <a:lnTo>
                    <a:pt x="1734083" y="72063"/>
                  </a:lnTo>
                  <a:lnTo>
                    <a:pt x="1734083" y="360310"/>
                  </a:lnTo>
                  <a:lnTo>
                    <a:pt x="1728419" y="388360"/>
                  </a:lnTo>
                  <a:lnTo>
                    <a:pt x="1712976" y="411266"/>
                  </a:lnTo>
                  <a:lnTo>
                    <a:pt x="1690069" y="426710"/>
                  </a:lnTo>
                  <a:lnTo>
                    <a:pt x="1662019" y="432374"/>
                  </a:lnTo>
                  <a:lnTo>
                    <a:pt x="72063" y="432374"/>
                  </a:lnTo>
                  <a:lnTo>
                    <a:pt x="44013" y="426710"/>
                  </a:lnTo>
                  <a:lnTo>
                    <a:pt x="21107" y="411266"/>
                  </a:lnTo>
                  <a:lnTo>
                    <a:pt x="5663" y="388360"/>
                  </a:lnTo>
                  <a:lnTo>
                    <a:pt x="0" y="360310"/>
                  </a:lnTo>
                  <a:lnTo>
                    <a:pt x="0" y="7206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6" name="object 136"/>
          <p:cNvSpPr txBox="1"/>
          <p:nvPr/>
        </p:nvSpPr>
        <p:spPr>
          <a:xfrm>
            <a:off x="7395394" y="2506979"/>
            <a:ext cx="14789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0" dirty="0">
                <a:latin typeface="Calibri"/>
                <a:cs typeface="Calibri"/>
              </a:rPr>
              <a:t>Профессиональный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6695311" y="1866478"/>
            <a:ext cx="1560195" cy="432434"/>
          </a:xfrm>
          <a:custGeom>
            <a:avLst/>
            <a:gdLst/>
            <a:ahLst/>
            <a:cxnLst/>
            <a:rect l="l" t="t" r="r" b="b"/>
            <a:pathLst>
              <a:path w="1560195" h="432435">
                <a:moveTo>
                  <a:pt x="0" y="72064"/>
                </a:moveTo>
                <a:lnTo>
                  <a:pt x="5663" y="44013"/>
                </a:lnTo>
                <a:lnTo>
                  <a:pt x="21107" y="21107"/>
                </a:lnTo>
                <a:lnTo>
                  <a:pt x="44013" y="5663"/>
                </a:lnTo>
                <a:lnTo>
                  <a:pt x="72064" y="0"/>
                </a:lnTo>
                <a:lnTo>
                  <a:pt x="1487895" y="0"/>
                </a:lnTo>
                <a:lnTo>
                  <a:pt x="1515946" y="5663"/>
                </a:lnTo>
                <a:lnTo>
                  <a:pt x="1538852" y="21107"/>
                </a:lnTo>
                <a:lnTo>
                  <a:pt x="1554296" y="44013"/>
                </a:lnTo>
                <a:lnTo>
                  <a:pt x="1559960" y="72064"/>
                </a:lnTo>
                <a:lnTo>
                  <a:pt x="1559960" y="360309"/>
                </a:lnTo>
                <a:lnTo>
                  <a:pt x="1554296" y="388360"/>
                </a:lnTo>
                <a:lnTo>
                  <a:pt x="1538852" y="411266"/>
                </a:lnTo>
                <a:lnTo>
                  <a:pt x="1515946" y="426710"/>
                </a:lnTo>
                <a:lnTo>
                  <a:pt x="1487895" y="432374"/>
                </a:lnTo>
                <a:lnTo>
                  <a:pt x="72064" y="432374"/>
                </a:lnTo>
                <a:lnTo>
                  <a:pt x="44013" y="426710"/>
                </a:lnTo>
                <a:lnTo>
                  <a:pt x="21107" y="411266"/>
                </a:lnTo>
                <a:lnTo>
                  <a:pt x="5663" y="388360"/>
                </a:lnTo>
                <a:lnTo>
                  <a:pt x="0" y="360309"/>
                </a:lnTo>
                <a:lnTo>
                  <a:pt x="0" y="72064"/>
                </a:lnTo>
                <a:close/>
              </a:path>
            </a:pathLst>
          </a:custGeom>
          <a:ln w="9525">
            <a:solidFill>
              <a:srgbClr val="F79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 txBox="1"/>
          <p:nvPr/>
        </p:nvSpPr>
        <p:spPr>
          <a:xfrm>
            <a:off x="7004598" y="1955291"/>
            <a:ext cx="9455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0" dirty="0">
                <a:solidFill>
                  <a:srgbClr val="F79646"/>
                </a:solidFill>
                <a:latin typeface="Calibri"/>
                <a:cs typeface="Calibri"/>
              </a:rPr>
              <a:t>Социальный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5834204" y="1388751"/>
            <a:ext cx="1560195" cy="432434"/>
          </a:xfrm>
          <a:custGeom>
            <a:avLst/>
            <a:gdLst/>
            <a:ahLst/>
            <a:cxnLst/>
            <a:rect l="l" t="t" r="r" b="b"/>
            <a:pathLst>
              <a:path w="1560195" h="432435">
                <a:moveTo>
                  <a:pt x="0" y="72064"/>
                </a:moveTo>
                <a:lnTo>
                  <a:pt x="5663" y="44013"/>
                </a:lnTo>
                <a:lnTo>
                  <a:pt x="21107" y="21107"/>
                </a:lnTo>
                <a:lnTo>
                  <a:pt x="44013" y="5663"/>
                </a:lnTo>
                <a:lnTo>
                  <a:pt x="72064" y="0"/>
                </a:lnTo>
                <a:lnTo>
                  <a:pt x="1487895" y="0"/>
                </a:lnTo>
                <a:lnTo>
                  <a:pt x="1515946" y="5663"/>
                </a:lnTo>
                <a:lnTo>
                  <a:pt x="1538852" y="21107"/>
                </a:lnTo>
                <a:lnTo>
                  <a:pt x="1554296" y="44013"/>
                </a:lnTo>
                <a:lnTo>
                  <a:pt x="1559960" y="72064"/>
                </a:lnTo>
                <a:lnTo>
                  <a:pt x="1559960" y="360309"/>
                </a:lnTo>
                <a:lnTo>
                  <a:pt x="1554296" y="388360"/>
                </a:lnTo>
                <a:lnTo>
                  <a:pt x="1538852" y="411266"/>
                </a:lnTo>
                <a:lnTo>
                  <a:pt x="1515946" y="426710"/>
                </a:lnTo>
                <a:lnTo>
                  <a:pt x="1487895" y="432374"/>
                </a:lnTo>
                <a:lnTo>
                  <a:pt x="72064" y="432374"/>
                </a:lnTo>
                <a:lnTo>
                  <a:pt x="44013" y="426710"/>
                </a:lnTo>
                <a:lnTo>
                  <a:pt x="21107" y="411266"/>
                </a:lnTo>
                <a:lnTo>
                  <a:pt x="5663" y="388360"/>
                </a:lnTo>
                <a:lnTo>
                  <a:pt x="0" y="360309"/>
                </a:lnTo>
                <a:lnTo>
                  <a:pt x="0" y="72064"/>
                </a:lnTo>
                <a:close/>
              </a:path>
            </a:pathLst>
          </a:custGeom>
          <a:ln w="9525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 txBox="1"/>
          <p:nvPr/>
        </p:nvSpPr>
        <p:spPr>
          <a:xfrm>
            <a:off x="6086721" y="1476755"/>
            <a:ext cx="10598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5" dirty="0">
                <a:solidFill>
                  <a:srgbClr val="C0504D"/>
                </a:solidFill>
                <a:latin typeface="Calibri"/>
                <a:cs typeface="Calibri"/>
              </a:rPr>
              <a:t>Медицинский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18132" y="312996"/>
            <a:ext cx="5147310" cy="4298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585"/>
              </a:lnSpc>
              <a:spcBef>
                <a:spcPts val="110"/>
              </a:spcBef>
            </a:pPr>
            <a:r>
              <a:rPr sz="1350" i="1" dirty="0">
                <a:latin typeface="Times New Roman"/>
                <a:cs typeface="Times New Roman"/>
              </a:rPr>
              <a:t>Способность выполнять физическую </a:t>
            </a:r>
            <a:r>
              <a:rPr sz="1350" i="1" spc="5" dirty="0">
                <a:latin typeface="Times New Roman"/>
                <a:cs typeface="Times New Roman"/>
              </a:rPr>
              <a:t>нагрузку </a:t>
            </a:r>
            <a:r>
              <a:rPr sz="1350" i="1" dirty="0">
                <a:latin typeface="Times New Roman"/>
                <a:cs typeface="Times New Roman"/>
              </a:rPr>
              <a:t>при активном</a:t>
            </a:r>
            <a:r>
              <a:rPr sz="1350" i="1" spc="1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отдыхе</a:t>
            </a:r>
            <a:endParaRPr sz="1350">
              <a:latin typeface="Times New Roman"/>
              <a:cs typeface="Times New Roman"/>
            </a:endParaRPr>
          </a:p>
          <a:p>
            <a:pPr marL="5080" algn="ctr">
              <a:lnSpc>
                <a:spcPts val="1585"/>
              </a:lnSpc>
            </a:pPr>
            <a:r>
              <a:rPr sz="1350" dirty="0">
                <a:latin typeface="Times New Roman"/>
                <a:cs typeface="Times New Roman"/>
              </a:rPr>
              <a:t>Проводится в </a:t>
            </a:r>
            <a:r>
              <a:rPr sz="1350" spc="5" dirty="0">
                <a:latin typeface="Times New Roman"/>
                <a:cs typeface="Times New Roman"/>
              </a:rPr>
              <a:t>МО 1-3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09362" y="933307"/>
          <a:ext cx="8845550" cy="1434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41820"/>
                <a:gridCol w="1893570"/>
              </a:tblGrid>
              <a:tr h="403881">
                <a:tc>
                  <a:txBody>
                    <a:bodyPr/>
                    <a:lstStyle/>
                    <a:p>
                      <a:pPr marL="229870" algn="ctr">
                        <a:lnSpc>
                          <a:spcPts val="1555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4980">
                        <a:lnSpc>
                          <a:spcPts val="1555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481">
                <a:tc>
                  <a:txBody>
                    <a:bodyPr/>
                    <a:lstStyle/>
                    <a:p>
                      <a:pPr marL="64135">
                        <a:lnSpc>
                          <a:spcPts val="150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Также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как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до травмы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или заболевания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(неограниченно)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936">
                <a:tc>
                  <a:txBody>
                    <a:bodyPr/>
                    <a:lstStyle/>
                    <a:p>
                      <a:pPr marL="64135">
                        <a:lnSpc>
                          <a:spcPts val="153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небольшими</a:t>
                      </a:r>
                      <a:r>
                        <a:rPr sz="1350" spc="3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ограничениями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481">
                <a:tc>
                  <a:txBody>
                    <a:bodyPr/>
                    <a:lstStyle/>
                    <a:p>
                      <a:pPr marL="64135">
                        <a:lnSpc>
                          <a:spcPts val="150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Немного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трудно, быстрая</a:t>
                      </a:r>
                      <a:r>
                        <a:rPr sz="135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утомляемость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565">
                <a:tc>
                  <a:txBody>
                    <a:bodyPr/>
                    <a:lstStyle/>
                    <a:p>
                      <a:pPr marL="64135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Возможно, но очень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трудно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483">
                <a:tc>
                  <a:txBody>
                    <a:bodyPr/>
                    <a:lstStyle/>
                    <a:p>
                      <a:pPr marL="64135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Невозможно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96662" y="2539834"/>
            <a:ext cx="8366125" cy="4330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600"/>
              </a:lnSpc>
              <a:spcBef>
                <a:spcPts val="110"/>
              </a:spcBef>
            </a:pPr>
            <a:r>
              <a:rPr sz="1350" i="1" dirty="0">
                <a:latin typeface="Times New Roman"/>
                <a:cs typeface="Times New Roman"/>
              </a:rPr>
              <a:t>Способность выполнять физическую </a:t>
            </a:r>
            <a:r>
              <a:rPr sz="1350" i="1" spc="5" dirty="0">
                <a:latin typeface="Times New Roman"/>
                <a:cs typeface="Times New Roman"/>
              </a:rPr>
              <a:t>нагрузку на </a:t>
            </a:r>
            <a:r>
              <a:rPr sz="1350" i="1" dirty="0">
                <a:latin typeface="Times New Roman"/>
                <a:cs typeface="Times New Roman"/>
              </a:rPr>
              <a:t>занятиях физкультурой, фитнесом и в спортивных</a:t>
            </a:r>
            <a:r>
              <a:rPr sz="1350" i="1" spc="14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секциях</a:t>
            </a:r>
            <a:endParaRPr sz="1350">
              <a:latin typeface="Times New Roman"/>
              <a:cs typeface="Times New Roman"/>
            </a:endParaRPr>
          </a:p>
          <a:p>
            <a:pPr marL="629285" algn="ctr">
              <a:lnSpc>
                <a:spcPts val="1600"/>
              </a:lnSpc>
            </a:pPr>
            <a:r>
              <a:rPr sz="1350" dirty="0">
                <a:latin typeface="Times New Roman"/>
                <a:cs typeface="Times New Roman"/>
              </a:rPr>
              <a:t>Проводится в </a:t>
            </a:r>
            <a:r>
              <a:rPr sz="1350" spc="5" dirty="0">
                <a:latin typeface="Times New Roman"/>
                <a:cs typeface="Times New Roman"/>
              </a:rPr>
              <a:t>МО 1-3 </a:t>
            </a:r>
            <a:r>
              <a:rPr sz="1350" spc="-5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09362" y="3163229"/>
          <a:ext cx="8845550" cy="1431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41820"/>
                <a:gridCol w="1893570"/>
              </a:tblGrid>
              <a:tr h="400798">
                <a:tc>
                  <a:txBody>
                    <a:bodyPr/>
                    <a:lstStyle/>
                    <a:p>
                      <a:pPr marL="229870" algn="ctr">
                        <a:lnSpc>
                          <a:spcPts val="1555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4980">
                        <a:lnSpc>
                          <a:spcPts val="1555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565">
                <a:tc>
                  <a:txBody>
                    <a:bodyPr/>
                    <a:lstStyle/>
                    <a:p>
                      <a:pPr marL="64135">
                        <a:lnSpc>
                          <a:spcPts val="152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Также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как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до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травмы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или заболевания</a:t>
                      </a:r>
                      <a:r>
                        <a:rPr sz="135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(неограниченно)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852">
                <a:tc>
                  <a:txBody>
                    <a:bodyPr/>
                    <a:lstStyle/>
                    <a:p>
                      <a:pPr marL="64135">
                        <a:lnSpc>
                          <a:spcPts val="150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небольшими</a:t>
                      </a:r>
                      <a:r>
                        <a:rPr sz="1350" spc="3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ограничениями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483">
                <a:tc>
                  <a:txBody>
                    <a:bodyPr/>
                    <a:lstStyle/>
                    <a:p>
                      <a:pPr marL="64135">
                        <a:lnSpc>
                          <a:spcPts val="150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Немного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трудно, быстрая</a:t>
                      </a:r>
                      <a:r>
                        <a:rPr sz="135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утомляемость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565">
                <a:tc>
                  <a:txBody>
                    <a:bodyPr/>
                    <a:lstStyle/>
                    <a:p>
                      <a:pPr marL="64135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Возможно, но очень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трудно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481">
                <a:tc>
                  <a:txBody>
                    <a:bodyPr/>
                    <a:lstStyle/>
                    <a:p>
                      <a:pPr marL="64135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Невозможно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15539" y="591010"/>
            <a:ext cx="4087495" cy="4292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590"/>
              </a:lnSpc>
              <a:spcBef>
                <a:spcPts val="95"/>
              </a:spcBef>
            </a:pPr>
            <a:r>
              <a:rPr sz="1350" i="1" spc="-5" dirty="0">
                <a:latin typeface="Times New Roman"/>
                <a:cs typeface="Times New Roman"/>
              </a:rPr>
              <a:t>Необходимость использования посторонней помощи.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90"/>
              </a:lnSpc>
            </a:pPr>
            <a:r>
              <a:rPr sz="1350" spc="-10" dirty="0">
                <a:latin typeface="Times New Roman"/>
                <a:cs typeface="Times New Roman"/>
              </a:rPr>
              <a:t>Проводится </a:t>
            </a:r>
            <a:r>
              <a:rPr sz="1350" spc="-5" dirty="0">
                <a:latin typeface="Times New Roman"/>
                <a:cs typeface="Times New Roman"/>
              </a:rPr>
              <a:t>в МО </a:t>
            </a:r>
            <a:r>
              <a:rPr sz="1350" dirty="0">
                <a:latin typeface="Times New Roman"/>
                <a:cs typeface="Times New Roman"/>
              </a:rPr>
              <a:t>1-3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14195" y="1208831"/>
          <a:ext cx="8773160" cy="1418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78320"/>
                <a:gridCol w="1885314"/>
              </a:tblGrid>
              <a:tr h="397141">
                <a:tc>
                  <a:txBody>
                    <a:bodyPr/>
                    <a:lstStyle/>
                    <a:p>
                      <a:pPr marL="227965" algn="ctr">
                        <a:lnSpc>
                          <a:spcPts val="1545"/>
                        </a:lnSpc>
                      </a:pP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Характеристика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6884">
                        <a:lnSpc>
                          <a:spcPts val="1545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046">
                <a:tc>
                  <a:txBody>
                    <a:bodyPr/>
                    <a:lstStyle/>
                    <a:p>
                      <a:pPr marL="64135">
                        <a:lnSpc>
                          <a:spcPts val="151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Посторонняя помощь не</a:t>
                      </a:r>
                      <a:r>
                        <a:rPr sz="135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требуется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1626">
                <a:tc>
                  <a:txBody>
                    <a:bodyPr/>
                    <a:lstStyle/>
                    <a:p>
                      <a:pPr marL="64135">
                        <a:lnSpc>
                          <a:spcPts val="149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Посторонняя помощь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требуется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редко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679">
                <a:tc>
                  <a:txBody>
                    <a:bodyPr/>
                    <a:lstStyle/>
                    <a:p>
                      <a:pPr marL="64135">
                        <a:lnSpc>
                          <a:spcPts val="151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Необходимость посторонней помощи возникает ближе к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вечеру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1626">
                <a:tc>
                  <a:txBody>
                    <a:bodyPr/>
                    <a:lstStyle/>
                    <a:p>
                      <a:pPr marL="64135">
                        <a:lnSpc>
                          <a:spcPts val="149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Необходимость посторонней помощи возникает</a:t>
                      </a:r>
                      <a:r>
                        <a:rPr sz="135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часто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1870">
                <a:tc>
                  <a:txBody>
                    <a:bodyPr/>
                    <a:lstStyle/>
                    <a:p>
                      <a:pPr marL="64135">
                        <a:lnSpc>
                          <a:spcPts val="149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Посторонняя помощь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требуется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постоянно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190908" y="2996098"/>
            <a:ext cx="4932680" cy="62547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algn="ctr">
              <a:lnSpc>
                <a:spcPts val="1570"/>
              </a:lnSpc>
              <a:spcBef>
                <a:spcPts val="190"/>
              </a:spcBef>
            </a:pPr>
            <a:r>
              <a:rPr sz="1350" i="1" spc="-5" dirty="0">
                <a:latin typeface="Times New Roman"/>
                <a:cs typeface="Times New Roman"/>
              </a:rPr>
              <a:t>Необходимость использование средств дополнительных фиксации  </a:t>
            </a:r>
            <a:r>
              <a:rPr sz="1350" i="1" spc="-10" dirty="0">
                <a:latin typeface="Times New Roman"/>
                <a:cs typeface="Times New Roman"/>
              </a:rPr>
              <a:t>(сустава </a:t>
            </a:r>
            <a:r>
              <a:rPr sz="1350" i="1" spc="-5" dirty="0">
                <a:latin typeface="Times New Roman"/>
                <a:cs typeface="Times New Roman"/>
              </a:rPr>
              <a:t>или позвоночника)</a:t>
            </a:r>
            <a:endParaRPr sz="1350">
              <a:latin typeface="Times New Roman"/>
              <a:cs typeface="Times New Roman"/>
            </a:endParaRPr>
          </a:p>
          <a:p>
            <a:pPr marL="1270" algn="ctr">
              <a:lnSpc>
                <a:spcPts val="1490"/>
              </a:lnSpc>
            </a:pPr>
            <a:r>
              <a:rPr sz="1350" spc="-10" dirty="0">
                <a:latin typeface="Times New Roman"/>
                <a:cs typeface="Times New Roman"/>
              </a:rPr>
              <a:t>Проводится </a:t>
            </a:r>
            <a:r>
              <a:rPr sz="1350" spc="-5" dirty="0">
                <a:latin typeface="Times New Roman"/>
                <a:cs typeface="Times New Roman"/>
              </a:rPr>
              <a:t>в МО </a:t>
            </a:r>
            <a:r>
              <a:rPr sz="1350" dirty="0">
                <a:latin typeface="Times New Roman"/>
                <a:cs typeface="Times New Roman"/>
              </a:rPr>
              <a:t>1-3</a:t>
            </a:r>
            <a:r>
              <a:rPr sz="1350" spc="10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14195" y="3809436"/>
          <a:ext cx="8837295" cy="1418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45630"/>
                <a:gridCol w="1882775"/>
              </a:tblGrid>
              <a:tr h="397508">
                <a:tc>
                  <a:txBody>
                    <a:bodyPr/>
                    <a:lstStyle/>
                    <a:p>
                      <a:pPr marL="221615" algn="ctr">
                        <a:lnSpc>
                          <a:spcPts val="1550"/>
                        </a:lnSpc>
                      </a:pP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Характеристика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3709">
                        <a:lnSpc>
                          <a:spcPts val="1550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679">
                <a:tc>
                  <a:txBody>
                    <a:bodyPr/>
                    <a:lstStyle/>
                    <a:p>
                      <a:pPr marL="64135">
                        <a:lnSpc>
                          <a:spcPts val="151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Дополнительные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средства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фиксации не</a:t>
                      </a:r>
                      <a:r>
                        <a:rPr sz="135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используются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1626">
                <a:tc>
                  <a:txBody>
                    <a:bodyPr/>
                    <a:lstStyle/>
                    <a:p>
                      <a:pPr marL="64135">
                        <a:lnSpc>
                          <a:spcPts val="1490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Используются редко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при занятиях спортом или при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других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значительных</a:t>
                      </a:r>
                      <a:r>
                        <a:rPr sz="135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нагрузках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046">
                <a:tc>
                  <a:txBody>
                    <a:bodyPr/>
                    <a:lstStyle/>
                    <a:p>
                      <a:pPr marL="64135">
                        <a:lnSpc>
                          <a:spcPts val="151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Необходимость использования возникает ближе к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вечеру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1626">
                <a:tc>
                  <a:txBody>
                    <a:bodyPr/>
                    <a:lstStyle/>
                    <a:p>
                      <a:pPr marL="64135">
                        <a:lnSpc>
                          <a:spcPts val="149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Необходимость использования фиксирующих средств возникает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часто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1625">
                <a:tc>
                  <a:txBody>
                    <a:bodyPr/>
                    <a:lstStyle/>
                    <a:p>
                      <a:pPr marL="64135">
                        <a:lnSpc>
                          <a:spcPts val="1490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Постоянное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использование средств фиксации,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ортезов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др.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4612" y="482888"/>
            <a:ext cx="4197350" cy="430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95"/>
              </a:lnSpc>
              <a:spcBef>
                <a:spcPts val="100"/>
              </a:spcBef>
            </a:pPr>
            <a:r>
              <a:rPr sz="1350" i="1" spc="-5" dirty="0">
                <a:latin typeface="Times New Roman"/>
                <a:cs typeface="Times New Roman"/>
              </a:rPr>
              <a:t>Тестирование болевого </a:t>
            </a:r>
            <a:r>
              <a:rPr sz="1350" i="1" dirty="0">
                <a:latin typeface="Times New Roman"/>
                <a:cs typeface="Times New Roman"/>
              </a:rPr>
              <a:t>синдрома связанного с</a:t>
            </a:r>
            <a:r>
              <a:rPr sz="1350" i="1" spc="-1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нагрузкой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95"/>
              </a:lnSpc>
            </a:pPr>
            <a:r>
              <a:rPr sz="1350" spc="-5" dirty="0">
                <a:latin typeface="Times New Roman"/>
                <a:cs typeface="Times New Roman"/>
              </a:rPr>
              <a:t>Проводится </a:t>
            </a:r>
            <a:r>
              <a:rPr sz="1350" dirty="0">
                <a:latin typeface="Times New Roman"/>
                <a:cs typeface="Times New Roman"/>
              </a:rPr>
              <a:t>в МО 1-3</a:t>
            </a:r>
            <a:r>
              <a:rPr sz="1350" spc="-10" dirty="0">
                <a:latin typeface="Times New Roman"/>
                <a:cs typeface="Times New Roman"/>
              </a:rPr>
              <a:t> 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51020" y="1101981"/>
          <a:ext cx="8693785" cy="2422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66965"/>
                <a:gridCol w="1215390"/>
              </a:tblGrid>
              <a:tr h="397976">
                <a:tc>
                  <a:txBody>
                    <a:bodyPr/>
                    <a:lstStyle/>
                    <a:p>
                      <a:pPr marL="99060">
                        <a:lnSpc>
                          <a:spcPts val="1550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Характеристика 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3860" marR="99695" indent="-46355">
                        <a:lnSpc>
                          <a:spcPts val="1540"/>
                        </a:lnSpc>
                        <a:spcBef>
                          <a:spcPts val="45"/>
                        </a:spcBef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Оценка</a:t>
                      </a:r>
                      <a:r>
                        <a:rPr sz="1350" i="1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по  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008">
                <a:tc>
                  <a:txBody>
                    <a:bodyPr/>
                    <a:lstStyle/>
                    <a:p>
                      <a:pPr marL="99060">
                        <a:lnSpc>
                          <a:spcPts val="153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Боли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отсутствуют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4100">
                <a:tc>
                  <a:txBody>
                    <a:bodyPr/>
                    <a:lstStyle/>
                    <a:p>
                      <a:pPr marL="359410" marR="58419" indent="-260350">
                        <a:lnSpc>
                          <a:spcPts val="1540"/>
                        </a:lnSpc>
                        <a:spcBef>
                          <a:spcPts val="55"/>
                        </a:spcBef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Непостоянные, отмечаются слабые боли при тяжелых нагрузках, которые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возникают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периодически  после двигательной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активности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усложненных условиях или чрезмерно</a:t>
                      </a:r>
                      <a:r>
                        <a:rPr sz="135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продолжительной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96197">
                <a:tc>
                  <a:txBody>
                    <a:bodyPr/>
                    <a:lstStyle/>
                    <a:p>
                      <a:pPr marL="359410" marR="608965" indent="-260350">
                        <a:lnSpc>
                          <a:spcPts val="1540"/>
                        </a:lnSpc>
                        <a:spcBef>
                          <a:spcPts val="55"/>
                        </a:spcBef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Отмечаются постоянно при нарушении стабильности сустава или позвоночника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(ощущение 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смещения) и\или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при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тяжелых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чрезмерно продолжительных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нагрузках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350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сустав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59410">
                        <a:lnSpc>
                          <a:spcPts val="148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(позвоночник) и\или периодически усиливаются при небольшой физической нагрузке</a:t>
                      </a:r>
                      <a:r>
                        <a:rPr sz="1350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и\или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59410">
                        <a:lnSpc>
                          <a:spcPts val="155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отмечаются при продолжительной ходьбе (более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35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км)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8417">
                <a:tc>
                  <a:txBody>
                    <a:bodyPr/>
                    <a:lstStyle/>
                    <a:p>
                      <a:pPr marL="99060">
                        <a:lnSpc>
                          <a:spcPts val="154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Отмечаются при продолжительной ходьбе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непостоянно при бытовых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нагрузках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1036">
                <a:tc>
                  <a:txBody>
                    <a:bodyPr/>
                    <a:lstStyle/>
                    <a:p>
                      <a:pPr marL="359410" marR="197485" indent="-260350">
                        <a:lnSpc>
                          <a:spcPts val="1540"/>
                        </a:lnSpc>
                        <a:spcBef>
                          <a:spcPts val="55"/>
                        </a:spcBef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Отмечаются при непродолжительной ходьбе, постоянно при бытовых нагрузках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постоянные 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сильные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боли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291132" y="3698780"/>
            <a:ext cx="4637405" cy="42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80"/>
              </a:lnSpc>
              <a:spcBef>
                <a:spcPts val="100"/>
              </a:spcBef>
            </a:pPr>
            <a:r>
              <a:rPr sz="1350" i="1" spc="-5" dirty="0">
                <a:latin typeface="Times New Roman"/>
                <a:cs typeface="Times New Roman"/>
              </a:rPr>
              <a:t>Тестирование </a:t>
            </a:r>
            <a:r>
              <a:rPr sz="1350" i="1" dirty="0">
                <a:latin typeface="Times New Roman"/>
                <a:cs typeface="Times New Roman"/>
              </a:rPr>
              <a:t>пассивной </a:t>
            </a:r>
            <a:r>
              <a:rPr sz="1350" i="1" spc="-5" dirty="0">
                <a:latin typeface="Times New Roman"/>
                <a:cs typeface="Times New Roman"/>
              </a:rPr>
              <a:t>амплитуды движений</a:t>
            </a:r>
            <a:r>
              <a:rPr sz="1350" i="1" spc="1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(гониометрия)</a:t>
            </a:r>
            <a:endParaRPr sz="1350">
              <a:latin typeface="Times New Roman"/>
              <a:cs typeface="Times New Roman"/>
            </a:endParaRPr>
          </a:p>
          <a:p>
            <a:pPr marL="1270" algn="ctr">
              <a:lnSpc>
                <a:spcPts val="1580"/>
              </a:lnSpc>
            </a:pPr>
            <a:r>
              <a:rPr sz="1350" spc="-5" dirty="0">
                <a:latin typeface="Times New Roman"/>
                <a:cs typeface="Times New Roman"/>
              </a:rPr>
              <a:t>Проводится </a:t>
            </a:r>
            <a:r>
              <a:rPr sz="1350" dirty="0">
                <a:latin typeface="Times New Roman"/>
                <a:cs typeface="Times New Roman"/>
              </a:rPr>
              <a:t>в МО 1-3</a:t>
            </a:r>
            <a:r>
              <a:rPr sz="1350" spc="-10" dirty="0">
                <a:latin typeface="Times New Roman"/>
                <a:cs typeface="Times New Roman"/>
              </a:rPr>
              <a:t> 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57142" y="4314568"/>
          <a:ext cx="8914765" cy="1620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89750"/>
                <a:gridCol w="2014854"/>
              </a:tblGrid>
              <a:tr h="401403">
                <a:tc>
                  <a:txBody>
                    <a:bodyPr/>
                    <a:lstStyle/>
                    <a:p>
                      <a:pPr marL="225425" algn="ctr">
                        <a:lnSpc>
                          <a:spcPts val="1550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Характеристика 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190" algn="ctr">
                        <a:lnSpc>
                          <a:spcPts val="1550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2050">
                <a:tc>
                  <a:txBody>
                    <a:bodyPr/>
                    <a:lstStyle/>
                    <a:p>
                      <a:pPr marL="250825">
                        <a:lnSpc>
                          <a:spcPts val="149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Пассивная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амплитуда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движений не ограничена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(96-100%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нормы)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 algn="ctr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2049">
                <a:tc>
                  <a:txBody>
                    <a:bodyPr/>
                    <a:lstStyle/>
                    <a:p>
                      <a:pPr marL="250825">
                        <a:lnSpc>
                          <a:spcPts val="149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Пассивная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амплитуда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движений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незначительно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ограничена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(50-95%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нормы</a:t>
                      </a:r>
                      <a:r>
                        <a:rPr sz="135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 algn="ctr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355">
                <a:tc>
                  <a:txBody>
                    <a:bodyPr/>
                    <a:lstStyle/>
                    <a:p>
                      <a:pPr marL="250825">
                        <a:lnSpc>
                          <a:spcPts val="151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Пассивная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амплитуда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движений ограничена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(25-49%</a:t>
                      </a:r>
                      <a:r>
                        <a:rPr sz="135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нормы)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2049">
                <a:tc>
                  <a:txBody>
                    <a:bodyPr/>
                    <a:lstStyle/>
                    <a:p>
                      <a:pPr marL="250825">
                        <a:lnSpc>
                          <a:spcPts val="149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Пассивная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амплитуда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движений ограничена</a:t>
                      </a:r>
                      <a:r>
                        <a:rPr sz="135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(5-24%нормы)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 algn="ctr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1037">
                <a:tc>
                  <a:txBody>
                    <a:bodyPr/>
                    <a:lstStyle/>
                    <a:p>
                      <a:pPr marL="250825" marR="201930">
                        <a:lnSpc>
                          <a:spcPts val="1570"/>
                        </a:lnSpc>
                        <a:spcBef>
                          <a:spcPts val="20"/>
                        </a:spcBef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Пассивная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амплитуда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движений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значительно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ограничена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(0-4%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нормы) или фиброзный  анкилоз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 algn="ctr">
                        <a:lnSpc>
                          <a:spcPts val="155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99953" y="822702"/>
            <a:ext cx="3524885" cy="43307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1595"/>
              </a:lnSpc>
              <a:spcBef>
                <a:spcPts val="114"/>
              </a:spcBef>
            </a:pPr>
            <a:r>
              <a:rPr sz="1350" i="1" spc="5" dirty="0">
                <a:latin typeface="Times New Roman"/>
                <a:cs typeface="Times New Roman"/>
              </a:rPr>
              <a:t>Тестирование активной амплитуды</a:t>
            </a:r>
            <a:r>
              <a:rPr sz="1350" i="1" spc="-4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движений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95"/>
              </a:lnSpc>
            </a:pPr>
            <a:r>
              <a:rPr sz="1350" spc="5" dirty="0">
                <a:latin typeface="Times New Roman"/>
                <a:cs typeface="Times New Roman"/>
              </a:rPr>
              <a:t>Проводится в </a:t>
            </a:r>
            <a:r>
              <a:rPr sz="1350" spc="10" dirty="0">
                <a:latin typeface="Times New Roman"/>
                <a:cs typeface="Times New Roman"/>
              </a:rPr>
              <a:t>МО 1-3</a:t>
            </a:r>
            <a:r>
              <a:rPr sz="1350" spc="-2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7293" y="1447049"/>
          <a:ext cx="9006205" cy="1664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1825"/>
                <a:gridCol w="2010409"/>
              </a:tblGrid>
              <a:tr h="409958">
                <a:tc>
                  <a:txBody>
                    <a:bodyPr/>
                    <a:lstStyle/>
                    <a:p>
                      <a:pPr marL="233045" algn="ctr">
                        <a:lnSpc>
                          <a:spcPts val="157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0740" marR="543560" indent="36830">
                        <a:lnSpc>
                          <a:spcPts val="1570"/>
                        </a:lnSpc>
                        <a:spcBef>
                          <a:spcPts val="50"/>
                        </a:spcBef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Оценка  по</a:t>
                      </a:r>
                      <a:r>
                        <a:rPr sz="1350" i="1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895">
                <a:tc>
                  <a:txBody>
                    <a:bodyPr/>
                    <a:lstStyle/>
                    <a:p>
                      <a:pPr marL="255904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Активная амплитуда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движений не ограничена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(96-100%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нормы)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10260" algn="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999">
                <a:tc>
                  <a:txBody>
                    <a:bodyPr/>
                    <a:lstStyle/>
                    <a:p>
                      <a:pPr marL="255904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Активная амплитуда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движений незначительно ограничена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(50-95%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нормы</a:t>
                      </a:r>
                      <a:r>
                        <a:rPr sz="135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10260" algn="r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896">
                <a:tc>
                  <a:txBody>
                    <a:bodyPr/>
                    <a:lstStyle/>
                    <a:p>
                      <a:pPr marL="255904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Активная амплитуда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движений ограничена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(25-49%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нормы)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10260" algn="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8144">
                <a:tc>
                  <a:txBody>
                    <a:bodyPr/>
                    <a:lstStyle/>
                    <a:p>
                      <a:pPr marL="255904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Активная амплитуда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движений сильно ограничена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(5-24%нормы)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10260" algn="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9585">
                <a:tc>
                  <a:txBody>
                    <a:bodyPr/>
                    <a:lstStyle/>
                    <a:p>
                      <a:pPr marL="255904" marR="388620">
                        <a:lnSpc>
                          <a:spcPts val="1590"/>
                        </a:lnSpc>
                        <a:spcBef>
                          <a:spcPts val="35"/>
                        </a:spcBef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Активная амплитуда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движений значительно ограничена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(0-4%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нормы) или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движения 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отсутствуют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10260" algn="r">
                        <a:lnSpc>
                          <a:spcPts val="157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051871" y="3486250"/>
            <a:ext cx="3220720" cy="43307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1590"/>
              </a:lnSpc>
              <a:spcBef>
                <a:spcPts val="114"/>
              </a:spcBef>
            </a:pPr>
            <a:r>
              <a:rPr sz="1350" i="1" spc="5" dirty="0">
                <a:latin typeface="Times New Roman"/>
                <a:cs typeface="Times New Roman"/>
              </a:rPr>
              <a:t>Жалобы </a:t>
            </a:r>
            <a:r>
              <a:rPr sz="1350" i="1" spc="10" dirty="0">
                <a:latin typeface="Times New Roman"/>
                <a:cs typeface="Times New Roman"/>
              </a:rPr>
              <a:t>на </a:t>
            </a:r>
            <a:r>
              <a:rPr sz="1350" i="1" spc="5" dirty="0">
                <a:latin typeface="Times New Roman"/>
                <a:cs typeface="Times New Roman"/>
              </a:rPr>
              <a:t>слабость </a:t>
            </a:r>
            <a:r>
              <a:rPr sz="1350" i="1" spc="10" dirty="0">
                <a:latin typeface="Times New Roman"/>
                <a:cs typeface="Times New Roman"/>
              </a:rPr>
              <a:t>мышц</a:t>
            </a:r>
            <a:r>
              <a:rPr sz="1350" i="1" spc="280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конечности.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90"/>
              </a:lnSpc>
            </a:pPr>
            <a:r>
              <a:rPr sz="1350" spc="5" dirty="0">
                <a:latin typeface="Times New Roman"/>
                <a:cs typeface="Times New Roman"/>
              </a:rPr>
              <a:t>Проводится в </a:t>
            </a:r>
            <a:r>
              <a:rPr sz="1350" spc="10" dirty="0">
                <a:latin typeface="Times New Roman"/>
                <a:cs typeface="Times New Roman"/>
              </a:rPr>
              <a:t>МО 1-3</a:t>
            </a:r>
            <a:r>
              <a:rPr sz="1350" spc="-2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48844" y="4110597"/>
          <a:ext cx="8906510" cy="1449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0730"/>
                <a:gridCol w="1784985"/>
              </a:tblGrid>
              <a:tr h="409586">
                <a:tc>
                  <a:txBody>
                    <a:bodyPr/>
                    <a:lstStyle/>
                    <a:p>
                      <a:pPr marL="231140" algn="ctr">
                        <a:lnSpc>
                          <a:spcPts val="157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5925">
                        <a:lnSpc>
                          <a:spcPts val="157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344">
                <a:tc>
                  <a:txBody>
                    <a:bodyPr/>
                    <a:lstStyle/>
                    <a:p>
                      <a:pPr marL="64769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Слабость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мышц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отсутствует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8268">
                <a:tc>
                  <a:txBody>
                    <a:bodyPr/>
                    <a:lstStyle/>
                    <a:p>
                      <a:pPr marL="64769">
                        <a:lnSpc>
                          <a:spcPts val="154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Возникает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редко,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при занятиях спортом или при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других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значительных</a:t>
                      </a:r>
                      <a:r>
                        <a:rPr sz="135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нагрузках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792">
                <a:tc>
                  <a:txBody>
                    <a:bodyPr/>
                    <a:lstStyle/>
                    <a:p>
                      <a:pPr marL="64769">
                        <a:lnSpc>
                          <a:spcPts val="151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Возникает часто, при занятиях спортом или при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других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значительных нагрузках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792">
                <a:tc>
                  <a:txBody>
                    <a:bodyPr/>
                    <a:lstStyle/>
                    <a:p>
                      <a:pPr marL="64769">
                        <a:lnSpc>
                          <a:spcPts val="151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Появляется периодически при обычных</a:t>
                      </a:r>
                      <a:r>
                        <a:rPr sz="1350" spc="3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нагрузках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8144">
                <a:tc>
                  <a:txBody>
                    <a:bodyPr/>
                    <a:lstStyle/>
                    <a:p>
                      <a:pPr marL="64769">
                        <a:lnSpc>
                          <a:spcPts val="154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Появляется постоянно при обычных</a:t>
                      </a:r>
                      <a:r>
                        <a:rPr sz="1350" spc="3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нагрузках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14037" y="536124"/>
            <a:ext cx="2974975" cy="4540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ts val="1670"/>
              </a:lnSpc>
              <a:spcBef>
                <a:spcPts val="130"/>
              </a:spcBef>
            </a:pPr>
            <a:r>
              <a:rPr sz="1400" i="1" spc="10" dirty="0">
                <a:latin typeface="Times New Roman"/>
                <a:cs typeface="Times New Roman"/>
              </a:rPr>
              <a:t>Мануальное </a:t>
            </a:r>
            <a:r>
              <a:rPr sz="1400" i="1" spc="15" dirty="0">
                <a:latin typeface="Times New Roman"/>
                <a:cs typeface="Times New Roman"/>
              </a:rPr>
              <a:t>мышечное</a:t>
            </a:r>
            <a:r>
              <a:rPr sz="1400" i="1" spc="-15" dirty="0">
                <a:latin typeface="Times New Roman"/>
                <a:cs typeface="Times New Roman"/>
              </a:rPr>
              <a:t> </a:t>
            </a:r>
            <a:r>
              <a:rPr sz="1400" i="1" spc="10" dirty="0">
                <a:latin typeface="Times New Roman"/>
                <a:cs typeface="Times New Roman"/>
              </a:rPr>
              <a:t>тестирование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ts val="1670"/>
              </a:lnSpc>
            </a:pPr>
            <a:r>
              <a:rPr sz="1400" spc="10" dirty="0">
                <a:latin typeface="Times New Roman"/>
                <a:cs typeface="Times New Roman"/>
              </a:rPr>
              <a:t>Проводится в </a:t>
            </a:r>
            <a:r>
              <a:rPr sz="1400" spc="20" dirty="0">
                <a:latin typeface="Times New Roman"/>
                <a:cs typeface="Times New Roman"/>
              </a:rPr>
              <a:t>МО </a:t>
            </a:r>
            <a:r>
              <a:rPr sz="1400" spc="15" dirty="0">
                <a:latin typeface="Times New Roman"/>
                <a:cs typeface="Times New Roman"/>
              </a:rPr>
              <a:t>1-3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уровня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82610" y="1191234"/>
          <a:ext cx="8837295" cy="1661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69150"/>
                <a:gridCol w="1657984"/>
              </a:tblGrid>
              <a:tr h="421615">
                <a:tc>
                  <a:txBody>
                    <a:bodyPr/>
                    <a:lstStyle/>
                    <a:p>
                      <a:pPr marL="245110" algn="ctr">
                        <a:lnSpc>
                          <a:spcPts val="1635"/>
                        </a:lnSpc>
                      </a:pPr>
                      <a:r>
                        <a:rPr sz="1400" i="1" spc="10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400" i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i="1" spc="10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</a:pPr>
                      <a:r>
                        <a:rPr sz="1400" i="1" spc="10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400" i="1" spc="1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400" i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i="1" spc="2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7683">
                <a:tc>
                  <a:txBody>
                    <a:bodyPr/>
                    <a:lstStyle/>
                    <a:p>
                      <a:pPr marL="67945">
                        <a:lnSpc>
                          <a:spcPts val="1614"/>
                        </a:lnSpc>
                      </a:pP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Сокращение с интенсивностью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96-100% (5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баллов)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4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4050">
                <a:tc>
                  <a:txBody>
                    <a:bodyPr/>
                    <a:lstStyle/>
                    <a:p>
                      <a:pPr marL="113030">
                        <a:lnSpc>
                          <a:spcPts val="1585"/>
                        </a:lnSpc>
                      </a:pP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Сокращение с интенсивностью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50-95% (4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балла)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5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7294">
                <a:tc>
                  <a:txBody>
                    <a:bodyPr/>
                    <a:lstStyle/>
                    <a:p>
                      <a:pPr marL="113030">
                        <a:lnSpc>
                          <a:spcPts val="1610"/>
                        </a:lnSpc>
                      </a:pP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Сокращение с интенсивностью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25-49% (3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балла)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4050">
                <a:tc>
                  <a:txBody>
                    <a:bodyPr/>
                    <a:lstStyle/>
                    <a:p>
                      <a:pPr marL="113030">
                        <a:lnSpc>
                          <a:spcPts val="1585"/>
                        </a:lnSpc>
                      </a:pP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Сокращение с интенсивностью 5-24%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(2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балла)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5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3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9984">
                <a:tc>
                  <a:txBody>
                    <a:bodyPr/>
                    <a:lstStyle/>
                    <a:p>
                      <a:pPr marL="113030">
                        <a:lnSpc>
                          <a:spcPts val="1635"/>
                        </a:lnSpc>
                      </a:pP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Сокращение с интенсивностью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0-4%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или нет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сокращения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(0-1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балл)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4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209459" y="3245360"/>
            <a:ext cx="3383279" cy="4546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ts val="1670"/>
              </a:lnSpc>
              <a:spcBef>
                <a:spcPts val="130"/>
              </a:spcBef>
            </a:pPr>
            <a:r>
              <a:rPr sz="1400" i="1" spc="10" dirty="0">
                <a:latin typeface="Times New Roman"/>
                <a:cs typeface="Times New Roman"/>
              </a:rPr>
              <a:t>Тестирование силы </a:t>
            </a:r>
            <a:r>
              <a:rPr sz="1400" i="1" spc="15" dirty="0">
                <a:latin typeface="Times New Roman"/>
                <a:cs typeface="Times New Roman"/>
              </a:rPr>
              <a:t>мышц</a:t>
            </a:r>
            <a:r>
              <a:rPr sz="1400" i="1" spc="10" dirty="0">
                <a:latin typeface="Times New Roman"/>
                <a:cs typeface="Times New Roman"/>
              </a:rPr>
              <a:t> (динамометрия)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ts val="1670"/>
              </a:lnSpc>
            </a:pPr>
            <a:r>
              <a:rPr sz="1400" spc="10" dirty="0">
                <a:latin typeface="Times New Roman"/>
                <a:cs typeface="Times New Roman"/>
              </a:rPr>
              <a:t>Проводится в </a:t>
            </a:r>
            <a:r>
              <a:rPr sz="1400" spc="20" dirty="0">
                <a:latin typeface="Times New Roman"/>
                <a:cs typeface="Times New Roman"/>
              </a:rPr>
              <a:t>МО </a:t>
            </a:r>
            <a:r>
              <a:rPr sz="1400" spc="15" dirty="0">
                <a:latin typeface="Times New Roman"/>
                <a:cs typeface="Times New Roman"/>
              </a:rPr>
              <a:t>2-3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уровня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76123" y="3896968"/>
          <a:ext cx="8749665" cy="17297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74230"/>
                <a:gridCol w="1564004"/>
              </a:tblGrid>
              <a:tr h="428491">
                <a:tc>
                  <a:txBody>
                    <a:bodyPr/>
                    <a:lstStyle/>
                    <a:p>
                      <a:pPr marL="81280" algn="ctr">
                        <a:lnSpc>
                          <a:spcPts val="1645"/>
                        </a:lnSpc>
                      </a:pPr>
                      <a:r>
                        <a:rPr sz="1400" i="1" spc="10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400" i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i="1" spc="10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0865" marR="239395" indent="-48895">
                        <a:lnSpc>
                          <a:spcPts val="1660"/>
                        </a:lnSpc>
                        <a:spcBef>
                          <a:spcPts val="35"/>
                        </a:spcBef>
                      </a:pPr>
                      <a:r>
                        <a:rPr sz="1400" i="1" spc="10" dirty="0">
                          <a:latin typeface="Times New Roman"/>
                          <a:cs typeface="Times New Roman"/>
                        </a:rPr>
                        <a:t>Оценка</a:t>
                      </a:r>
                      <a:r>
                        <a:rPr sz="1400" i="1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i="1" spc="15" dirty="0">
                          <a:latin typeface="Times New Roman"/>
                          <a:cs typeface="Times New Roman"/>
                        </a:rPr>
                        <a:t>по  </a:t>
                      </a:r>
                      <a:r>
                        <a:rPr sz="1400" i="1" spc="2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0536">
                <a:tc>
                  <a:txBody>
                    <a:bodyPr/>
                    <a:lstStyle/>
                    <a:p>
                      <a:pPr marL="367665">
                        <a:lnSpc>
                          <a:spcPts val="1635"/>
                        </a:lnSpc>
                      </a:pP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Сила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мышцы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100-81%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нормы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5965">
                        <a:lnSpc>
                          <a:spcPts val="1635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7294">
                <a:tc>
                  <a:txBody>
                    <a:bodyPr/>
                    <a:lstStyle/>
                    <a:p>
                      <a:pPr marL="367665">
                        <a:lnSpc>
                          <a:spcPts val="1610"/>
                        </a:lnSpc>
                      </a:pP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Сила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мышцы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61-80% нормы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5965">
                        <a:lnSpc>
                          <a:spcPts val="161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7683">
                <a:tc>
                  <a:txBody>
                    <a:bodyPr/>
                    <a:lstStyle/>
                    <a:p>
                      <a:pPr marL="367665">
                        <a:lnSpc>
                          <a:spcPts val="1614"/>
                        </a:lnSpc>
                      </a:pP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Сила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мышцы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41-60%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нормы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5965">
                        <a:lnSpc>
                          <a:spcPts val="1614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0538">
                <a:tc>
                  <a:txBody>
                    <a:bodyPr/>
                    <a:lstStyle/>
                    <a:p>
                      <a:pPr marL="367665">
                        <a:lnSpc>
                          <a:spcPts val="1635"/>
                        </a:lnSpc>
                      </a:pP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Сила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мышцы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20-40%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нормы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5965">
                        <a:lnSpc>
                          <a:spcPts val="1635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3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5128">
                <a:tc>
                  <a:txBody>
                    <a:bodyPr/>
                    <a:lstStyle/>
                    <a:p>
                      <a:pPr marL="367665">
                        <a:lnSpc>
                          <a:spcPts val="1645"/>
                        </a:lnSpc>
                      </a:pP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Сила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мышцы &lt; 20%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нормы или измерение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невозможно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5965">
                        <a:lnSpc>
                          <a:spcPts val="1645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4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14243" y="451032"/>
            <a:ext cx="4187825" cy="63246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algn="ctr">
              <a:lnSpc>
                <a:spcPts val="1560"/>
              </a:lnSpc>
              <a:spcBef>
                <a:spcPts val="215"/>
              </a:spcBef>
            </a:pPr>
            <a:r>
              <a:rPr sz="1350" i="1" dirty="0">
                <a:latin typeface="Times New Roman"/>
                <a:cs typeface="Times New Roman"/>
              </a:rPr>
              <a:t>Тестирование выносливости </a:t>
            </a:r>
            <a:r>
              <a:rPr sz="1350" i="1" spc="5" dirty="0">
                <a:latin typeface="Times New Roman"/>
                <a:cs typeface="Times New Roman"/>
              </a:rPr>
              <a:t>к динамическим </a:t>
            </a:r>
            <a:r>
              <a:rPr sz="1350" i="1" dirty="0">
                <a:latin typeface="Times New Roman"/>
                <a:cs typeface="Times New Roman"/>
              </a:rPr>
              <a:t>нагрузкам  </a:t>
            </a:r>
            <a:r>
              <a:rPr sz="1350" i="1" spc="-5" dirty="0">
                <a:latin typeface="Times New Roman"/>
                <a:cs typeface="Times New Roman"/>
              </a:rPr>
              <a:t>(в </a:t>
            </a:r>
            <a:r>
              <a:rPr sz="1350" i="1" dirty="0">
                <a:latin typeface="Times New Roman"/>
                <a:cs typeface="Times New Roman"/>
              </a:rPr>
              <a:t>заданном </a:t>
            </a:r>
            <a:r>
              <a:rPr sz="1350" i="1" spc="5" dirty="0">
                <a:latin typeface="Times New Roman"/>
                <a:cs typeface="Times New Roman"/>
              </a:rPr>
              <a:t>темпе)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40"/>
              </a:lnSpc>
            </a:pPr>
            <a:r>
              <a:rPr sz="1350" dirty="0">
                <a:latin typeface="Times New Roman"/>
                <a:cs typeface="Times New Roman"/>
              </a:rPr>
              <a:t>Проводится </a:t>
            </a:r>
            <a:r>
              <a:rPr sz="1350" spc="5" dirty="0">
                <a:latin typeface="Times New Roman"/>
                <a:cs typeface="Times New Roman"/>
              </a:rPr>
              <a:t>в </a:t>
            </a:r>
            <a:r>
              <a:rPr sz="1350" spc="10" dirty="0">
                <a:latin typeface="Times New Roman"/>
                <a:cs typeface="Times New Roman"/>
              </a:rPr>
              <a:t>МО </a:t>
            </a:r>
            <a:r>
              <a:rPr sz="1350" spc="5" dirty="0">
                <a:latin typeface="Times New Roman"/>
                <a:cs typeface="Times New Roman"/>
              </a:rPr>
              <a:t>2-3</a:t>
            </a:r>
            <a:r>
              <a:rPr sz="1350" spc="-1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62082" y="1274046"/>
          <a:ext cx="8907145" cy="2378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96809"/>
                <a:gridCol w="1400809"/>
              </a:tblGrid>
              <a:tr h="401941">
                <a:tc>
                  <a:txBody>
                    <a:bodyPr/>
                    <a:lstStyle/>
                    <a:p>
                      <a:pPr marL="245745" algn="ctr">
                        <a:lnSpc>
                          <a:spcPts val="156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7205" marR="187325" indent="-49530">
                        <a:lnSpc>
                          <a:spcPts val="1560"/>
                        </a:lnSpc>
                        <a:spcBef>
                          <a:spcPts val="40"/>
                        </a:spcBef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Оценка</a:t>
                      </a:r>
                      <a:r>
                        <a:rPr sz="1350" i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по 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524">
                <a:tc>
                  <a:txBody>
                    <a:bodyPr/>
                    <a:lstStyle/>
                    <a:p>
                      <a:pPr marL="308610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Выносливость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нагрузке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не снижена (100-80%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нормы)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5033">
                <a:tc>
                  <a:txBody>
                    <a:bodyPr/>
                    <a:lstStyle/>
                    <a:p>
                      <a:pPr marL="571500" marR="287020" indent="-262890">
                        <a:lnSpc>
                          <a:spcPts val="1560"/>
                        </a:lnSpc>
                        <a:spcBef>
                          <a:spcPts val="40"/>
                        </a:spcBef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Снижена, но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достаточна для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спортивных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нагрузок или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тяжелого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физического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труда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(60-80% 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нормы)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062">
                <a:tc>
                  <a:txBody>
                    <a:bodyPr/>
                    <a:lstStyle/>
                    <a:p>
                      <a:pPr marL="308610">
                        <a:lnSpc>
                          <a:spcPts val="150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Снижена, но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достаточна для продолжительного выполнения бытовых нагрузок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(40-60%</a:t>
                      </a:r>
                      <a:r>
                        <a:rPr sz="135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нормы)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00066">
                <a:tc>
                  <a:txBody>
                    <a:bodyPr/>
                    <a:lstStyle/>
                    <a:p>
                      <a:pPr marL="308610">
                        <a:lnSpc>
                          <a:spcPts val="153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Снижена, но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достаточна для непродолжительного выполнения бытовых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нагрузок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ts val="15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(20-40%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нормы)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53689">
                <a:tc>
                  <a:txBody>
                    <a:bodyPr/>
                    <a:lstStyle/>
                    <a:p>
                      <a:pPr marL="571500" marR="2312670" indent="-262890">
                        <a:lnSpc>
                          <a:spcPts val="1580"/>
                        </a:lnSpc>
                        <a:spcBef>
                          <a:spcPts val="25"/>
                        </a:spcBef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Снижена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значительно, выполнение бытовых нагрузок затруднено 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(&lt; 20%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нормы)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теста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невозможно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33947" y="816341"/>
            <a:ext cx="4318635" cy="631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7620" algn="ctr">
              <a:lnSpc>
                <a:spcPts val="1590"/>
              </a:lnSpc>
              <a:spcBef>
                <a:spcPts val="110"/>
              </a:spcBef>
            </a:pPr>
            <a:r>
              <a:rPr sz="1350" i="1" dirty="0">
                <a:latin typeface="Times New Roman"/>
                <a:cs typeface="Times New Roman"/>
              </a:rPr>
              <a:t>Тестирование выносливости </a:t>
            </a:r>
            <a:r>
              <a:rPr sz="1350" i="1" spc="5" dirty="0">
                <a:latin typeface="Times New Roman"/>
                <a:cs typeface="Times New Roman"/>
              </a:rPr>
              <a:t>к статическим</a:t>
            </a:r>
            <a:r>
              <a:rPr sz="1350" i="1" spc="2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нагрузкам</a:t>
            </a:r>
            <a:endParaRPr sz="1350">
              <a:latin typeface="Times New Roman"/>
              <a:cs typeface="Times New Roman"/>
            </a:endParaRPr>
          </a:p>
          <a:p>
            <a:pPr marL="1270" algn="ctr">
              <a:lnSpc>
                <a:spcPts val="1570"/>
              </a:lnSpc>
            </a:pPr>
            <a:r>
              <a:rPr sz="1350" dirty="0">
                <a:latin typeface="Times New Roman"/>
                <a:cs typeface="Times New Roman"/>
              </a:rPr>
              <a:t>Проводится </a:t>
            </a:r>
            <a:r>
              <a:rPr sz="1350" spc="5" dirty="0">
                <a:latin typeface="Times New Roman"/>
                <a:cs typeface="Times New Roman"/>
              </a:rPr>
              <a:t>в МО 2 со </a:t>
            </a:r>
            <a:r>
              <a:rPr sz="1350" dirty="0">
                <a:latin typeface="Times New Roman"/>
                <a:cs typeface="Times New Roman"/>
              </a:rPr>
              <a:t>стандартной</a:t>
            </a:r>
            <a:r>
              <a:rPr sz="1350" spc="-40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нагрузкой,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600"/>
              </a:lnSpc>
            </a:pPr>
            <a:r>
              <a:rPr sz="1350" spc="5" dirty="0">
                <a:latin typeface="Times New Roman"/>
                <a:cs typeface="Times New Roman"/>
              </a:rPr>
              <a:t>в МО 3 </a:t>
            </a:r>
            <a:r>
              <a:rPr sz="1350" spc="-5" dirty="0">
                <a:latin typeface="Times New Roman"/>
                <a:cs typeface="Times New Roman"/>
              </a:rPr>
              <a:t>уровня </a:t>
            </a:r>
            <a:r>
              <a:rPr sz="1350" spc="5" dirty="0">
                <a:latin typeface="Times New Roman"/>
                <a:cs typeface="Times New Roman"/>
              </a:rPr>
              <a:t>с </a:t>
            </a:r>
            <a:r>
              <a:rPr sz="1350" dirty="0">
                <a:latin typeface="Times New Roman"/>
                <a:cs typeface="Times New Roman"/>
              </a:rPr>
              <a:t>дозированной нагрузкой</a:t>
            </a:r>
            <a:r>
              <a:rPr sz="1350" spc="5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(динамометрия)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55258" y="1635566"/>
          <a:ext cx="8898255" cy="2379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89190"/>
                <a:gridCol w="1399540"/>
              </a:tblGrid>
              <a:tr h="404992">
                <a:tc>
                  <a:txBody>
                    <a:bodyPr/>
                    <a:lstStyle/>
                    <a:p>
                      <a:pPr marL="245110" algn="ctr">
                        <a:lnSpc>
                          <a:spcPts val="156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7205" marR="187325" indent="-49530">
                        <a:lnSpc>
                          <a:spcPts val="1580"/>
                        </a:lnSpc>
                        <a:spcBef>
                          <a:spcPts val="25"/>
                        </a:spcBef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Оценка</a:t>
                      </a:r>
                      <a:r>
                        <a:rPr sz="1350" i="1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по  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943">
                <a:tc>
                  <a:txBody>
                    <a:bodyPr/>
                    <a:lstStyle/>
                    <a:p>
                      <a:pPr marL="308610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Выносливость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нагрузке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не снижена (100-80%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 нормы)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1510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1781">
                <a:tc>
                  <a:txBody>
                    <a:bodyPr/>
                    <a:lstStyle/>
                    <a:p>
                      <a:pPr marL="481330" marR="287020" indent="-173355">
                        <a:lnSpc>
                          <a:spcPts val="1560"/>
                        </a:lnSpc>
                        <a:spcBef>
                          <a:spcPts val="40"/>
                        </a:spcBef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Снижена,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но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достаточна для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спортивных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нагрузок или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тяжелого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физического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труда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(60-80% 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нормы)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1510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943">
                <a:tc>
                  <a:txBody>
                    <a:bodyPr/>
                    <a:lstStyle/>
                    <a:p>
                      <a:pPr marL="308610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Снижена,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но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достаточна для продолжительного выполнения бытовых нагрузок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(40-60%</a:t>
                      </a:r>
                      <a:r>
                        <a:rPr sz="135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нормы)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1510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99459">
                <a:tc>
                  <a:txBody>
                    <a:bodyPr/>
                    <a:lstStyle/>
                    <a:p>
                      <a:pPr marL="308610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Снижена,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но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достаточна для непродолжительного выполнения бытовых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нагрузок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481330">
                        <a:lnSpc>
                          <a:spcPts val="15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(20-40% нормы)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1510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53251">
                <a:tc>
                  <a:txBody>
                    <a:bodyPr/>
                    <a:lstStyle/>
                    <a:p>
                      <a:pPr marL="481330" marR="2310765" indent="-173355">
                        <a:lnSpc>
                          <a:spcPts val="1580"/>
                        </a:lnSpc>
                        <a:spcBef>
                          <a:spcPts val="25"/>
                        </a:spcBef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Снижена значительно, выполнение бытовых нагрузок затруднено 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(&lt; 20%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нормы)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теста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невозможно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1510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8704" y="1346328"/>
            <a:ext cx="4468495" cy="65468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algn="ctr">
              <a:lnSpc>
                <a:spcPts val="1639"/>
              </a:lnSpc>
              <a:spcBef>
                <a:spcPts val="200"/>
              </a:spcBef>
            </a:pPr>
            <a:r>
              <a:rPr sz="1400" i="1" dirty="0">
                <a:latin typeface="Times New Roman"/>
                <a:cs typeface="Times New Roman"/>
              </a:rPr>
              <a:t>Тестирование </a:t>
            </a:r>
            <a:r>
              <a:rPr sz="1400" i="1" spc="5" dirty="0">
                <a:latin typeface="Times New Roman"/>
                <a:cs typeface="Times New Roman"/>
              </a:rPr>
              <a:t>пространственной координации</a:t>
            </a:r>
            <a:r>
              <a:rPr sz="1400" i="1" spc="-45" dirty="0">
                <a:latin typeface="Times New Roman"/>
                <a:cs typeface="Times New Roman"/>
              </a:rPr>
              <a:t> </a:t>
            </a:r>
            <a:r>
              <a:rPr sz="1400" i="1" spc="5" dirty="0">
                <a:latin typeface="Times New Roman"/>
                <a:cs typeface="Times New Roman"/>
              </a:rPr>
              <a:t>движений  </a:t>
            </a:r>
            <a:r>
              <a:rPr sz="1400" i="1" dirty="0">
                <a:latin typeface="Times New Roman"/>
                <a:cs typeface="Times New Roman"/>
              </a:rPr>
              <a:t>(точность </a:t>
            </a:r>
            <a:r>
              <a:rPr sz="1400" i="1" spc="5" dirty="0">
                <a:latin typeface="Times New Roman"/>
                <a:cs typeface="Times New Roman"/>
              </a:rPr>
              <a:t>перемещения в</a:t>
            </a:r>
            <a:r>
              <a:rPr sz="1400" i="1" spc="-35" dirty="0">
                <a:latin typeface="Times New Roman"/>
                <a:cs typeface="Times New Roman"/>
              </a:rPr>
              <a:t> </a:t>
            </a:r>
            <a:r>
              <a:rPr sz="1400" i="1" spc="5" dirty="0">
                <a:latin typeface="Times New Roman"/>
                <a:cs typeface="Times New Roman"/>
              </a:rPr>
              <a:t>пространстве)</a:t>
            </a:r>
            <a:endParaRPr sz="1400">
              <a:latin typeface="Times New Roman"/>
              <a:cs typeface="Times New Roman"/>
            </a:endParaRPr>
          </a:p>
          <a:p>
            <a:pPr marL="635" algn="ctr">
              <a:lnSpc>
                <a:spcPts val="1570"/>
              </a:lnSpc>
            </a:pPr>
            <a:r>
              <a:rPr sz="1400" dirty="0">
                <a:latin typeface="Times New Roman"/>
                <a:cs typeface="Times New Roman"/>
              </a:rPr>
              <a:t>Проводится </a:t>
            </a:r>
            <a:r>
              <a:rPr sz="1400" spc="5" dirty="0">
                <a:latin typeface="Times New Roman"/>
                <a:cs typeface="Times New Roman"/>
              </a:rPr>
              <a:t>в </a:t>
            </a:r>
            <a:r>
              <a:rPr sz="1400" spc="10" dirty="0">
                <a:latin typeface="Times New Roman"/>
                <a:cs typeface="Times New Roman"/>
              </a:rPr>
              <a:t>МО </a:t>
            </a:r>
            <a:r>
              <a:rPr sz="1400" spc="5" dirty="0">
                <a:latin typeface="Times New Roman"/>
                <a:cs typeface="Times New Roman"/>
              </a:rPr>
              <a:t>3</a:t>
            </a:r>
            <a:r>
              <a:rPr sz="1400" dirty="0">
                <a:latin typeface="Times New Roman"/>
                <a:cs typeface="Times New Roman"/>
              </a:rPr>
              <a:t> уровня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57216" y="2198686"/>
          <a:ext cx="8867775" cy="23145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5634"/>
                <a:gridCol w="1871345"/>
              </a:tblGrid>
              <a:tr h="420086">
                <a:tc>
                  <a:txBody>
                    <a:bodyPr/>
                    <a:lstStyle/>
                    <a:p>
                      <a:pPr marL="10795" algn="ctr">
                        <a:lnSpc>
                          <a:spcPts val="1614"/>
                        </a:lnSpc>
                      </a:pPr>
                      <a:r>
                        <a:rPr sz="140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40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255" algn="ctr">
                        <a:lnSpc>
                          <a:spcPts val="1614"/>
                        </a:lnSpc>
                      </a:pPr>
                      <a:r>
                        <a:rPr sz="1400" i="1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400" i="1" spc="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400" i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i="1" spc="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453">
                <a:tc>
                  <a:txBody>
                    <a:bodyPr/>
                    <a:lstStyle/>
                    <a:p>
                      <a:pPr marL="37465">
                        <a:lnSpc>
                          <a:spcPts val="1565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Пространственная координация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движений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без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ограничений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255" algn="ctr">
                        <a:lnSpc>
                          <a:spcPts val="1565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9701">
                <a:tc>
                  <a:txBody>
                    <a:bodyPr/>
                    <a:lstStyle/>
                    <a:p>
                      <a:pPr marL="37465" marR="37465">
                        <a:lnSpc>
                          <a:spcPts val="1639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Точность перемещения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пространстве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обеспечивает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двигательную функцию конечности,  но незначительно ограничивает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ее в усложненных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условиях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нагрузки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255" algn="ctr">
                        <a:lnSpc>
                          <a:spcPts val="1614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9959">
                <a:tc>
                  <a:txBody>
                    <a:bodyPr/>
                    <a:lstStyle/>
                    <a:p>
                      <a:pPr marL="37465" marR="47625">
                        <a:lnSpc>
                          <a:spcPts val="1610"/>
                        </a:lnSpc>
                        <a:spcBef>
                          <a:spcPts val="50"/>
                        </a:spcBef>
                      </a:pPr>
                      <a:r>
                        <a:rPr sz="1400" spc="5" dirty="0">
                          <a:latin typeface="Times New Roman"/>
                          <a:cs typeface="Times New Roman"/>
                        </a:rPr>
                        <a:t>Точное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перемещение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пространстве ограничено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значительно ограничивает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функцию в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усложненных условиях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нагрузки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255" algn="ctr">
                        <a:lnSpc>
                          <a:spcPts val="162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9958">
                <a:tc>
                  <a:txBody>
                    <a:bodyPr/>
                    <a:lstStyle/>
                    <a:p>
                      <a:pPr marL="37465" marR="53340">
                        <a:lnSpc>
                          <a:spcPts val="1610"/>
                        </a:lnSpc>
                        <a:spcBef>
                          <a:spcPts val="5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Точность перемещения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пространстве ограничена, нообеспечивает выполнение бытовых  нагрузок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255" algn="ctr">
                        <a:lnSpc>
                          <a:spcPts val="1614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3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6499">
                <a:tc>
                  <a:txBody>
                    <a:bodyPr/>
                    <a:lstStyle/>
                    <a:p>
                      <a:pPr marL="37465" marR="175260">
                        <a:lnSpc>
                          <a:spcPts val="1610"/>
                        </a:lnSpc>
                        <a:spcBef>
                          <a:spcPts val="5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Точность перемещения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пространстве значительно нарушена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затрудняет выполнение  элементарных движений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перемещение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пространстве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невозможно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255" algn="ctr">
                        <a:lnSpc>
                          <a:spcPts val="1614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4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48836" y="448430"/>
            <a:ext cx="6823075" cy="6350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7620" algn="ctr">
              <a:lnSpc>
                <a:spcPts val="1605"/>
              </a:lnSpc>
              <a:spcBef>
                <a:spcPts val="114"/>
              </a:spcBef>
            </a:pPr>
            <a:r>
              <a:rPr sz="1350" i="1" spc="5" dirty="0">
                <a:latin typeface="Times New Roman"/>
                <a:cs typeface="Times New Roman"/>
              </a:rPr>
              <a:t>Тестирование силовых</a:t>
            </a:r>
            <a:r>
              <a:rPr sz="1350" i="1" spc="-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дифференцировок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75"/>
              </a:lnSpc>
            </a:pPr>
            <a:r>
              <a:rPr sz="1350" i="1" spc="5" dirty="0">
                <a:latin typeface="Times New Roman"/>
                <a:cs typeface="Times New Roman"/>
              </a:rPr>
              <a:t>(способность выполнять </a:t>
            </a:r>
            <a:r>
              <a:rPr sz="1350" i="1" spc="10" dirty="0">
                <a:latin typeface="Times New Roman"/>
                <a:cs typeface="Times New Roman"/>
              </a:rPr>
              <a:t>заданную </a:t>
            </a:r>
            <a:r>
              <a:rPr sz="1350" i="1" spc="5" dirty="0">
                <a:latin typeface="Times New Roman"/>
                <a:cs typeface="Times New Roman"/>
              </a:rPr>
              <a:t>интенсивность сокращения по данным</a:t>
            </a:r>
            <a:r>
              <a:rPr sz="1350" i="1" spc="30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динамометрии)</a:t>
            </a:r>
            <a:endParaRPr sz="1350">
              <a:latin typeface="Times New Roman"/>
              <a:cs typeface="Times New Roman"/>
            </a:endParaRPr>
          </a:p>
          <a:p>
            <a:pPr marL="3175" algn="ctr">
              <a:lnSpc>
                <a:spcPts val="1595"/>
              </a:lnSpc>
            </a:pPr>
            <a:r>
              <a:rPr sz="1350" spc="5" dirty="0">
                <a:latin typeface="Times New Roman"/>
                <a:cs typeface="Times New Roman"/>
              </a:rPr>
              <a:t>Проводится в </a:t>
            </a:r>
            <a:r>
              <a:rPr sz="1350" spc="15" dirty="0">
                <a:latin typeface="Times New Roman"/>
                <a:cs typeface="Times New Roman"/>
              </a:rPr>
              <a:t>МО </a:t>
            </a:r>
            <a:r>
              <a:rPr sz="1350" spc="5" dirty="0">
                <a:latin typeface="Times New Roman"/>
                <a:cs typeface="Times New Roman"/>
              </a:rPr>
              <a:t>3</a:t>
            </a:r>
            <a:r>
              <a:rPr sz="1350" spc="-1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6826" y="1274660"/>
          <a:ext cx="8896350" cy="20434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6270"/>
                <a:gridCol w="1900554"/>
              </a:tblGrid>
              <a:tr h="407013">
                <a:tc>
                  <a:txBody>
                    <a:bodyPr/>
                    <a:lstStyle/>
                    <a:p>
                      <a:pPr marL="228600" algn="ctr">
                        <a:lnSpc>
                          <a:spcPts val="156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6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872">
                <a:tc>
                  <a:txBody>
                    <a:bodyPr/>
                    <a:lstStyle/>
                    <a:p>
                      <a:pPr marL="254000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Силовая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дифференцировка без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ограничений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640">
                <a:tc>
                  <a:txBody>
                    <a:bodyPr/>
                    <a:lstStyle/>
                    <a:p>
                      <a:pPr marL="254000" marR="774700">
                        <a:lnSpc>
                          <a:spcPts val="1590"/>
                        </a:lnSpc>
                        <a:spcBef>
                          <a:spcPts val="20"/>
                        </a:spcBef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Силовая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дифференцировка незначительно нарушена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ограничивает функцию в  усложненных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условиях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нагрузки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6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888">
                <a:tc>
                  <a:txBody>
                    <a:bodyPr/>
                    <a:lstStyle/>
                    <a:p>
                      <a:pPr marL="254000" marR="120014">
                        <a:lnSpc>
                          <a:spcPts val="1560"/>
                        </a:lnSpc>
                        <a:spcBef>
                          <a:spcPts val="50"/>
                        </a:spcBef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Силовая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дифференцировка нарушена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ограничивает функцию в усложненных условиях 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нагрузки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6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872">
                <a:tc>
                  <a:txBody>
                    <a:bodyPr/>
                    <a:lstStyle/>
                    <a:p>
                      <a:pPr marL="254000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Силовая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дифференцировка нарушена, но обеспечивает выполнение бытовых нагрузок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888">
                <a:tc>
                  <a:txBody>
                    <a:bodyPr/>
                    <a:lstStyle/>
                    <a:p>
                      <a:pPr marL="254000" marR="937260">
                        <a:lnSpc>
                          <a:spcPts val="1590"/>
                        </a:lnSpc>
                        <a:spcBef>
                          <a:spcPts val="20"/>
                        </a:spcBef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Силовая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дифференцировка значительно ограничена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затрудняет выполнение  элементарных движений или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отсутствует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6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245650" y="3491593"/>
            <a:ext cx="4838065" cy="4362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1605"/>
              </a:lnSpc>
              <a:spcBef>
                <a:spcPts val="114"/>
              </a:spcBef>
            </a:pPr>
            <a:r>
              <a:rPr sz="1350" i="1" spc="5" dirty="0">
                <a:latin typeface="Times New Roman"/>
                <a:cs typeface="Times New Roman"/>
              </a:rPr>
              <a:t>Тестирование функциональной установки сегмента</a:t>
            </a:r>
            <a:r>
              <a:rPr sz="1350" i="1" spc="30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конечности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605"/>
              </a:lnSpc>
            </a:pPr>
            <a:r>
              <a:rPr sz="1350" spc="5" dirty="0">
                <a:latin typeface="Times New Roman"/>
                <a:cs typeface="Times New Roman"/>
              </a:rPr>
              <a:t>Проводится в </a:t>
            </a:r>
            <a:r>
              <a:rPr sz="1350" spc="15" dirty="0">
                <a:latin typeface="Times New Roman"/>
                <a:cs typeface="Times New Roman"/>
              </a:rPr>
              <a:t>МО </a:t>
            </a:r>
            <a:r>
              <a:rPr sz="1350" spc="10" dirty="0">
                <a:latin typeface="Times New Roman"/>
                <a:cs typeface="Times New Roman"/>
              </a:rPr>
              <a:t>1-3</a:t>
            </a:r>
            <a:r>
              <a:rPr sz="1350" spc="-2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46826" y="4116178"/>
          <a:ext cx="8896350" cy="18510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6270"/>
                <a:gridCol w="1900554"/>
              </a:tblGrid>
              <a:tr h="406641">
                <a:tc>
                  <a:txBody>
                    <a:bodyPr/>
                    <a:lstStyle/>
                    <a:p>
                      <a:pPr marL="228600" algn="ctr">
                        <a:lnSpc>
                          <a:spcPts val="156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6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8348">
                <a:tc>
                  <a:txBody>
                    <a:bodyPr/>
                    <a:lstStyle/>
                    <a:p>
                      <a:pPr marL="254000">
                        <a:lnSpc>
                          <a:spcPts val="154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Установка обеспечивает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двигательную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функцию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конечности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без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ограничений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3537">
                <a:tc>
                  <a:txBody>
                    <a:bodyPr/>
                    <a:lstStyle/>
                    <a:p>
                      <a:pPr marL="254000" marR="791845">
                        <a:lnSpc>
                          <a:spcPts val="1560"/>
                        </a:lnSpc>
                        <a:spcBef>
                          <a:spcPts val="45"/>
                        </a:spcBef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Установка обеспечивает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двигательную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функцию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конечности,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но незначительно  ограничивает ее в усложненных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условиях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нагрузки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6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8224">
                <a:tc>
                  <a:txBody>
                    <a:bodyPr/>
                    <a:lstStyle/>
                    <a:p>
                      <a:pPr marL="254000">
                        <a:lnSpc>
                          <a:spcPts val="154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Установка обеспечивает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двигательную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функцию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конечности при бытовых</a:t>
                      </a:r>
                      <a:r>
                        <a:rPr sz="135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нагрузках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641">
                <a:tc>
                  <a:txBody>
                    <a:bodyPr/>
                    <a:lstStyle/>
                    <a:p>
                      <a:pPr marL="254000" marR="353060">
                        <a:lnSpc>
                          <a:spcPts val="1560"/>
                        </a:lnSpc>
                        <a:spcBef>
                          <a:spcPts val="45"/>
                        </a:spcBef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Установка частично обеспечивает двигательную функцию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конечности,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но затрудняет 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бытовые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нагрузки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6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080">
                <a:tc>
                  <a:txBody>
                    <a:bodyPr/>
                    <a:lstStyle/>
                    <a:p>
                      <a:pPr marL="254000">
                        <a:lnSpc>
                          <a:spcPts val="156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Установка не обеспечивает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двигательную функцию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конечности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52801" y="481304"/>
            <a:ext cx="3898265" cy="43560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1605"/>
              </a:lnSpc>
              <a:spcBef>
                <a:spcPts val="114"/>
              </a:spcBef>
            </a:pPr>
            <a:r>
              <a:rPr sz="1350" i="1" spc="5" dirty="0">
                <a:latin typeface="Times New Roman"/>
                <a:cs typeface="Times New Roman"/>
              </a:rPr>
              <a:t>Тестирование податливости контрактур</a:t>
            </a:r>
            <a:r>
              <a:rPr sz="1350" i="1" spc="-10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суставов</a:t>
            </a:r>
            <a:endParaRPr sz="1350">
              <a:latin typeface="Times New Roman"/>
              <a:cs typeface="Times New Roman"/>
            </a:endParaRPr>
          </a:p>
          <a:p>
            <a:pPr marL="2540" algn="ctr">
              <a:lnSpc>
                <a:spcPts val="1605"/>
              </a:lnSpc>
            </a:pPr>
            <a:r>
              <a:rPr sz="1350" spc="5" dirty="0">
                <a:latin typeface="Times New Roman"/>
                <a:cs typeface="Times New Roman"/>
              </a:rPr>
              <a:t>Проводится в </a:t>
            </a:r>
            <a:r>
              <a:rPr sz="1350" spc="10" dirty="0">
                <a:latin typeface="Times New Roman"/>
                <a:cs typeface="Times New Roman"/>
              </a:rPr>
              <a:t>МО 1-3</a:t>
            </a:r>
            <a:r>
              <a:rPr sz="1350" spc="-2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89526" y="1108628"/>
          <a:ext cx="8805545" cy="18408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3095"/>
                <a:gridCol w="1812289"/>
              </a:tblGrid>
              <a:tr h="403378">
                <a:tc>
                  <a:txBody>
                    <a:bodyPr/>
                    <a:lstStyle/>
                    <a:p>
                      <a:pPr marL="227965" algn="ctr">
                        <a:lnSpc>
                          <a:spcPts val="156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265" marR="464184" indent="80645">
                        <a:lnSpc>
                          <a:spcPts val="1560"/>
                        </a:lnSpc>
                        <a:spcBef>
                          <a:spcPts val="45"/>
                        </a:spcBef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Баллы 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853">
                <a:tc>
                  <a:txBody>
                    <a:bodyPr/>
                    <a:lstStyle/>
                    <a:p>
                      <a:pPr marL="254000" marR="106045">
                        <a:lnSpc>
                          <a:spcPts val="1590"/>
                        </a:lnSpc>
                        <a:spcBef>
                          <a:spcPts val="25"/>
                        </a:spcBef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Контрактура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сустава полностью корригируется (в пределах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96-100%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амплитуды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нормы) 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или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отсутствует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27710" algn="r">
                        <a:lnSpc>
                          <a:spcPts val="157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895">
                <a:tc>
                  <a:txBody>
                    <a:bodyPr/>
                    <a:lstStyle/>
                    <a:p>
                      <a:pPr marL="254000">
                        <a:lnSpc>
                          <a:spcPts val="153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Контрактуру сустава корригируется частично (в пределах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50-95%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амплитуды нормы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27710" algn="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792">
                <a:tc>
                  <a:txBody>
                    <a:bodyPr/>
                    <a:lstStyle/>
                    <a:p>
                      <a:pPr marL="254000">
                        <a:lnSpc>
                          <a:spcPts val="151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Контрактуру сустава корригируется частично (в пределах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25-49%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амплитуды</a:t>
                      </a:r>
                      <a:r>
                        <a:rPr sz="1350" spc="3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нормы)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27710" algn="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040">
                <a:tc>
                  <a:txBody>
                    <a:bodyPr/>
                    <a:lstStyle/>
                    <a:p>
                      <a:pPr marL="254000">
                        <a:lnSpc>
                          <a:spcPts val="151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Контрактуру сустава корригируется частично (в пределах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5-24%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амплитуды</a:t>
                      </a:r>
                      <a:r>
                        <a:rPr sz="13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нормы)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27710" algn="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81">
                <a:tc>
                  <a:txBody>
                    <a:bodyPr/>
                    <a:lstStyle/>
                    <a:p>
                      <a:pPr marL="254000" marR="126364">
                        <a:lnSpc>
                          <a:spcPts val="1590"/>
                        </a:lnSpc>
                        <a:spcBef>
                          <a:spcPts val="20"/>
                        </a:spcBef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Контрактура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сустава не корригируется или корригируется несущественно (в пределах 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0- 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4%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амплитуды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нормы)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27710" algn="r">
                        <a:lnSpc>
                          <a:spcPts val="156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870712" y="3324687"/>
            <a:ext cx="3664585" cy="43307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1590"/>
              </a:lnSpc>
              <a:spcBef>
                <a:spcPts val="114"/>
              </a:spcBef>
            </a:pPr>
            <a:r>
              <a:rPr sz="1350" i="1" spc="5" dirty="0">
                <a:latin typeface="Times New Roman"/>
                <a:cs typeface="Times New Roman"/>
              </a:rPr>
              <a:t>Тестирование податливости контрактур</a:t>
            </a:r>
            <a:r>
              <a:rPr sz="1350" i="1" spc="-2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мышц</a:t>
            </a:r>
            <a:endParaRPr sz="1350">
              <a:latin typeface="Times New Roman"/>
              <a:cs typeface="Times New Roman"/>
            </a:endParaRPr>
          </a:p>
          <a:p>
            <a:pPr marL="635" algn="ctr">
              <a:lnSpc>
                <a:spcPts val="1590"/>
              </a:lnSpc>
            </a:pPr>
            <a:r>
              <a:rPr sz="1350" spc="5" dirty="0">
                <a:latin typeface="Times New Roman"/>
                <a:cs typeface="Times New Roman"/>
              </a:rPr>
              <a:t>Проводится в </a:t>
            </a:r>
            <a:r>
              <a:rPr sz="1350" spc="10" dirty="0">
                <a:latin typeface="Times New Roman"/>
                <a:cs typeface="Times New Roman"/>
              </a:rPr>
              <a:t>МО 1-3</a:t>
            </a:r>
            <a:r>
              <a:rPr sz="1350" spc="-2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89526" y="3949032"/>
          <a:ext cx="8892540" cy="18440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3095"/>
                <a:gridCol w="1899285"/>
              </a:tblGrid>
              <a:tr h="406481">
                <a:tc>
                  <a:txBody>
                    <a:bodyPr/>
                    <a:lstStyle/>
                    <a:p>
                      <a:pPr marL="227965" algn="ctr">
                        <a:lnSpc>
                          <a:spcPts val="156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6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854">
                <a:tc>
                  <a:txBody>
                    <a:bodyPr/>
                    <a:lstStyle/>
                    <a:p>
                      <a:pPr marL="254000" marR="351155">
                        <a:lnSpc>
                          <a:spcPts val="1570"/>
                        </a:lnSpc>
                        <a:spcBef>
                          <a:spcPts val="35"/>
                        </a:spcBef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Контрактура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мышцы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полностью корригируется (в пределах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96-100%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длины в норме)  или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отсутствует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6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791">
                <a:tc>
                  <a:txBody>
                    <a:bodyPr/>
                    <a:lstStyle/>
                    <a:p>
                      <a:pPr marL="254000">
                        <a:lnSpc>
                          <a:spcPts val="151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Контрактуру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мышцы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корригируется частично (в пределах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50-95%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длины в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норме</a:t>
                      </a:r>
                      <a:r>
                        <a:rPr sz="13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792">
                <a:tc>
                  <a:txBody>
                    <a:bodyPr/>
                    <a:lstStyle/>
                    <a:p>
                      <a:pPr marL="254000">
                        <a:lnSpc>
                          <a:spcPts val="151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Контрактуру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мышцы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корригируется частично (в пределах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25-49%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длины в</a:t>
                      </a:r>
                      <a:r>
                        <a:rPr sz="13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норме)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8142">
                <a:tc>
                  <a:txBody>
                    <a:bodyPr/>
                    <a:lstStyle/>
                    <a:p>
                      <a:pPr marL="254000">
                        <a:lnSpc>
                          <a:spcPts val="154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Контрактуру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мышцы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корригируется частично (в пределах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5-24%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длины в</a:t>
                      </a:r>
                      <a:r>
                        <a:rPr sz="13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норме)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481">
                <a:tc>
                  <a:txBody>
                    <a:bodyPr/>
                    <a:lstStyle/>
                    <a:p>
                      <a:pPr marL="254000" marR="107950">
                        <a:lnSpc>
                          <a:spcPts val="1560"/>
                        </a:lnSpc>
                        <a:spcBef>
                          <a:spcPts val="45"/>
                        </a:spcBef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Контрактура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мышцы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не корригируется </a:t>
                      </a:r>
                      <a:r>
                        <a:rPr sz="1350" spc="15" dirty="0"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корригируется несущественно (в пределах </a:t>
                      </a:r>
                      <a:r>
                        <a:rPr sz="1350" spc="25" dirty="0">
                          <a:latin typeface="Times New Roman"/>
                          <a:cs typeface="Times New Roman"/>
                        </a:rPr>
                        <a:t>0- 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4%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длины в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норме)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0" algn="ctr">
                        <a:lnSpc>
                          <a:spcPts val="156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4849" y="438403"/>
            <a:ext cx="5808980" cy="1129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100"/>
              </a:spcBef>
              <a:tabLst>
                <a:tab pos="3489960" algn="l"/>
                <a:tab pos="5113020" algn="l"/>
              </a:tabLst>
            </a:pPr>
            <a:r>
              <a:rPr sz="2400" spc="-15" dirty="0">
                <a:latin typeface="Calibri"/>
                <a:cs typeface="Calibri"/>
              </a:rPr>
              <a:t>РЕАБИЛИТАЦИОННЫЙ	</a:t>
            </a:r>
            <a:r>
              <a:rPr sz="2400" spc="-10" dirty="0">
                <a:latin typeface="Calibri"/>
                <a:cs typeface="Calibri"/>
              </a:rPr>
              <a:t>ПРОГНОЗ	</a:t>
            </a:r>
            <a:r>
              <a:rPr sz="2400" dirty="0">
                <a:latin typeface="Calibri"/>
                <a:cs typeface="Calibri"/>
              </a:rPr>
              <a:t>при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  <a:tabLst>
                <a:tab pos="2033270" algn="l"/>
                <a:tab pos="2797810" algn="l"/>
                <a:tab pos="4750435" algn="l"/>
              </a:tabLst>
            </a:pPr>
            <a:r>
              <a:rPr sz="2400" spc="-5" dirty="0">
                <a:latin typeface="Calibri"/>
                <a:cs typeface="Calibri"/>
              </a:rPr>
              <a:t>ос</a:t>
            </a:r>
            <a:r>
              <a:rPr sz="2400" dirty="0">
                <a:latin typeface="Calibri"/>
                <a:cs typeface="Calibri"/>
              </a:rPr>
              <a:t>н</a:t>
            </a:r>
            <a:r>
              <a:rPr sz="2400" spc="-5" dirty="0">
                <a:latin typeface="Calibri"/>
                <a:cs typeface="Calibri"/>
              </a:rPr>
              <a:t>ов</a:t>
            </a:r>
            <a:r>
              <a:rPr sz="2400" dirty="0">
                <a:latin typeface="Calibri"/>
                <a:cs typeface="Calibri"/>
              </a:rPr>
              <a:t>ыва</a:t>
            </a:r>
            <a:r>
              <a:rPr sz="2400" spc="-10" dirty="0">
                <a:latin typeface="Calibri"/>
                <a:cs typeface="Calibri"/>
              </a:rPr>
              <a:t>е</a:t>
            </a:r>
            <a:r>
              <a:rPr sz="2400" spc="-20" dirty="0">
                <a:latin typeface="Calibri"/>
                <a:cs typeface="Calibri"/>
              </a:rPr>
              <a:t>т</a:t>
            </a:r>
            <a:r>
              <a:rPr sz="2400" spc="-5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я	на	</a:t>
            </a:r>
            <a:r>
              <a:rPr sz="2400" spc="-40" dirty="0">
                <a:latin typeface="Calibri"/>
                <a:cs typeface="Calibri"/>
              </a:rPr>
              <a:t>к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мпл</a:t>
            </a:r>
            <a:r>
              <a:rPr sz="2400" spc="5" dirty="0">
                <a:latin typeface="Calibri"/>
                <a:cs typeface="Calibri"/>
              </a:rPr>
              <a:t>е</a:t>
            </a:r>
            <a:r>
              <a:rPr sz="2400" spc="-30" dirty="0">
                <a:latin typeface="Calibri"/>
                <a:cs typeface="Calibri"/>
              </a:rPr>
              <a:t>к</a:t>
            </a:r>
            <a:r>
              <a:rPr sz="2400" spc="-5" dirty="0">
                <a:latin typeface="Calibri"/>
                <a:cs typeface="Calibri"/>
              </a:rPr>
              <a:t>с</a:t>
            </a:r>
            <a:r>
              <a:rPr sz="2400" spc="5" dirty="0">
                <a:latin typeface="Calibri"/>
                <a:cs typeface="Calibri"/>
              </a:rPr>
              <a:t>н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й	</a:t>
            </a:r>
            <a:r>
              <a:rPr sz="2400" spc="-5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5" dirty="0">
                <a:latin typeface="Calibri"/>
                <a:cs typeface="Calibri"/>
              </a:rPr>
              <a:t>с</a:t>
            </a:r>
            <a:r>
              <a:rPr sz="2400" spc="-20" dirty="0">
                <a:latin typeface="Calibri"/>
                <a:cs typeface="Calibri"/>
              </a:rPr>
              <a:t>те</a:t>
            </a:r>
            <a:r>
              <a:rPr sz="2400" dirty="0">
                <a:latin typeface="Calibri"/>
                <a:cs typeface="Calibri"/>
              </a:rPr>
              <a:t>ме  </a:t>
            </a:r>
            <a:r>
              <a:rPr sz="2400" spc="-10" dirty="0">
                <a:latin typeface="Calibri"/>
                <a:cs typeface="Calibri"/>
              </a:rPr>
              <a:t>состоит </a:t>
            </a:r>
            <a:r>
              <a:rPr sz="2400" dirty="0">
                <a:latin typeface="Calibri"/>
                <a:cs typeface="Calibri"/>
              </a:rPr>
              <a:t>из </a:t>
            </a:r>
            <a:r>
              <a:rPr sz="2400" spc="-5" dirty="0">
                <a:latin typeface="Calibri"/>
                <a:cs typeface="Calibri"/>
              </a:rPr>
              <a:t>набора </a:t>
            </a:r>
            <a:r>
              <a:rPr sz="2400" dirty="0">
                <a:latin typeface="Calibri"/>
                <a:cs typeface="Calibri"/>
              </a:rPr>
              <a:t>равновзвешенных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шкал.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91406" y="438403"/>
            <a:ext cx="231013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7305" marR="5080" indent="-15240">
              <a:lnSpc>
                <a:spcPct val="100800"/>
              </a:lnSpc>
              <a:spcBef>
                <a:spcPts val="75"/>
              </a:spcBef>
              <a:tabLst>
                <a:tab pos="1275080" algn="l"/>
                <a:tab pos="1748155" algn="l"/>
              </a:tabLst>
            </a:pPr>
            <a:r>
              <a:rPr sz="2400" dirty="0">
                <a:latin typeface="Calibri"/>
                <a:cs typeface="Calibri"/>
              </a:rPr>
              <a:t>п</a:t>
            </a:r>
            <a:r>
              <a:rPr sz="2400" spc="-15" dirty="0">
                <a:latin typeface="Calibri"/>
                <a:cs typeface="Calibri"/>
              </a:rPr>
              <a:t>а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4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л</a:t>
            </a:r>
            <a:r>
              <a:rPr sz="2400" spc="-5" dirty="0">
                <a:latin typeface="Calibri"/>
                <a:cs typeface="Calibri"/>
              </a:rPr>
              <a:t>ог</a:t>
            </a:r>
            <a:r>
              <a:rPr sz="2400" dirty="0">
                <a:latin typeface="Calibri"/>
                <a:cs typeface="Calibri"/>
              </a:rPr>
              <a:t>ии	</a:t>
            </a:r>
            <a:r>
              <a:rPr sz="2400" spc="-65" dirty="0">
                <a:latin typeface="Calibri"/>
                <a:cs typeface="Calibri"/>
              </a:rPr>
              <a:t>О</a:t>
            </a:r>
            <a:r>
              <a:rPr sz="2400" spc="-35" dirty="0">
                <a:latin typeface="Calibri"/>
                <a:cs typeface="Calibri"/>
              </a:rPr>
              <a:t>Д</a:t>
            </a:r>
            <a:r>
              <a:rPr sz="2400" dirty="0">
                <a:latin typeface="Calibri"/>
                <a:cs typeface="Calibri"/>
              </a:rPr>
              <a:t>С  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30" dirty="0">
                <a:latin typeface="Calibri"/>
                <a:cs typeface="Calibri"/>
              </a:rPr>
              <a:t>ц</a:t>
            </a:r>
            <a:r>
              <a:rPr sz="2400" spc="5" dirty="0">
                <a:latin typeface="Calibri"/>
                <a:cs typeface="Calibri"/>
              </a:rPr>
              <a:t>ен</a:t>
            </a:r>
            <a:r>
              <a:rPr sz="2400" dirty="0">
                <a:latin typeface="Calibri"/>
                <a:cs typeface="Calibri"/>
              </a:rPr>
              <a:t>ки,	</a:t>
            </a:r>
            <a:r>
              <a:rPr sz="2400" spc="-40" dirty="0">
                <a:latin typeface="Calibri"/>
                <a:cs typeface="Calibri"/>
              </a:rPr>
              <a:t>к</a:t>
            </a:r>
            <a:r>
              <a:rPr sz="2400" spc="-15" dirty="0">
                <a:latin typeface="Calibri"/>
                <a:cs typeface="Calibri"/>
              </a:rPr>
              <a:t>о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р</a:t>
            </a:r>
            <a:r>
              <a:rPr sz="2400" spc="-5" dirty="0">
                <a:latin typeface="Calibri"/>
                <a:cs typeface="Calibri"/>
              </a:rPr>
              <a:t>а</a:t>
            </a:r>
            <a:r>
              <a:rPr sz="2400" dirty="0">
                <a:latin typeface="Calibri"/>
                <a:cs typeface="Calibri"/>
              </a:rPr>
              <a:t>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4849" y="1694179"/>
            <a:ext cx="8305800" cy="30981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67945" algn="just">
              <a:lnSpc>
                <a:spcPct val="99200"/>
              </a:lnSpc>
              <a:spcBef>
                <a:spcPts val="120"/>
              </a:spcBef>
            </a:pPr>
            <a:r>
              <a:rPr sz="2400" spc="-5" dirty="0">
                <a:latin typeface="Calibri"/>
                <a:cs typeface="Calibri"/>
              </a:rPr>
              <a:t>Рационально </a:t>
            </a:r>
            <a:r>
              <a:rPr sz="2400" spc="-10" dirty="0">
                <a:latin typeface="Calibri"/>
                <a:cs typeface="Calibri"/>
              </a:rPr>
              <a:t>использовать </a:t>
            </a:r>
            <a:r>
              <a:rPr sz="2400" spc="-15" dirty="0">
                <a:latin typeface="Calibri"/>
                <a:cs typeface="Calibri"/>
              </a:rPr>
              <a:t>как </a:t>
            </a:r>
            <a:r>
              <a:rPr sz="2400" spc="-5" dirty="0">
                <a:latin typeface="Calibri"/>
                <a:cs typeface="Calibri"/>
              </a:rPr>
              <a:t>базовые существующие </a:t>
            </a:r>
            <a:r>
              <a:rPr sz="2400" spc="-10" dirty="0">
                <a:latin typeface="Calibri"/>
                <a:cs typeface="Calibri"/>
              </a:rPr>
              <a:t>шкалы  </a:t>
            </a:r>
            <a:r>
              <a:rPr sz="2400" spc="-75" dirty="0">
                <a:latin typeface="Calibri"/>
                <a:cs typeface="Calibri"/>
              </a:rPr>
              <a:t>МКФ, </a:t>
            </a:r>
            <a:r>
              <a:rPr sz="2400" dirty="0">
                <a:latin typeface="Calibri"/>
                <a:cs typeface="Calibri"/>
              </a:rPr>
              <a:t>а </a:t>
            </a:r>
            <a:r>
              <a:rPr sz="2400" spc="-5" dirty="0">
                <a:latin typeface="Calibri"/>
                <a:cs typeface="Calibri"/>
              </a:rPr>
              <a:t>для клинической оцени функции мышц данные  мануального мышечного тестирования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(ММТ)</a:t>
            </a:r>
            <a:endParaRPr sz="2400">
              <a:latin typeface="Calibri"/>
              <a:cs typeface="Calibri"/>
            </a:endParaRPr>
          </a:p>
          <a:p>
            <a:pPr marL="12700" marR="5080" indent="67945" algn="just">
              <a:lnSpc>
                <a:spcPct val="99800"/>
              </a:lnSpc>
              <a:spcBef>
                <a:spcPts val="1230"/>
              </a:spcBef>
            </a:pPr>
            <a:r>
              <a:rPr sz="2400" i="1" spc="-5" dirty="0">
                <a:latin typeface="Calibri"/>
                <a:cs typeface="Calibri"/>
              </a:rPr>
              <a:t>По </a:t>
            </a:r>
            <a:r>
              <a:rPr sz="2400" i="1" dirty="0">
                <a:latin typeface="Calibri"/>
                <a:cs typeface="Calibri"/>
              </a:rPr>
              <a:t>совокупности </a:t>
            </a:r>
            <a:r>
              <a:rPr sz="2400" i="1" spc="-5" dirty="0">
                <a:latin typeface="Calibri"/>
                <a:cs typeface="Calibri"/>
              </a:rPr>
              <a:t>клинических </a:t>
            </a:r>
            <a:r>
              <a:rPr sz="2400" i="1" dirty="0">
                <a:latin typeface="Calibri"/>
                <a:cs typeface="Calibri"/>
              </a:rPr>
              <a:t>и </a:t>
            </a:r>
            <a:r>
              <a:rPr sz="2400" i="1" spc="-5" dirty="0">
                <a:latin typeface="Calibri"/>
                <a:cs typeface="Calibri"/>
              </a:rPr>
              <a:t>инструментальных данных  </a:t>
            </a:r>
            <a:r>
              <a:rPr sz="2400" i="1" spc="-10" dirty="0">
                <a:latin typeface="Calibri"/>
                <a:cs typeface="Calibri"/>
              </a:rPr>
              <a:t>можно объективно </a:t>
            </a:r>
            <a:r>
              <a:rPr sz="2400" i="1" spc="-5" dirty="0">
                <a:latin typeface="Calibri"/>
                <a:cs typeface="Calibri"/>
              </a:rPr>
              <a:t>оценивать функциональное </a:t>
            </a:r>
            <a:r>
              <a:rPr sz="2400" i="1" dirty="0">
                <a:latin typeface="Calibri"/>
                <a:cs typeface="Calibri"/>
              </a:rPr>
              <a:t>состояние  пациента, </a:t>
            </a:r>
            <a:r>
              <a:rPr sz="2400" i="1" spc="-5" dirty="0">
                <a:latin typeface="Calibri"/>
                <a:cs typeface="Calibri"/>
              </a:rPr>
              <a:t>определять </a:t>
            </a:r>
            <a:r>
              <a:rPr sz="2400" i="1" dirty="0">
                <a:latin typeface="Calibri"/>
                <a:cs typeface="Calibri"/>
              </a:rPr>
              <a:t>его </a:t>
            </a:r>
            <a:r>
              <a:rPr sz="2400" i="1" spc="-5" dirty="0">
                <a:latin typeface="Calibri"/>
                <a:cs typeface="Calibri"/>
              </a:rPr>
              <a:t>функциональный класс, </a:t>
            </a:r>
            <a:r>
              <a:rPr sz="2400" i="1" dirty="0">
                <a:latin typeface="Calibri"/>
                <a:cs typeface="Calibri"/>
              </a:rPr>
              <a:t>следить  </a:t>
            </a:r>
            <a:r>
              <a:rPr sz="2400" i="1" spc="-5" dirty="0">
                <a:latin typeface="Calibri"/>
                <a:cs typeface="Calibri"/>
              </a:rPr>
              <a:t>за динамикой восстановления функции </a:t>
            </a:r>
            <a:r>
              <a:rPr sz="2400" i="1" dirty="0">
                <a:latin typeface="Calibri"/>
                <a:cs typeface="Calibri"/>
              </a:rPr>
              <a:t>и своевременно  </a:t>
            </a:r>
            <a:r>
              <a:rPr sz="2400" i="1" spc="-5" dirty="0">
                <a:latin typeface="Calibri"/>
                <a:cs typeface="Calibri"/>
              </a:rPr>
              <a:t>вносить коррективы </a:t>
            </a:r>
            <a:r>
              <a:rPr sz="2400" i="1" dirty="0">
                <a:latin typeface="Calibri"/>
                <a:cs typeface="Calibri"/>
              </a:rPr>
              <a:t>в </a:t>
            </a:r>
            <a:r>
              <a:rPr sz="2400" i="1" spc="-5" dirty="0">
                <a:latin typeface="Calibri"/>
                <a:cs typeface="Calibri"/>
              </a:rPr>
              <a:t>программу</a:t>
            </a:r>
            <a:r>
              <a:rPr sz="2400" i="1" spc="-20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реабилитации.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2328" y="474032"/>
            <a:ext cx="3569335" cy="4362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1605"/>
              </a:lnSpc>
              <a:spcBef>
                <a:spcPts val="114"/>
              </a:spcBef>
            </a:pPr>
            <a:r>
              <a:rPr sz="1350" i="1" spc="5" dirty="0">
                <a:latin typeface="Times New Roman"/>
                <a:cs typeface="Times New Roman"/>
              </a:rPr>
              <a:t>Тестирование синовита связанного с</a:t>
            </a:r>
            <a:r>
              <a:rPr sz="1350" i="1" spc="-1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нагрузкой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605"/>
              </a:lnSpc>
            </a:pPr>
            <a:r>
              <a:rPr sz="1350" spc="5" dirty="0">
                <a:latin typeface="Times New Roman"/>
                <a:cs typeface="Times New Roman"/>
              </a:rPr>
              <a:t>Проводится в </a:t>
            </a:r>
            <a:r>
              <a:rPr sz="1350" spc="15" dirty="0">
                <a:latin typeface="Times New Roman"/>
                <a:cs typeface="Times New Roman"/>
              </a:rPr>
              <a:t>МО </a:t>
            </a:r>
            <a:r>
              <a:rPr sz="1350" spc="10" dirty="0">
                <a:latin typeface="Times New Roman"/>
                <a:cs typeface="Times New Roman"/>
              </a:rPr>
              <a:t>1-3</a:t>
            </a:r>
            <a:r>
              <a:rPr sz="1350" spc="-2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7278" y="1101591"/>
          <a:ext cx="8989060" cy="1642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32320"/>
                <a:gridCol w="1847850"/>
              </a:tblGrid>
              <a:tr h="403532">
                <a:tc>
                  <a:txBody>
                    <a:bodyPr/>
                    <a:lstStyle/>
                    <a:p>
                      <a:pPr marL="38735" algn="ctr">
                        <a:lnSpc>
                          <a:spcPts val="156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215">
                        <a:lnSpc>
                          <a:spcPts val="156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8346">
                <a:tc>
                  <a:txBody>
                    <a:bodyPr/>
                    <a:lstStyle/>
                    <a:p>
                      <a:pPr marL="263525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Синовит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отсутствует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870">
                <a:tc>
                  <a:txBody>
                    <a:bodyPr/>
                    <a:lstStyle/>
                    <a:p>
                      <a:pPr marL="64769">
                        <a:lnSpc>
                          <a:spcPts val="151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Редко возникает при значительных нагрузках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купируется</a:t>
                      </a:r>
                      <a:r>
                        <a:rPr sz="13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самостоятельно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973">
                <a:tc>
                  <a:txBody>
                    <a:bodyPr/>
                    <a:lstStyle/>
                    <a:p>
                      <a:pPr marL="263525">
                        <a:lnSpc>
                          <a:spcPts val="154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Периодически возникает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купируется</a:t>
                      </a:r>
                      <a:r>
                        <a:rPr sz="13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самостоятельно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870">
                <a:tc>
                  <a:txBody>
                    <a:bodyPr/>
                    <a:lstStyle/>
                    <a:p>
                      <a:pPr marL="263525">
                        <a:lnSpc>
                          <a:spcPts val="151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Периодически возникает,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усиливается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после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нагрузки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самостоятельно не</a:t>
                      </a:r>
                      <a:r>
                        <a:rPr sz="135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купируется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885">
                <a:tc>
                  <a:txBody>
                    <a:bodyPr/>
                    <a:lstStyle/>
                    <a:p>
                      <a:pPr marL="353695" marR="764540" indent="-90170">
                        <a:lnSpc>
                          <a:spcPts val="1560"/>
                        </a:lnSpc>
                        <a:spcBef>
                          <a:spcPts val="50"/>
                        </a:spcBef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Возникает при бытовых нагрузках, самостоятельно не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купируется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отмечается  постоянно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6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416260" y="2917821"/>
            <a:ext cx="2583815" cy="4362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1605"/>
              </a:lnSpc>
              <a:spcBef>
                <a:spcPts val="114"/>
              </a:spcBef>
            </a:pPr>
            <a:r>
              <a:rPr sz="1350" i="1" spc="5" dirty="0">
                <a:latin typeface="Times New Roman"/>
                <a:cs typeface="Times New Roman"/>
              </a:rPr>
              <a:t>Тестирование отека</a:t>
            </a:r>
            <a:r>
              <a:rPr sz="1350" i="1" spc="30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конечности.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605"/>
              </a:lnSpc>
            </a:pPr>
            <a:r>
              <a:rPr sz="1350" spc="5" dirty="0">
                <a:latin typeface="Times New Roman"/>
                <a:cs typeface="Times New Roman"/>
              </a:rPr>
              <a:t>Проводится в </a:t>
            </a:r>
            <a:r>
              <a:rPr sz="1350" spc="15" dirty="0">
                <a:latin typeface="Times New Roman"/>
                <a:cs typeface="Times New Roman"/>
              </a:rPr>
              <a:t>МО </a:t>
            </a:r>
            <a:r>
              <a:rPr sz="1350" spc="10" dirty="0">
                <a:latin typeface="Times New Roman"/>
                <a:cs typeface="Times New Roman"/>
              </a:rPr>
              <a:t>1-3</a:t>
            </a:r>
            <a:r>
              <a:rPr sz="1350" spc="-5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91955" y="3542275"/>
          <a:ext cx="8910320" cy="1851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9620"/>
                <a:gridCol w="1779270"/>
              </a:tblGrid>
              <a:tr h="410113">
                <a:tc>
                  <a:txBody>
                    <a:bodyPr/>
                    <a:lstStyle/>
                    <a:p>
                      <a:pPr marL="231775" algn="ctr">
                        <a:lnSpc>
                          <a:spcPts val="1580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0">
                        <a:lnSpc>
                          <a:spcPts val="1580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422">
                <a:tc>
                  <a:txBody>
                    <a:bodyPr/>
                    <a:lstStyle/>
                    <a:p>
                      <a:pPr marL="64769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Отек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отсутствует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973">
                <a:tc>
                  <a:txBody>
                    <a:bodyPr/>
                    <a:lstStyle/>
                    <a:p>
                      <a:pPr marL="64769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Отек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возникает периодически при значительных или продолжительных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нагрузках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7008">
                <a:tc>
                  <a:txBody>
                    <a:bodyPr/>
                    <a:lstStyle/>
                    <a:p>
                      <a:pPr marL="64769" marR="66675">
                        <a:lnSpc>
                          <a:spcPts val="1570"/>
                        </a:lnSpc>
                        <a:spcBef>
                          <a:spcPts val="40"/>
                        </a:spcBef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Отек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возникает постоянно при значительных или продолжительных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нагрузках,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проходит  самостоятельно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6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3531">
                <a:tc>
                  <a:txBody>
                    <a:bodyPr/>
                    <a:lstStyle/>
                    <a:p>
                      <a:pPr marL="64769" marR="71755">
                        <a:lnSpc>
                          <a:spcPts val="1560"/>
                        </a:lnSpc>
                        <a:spcBef>
                          <a:spcPts val="45"/>
                        </a:spcBef>
                        <a:tabLst>
                          <a:tab pos="626110" algn="l"/>
                          <a:tab pos="1560195" algn="l"/>
                          <a:tab pos="2533650" algn="l"/>
                          <a:tab pos="3004820" algn="l"/>
                          <a:tab pos="4242435" algn="l"/>
                          <a:tab pos="4713605" algn="l"/>
                          <a:tab pos="6267450" algn="l"/>
                        </a:tabLst>
                      </a:pP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ек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озни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т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spc="2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оя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пр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	з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ачи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ел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х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ил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про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ол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ел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х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гр</a:t>
                      </a:r>
                      <a:r>
                        <a:rPr sz="135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ах, 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самостоятельно не</a:t>
                      </a:r>
                      <a:r>
                        <a:rPr sz="1350" spc="3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проходит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6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8222">
                <a:tc>
                  <a:txBody>
                    <a:bodyPr/>
                    <a:lstStyle/>
                    <a:p>
                      <a:pPr marL="64769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Отек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возникает постоянно при обычных нагрузках не проходит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1872" y="504400"/>
            <a:ext cx="5823585" cy="6343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" algn="ctr">
              <a:lnSpc>
                <a:spcPts val="1605"/>
              </a:lnSpc>
              <a:spcBef>
                <a:spcPts val="114"/>
              </a:spcBef>
            </a:pPr>
            <a:r>
              <a:rPr sz="1350" i="1" spc="5" dirty="0">
                <a:latin typeface="Times New Roman"/>
                <a:cs typeface="Times New Roman"/>
              </a:rPr>
              <a:t>Тестирование упругости</a:t>
            </a:r>
            <a:r>
              <a:rPr sz="1350" i="1" spc="-10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мышц</a:t>
            </a:r>
            <a:endParaRPr sz="1350">
              <a:latin typeface="Times New Roman"/>
              <a:cs typeface="Times New Roman"/>
            </a:endParaRPr>
          </a:p>
          <a:p>
            <a:pPr marL="12700" marR="5080" algn="ctr">
              <a:lnSpc>
                <a:spcPts val="1570"/>
              </a:lnSpc>
              <a:spcBef>
                <a:spcPts val="80"/>
              </a:spcBef>
            </a:pPr>
            <a:r>
              <a:rPr sz="1350" spc="5" dirty="0">
                <a:latin typeface="Times New Roman"/>
                <a:cs typeface="Times New Roman"/>
              </a:rPr>
              <a:t>(градиент </a:t>
            </a:r>
            <a:r>
              <a:rPr sz="1350" dirty="0">
                <a:latin typeface="Times New Roman"/>
                <a:cs typeface="Times New Roman"/>
              </a:rPr>
              <a:t>упругости </a:t>
            </a:r>
            <a:r>
              <a:rPr sz="1350" spc="5" dirty="0">
                <a:latin typeface="Times New Roman"/>
                <a:cs typeface="Times New Roman"/>
              </a:rPr>
              <a:t>в покое и при </a:t>
            </a:r>
            <a:r>
              <a:rPr sz="1350" spc="10" dirty="0">
                <a:latin typeface="Times New Roman"/>
                <a:cs typeface="Times New Roman"/>
              </a:rPr>
              <a:t>максимальном </a:t>
            </a:r>
            <a:r>
              <a:rPr sz="1350" spc="5" dirty="0">
                <a:latin typeface="Times New Roman"/>
                <a:cs typeface="Times New Roman"/>
              </a:rPr>
              <a:t>произвольном сокращении)  Проводится в </a:t>
            </a:r>
            <a:r>
              <a:rPr sz="1350" spc="10" dirty="0">
                <a:latin typeface="Times New Roman"/>
                <a:cs typeface="Times New Roman"/>
              </a:rPr>
              <a:t>МО 2-3</a:t>
            </a:r>
            <a:r>
              <a:rPr sz="1350" spc="-1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04812" y="1330174"/>
          <a:ext cx="8810625" cy="14649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16775"/>
                <a:gridCol w="1582420"/>
              </a:tblGrid>
              <a:tr h="409887">
                <a:tc>
                  <a:txBody>
                    <a:bodyPr/>
                    <a:lstStyle/>
                    <a:p>
                      <a:pPr marL="59055" algn="ctr">
                        <a:lnSpc>
                          <a:spcPts val="157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ts val="157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859">
                <a:tc>
                  <a:txBody>
                    <a:bodyPr/>
                    <a:lstStyle/>
                    <a:p>
                      <a:pPr marL="88265">
                        <a:lnSpc>
                          <a:spcPts val="153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Прирост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упругости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при сокращении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100-80%</a:t>
                      </a:r>
                      <a:r>
                        <a:rPr sz="1350" spc="3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нормы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962">
                <a:tc>
                  <a:txBody>
                    <a:bodyPr/>
                    <a:lstStyle/>
                    <a:p>
                      <a:pPr marL="88265">
                        <a:lnSpc>
                          <a:spcPts val="156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Прирост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упругости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при сокращении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60-79%</a:t>
                      </a:r>
                      <a:r>
                        <a:rPr sz="1350" spc="3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нормы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859">
                <a:tc>
                  <a:txBody>
                    <a:bodyPr/>
                    <a:lstStyle/>
                    <a:p>
                      <a:pPr marL="88265">
                        <a:lnSpc>
                          <a:spcPts val="153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Прирост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упругости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при сокращении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40-59%</a:t>
                      </a:r>
                      <a:r>
                        <a:rPr sz="1350" spc="3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нормы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8108">
                <a:tc>
                  <a:txBody>
                    <a:bodyPr/>
                    <a:lstStyle/>
                    <a:p>
                      <a:pPr marL="88265">
                        <a:lnSpc>
                          <a:spcPts val="154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Прирост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упругости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при сокращении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20-39%</a:t>
                      </a:r>
                      <a:r>
                        <a:rPr sz="1350" spc="3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нормы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962">
                <a:tc>
                  <a:txBody>
                    <a:bodyPr/>
                    <a:lstStyle/>
                    <a:p>
                      <a:pPr marL="88265">
                        <a:lnSpc>
                          <a:spcPts val="1560"/>
                        </a:lnSpc>
                        <a:tabLst>
                          <a:tab pos="3458845" algn="l"/>
                        </a:tabLst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Прирост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упругости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при сокращении</a:t>
                      </a:r>
                      <a:r>
                        <a:rPr sz="135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&lt;</a:t>
                      </a:r>
                      <a:r>
                        <a:rPr sz="135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20%	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нормы или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 отсутствует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603355" y="3170467"/>
            <a:ext cx="4243070" cy="63119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065" marR="5080" algn="ctr">
              <a:lnSpc>
                <a:spcPts val="1560"/>
              </a:lnSpc>
              <a:spcBef>
                <a:spcPts val="219"/>
              </a:spcBef>
            </a:pPr>
            <a:r>
              <a:rPr sz="1350" i="1" spc="5" dirty="0">
                <a:latin typeface="Times New Roman"/>
                <a:cs typeface="Times New Roman"/>
              </a:rPr>
              <a:t>Тестирование длины окружности сегмента конечности  </a:t>
            </a:r>
            <a:r>
              <a:rPr sz="1350" i="1" dirty="0">
                <a:latin typeface="Times New Roman"/>
                <a:cs typeface="Times New Roman"/>
              </a:rPr>
              <a:t>(градиент </a:t>
            </a:r>
            <a:r>
              <a:rPr sz="1350" i="1" spc="10" dirty="0">
                <a:latin typeface="Times New Roman"/>
                <a:cs typeface="Times New Roman"/>
              </a:rPr>
              <a:t>длины </a:t>
            </a:r>
            <a:r>
              <a:rPr sz="1350" i="1" spc="5" dirty="0">
                <a:latin typeface="Times New Roman"/>
                <a:cs typeface="Times New Roman"/>
              </a:rPr>
              <a:t>окружности обеих конечностей)  </a:t>
            </a:r>
            <a:r>
              <a:rPr sz="1350" spc="5" dirty="0">
                <a:latin typeface="Times New Roman"/>
                <a:cs typeface="Times New Roman"/>
              </a:rPr>
              <a:t>Проводится в </a:t>
            </a:r>
            <a:r>
              <a:rPr sz="1350" spc="10" dirty="0">
                <a:latin typeface="Times New Roman"/>
                <a:cs typeface="Times New Roman"/>
              </a:rPr>
              <a:t>МО 1-3</a:t>
            </a:r>
            <a:r>
              <a:rPr sz="1350" spc="-2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64481" y="3993262"/>
          <a:ext cx="8764270" cy="1527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58684"/>
                <a:gridCol w="1495425"/>
              </a:tblGrid>
              <a:tr h="493279">
                <a:tc>
                  <a:txBody>
                    <a:bodyPr/>
                    <a:lstStyle/>
                    <a:p>
                      <a:pPr marR="2540" algn="ctr">
                        <a:lnSpc>
                          <a:spcPts val="156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2290" marR="231775" indent="-46990">
                        <a:lnSpc>
                          <a:spcPts val="1560"/>
                        </a:lnSpc>
                        <a:spcBef>
                          <a:spcPts val="45"/>
                        </a:spcBef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Оценка</a:t>
                      </a:r>
                      <a:r>
                        <a:rPr sz="1350" i="1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по 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129">
                <a:tc>
                  <a:txBody>
                    <a:bodyPr/>
                    <a:lstStyle/>
                    <a:p>
                      <a:pPr marL="36830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Гипотрофия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отсутствует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(0-4%)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757">
                <a:tc>
                  <a:txBody>
                    <a:bodyPr/>
                    <a:lstStyle/>
                    <a:p>
                      <a:pPr marL="36830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Гипотрофия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малозаметная (5-24%)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860">
                <a:tc>
                  <a:txBody>
                    <a:bodyPr/>
                    <a:lstStyle/>
                    <a:p>
                      <a:pPr marL="36830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Гипотрофия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средняя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(25-49%)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757">
                <a:tc>
                  <a:txBody>
                    <a:bodyPr/>
                    <a:lstStyle/>
                    <a:p>
                      <a:pPr marL="36830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Гипотрофия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выраженная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(50-75%)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005">
                <a:tc>
                  <a:txBody>
                    <a:bodyPr/>
                    <a:lstStyle/>
                    <a:p>
                      <a:pPr marL="36830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Гипотрофия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резко выраженная, атрофия (более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75%)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3521" y="473012"/>
            <a:ext cx="2834005" cy="4343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600"/>
              </a:lnSpc>
              <a:spcBef>
                <a:spcPts val="110"/>
              </a:spcBef>
            </a:pPr>
            <a:r>
              <a:rPr sz="1350" i="1" dirty="0">
                <a:latin typeface="Times New Roman"/>
                <a:cs typeface="Times New Roman"/>
              </a:rPr>
              <a:t>Тестирование стабильности</a:t>
            </a:r>
            <a:r>
              <a:rPr sz="1350" i="1" spc="1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сустава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600"/>
              </a:lnSpc>
            </a:pPr>
            <a:r>
              <a:rPr sz="1350" dirty="0">
                <a:latin typeface="Times New Roman"/>
                <a:cs typeface="Times New Roman"/>
              </a:rPr>
              <a:t>Проводится </a:t>
            </a:r>
            <a:r>
              <a:rPr sz="1350" spc="5" dirty="0">
                <a:latin typeface="Times New Roman"/>
                <a:cs typeface="Times New Roman"/>
              </a:rPr>
              <a:t>в </a:t>
            </a:r>
            <a:r>
              <a:rPr sz="1350" spc="10" dirty="0">
                <a:latin typeface="Times New Roman"/>
                <a:cs typeface="Times New Roman"/>
              </a:rPr>
              <a:t>МО </a:t>
            </a:r>
            <a:r>
              <a:rPr sz="1350" spc="5" dirty="0">
                <a:latin typeface="Times New Roman"/>
                <a:cs typeface="Times New Roman"/>
              </a:rPr>
              <a:t>1-3</a:t>
            </a:r>
            <a:r>
              <a:rPr sz="1350" spc="-2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5346" y="1097775"/>
          <a:ext cx="8768715" cy="18459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81850"/>
                <a:gridCol w="1576704"/>
              </a:tblGrid>
              <a:tr h="404787">
                <a:tc>
                  <a:txBody>
                    <a:bodyPr/>
                    <a:lstStyle/>
                    <a:p>
                      <a:pPr marL="76835" algn="ctr">
                        <a:lnSpc>
                          <a:spcPts val="157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4960">
                        <a:lnSpc>
                          <a:spcPts val="157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488">
                <a:tc>
                  <a:txBody>
                    <a:bodyPr/>
                    <a:lstStyle/>
                    <a:p>
                      <a:pPr marL="254635">
                        <a:lnSpc>
                          <a:spcPts val="155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Отсутствует (никогда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возникает)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029">
                <a:tc>
                  <a:txBody>
                    <a:bodyPr/>
                    <a:lstStyle/>
                    <a:p>
                      <a:pPr marL="254635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Возникает редко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во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время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занятий спортом или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при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других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значительных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нагрузках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7877">
                <a:tc>
                  <a:txBody>
                    <a:bodyPr/>
                    <a:lstStyle/>
                    <a:p>
                      <a:pPr marL="517525" marR="33020" indent="-262890">
                        <a:lnSpc>
                          <a:spcPts val="1580"/>
                        </a:lnSpc>
                        <a:spcBef>
                          <a:spcPts val="35"/>
                        </a:spcBef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Возникает часто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во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время занятий спортом или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при значительных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нагрузках (невозможность  заниматься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спортом)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7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275">
                <a:tc>
                  <a:txBody>
                    <a:bodyPr/>
                    <a:lstStyle/>
                    <a:p>
                      <a:pPr marL="254635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Появляется периодически (возникает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иногда при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бытовых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нагрузках)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8607">
                <a:tc>
                  <a:txBody>
                    <a:bodyPr/>
                    <a:lstStyle/>
                    <a:p>
                      <a:pPr marL="254635">
                        <a:lnSpc>
                          <a:spcPts val="157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Возникает часто при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обычных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бытовых нагрузках или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возникает</a:t>
                      </a:r>
                      <a:r>
                        <a:rPr sz="13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постоянно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7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10688" y="3316902"/>
            <a:ext cx="8119745" cy="63246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065" marR="5080" algn="ctr">
              <a:lnSpc>
                <a:spcPts val="1560"/>
              </a:lnSpc>
              <a:spcBef>
                <a:spcPts val="215"/>
              </a:spcBef>
            </a:pPr>
            <a:r>
              <a:rPr sz="1350" i="1" dirty="0">
                <a:latin typeface="Times New Roman"/>
                <a:cs typeface="Times New Roman"/>
              </a:rPr>
              <a:t>Тестирование </a:t>
            </a:r>
            <a:r>
              <a:rPr sz="1350" i="1" spc="5" dirty="0">
                <a:latin typeface="Times New Roman"/>
                <a:cs typeface="Times New Roman"/>
              </a:rPr>
              <a:t>способности </a:t>
            </a:r>
            <a:r>
              <a:rPr sz="1350" i="1" dirty="0">
                <a:latin typeface="Times New Roman"/>
                <a:cs typeface="Times New Roman"/>
              </a:rPr>
              <a:t>активно </a:t>
            </a:r>
            <a:r>
              <a:rPr sz="1350" i="1" spc="5" dirty="0">
                <a:latin typeface="Times New Roman"/>
                <a:cs typeface="Times New Roman"/>
              </a:rPr>
              <a:t>устранять патологическое смещение при </a:t>
            </a:r>
            <a:r>
              <a:rPr sz="1350" i="1" dirty="0">
                <a:latin typeface="Times New Roman"/>
                <a:cs typeface="Times New Roman"/>
              </a:rPr>
              <a:t>нестабильности сустава </a:t>
            </a:r>
            <a:r>
              <a:rPr sz="1350" i="1" spc="5" dirty="0">
                <a:latin typeface="Times New Roman"/>
                <a:cs typeface="Times New Roman"/>
              </a:rPr>
              <a:t>или  </a:t>
            </a:r>
            <a:r>
              <a:rPr sz="1350" i="1" dirty="0">
                <a:latin typeface="Times New Roman"/>
                <a:cs typeface="Times New Roman"/>
              </a:rPr>
              <a:t>двигательного </a:t>
            </a:r>
            <a:r>
              <a:rPr sz="1350" i="1" spc="5" dirty="0">
                <a:latin typeface="Times New Roman"/>
                <a:cs typeface="Times New Roman"/>
              </a:rPr>
              <a:t>сегмента</a:t>
            </a:r>
            <a:r>
              <a:rPr sz="1350" i="1" spc="-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позвоночника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40"/>
              </a:lnSpc>
            </a:pPr>
            <a:r>
              <a:rPr sz="1350" dirty="0">
                <a:latin typeface="Times New Roman"/>
                <a:cs typeface="Times New Roman"/>
              </a:rPr>
              <a:t>Проводится </a:t>
            </a:r>
            <a:r>
              <a:rPr sz="1350" spc="5" dirty="0">
                <a:latin typeface="Times New Roman"/>
                <a:cs typeface="Times New Roman"/>
              </a:rPr>
              <a:t>в </a:t>
            </a:r>
            <a:r>
              <a:rPr sz="1350" spc="10" dirty="0">
                <a:latin typeface="Times New Roman"/>
                <a:cs typeface="Times New Roman"/>
              </a:rPr>
              <a:t>МО </a:t>
            </a:r>
            <a:r>
              <a:rPr sz="1350" spc="5" dirty="0">
                <a:latin typeface="Times New Roman"/>
                <a:cs typeface="Times New Roman"/>
              </a:rPr>
              <a:t>2-3</a:t>
            </a:r>
            <a:r>
              <a:rPr sz="1350" spc="-5" dirty="0">
                <a:latin typeface="Times New Roman"/>
                <a:cs typeface="Times New Roman"/>
              </a:rPr>
              <a:t> 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75346" y="4139548"/>
          <a:ext cx="8855710" cy="14624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81850"/>
                <a:gridCol w="1663065"/>
              </a:tblGrid>
              <a:tr h="404785">
                <a:tc>
                  <a:txBody>
                    <a:bodyPr/>
                    <a:lstStyle/>
                    <a:p>
                      <a:pPr marL="231775" algn="ctr">
                        <a:lnSpc>
                          <a:spcPts val="157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1510" marR="387985" indent="36830">
                        <a:lnSpc>
                          <a:spcPts val="1560"/>
                        </a:lnSpc>
                        <a:spcBef>
                          <a:spcPts val="50"/>
                        </a:spcBef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Оценка 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489">
                <a:tc>
                  <a:txBody>
                    <a:bodyPr/>
                    <a:lstStyle/>
                    <a:p>
                      <a:pPr marL="254635">
                        <a:lnSpc>
                          <a:spcPts val="155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патологическое смещение отсутствует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устраняется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(сохраняется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0-4%)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53415" algn="r">
                        <a:lnSpc>
                          <a:spcPts val="155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027">
                <a:tc>
                  <a:txBody>
                    <a:bodyPr/>
                    <a:lstStyle/>
                    <a:p>
                      <a:pPr marL="254635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патологическое смещение устраняется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частично (сохраняется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5-24%)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53415" algn="r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029">
                <a:tc>
                  <a:txBody>
                    <a:bodyPr/>
                    <a:lstStyle/>
                    <a:p>
                      <a:pPr marL="254635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патологическое смещение устраняется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частично (сохраняется</a:t>
                      </a:r>
                      <a:r>
                        <a:rPr sz="135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25-49%)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53415" algn="r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365">
                <a:tc>
                  <a:txBody>
                    <a:bodyPr/>
                    <a:lstStyle/>
                    <a:p>
                      <a:pPr marL="254635">
                        <a:lnSpc>
                          <a:spcPts val="155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патологическое смещение устраняется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частично (сохраняется</a:t>
                      </a:r>
                      <a:r>
                        <a:rPr sz="135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50-95%)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53415" algn="r">
                        <a:lnSpc>
                          <a:spcPts val="155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3208">
                <a:tc>
                  <a:txBody>
                    <a:bodyPr/>
                    <a:lstStyle/>
                    <a:p>
                      <a:pPr marL="254635">
                        <a:lnSpc>
                          <a:spcPts val="157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патологическое смещение не устраняется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(сохраняется 96-100%</a:t>
                      </a:r>
                      <a:r>
                        <a:rPr sz="135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смещения)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53415" algn="r">
                        <a:lnSpc>
                          <a:spcPts val="157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25898" y="504995"/>
            <a:ext cx="3100705" cy="4368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ts val="1605"/>
              </a:lnSpc>
              <a:spcBef>
                <a:spcPts val="120"/>
              </a:spcBef>
            </a:pPr>
            <a:r>
              <a:rPr sz="1350" i="1" spc="5" dirty="0">
                <a:latin typeface="Times New Roman"/>
                <a:cs typeface="Times New Roman"/>
              </a:rPr>
              <a:t>Тестирование </a:t>
            </a:r>
            <a:r>
              <a:rPr sz="1350" i="1" spc="10" dirty="0">
                <a:latin typeface="Times New Roman"/>
                <a:cs typeface="Times New Roman"/>
              </a:rPr>
              <a:t>деформации</a:t>
            </a:r>
            <a:r>
              <a:rPr sz="1350" i="1" spc="35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конечности.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605"/>
              </a:lnSpc>
            </a:pPr>
            <a:r>
              <a:rPr sz="1350" spc="5" dirty="0">
                <a:latin typeface="Times New Roman"/>
                <a:cs typeface="Times New Roman"/>
              </a:rPr>
              <a:t>Проводится </a:t>
            </a:r>
            <a:r>
              <a:rPr sz="1350" spc="10" dirty="0">
                <a:latin typeface="Times New Roman"/>
                <a:cs typeface="Times New Roman"/>
              </a:rPr>
              <a:t>в </a:t>
            </a:r>
            <a:r>
              <a:rPr sz="1350" spc="15" dirty="0">
                <a:latin typeface="Times New Roman"/>
                <a:cs typeface="Times New Roman"/>
              </a:rPr>
              <a:t>МО </a:t>
            </a:r>
            <a:r>
              <a:rPr sz="1350" spc="10" dirty="0">
                <a:latin typeface="Times New Roman"/>
                <a:cs typeface="Times New Roman"/>
              </a:rPr>
              <a:t>1-3</a:t>
            </a:r>
            <a:r>
              <a:rPr sz="1350" spc="-3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8584" y="1134109"/>
          <a:ext cx="8932545" cy="1572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34225"/>
                <a:gridCol w="1786890"/>
              </a:tblGrid>
              <a:tr h="407664">
                <a:tc>
                  <a:txBody>
                    <a:bodyPr/>
                    <a:lstStyle/>
                    <a:p>
                      <a:pPr marL="229235" algn="ctr">
                        <a:lnSpc>
                          <a:spcPts val="1580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7195">
                        <a:lnSpc>
                          <a:spcPts val="1580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429">
                <a:tc>
                  <a:txBody>
                    <a:bodyPr/>
                    <a:lstStyle/>
                    <a:p>
                      <a:pPr marL="64769">
                        <a:lnSpc>
                          <a:spcPts val="155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Деформация не отмечается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388">
                <a:tc>
                  <a:txBody>
                    <a:bodyPr/>
                    <a:lstStyle/>
                    <a:p>
                      <a:pPr marL="64769">
                        <a:lnSpc>
                          <a:spcPts val="1515"/>
                        </a:lnSpc>
                        <a:tabLst>
                          <a:tab pos="2310130" algn="l"/>
                        </a:tabLst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Отмечается </a:t>
                      </a:r>
                      <a:r>
                        <a:rPr sz="135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незначительная	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не влияет на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функцию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8500">
                <a:tc>
                  <a:txBody>
                    <a:bodyPr/>
                    <a:lstStyle/>
                    <a:p>
                      <a:pPr marL="64769">
                        <a:lnSpc>
                          <a:spcPts val="154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Отмечается незначительная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ограничивает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функцию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388">
                <a:tc>
                  <a:txBody>
                    <a:bodyPr/>
                    <a:lstStyle/>
                    <a:p>
                      <a:pPr marL="64769">
                        <a:lnSpc>
                          <a:spcPts val="1515"/>
                        </a:lnSpc>
                        <a:tabLst>
                          <a:tab pos="2141220" algn="l"/>
                        </a:tabLst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Отмечается </a:t>
                      </a:r>
                      <a:r>
                        <a:rPr sz="135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значительная	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существенно ограничивает функцию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003">
                <a:tc>
                  <a:txBody>
                    <a:bodyPr/>
                    <a:lstStyle/>
                    <a:p>
                      <a:pPr marL="64769">
                        <a:lnSpc>
                          <a:spcPts val="157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Отмечается значительная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грубо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нарушает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функцию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7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328976" y="3082806"/>
            <a:ext cx="4697095" cy="4337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ts val="1595"/>
              </a:lnSpc>
              <a:spcBef>
                <a:spcPts val="120"/>
              </a:spcBef>
            </a:pPr>
            <a:r>
              <a:rPr sz="1350" i="1" spc="5" dirty="0">
                <a:latin typeface="Times New Roman"/>
                <a:cs typeface="Times New Roman"/>
              </a:rPr>
              <a:t>Тестирование </a:t>
            </a:r>
            <a:r>
              <a:rPr sz="1350" i="1" spc="10" dirty="0">
                <a:latin typeface="Times New Roman"/>
                <a:cs typeface="Times New Roman"/>
              </a:rPr>
              <a:t>необычной </a:t>
            </a:r>
            <a:r>
              <a:rPr sz="1350" i="1" spc="5" dirty="0">
                <a:latin typeface="Times New Roman"/>
                <a:cs typeface="Times New Roman"/>
              </a:rPr>
              <a:t>подвижности </a:t>
            </a:r>
            <a:r>
              <a:rPr sz="1350" i="1" spc="10" dirty="0">
                <a:latin typeface="Times New Roman"/>
                <a:cs typeface="Times New Roman"/>
              </a:rPr>
              <a:t>сегмента</a:t>
            </a:r>
            <a:r>
              <a:rPr sz="1350" i="1" spc="6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конечности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95"/>
              </a:lnSpc>
            </a:pPr>
            <a:r>
              <a:rPr sz="1350" spc="5" dirty="0">
                <a:latin typeface="Times New Roman"/>
                <a:cs typeface="Times New Roman"/>
              </a:rPr>
              <a:t>Проводится </a:t>
            </a:r>
            <a:r>
              <a:rPr sz="1350" spc="10" dirty="0">
                <a:latin typeface="Times New Roman"/>
                <a:cs typeface="Times New Roman"/>
              </a:rPr>
              <a:t>в </a:t>
            </a:r>
            <a:r>
              <a:rPr sz="1350" spc="15" dirty="0">
                <a:latin typeface="Times New Roman"/>
                <a:cs typeface="Times New Roman"/>
              </a:rPr>
              <a:t>МО </a:t>
            </a:r>
            <a:r>
              <a:rPr sz="1350" spc="10" dirty="0">
                <a:latin typeface="Times New Roman"/>
                <a:cs typeface="Times New Roman"/>
              </a:rPr>
              <a:t>1-3</a:t>
            </a:r>
            <a:r>
              <a:rPr sz="1350" spc="-2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48584" y="3708558"/>
          <a:ext cx="8932545" cy="2055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37400"/>
                <a:gridCol w="1783715"/>
              </a:tblGrid>
              <a:tr h="411151">
                <a:tc>
                  <a:txBody>
                    <a:bodyPr/>
                    <a:lstStyle/>
                    <a:p>
                      <a:pPr marL="231775" algn="ctr">
                        <a:lnSpc>
                          <a:spcPts val="1580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4020">
                        <a:lnSpc>
                          <a:spcPts val="1580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944">
                <a:tc>
                  <a:txBody>
                    <a:bodyPr/>
                    <a:lstStyle/>
                    <a:p>
                      <a:pPr marL="64769">
                        <a:lnSpc>
                          <a:spcPts val="153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Необычная подвижность не отмечается,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функция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конечности не</a:t>
                      </a:r>
                      <a:r>
                        <a:rPr sz="135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нарушена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8038">
                <a:tc>
                  <a:txBody>
                    <a:bodyPr/>
                    <a:lstStyle/>
                    <a:p>
                      <a:pPr marL="64769" marR="69850">
                        <a:lnSpc>
                          <a:spcPts val="1570"/>
                        </a:lnSpc>
                        <a:spcBef>
                          <a:spcPts val="40"/>
                        </a:spcBef>
                        <a:tabLst>
                          <a:tab pos="1033144" algn="l"/>
                          <a:tab pos="2146300" algn="l"/>
                          <a:tab pos="3013710" algn="l"/>
                          <a:tab pos="4070985" algn="l"/>
                          <a:tab pos="4298315" algn="l"/>
                          <a:tab pos="5523230" algn="l"/>
                          <a:tab pos="6369050" algn="l"/>
                        </a:tabLst>
                      </a:pP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ео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чн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ая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дв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ь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ра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ена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ини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ал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	и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езначи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ел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ар</a:t>
                      </a:r>
                      <a:r>
                        <a:rPr sz="135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шает	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35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нкцию 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конечности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7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388">
                <a:tc>
                  <a:txBody>
                    <a:bodyPr/>
                    <a:lstStyle/>
                    <a:p>
                      <a:pPr marL="64769">
                        <a:lnSpc>
                          <a:spcPts val="151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Отмечается незначительная подвижность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(срастающийся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перелом,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тугой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ложный</a:t>
                      </a:r>
                      <a:r>
                        <a:rPr sz="1350" spc="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сустав)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7663">
                <a:tc>
                  <a:txBody>
                    <a:bodyPr/>
                    <a:lstStyle/>
                    <a:p>
                      <a:pPr marL="64769" marR="64769">
                        <a:lnSpc>
                          <a:spcPts val="1590"/>
                        </a:lnSpc>
                        <a:spcBef>
                          <a:spcPts val="25"/>
                        </a:spcBef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Отмечается</a:t>
                      </a:r>
                      <a:r>
                        <a:rPr sz="1350" spc="3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значительная  подвижность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(срастающийся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перелом, 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тугой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ложный сустав) 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функция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конечности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сильно</a:t>
                      </a:r>
                      <a:r>
                        <a:rPr sz="135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ограничена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7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7914">
                <a:tc>
                  <a:txBody>
                    <a:bodyPr/>
                    <a:lstStyle/>
                    <a:p>
                      <a:pPr marL="64769" marR="59690">
                        <a:lnSpc>
                          <a:spcPts val="1570"/>
                        </a:lnSpc>
                        <a:spcBef>
                          <a:spcPts val="45"/>
                        </a:spcBef>
                        <a:tabLst>
                          <a:tab pos="1066800" algn="l"/>
                          <a:tab pos="2195195" algn="l"/>
                          <a:tab pos="3314065" algn="l"/>
                          <a:tab pos="4053840" algn="l"/>
                          <a:tab pos="4855845" algn="l"/>
                          <a:tab pos="5509260" algn="l"/>
                        </a:tabLst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Отмечается	значительная	подвижность	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(свежий	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перелом,	дефект	кости)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конечность  афункциональна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7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4697" y="520040"/>
            <a:ext cx="6753225" cy="427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1590"/>
              </a:lnSpc>
              <a:spcBef>
                <a:spcPts val="90"/>
              </a:spcBef>
            </a:pPr>
            <a:r>
              <a:rPr sz="1350" i="1" spc="-10" dirty="0">
                <a:latin typeface="Times New Roman"/>
                <a:cs typeface="Times New Roman"/>
              </a:rPr>
              <a:t>Тестирование </a:t>
            </a:r>
            <a:r>
              <a:rPr sz="1350" i="1" spc="-5" dirty="0">
                <a:latin typeface="Times New Roman"/>
                <a:cs typeface="Times New Roman"/>
              </a:rPr>
              <a:t>способности </a:t>
            </a:r>
            <a:r>
              <a:rPr sz="1350" i="1" spc="-10" dirty="0">
                <a:latin typeface="Times New Roman"/>
                <a:cs typeface="Times New Roman"/>
              </a:rPr>
              <a:t>активно </a:t>
            </a:r>
            <a:r>
              <a:rPr sz="1350" i="1" spc="-5" dirty="0">
                <a:latin typeface="Times New Roman"/>
                <a:cs typeface="Times New Roman"/>
              </a:rPr>
              <a:t>устранять деформацию </a:t>
            </a:r>
            <a:r>
              <a:rPr sz="1350" i="1" spc="-10" dirty="0">
                <a:latin typeface="Times New Roman"/>
                <a:cs typeface="Times New Roman"/>
              </a:rPr>
              <a:t>конечности или</a:t>
            </a:r>
            <a:r>
              <a:rPr sz="1350" i="1" spc="4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позвоночника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90"/>
              </a:lnSpc>
            </a:pPr>
            <a:r>
              <a:rPr sz="1350" spc="-10" dirty="0">
                <a:latin typeface="Times New Roman"/>
                <a:cs typeface="Times New Roman"/>
              </a:rPr>
              <a:t>Проводится </a:t>
            </a:r>
            <a:r>
              <a:rPr sz="1350" spc="-5" dirty="0">
                <a:latin typeface="Times New Roman"/>
                <a:cs typeface="Times New Roman"/>
              </a:rPr>
              <a:t>в </a:t>
            </a:r>
            <a:r>
              <a:rPr sz="1350" spc="-10" dirty="0">
                <a:latin typeface="Times New Roman"/>
                <a:cs typeface="Times New Roman"/>
              </a:rPr>
              <a:t>МО </a:t>
            </a:r>
            <a:r>
              <a:rPr sz="1350" dirty="0">
                <a:latin typeface="Times New Roman"/>
                <a:cs typeface="Times New Roman"/>
              </a:rPr>
              <a:t>2-3</a:t>
            </a:r>
            <a:r>
              <a:rPr sz="1350" spc="15" dirty="0">
                <a:latin typeface="Times New Roman"/>
                <a:cs typeface="Times New Roman"/>
              </a:rPr>
              <a:t> </a:t>
            </a:r>
            <a:r>
              <a:rPr sz="1350" spc="-15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01232" y="1135960"/>
          <a:ext cx="8867775" cy="1444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48525"/>
                <a:gridCol w="1608454"/>
              </a:tblGrid>
              <a:tr h="398940">
                <a:tc>
                  <a:txBody>
                    <a:bodyPr/>
                    <a:lstStyle/>
                    <a:p>
                      <a:pPr marL="227965" algn="ctr">
                        <a:lnSpc>
                          <a:spcPts val="1555"/>
                        </a:lnSpc>
                      </a:pP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Характеристика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635" algn="ctr">
                        <a:lnSpc>
                          <a:spcPts val="1555"/>
                        </a:lnSpc>
                      </a:pP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448">
                <a:tc>
                  <a:txBody>
                    <a:bodyPr/>
                    <a:lstStyle/>
                    <a:p>
                      <a:pPr marL="250825">
                        <a:lnSpc>
                          <a:spcPts val="1535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Деформация отсутствует или устраняется полностью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(сохраняется</a:t>
                      </a:r>
                      <a:r>
                        <a:rPr sz="135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0-4%)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5904"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036">
                <a:tc>
                  <a:txBody>
                    <a:bodyPr/>
                    <a:lstStyle/>
                    <a:p>
                      <a:pPr marL="250825">
                        <a:lnSpc>
                          <a:spcPts val="1505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деформация устраняется частично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(сохраняется 5-24% ) и 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функция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значительно</a:t>
                      </a:r>
                      <a:r>
                        <a:rPr sz="135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улучшается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5904"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083">
                <a:tc>
                  <a:txBody>
                    <a:bodyPr/>
                    <a:lstStyle/>
                    <a:p>
                      <a:pPr marL="250825">
                        <a:lnSpc>
                          <a:spcPts val="1530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деформация устраняется частично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(сохраняется 25-49%) и 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функция</a:t>
                      </a:r>
                      <a:r>
                        <a:rPr sz="1350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улучшается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5904" algn="ctr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036">
                <a:tc>
                  <a:txBody>
                    <a:bodyPr/>
                    <a:lstStyle/>
                    <a:p>
                      <a:pPr marL="250825">
                        <a:lnSpc>
                          <a:spcPts val="1505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деформация устраняется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незначительно (сохраняется 50-95%) и 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функция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улучшается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5904"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3417">
                <a:tc>
                  <a:txBody>
                    <a:bodyPr/>
                    <a:lstStyle/>
                    <a:p>
                      <a:pPr marL="250825">
                        <a:lnSpc>
                          <a:spcPts val="1555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деформация не устраняется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(сохраняется</a:t>
                      </a:r>
                      <a:r>
                        <a:rPr sz="135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96-100%)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5904" algn="ctr">
                        <a:lnSpc>
                          <a:spcPts val="155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345286" y="2945225"/>
            <a:ext cx="4569460" cy="427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1590"/>
              </a:lnSpc>
              <a:spcBef>
                <a:spcPts val="90"/>
              </a:spcBef>
            </a:pPr>
            <a:r>
              <a:rPr sz="1350" i="1" spc="-10" dirty="0">
                <a:latin typeface="Times New Roman"/>
                <a:cs typeface="Times New Roman"/>
              </a:rPr>
              <a:t>Тестирование </a:t>
            </a:r>
            <a:r>
              <a:rPr sz="1350" i="1" spc="-5" dirty="0">
                <a:latin typeface="Times New Roman"/>
                <a:cs typeface="Times New Roman"/>
              </a:rPr>
              <a:t>способности пассивно </a:t>
            </a:r>
            <a:r>
              <a:rPr sz="1350" i="1" spc="-10" dirty="0">
                <a:latin typeface="Times New Roman"/>
                <a:cs typeface="Times New Roman"/>
              </a:rPr>
              <a:t>устранять </a:t>
            </a:r>
            <a:r>
              <a:rPr sz="1350" i="1" spc="-5" dirty="0">
                <a:latin typeface="Times New Roman"/>
                <a:cs typeface="Times New Roman"/>
              </a:rPr>
              <a:t>деформацию</a:t>
            </a:r>
            <a:endParaRPr sz="1350">
              <a:latin typeface="Times New Roman"/>
              <a:cs typeface="Times New Roman"/>
            </a:endParaRPr>
          </a:p>
          <a:p>
            <a:pPr marL="2540" algn="ctr">
              <a:lnSpc>
                <a:spcPts val="1590"/>
              </a:lnSpc>
            </a:pPr>
            <a:r>
              <a:rPr sz="1350" spc="-10" dirty="0">
                <a:latin typeface="Times New Roman"/>
                <a:cs typeface="Times New Roman"/>
              </a:rPr>
              <a:t>Проводится </a:t>
            </a:r>
            <a:r>
              <a:rPr sz="1350" spc="-5" dirty="0">
                <a:latin typeface="Times New Roman"/>
                <a:cs typeface="Times New Roman"/>
              </a:rPr>
              <a:t>в </a:t>
            </a:r>
            <a:r>
              <a:rPr sz="1350" spc="-10" dirty="0">
                <a:latin typeface="Times New Roman"/>
                <a:cs typeface="Times New Roman"/>
              </a:rPr>
              <a:t>МО </a:t>
            </a:r>
            <a:r>
              <a:rPr sz="1350" dirty="0">
                <a:latin typeface="Times New Roman"/>
                <a:cs typeface="Times New Roman"/>
              </a:rPr>
              <a:t>1-3</a:t>
            </a:r>
            <a:r>
              <a:rPr sz="1350" spc="10" dirty="0">
                <a:latin typeface="Times New Roman"/>
                <a:cs typeface="Times New Roman"/>
              </a:rPr>
              <a:t> </a:t>
            </a:r>
            <a:r>
              <a:rPr sz="1350" spc="-15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01232" y="3560902"/>
          <a:ext cx="8867775" cy="1441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48525"/>
                <a:gridCol w="1608454"/>
              </a:tblGrid>
              <a:tr h="399304">
                <a:tc>
                  <a:txBody>
                    <a:bodyPr/>
                    <a:lstStyle/>
                    <a:p>
                      <a:pPr marL="227965" algn="ctr">
                        <a:lnSpc>
                          <a:spcPts val="1555"/>
                        </a:lnSpc>
                      </a:pP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Характеристика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87375">
                        <a:lnSpc>
                          <a:spcPts val="1510"/>
                        </a:lnSpc>
                      </a:pPr>
                      <a:r>
                        <a:rPr sz="1350" i="1" spc="-15" dirty="0">
                          <a:latin typeface="Times New Roman"/>
                          <a:cs typeface="Times New Roman"/>
                        </a:rPr>
                        <a:t>ОЦЕНКА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629920">
                        <a:lnSpc>
                          <a:spcPts val="1530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082">
                <a:tc>
                  <a:txBody>
                    <a:bodyPr/>
                    <a:lstStyle/>
                    <a:p>
                      <a:pPr marL="250825">
                        <a:lnSpc>
                          <a:spcPts val="1530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Деформация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отсуствует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или устраняется полностью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(сохраняется</a:t>
                      </a:r>
                      <a:r>
                        <a:rPr sz="135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0-4%)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25475" algn="r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129">
                <a:tc>
                  <a:txBody>
                    <a:bodyPr/>
                    <a:lstStyle/>
                    <a:p>
                      <a:pPr marL="250825">
                        <a:lnSpc>
                          <a:spcPts val="1555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деформация частично устраняется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(сохраняется</a:t>
                      </a:r>
                      <a:r>
                        <a:rPr sz="135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5-24%)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25475" algn="r">
                        <a:lnSpc>
                          <a:spcPts val="155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448">
                <a:tc>
                  <a:txBody>
                    <a:bodyPr/>
                    <a:lstStyle/>
                    <a:p>
                      <a:pPr marL="250825">
                        <a:lnSpc>
                          <a:spcPts val="1535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деформация устраняется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незначительно (сохраняется</a:t>
                      </a:r>
                      <a:r>
                        <a:rPr sz="135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25-49%)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25475" algn="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036">
                <a:tc>
                  <a:txBody>
                    <a:bodyPr/>
                    <a:lstStyle/>
                    <a:p>
                      <a:pPr marL="250825">
                        <a:lnSpc>
                          <a:spcPts val="1505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деформация устраняется минимально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(сохраняется</a:t>
                      </a:r>
                      <a:r>
                        <a:rPr sz="135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50-95%)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25475" algn="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038">
                <a:tc>
                  <a:txBody>
                    <a:bodyPr/>
                    <a:lstStyle/>
                    <a:p>
                      <a:pPr marL="250825">
                        <a:lnSpc>
                          <a:spcPts val="1505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деформация не устраняется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(сохраняется 96-100%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смещения)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25475" algn="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70501" y="476213"/>
            <a:ext cx="3401060" cy="43497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ts val="1600"/>
              </a:lnSpc>
              <a:spcBef>
                <a:spcPts val="115"/>
              </a:spcBef>
            </a:pPr>
            <a:r>
              <a:rPr sz="1350" i="1" dirty="0">
                <a:latin typeface="Times New Roman"/>
                <a:cs typeface="Times New Roman"/>
              </a:rPr>
              <a:t>Тестирование </a:t>
            </a:r>
            <a:r>
              <a:rPr sz="1350" i="1" spc="5" dirty="0">
                <a:latin typeface="Times New Roman"/>
                <a:cs typeface="Times New Roman"/>
              </a:rPr>
              <a:t>функционального</a:t>
            </a:r>
            <a:r>
              <a:rPr sz="1350" i="1" spc="330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укорочения.</a:t>
            </a:r>
            <a:endParaRPr sz="1350">
              <a:latin typeface="Times New Roman"/>
              <a:cs typeface="Times New Roman"/>
            </a:endParaRPr>
          </a:p>
          <a:p>
            <a:pPr marL="635" algn="ctr">
              <a:lnSpc>
                <a:spcPts val="1600"/>
              </a:lnSpc>
            </a:pPr>
            <a:r>
              <a:rPr sz="1350" dirty="0">
                <a:latin typeface="Times New Roman"/>
                <a:cs typeface="Times New Roman"/>
              </a:rPr>
              <a:t>Проводится </a:t>
            </a:r>
            <a:r>
              <a:rPr sz="1350" spc="5" dirty="0">
                <a:latin typeface="Times New Roman"/>
                <a:cs typeface="Times New Roman"/>
              </a:rPr>
              <a:t>в </a:t>
            </a:r>
            <a:r>
              <a:rPr sz="1350" spc="10" dirty="0">
                <a:latin typeface="Times New Roman"/>
                <a:cs typeface="Times New Roman"/>
              </a:rPr>
              <a:t>МО </a:t>
            </a:r>
            <a:r>
              <a:rPr sz="1350" spc="5" dirty="0">
                <a:latin typeface="Times New Roman"/>
                <a:cs typeface="Times New Roman"/>
              </a:rPr>
              <a:t>1-3</a:t>
            </a:r>
            <a:r>
              <a:rPr sz="1350" spc="-5" dirty="0">
                <a:latin typeface="Times New Roman"/>
                <a:cs typeface="Times New Roman"/>
              </a:rPr>
              <a:t> 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1040" y="1101897"/>
          <a:ext cx="8883015" cy="1442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94855"/>
                <a:gridCol w="1777364"/>
              </a:tblGrid>
              <a:tr h="405395">
                <a:tc>
                  <a:txBody>
                    <a:bodyPr/>
                    <a:lstStyle/>
                    <a:p>
                      <a:pPr marL="227965" algn="ctr">
                        <a:lnSpc>
                          <a:spcPts val="1575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4655">
                        <a:lnSpc>
                          <a:spcPts val="1575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9259">
                <a:tc>
                  <a:txBody>
                    <a:bodyPr/>
                    <a:lstStyle/>
                    <a:p>
                      <a:pPr marL="64769">
                        <a:lnSpc>
                          <a:spcPts val="155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Укорочение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отсутствует, функция не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нарушена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245">
                <a:tc>
                  <a:txBody>
                    <a:bodyPr/>
                    <a:lstStyle/>
                    <a:p>
                      <a:pPr marL="64769">
                        <a:lnSpc>
                          <a:spcPts val="151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Укорочение незначительное и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функция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легко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компенсируется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340">
                <a:tc>
                  <a:txBody>
                    <a:bodyPr/>
                    <a:lstStyle/>
                    <a:p>
                      <a:pPr marL="64769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Есть укорочение умеренно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ограничивающее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функцию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245">
                <a:tc>
                  <a:txBody>
                    <a:bodyPr/>
                    <a:lstStyle/>
                    <a:p>
                      <a:pPr marL="64769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Есть укорочение,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функция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ограничена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частично</a:t>
                      </a:r>
                      <a:r>
                        <a:rPr sz="135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компенсируется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492">
                <a:tc>
                  <a:txBody>
                    <a:bodyPr/>
                    <a:lstStyle/>
                    <a:p>
                      <a:pPr marL="64769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Есть укорочение,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функция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ограничена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компенсация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ее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восстанавивает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40528" y="2918741"/>
            <a:ext cx="8264525" cy="43497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ts val="1605"/>
              </a:lnSpc>
              <a:spcBef>
                <a:spcPts val="115"/>
              </a:spcBef>
            </a:pPr>
            <a:r>
              <a:rPr sz="1350" i="1" dirty="0">
                <a:latin typeface="Times New Roman"/>
                <a:cs typeface="Times New Roman"/>
              </a:rPr>
              <a:t>Тестирование функциональных </a:t>
            </a:r>
            <a:r>
              <a:rPr sz="1350" i="1" spc="5" dirty="0">
                <a:latin typeface="Times New Roman"/>
                <a:cs typeface="Times New Roman"/>
              </a:rPr>
              <a:t>возможностей с </a:t>
            </a:r>
            <a:r>
              <a:rPr sz="1350" i="1" dirty="0">
                <a:latin typeface="Times New Roman"/>
                <a:cs typeface="Times New Roman"/>
              </a:rPr>
              <a:t>использованием </a:t>
            </a:r>
            <a:r>
              <a:rPr sz="1350" i="1" spc="5" dirty="0">
                <a:latin typeface="Times New Roman"/>
                <a:cs typeface="Times New Roman"/>
              </a:rPr>
              <a:t>искусственных механизмов</a:t>
            </a:r>
            <a:r>
              <a:rPr sz="1350" i="1" spc="180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компенсации.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605"/>
              </a:lnSpc>
            </a:pPr>
            <a:r>
              <a:rPr sz="1350" dirty="0">
                <a:latin typeface="Times New Roman"/>
                <a:cs typeface="Times New Roman"/>
              </a:rPr>
              <a:t>Проводится </a:t>
            </a:r>
            <a:r>
              <a:rPr sz="1350" spc="5" dirty="0">
                <a:latin typeface="Times New Roman"/>
                <a:cs typeface="Times New Roman"/>
              </a:rPr>
              <a:t>в </a:t>
            </a:r>
            <a:r>
              <a:rPr sz="1350" spc="10" dirty="0">
                <a:latin typeface="Times New Roman"/>
                <a:cs typeface="Times New Roman"/>
              </a:rPr>
              <a:t>МО </a:t>
            </a:r>
            <a:r>
              <a:rPr sz="1350" spc="5" dirty="0">
                <a:latin typeface="Times New Roman"/>
                <a:cs typeface="Times New Roman"/>
              </a:rPr>
              <a:t>1-3</a:t>
            </a:r>
            <a:r>
              <a:rPr sz="1350" spc="-5" dirty="0">
                <a:latin typeface="Times New Roman"/>
                <a:cs typeface="Times New Roman"/>
              </a:rPr>
              <a:t> 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71040" y="3541331"/>
          <a:ext cx="8883015" cy="24428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94855"/>
                <a:gridCol w="1777364"/>
              </a:tblGrid>
              <a:tr h="408862">
                <a:tc>
                  <a:txBody>
                    <a:bodyPr/>
                    <a:lstStyle/>
                    <a:p>
                      <a:pPr marL="227965" algn="ctr">
                        <a:lnSpc>
                          <a:spcPts val="1575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7830">
                        <a:lnSpc>
                          <a:spcPts val="1575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942">
                <a:tc>
                  <a:txBody>
                    <a:bodyPr/>
                    <a:lstStyle/>
                    <a:p>
                      <a:pPr marL="64769" marR="65405">
                        <a:lnSpc>
                          <a:spcPts val="1560"/>
                        </a:lnSpc>
                        <a:spcBef>
                          <a:spcPts val="55"/>
                        </a:spcBef>
                        <a:tabLst>
                          <a:tab pos="1471295" algn="l"/>
                          <a:tab pos="2003425" algn="l"/>
                          <a:tab pos="3258820" algn="l"/>
                          <a:tab pos="4471035" algn="l"/>
                          <a:tab pos="5949315" algn="l"/>
                        </a:tabLst>
                      </a:pP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ре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ло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й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ел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полн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ся	с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ос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350" spc="2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ел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,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15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350" spc="-2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ая  компенсация не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требуется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7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5768">
                <a:tc>
                  <a:txBody>
                    <a:bodyPr/>
                    <a:lstStyle/>
                    <a:p>
                      <a:pPr marL="64769" marR="64769">
                        <a:lnSpc>
                          <a:spcPts val="1560"/>
                        </a:lnSpc>
                        <a:spcBef>
                          <a:spcPts val="40"/>
                        </a:spcBef>
                        <a:tabLst>
                          <a:tab pos="1440815" algn="l"/>
                          <a:tab pos="1938020" algn="l"/>
                          <a:tab pos="3162935" algn="l"/>
                          <a:tab pos="4387215" algn="l"/>
                          <a:tab pos="4801870" algn="l"/>
                          <a:tab pos="5930900" algn="l"/>
                        </a:tabLst>
                      </a:pP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ре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ло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й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ел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полн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,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ео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хо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пол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зо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ие 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дополнительных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приспособлений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форме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фиксации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(тутор,</a:t>
                      </a:r>
                      <a:r>
                        <a:rPr sz="1350" spc="3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ортез)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2301">
                <a:tc>
                  <a:txBody>
                    <a:bodyPr/>
                    <a:lstStyle/>
                    <a:p>
                      <a:pPr marL="64769" marR="64769">
                        <a:lnSpc>
                          <a:spcPts val="1560"/>
                        </a:lnSpc>
                        <a:spcBef>
                          <a:spcPts val="40"/>
                        </a:spcBef>
                        <a:tabLst>
                          <a:tab pos="1440815" algn="l"/>
                          <a:tab pos="1938020" algn="l"/>
                          <a:tab pos="3162935" algn="l"/>
                          <a:tab pos="4387215" algn="l"/>
                          <a:tab pos="4801870" algn="l"/>
                          <a:tab pos="5930900" algn="l"/>
                        </a:tabLst>
                      </a:pP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ре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ло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й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ел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полн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,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ео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хо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пол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зо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ие 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дополнительных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опоры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(трость,</a:t>
                      </a:r>
                      <a:r>
                        <a:rPr sz="1350" spc="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костыли)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5643">
                <a:tc>
                  <a:txBody>
                    <a:bodyPr/>
                    <a:lstStyle/>
                    <a:p>
                      <a:pPr marL="64769" marR="64769">
                        <a:lnSpc>
                          <a:spcPts val="1590"/>
                        </a:lnSpc>
                        <a:spcBef>
                          <a:spcPts val="15"/>
                        </a:spcBef>
                        <a:tabLst>
                          <a:tab pos="1440815" algn="l"/>
                          <a:tab pos="1938020" algn="l"/>
                          <a:tab pos="3162935" algn="l"/>
                          <a:tab pos="4387215" algn="l"/>
                          <a:tab pos="4801870" algn="l"/>
                          <a:tab pos="5930900" algn="l"/>
                        </a:tabLst>
                      </a:pP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ре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ло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й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ел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полн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,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ео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хо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пол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зо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ие 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дополнительных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средств передвижения или механизмов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электроприводом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5396">
                <a:tc>
                  <a:txBody>
                    <a:bodyPr/>
                    <a:lstStyle/>
                    <a:p>
                      <a:pPr marL="64769" marR="57785">
                        <a:lnSpc>
                          <a:spcPts val="1580"/>
                        </a:lnSpc>
                        <a:spcBef>
                          <a:spcPts val="25"/>
                        </a:spcBef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Абсолютная невозможность выполнения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даже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части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предложенного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вида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деятельности 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используя искусственные механизмы</a:t>
                      </a:r>
                      <a:r>
                        <a:rPr sz="135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компенсации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5505" y="730494"/>
            <a:ext cx="8312150" cy="436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ts val="1600"/>
              </a:lnSpc>
              <a:spcBef>
                <a:spcPts val="130"/>
              </a:spcBef>
            </a:pPr>
            <a:r>
              <a:rPr sz="1350" i="1" spc="10" dirty="0">
                <a:latin typeface="Times New Roman"/>
                <a:cs typeface="Times New Roman"/>
              </a:rPr>
              <a:t>Тестирование функциональных </a:t>
            </a:r>
            <a:r>
              <a:rPr sz="1350" i="1" spc="15" dirty="0">
                <a:latin typeface="Times New Roman"/>
                <a:cs typeface="Times New Roman"/>
              </a:rPr>
              <a:t>возможностей </a:t>
            </a:r>
            <a:r>
              <a:rPr sz="1350" i="1" spc="10" dirty="0">
                <a:latin typeface="Times New Roman"/>
                <a:cs typeface="Times New Roman"/>
              </a:rPr>
              <a:t>с использованием естественных </a:t>
            </a:r>
            <a:r>
              <a:rPr sz="1350" i="1" spc="15" dirty="0">
                <a:latin typeface="Times New Roman"/>
                <a:cs typeface="Times New Roman"/>
              </a:rPr>
              <a:t>механизмов</a:t>
            </a:r>
            <a:r>
              <a:rPr sz="1350" i="1" spc="3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компенсации.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600"/>
              </a:lnSpc>
            </a:pPr>
            <a:r>
              <a:rPr sz="1350" spc="10" dirty="0">
                <a:latin typeface="Times New Roman"/>
                <a:cs typeface="Times New Roman"/>
              </a:rPr>
              <a:t>Проводится в </a:t>
            </a:r>
            <a:r>
              <a:rPr sz="1350" spc="20" dirty="0">
                <a:latin typeface="Times New Roman"/>
                <a:cs typeface="Times New Roman"/>
              </a:rPr>
              <a:t>МО </a:t>
            </a:r>
            <a:r>
              <a:rPr sz="1350" spc="15" dirty="0">
                <a:latin typeface="Times New Roman"/>
                <a:cs typeface="Times New Roman"/>
              </a:rPr>
              <a:t>1-3</a:t>
            </a:r>
            <a:r>
              <a:rPr sz="1350" spc="-10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9797" y="1360097"/>
          <a:ext cx="8983345" cy="2670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78040"/>
                <a:gridCol w="1793875"/>
              </a:tblGrid>
              <a:tr h="413480">
                <a:tc>
                  <a:txBody>
                    <a:bodyPr/>
                    <a:lstStyle/>
                    <a:p>
                      <a:pPr marL="233045" algn="ctr">
                        <a:lnSpc>
                          <a:spcPts val="1590"/>
                        </a:lnSpc>
                      </a:pP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6559">
                        <a:lnSpc>
                          <a:spcPts val="1590"/>
                        </a:lnSpc>
                      </a:pP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spc="1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2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1541">
                <a:tc>
                  <a:txBody>
                    <a:bodyPr/>
                    <a:lstStyle/>
                    <a:p>
                      <a:pPr marL="65405" marR="69215">
                        <a:lnSpc>
                          <a:spcPts val="1580"/>
                        </a:lnSpc>
                        <a:spcBef>
                          <a:spcPts val="55"/>
                        </a:spcBef>
                        <a:tabLst>
                          <a:tab pos="1394460" algn="l"/>
                          <a:tab pos="1831975" algn="l"/>
                          <a:tab pos="3004185" algn="l"/>
                          <a:tab pos="4136390" algn="l"/>
                          <a:tab pos="5534025" algn="l"/>
                          <a:tab pos="5790565" algn="l"/>
                          <a:tab pos="6525259" algn="l"/>
                        </a:tabLst>
                      </a:pP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ре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ло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й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ел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полн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ся	с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ос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оя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ел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,	в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полно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м	о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ъ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е, 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компенсация не</a:t>
                      </a:r>
                      <a:r>
                        <a:rPr sz="1350" spc="3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требуется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10519">
                <a:tc>
                  <a:txBody>
                    <a:bodyPr/>
                    <a:lstStyle/>
                    <a:p>
                      <a:pPr marL="65405" marR="59690" algn="just">
                        <a:lnSpc>
                          <a:spcPts val="1580"/>
                        </a:lnSpc>
                        <a:spcBef>
                          <a:spcPts val="40"/>
                        </a:spcBef>
                      </a:pP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Предложенный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вид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деятельности выполняется, но необходимо использование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не  физиологических</a:t>
                      </a:r>
                      <a:r>
                        <a:rPr sz="1350" spc="3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движений (не свойственных данному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акту) 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за счет </a:t>
                      </a:r>
                      <a:r>
                        <a:rPr sz="1350" spc="15" dirty="0">
                          <a:latin typeface="Times New Roman"/>
                          <a:cs typeface="Times New Roman"/>
                        </a:rPr>
                        <a:t>сохранившихся 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элементов поврежденного сегмента конечности, соседнего</a:t>
                      </a:r>
                      <a:r>
                        <a:rPr sz="1350" spc="3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сустава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7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0225">
                <a:tc>
                  <a:txBody>
                    <a:bodyPr/>
                    <a:lstStyle/>
                    <a:p>
                      <a:pPr marL="65405" marR="70485">
                        <a:lnSpc>
                          <a:spcPts val="1580"/>
                        </a:lnSpc>
                        <a:spcBef>
                          <a:spcPts val="40"/>
                        </a:spcBef>
                        <a:tabLst>
                          <a:tab pos="1438275" algn="l"/>
                          <a:tab pos="1925955" algn="l"/>
                          <a:tab pos="3145155" algn="l"/>
                          <a:tab pos="4324350" algn="l"/>
                          <a:tab pos="4690110" algn="l"/>
                          <a:tab pos="5230495" algn="l"/>
                          <a:tab pos="6340475" algn="l"/>
                        </a:tabLst>
                      </a:pP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ре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ло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й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ел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	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полн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ся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	счет	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ален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х	</a:t>
                      </a:r>
                      <a:r>
                        <a:rPr sz="1350" spc="2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ег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ен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ов 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поврежденной</a:t>
                      </a:r>
                      <a:r>
                        <a:rPr sz="1350" spc="3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конечности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7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6845">
                <a:tc>
                  <a:txBody>
                    <a:bodyPr/>
                    <a:lstStyle/>
                    <a:p>
                      <a:pPr marL="65405" marR="60325">
                        <a:lnSpc>
                          <a:spcPts val="1580"/>
                        </a:lnSpc>
                        <a:spcBef>
                          <a:spcPts val="40"/>
                        </a:spcBef>
                        <a:tabLst>
                          <a:tab pos="1350645" algn="l"/>
                          <a:tab pos="1744345" algn="l"/>
                          <a:tab pos="2870200" algn="l"/>
                          <a:tab pos="3955415" algn="l"/>
                          <a:tab pos="4230370" algn="l"/>
                          <a:tab pos="6171565" algn="l"/>
                          <a:tab pos="6833870" algn="l"/>
                        </a:tabLst>
                      </a:pP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ре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ло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й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д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ел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350" spc="-2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лн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ся	за	с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ет  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про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ополо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й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350" spc="-25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й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или 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другой</a:t>
                      </a:r>
                      <a:r>
                        <a:rPr sz="135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конечности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7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0350">
                <a:tc>
                  <a:txBody>
                    <a:bodyPr/>
                    <a:lstStyle/>
                    <a:p>
                      <a:pPr marL="65405" marR="69215">
                        <a:lnSpc>
                          <a:spcPts val="1600"/>
                        </a:lnSpc>
                        <a:spcBef>
                          <a:spcPts val="25"/>
                        </a:spcBef>
                        <a:tabLst>
                          <a:tab pos="1075055" algn="l"/>
                          <a:tab pos="2141220" algn="l"/>
                          <a:tab pos="3204210" algn="l"/>
                          <a:tab pos="3726179" algn="l"/>
                          <a:tab pos="4295775" algn="l"/>
                          <a:tab pos="5608320" algn="l"/>
                          <a:tab pos="6105525" algn="l"/>
                        </a:tabLst>
                      </a:pP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Аб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солю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оз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полн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ни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пр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ло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ног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а	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ят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ел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 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используя компенсаторные</a:t>
                      </a:r>
                      <a:r>
                        <a:rPr sz="1350" spc="3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возможности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7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35880" y="381067"/>
            <a:ext cx="5932805" cy="8280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50" u="sng" spc="-34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ШАКЛЫ </a:t>
            </a:r>
            <a:r>
              <a:rPr sz="1350" i="1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ДЛЯ </a:t>
            </a:r>
            <a:r>
              <a:rPr sz="135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ОЦЕНКИ НАРУШЕНИЯ </a:t>
            </a:r>
            <a:r>
              <a:rPr sz="1350" i="1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ФУНКЦИИ </a:t>
            </a:r>
            <a:r>
              <a:rPr sz="135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ВЕРХНЕЙ </a:t>
            </a:r>
            <a:r>
              <a:rPr sz="1350" i="1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КОНЕЧНОСТИ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ts val="1590"/>
              </a:lnSpc>
            </a:pPr>
            <a:r>
              <a:rPr sz="1350" i="1" dirty="0">
                <a:latin typeface="Times New Roman"/>
                <a:cs typeface="Times New Roman"/>
              </a:rPr>
              <a:t>Тестирование способности выполнить утренний</a:t>
            </a:r>
            <a:r>
              <a:rPr sz="1350" i="1" spc="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туалет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90"/>
              </a:lnSpc>
            </a:pPr>
            <a:r>
              <a:rPr sz="1350" dirty="0">
                <a:latin typeface="Times New Roman"/>
                <a:cs typeface="Times New Roman"/>
              </a:rPr>
              <a:t>Проводится в </a:t>
            </a:r>
            <a:r>
              <a:rPr sz="1350" spc="5" dirty="0">
                <a:latin typeface="Times New Roman"/>
                <a:cs typeface="Times New Roman"/>
              </a:rPr>
              <a:t>МО 1-3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17247" y="1399281"/>
          <a:ext cx="8851265" cy="1440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69455"/>
                <a:gridCol w="1771014"/>
              </a:tblGrid>
              <a:tr h="407410">
                <a:tc>
                  <a:txBody>
                    <a:bodyPr/>
                    <a:lstStyle/>
                    <a:p>
                      <a:pPr marL="226695" algn="ctr">
                        <a:lnSpc>
                          <a:spcPts val="157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6559">
                        <a:lnSpc>
                          <a:spcPts val="157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063">
                <a:tc>
                  <a:txBody>
                    <a:bodyPr/>
                    <a:lstStyle/>
                    <a:p>
                      <a:pPr marL="64135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Очень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легко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603">
                <a:tc>
                  <a:txBody>
                    <a:bodyPr/>
                    <a:lstStyle/>
                    <a:p>
                      <a:pPr marL="64135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Легко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520">
                <a:tc>
                  <a:txBody>
                    <a:bodyPr/>
                    <a:lstStyle/>
                    <a:p>
                      <a:pPr marL="64135">
                        <a:lnSpc>
                          <a:spcPts val="150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3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трудом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767">
                <a:tc>
                  <a:txBody>
                    <a:bodyPr/>
                    <a:lstStyle/>
                    <a:p>
                      <a:pPr marL="64135">
                        <a:lnSpc>
                          <a:spcPts val="150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Нужна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помощь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603">
                <a:tc>
                  <a:txBody>
                    <a:bodyPr/>
                    <a:lstStyle/>
                    <a:p>
                      <a:pPr marL="64135">
                        <a:lnSpc>
                          <a:spcPts val="152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может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683459" y="3212962"/>
            <a:ext cx="6036310" cy="4305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585"/>
              </a:lnSpc>
              <a:spcBef>
                <a:spcPts val="110"/>
              </a:spcBef>
            </a:pPr>
            <a:r>
              <a:rPr sz="1350" i="1" dirty="0">
                <a:latin typeface="Times New Roman"/>
                <a:cs typeface="Times New Roman"/>
              </a:rPr>
              <a:t>Тестирование способности пользоваться различными бытовыми</a:t>
            </a:r>
            <a:r>
              <a:rPr sz="1350" i="1" spc="12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предметами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85"/>
              </a:lnSpc>
            </a:pPr>
            <a:r>
              <a:rPr sz="1350" dirty="0">
                <a:latin typeface="Times New Roman"/>
                <a:cs typeface="Times New Roman"/>
              </a:rPr>
              <a:t>Проводится в </a:t>
            </a:r>
            <a:r>
              <a:rPr sz="1350" spc="5" dirty="0">
                <a:latin typeface="Times New Roman"/>
                <a:cs typeface="Times New Roman"/>
              </a:rPr>
              <a:t>МО 1-3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17247" y="3833140"/>
          <a:ext cx="8851265" cy="1438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69455"/>
                <a:gridCol w="1771014"/>
              </a:tblGrid>
              <a:tr h="404327">
                <a:tc>
                  <a:txBody>
                    <a:bodyPr/>
                    <a:lstStyle/>
                    <a:p>
                      <a:pPr marL="226695" algn="ctr">
                        <a:lnSpc>
                          <a:spcPts val="157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6559">
                        <a:lnSpc>
                          <a:spcPts val="157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8145">
                <a:tc>
                  <a:txBody>
                    <a:bodyPr/>
                    <a:lstStyle/>
                    <a:p>
                      <a:pPr marL="64135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Очень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легко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521">
                <a:tc>
                  <a:txBody>
                    <a:bodyPr/>
                    <a:lstStyle/>
                    <a:p>
                      <a:pPr marL="64135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Легко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974">
                <a:tc>
                  <a:txBody>
                    <a:bodyPr/>
                    <a:lstStyle/>
                    <a:p>
                      <a:pPr marL="64135">
                        <a:lnSpc>
                          <a:spcPts val="153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3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трудом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520">
                <a:tc>
                  <a:txBody>
                    <a:bodyPr/>
                    <a:lstStyle/>
                    <a:p>
                      <a:pPr marL="64135">
                        <a:lnSpc>
                          <a:spcPts val="150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Нужна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помощь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520">
                <a:tc>
                  <a:txBody>
                    <a:bodyPr/>
                    <a:lstStyle/>
                    <a:p>
                      <a:pPr marL="64135">
                        <a:lnSpc>
                          <a:spcPts val="150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может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62509" y="591466"/>
            <a:ext cx="5106670" cy="430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95"/>
              </a:lnSpc>
              <a:spcBef>
                <a:spcPts val="100"/>
              </a:spcBef>
            </a:pPr>
            <a:r>
              <a:rPr sz="1350" i="1" spc="-5" dirty="0">
                <a:latin typeface="Times New Roman"/>
                <a:cs typeface="Times New Roman"/>
              </a:rPr>
              <a:t>Тестирование способности выполнять мелкую домашнюю</a:t>
            </a:r>
            <a:r>
              <a:rPr sz="1350" i="1" spc="4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работу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95"/>
              </a:lnSpc>
            </a:pPr>
            <a:r>
              <a:rPr sz="1350" spc="-5" dirty="0">
                <a:latin typeface="Times New Roman"/>
                <a:cs typeface="Times New Roman"/>
              </a:rPr>
              <a:t>Проводится </a:t>
            </a:r>
            <a:r>
              <a:rPr sz="1350" dirty="0">
                <a:latin typeface="Times New Roman"/>
                <a:cs typeface="Times New Roman"/>
              </a:rPr>
              <a:t>в МО 1-3</a:t>
            </a:r>
            <a:r>
              <a:rPr sz="1350" spc="-10" dirty="0">
                <a:latin typeface="Times New Roman"/>
                <a:cs typeface="Times New Roman"/>
              </a:rPr>
              <a:t> 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1730" y="1210868"/>
          <a:ext cx="8792210" cy="14281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21830"/>
                <a:gridCol w="1758950"/>
              </a:tblGrid>
              <a:tr h="401242">
                <a:tc>
                  <a:txBody>
                    <a:bodyPr/>
                    <a:lstStyle/>
                    <a:p>
                      <a:pPr marL="225425" algn="ctr">
                        <a:lnSpc>
                          <a:spcPts val="1560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Характеристика 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3384">
                        <a:lnSpc>
                          <a:spcPts val="1560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115">
                <a:tc>
                  <a:txBody>
                    <a:bodyPr/>
                    <a:lstStyle/>
                    <a:p>
                      <a:pPr marL="64135">
                        <a:lnSpc>
                          <a:spcPts val="153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Очень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легко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2152">
                <a:tc>
                  <a:txBody>
                    <a:bodyPr/>
                    <a:lstStyle/>
                    <a:p>
                      <a:pPr marL="64135">
                        <a:lnSpc>
                          <a:spcPts val="149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Легко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215">
                <a:tc>
                  <a:txBody>
                    <a:bodyPr/>
                    <a:lstStyle/>
                    <a:p>
                      <a:pPr marL="64135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3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трудом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2152">
                <a:tc>
                  <a:txBody>
                    <a:bodyPr/>
                    <a:lstStyle/>
                    <a:p>
                      <a:pPr marL="64135">
                        <a:lnSpc>
                          <a:spcPts val="1490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Нужна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помощь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2398">
                <a:tc>
                  <a:txBody>
                    <a:bodyPr/>
                    <a:lstStyle/>
                    <a:p>
                      <a:pPr marL="64135">
                        <a:lnSpc>
                          <a:spcPts val="1495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может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677083" y="3008966"/>
            <a:ext cx="407797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95"/>
              </a:lnSpc>
              <a:spcBef>
                <a:spcPts val="100"/>
              </a:spcBef>
            </a:pPr>
            <a:r>
              <a:rPr sz="1350" i="1" spc="-5" dirty="0">
                <a:latin typeface="Times New Roman"/>
                <a:cs typeface="Times New Roman"/>
              </a:rPr>
              <a:t>Тестирование способности самостоятельно</a:t>
            </a:r>
            <a:r>
              <a:rPr sz="1350" i="1" spc="4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одеться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95"/>
              </a:lnSpc>
            </a:pPr>
            <a:r>
              <a:rPr sz="1350" spc="-5" dirty="0">
                <a:latin typeface="Times New Roman"/>
                <a:cs typeface="Times New Roman"/>
              </a:rPr>
              <a:t>Проводится </a:t>
            </a:r>
            <a:r>
              <a:rPr sz="1350" dirty="0">
                <a:latin typeface="Times New Roman"/>
                <a:cs typeface="Times New Roman"/>
              </a:rPr>
              <a:t>в МО 1-3</a:t>
            </a:r>
            <a:r>
              <a:rPr sz="1350" spc="-1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61730" y="3625307"/>
          <a:ext cx="8792210" cy="1431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21830"/>
                <a:gridCol w="1758950"/>
              </a:tblGrid>
              <a:tr h="404672">
                <a:tc>
                  <a:txBody>
                    <a:bodyPr/>
                    <a:lstStyle/>
                    <a:p>
                      <a:pPr marL="225425" algn="ctr">
                        <a:lnSpc>
                          <a:spcPts val="1560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Характеристика 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3384">
                        <a:lnSpc>
                          <a:spcPts val="1560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683">
                <a:tc>
                  <a:txBody>
                    <a:bodyPr/>
                    <a:lstStyle/>
                    <a:p>
                      <a:pPr marL="64135">
                        <a:lnSpc>
                          <a:spcPts val="150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Очень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легко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215">
                <a:tc>
                  <a:txBody>
                    <a:bodyPr/>
                    <a:lstStyle/>
                    <a:p>
                      <a:pPr marL="64135">
                        <a:lnSpc>
                          <a:spcPts val="151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Легко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2152">
                <a:tc>
                  <a:txBody>
                    <a:bodyPr/>
                    <a:lstStyle/>
                    <a:p>
                      <a:pPr marL="64135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3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трудом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583">
                <a:tc>
                  <a:txBody>
                    <a:bodyPr/>
                    <a:lstStyle/>
                    <a:p>
                      <a:pPr marL="64135">
                        <a:lnSpc>
                          <a:spcPts val="1520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Нужна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помощь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2152">
                <a:tc>
                  <a:txBody>
                    <a:bodyPr/>
                    <a:lstStyle/>
                    <a:p>
                      <a:pPr marL="64135">
                        <a:lnSpc>
                          <a:spcPts val="1490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может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96632" y="543009"/>
            <a:ext cx="4817745" cy="43560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1605"/>
              </a:lnSpc>
              <a:spcBef>
                <a:spcPts val="114"/>
              </a:spcBef>
            </a:pPr>
            <a:r>
              <a:rPr sz="1350" i="1" spc="5" dirty="0">
                <a:latin typeface="Times New Roman"/>
                <a:cs typeface="Times New Roman"/>
              </a:rPr>
              <a:t>Тестирование способности самостоятельно принимать</a:t>
            </a:r>
            <a:r>
              <a:rPr sz="1350" i="1" spc="32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пищу</a:t>
            </a:r>
            <a:endParaRPr sz="1350">
              <a:latin typeface="Times New Roman"/>
              <a:cs typeface="Times New Roman"/>
            </a:endParaRPr>
          </a:p>
          <a:p>
            <a:pPr marL="3175" algn="ctr">
              <a:lnSpc>
                <a:spcPts val="1605"/>
              </a:lnSpc>
            </a:pPr>
            <a:r>
              <a:rPr sz="1350" dirty="0">
                <a:latin typeface="Times New Roman"/>
                <a:cs typeface="Times New Roman"/>
              </a:rPr>
              <a:t>Проводится </a:t>
            </a:r>
            <a:r>
              <a:rPr sz="1350" spc="5" dirty="0">
                <a:latin typeface="Times New Roman"/>
                <a:cs typeface="Times New Roman"/>
              </a:rPr>
              <a:t>в </a:t>
            </a:r>
            <a:r>
              <a:rPr sz="1350" spc="10" dirty="0">
                <a:latin typeface="Times New Roman"/>
                <a:cs typeface="Times New Roman"/>
              </a:rPr>
              <a:t>МО 1-3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99126" y="1169749"/>
          <a:ext cx="8898255" cy="1445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06920"/>
                <a:gridCol w="1779904"/>
              </a:tblGrid>
              <a:tr h="406093">
                <a:tc>
                  <a:txBody>
                    <a:bodyPr/>
                    <a:lstStyle/>
                    <a:p>
                      <a:pPr marL="227965" algn="ctr">
                        <a:lnSpc>
                          <a:spcPts val="157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8465">
                        <a:lnSpc>
                          <a:spcPts val="157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9619">
                <a:tc>
                  <a:txBody>
                    <a:bodyPr/>
                    <a:lstStyle/>
                    <a:p>
                      <a:pPr marL="64769">
                        <a:lnSpc>
                          <a:spcPts val="155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Прием пищи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без</a:t>
                      </a:r>
                      <a:r>
                        <a:rPr sz="135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ограничений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597">
                <a:tc>
                  <a:txBody>
                    <a:bodyPr/>
                    <a:lstStyle/>
                    <a:p>
                      <a:pPr marL="64769">
                        <a:lnSpc>
                          <a:spcPts val="151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Очень легко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697">
                <a:tc>
                  <a:txBody>
                    <a:bodyPr/>
                    <a:lstStyle/>
                    <a:p>
                      <a:pPr marL="64769">
                        <a:lnSpc>
                          <a:spcPts val="153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Легко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597">
                <a:tc>
                  <a:txBody>
                    <a:bodyPr/>
                    <a:lstStyle/>
                    <a:p>
                      <a:pPr marL="64769">
                        <a:lnSpc>
                          <a:spcPts val="1510"/>
                        </a:lnSpc>
                      </a:pPr>
                      <a:r>
                        <a:rPr sz="1350" spc="1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трудом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844">
                <a:tc>
                  <a:txBody>
                    <a:bodyPr/>
                    <a:lstStyle/>
                    <a:p>
                      <a:pPr marL="64769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Нужна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помощь, самостоятельно не может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принимать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пищу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271833" y="2989743"/>
            <a:ext cx="4876165" cy="43560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1605"/>
              </a:lnSpc>
              <a:spcBef>
                <a:spcPts val="114"/>
              </a:spcBef>
            </a:pPr>
            <a:r>
              <a:rPr sz="1350" i="1" spc="5" dirty="0">
                <a:latin typeface="Times New Roman"/>
                <a:cs typeface="Times New Roman"/>
              </a:rPr>
              <a:t>Тестирование изменения почерка </a:t>
            </a:r>
            <a:r>
              <a:rPr sz="1350" i="1" dirty="0">
                <a:latin typeface="Times New Roman"/>
                <a:cs typeface="Times New Roman"/>
              </a:rPr>
              <a:t>(при </a:t>
            </a:r>
            <a:r>
              <a:rPr sz="1350" i="1" spc="5" dirty="0">
                <a:latin typeface="Times New Roman"/>
                <a:cs typeface="Times New Roman"/>
              </a:rPr>
              <a:t>поражении рабочей</a:t>
            </a:r>
            <a:r>
              <a:rPr sz="1350" i="1" spc="40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руки)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605"/>
              </a:lnSpc>
            </a:pPr>
            <a:r>
              <a:rPr sz="1350" dirty="0">
                <a:latin typeface="Times New Roman"/>
                <a:cs typeface="Times New Roman"/>
              </a:rPr>
              <a:t>Проводится </a:t>
            </a:r>
            <a:r>
              <a:rPr sz="1350" spc="5" dirty="0">
                <a:latin typeface="Times New Roman"/>
                <a:cs typeface="Times New Roman"/>
              </a:rPr>
              <a:t>в </a:t>
            </a:r>
            <a:r>
              <a:rPr sz="1350" spc="10" dirty="0">
                <a:latin typeface="Times New Roman"/>
                <a:cs typeface="Times New Roman"/>
              </a:rPr>
              <a:t>МО 1-3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99126" y="3613382"/>
          <a:ext cx="8898255" cy="1448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06920"/>
                <a:gridCol w="1779904"/>
              </a:tblGrid>
              <a:tr h="409566">
                <a:tc>
                  <a:txBody>
                    <a:bodyPr/>
                    <a:lstStyle/>
                    <a:p>
                      <a:pPr marL="227965" algn="ctr">
                        <a:lnSpc>
                          <a:spcPts val="157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8465">
                        <a:lnSpc>
                          <a:spcPts val="1575"/>
                        </a:lnSpc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146">
                <a:tc>
                  <a:txBody>
                    <a:bodyPr/>
                    <a:lstStyle/>
                    <a:p>
                      <a:pPr marL="64769">
                        <a:lnSpc>
                          <a:spcPts val="152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Почерк не</a:t>
                      </a:r>
                      <a:r>
                        <a:rPr sz="1350" spc="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изменился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697">
                <a:tc>
                  <a:txBody>
                    <a:bodyPr/>
                    <a:lstStyle/>
                    <a:p>
                      <a:pPr marL="64769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Изменился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незначительно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597">
                <a:tc>
                  <a:txBody>
                    <a:bodyPr/>
                    <a:lstStyle/>
                    <a:p>
                      <a:pPr marL="64769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Изменился</a:t>
                      </a:r>
                      <a:r>
                        <a:rPr sz="135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значительно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8069">
                <a:tc>
                  <a:txBody>
                    <a:bodyPr/>
                    <a:lstStyle/>
                    <a:p>
                      <a:pPr marL="64769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Пишет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50" spc="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трудом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596">
                <a:tc>
                  <a:txBody>
                    <a:bodyPr/>
                    <a:lstStyle/>
                    <a:p>
                      <a:pPr marL="64769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Писать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может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0897" y="1581403"/>
            <a:ext cx="6528434" cy="126619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 marR="5080" indent="-1905" algn="ctr">
              <a:lnSpc>
                <a:spcPct val="79700"/>
              </a:lnSpc>
              <a:spcBef>
                <a:spcPts val="685"/>
              </a:spcBef>
            </a:pPr>
            <a:r>
              <a:rPr sz="2400" b="1" spc="-10" dirty="0">
                <a:latin typeface="Calibri"/>
                <a:cs typeface="Calibri"/>
              </a:rPr>
              <a:t>Постановка </a:t>
            </a:r>
            <a:r>
              <a:rPr sz="2400" b="1" spc="-5" dirty="0">
                <a:latin typeface="Calibri"/>
                <a:cs typeface="Calibri"/>
              </a:rPr>
              <a:t>реабилитационного диагноза,  </a:t>
            </a:r>
            <a:r>
              <a:rPr sz="2400" b="1" i="1" spc="-10" dirty="0">
                <a:latin typeface="Calibri"/>
                <a:cs typeface="Calibri"/>
              </a:rPr>
              <a:t>определение </a:t>
            </a:r>
            <a:r>
              <a:rPr sz="2400" b="1" i="1" spc="-5" dirty="0">
                <a:latin typeface="Calibri"/>
                <a:cs typeface="Calibri"/>
              </a:rPr>
              <a:t>реабилитационной способности </a:t>
            </a:r>
            <a:r>
              <a:rPr sz="2400" b="1" i="1" dirty="0">
                <a:latin typeface="Calibri"/>
                <a:cs typeface="Calibri"/>
              </a:rPr>
              <a:t>и  </a:t>
            </a:r>
            <a:r>
              <a:rPr sz="2400" b="1" i="1" spc="-5" dirty="0">
                <a:latin typeface="Calibri"/>
                <a:cs typeface="Calibri"/>
              </a:rPr>
              <a:t>реабилитационного прогноза </a:t>
            </a:r>
            <a:r>
              <a:rPr sz="2400" b="1" i="1" dirty="0">
                <a:latin typeface="Calibri"/>
                <a:cs typeface="Calibri"/>
              </a:rPr>
              <a:t>при </a:t>
            </a:r>
            <a:r>
              <a:rPr sz="2400" b="1" i="1" spc="-5" dirty="0">
                <a:latin typeface="Calibri"/>
                <a:cs typeface="Calibri"/>
              </a:rPr>
              <a:t>патологии  органов движения </a:t>
            </a:r>
            <a:r>
              <a:rPr sz="2400" b="1" i="1" dirty="0">
                <a:latin typeface="Calibri"/>
                <a:cs typeface="Calibri"/>
              </a:rPr>
              <a:t>и</a:t>
            </a:r>
            <a:r>
              <a:rPr sz="2400" b="1" i="1" spc="-25" dirty="0">
                <a:latin typeface="Calibri"/>
                <a:cs typeface="Calibri"/>
              </a:rPr>
              <a:t> </a:t>
            </a:r>
            <a:r>
              <a:rPr sz="2400" b="1" i="1" spc="-5" dirty="0">
                <a:latin typeface="Calibri"/>
                <a:cs typeface="Calibri"/>
              </a:rPr>
              <a:t>опоры.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2008" y="581142"/>
            <a:ext cx="6932930" cy="431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595"/>
              </a:lnSpc>
              <a:spcBef>
                <a:spcPts val="105"/>
              </a:spcBef>
            </a:pPr>
            <a:r>
              <a:rPr sz="1350" i="1" dirty="0">
                <a:latin typeface="Times New Roman"/>
                <a:cs typeface="Times New Roman"/>
              </a:rPr>
              <a:t>Тестирование способности захватывать и </a:t>
            </a:r>
            <a:r>
              <a:rPr sz="1350" i="1" spc="-5" dirty="0">
                <a:latin typeface="Times New Roman"/>
                <a:cs typeface="Times New Roman"/>
              </a:rPr>
              <a:t>удерживать </a:t>
            </a:r>
            <a:r>
              <a:rPr sz="1350" i="1" dirty="0">
                <a:latin typeface="Times New Roman"/>
                <a:cs typeface="Times New Roman"/>
              </a:rPr>
              <a:t>мелкие предметы пальцами</a:t>
            </a:r>
            <a:r>
              <a:rPr sz="1350" i="1" spc="8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руки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95"/>
              </a:lnSpc>
            </a:pPr>
            <a:r>
              <a:rPr sz="1350" spc="-5" dirty="0">
                <a:latin typeface="Times New Roman"/>
                <a:cs typeface="Times New Roman"/>
              </a:rPr>
              <a:t>Проводится </a:t>
            </a:r>
            <a:r>
              <a:rPr sz="1350" dirty="0">
                <a:latin typeface="Times New Roman"/>
                <a:cs typeface="Times New Roman"/>
              </a:rPr>
              <a:t>в МО </a:t>
            </a:r>
            <a:r>
              <a:rPr sz="1350" spc="5" dirty="0">
                <a:latin typeface="Times New Roman"/>
                <a:cs typeface="Times New Roman"/>
              </a:rPr>
              <a:t>1-3 </a:t>
            </a:r>
            <a:r>
              <a:rPr sz="1350" spc="-1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95120" y="1202887"/>
          <a:ext cx="8825865" cy="14338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49134"/>
                <a:gridCol w="1765934"/>
              </a:tblGrid>
              <a:tr h="402790">
                <a:tc>
                  <a:txBody>
                    <a:bodyPr/>
                    <a:lstStyle/>
                    <a:p>
                      <a:pPr marL="226060" algn="ctr">
                        <a:lnSpc>
                          <a:spcPts val="1565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Характеристика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5290">
                        <a:lnSpc>
                          <a:spcPts val="1565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914">
                <a:tc>
                  <a:txBody>
                    <a:bodyPr/>
                    <a:lstStyle/>
                    <a:p>
                      <a:pPr marL="64135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затруднений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вызывает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2933">
                <a:tc>
                  <a:txBody>
                    <a:bodyPr/>
                    <a:lstStyle/>
                    <a:p>
                      <a:pPr marL="64135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вызывает небольшие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затруднения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007">
                <a:tc>
                  <a:txBody>
                    <a:bodyPr/>
                    <a:lstStyle/>
                    <a:p>
                      <a:pPr marL="64135">
                        <a:lnSpc>
                          <a:spcPts val="152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возможно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 облегченных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условиях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2932">
                <a:tc>
                  <a:txBody>
                    <a:bodyPr/>
                    <a:lstStyle/>
                    <a:p>
                      <a:pPr marL="64135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значительно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затруднено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179">
                <a:tc>
                  <a:txBody>
                    <a:bodyPr/>
                    <a:lstStyle/>
                    <a:p>
                      <a:pPr marL="64135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возможно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294250" y="3007976"/>
            <a:ext cx="6746875" cy="4324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600"/>
              </a:lnSpc>
              <a:spcBef>
                <a:spcPts val="105"/>
              </a:spcBef>
            </a:pPr>
            <a:r>
              <a:rPr sz="1350" i="1" dirty="0">
                <a:latin typeface="Times New Roman"/>
                <a:cs typeface="Times New Roman"/>
              </a:rPr>
              <a:t>Тестирование способности захватывать и </a:t>
            </a:r>
            <a:r>
              <a:rPr sz="1350" i="1" spc="-5" dirty="0">
                <a:latin typeface="Times New Roman"/>
                <a:cs typeface="Times New Roman"/>
              </a:rPr>
              <a:t>удерживать </a:t>
            </a:r>
            <a:r>
              <a:rPr sz="1350" i="1" dirty="0">
                <a:latin typeface="Times New Roman"/>
                <a:cs typeface="Times New Roman"/>
              </a:rPr>
              <a:t>мелкие предметы всей</a:t>
            </a:r>
            <a:r>
              <a:rPr sz="1350" i="1" spc="7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кистью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600"/>
              </a:lnSpc>
            </a:pPr>
            <a:r>
              <a:rPr sz="1350" spc="-5" dirty="0">
                <a:latin typeface="Times New Roman"/>
                <a:cs typeface="Times New Roman"/>
              </a:rPr>
              <a:t>Проводится </a:t>
            </a:r>
            <a:r>
              <a:rPr sz="1350" dirty="0">
                <a:latin typeface="Times New Roman"/>
                <a:cs typeface="Times New Roman"/>
              </a:rPr>
              <a:t>в МО </a:t>
            </a:r>
            <a:r>
              <a:rPr sz="1350" spc="5" dirty="0">
                <a:latin typeface="Times New Roman"/>
                <a:cs typeface="Times New Roman"/>
              </a:rPr>
              <a:t>1-3 </a:t>
            </a:r>
            <a:r>
              <a:rPr sz="1350" spc="-1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95120" y="3626647"/>
          <a:ext cx="8825865" cy="14370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49134"/>
                <a:gridCol w="1765934"/>
              </a:tblGrid>
              <a:tr h="406234">
                <a:tc>
                  <a:txBody>
                    <a:bodyPr/>
                    <a:lstStyle/>
                    <a:p>
                      <a:pPr marL="226060" algn="ctr">
                        <a:lnSpc>
                          <a:spcPts val="1565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Характеристика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5290">
                        <a:lnSpc>
                          <a:spcPts val="1565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470">
                <a:tc>
                  <a:txBody>
                    <a:bodyPr/>
                    <a:lstStyle/>
                    <a:p>
                      <a:pPr marL="64135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затруднений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вызывает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007">
                <a:tc>
                  <a:txBody>
                    <a:bodyPr/>
                    <a:lstStyle/>
                    <a:p>
                      <a:pPr marL="64135">
                        <a:lnSpc>
                          <a:spcPts val="152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вызывает небольшие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затруднения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2932">
                <a:tc>
                  <a:txBody>
                    <a:bodyPr/>
                    <a:lstStyle/>
                    <a:p>
                      <a:pPr marL="64135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возможно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 облегченных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условиях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377">
                <a:tc>
                  <a:txBody>
                    <a:bodyPr/>
                    <a:lstStyle/>
                    <a:p>
                      <a:pPr marL="64135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значительно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затруднено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2933">
                <a:tc>
                  <a:txBody>
                    <a:bodyPr/>
                    <a:lstStyle/>
                    <a:p>
                      <a:pPr marL="64135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возможно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25636" y="348855"/>
            <a:ext cx="6494780" cy="426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580"/>
              </a:lnSpc>
              <a:spcBef>
                <a:spcPts val="95"/>
              </a:spcBef>
            </a:pPr>
            <a:r>
              <a:rPr sz="1350" i="1" spc="-5" dirty="0">
                <a:latin typeface="Times New Roman"/>
                <a:cs typeface="Times New Roman"/>
              </a:rPr>
              <a:t>Тестирование способности </a:t>
            </a:r>
            <a:r>
              <a:rPr sz="1350" i="1" spc="-10" dirty="0">
                <a:latin typeface="Times New Roman"/>
                <a:cs typeface="Times New Roman"/>
              </a:rPr>
              <a:t>взятия </a:t>
            </a:r>
            <a:r>
              <a:rPr sz="1350" i="1" spc="-5" dirty="0">
                <a:latin typeface="Times New Roman"/>
                <a:cs typeface="Times New Roman"/>
              </a:rPr>
              <a:t>и </a:t>
            </a:r>
            <a:r>
              <a:rPr sz="1350" i="1" dirty="0">
                <a:latin typeface="Times New Roman"/>
                <a:cs typeface="Times New Roman"/>
              </a:rPr>
              <a:t>удержания </a:t>
            </a:r>
            <a:r>
              <a:rPr sz="1350" i="1" spc="-5" dirty="0">
                <a:latin typeface="Times New Roman"/>
                <a:cs typeface="Times New Roman"/>
              </a:rPr>
              <a:t>крупных предметов пальцами</a:t>
            </a:r>
            <a:r>
              <a:rPr sz="1350" i="1" spc="11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руки.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80"/>
              </a:lnSpc>
            </a:pPr>
            <a:r>
              <a:rPr sz="1350" spc="-5" dirty="0">
                <a:latin typeface="Times New Roman"/>
                <a:cs typeface="Times New Roman"/>
              </a:rPr>
              <a:t>Проводится в МО </a:t>
            </a:r>
            <a:r>
              <a:rPr sz="1350" dirty="0">
                <a:latin typeface="Times New Roman"/>
                <a:cs typeface="Times New Roman"/>
              </a:rPr>
              <a:t>1-3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25230" y="964375"/>
          <a:ext cx="8780145" cy="1429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12305"/>
                <a:gridCol w="1756410"/>
              </a:tblGrid>
              <a:tr h="403754">
                <a:tc>
                  <a:txBody>
                    <a:bodyPr/>
                    <a:lstStyle/>
                    <a:p>
                      <a:pPr marL="224790" algn="ctr">
                        <a:lnSpc>
                          <a:spcPts val="1560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0">
                        <a:lnSpc>
                          <a:spcPts val="1560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407">
                <a:tc>
                  <a:txBody>
                    <a:bodyPr/>
                    <a:lstStyle/>
                    <a:p>
                      <a:pPr marL="64135">
                        <a:lnSpc>
                          <a:spcPts val="150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затруднений не</a:t>
                      </a:r>
                      <a:r>
                        <a:rPr sz="135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вызывает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304">
                <a:tc>
                  <a:txBody>
                    <a:bodyPr/>
                    <a:lstStyle/>
                    <a:p>
                      <a:pPr marL="64135">
                        <a:lnSpc>
                          <a:spcPts val="151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вызывает небольшие</a:t>
                      </a:r>
                      <a:r>
                        <a:rPr sz="135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затруднения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1876">
                <a:tc>
                  <a:txBody>
                    <a:bodyPr/>
                    <a:lstStyle/>
                    <a:p>
                      <a:pPr marL="64135">
                        <a:lnSpc>
                          <a:spcPts val="149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возможно в облегченных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условиях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937">
                <a:tc>
                  <a:txBody>
                    <a:bodyPr/>
                    <a:lstStyle/>
                    <a:p>
                      <a:pPr marL="64135">
                        <a:lnSpc>
                          <a:spcPts val="151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значительно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затруднено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1877">
                <a:tc>
                  <a:txBody>
                    <a:bodyPr/>
                    <a:lstStyle/>
                    <a:p>
                      <a:pPr marL="64135">
                        <a:lnSpc>
                          <a:spcPts val="149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возможно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499046" y="2763068"/>
            <a:ext cx="6350635" cy="426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580"/>
              </a:lnSpc>
              <a:spcBef>
                <a:spcPts val="95"/>
              </a:spcBef>
            </a:pPr>
            <a:r>
              <a:rPr sz="1350" i="1" spc="-5" dirty="0">
                <a:latin typeface="Times New Roman"/>
                <a:cs typeface="Times New Roman"/>
              </a:rPr>
              <a:t>Тестирование способности </a:t>
            </a:r>
            <a:r>
              <a:rPr sz="1350" i="1" spc="-10" dirty="0">
                <a:latin typeface="Times New Roman"/>
                <a:cs typeface="Times New Roman"/>
              </a:rPr>
              <a:t>взятия </a:t>
            </a:r>
            <a:r>
              <a:rPr sz="1350" i="1" spc="-5" dirty="0">
                <a:latin typeface="Times New Roman"/>
                <a:cs typeface="Times New Roman"/>
              </a:rPr>
              <a:t>и </a:t>
            </a:r>
            <a:r>
              <a:rPr sz="1350" i="1" dirty="0">
                <a:latin typeface="Times New Roman"/>
                <a:cs typeface="Times New Roman"/>
              </a:rPr>
              <a:t>удержания </a:t>
            </a:r>
            <a:r>
              <a:rPr sz="1350" i="1" spc="-5" dirty="0">
                <a:latin typeface="Times New Roman"/>
                <a:cs typeface="Times New Roman"/>
              </a:rPr>
              <a:t>крупных предметов всей</a:t>
            </a:r>
            <a:r>
              <a:rPr sz="1350" i="1" spc="10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кистью.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80"/>
              </a:lnSpc>
            </a:pPr>
            <a:r>
              <a:rPr sz="1350" spc="-5" dirty="0">
                <a:latin typeface="Times New Roman"/>
                <a:cs typeface="Times New Roman"/>
              </a:rPr>
              <a:t>Проводится в МО </a:t>
            </a:r>
            <a:r>
              <a:rPr sz="1350" dirty="0">
                <a:latin typeface="Times New Roman"/>
                <a:cs typeface="Times New Roman"/>
              </a:rPr>
              <a:t>1-3 </a:t>
            </a:r>
            <a:r>
              <a:rPr sz="1350" spc="-1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25230" y="3378587"/>
          <a:ext cx="8780145" cy="1429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12305"/>
                <a:gridCol w="1756410"/>
              </a:tblGrid>
              <a:tr h="403755">
                <a:tc>
                  <a:txBody>
                    <a:bodyPr/>
                    <a:lstStyle/>
                    <a:p>
                      <a:pPr marL="224790" algn="ctr">
                        <a:lnSpc>
                          <a:spcPts val="1560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0">
                        <a:lnSpc>
                          <a:spcPts val="1560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774">
                <a:tc>
                  <a:txBody>
                    <a:bodyPr/>
                    <a:lstStyle/>
                    <a:p>
                      <a:pPr marL="64135">
                        <a:lnSpc>
                          <a:spcPts val="150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затруднений не</a:t>
                      </a:r>
                      <a:r>
                        <a:rPr sz="135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вызывает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1877">
                <a:tc>
                  <a:txBody>
                    <a:bodyPr/>
                    <a:lstStyle/>
                    <a:p>
                      <a:pPr marL="64135">
                        <a:lnSpc>
                          <a:spcPts val="149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вызывает небольшие</a:t>
                      </a:r>
                      <a:r>
                        <a:rPr sz="135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затруднения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936">
                <a:tc>
                  <a:txBody>
                    <a:bodyPr/>
                    <a:lstStyle/>
                    <a:p>
                      <a:pPr marL="64135">
                        <a:lnSpc>
                          <a:spcPts val="151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возможно в облегченных</a:t>
                      </a:r>
                      <a:r>
                        <a:rPr sz="135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условиях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1877">
                <a:tc>
                  <a:txBody>
                    <a:bodyPr/>
                    <a:lstStyle/>
                    <a:p>
                      <a:pPr marL="64135">
                        <a:lnSpc>
                          <a:spcPts val="149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значительно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затруднено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303">
                <a:tc>
                  <a:txBody>
                    <a:bodyPr/>
                    <a:lstStyle/>
                    <a:p>
                      <a:pPr marL="64135">
                        <a:lnSpc>
                          <a:spcPts val="151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возможно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13608" y="924466"/>
            <a:ext cx="6574790" cy="4381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1610"/>
              </a:lnSpc>
              <a:spcBef>
                <a:spcPts val="125"/>
              </a:spcBef>
            </a:pPr>
            <a:r>
              <a:rPr sz="1350" i="1" spc="10" dirty="0">
                <a:latin typeface="Times New Roman"/>
                <a:cs typeface="Times New Roman"/>
              </a:rPr>
              <a:t>Тестирование способности </a:t>
            </a:r>
            <a:r>
              <a:rPr sz="1350" i="1" spc="5" dirty="0">
                <a:latin typeface="Times New Roman"/>
                <a:cs typeface="Times New Roman"/>
              </a:rPr>
              <a:t>завести </a:t>
            </a:r>
            <a:r>
              <a:rPr sz="1350" i="1" spc="10" dirty="0">
                <a:latin typeface="Times New Roman"/>
                <a:cs typeface="Times New Roman"/>
              </a:rPr>
              <a:t>руку за </a:t>
            </a:r>
            <a:r>
              <a:rPr sz="1350" i="1" spc="5" dirty="0">
                <a:latin typeface="Times New Roman"/>
                <a:cs typeface="Times New Roman"/>
              </a:rPr>
              <a:t>голову </a:t>
            </a:r>
            <a:r>
              <a:rPr sz="1350" i="1" spc="10" dirty="0">
                <a:latin typeface="Times New Roman"/>
                <a:cs typeface="Times New Roman"/>
              </a:rPr>
              <a:t>(положить </a:t>
            </a:r>
            <a:r>
              <a:rPr sz="1350" i="1" spc="5" dirty="0">
                <a:latin typeface="Times New Roman"/>
                <a:cs typeface="Times New Roman"/>
              </a:rPr>
              <a:t>кисть </a:t>
            </a:r>
            <a:r>
              <a:rPr sz="1350" i="1" spc="10" dirty="0">
                <a:latin typeface="Times New Roman"/>
                <a:cs typeface="Times New Roman"/>
              </a:rPr>
              <a:t>на</a:t>
            </a:r>
            <a:r>
              <a:rPr sz="1350" i="1" spc="30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затылок).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610"/>
              </a:lnSpc>
            </a:pPr>
            <a:r>
              <a:rPr sz="1350" spc="5" dirty="0">
                <a:latin typeface="Times New Roman"/>
                <a:cs typeface="Times New Roman"/>
              </a:rPr>
              <a:t>Проводится </a:t>
            </a:r>
            <a:r>
              <a:rPr sz="1350" spc="10" dirty="0">
                <a:latin typeface="Times New Roman"/>
                <a:cs typeface="Times New Roman"/>
              </a:rPr>
              <a:t>в </a:t>
            </a:r>
            <a:r>
              <a:rPr sz="1350" spc="20" dirty="0">
                <a:latin typeface="Times New Roman"/>
                <a:cs typeface="Times New Roman"/>
              </a:rPr>
              <a:t>МО </a:t>
            </a:r>
            <a:r>
              <a:rPr sz="1350" spc="15" dirty="0">
                <a:latin typeface="Times New Roman"/>
                <a:cs typeface="Times New Roman"/>
              </a:rPr>
              <a:t>1-3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59929" y="1555618"/>
          <a:ext cx="8824595" cy="1456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60895"/>
                <a:gridCol w="1652270"/>
              </a:tblGrid>
              <a:tr h="409013">
                <a:tc>
                  <a:txBody>
                    <a:bodyPr/>
                    <a:lstStyle/>
                    <a:p>
                      <a:pPr marL="233045" algn="ctr">
                        <a:lnSpc>
                          <a:spcPts val="1585"/>
                        </a:lnSpc>
                      </a:pP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885">
                        <a:lnSpc>
                          <a:spcPts val="1585"/>
                        </a:lnSpc>
                      </a:pP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2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126">
                <a:tc>
                  <a:txBody>
                    <a:bodyPr/>
                    <a:lstStyle/>
                    <a:p>
                      <a:pPr marL="65405">
                        <a:lnSpc>
                          <a:spcPts val="1560"/>
                        </a:lnSpc>
                      </a:pP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теста затруднений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3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вызывает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067">
                <a:tc>
                  <a:txBody>
                    <a:bodyPr/>
                    <a:lstStyle/>
                    <a:p>
                      <a:pPr marL="65405">
                        <a:lnSpc>
                          <a:spcPts val="1525"/>
                        </a:lnSpc>
                      </a:pP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вызывает небольшие</a:t>
                      </a:r>
                      <a:r>
                        <a:rPr sz="1350" spc="3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затруднения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65405">
                        <a:lnSpc>
                          <a:spcPts val="1545"/>
                        </a:lnSpc>
                      </a:pP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возможно в облегченных</a:t>
                      </a:r>
                      <a:r>
                        <a:rPr sz="1350" spc="3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условиях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067">
                <a:tc>
                  <a:txBody>
                    <a:bodyPr/>
                    <a:lstStyle/>
                    <a:p>
                      <a:pPr marL="65405">
                        <a:lnSpc>
                          <a:spcPts val="1525"/>
                        </a:lnSpc>
                      </a:pP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значительно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затруднено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317">
                <a:tc>
                  <a:txBody>
                    <a:bodyPr/>
                    <a:lstStyle/>
                    <a:p>
                      <a:pPr marL="65405">
                        <a:lnSpc>
                          <a:spcPts val="1525"/>
                        </a:lnSpc>
                      </a:pP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возможно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29969" y="3388786"/>
            <a:ext cx="8851265" cy="63881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195"/>
              </a:spcBef>
            </a:pPr>
            <a:r>
              <a:rPr sz="1350" i="1" spc="10" dirty="0">
                <a:latin typeface="Times New Roman"/>
                <a:cs typeface="Times New Roman"/>
              </a:rPr>
              <a:t>Тестирование возможность подъема и удержания </a:t>
            </a:r>
            <a:r>
              <a:rPr sz="1350" i="1" spc="5" dirty="0">
                <a:latin typeface="Times New Roman"/>
                <a:cs typeface="Times New Roman"/>
              </a:rPr>
              <a:t>груза </a:t>
            </a:r>
            <a:r>
              <a:rPr sz="1350" i="1" spc="10" dirty="0">
                <a:latin typeface="Times New Roman"/>
                <a:cs typeface="Times New Roman"/>
              </a:rPr>
              <a:t>при согнутой в </a:t>
            </a:r>
            <a:r>
              <a:rPr sz="1350" i="1" spc="5" dirty="0">
                <a:latin typeface="Times New Roman"/>
                <a:cs typeface="Times New Roman"/>
              </a:rPr>
              <a:t>локтевом </a:t>
            </a:r>
            <a:r>
              <a:rPr sz="1350" i="1" spc="10" dirty="0">
                <a:latin typeface="Times New Roman"/>
                <a:cs typeface="Times New Roman"/>
              </a:rPr>
              <a:t>суставе верхней конечност  </a:t>
            </a:r>
            <a:r>
              <a:rPr sz="1350" i="1" spc="5" dirty="0">
                <a:latin typeface="Times New Roman"/>
                <a:cs typeface="Times New Roman"/>
              </a:rPr>
              <a:t>(величина  груза </a:t>
            </a:r>
            <a:r>
              <a:rPr sz="1350" i="1" spc="10" dirty="0">
                <a:latin typeface="Times New Roman"/>
                <a:cs typeface="Times New Roman"/>
              </a:rPr>
              <a:t>2</a:t>
            </a:r>
            <a:r>
              <a:rPr sz="1350" i="1" spc="34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кг.)</a:t>
            </a:r>
            <a:endParaRPr sz="1350">
              <a:latin typeface="Times New Roman"/>
              <a:cs typeface="Times New Roman"/>
            </a:endParaRPr>
          </a:p>
          <a:p>
            <a:pPr marL="88900" algn="ctr">
              <a:lnSpc>
                <a:spcPts val="1525"/>
              </a:lnSpc>
            </a:pPr>
            <a:r>
              <a:rPr sz="1350" spc="5" dirty="0">
                <a:latin typeface="Times New Roman"/>
                <a:cs typeface="Times New Roman"/>
              </a:rPr>
              <a:t>Проводится </a:t>
            </a:r>
            <a:r>
              <a:rPr sz="1350" spc="10" dirty="0">
                <a:latin typeface="Times New Roman"/>
                <a:cs typeface="Times New Roman"/>
              </a:rPr>
              <a:t>в </a:t>
            </a:r>
            <a:r>
              <a:rPr sz="1350" spc="20" dirty="0">
                <a:latin typeface="Times New Roman"/>
                <a:cs typeface="Times New Roman"/>
              </a:rPr>
              <a:t>МО </a:t>
            </a:r>
            <a:r>
              <a:rPr sz="1350" spc="15" dirty="0">
                <a:latin typeface="Times New Roman"/>
                <a:cs typeface="Times New Roman"/>
              </a:rPr>
              <a:t>1-3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59929" y="4219762"/>
          <a:ext cx="8858885" cy="1456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60895"/>
                <a:gridCol w="1686560"/>
              </a:tblGrid>
              <a:tr h="409388">
                <a:tc>
                  <a:txBody>
                    <a:bodyPr/>
                    <a:lstStyle/>
                    <a:p>
                      <a:pPr marL="233045" algn="ctr">
                        <a:lnSpc>
                          <a:spcPts val="1590"/>
                        </a:lnSpc>
                      </a:pP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5125">
                        <a:lnSpc>
                          <a:spcPts val="1590"/>
                        </a:lnSpc>
                      </a:pP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2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751">
                <a:tc>
                  <a:txBody>
                    <a:bodyPr/>
                    <a:lstStyle/>
                    <a:p>
                      <a:pPr marL="65405">
                        <a:lnSpc>
                          <a:spcPts val="1560"/>
                        </a:lnSpc>
                      </a:pP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теста затруднений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3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вызывает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067">
                <a:tc>
                  <a:txBody>
                    <a:bodyPr/>
                    <a:lstStyle/>
                    <a:p>
                      <a:pPr marL="65405">
                        <a:lnSpc>
                          <a:spcPts val="1525"/>
                        </a:lnSpc>
                      </a:pP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вызывает небольшие</a:t>
                      </a:r>
                      <a:r>
                        <a:rPr sz="1350" spc="3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затруднения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9563">
                <a:tc>
                  <a:txBody>
                    <a:bodyPr/>
                    <a:lstStyle/>
                    <a:p>
                      <a:pPr marL="65405">
                        <a:lnSpc>
                          <a:spcPts val="1550"/>
                        </a:lnSpc>
                      </a:pP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возможно в облегченных</a:t>
                      </a:r>
                      <a:r>
                        <a:rPr sz="1350" spc="3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условиях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067">
                <a:tc>
                  <a:txBody>
                    <a:bodyPr/>
                    <a:lstStyle/>
                    <a:p>
                      <a:pPr marL="65405">
                        <a:lnSpc>
                          <a:spcPts val="1525"/>
                        </a:lnSpc>
                      </a:pP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значительно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затруднено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068">
                <a:tc>
                  <a:txBody>
                    <a:bodyPr/>
                    <a:lstStyle/>
                    <a:p>
                      <a:pPr marL="65405">
                        <a:lnSpc>
                          <a:spcPts val="1525"/>
                        </a:lnSpc>
                      </a:pP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возможно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8475" y="508656"/>
            <a:ext cx="8514080" cy="4330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600"/>
              </a:lnSpc>
              <a:spcBef>
                <a:spcPts val="110"/>
              </a:spcBef>
            </a:pPr>
            <a:r>
              <a:rPr sz="1350" i="1" dirty="0">
                <a:latin typeface="Times New Roman"/>
                <a:cs typeface="Times New Roman"/>
              </a:rPr>
              <a:t>Тестирование возможность подъема и удержания груза до уровня плечевого сустава (величина груза 2</a:t>
            </a:r>
            <a:r>
              <a:rPr sz="1350" i="1" spc="19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кг).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600"/>
              </a:lnSpc>
            </a:pPr>
            <a:r>
              <a:rPr sz="1350" dirty="0">
                <a:latin typeface="Times New Roman"/>
                <a:cs typeface="Times New Roman"/>
              </a:rPr>
              <a:t>Проводится в </a:t>
            </a:r>
            <a:r>
              <a:rPr sz="1350" spc="5" dirty="0">
                <a:latin typeface="Times New Roman"/>
                <a:cs typeface="Times New Roman"/>
              </a:rPr>
              <a:t>МО 1-3 </a:t>
            </a:r>
            <a:r>
              <a:rPr sz="1350" spc="-5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12246" y="1132032"/>
          <a:ext cx="8849360" cy="1437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70725"/>
                <a:gridCol w="1767204"/>
              </a:tblGrid>
              <a:tr h="403870">
                <a:tc>
                  <a:txBody>
                    <a:bodyPr/>
                    <a:lstStyle/>
                    <a:p>
                      <a:pPr marL="229870" algn="ctr">
                        <a:lnSpc>
                          <a:spcPts val="157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0209">
                        <a:lnSpc>
                          <a:spcPts val="157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8471">
                <a:tc>
                  <a:txBody>
                    <a:bodyPr/>
                    <a:lstStyle/>
                    <a:p>
                      <a:pPr marL="64135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затруднений не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вызывает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476">
                <a:tc>
                  <a:txBody>
                    <a:bodyPr/>
                    <a:lstStyle/>
                    <a:p>
                      <a:pPr marL="64135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вызывает небольшие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затруднения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559">
                <a:tc>
                  <a:txBody>
                    <a:bodyPr/>
                    <a:lstStyle/>
                    <a:p>
                      <a:pPr marL="64135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возможно в облегченных</a:t>
                      </a:r>
                      <a:r>
                        <a:rPr sz="135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условиях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476">
                <a:tc>
                  <a:txBody>
                    <a:bodyPr/>
                    <a:lstStyle/>
                    <a:p>
                      <a:pPr marL="64135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значительно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затруднено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723">
                <a:tc>
                  <a:txBody>
                    <a:bodyPr/>
                    <a:lstStyle/>
                    <a:p>
                      <a:pPr marL="64135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возможно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26143" y="2941990"/>
            <a:ext cx="8539480" cy="63055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algn="ctr">
              <a:lnSpc>
                <a:spcPts val="1580"/>
              </a:lnSpc>
              <a:spcBef>
                <a:spcPts val="195"/>
              </a:spcBef>
            </a:pPr>
            <a:r>
              <a:rPr sz="1350" i="1" dirty="0">
                <a:latin typeface="Times New Roman"/>
                <a:cs typeface="Times New Roman"/>
              </a:rPr>
              <a:t>Тестирование возможность подъема и удержания груза </a:t>
            </a:r>
            <a:r>
              <a:rPr sz="1350" i="1" spc="5" dirty="0">
                <a:latin typeface="Times New Roman"/>
                <a:cs typeface="Times New Roman"/>
              </a:rPr>
              <a:t>на </a:t>
            </a:r>
            <a:r>
              <a:rPr sz="1350" i="1" dirty="0">
                <a:latin typeface="Times New Roman"/>
                <a:cs typeface="Times New Roman"/>
              </a:rPr>
              <a:t>вытянутой вверх </a:t>
            </a:r>
            <a:r>
              <a:rPr sz="1350" i="1" spc="5" dirty="0">
                <a:latin typeface="Times New Roman"/>
                <a:cs typeface="Times New Roman"/>
              </a:rPr>
              <a:t>верхней </a:t>
            </a:r>
            <a:r>
              <a:rPr sz="1350" i="1" dirty="0">
                <a:latin typeface="Times New Roman"/>
                <a:cs typeface="Times New Roman"/>
              </a:rPr>
              <a:t>конечности (величина  груза 2</a:t>
            </a:r>
            <a:r>
              <a:rPr sz="1350" i="1" spc="33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кг).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05"/>
              </a:lnSpc>
            </a:pPr>
            <a:r>
              <a:rPr sz="1350" dirty="0">
                <a:latin typeface="Times New Roman"/>
                <a:cs typeface="Times New Roman"/>
              </a:rPr>
              <a:t>Проводится в </a:t>
            </a:r>
            <a:r>
              <a:rPr sz="1350" spc="5" dirty="0">
                <a:latin typeface="Times New Roman"/>
                <a:cs typeface="Times New Roman"/>
              </a:rPr>
              <a:t>МО 1-3 </a:t>
            </a:r>
            <a:r>
              <a:rPr sz="1350" spc="-5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12246" y="3762677"/>
          <a:ext cx="8849360" cy="1437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70725"/>
                <a:gridCol w="1767204"/>
              </a:tblGrid>
              <a:tr h="404239">
                <a:tc>
                  <a:txBody>
                    <a:bodyPr/>
                    <a:lstStyle/>
                    <a:p>
                      <a:pPr marL="229870" algn="ctr">
                        <a:lnSpc>
                          <a:spcPts val="157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0209">
                        <a:lnSpc>
                          <a:spcPts val="157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5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8101">
                <a:tc>
                  <a:txBody>
                    <a:bodyPr/>
                    <a:lstStyle/>
                    <a:p>
                      <a:pPr marL="64135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затруднений не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вызывает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475">
                <a:tc>
                  <a:txBody>
                    <a:bodyPr/>
                    <a:lstStyle/>
                    <a:p>
                      <a:pPr marL="64135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вызывает небольшие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затруднения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929">
                <a:tc>
                  <a:txBody>
                    <a:bodyPr/>
                    <a:lstStyle/>
                    <a:p>
                      <a:pPr marL="64135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возможно в облегченных</a:t>
                      </a:r>
                      <a:r>
                        <a:rPr sz="135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условиях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476">
                <a:tc>
                  <a:txBody>
                    <a:bodyPr/>
                    <a:lstStyle/>
                    <a:p>
                      <a:pPr marL="64135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значительно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затруднено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476">
                <a:tc>
                  <a:txBody>
                    <a:bodyPr/>
                    <a:lstStyle/>
                    <a:p>
                      <a:pPr marL="64135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теста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возможно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0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8389" y="671711"/>
            <a:ext cx="4826635" cy="433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600"/>
              </a:lnSpc>
              <a:spcBef>
                <a:spcPts val="110"/>
              </a:spcBef>
            </a:pPr>
            <a:r>
              <a:rPr sz="1350" i="1" dirty="0">
                <a:latin typeface="Times New Roman"/>
                <a:cs typeface="Times New Roman"/>
              </a:rPr>
              <a:t>Тестирование </a:t>
            </a:r>
            <a:r>
              <a:rPr sz="1350" i="1" spc="5" dirty="0">
                <a:latin typeface="Times New Roman"/>
                <a:cs typeface="Times New Roman"/>
              </a:rPr>
              <a:t>возможность </a:t>
            </a:r>
            <a:r>
              <a:rPr sz="1350" i="1" dirty="0">
                <a:latin typeface="Times New Roman"/>
                <a:cs typeface="Times New Roman"/>
              </a:rPr>
              <a:t>выполнять висы </a:t>
            </a:r>
            <a:r>
              <a:rPr sz="1350" i="1" spc="5" dirty="0">
                <a:latin typeface="Times New Roman"/>
                <a:cs typeface="Times New Roman"/>
              </a:rPr>
              <a:t>на</a:t>
            </a:r>
            <a:r>
              <a:rPr sz="1350" i="1" spc="2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перекладине.</a:t>
            </a:r>
            <a:endParaRPr sz="1350">
              <a:latin typeface="Times New Roman"/>
              <a:cs typeface="Times New Roman"/>
            </a:endParaRPr>
          </a:p>
          <a:p>
            <a:pPr marL="635" algn="ctr">
              <a:lnSpc>
                <a:spcPts val="1600"/>
              </a:lnSpc>
            </a:pPr>
            <a:r>
              <a:rPr sz="1350" dirty="0">
                <a:latin typeface="Times New Roman"/>
                <a:cs typeface="Times New Roman"/>
              </a:rPr>
              <a:t>Проводится </a:t>
            </a:r>
            <a:r>
              <a:rPr sz="1350" spc="5" dirty="0">
                <a:latin typeface="Times New Roman"/>
                <a:cs typeface="Times New Roman"/>
              </a:rPr>
              <a:t>в МО 1-3</a:t>
            </a:r>
            <a:r>
              <a:rPr sz="1350" spc="-5" dirty="0">
                <a:latin typeface="Times New Roman"/>
                <a:cs typeface="Times New Roman"/>
              </a:rPr>
              <a:t> 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1354" y="1296085"/>
          <a:ext cx="8863965" cy="144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82790"/>
                <a:gridCol w="1770379"/>
              </a:tblGrid>
              <a:tr h="404529">
                <a:tc>
                  <a:txBody>
                    <a:bodyPr/>
                    <a:lstStyle/>
                    <a:p>
                      <a:pPr marL="230504" algn="ctr">
                        <a:lnSpc>
                          <a:spcPts val="157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0845">
                        <a:lnSpc>
                          <a:spcPts val="1570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8811">
                <a:tc>
                  <a:txBody>
                    <a:bodyPr/>
                    <a:lstStyle/>
                    <a:p>
                      <a:pPr marL="64769">
                        <a:lnSpc>
                          <a:spcPts val="154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теста затруднений не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вызывает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4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809">
                <a:tc>
                  <a:txBody>
                    <a:bodyPr/>
                    <a:lstStyle/>
                    <a:p>
                      <a:pPr marL="64769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теста незначительно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затруднено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896">
                <a:tc>
                  <a:txBody>
                    <a:bodyPr/>
                    <a:lstStyle/>
                    <a:p>
                      <a:pPr marL="64769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теста возможно непродолжительное</a:t>
                      </a:r>
                      <a:r>
                        <a:rPr sz="135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время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3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808">
                <a:tc>
                  <a:txBody>
                    <a:bodyPr/>
                    <a:lstStyle/>
                    <a:p>
                      <a:pPr marL="64769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теста значительно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затруднено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055">
                <a:tc>
                  <a:txBody>
                    <a:bodyPr/>
                    <a:lstStyle/>
                    <a:p>
                      <a:pPr marL="64769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Выполнение теста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не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возможно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1195" y="656143"/>
            <a:ext cx="5843905" cy="1012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50" u="sng" spc="-3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i="1" u="sng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ШАКЛЫ </a:t>
            </a:r>
            <a:r>
              <a:rPr sz="1350" i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ДЛЯ </a:t>
            </a:r>
            <a:r>
              <a:rPr sz="1350" i="1" u="sng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ОЦЕНКИ НАРУШЕНИЯ </a:t>
            </a:r>
            <a:r>
              <a:rPr sz="1350" i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ФУНКЦИИ НИЖНЕЙ</a:t>
            </a:r>
            <a:r>
              <a:rPr sz="1350" i="1" u="sng" spc="8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i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КОНЕЧНОСТИ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Times New Roman"/>
              <a:cs typeface="Times New Roman"/>
            </a:endParaRPr>
          </a:p>
          <a:p>
            <a:pPr marL="1141730" marR="1134110" indent="-1905" algn="ctr">
              <a:lnSpc>
                <a:spcPct val="94800"/>
              </a:lnSpc>
            </a:pPr>
            <a:r>
              <a:rPr sz="1350" i="1" spc="-10" dirty="0">
                <a:latin typeface="Times New Roman"/>
                <a:cs typeface="Times New Roman"/>
              </a:rPr>
              <a:t>Тестирование выраженности хромоты  </a:t>
            </a:r>
            <a:r>
              <a:rPr sz="1350" spc="-10" dirty="0">
                <a:latin typeface="Times New Roman"/>
                <a:cs typeface="Times New Roman"/>
              </a:rPr>
              <a:t>Проводится </a:t>
            </a:r>
            <a:r>
              <a:rPr sz="1350" spc="-5" dirty="0">
                <a:latin typeface="Times New Roman"/>
                <a:cs typeface="Times New Roman"/>
              </a:rPr>
              <a:t>в </a:t>
            </a:r>
            <a:r>
              <a:rPr sz="1350" spc="-10" dirty="0">
                <a:latin typeface="Times New Roman"/>
                <a:cs typeface="Times New Roman"/>
              </a:rPr>
              <a:t>МО </a:t>
            </a:r>
            <a:r>
              <a:rPr sz="1350" spc="-5" dirty="0">
                <a:latin typeface="Times New Roman"/>
                <a:cs typeface="Times New Roman"/>
              </a:rPr>
              <a:t>1-2 </a:t>
            </a:r>
            <a:r>
              <a:rPr sz="1350" spc="-15" dirty="0">
                <a:latin typeface="Times New Roman"/>
                <a:cs typeface="Times New Roman"/>
              </a:rPr>
              <a:t>уровня </a:t>
            </a:r>
            <a:r>
              <a:rPr sz="1350" spc="-10" dirty="0">
                <a:latin typeface="Times New Roman"/>
                <a:cs typeface="Times New Roman"/>
              </a:rPr>
              <a:t>визуальная оценка,  по данным подографии </a:t>
            </a:r>
            <a:r>
              <a:rPr sz="1350" spc="-5" dirty="0">
                <a:latin typeface="Times New Roman"/>
                <a:cs typeface="Times New Roman"/>
              </a:rPr>
              <a:t>в </a:t>
            </a:r>
            <a:r>
              <a:rPr sz="1350" spc="5" dirty="0">
                <a:latin typeface="Times New Roman"/>
                <a:cs typeface="Times New Roman"/>
              </a:rPr>
              <a:t>МО </a:t>
            </a:r>
            <a:r>
              <a:rPr sz="1350" spc="-5" dirty="0">
                <a:latin typeface="Times New Roman"/>
                <a:cs typeface="Times New Roman"/>
              </a:rPr>
              <a:t>3</a:t>
            </a:r>
            <a:r>
              <a:rPr sz="1350" spc="-20" dirty="0">
                <a:latin typeface="Times New Roman"/>
                <a:cs typeface="Times New Roman"/>
              </a:rPr>
              <a:t> </a:t>
            </a:r>
            <a:r>
              <a:rPr sz="1350" spc="-15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84902" y="1856514"/>
          <a:ext cx="8862060" cy="2198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49745"/>
                <a:gridCol w="2003425"/>
              </a:tblGrid>
              <a:tr h="398691">
                <a:tc>
                  <a:txBody>
                    <a:bodyPr/>
                    <a:lstStyle/>
                    <a:p>
                      <a:pPr marL="71755" algn="ctr">
                        <a:lnSpc>
                          <a:spcPts val="1540"/>
                        </a:lnSpc>
                      </a:pP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Характеристика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5940">
                        <a:lnSpc>
                          <a:spcPts val="1540"/>
                        </a:lnSpc>
                      </a:pP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1109">
                <a:tc>
                  <a:txBody>
                    <a:bodyPr/>
                    <a:lstStyle/>
                    <a:p>
                      <a:pPr marL="163830">
                        <a:lnSpc>
                          <a:spcPts val="1485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Отсутствие хромоты при визуальной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оценке,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подография без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отклонений от</a:t>
                      </a:r>
                      <a:r>
                        <a:rPr sz="135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нормы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8691">
                <a:tc>
                  <a:txBody>
                    <a:bodyPr/>
                    <a:lstStyle/>
                    <a:p>
                      <a:pPr marL="422909" marR="910590" indent="-259079">
                        <a:lnSpc>
                          <a:spcPts val="1560"/>
                        </a:lnSpc>
                        <a:spcBef>
                          <a:spcPts val="20"/>
                        </a:spcBef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Легкая хромота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после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больших физических нагрузок, определяемая визуально,  подография без отклонений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нормы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8933">
                <a:tc>
                  <a:txBody>
                    <a:bodyPr/>
                    <a:lstStyle/>
                    <a:p>
                      <a:pPr marL="422909" marR="786765" indent="-259079">
                        <a:lnSpc>
                          <a:spcPts val="1560"/>
                        </a:lnSpc>
                        <a:spcBef>
                          <a:spcPts val="20"/>
                        </a:spcBef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Легкая хромота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после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бытовых нагрузок, определяемая визуально, коэффициент  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ритмичности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0,93-0,9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8689">
                <a:tc>
                  <a:txBody>
                    <a:bodyPr/>
                    <a:lstStyle/>
                    <a:p>
                      <a:pPr marL="163830">
                        <a:lnSpc>
                          <a:spcPts val="1495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Умеренная хромота, постоянная коэффициент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ритмичности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465455">
                        <a:lnSpc>
                          <a:spcPts val="1540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0,89-0,80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011">
                <a:tc>
                  <a:txBody>
                    <a:bodyPr/>
                    <a:lstStyle/>
                    <a:p>
                      <a:pPr marL="422909" marR="289560" indent="-259079">
                        <a:lnSpc>
                          <a:spcPts val="1530"/>
                        </a:lnSpc>
                        <a:spcBef>
                          <a:spcPts val="45"/>
                        </a:spcBef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Выраженная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хромота, невозможность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ходьбы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без дополнительной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опоры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на трость или  костыли, коэффициент ритмичности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&lt;0,80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65953" y="277639"/>
            <a:ext cx="2466975" cy="424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1575"/>
              </a:lnSpc>
              <a:spcBef>
                <a:spcPts val="90"/>
              </a:spcBef>
            </a:pPr>
            <a:r>
              <a:rPr sz="1350" i="1" spc="-10" dirty="0">
                <a:latin typeface="Times New Roman"/>
                <a:cs typeface="Times New Roman"/>
              </a:rPr>
              <a:t>Тестирование</a:t>
            </a:r>
            <a:r>
              <a:rPr sz="1350" i="1" spc="-6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опороспособности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75"/>
              </a:lnSpc>
            </a:pPr>
            <a:r>
              <a:rPr sz="1350" spc="-10" dirty="0">
                <a:latin typeface="Times New Roman"/>
                <a:cs typeface="Times New Roman"/>
              </a:rPr>
              <a:t>Проводится </a:t>
            </a:r>
            <a:r>
              <a:rPr sz="1350" spc="-5" dirty="0">
                <a:latin typeface="Times New Roman"/>
                <a:cs typeface="Times New Roman"/>
              </a:rPr>
              <a:t>в </a:t>
            </a:r>
            <a:r>
              <a:rPr sz="1350" spc="-10" dirty="0">
                <a:latin typeface="Times New Roman"/>
                <a:cs typeface="Times New Roman"/>
              </a:rPr>
              <a:t>МО </a:t>
            </a:r>
            <a:r>
              <a:rPr sz="1350" spc="-5" dirty="0">
                <a:latin typeface="Times New Roman"/>
                <a:cs typeface="Times New Roman"/>
              </a:rPr>
              <a:t>2-3</a:t>
            </a:r>
            <a:r>
              <a:rPr sz="1350" spc="-10" dirty="0">
                <a:latin typeface="Times New Roman"/>
                <a:cs typeface="Times New Roman"/>
              </a:rPr>
              <a:t> </a:t>
            </a:r>
            <a:r>
              <a:rPr sz="1350" spc="-15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5709" y="889627"/>
          <a:ext cx="8855075" cy="200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43395"/>
                <a:gridCol w="2001520"/>
              </a:tblGrid>
              <a:tr h="398349">
                <a:tc>
                  <a:txBody>
                    <a:bodyPr/>
                    <a:lstStyle/>
                    <a:p>
                      <a:pPr marL="71755" algn="ctr">
                        <a:lnSpc>
                          <a:spcPts val="1540"/>
                        </a:lnSpc>
                      </a:pP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Характеристика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5305">
                        <a:lnSpc>
                          <a:spcPts val="1540"/>
                        </a:lnSpc>
                      </a:pP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94">
                <a:tc>
                  <a:txBody>
                    <a:bodyPr/>
                    <a:lstStyle/>
                    <a:p>
                      <a:pPr marL="248920">
                        <a:lnSpc>
                          <a:spcPts val="1480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Опороспособность не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снижена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8715">
                <a:tc>
                  <a:txBody>
                    <a:bodyPr/>
                    <a:lstStyle/>
                    <a:p>
                      <a:pPr marL="507365" marR="782320" indent="-259079">
                        <a:lnSpc>
                          <a:spcPts val="1560"/>
                        </a:lnSpc>
                        <a:spcBef>
                          <a:spcPts val="20"/>
                        </a:spcBef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Опороспособность периодически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снижается,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но 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нагрузка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остается возможной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 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достаточна для</a:t>
                      </a:r>
                      <a:r>
                        <a:rPr sz="135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быта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8349">
                <a:tc>
                  <a:txBody>
                    <a:bodyPr/>
                    <a:lstStyle/>
                    <a:p>
                      <a:pPr marL="507365" marR="122555" indent="-259079">
                        <a:lnSpc>
                          <a:spcPts val="1560"/>
                        </a:lnSpc>
                        <a:spcBef>
                          <a:spcPts val="20"/>
                        </a:spcBef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Опороспособность постоянно снижена,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 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нагрузка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возможна при использовании ортеза  (корсета)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8593">
                <a:tc>
                  <a:txBody>
                    <a:bodyPr/>
                    <a:lstStyle/>
                    <a:p>
                      <a:pPr marL="507365" marR="1202055" indent="-259079">
                        <a:lnSpc>
                          <a:spcPts val="1530"/>
                        </a:lnSpc>
                        <a:spcBef>
                          <a:spcPts val="45"/>
                        </a:spcBef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Опороспособность постоянно снижена,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 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нагрузка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возможна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помощью  дополнительных средств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опоры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(трости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или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костылей)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94">
                <a:tc>
                  <a:txBody>
                    <a:bodyPr/>
                    <a:lstStyle/>
                    <a:p>
                      <a:pPr marL="248920">
                        <a:lnSpc>
                          <a:spcPts val="1480"/>
                        </a:lnSpc>
                      </a:pP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Стояние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-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нагрузка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ногу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(позвоночник)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невозможна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338585" y="3064140"/>
            <a:ext cx="2517775" cy="424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1575"/>
              </a:lnSpc>
              <a:spcBef>
                <a:spcPts val="90"/>
              </a:spcBef>
            </a:pPr>
            <a:r>
              <a:rPr sz="1350" i="1" spc="-10" dirty="0">
                <a:latin typeface="Times New Roman"/>
                <a:cs typeface="Times New Roman"/>
              </a:rPr>
              <a:t>Тестирование локомоций</a:t>
            </a:r>
            <a:r>
              <a:rPr sz="1350" i="1" spc="-15" dirty="0">
                <a:latin typeface="Times New Roman"/>
                <a:cs typeface="Times New Roman"/>
              </a:rPr>
              <a:t> </a:t>
            </a:r>
            <a:r>
              <a:rPr sz="1350" i="1" spc="-10" dirty="0">
                <a:latin typeface="Times New Roman"/>
                <a:cs typeface="Times New Roman"/>
              </a:rPr>
              <a:t>(ходьба)</a:t>
            </a:r>
            <a:endParaRPr sz="1350">
              <a:latin typeface="Times New Roman"/>
              <a:cs typeface="Times New Roman"/>
            </a:endParaRPr>
          </a:p>
          <a:p>
            <a:pPr marL="3810" algn="ctr">
              <a:lnSpc>
                <a:spcPts val="1575"/>
              </a:lnSpc>
            </a:pPr>
            <a:r>
              <a:rPr sz="1350" spc="-10" dirty="0">
                <a:latin typeface="Times New Roman"/>
                <a:cs typeface="Times New Roman"/>
              </a:rPr>
              <a:t>Проводится </a:t>
            </a:r>
            <a:r>
              <a:rPr sz="1350" spc="-5" dirty="0">
                <a:latin typeface="Times New Roman"/>
                <a:cs typeface="Times New Roman"/>
              </a:rPr>
              <a:t>в </a:t>
            </a:r>
            <a:r>
              <a:rPr sz="1350" spc="-10" dirty="0">
                <a:latin typeface="Times New Roman"/>
                <a:cs typeface="Times New Roman"/>
              </a:rPr>
              <a:t>МО </a:t>
            </a:r>
            <a:r>
              <a:rPr sz="1350" spc="-5" dirty="0">
                <a:latin typeface="Times New Roman"/>
                <a:cs typeface="Times New Roman"/>
              </a:rPr>
              <a:t>1-3</a:t>
            </a:r>
            <a:r>
              <a:rPr sz="1350" spc="-10" dirty="0">
                <a:latin typeface="Times New Roman"/>
                <a:cs typeface="Times New Roman"/>
              </a:rPr>
              <a:t> </a:t>
            </a:r>
            <a:r>
              <a:rPr sz="1350" spc="-15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75709" y="3675884"/>
          <a:ext cx="8855075" cy="2196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40855"/>
                <a:gridCol w="2004695"/>
              </a:tblGrid>
              <a:tr h="395673">
                <a:tc>
                  <a:txBody>
                    <a:bodyPr/>
                    <a:lstStyle/>
                    <a:p>
                      <a:pPr marL="68580" algn="ctr">
                        <a:lnSpc>
                          <a:spcPts val="1540"/>
                        </a:lnSpc>
                      </a:pP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Характеристика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8480">
                        <a:lnSpc>
                          <a:spcPts val="1540"/>
                        </a:lnSpc>
                      </a:pP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735">
                <a:tc>
                  <a:txBody>
                    <a:bodyPr/>
                    <a:lstStyle/>
                    <a:p>
                      <a:pPr marL="248920">
                        <a:lnSpc>
                          <a:spcPts val="1505"/>
                        </a:lnSpc>
                      </a:pP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Ходьба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возможна без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ограничений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0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8715">
                <a:tc>
                  <a:txBody>
                    <a:bodyPr/>
                    <a:lstStyle/>
                    <a:p>
                      <a:pPr marL="507365" marR="227965" indent="-259079">
                        <a:lnSpc>
                          <a:spcPts val="1530"/>
                        </a:lnSpc>
                        <a:spcBef>
                          <a:spcPts val="45"/>
                        </a:spcBef>
                      </a:pP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Ходьба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возможна без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дополнительных 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стабилизации сустава,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периодически  ограничена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усложненных условиях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на большие расстояния (более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35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км)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5307">
                <a:tc>
                  <a:txBody>
                    <a:bodyPr/>
                    <a:lstStyle/>
                    <a:p>
                      <a:pPr marL="507365" marR="489584" indent="-259079">
                        <a:lnSpc>
                          <a:spcPts val="1530"/>
                        </a:lnSpc>
                        <a:spcBef>
                          <a:spcPts val="45"/>
                        </a:spcBef>
                      </a:pP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Ходьба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возможна без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дополнительных 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стабилизации сустава,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постоянно  ограничена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усложненных условиях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на большие расстояния (более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35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км)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8593">
                <a:tc>
                  <a:txBody>
                    <a:bodyPr/>
                    <a:lstStyle/>
                    <a:p>
                      <a:pPr marL="507365" marR="290830" indent="-259079">
                        <a:lnSpc>
                          <a:spcPts val="1560"/>
                        </a:lnSpc>
                        <a:spcBef>
                          <a:spcPts val="20"/>
                        </a:spcBef>
                      </a:pP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Ходьба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возможна без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дополнительных 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стабилизации сустава,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но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ограничена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в 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усложненных условиях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на большие расстояния (менее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35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км)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8349">
                <a:tc>
                  <a:txBody>
                    <a:bodyPr/>
                    <a:lstStyle/>
                    <a:p>
                      <a:pPr marL="507365" marR="288925" indent="-259079">
                        <a:lnSpc>
                          <a:spcPts val="1560"/>
                        </a:lnSpc>
                        <a:spcBef>
                          <a:spcPts val="20"/>
                        </a:spcBef>
                      </a:pP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Ходьба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невозможна без дополнительных средств стабилизации сустава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(ортезы и др.),  сильно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затруднена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4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1706" y="607415"/>
            <a:ext cx="710247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1590"/>
              </a:lnSpc>
              <a:spcBef>
                <a:spcPts val="114"/>
              </a:spcBef>
            </a:pPr>
            <a:r>
              <a:rPr sz="1350" i="1" dirty="0">
                <a:latin typeface="Times New Roman"/>
                <a:cs typeface="Times New Roman"/>
              </a:rPr>
              <a:t>Тестирование </a:t>
            </a:r>
            <a:r>
              <a:rPr sz="1350" i="1" spc="5" dirty="0">
                <a:latin typeface="Times New Roman"/>
                <a:cs typeface="Times New Roman"/>
              </a:rPr>
              <a:t>возможности пройти пешком </a:t>
            </a:r>
            <a:r>
              <a:rPr sz="1350" i="1" dirty="0">
                <a:latin typeface="Times New Roman"/>
                <a:cs typeface="Times New Roman"/>
              </a:rPr>
              <a:t>квартал </a:t>
            </a:r>
            <a:r>
              <a:rPr sz="1350" i="1" spc="10" dirty="0">
                <a:latin typeface="Times New Roman"/>
                <a:cs typeface="Times New Roman"/>
              </a:rPr>
              <a:t>или </a:t>
            </a:r>
            <a:r>
              <a:rPr sz="1350" i="1" dirty="0">
                <a:latin typeface="Times New Roman"/>
                <a:cs typeface="Times New Roman"/>
              </a:rPr>
              <a:t>более </a:t>
            </a:r>
            <a:r>
              <a:rPr sz="1350" i="1" spc="5" dirty="0">
                <a:latin typeface="Times New Roman"/>
                <a:cs typeface="Times New Roman"/>
              </a:rPr>
              <a:t>значительное</a:t>
            </a:r>
            <a:r>
              <a:rPr sz="1350" i="1" spc="7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расстояние.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90"/>
              </a:lnSpc>
            </a:pPr>
            <a:r>
              <a:rPr sz="1350" dirty="0">
                <a:latin typeface="Times New Roman"/>
                <a:cs typeface="Times New Roman"/>
              </a:rPr>
              <a:t>Проводится </a:t>
            </a:r>
            <a:r>
              <a:rPr sz="1350" spc="5" dirty="0">
                <a:latin typeface="Times New Roman"/>
                <a:cs typeface="Times New Roman"/>
              </a:rPr>
              <a:t>в </a:t>
            </a:r>
            <a:r>
              <a:rPr sz="1350" spc="10" dirty="0">
                <a:latin typeface="Times New Roman"/>
                <a:cs typeface="Times New Roman"/>
              </a:rPr>
              <a:t>МО 1-3</a:t>
            </a:r>
            <a:r>
              <a:rPr sz="1350" spc="-5" dirty="0">
                <a:latin typeface="Times New Roman"/>
                <a:cs typeface="Times New Roman"/>
              </a:rPr>
              <a:t> 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59613" y="1230322"/>
          <a:ext cx="8887460" cy="1446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98665"/>
                <a:gridCol w="1778000"/>
              </a:tblGrid>
              <a:tr h="408703">
                <a:tc>
                  <a:txBody>
                    <a:bodyPr/>
                    <a:lstStyle/>
                    <a:p>
                      <a:pPr marL="227965" algn="ctr">
                        <a:lnSpc>
                          <a:spcPts val="1575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7830">
                        <a:lnSpc>
                          <a:spcPts val="1575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900">
                <a:tc>
                  <a:txBody>
                    <a:bodyPr/>
                    <a:lstStyle/>
                    <a:p>
                      <a:pPr marL="64769">
                        <a:lnSpc>
                          <a:spcPts val="152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Очень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легко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820">
                <a:tc>
                  <a:txBody>
                    <a:bodyPr/>
                    <a:lstStyle/>
                    <a:p>
                      <a:pPr marL="64769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Легко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351">
                <a:tc>
                  <a:txBody>
                    <a:bodyPr/>
                    <a:lstStyle/>
                    <a:p>
                      <a:pPr marL="64769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Затруднено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448">
                <a:tc>
                  <a:txBody>
                    <a:bodyPr/>
                    <a:lstStyle/>
                    <a:p>
                      <a:pPr marL="64769">
                        <a:lnSpc>
                          <a:spcPts val="1535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Значительно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затруднено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351">
                <a:tc>
                  <a:txBody>
                    <a:bodyPr/>
                    <a:lstStyle/>
                    <a:p>
                      <a:pPr marL="64769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Не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может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223171" y="3051217"/>
            <a:ext cx="687959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1590"/>
              </a:lnSpc>
              <a:spcBef>
                <a:spcPts val="114"/>
              </a:spcBef>
            </a:pPr>
            <a:r>
              <a:rPr sz="1350" i="1" dirty="0">
                <a:latin typeface="Times New Roman"/>
                <a:cs typeface="Times New Roman"/>
              </a:rPr>
              <a:t>Тестирование </a:t>
            </a:r>
            <a:r>
              <a:rPr sz="1350" i="1" spc="5" dirty="0">
                <a:latin typeface="Times New Roman"/>
                <a:cs typeface="Times New Roman"/>
              </a:rPr>
              <a:t>возможности самостоятельно подняться по лестнице с этажа на</a:t>
            </a:r>
            <a:r>
              <a:rPr sz="1350" i="1" spc="40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этаж.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90"/>
              </a:lnSpc>
            </a:pPr>
            <a:r>
              <a:rPr sz="1350" dirty="0">
                <a:latin typeface="Times New Roman"/>
                <a:cs typeface="Times New Roman"/>
              </a:rPr>
              <a:t>Проводится </a:t>
            </a:r>
            <a:r>
              <a:rPr sz="1350" spc="5" dirty="0">
                <a:latin typeface="Times New Roman"/>
                <a:cs typeface="Times New Roman"/>
              </a:rPr>
              <a:t>в </a:t>
            </a:r>
            <a:r>
              <a:rPr sz="1350" spc="10" dirty="0">
                <a:latin typeface="Times New Roman"/>
                <a:cs typeface="Times New Roman"/>
              </a:rPr>
              <a:t>МО 1-3</a:t>
            </a:r>
            <a:r>
              <a:rPr sz="1350" spc="-5" dirty="0">
                <a:latin typeface="Times New Roman"/>
                <a:cs typeface="Times New Roman"/>
              </a:rPr>
              <a:t> 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59613" y="3674124"/>
          <a:ext cx="8887460" cy="1447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98665"/>
                <a:gridCol w="1778000"/>
              </a:tblGrid>
              <a:tr h="408703">
                <a:tc>
                  <a:txBody>
                    <a:bodyPr/>
                    <a:lstStyle/>
                    <a:p>
                      <a:pPr marL="227965" algn="ctr">
                        <a:lnSpc>
                          <a:spcPts val="1575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7830">
                        <a:lnSpc>
                          <a:spcPts val="1575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10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272">
                <a:tc>
                  <a:txBody>
                    <a:bodyPr/>
                    <a:lstStyle/>
                    <a:p>
                      <a:pPr marL="64769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Очень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легко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351">
                <a:tc>
                  <a:txBody>
                    <a:bodyPr/>
                    <a:lstStyle/>
                    <a:p>
                      <a:pPr marL="64769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Легко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448">
                <a:tc>
                  <a:txBody>
                    <a:bodyPr/>
                    <a:lstStyle/>
                    <a:p>
                      <a:pPr marL="64769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Затруднено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351">
                <a:tc>
                  <a:txBody>
                    <a:bodyPr/>
                    <a:lstStyle/>
                    <a:p>
                      <a:pPr marL="64769">
                        <a:lnSpc>
                          <a:spcPts val="1510"/>
                        </a:lnSpc>
                      </a:pPr>
                      <a:r>
                        <a:rPr sz="1350" spc="5" dirty="0">
                          <a:latin typeface="Times New Roman"/>
                          <a:cs typeface="Times New Roman"/>
                        </a:rPr>
                        <a:t>Значительно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затруднено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820">
                <a:tc>
                  <a:txBody>
                    <a:bodyPr/>
                    <a:lstStyle/>
                    <a:p>
                      <a:pPr marL="64769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Не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может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37856" y="596758"/>
            <a:ext cx="4573905" cy="42608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1555"/>
              </a:lnSpc>
              <a:spcBef>
                <a:spcPts val="135"/>
              </a:spcBef>
            </a:pPr>
            <a:r>
              <a:rPr sz="1300" i="1" spc="15" dirty="0">
                <a:latin typeface="Times New Roman"/>
                <a:cs typeface="Times New Roman"/>
              </a:rPr>
              <a:t>Тестирование возможности самостоятельно надеть</a:t>
            </a:r>
            <a:r>
              <a:rPr sz="1300" i="1" spc="315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обувь.</a:t>
            </a: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ts val="1555"/>
              </a:lnSpc>
            </a:pPr>
            <a:r>
              <a:rPr sz="1300" spc="10" dirty="0">
                <a:latin typeface="Times New Roman"/>
                <a:cs typeface="Times New Roman"/>
              </a:rPr>
              <a:t>Проводится </a:t>
            </a:r>
            <a:r>
              <a:rPr sz="1300" spc="15" dirty="0">
                <a:latin typeface="Times New Roman"/>
                <a:cs typeface="Times New Roman"/>
              </a:rPr>
              <a:t>в </a:t>
            </a:r>
            <a:r>
              <a:rPr sz="1300" spc="25" dirty="0">
                <a:latin typeface="Times New Roman"/>
                <a:cs typeface="Times New Roman"/>
              </a:rPr>
              <a:t>МО </a:t>
            </a:r>
            <a:r>
              <a:rPr sz="1300" spc="15" dirty="0">
                <a:latin typeface="Times New Roman"/>
                <a:cs typeface="Times New Roman"/>
              </a:rPr>
              <a:t>1-3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Times New Roman"/>
                <a:cs typeface="Times New Roman"/>
              </a:rPr>
              <a:t>уровня</a:t>
            </a:r>
            <a:endParaRPr sz="13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18039" y="1209698"/>
          <a:ext cx="8564880" cy="1412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50075"/>
                <a:gridCol w="1603375"/>
              </a:tblGrid>
              <a:tr h="396970">
                <a:tc>
                  <a:txBody>
                    <a:bodyPr/>
                    <a:lstStyle/>
                    <a:p>
                      <a:pPr marL="226060" algn="ctr">
                        <a:lnSpc>
                          <a:spcPts val="1535"/>
                        </a:lnSpc>
                      </a:pPr>
                      <a:r>
                        <a:rPr sz="1300" i="1" spc="1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1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9725">
                        <a:lnSpc>
                          <a:spcPts val="1535"/>
                        </a:lnSpc>
                      </a:pPr>
                      <a:r>
                        <a:rPr sz="1300" i="1" spc="15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00" i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2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4908">
                <a:tc>
                  <a:txBody>
                    <a:bodyPr/>
                    <a:lstStyle/>
                    <a:p>
                      <a:pPr marL="63500">
                        <a:lnSpc>
                          <a:spcPts val="1515"/>
                        </a:lnSpc>
                      </a:pPr>
                      <a:r>
                        <a:rPr sz="1300" spc="20" dirty="0">
                          <a:latin typeface="Times New Roman"/>
                          <a:cs typeface="Times New Roman"/>
                        </a:rPr>
                        <a:t>Может </a:t>
                      </a:r>
                      <a:r>
                        <a:rPr sz="1300" spc="10" dirty="0">
                          <a:latin typeface="Times New Roman"/>
                          <a:cs typeface="Times New Roman"/>
                        </a:rPr>
                        <a:t>без</a:t>
                      </a:r>
                      <a:r>
                        <a:rPr sz="1300" spc="3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10" dirty="0">
                          <a:latin typeface="Times New Roman"/>
                          <a:cs typeface="Times New Roman"/>
                        </a:rPr>
                        <a:t>затруднений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15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999">
                <a:tc>
                  <a:txBody>
                    <a:bodyPr/>
                    <a:lstStyle/>
                    <a:p>
                      <a:pPr marL="63500">
                        <a:lnSpc>
                          <a:spcPts val="1475"/>
                        </a:lnSpc>
                      </a:pPr>
                      <a:r>
                        <a:rPr sz="1300" spc="20" dirty="0">
                          <a:latin typeface="Times New Roman"/>
                          <a:cs typeface="Times New Roman"/>
                        </a:rPr>
                        <a:t>Может </a:t>
                      </a:r>
                      <a:r>
                        <a:rPr sz="1300" spc="15" dirty="0">
                          <a:latin typeface="Times New Roman"/>
                          <a:cs typeface="Times New Roman"/>
                        </a:rPr>
                        <a:t>с некоторым</a:t>
                      </a:r>
                      <a:r>
                        <a:rPr sz="1300" spc="2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10" dirty="0">
                          <a:latin typeface="Times New Roman"/>
                          <a:cs typeface="Times New Roman"/>
                        </a:rPr>
                        <a:t>затруднением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029">
                <a:tc>
                  <a:txBody>
                    <a:bodyPr/>
                    <a:lstStyle/>
                    <a:p>
                      <a:pPr marL="63500">
                        <a:lnSpc>
                          <a:spcPts val="1500"/>
                        </a:lnSpc>
                      </a:pPr>
                      <a:r>
                        <a:rPr sz="1300" spc="20" dirty="0">
                          <a:latin typeface="Times New Roman"/>
                          <a:cs typeface="Times New Roman"/>
                        </a:rPr>
                        <a:t>Может </a:t>
                      </a:r>
                      <a:r>
                        <a:rPr sz="1300" spc="1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300" spc="3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10" dirty="0">
                          <a:latin typeface="Times New Roman"/>
                          <a:cs typeface="Times New Roman"/>
                        </a:rPr>
                        <a:t>трудом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999">
                <a:tc>
                  <a:txBody>
                    <a:bodyPr/>
                    <a:lstStyle/>
                    <a:p>
                      <a:pPr marL="63500">
                        <a:lnSpc>
                          <a:spcPts val="1475"/>
                        </a:lnSpc>
                      </a:pPr>
                      <a:r>
                        <a:rPr sz="1300" spc="15" dirty="0">
                          <a:latin typeface="Times New Roman"/>
                          <a:cs typeface="Times New Roman"/>
                        </a:rPr>
                        <a:t>Значительно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10" dirty="0">
                          <a:latin typeface="Times New Roman"/>
                          <a:cs typeface="Times New Roman"/>
                        </a:rPr>
                        <a:t>затруднено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242">
                <a:tc>
                  <a:txBody>
                    <a:bodyPr/>
                    <a:lstStyle/>
                    <a:p>
                      <a:pPr marL="63500">
                        <a:lnSpc>
                          <a:spcPts val="1475"/>
                        </a:lnSpc>
                      </a:pPr>
                      <a:r>
                        <a:rPr sz="1300" spc="1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00" spc="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15" dirty="0">
                          <a:latin typeface="Times New Roman"/>
                          <a:cs typeface="Times New Roman"/>
                        </a:rPr>
                        <a:t>может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383567" y="2988512"/>
            <a:ext cx="2680970" cy="4267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1555"/>
              </a:lnSpc>
              <a:spcBef>
                <a:spcPts val="135"/>
              </a:spcBef>
            </a:pPr>
            <a:r>
              <a:rPr sz="1300" i="1" spc="15" dirty="0">
                <a:latin typeface="Times New Roman"/>
                <a:cs typeface="Times New Roman"/>
              </a:rPr>
              <a:t>Тестирование способности</a:t>
            </a:r>
            <a:r>
              <a:rPr sz="1300" i="1" spc="295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сидеть.</a:t>
            </a:r>
            <a:endParaRPr sz="1300">
              <a:latin typeface="Times New Roman"/>
              <a:cs typeface="Times New Roman"/>
            </a:endParaRPr>
          </a:p>
          <a:p>
            <a:pPr marL="1270" algn="ctr">
              <a:lnSpc>
                <a:spcPts val="1555"/>
              </a:lnSpc>
            </a:pPr>
            <a:r>
              <a:rPr sz="1300" spc="10" dirty="0">
                <a:latin typeface="Times New Roman"/>
                <a:cs typeface="Times New Roman"/>
              </a:rPr>
              <a:t>Проводится </a:t>
            </a:r>
            <a:r>
              <a:rPr sz="1300" spc="15" dirty="0">
                <a:latin typeface="Times New Roman"/>
                <a:cs typeface="Times New Roman"/>
              </a:rPr>
              <a:t>в </a:t>
            </a:r>
            <a:r>
              <a:rPr sz="1300" spc="25" dirty="0">
                <a:latin typeface="Times New Roman"/>
                <a:cs typeface="Times New Roman"/>
              </a:rPr>
              <a:t>МО </a:t>
            </a:r>
            <a:r>
              <a:rPr sz="1300" spc="15" dirty="0">
                <a:latin typeface="Times New Roman"/>
                <a:cs typeface="Times New Roman"/>
              </a:rPr>
              <a:t>1-3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Times New Roman"/>
                <a:cs typeface="Times New Roman"/>
              </a:rPr>
              <a:t>уровня</a:t>
            </a:r>
            <a:endParaRPr sz="130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18039" y="3598422"/>
          <a:ext cx="8698230" cy="1416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50075"/>
                <a:gridCol w="1736725"/>
              </a:tblGrid>
              <a:tr h="400363">
                <a:tc>
                  <a:txBody>
                    <a:bodyPr/>
                    <a:lstStyle/>
                    <a:p>
                      <a:pPr marL="226060" algn="ctr">
                        <a:lnSpc>
                          <a:spcPts val="1535"/>
                        </a:lnSpc>
                      </a:pPr>
                      <a:r>
                        <a:rPr sz="1300" i="1" spc="15" dirty="0">
                          <a:latin typeface="Times New Roman"/>
                          <a:cs typeface="Times New Roman"/>
                        </a:rPr>
                        <a:t>Характеристика</a:t>
                      </a:r>
                      <a:r>
                        <a:rPr sz="1300" i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15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3225">
                        <a:lnSpc>
                          <a:spcPts val="1535"/>
                        </a:lnSpc>
                      </a:pPr>
                      <a:r>
                        <a:rPr sz="1300" i="1" spc="15" dirty="0">
                          <a:latin typeface="Times New Roman"/>
                          <a:cs typeface="Times New Roman"/>
                        </a:rPr>
                        <a:t>Оценка по</a:t>
                      </a:r>
                      <a:r>
                        <a:rPr sz="1300" i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25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1514">
                <a:tc>
                  <a:txBody>
                    <a:bodyPr/>
                    <a:lstStyle/>
                    <a:p>
                      <a:pPr marL="63500">
                        <a:lnSpc>
                          <a:spcPts val="1485"/>
                        </a:lnSpc>
                      </a:pPr>
                      <a:r>
                        <a:rPr sz="1300" spc="10" dirty="0">
                          <a:latin typeface="Times New Roman"/>
                          <a:cs typeface="Times New Roman"/>
                        </a:rPr>
                        <a:t>Способность сидеть </a:t>
                      </a:r>
                      <a:r>
                        <a:rPr sz="1300" spc="15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300" spc="3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10" dirty="0">
                          <a:latin typeface="Times New Roman"/>
                          <a:cs typeface="Times New Roman"/>
                        </a:rPr>
                        <a:t>ограниченна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485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029">
                <a:tc>
                  <a:txBody>
                    <a:bodyPr/>
                    <a:lstStyle/>
                    <a:p>
                      <a:pPr marL="63500">
                        <a:lnSpc>
                          <a:spcPts val="1500"/>
                        </a:lnSpc>
                      </a:pPr>
                      <a:r>
                        <a:rPr sz="1300" spc="10" dirty="0">
                          <a:latin typeface="Times New Roman"/>
                          <a:cs typeface="Times New Roman"/>
                        </a:rPr>
                        <a:t>Не </a:t>
                      </a:r>
                      <a:r>
                        <a:rPr sz="1300" spc="15" dirty="0">
                          <a:latin typeface="Times New Roman"/>
                          <a:cs typeface="Times New Roman"/>
                        </a:rPr>
                        <a:t>более 1 часа в кресле любой</a:t>
                      </a:r>
                      <a:r>
                        <a:rPr sz="1300" spc="2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10" dirty="0">
                          <a:latin typeface="Times New Roman"/>
                          <a:cs typeface="Times New Roman"/>
                        </a:rPr>
                        <a:t>конструкции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999">
                <a:tc>
                  <a:txBody>
                    <a:bodyPr/>
                    <a:lstStyle/>
                    <a:p>
                      <a:pPr marL="63500">
                        <a:lnSpc>
                          <a:spcPts val="1475"/>
                        </a:lnSpc>
                      </a:pPr>
                      <a:r>
                        <a:rPr sz="1300" spc="20" dirty="0">
                          <a:latin typeface="Times New Roman"/>
                          <a:cs typeface="Times New Roman"/>
                        </a:rPr>
                        <a:t>Только </a:t>
                      </a:r>
                      <a:r>
                        <a:rPr sz="1300" spc="15" dirty="0">
                          <a:latin typeface="Times New Roman"/>
                          <a:cs typeface="Times New Roman"/>
                        </a:rPr>
                        <a:t>в невысоком</a:t>
                      </a:r>
                      <a:r>
                        <a:rPr sz="1300" spc="2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15" dirty="0">
                          <a:latin typeface="Times New Roman"/>
                          <a:cs typeface="Times New Roman"/>
                        </a:rPr>
                        <a:t>кресле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475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3393">
                <a:tc>
                  <a:txBody>
                    <a:bodyPr/>
                    <a:lstStyle/>
                    <a:p>
                      <a:pPr marL="63500">
                        <a:lnSpc>
                          <a:spcPts val="1500"/>
                        </a:lnSpc>
                      </a:pPr>
                      <a:r>
                        <a:rPr sz="1300" spc="20" dirty="0">
                          <a:latin typeface="Times New Roman"/>
                          <a:cs typeface="Times New Roman"/>
                        </a:rPr>
                        <a:t>Только </a:t>
                      </a:r>
                      <a:r>
                        <a:rPr sz="1300" spc="15" dirty="0">
                          <a:latin typeface="Times New Roman"/>
                          <a:cs typeface="Times New Roman"/>
                        </a:rPr>
                        <a:t>в кресле специальной</a:t>
                      </a:r>
                      <a:r>
                        <a:rPr sz="13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10" dirty="0">
                          <a:latin typeface="Times New Roman"/>
                          <a:cs typeface="Times New Roman"/>
                        </a:rPr>
                        <a:t>конструкции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5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999">
                <a:tc>
                  <a:txBody>
                    <a:bodyPr/>
                    <a:lstStyle/>
                    <a:p>
                      <a:pPr marL="63500">
                        <a:lnSpc>
                          <a:spcPts val="1475"/>
                        </a:lnSpc>
                      </a:pPr>
                      <a:r>
                        <a:rPr sz="1300" spc="10" dirty="0">
                          <a:latin typeface="Times New Roman"/>
                          <a:cs typeface="Times New Roman"/>
                        </a:rPr>
                        <a:t>Сидение</a:t>
                      </a:r>
                      <a:r>
                        <a:rPr sz="1300" spc="3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10" dirty="0">
                          <a:latin typeface="Times New Roman"/>
                          <a:cs typeface="Times New Roman"/>
                        </a:rPr>
                        <a:t>невозможно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475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69648" y="618467"/>
            <a:ext cx="2166620" cy="431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" algn="ctr">
              <a:lnSpc>
                <a:spcPts val="1595"/>
              </a:lnSpc>
              <a:spcBef>
                <a:spcPts val="105"/>
              </a:spcBef>
            </a:pPr>
            <a:r>
              <a:rPr sz="1350" i="1" dirty="0">
                <a:latin typeface="Times New Roman"/>
                <a:cs typeface="Times New Roman"/>
              </a:rPr>
              <a:t>Приседания.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95"/>
              </a:lnSpc>
            </a:pPr>
            <a:r>
              <a:rPr sz="1350" spc="-5" dirty="0">
                <a:latin typeface="Times New Roman"/>
                <a:cs typeface="Times New Roman"/>
              </a:rPr>
              <a:t>Проводится </a:t>
            </a:r>
            <a:r>
              <a:rPr sz="1350" dirty="0">
                <a:latin typeface="Times New Roman"/>
                <a:cs typeface="Times New Roman"/>
              </a:rPr>
              <a:t>в МО </a:t>
            </a:r>
            <a:r>
              <a:rPr sz="1350" spc="5" dirty="0">
                <a:latin typeface="Times New Roman"/>
                <a:cs typeface="Times New Roman"/>
              </a:rPr>
              <a:t>1-3</a:t>
            </a:r>
            <a:r>
              <a:rPr sz="1350" spc="-1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84206" y="1239872"/>
          <a:ext cx="8685530" cy="1632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48500"/>
                <a:gridCol w="1626870"/>
              </a:tblGrid>
              <a:tr h="402568">
                <a:tc>
                  <a:txBody>
                    <a:bodyPr/>
                    <a:lstStyle/>
                    <a:p>
                      <a:pPr marL="229235" algn="ctr">
                        <a:lnSpc>
                          <a:spcPts val="1565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Характеристика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170">
                        <a:lnSpc>
                          <a:spcPts val="1565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798">
                <a:tc>
                  <a:txBody>
                    <a:bodyPr/>
                    <a:lstStyle/>
                    <a:p>
                      <a:pPr marL="64135">
                        <a:lnSpc>
                          <a:spcPts val="153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Без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 ограничений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2820">
                <a:tc>
                  <a:txBody>
                    <a:bodyPr/>
                    <a:lstStyle/>
                    <a:p>
                      <a:pPr marL="64135">
                        <a:lnSpc>
                          <a:spcPts val="149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Приседание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несколько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затруднено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892">
                <a:tc>
                  <a:txBody>
                    <a:bodyPr/>
                    <a:lstStyle/>
                    <a:p>
                      <a:pPr marL="64135">
                        <a:lnSpc>
                          <a:spcPts val="152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Приседание полное,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но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требуется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помощь</a:t>
                      </a:r>
                      <a:r>
                        <a:rPr sz="135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рук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9741">
                <a:tc>
                  <a:txBody>
                    <a:bodyPr/>
                    <a:lstStyle/>
                    <a:p>
                      <a:pPr marL="64135" marR="65405">
                        <a:lnSpc>
                          <a:spcPts val="1550"/>
                        </a:lnSpc>
                        <a:spcBef>
                          <a:spcPts val="40"/>
                        </a:spcBef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Приседание затруднено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связи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ограничением объема движений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суставах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нижней 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конечности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5892">
                <a:tc>
                  <a:txBody>
                    <a:bodyPr/>
                    <a:lstStyle/>
                    <a:p>
                      <a:pPr marL="64135">
                        <a:lnSpc>
                          <a:spcPts val="1520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Приседание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невозможно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0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669648" y="3243944"/>
            <a:ext cx="2166620" cy="428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585"/>
              </a:lnSpc>
              <a:spcBef>
                <a:spcPts val="105"/>
              </a:spcBef>
            </a:pPr>
            <a:r>
              <a:rPr sz="1350" i="1" spc="-5" dirty="0">
                <a:latin typeface="Times New Roman"/>
                <a:cs typeface="Times New Roman"/>
              </a:rPr>
              <a:t>Подъем </a:t>
            </a:r>
            <a:r>
              <a:rPr sz="1350" i="1" dirty="0">
                <a:latin typeface="Times New Roman"/>
                <a:cs typeface="Times New Roman"/>
              </a:rPr>
              <a:t>по</a:t>
            </a:r>
            <a:r>
              <a:rPr sz="1350" i="1" spc="32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лестнице.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85"/>
              </a:lnSpc>
            </a:pPr>
            <a:r>
              <a:rPr sz="1350" spc="-5" dirty="0">
                <a:latin typeface="Times New Roman"/>
                <a:cs typeface="Times New Roman"/>
              </a:rPr>
              <a:t>Проводится </a:t>
            </a:r>
            <a:r>
              <a:rPr sz="1350" dirty="0">
                <a:latin typeface="Times New Roman"/>
                <a:cs typeface="Times New Roman"/>
              </a:rPr>
              <a:t>в МО </a:t>
            </a:r>
            <a:r>
              <a:rPr sz="1350" spc="5" dirty="0">
                <a:latin typeface="Times New Roman"/>
                <a:cs typeface="Times New Roman"/>
              </a:rPr>
              <a:t>1-3</a:t>
            </a:r>
            <a:r>
              <a:rPr sz="1350" spc="-1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уровня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84206" y="3862031"/>
          <a:ext cx="8719185" cy="1433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48500"/>
                <a:gridCol w="1660525"/>
              </a:tblGrid>
              <a:tr h="402936">
                <a:tc>
                  <a:txBody>
                    <a:bodyPr/>
                    <a:lstStyle/>
                    <a:p>
                      <a:pPr marL="229235" algn="ctr">
                        <a:lnSpc>
                          <a:spcPts val="1565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Характеристика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признака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9410">
                        <a:lnSpc>
                          <a:spcPts val="1565"/>
                        </a:lnSpc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Оценка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350" i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МКФ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7428">
                <a:tc>
                  <a:txBody>
                    <a:bodyPr/>
                    <a:lstStyle/>
                    <a:p>
                      <a:pPr marL="64135">
                        <a:lnSpc>
                          <a:spcPts val="153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Свободный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2820">
                <a:tc>
                  <a:txBody>
                    <a:bodyPr/>
                    <a:lstStyle/>
                    <a:p>
                      <a:pPr marL="64135">
                        <a:lnSpc>
                          <a:spcPts val="149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Несколько</a:t>
                      </a:r>
                      <a:r>
                        <a:rPr sz="1350" spc="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затруднен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263">
                <a:tc>
                  <a:txBody>
                    <a:bodyPr/>
                    <a:lstStyle/>
                    <a:p>
                      <a:pPr marL="64135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Возможен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шаг за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шагом, держась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за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поручни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2819">
                <a:tc>
                  <a:txBody>
                    <a:bodyPr/>
                    <a:lstStyle/>
                    <a:p>
                      <a:pPr marL="64135">
                        <a:lnSpc>
                          <a:spcPts val="149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Возможен с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трудом, поднимая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одну ногу и ставя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рядом</a:t>
                      </a:r>
                      <a:r>
                        <a:rPr sz="135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другую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2820">
                <a:tc>
                  <a:txBody>
                    <a:bodyPr/>
                    <a:lstStyle/>
                    <a:p>
                      <a:pPr marL="64135">
                        <a:lnSpc>
                          <a:spcPts val="1495"/>
                        </a:lnSpc>
                      </a:pP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Подъем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лестнице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невозможен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5"/>
                        </a:lnSpc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5910</Words>
  <Application>Microsoft Office PowerPoint</Application>
  <PresentationFormat>Экран (4:3)</PresentationFormat>
  <Paragraphs>1609</Paragraphs>
  <Slides>146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146</vt:i4>
      </vt:variant>
    </vt:vector>
  </HeadingPairs>
  <TitlesOfParts>
    <vt:vector size="147" baseType="lpstr">
      <vt:lpstr>Office Theme</vt:lpstr>
      <vt:lpstr>Презентация PowerPoint</vt:lpstr>
      <vt:lpstr>Основы реабилитационного процесса  при патологии ОДА</vt:lpstr>
      <vt:lpstr>РЕАБИЛИТАЦИОННАЯ НЕОБХОДИМОСТЬ</vt:lpstr>
      <vt:lpstr>РЕАБИЛИТАЦИОННАЯ СПОСОБНОСТЬ</vt:lpstr>
      <vt:lpstr>Факторы определяющие реабилитационную  способность</vt:lpstr>
      <vt:lpstr>РЕАБИЛИТАЦИОННЫЙ ПРОГНОЗ</vt:lpstr>
      <vt:lpstr>Реабилитационный потенциал</vt:lpstr>
      <vt:lpstr>Презентация PowerPoint</vt:lpstr>
      <vt:lpstr>Постановка реабилитационного диагноза,  определение реабилитационной способности и  реабилитационного прогноза при патологии  органов движения и опоры.</vt:lpstr>
      <vt:lpstr>Нарушения двигательной функции</vt:lpstr>
      <vt:lpstr>Нарушения двигательной функции</vt:lpstr>
      <vt:lpstr>Нарушения двигательной функции</vt:lpstr>
      <vt:lpstr>Определение общего направления и цели медицинской реабилитации  при патологии ОДС</vt:lpstr>
      <vt:lpstr>Нарушения двигательной функции нижние конечности  (функции)</vt:lpstr>
      <vt:lpstr>Нарушения двигательной функции нижние конечности</vt:lpstr>
      <vt:lpstr>ОЦЕНКА НАРУШЕНИЙ  ДВИГАТЕЛЬНОЙ ФУНКЦИИ</vt:lpstr>
      <vt:lpstr>Нарушения двигательной функции</vt:lpstr>
      <vt:lpstr>Комплексные шкалы оценки нарушений  при патологии ОДА</vt:lpstr>
      <vt:lpstr>Презентация PowerPoint</vt:lpstr>
      <vt:lpstr>ИНСТРУМЕНТАЛЬНЫЕ имидж-методы</vt:lpstr>
      <vt:lpstr>Комплексная оценка функционального состояния  опорно-двигательного аппарата</vt:lpstr>
      <vt:lpstr>Презентация PowerPoint</vt:lpstr>
      <vt:lpstr>Комплексная оценка функционального состояния  опорно-двигательного аппарата</vt:lpstr>
      <vt:lpstr>Нарушения функции суставов</vt:lpstr>
      <vt:lpstr>Презентация PowerPoint</vt:lpstr>
      <vt:lpstr>здоровая</vt:lpstr>
      <vt:lpstr>Изокинетическое тестирование</vt:lpstr>
      <vt:lpstr>Презентация PowerPoint</vt:lpstr>
      <vt:lpstr>Презентация PowerPoint</vt:lpstr>
      <vt:lpstr>Презентация PowerPoint</vt:lpstr>
      <vt:lpstr>Патология ОДС</vt:lpstr>
      <vt:lpstr>Способы оценки  функции позвоночника:</vt:lpstr>
      <vt:lpstr>Осмотр пациента</vt:lpstr>
      <vt:lpstr>При осмотре оценивают:</vt:lpstr>
      <vt:lpstr>При осмотре оценивают:</vt:lpstr>
      <vt:lpstr>Методы объективного учета статической  функции позвоночника:</vt:lpstr>
      <vt:lpstr>Методы объективного учета статической  функции позвоночника:</vt:lpstr>
      <vt:lpstr>Методы объективного учета динамической  функции позвоночника:</vt:lpstr>
      <vt:lpstr>Методы, учитывающие  состояние подвижности позвоночника</vt:lpstr>
      <vt:lpstr>Методы, учитывающие  состояние подвижности позвоночника</vt:lpstr>
      <vt:lpstr>Методы, учитывающие  состояние подвижности позвоночника</vt:lpstr>
      <vt:lpstr>Методы, учитывающие  состояние подвижности позвоночника</vt:lpstr>
      <vt:lpstr>Методы оценки  функционального состояния  мышц спины</vt:lpstr>
      <vt:lpstr>Методы оценки  функционального состояния  мышц спины (динамометрия разгибателя спины)</vt:lpstr>
      <vt:lpstr>Изокинетическое тестирование  мышц спины и брюшной стенки</vt:lpstr>
      <vt:lpstr>3D тестирование мышц-стабилизаторов позвоночника  система BioniX Sim3 Pro</vt:lpstr>
      <vt:lpstr>3D тестирование мышц-стабилизаторов позвоночника  система BioniX Sim3 Pro</vt:lpstr>
      <vt:lpstr>Презентация PowerPoint</vt:lpstr>
      <vt:lpstr>Презентация PowerPoint</vt:lpstr>
      <vt:lpstr>Метод топографической  фотометрии</vt:lpstr>
      <vt:lpstr>Метод топографической фотометрии</vt:lpstr>
      <vt:lpstr>Точки-ориентиры,  используемые при выполнении  топографической фотометрии</vt:lpstr>
      <vt:lpstr>Анализ топограмм</vt:lpstr>
      <vt:lpstr>Анализ топограмм</vt:lpstr>
      <vt:lpstr>Анализ топограмм</vt:lpstr>
      <vt:lpstr>Анализ топограмм</vt:lpstr>
      <vt:lpstr>Анализ топограмм</vt:lpstr>
      <vt:lpstr>Топографичская фотометрия позволяет  выявить: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ПРИНЦИПЫ РЕАБИЛИТАЦИИ ПРИ ПАТОЛОГИИ ОДС</vt:lpstr>
      <vt:lpstr>Основные средства реабилитации  при патологии ОДС:</vt:lpstr>
      <vt:lpstr>Определение общего направления и цели комплекса реабилитационных мероприятий  при патологии ОДС</vt:lpstr>
      <vt:lpstr>Последовательность коррекции нарушений  функции при патологии ОДС</vt:lpstr>
      <vt:lpstr>Программа реабилитации</vt:lpstr>
      <vt:lpstr>Программа реабилитации</vt:lpstr>
      <vt:lpstr>Лечебная физкультура в системе  реабилитации при патологии ОДС</vt:lpstr>
      <vt:lpstr>Физическая культура</vt:lpstr>
      <vt:lpstr>Лечебная</vt:lpstr>
      <vt:lpstr>Лечебная</vt:lpstr>
      <vt:lpstr>Лечебная</vt:lpstr>
      <vt:lpstr>Физические упражнения</vt:lpstr>
      <vt:lpstr>Презентация PowerPoint</vt:lpstr>
      <vt:lpstr>Презентация PowerPoint</vt:lpstr>
      <vt:lpstr>Оснащение осуществляется в соответствии со  стандартом оснащения, предусмотренным приложением к  Порядку оказания медицинской помощи.</vt:lpstr>
      <vt:lpstr>Лечебная гимнастика</vt:lpstr>
      <vt:lpstr>Лечебная гимнастика</vt:lpstr>
      <vt:lpstr>Лечебная гимнастика</vt:lpstr>
      <vt:lpstr>Лечебная гимнастика</vt:lpstr>
      <vt:lpstr>Лечебная гимнастика</vt:lpstr>
      <vt:lpstr>Лечебная гимнастика</vt:lpstr>
      <vt:lpstr>Лечебная</vt:lpstr>
      <vt:lpstr>Презентация PowerPoint</vt:lpstr>
      <vt:lpstr>Презентация PowerPoint</vt:lpstr>
      <vt:lpstr>Физические упражнения в воде (гидрокинезотерапия)</vt:lpstr>
      <vt:lpstr>Презентация PowerPoint</vt:lpstr>
      <vt:lpstr>Презентация PowerPoint</vt:lpstr>
      <vt:lpstr>Презентация PowerPoint</vt:lpstr>
      <vt:lpstr>Презентация PowerPoint</vt:lpstr>
      <vt:lpstr>Медицинская реабилитация в педиатрии</vt:lpstr>
      <vt:lpstr>Особенности реабилитации детей</vt:lpstr>
      <vt:lpstr>Презентация PowerPoint</vt:lpstr>
      <vt:lpstr>Медико-организационные особенности</vt:lpstr>
      <vt:lpstr>Особенности методов и технологии реабилитации</vt:lpstr>
      <vt:lpstr>Семейно-ориентированный подход реабилитации</vt:lpstr>
      <vt:lpstr>Семейно-ориентированный подход реабилитации</vt:lpstr>
      <vt:lpstr>Медицинская реабилитация в гериатрии</vt:lpstr>
      <vt:lpstr>Презентация PowerPoint</vt:lpstr>
      <vt:lpstr>Презентация PowerPoint</vt:lpstr>
      <vt:lpstr>Отношение к пожилому возрасту</vt:lpstr>
      <vt:lpstr>Естественные и патологические проявления старения</vt:lpstr>
      <vt:lpstr>Костно-мышечная система</vt:lpstr>
      <vt:lpstr>Презентация PowerPoint</vt:lpstr>
      <vt:lpstr>Костно-мышечная система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Екатерина Быкова</cp:lastModifiedBy>
  <cp:revision>1</cp:revision>
  <dcterms:created xsi:type="dcterms:W3CDTF">2020-11-11T13:39:28Z</dcterms:created>
  <dcterms:modified xsi:type="dcterms:W3CDTF">2020-11-11T16:34:13Z</dcterms:modified>
</cp:coreProperties>
</file>