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03" r:id="rId3"/>
    <p:sldId id="257" r:id="rId4"/>
    <p:sldId id="262" r:id="rId5"/>
    <p:sldId id="312" r:id="rId6"/>
    <p:sldId id="313" r:id="rId7"/>
    <p:sldId id="314" r:id="rId8"/>
    <p:sldId id="260" r:id="rId9"/>
    <p:sldId id="310" r:id="rId10"/>
    <p:sldId id="311" r:id="rId11"/>
    <p:sldId id="263" r:id="rId12"/>
    <p:sldId id="265" r:id="rId13"/>
    <p:sldId id="316" r:id="rId14"/>
    <p:sldId id="324" r:id="rId15"/>
    <p:sldId id="264" r:id="rId16"/>
    <p:sldId id="267" r:id="rId17"/>
    <p:sldId id="268" r:id="rId18"/>
    <p:sldId id="318" r:id="rId19"/>
    <p:sldId id="322" r:id="rId20"/>
    <p:sldId id="270" r:id="rId21"/>
    <p:sldId id="321" r:id="rId22"/>
    <p:sldId id="271" r:id="rId23"/>
    <p:sldId id="272" r:id="rId24"/>
    <p:sldId id="273" r:id="rId25"/>
    <p:sldId id="323" r:id="rId26"/>
    <p:sldId id="274" r:id="rId27"/>
    <p:sldId id="275" r:id="rId28"/>
    <p:sldId id="276" r:id="rId29"/>
    <p:sldId id="308" r:id="rId30"/>
    <p:sldId id="277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92" r:id="rId42"/>
    <p:sldId id="290" r:id="rId43"/>
    <p:sldId id="291" r:id="rId44"/>
    <p:sldId id="354" r:id="rId45"/>
    <p:sldId id="293" r:id="rId46"/>
    <p:sldId id="294" r:id="rId47"/>
    <p:sldId id="296" r:id="rId48"/>
    <p:sldId id="295" r:id="rId49"/>
    <p:sldId id="297" r:id="rId50"/>
    <p:sldId id="298" r:id="rId51"/>
    <p:sldId id="299" r:id="rId52"/>
    <p:sldId id="300" r:id="rId53"/>
    <p:sldId id="330" r:id="rId54"/>
    <p:sldId id="306" r:id="rId55"/>
    <p:sldId id="331" r:id="rId56"/>
    <p:sldId id="336" r:id="rId57"/>
    <p:sldId id="307" r:id="rId58"/>
    <p:sldId id="333" r:id="rId59"/>
    <p:sldId id="332" r:id="rId60"/>
    <p:sldId id="305" r:id="rId61"/>
    <p:sldId id="325" r:id="rId62"/>
    <p:sldId id="328" r:id="rId63"/>
    <p:sldId id="302" r:id="rId6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8F653-3400-49A3-8D28-D59BB4D92937}" type="datetimeFigureOut">
              <a:rPr lang="ru-RU"/>
              <a:pPr>
                <a:defRPr/>
              </a:pPr>
              <a:t>19.09.2020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BFE16-6254-488D-A0B6-3C8B27123F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DA81A-6AD9-40AD-9C49-9911DEEDEA02}" type="datetimeFigureOut">
              <a:rPr lang="ru-RU"/>
              <a:pPr>
                <a:defRPr/>
              </a:pPr>
              <a:t>19.09.2020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5E250-1D8C-446E-A9FE-87AD7786D1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4637A-FD38-4D96-B447-31FD191D232B}" type="datetimeFigureOut">
              <a:rPr lang="ru-RU"/>
              <a:pPr>
                <a:defRPr/>
              </a:pPr>
              <a:t>19.09.2020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53D1E-E408-4828-8C80-161F2FC4D3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05BE3-26DE-4148-888F-67746CC1C96F}" type="datetimeFigureOut">
              <a:rPr lang="ru-RU"/>
              <a:pPr>
                <a:defRPr/>
              </a:pPr>
              <a:t>19.09.2020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2FEC5-9336-46B8-BFF4-ACA231A4EF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3F3B3-AC65-4173-91B8-BA31B2B5DF09}" type="datetimeFigureOut">
              <a:rPr lang="ru-RU"/>
              <a:pPr>
                <a:defRPr/>
              </a:pPr>
              <a:t>19.09.2020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86581-712A-46C7-96E1-5ECC11AB7F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D4EE2-0295-4759-B152-9CDFCA5D28EC}" type="datetimeFigureOut">
              <a:rPr lang="ru-RU"/>
              <a:pPr>
                <a:defRPr/>
              </a:pPr>
              <a:t>19.09.2020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F3B23-DED3-49B0-9724-F183F3B9A6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1D4F7-F096-491D-A095-B7769FC2777E}" type="datetimeFigureOut">
              <a:rPr lang="ru-RU"/>
              <a:pPr>
                <a:defRPr/>
              </a:pPr>
              <a:t>19.09.2020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BEB1A-9059-41EE-9DFE-0A79DECADA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481E4-C284-44DC-9411-6B3AECFF7094}" type="datetimeFigureOut">
              <a:rPr lang="ru-RU"/>
              <a:pPr>
                <a:defRPr/>
              </a:pPr>
              <a:t>19.09.2020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30AD7-50F9-4A27-B02B-67BDAB0598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58541-2DC7-4084-A83E-2B7C3A00AC51}" type="datetimeFigureOut">
              <a:rPr lang="ru-RU"/>
              <a:pPr>
                <a:defRPr/>
              </a:pPr>
              <a:t>19.09.2020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2D89B-890D-4DAC-92C9-F4B5B3FA4A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6856D-2611-4992-99F5-E4ABDE4560BA}" type="datetimeFigureOut">
              <a:rPr lang="ru-RU"/>
              <a:pPr>
                <a:defRPr/>
              </a:pPr>
              <a:t>19.09.2020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3571C-8749-4CDC-91CB-B931CFC450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B91B6-4945-4A34-8D75-0E97A67D9C0C}" type="datetimeFigureOut">
              <a:rPr lang="ru-RU"/>
              <a:pPr>
                <a:defRPr/>
              </a:pPr>
              <a:t>19.09.2020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BA9CC-C2A3-4F19-AD48-CD2CE00AB0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67524F5-CFC9-48B8-8E8B-09E5B32E133B}" type="datetimeFigureOut">
              <a:rPr lang="ru-RU"/>
              <a:pPr>
                <a:defRPr/>
              </a:pPr>
              <a:t>19.09.2020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EFC1729-2DA9-4AF6-8FB1-6A1DF316DD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941638"/>
            <a:ext cx="8205093" cy="20002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Пищевая и биологическая ценность продуктов животного происхождения</a:t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3438" y="5084763"/>
            <a:ext cx="4176712" cy="14160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КФМК  </a:t>
            </a:r>
            <a:r>
              <a:rPr lang="ru-RU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Ооржак</a:t>
            </a:r>
            <a:r>
              <a:rPr lang="ru-RU" sz="2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Антонина </a:t>
            </a:r>
            <a:r>
              <a:rPr lang="ru-RU" sz="24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Ламажаповна</a:t>
            </a:r>
            <a:endParaRPr lang="ru-RU" sz="24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>
              <a:solidFill>
                <a:schemeClr val="accent4"/>
              </a:solidFill>
            </a:endParaRPr>
          </a:p>
        </p:txBody>
      </p:sp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538" y="1358900"/>
            <a:ext cx="2444750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476250"/>
            <a:ext cx="3316288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7538" y="23813"/>
            <a:ext cx="24447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48488" y="0"/>
            <a:ext cx="210978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16738" y="1371600"/>
            <a:ext cx="2084387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/>
          <a:lstStyle/>
          <a:p>
            <a:endParaRPr lang="ru-RU" dirty="0"/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взрослых рекомендуемая в суточном рационе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белков животного происхождения от общего количества белков –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50%.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18200" y="0"/>
            <a:ext cx="3225800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38237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1.Продукты животного происхождения</a:t>
            </a:r>
            <a:br>
              <a:rPr lang="ru-RU" sz="3600" b="1" dirty="0">
                <a:solidFill>
                  <a:srgbClr val="FF0000"/>
                </a:solidFill>
              </a:rPr>
            </a:b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8435280" cy="5145435"/>
          </a:xfrm>
        </p:spPr>
        <p:txBody>
          <a:bodyPr rtlCol="0">
            <a:normAutofit fontScale="85000" lnSpcReduction="10000"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Биологическая ценность мяса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Мясо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один из основных источников животных белков и жиров.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Калорийность ккал в 100 г 120-180.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Содержание белка в мясе – 16-20%, жиров – 4-30%.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Белки мяса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миозин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миоген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находящиеся в мышечной ткани. Они содержат незаменимые а/к, благоприятно сбалансированные между собой.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Белки соединительной ткани – коллаген, эластин содержат не все аминокислоты, кроме того, их избыточное потребление отрицательно сказывается на функции почек.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20713"/>
            <a:ext cx="8892480" cy="5505450"/>
          </a:xfrm>
        </p:spPr>
        <p:txBody>
          <a:bodyPr rtlCol="0">
            <a:normAutofit fontScale="92500" lnSpcReduction="1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Жиры мяса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относятся к тугоплавким жирам, что обусловлено содержанием твердых насыщенных жирных кислот (говядина и баранина).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Свиной жир содержит некоторые полиненасыщенные жирные кислоты, он менее тугоплавкий.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Холестерин: в говяжьем жире – 77 мг %, в бараньем – 29 мг %, в свином – 74 мг %.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Жир тощего скота обладает меньшей биологической ценностью и характеризуется низкой усвояемостью.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42918"/>
            <a:ext cx="8686800" cy="5483245"/>
          </a:xfrm>
        </p:spPr>
        <p:txBody>
          <a:bodyPr/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Углеводы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содержатся в виде гликогена в мышцах 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1-2%, в печени 5%.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Минеральный состав: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Макроэлементы: Р,K;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натрий,магний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Микроэлементы: 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Zn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J;.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Витамины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тиамин, рибофлавин, пиридоксин, никотиновая и пантотеновая кислота, холин, В12, А.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Внутренности (субпродукты)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печень, почки и др. содержат меньше белков, но очень богаты витаминами А, группы В и другими.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1" t="31756" r="5949" b="13178"/>
          <a:stretch/>
        </p:blipFill>
        <p:spPr bwMode="auto">
          <a:xfrm>
            <a:off x="0" y="357166"/>
            <a:ext cx="9144000" cy="607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8686800" cy="738171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br>
              <a:rPr lang="ru-RU" sz="4000" b="1" dirty="0">
                <a:solidFill>
                  <a:srgbClr val="FF0000"/>
                </a:solidFill>
              </a:rPr>
            </a:b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Экстрактивные вещества мяса </a:t>
            </a:r>
            <a:br>
              <a:rPr lang="ru-RU" sz="4000" b="1" dirty="0">
                <a:solidFill>
                  <a:srgbClr val="FF0000"/>
                </a:solidFill>
              </a:rPr>
            </a:br>
            <a:br>
              <a:rPr lang="ru-RU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720" y="714356"/>
            <a:ext cx="8401080" cy="5411807"/>
          </a:xfrm>
        </p:spPr>
        <p:txBody>
          <a:bodyPr rtlCol="0">
            <a:normAutofit fontScale="775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Растворимые в воде азотистые экстрактивные вещества мяса придают ему своеобразный аромат и вкус и возбуждают секрецию пищеварительных соков и деятельность нервной системы.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варке мяса от 1/3 до 2/3 экстрактивных веществ переходит в бульон, поэтому отварное мясо предпочтительно в химически щадящих диетах.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азотистых экстрактивных веществ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Азотистые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креатинин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креатин-фосфат, пуриновые основания). 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Безазотистые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(гликоген, глюкоза, молочная кислота).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Мясо взрослых животных более богато экстрактивными веществами, чем молодого.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42860" y="362751"/>
            <a:ext cx="8686800" cy="738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3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3375"/>
            <a:ext cx="8589838" cy="5746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Пищевая ценность мяса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5435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показателям, характеризующим пищевую ценность мяса относят: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внутримышечного жира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(содержит комплекс липидных соединений, обеспечивающих вкус и аромат мяса).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Влагосвязывающая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влагоудерживающая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способность мяса (обеспечивает сочность).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Интенсивность окраски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(зависит от содержания миоглобина, которого больше в упитанных животных)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523" y="332656"/>
            <a:ext cx="8435975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получения доброкачественного мяса необходимо учитывать </a:t>
            </a:r>
            <a:br>
              <a:rPr lang="ru-RU" b="1" dirty="0"/>
            </a:br>
            <a:endParaRPr lang="ru-RU" b="1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0425" y="4724400"/>
            <a:ext cx="3097213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363" y="1125538"/>
            <a:ext cx="8580438" cy="5000625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1.Состояние здоровья животного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Правильность убоя ,экспертизу животного и мясной туши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Контроль за хранением , транспортировкой  и реализацией мяса.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/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консервирования мяса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308642"/>
          </a:xfrm>
        </p:spPr>
        <p:txBody>
          <a:bodyPr/>
          <a:lstStyle/>
          <a:p>
            <a:pPr fontAlgn="auto">
              <a:spcAft>
                <a:spcPts val="0"/>
              </a:spcAft>
              <a:buNone/>
              <a:defRPr/>
            </a:pPr>
            <a:endParaRPr lang="ru-RU" b="1" dirty="0"/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Замораживание- лучший способ, не теряется питательная ценность.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Стерилизация – консервирование в банках, мало меняется пищевая ценность.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Соление – самый плохой способ, ибо пищевые вещества переходят в рассол, который не используется.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/>
          <a:lstStyle/>
          <a:p>
            <a:pPr>
              <a:buNone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Санитарно-гигиеническая экспертиза мяса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базируется на показателях его свежести и данных гельминтологического исследования.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свежести мяса проводится по результатам: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органолептического исследования,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физико-химического исследования 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бактериоскопии.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5888"/>
            <a:ext cx="8641085" cy="6010275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лекции: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1.Основные требования к пищевым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продуктам.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2.Классификация пищевых продуктов по устойчивости к хранению.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3.Классификация пищевых продуктов по 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своей природе.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4.Пищевая и биологическая ценность  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продуктов животного происхождения  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(мясные, молочные, рыбные).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868346"/>
          </a:xfrm>
        </p:spPr>
        <p:txBody>
          <a:bodyPr/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Органолептические свойства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00108"/>
            <a:ext cx="8550122" cy="4954591"/>
          </a:xfrm>
        </p:spPr>
        <p:txBody>
          <a:bodyPr rtlCol="0">
            <a:normAutofit fontScale="925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Свежее мясо имеет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темно-красный цвет, поверхность блестящая, сухая (корочка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подсыхания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 , ямка от надавливания пальцем быстро (1 мин.) выравнивается (тургор мяса), запах приятный.</a:t>
            </a:r>
          </a:p>
          <a:p>
            <a:pPr fontAlgn="auto">
              <a:spcAft>
                <a:spcPts val="0"/>
              </a:spcAft>
              <a:buNone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доброкачественности мяса имеет большое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</a:t>
            </a:r>
            <a: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корочка </a:t>
            </a:r>
            <a:r>
              <a:rPr lang="ru-RU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подсыхания</a:t>
            </a:r>
            <a: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 имеет большое санитарное значение для предупреждения от проникновения микробов в толщу мяса.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b="1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404664"/>
            <a:ext cx="8607330" cy="6120680"/>
          </a:xfrm>
        </p:spPr>
        <p:txBody>
          <a:bodyPr/>
          <a:lstStyle/>
          <a:p>
            <a:pPr marL="0" indent="0">
              <a:buNone/>
            </a:pPr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Мясо подозрительной свежести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сухую поверхность с темной корочкой или покрыто слизью. 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разрезе – бледное, без блеска, липкое.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Упругость снижена: ямка после надавливания выравнивается медленно. 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Запах кисловатый со слегка затхлым оттенком. 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Тканевой жир имеет сероватый цвет, размазывается, немного липкий. Костный мозг темно-желтый, уменьшен в объеме.</a:t>
            </a:r>
          </a:p>
          <a:p>
            <a:pPr marL="0" indent="0">
              <a:buNone/>
            </a:pPr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Несвежее мясо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поверхности сухое, местами позеленевшее или покрыто слизью. На разрезе имеет зеленоватый или сероватый цвет. Упругость утрачена: ямка после надавливания не выравнивается. Запах гнилостный. Тканевой жир серый, липнет к пальцам. Костный мозг темный, мягкий, не заполняет просвета трубчатых костей.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554683"/>
          </a:xfrm>
        </p:spPr>
        <p:txBody>
          <a:bodyPr rtlCol="0">
            <a:noAutofit/>
          </a:bodyPr>
          <a:lstStyle/>
          <a:p>
            <a:pPr marL="514350" indent="-514350" fontAlgn="auto">
              <a:spcAft>
                <a:spcPts val="0"/>
              </a:spcAft>
              <a:buNone/>
              <a:defRPr/>
            </a:pPr>
            <a:r>
              <a:rPr lang="ru-RU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распознавания начальных признаков порчи рекомендуется проделать  пробы на свежесть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514350" fontAlgn="auto">
              <a:spcAft>
                <a:spcPts val="0"/>
              </a:spcAft>
              <a:buNone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1.Нагреть острый нож, проткнуть мясо ближе к суставам – запах от ножа слегка  гнилостный (проба шпилькой).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Опустить мясо в кипяток на короткое время – слабый неприятный запах.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Пробная варка 20 – 30 минут – бульон мутный, серый, хлопья с неприятным запахом.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/>
          <a:lstStyle/>
          <a:p>
            <a:r>
              <a:rPr lang="ru-RU" sz="3600" b="1" dirty="0">
                <a:solidFill>
                  <a:srgbClr val="FF0000"/>
                </a:solidFill>
              </a:rPr>
              <a:t>Эпидемиологическое значение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00108"/>
            <a:ext cx="9144000" cy="5083192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ru-RU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потреблением мяса связано возникновение у человека некоторых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гельминтозов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 ним относятся тениидоз, трихинеллез, эхинококкоз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фасциолез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Инфекционные болезни: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сибирская язва, сап, бешенство, бруцеллез, чума свиней туберкулез, ботулизм.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Такое мясо подлежит уничтожению с соблюдением необходимых мер.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324975" cy="1052513"/>
          </a:xfrm>
        </p:spPr>
        <p:txBody>
          <a:bodyPr/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2.Молоко и молочные продукты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80728"/>
            <a:ext cx="8686800" cy="5472608"/>
          </a:xfrm>
        </p:spPr>
        <p:txBody>
          <a:bodyPr rtlCol="0">
            <a:normAutofit fontScale="775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Пищевая и биологическая ценность молока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Пищевая ценность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1.Сбалансированность компонентов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2.Легкая усвояемость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3.Высокая используемость организмом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компонентов молока на пластические и синтетические цели.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Антисклеротическая направленность (нормализация холестерина крови).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Наименьшее возбуждающее действие на секрецию пищеварительных желез (диетический продукт).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Низкая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приедаемость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(можно употреблять несколько раз в день).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85728"/>
            <a:ext cx="8786874" cy="5840435"/>
          </a:xfrm>
        </p:spPr>
        <p:txBody>
          <a:bodyPr/>
          <a:lstStyle/>
          <a:p>
            <a:pPr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Химический состав коровьего молока следующий: </a:t>
            </a:r>
          </a:p>
          <a:p>
            <a:pPr>
              <a:buFont typeface="Wingdings" pitchFamily="2" charset="2"/>
              <a:buChar char="q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белков 3,5%, </a:t>
            </a:r>
          </a:p>
          <a:p>
            <a:pPr>
              <a:buFont typeface="Wingdings" pitchFamily="2" charset="2"/>
              <a:buChar char="q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жиров 3,4% (не менее 3,2%), </a:t>
            </a:r>
          </a:p>
          <a:p>
            <a:pPr>
              <a:buFont typeface="Wingdings" pitchFamily="2" charset="2"/>
              <a:buChar char="q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углеводов в виде молочного сахара (лактозы) – 4,6%, </a:t>
            </a:r>
          </a:p>
          <a:p>
            <a:pPr>
              <a:buFont typeface="Wingdings" pitchFamily="2" charset="2"/>
              <a:buChar char="q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минеральных солей 0,75%, </a:t>
            </a:r>
          </a:p>
          <a:p>
            <a:pPr>
              <a:buFont typeface="Wingdings" pitchFamily="2" charset="2"/>
              <a:buChar char="q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воды 87,8%. </a:t>
            </a:r>
          </a:p>
          <a:p>
            <a:pPr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Калорийность - 69 ккал.</a:t>
            </a:r>
          </a:p>
          <a:p>
            <a:pPr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Женское молоко содержит 1,25% белка, следовательно, и коровье и всякое другое молоко требует разбавления при вскармливании грудных детей.</a:t>
            </a:r>
          </a:p>
          <a:p>
            <a:pPr>
              <a:buNone/>
            </a:pPr>
            <a:endParaRPr lang="ru-RU" sz="2400" dirty="0"/>
          </a:p>
          <a:p>
            <a:pPr>
              <a:buNone/>
            </a:pPr>
            <a:endParaRPr lang="ru-RU" sz="2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Биологическая ценность</a:t>
            </a:r>
            <a:r>
              <a:rPr lang="ru-RU" sz="4000" b="1" dirty="0">
                <a:solidFill>
                  <a:srgbClr val="FF0000"/>
                </a:solidFill>
              </a:rPr>
              <a:t> </a:t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52736"/>
            <a:ext cx="8507288" cy="5145088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Белки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молока биологически полноценные, содержат незаменимые аминокислоты.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Представлены белки: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казеином, </a:t>
            </a:r>
            <a:r>
              <a:rPr lang="ru-RU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лактоальбумином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лактоглобулином</a:t>
            </a: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Казеин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фосфопротеин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связан с кальцием молока, образуя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фосфаткальциевый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 – биоактивное вещество.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Альбумин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содержит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серусодержащие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аминокислоты, близок к альбумину сыворотки крови.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Глобулин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молока обладает антибиотическими свойствами, является фракцией сывороточных белков, в которую входят антитела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dirty="0"/>
              <a:t>Липиды молока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5538"/>
            <a:ext cx="9036496" cy="5000625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ru-RU" dirty="0"/>
              <a:t>1.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низкой температуре плавления (в пределах 28-36˚С) и высокой дисперсности молочный жир усваивается на 94-96%. 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Богаты ненасыщенными жирными кислотами (20 жирных кислот).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В молочном жире представлены фосфолипиды (0,03 г в 100 г коровьего молока) и холестерин (0,01 г).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Содержат жирорастворимые витамины.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Имеют хорошую усвояемость.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Высокие вкусовые свойства и низкую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приедаемость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/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Углеводы молока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57232"/>
            <a:ext cx="9144000" cy="5726130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Углеводы в молоке находятся в виде молочного сахара или лактозы.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Это единственный углевод молока, нигде более ни встречающийся.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Лактоза – дисахарид, при гидролизе распадается на глюкозу и галактозу.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Преимущества: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Не вызывает интенсивного брожения в кишечнике.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Оказывает нормализующее действие на кишечную микрофлору.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Непереносимость молока, отмечаемая у многих людей, обуславливается отсутствием в организме ферментов, расщепляющих галактозу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579296" cy="63408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ВИТАМИНЫ</a:t>
            </a:r>
            <a:br>
              <a:rPr lang="ru-RU" dirty="0"/>
            </a:br>
            <a:endParaRPr lang="ru-RU" dirty="0"/>
          </a:p>
        </p:txBody>
      </p:sp>
      <p:sp>
        <p:nvSpPr>
          <p:cNvPr id="32770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/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Молоко содержит все жиро-(К,Е,Д,А) и практически все водорастворимые витамины (С,В1,В2,В6,В12,РР), биотин, фолиевую пантотеновую кислоту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60648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требования к пищевым продуктам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720" y="1000108"/>
            <a:ext cx="8643998" cy="5226067"/>
          </a:xfrm>
        </p:spPr>
        <p:txBody>
          <a:bodyPr rtlCol="0">
            <a:normAutofit fontScale="92500" lnSpcReduction="20000"/>
          </a:bodyPr>
          <a:lstStyle/>
          <a:p>
            <a:pPr marL="514350" indent="-514350"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1.Пищевые продукты должны обеспечивать организм питательными веществами: </a:t>
            </a:r>
          </a:p>
          <a:p>
            <a:pPr marL="514350" indent="-514350"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белками, липидами, углеводами, витаминами, минеральными солями.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Продукты должны обладать определенной     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калорийностью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Потребляемая пища должна быть  безопасной   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и безвредной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продуктов обеспечивается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соблюдением 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ГОСТ, ОСТ, ТУ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СанПиН, ГН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>
              <a:solidFill>
                <a:srgbClr val="FF000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Минеральные соли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00108"/>
            <a:ext cx="8401080" cy="5126055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Макроэлементы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входящие состав молока кальций фосфор , калий, натрий, железо, сера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микроэлементов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содержится цинк, медь, йод, фтор, марганец и др.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Кальций – трудноусвояемый элемент.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Его усвояемость зависит от количества жира (на 1г жира -0,008г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Молоко – основной источник усвояемого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Р.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Соотношение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Р = 1: 1,5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 : 0,7.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Потребление 0,5 л молока в сутки на 80 % обеспечивает организм усвояемым кальцием.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/>
              <a:t>Пастеризация молока </a:t>
            </a:r>
            <a:r>
              <a:rPr lang="ru-RU" b="1" dirty="0"/>
              <a:t>-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Массовый обязательный метод обработки молока с целью ликвидации кишечных инфекционных вспышек и отравлений.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Длительная пастеризация – при температуре 65 град. С 30 минут.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Кратковременная – 75 град. С 20 минут.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Моментальная пастеризация – 90 град. С при температуре 1-2 минуты.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Пастеризация молока обеспечивает отмирание 99 % микроорганизмов.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9036496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</a:rPr>
              <a:t>Эпидемиологическая значимость 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молока</a:t>
            </a:r>
            <a:br>
              <a:rPr lang="ru-RU" dirty="0"/>
            </a:br>
            <a:endParaRPr lang="ru-RU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76938" y="600075"/>
            <a:ext cx="2809875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9036496" cy="4525963"/>
          </a:xfrm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Пищевые отравления.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Глистные инвазии.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Инфекционные кишечные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заболевания (дизентерия, сальмонеллез).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Туберкулез.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Зоонозные инфекции (ящур, бруцеллез).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ООИ (сибирская язва, бешенство, чума рогатого скота)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фальсификации  молока</a:t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25538"/>
            <a:ext cx="8964488" cy="5000625"/>
          </a:xfrm>
        </p:spPr>
        <p:txBody>
          <a:bodyPr rtlCol="0">
            <a:normAutofit fontScale="850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Разбавление водой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определяется по уменьшению плотности молока.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Снятие сливок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определяется по увеличению плотности.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Разбавление водой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снятие сливок – определяется по цвету и количеству жира.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соды в молоке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сода добавляется для того, чтобы задержать скисание молока, определяется по реакции 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розоловой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кислотой.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Наличие примеси крахмала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добавляется с целью маскировки разбавления водой, определяется по реакции с йодистым калием.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62074"/>
          </a:xfrm>
        </p:spPr>
        <p:txBody>
          <a:bodyPr/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Молочные продукты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5600" y="4221163"/>
            <a:ext cx="3708400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25538"/>
            <a:ext cx="8964488" cy="5000625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направленной и регулируемой деятельности молочнокислых бактерий. В результате их жизнедеятельности молоко изменяется и приобретает новые: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вкусовые, б) диетические, в) биологические,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г) лечебные свойства.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Кисломолочные напитки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простокваша,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кефир, ацидофилин, ряженка, йогурт,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айран, варенец, кумыс.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Молочнокислые продукты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413"/>
            <a:ext cx="8856984" cy="4857750"/>
          </a:xfrm>
        </p:spPr>
        <p:txBody>
          <a:bodyPr rtlCol="0">
            <a:normAutofit fontScale="775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Лучше и быстрее усваиваются (через час молоко усваивается на 30 %, кефир – на 100 %).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же происходит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сквашивании белок молока подвергается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пептонизации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(частичному расщеплению) и для усвоения в желудке не требуется обработки, как для  молока.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Молочная кислота обладает антибиотической активностью (ацидофильная, молочнокислый стрептококк).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Молочная кислота и молочнокислые живые бактерии тормозят развитие гнилостных и других немолочных, в т. ч. патогенных бактерий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sz="3600" b="1" dirty="0"/>
              <a:t>Молочнокислые продукты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Молочно-кислые бактерии продуцируют витамины группы В.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Оказывают оздоровляющее действие на кишечную микрофлору.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Улучшают желудочную секрецию.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Нормализуют перистальтику кишечника.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Снижают газообразование в кишечнике.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0425" y="12700"/>
            <a:ext cx="3086100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109538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/>
              <a:t>Молочнокислые продукты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19" y="981075"/>
            <a:ext cx="8775005" cy="5145088"/>
          </a:xfrm>
        </p:spPr>
        <p:txBody>
          <a:bodyPr rtlCol="0">
            <a:normAutofit fontScale="250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9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Творог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8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Обладает большой биологической ценностью: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9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Большое содержание а/к метионин (предупреждает жировую инфильтрацию печени).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9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9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2.Белок и кальций в значительно большей концентрации.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9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Способствует выведению из организма холестерина (лечебное средство при атеросклерозе)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9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9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Обладает диуретическим действием, показан при нарушении </a:t>
            </a:r>
            <a:r>
              <a:rPr lang="ru-RU" sz="9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азотвыделительной</a:t>
            </a:r>
            <a:r>
              <a:rPr lang="ru-RU" sz="9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функции почек, декомпенсированных заболеваниях сердца, гипертонической болезни.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9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5900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5900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5900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59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3141663"/>
            <a:ext cx="3141663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937" y="1249363"/>
            <a:ext cx="8874126" cy="4876800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производства сыров происходят 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белков, что положительно 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сказывается на усвоении и использовании для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тканевого синтеза, при этом не образуются вредные соединения (индол, скатол), свойственные распаду белков.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СЫР - Биологически ценный продукт: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высокоценные белки (20-30 %), жиры (25-30 %), кальций, фосфор, которые хорошо сбалансированы.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  <p:sp>
        <p:nvSpPr>
          <p:cNvPr id="4198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63072" cy="1143000"/>
          </a:xfrm>
        </p:spPr>
        <p:txBody>
          <a:bodyPr/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СЫРЫ</a:t>
            </a:r>
            <a:br>
              <a:rPr lang="ru-RU" sz="5400" b="1" dirty="0">
                <a:solidFill>
                  <a:srgbClr val="FF0000"/>
                </a:solidFill>
              </a:rPr>
            </a:br>
            <a:endParaRPr lang="ru-RU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sz="6000" b="1" dirty="0">
                <a:solidFill>
                  <a:srgbClr val="FF0000"/>
                </a:solidFill>
              </a:rPr>
              <a:t> </a:t>
            </a:r>
            <a:r>
              <a:rPr lang="ru-RU" sz="3600" b="1" dirty="0">
                <a:solidFill>
                  <a:srgbClr val="FF0000"/>
                </a:solidFill>
              </a:rPr>
              <a:t>Масло</a:t>
            </a:r>
            <a:br>
              <a:rPr lang="ru-RU" sz="6000" b="1" dirty="0">
                <a:solidFill>
                  <a:srgbClr val="FF0000"/>
                </a:solidFill>
              </a:rPr>
            </a:b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4508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Масло сливочное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жиров до 83 %, комплекс жирорастворимых витаминов, белково-лецитиновый комплекс.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Масло топленое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до 99 % молочного жира.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Маргарин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готовится на основе гидрогенизированного растительного масла; к основе добавляется молоко, сливочное масло.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пищевых продуктов по устойчивости к хранению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b="1" dirty="0"/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Особо скоропортящиеся продукты;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Скоропортящиеся изделия;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Не скоропортящиеся.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sz="3600" b="1" dirty="0">
                <a:solidFill>
                  <a:srgbClr val="FF0000"/>
                </a:solidFill>
              </a:rPr>
              <a:t>3. Рыба 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9700" y="1268413"/>
            <a:ext cx="381635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950" y="1052736"/>
            <a:ext cx="8784530" cy="5073428"/>
          </a:xfrm>
        </p:spPr>
        <p:txBody>
          <a:bodyPr rtlCol="0">
            <a:normAutofit fontScale="92500" lnSpcReduction="20000"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Биологическая ценность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Белки – в рыбе до 12% это – 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полноценные белки, некоторых аминокислот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(лизина, тирозина, триптофана)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рыбе больше чем в мясе.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содержание аргинина,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гистидина, лизина, триптофана позволяет широко включать рыбу в рацион детей.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содержание метионина относит рыбу к продуктам, имеющим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липотропные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свойства.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095875" y="908720"/>
            <a:ext cx="4038600" cy="4461793"/>
          </a:xfr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784225"/>
            <a:ext cx="5472608" cy="528955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Липиды - до 8%, распределены они неравномерно. Ненасыщенные жирные кислоты составляют 80-92%,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Витамины группы В, никотиновую кислоту.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Рыбий  жир витамины А и Д.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3" y="620712"/>
            <a:ext cx="8229600" cy="5400575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dirty="0"/>
              <a:t>4. </a:t>
            </a:r>
            <a:r>
              <a:rPr lang="ru-RU" u="sng" dirty="0"/>
              <a:t>Углеводы</a:t>
            </a:r>
            <a:r>
              <a:rPr lang="ru-RU" dirty="0"/>
              <a:t> до 5 %.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dirty="0"/>
              <a:t>5</a:t>
            </a:r>
            <a:r>
              <a:rPr lang="ru-RU" u="sng" dirty="0"/>
              <a:t>. Минеральные вещества-  </a:t>
            </a:r>
            <a:r>
              <a:rPr lang="ru-RU" dirty="0"/>
              <a:t>больше всего кальция; имеется магний, натрий, калий, фосфор, железо.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dirty="0"/>
              <a:t>6.</a:t>
            </a:r>
            <a:r>
              <a:rPr lang="ru-RU" u="sng" dirty="0"/>
              <a:t>Микроэлементы</a:t>
            </a:r>
            <a:r>
              <a:rPr lang="ru-RU" dirty="0"/>
              <a:t>- йод, медь, цинк, мышьяк, свинец. 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dirty="0"/>
              <a:t>Химический состав мяса рыбы зависит: от возраста, времени года, условий питания и других факторов.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288" y="908050"/>
            <a:ext cx="8229600" cy="4525963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Эпидемиологическое значение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Гельминтозы – дифиллоботриоз, описторхоз.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Инфекционные заболевания.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Пищевые отравления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Отбор проб рыбы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 отборе обращают внимание на состояние тары и маркировки исследуемой партии.</a:t>
            </a:r>
            <a:endParaRPr lang="ru-RU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Исходный образец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–сумма отдельных  выемок, отобранных из разных мест партии.</a:t>
            </a:r>
          </a:p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проба(лабораторная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)-часть исходного образца, направляемая для лабораторных испытаний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Гигиеническое нормирование продуктов животного происхождения  по показателям безопасности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44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571480"/>
            <a:ext cx="8856983" cy="5554683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Мясо, в том числе полуфабрикаты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Показатели: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Токсичные элементы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свинец 0,5 мг/кг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мышьяк 0,1 мг/кг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кадмий 0,05 мг/кг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ртуть 0,03 мг/кг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Избыточное количество данных элементов может привести к последствиям, таким как: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Свинец: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заболевание костной системы, кариес зубов,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артропатия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развитие атеросклероза, повышение артериального давления, запор, боли в животе, истощение, анемия, снижение иммунитета</a:t>
            </a:r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6325" y="757238"/>
            <a:ext cx="2670175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571480"/>
            <a:ext cx="8784976" cy="5554683"/>
          </a:xfrm>
        </p:spPr>
        <p:txBody>
          <a:bodyPr rtlCol="0">
            <a:normAutofit fontScale="85000" lnSpcReduction="10000"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Мышьяк: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сильные боли в животе, понос и рвота, затруднение дыхания,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синюшность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лица, судороги. Такое острое отравление в большинстве случаев заканчивается смертью, причиной которой является острая сердечная недостаточность.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Кадмий: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невыносимая боль в мышцах, непроизвольные переломы костей (кадмий способен вымывать кальций из организма), деформация скелета, нарушения функций легких, почек и других органов. Излишек кадмия может вызывать злокачественные опухоли.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Ртуть: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общая слабость, отсутствие аппетита, головная боль, боль при глотании, металлический вкус во рту, слюнотечение, набухание и кровоточивость десен, тошнота и рвота.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2225" y="333375"/>
            <a:ext cx="2474913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2225" y="4997450"/>
            <a:ext cx="2590800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93713"/>
            <a:ext cx="8697913" cy="5672137"/>
          </a:xfrm>
        </p:spPr>
        <p:txBody>
          <a:bodyPr rtlCol="0">
            <a:normAutofit fontScale="92500" lnSpcReduction="1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Антибиотики: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левомицетин - не допускается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тетрациклиновая группа - не допускается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гризин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не допускается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бацитрацин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не допускается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Всем известно, что прием антибиотиков понижает сопротивляемость и на какой-то период после организм становится более восприимчивым к различным заболеваниям, вызываемым болезнетворными микроорганизмами.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8104" y="130"/>
            <a:ext cx="3528392" cy="3860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800" y="285728"/>
            <a:ext cx="8788400" cy="5840435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Пестициды: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Гексахлорциклогексан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0,1 мг\кг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ДДТ и его метаболиты   0,1 не более мг\кг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Пестициды оказывают токсичное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 на организм, поражают центральную нервную систему, внутренние органы, обладают мутагенным эффектом.</a:t>
            </a:r>
          </a:p>
          <a:p>
            <a:pPr fontAlgn="auto">
              <a:spcAft>
                <a:spcPts val="0"/>
              </a:spcAft>
              <a:buNone/>
              <a:defRPr/>
            </a:pP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Радионуклиды: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цезий-137      160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стронций-90     50 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Радионуклиды убивают иммунные клетки, нарушая способность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лейкоцитов к фагоцитозу.  Кроме того, радионуклиды вызывают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мутации, нарушая иногда даже код ДНК. 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Накапливаясь в организме, радионуклиды вызывают лейкозы, саркомы,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онкологические заболевания.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/>
          <a:lstStyle/>
          <a:p>
            <a:pPr>
              <a:buNone/>
            </a:pPr>
            <a:r>
              <a:rPr lang="ru-RU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Особо скоропортящиеся продукты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не подлежат хранению без холода и предназначены для краткосрочной реализации: 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молоко, сливки пастеризованные; 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охлажденные полуфабрикаты из мяса, птицы, рыбы, морепродуктов, сырых и вареных овощей, все продукты и блюда общественного питания; 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свежеотжатые соки;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кремово-кондитерские изделия, изготовленные с применением ручных операций; 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скоропортящиеся продукты во вскрытых в процессе реализации упаковках.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92150"/>
            <a:ext cx="9036496" cy="5880122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Высокое содержание </a:t>
            </a:r>
            <a:r>
              <a:rPr lang="ru-RU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КМАФАнМ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(количество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мезофильно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аэробных и факультативно анаэробных микроорганизмов) в продуктах питания может вызвать пищевое отравление с признаками диареи, гастроэнтерита.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типы кишечной палочки вырабатывают опасные токсины в процессе своей жизнедеятельности (преимущественно эндотоксины), которые могут привести к возникновению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отравления.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наибольшей степени восприимчивы к данному заболеванию дети раннего возраста, пожилые и ослабленные люди.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Данное заболевание протекает в виде различной тяжести энтеритов, энтероколитов в сочетании с синдромом общей интоксикации.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504" y="428604"/>
            <a:ext cx="8420519" cy="6096740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115888"/>
            <a:ext cx="9036050" cy="6626225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600200"/>
            <a:ext cx="8964488" cy="4525963"/>
          </a:xfrm>
        </p:spPr>
        <p:txBody>
          <a:bodyPr/>
          <a:lstStyle/>
          <a:p>
            <a:pPr algn="ctr">
              <a:buNone/>
            </a:pP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Гигиеническое нормирование продуктов молока и молочных  продуктов  по показателям безопасности</a:t>
            </a:r>
          </a:p>
          <a:p>
            <a:endParaRPr lang="ru-RU" sz="36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2656"/>
            <a:ext cx="9073008" cy="5840435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Молоко, сливки сырые и термически обработанные, пахта, сыворотка молочная, жидкие кисломолочные продукты,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йогурт, сметана, напитки на молочной основе.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Показатели: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Токсичные элементы: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свинец 0,1 мг/кг(л)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мышьяк 0,05 мг/кг(л)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кадмий 0,03 мг/кг(л)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ртуть 0,005 мг/кг(л)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785794"/>
            <a:ext cx="8856984" cy="5383219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Микотоксины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афлатоксин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М1        0,0005 мг/кг(л)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Афлатоксины опасны своими канцерогенными свойствами. Они могут накапливаться в печени и способствовать возникновению опухолей, провоцировать мутации в клетках. Отмечено иммунодепрессивное действие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афлатоксинов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снижение общих защитных сил организма.</a:t>
            </a:r>
          </a:p>
          <a:p>
            <a:pPr marL="0" indent="0">
              <a:buNone/>
            </a:pPr>
            <a:endParaRPr lang="ru-RU" sz="24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/>
          <a:lstStyle/>
          <a:p>
            <a:r>
              <a:rPr lang="ru-RU" dirty="0"/>
              <a:t> 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важно проверять эти составляющие и уделять внимание поддержанию анаэробных условий при заготовке силоса и хлопчатника с целью профилактики размножения грибов, так как большинство плесневых грибов являются аэробами. 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/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Молоко и молочные продукты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000108"/>
            <a:ext cx="9036496" cy="5500726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Антибиотики: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левомицетин не допускается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тетрациклиновая группа не допускаются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стрептомицин не допускается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пенициллин не допускается</a:t>
            </a:r>
          </a:p>
          <a:p>
            <a:pPr fontAlgn="auto">
              <a:spcAft>
                <a:spcPts val="0"/>
              </a:spcAft>
              <a:buNone/>
              <a:defRPr/>
            </a:pP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428604"/>
            <a:ext cx="8822214" cy="5911873"/>
          </a:xfrm>
        </p:spPr>
        <p:txBody>
          <a:bodyPr/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itchFamily="18" charset="0"/>
              </a:rPr>
              <a:t>Ингибирующие вещества: не допускаются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Пестициды :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dirty="0" err="1">
                <a:latin typeface="Times New Roman" panose="02020603050405020304" pitchFamily="18" charset="0"/>
                <a:cs typeface="Times New Roman" pitchFamily="18" charset="0"/>
              </a:rPr>
              <a:t>Гексахлорциклогексан</a:t>
            </a:r>
            <a:r>
              <a:rPr lang="ru-RU" sz="20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itchFamily="18" charset="0"/>
              </a:rPr>
              <a:t>(α,β,γ-изомеры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   0,05 мг/кг(л)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ДДТ и его метаболиты (</a:t>
            </a:r>
            <a:r>
              <a:rPr lang="ru-RU" sz="1600" dirty="0" err="1">
                <a:latin typeface="Times New Roman" panose="02020603050405020304" pitchFamily="18" charset="0"/>
                <a:cs typeface="Times New Roman" pitchFamily="18" charset="0"/>
              </a:rPr>
              <a:t>дихлордифенил</a:t>
            </a:r>
            <a:r>
              <a:rPr lang="ru-RU" sz="16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itchFamily="18" charset="0"/>
              </a:rPr>
              <a:t>трихлорметилметан</a:t>
            </a:r>
            <a:r>
              <a:rPr lang="ru-RU" sz="1600" dirty="0">
                <a:latin typeface="Times New Roman" panose="02020603050405020304" pitchFamily="18" charset="0"/>
                <a:cs typeface="Times New Roman" pitchFamily="18" charset="0"/>
              </a:rPr>
              <a:t> )    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0,05 мг/кг(л)</a:t>
            </a:r>
          </a:p>
          <a:p>
            <a:pPr fontAlgn="auto">
              <a:spcAft>
                <a:spcPts val="0"/>
              </a:spcAft>
              <a:buNone/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sz="2400" u="sng" dirty="0">
                <a:latin typeface="Times New Roman" pitchFamily="18" charset="0"/>
                <a:cs typeface="Times New Roman" pitchFamily="18" charset="0"/>
              </a:rPr>
              <a:t>Пестициды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– химические соединения, которые используются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с/</a:t>
            </a:r>
            <a:r>
              <a:rPr lang="ru-RU" sz="2400" dirty="0" err="1">
                <a:latin typeface="Times New Roman" panose="02020603050405020304" pitchFamily="18" charset="0"/>
                <a:cs typeface="Times New Roman" pitchFamily="18" charset="0"/>
              </a:rPr>
              <a:t>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для повышения урожайности кормовых культур, для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борьбы с насекомыми(инсектициды).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Как известно большинство пестицидов выводиться из организма именно с молоком.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Пестициды оказывают токсичное действие на организм,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поражают центральную нервную систему, внутренние органы,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обладают мутагенным эффектом.</a:t>
            </a:r>
          </a:p>
          <a:p>
            <a:pPr fontAlgn="auto">
              <a:spcAft>
                <a:spcPts val="0"/>
              </a:spcAft>
              <a:buNone/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None/>
              <a:defRPr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None/>
              <a:defRPr/>
            </a:pPr>
            <a:endParaRPr lang="ru-RU" sz="2400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24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571480"/>
            <a:ext cx="8472518" cy="5554683"/>
          </a:xfrm>
        </p:spPr>
        <p:txBody>
          <a:bodyPr/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ru-RU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Радионуклиды: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цезий-137         100 мг/кг(л)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стронций-90     25 мг/кг(л</a:t>
            </a:r>
          </a:p>
          <a:p>
            <a:pPr fontAlgn="auto">
              <a:spcAft>
                <a:spcPts val="0"/>
              </a:spcAft>
              <a:buNone/>
              <a:defRPr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126163"/>
          </a:xfrm>
        </p:spPr>
        <p:txBody>
          <a:bodyPr/>
          <a:lstStyle/>
          <a:p>
            <a:pPr>
              <a:buNone/>
            </a:pPr>
            <a:r>
              <a:rPr lang="ru-RU" sz="2800" b="1" u="sng" dirty="0">
                <a:solidFill>
                  <a:srgbClr val="FF0000"/>
                </a:solidFill>
              </a:rPr>
              <a:t>К скоропортящимся относятся :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 переработки мяса, птицы, яиц, молока, рыбы и нерыбных объектов промысла; 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мучные кремово-кондитерские изделия с массовой долей влаги более 13%; 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кремы и отделочные полуфабрикаты, в т.ч. на растительных маслах; 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напитки; 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 переработки овощей;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жировые и жиросодержащие продукты, в т.ч. майонезы, маргарины; 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быстрозамороженные готовые блюда и полуфабрикаты; все виды пресервов; 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термизированные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кисломолочные продукты ,стерилизованные молочные продукты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Микробиологические показатели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4049713"/>
            <a:ext cx="2646363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637" y="1000108"/>
            <a:ext cx="8748713" cy="5226067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Сливки пастеризованные: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масса продукта (г), в которой не допускается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БГКП (коли-формы)         0.01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-та., в которой не допускается патогенные, в т. ч. сальмонеллы     25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КМАФАнМ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(количество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мезофильно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аэробных и факультативно анаэробных микроорганизмов), КОЕ/г, не более    1·105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aureus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1 см3 не допускается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monocytogenes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25 см3 не допускаются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500042"/>
            <a:ext cx="8856984" cy="5626121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Ингибирующие вещества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собирательное наименование химических веществ и соединений, которые препятствуют или тормозят развитие разного рода бактерий в пищевых продуктах.</a:t>
            </a:r>
          </a:p>
          <a:p>
            <a:pPr>
              <a:buNone/>
            </a:pPr>
            <a:r>
              <a:rPr lang="ru-RU" sz="2400" u="sng" dirty="0">
                <a:latin typeface="Times New Roman" pitchFamily="18" charset="0"/>
                <a:cs typeface="Times New Roman" pitchFamily="18" charset="0"/>
              </a:rPr>
              <a:t> К числу ингибирующих веществ относят: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Антибиотики и другие лекарственные препараты, которые могут попадать и через вымя животного.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Пестициды – химические соединения, которые используются в с/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для повышения урожайности кормовых культур, для борьбы с насекомыми(инсектициды). Как известно большинство пестицидов выводиться из организма именно с молоком.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Моющие и дезинфицирующие средства (сода,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перикись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Нейтрализующие (сода, гидроокись натрия, аммиак)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Консерванты (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перикись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водорода, формалин для молока). В основном используются для кормов.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Бактериофаги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64704"/>
            <a:ext cx="8686800" cy="5361459"/>
          </a:xfrm>
        </p:spPr>
        <p:txBody>
          <a:bodyPr/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Возможными источниками попадания ингибиторов в молоко являются: нарушения в браковке молока при лечении животных; санитарная обработка доильного и молочного оборудования; использование некачественных кормов; попадание ряда химических веществ с кормом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Диоксины- опасные загрязнители пищевых продуктов.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Обнаруживается в мясе, молочных продуктах и рыбе. Диоксины обладают способность   накапливаться в коровьем молоке, где их содержание в 40-200 раз выше , чем в тканях животного.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260350"/>
            <a:ext cx="8785225" cy="6408738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/>
          <a:lstStyle/>
          <a:p>
            <a:pPr>
              <a:buNone/>
            </a:pPr>
            <a:r>
              <a:rPr lang="ru-RU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не скоропортящимся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&lt;*&gt; относятся пищевые продукты, не нуждающиеся в специальных температурных режимах хранения при соблюдении др. установленных правил хранения (алкогольные напитки, уксус);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сухие продукты с содержанием массовой доли влаги менее 13%;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хлебобулочные изделия без отделок, сахаристые кондитерские изделия, пищевые концентраты.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&lt;*&gt; За исключением специализированных продуктов для детского и диетического питания.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пищевых продуктов по своей природе</a:t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4388" y="836613"/>
            <a:ext cx="1347787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9925" y="2551113"/>
            <a:ext cx="1858963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81788" y="4797425"/>
            <a:ext cx="1785937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1.Продукты животного происхождения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мясо и мясопродукты, рыба и морепродукты, молоко и молочные продукты, яйца, жировые продукты.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Продукты растительного происхождения: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хлебобулочные и крупяные изделия, овощи, фрукты и бахчевые, сахар и кондитерские изделия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579296" cy="1143000"/>
          </a:xfrm>
        </p:spPr>
        <p:txBody>
          <a:bodyPr/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1.Продукты животного происхождения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Источниками полноценного белка, содержащего полный набор незаменимых аминокислот в количестве достаточном для биосинтеза белка в организме человека, являются продукты животного происхождения (молоко, молочные продукты, яйца, мясо и мясопродукты, рыба, морепродукты).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Белки животного происхождения усваиваются организмом на 93-96%.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4807</TotalTime>
  <Words>3402</Words>
  <Application>Microsoft Office PowerPoint</Application>
  <PresentationFormat>Экран (4:3)</PresentationFormat>
  <Paragraphs>371</Paragraphs>
  <Slides>63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8" baseType="lpstr">
      <vt:lpstr>Arial</vt:lpstr>
      <vt:lpstr>Calibri</vt:lpstr>
      <vt:lpstr>Times New Roman</vt:lpstr>
      <vt:lpstr>Wingdings</vt:lpstr>
      <vt:lpstr>Тема Office</vt:lpstr>
      <vt:lpstr>Пищевая и биологическая ценность продуктов животного происхождения </vt:lpstr>
      <vt:lpstr>Презентация PowerPoint</vt:lpstr>
      <vt:lpstr>Основные требования к пищевым продуктам </vt:lpstr>
      <vt:lpstr>Классификация пищевых продуктов по устойчивости к хранению </vt:lpstr>
      <vt:lpstr>Презентация PowerPoint</vt:lpstr>
      <vt:lpstr>Презентация PowerPoint</vt:lpstr>
      <vt:lpstr>Презентация PowerPoint</vt:lpstr>
      <vt:lpstr>Классификация пищевых продуктов по своей природе </vt:lpstr>
      <vt:lpstr>1.Продукты животного происхождения</vt:lpstr>
      <vt:lpstr>Презентация PowerPoint</vt:lpstr>
      <vt:lpstr>1.Продукты животного происхождения </vt:lpstr>
      <vt:lpstr>Презентация PowerPoint</vt:lpstr>
      <vt:lpstr>Презентация PowerPoint</vt:lpstr>
      <vt:lpstr>Презентация PowerPoint</vt:lpstr>
      <vt:lpstr> Экстрактивные вещества мяса   </vt:lpstr>
      <vt:lpstr>Пищевая ценность мяса</vt:lpstr>
      <vt:lpstr>Для получения доброкачественного мяса необходимо учитывать  </vt:lpstr>
      <vt:lpstr>Способы консервирования мяса</vt:lpstr>
      <vt:lpstr>Презентация PowerPoint</vt:lpstr>
      <vt:lpstr>Органолептические свойства</vt:lpstr>
      <vt:lpstr>Презентация PowerPoint</vt:lpstr>
      <vt:lpstr>Презентация PowerPoint</vt:lpstr>
      <vt:lpstr>Эпидемиологическое значение</vt:lpstr>
      <vt:lpstr>2.Молоко и молочные продукты</vt:lpstr>
      <vt:lpstr>Презентация PowerPoint</vt:lpstr>
      <vt:lpstr>Биологическая ценность  </vt:lpstr>
      <vt:lpstr>Липиды молока </vt:lpstr>
      <vt:lpstr>Углеводы молока</vt:lpstr>
      <vt:lpstr>ВИТАМИНЫ </vt:lpstr>
      <vt:lpstr>Минеральные соли  </vt:lpstr>
      <vt:lpstr>Пастеризация молока -</vt:lpstr>
      <vt:lpstr>Эпидемиологическая значимость молока </vt:lpstr>
      <vt:lpstr>Определение фальсификации  молока </vt:lpstr>
      <vt:lpstr>Молочные продукты</vt:lpstr>
      <vt:lpstr>Молочнокислые продукты</vt:lpstr>
      <vt:lpstr>Молочнокислые продукты</vt:lpstr>
      <vt:lpstr>Молочнокислые продукты </vt:lpstr>
      <vt:lpstr>СЫРЫ </vt:lpstr>
      <vt:lpstr> Масло </vt:lpstr>
      <vt:lpstr>3. Рыба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Молоко и молочные продукты</vt:lpstr>
      <vt:lpstr>Презентация PowerPoint</vt:lpstr>
      <vt:lpstr>Презентация PowerPoint</vt:lpstr>
      <vt:lpstr>Микробиологические показатели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Пищевая и биологическая ценность продуктов животного происхождения</dc:title>
  <dc:creator>Айлана</dc:creator>
  <cp:lastModifiedBy>пользователь пользователь</cp:lastModifiedBy>
  <cp:revision>380</cp:revision>
  <dcterms:created xsi:type="dcterms:W3CDTF">2017-11-05T02:54:07Z</dcterms:created>
  <dcterms:modified xsi:type="dcterms:W3CDTF">2020-09-19T04:37:02Z</dcterms:modified>
</cp:coreProperties>
</file>