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320" r:id="rId3"/>
    <p:sldId id="257" r:id="rId4"/>
    <p:sldId id="258" r:id="rId5"/>
    <p:sldId id="259" r:id="rId6"/>
    <p:sldId id="260" r:id="rId7"/>
    <p:sldId id="271" r:id="rId8"/>
    <p:sldId id="272" r:id="rId9"/>
    <p:sldId id="273" r:id="rId10"/>
    <p:sldId id="261" r:id="rId11"/>
    <p:sldId id="262" r:id="rId12"/>
    <p:sldId id="263" r:id="rId13"/>
    <p:sldId id="265" r:id="rId14"/>
    <p:sldId id="266" r:id="rId15"/>
    <p:sldId id="264" r:id="rId16"/>
    <p:sldId id="267" r:id="rId17"/>
    <p:sldId id="268" r:id="rId18"/>
    <p:sldId id="270" r:id="rId19"/>
    <p:sldId id="269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307" r:id="rId34"/>
    <p:sldId id="286" r:id="rId35"/>
    <p:sldId id="288" r:id="rId36"/>
    <p:sldId id="289" r:id="rId37"/>
    <p:sldId id="290" r:id="rId38"/>
    <p:sldId id="292" r:id="rId39"/>
    <p:sldId id="293" r:id="rId40"/>
    <p:sldId id="291" r:id="rId41"/>
    <p:sldId id="294" r:id="rId42"/>
    <p:sldId id="295" r:id="rId43"/>
    <p:sldId id="297" r:id="rId44"/>
    <p:sldId id="298" r:id="rId45"/>
    <p:sldId id="299" r:id="rId46"/>
    <p:sldId id="300" r:id="rId47"/>
    <p:sldId id="319" r:id="rId48"/>
    <p:sldId id="296" r:id="rId49"/>
    <p:sldId id="301" r:id="rId50"/>
    <p:sldId id="302" r:id="rId51"/>
    <p:sldId id="303" r:id="rId52"/>
    <p:sldId id="304" r:id="rId53"/>
    <p:sldId id="315" r:id="rId54"/>
    <p:sldId id="314" r:id="rId55"/>
    <p:sldId id="308" r:id="rId56"/>
    <p:sldId id="305" r:id="rId57"/>
    <p:sldId id="306" r:id="rId58"/>
    <p:sldId id="309" r:id="rId59"/>
    <p:sldId id="310" r:id="rId60"/>
    <p:sldId id="312" r:id="rId61"/>
    <p:sldId id="311" r:id="rId62"/>
    <p:sldId id="313" r:id="rId63"/>
    <p:sldId id="316" r:id="rId64"/>
    <p:sldId id="317" r:id="rId65"/>
    <p:sldId id="318" r:id="rId6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81" autoAdjust="0"/>
  </p:normalViewPr>
  <p:slideViewPr>
    <p:cSldViewPr snapToGrid="0">
      <p:cViewPr varScale="1">
        <p:scale>
          <a:sx n="78" d="100"/>
          <a:sy n="78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3C1CD-4E9E-4808-B04A-11AF2EB5C449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30038-5C5E-468F-95A5-6E9C8E49D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217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Бугорок – ПМЭ, расположенный в глубоких слоях кожи (дерме и гиподерме), развивающийся в результате гранулематозного воспаления;</a:t>
            </a:r>
            <a:br>
              <a:rPr lang="ru-RU" dirty="0"/>
            </a:br>
            <a:r>
              <a:rPr lang="ru-RU" dirty="0"/>
              <a:t>Узел - ПМЭ, расположенный в глубоких слоях кожи (дерме и гиподерме), развивающийся в результате клеточной инфильтрации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30038-5C5E-468F-95A5-6E9C8E49D2C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14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30038-5C5E-468F-95A5-6E9C8E49D2C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570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30038-5C5E-468F-95A5-6E9C8E49D2C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494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30038-5C5E-468F-95A5-6E9C8E49D2C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43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Шиповидные зубы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30038-5C5E-468F-95A5-6E9C8E49D2CE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742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30038-5C5E-468F-95A5-6E9C8E49D2CE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891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45B78-40A9-4E81-A18B-2832C0832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749175-E81C-4233-923D-C5B88F3C4D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136842-167E-4322-82BF-CEA44BE64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A769C4-1EC5-4B27-8F31-93A9E33B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28AA14-23D0-428F-AF7E-466F6187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83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94F6C0-A7EE-4253-AF7F-7F24FD1F1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9AC43-04BB-4B1B-9D45-DF7FA9B56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9734B7-4464-4D38-8E84-092F45C74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B78846-3184-4C8B-9B7C-20AEBC94C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A1D62E-FFD3-48DE-87D5-80133883F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06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EA2DF7C-BB15-4CAD-9566-8CF4B45A31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F14A1D-F0B3-417A-95C3-F9DF93F49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DA1390-F322-4638-8CA6-8866A1A03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B026F2-78DF-4663-BA01-A1EC78DE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1AD073-0448-4649-8894-00F79F673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16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6FA68-5AC5-4696-A952-9D43E3E3B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606565-3393-4475-9AE8-0437727FB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1A8BC7-F998-428B-B824-D7BB7F700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5D5B38-206E-4200-AF14-F7926A56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428614-DAB0-475B-9F1F-89D94489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043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26BFC-44BD-456C-B856-1CFC547B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C5C801-C11A-4459-9576-8CA4B0FD1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A67184-161E-4A0B-8210-9475C296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C2B70-91D5-4B9B-B70F-F2976E01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2967F3-D83C-4859-88DC-95D3D54A9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954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0D106-C1D2-4822-95F1-37A3499E5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80B795-65D4-47B9-9BE1-A5D983FAB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AC9C17-5316-44DB-A4AE-3BFE726D6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16FCFB2-EC23-41FF-9935-1305468CA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9F0CF-C811-4FE6-A44B-2B81938BC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F511F-00C8-428E-9C77-50557DAD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5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CEC08-A959-430F-9287-F78428FA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182C62-BDB7-41CF-AAC3-573122295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AD9BBD-06E9-43C4-8BAB-99BB84A5E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95D60F-65B9-461A-8D40-F2CC9C7E06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136AFEB-45D5-44E8-BA38-BFB321DBB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1790DA-4D1F-4299-9AFA-7E371A665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81FD29-479E-4FA5-8E9F-3F6A1D482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52CA528-400C-4C72-BBFB-8DDB40E6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297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6565A0-EDF9-40BB-8E6A-305CA18D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682A5A3-B1A0-4A42-8CFA-798350C53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75DD71-B88B-4D7E-96B2-C73CFD1EA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2BDACA-68F0-48B3-BD4F-91DDD860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62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8306A2-F628-4D82-9783-D2F32F274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7E1FD0-9B7D-46F8-BEC7-3FC9B0D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511A733-1003-42D0-B505-946A05BFE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52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DF8AF-CEDC-41C0-AF7D-E3FB4AF57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43AD33-22C8-4BAA-ABAD-1E43DBCA5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17B933-79CA-4460-824B-ED42F521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CED605-14DB-4BEA-A33F-D76435C7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6741AA-A598-44A0-B370-5276D5A8A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13EAD6-3819-4542-8CFD-A610EAB0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128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7AEEB2-943F-4473-9843-BCA35B66F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E08558-08E3-4B4A-A16B-2576823F4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60C3D4-DA7D-4C7A-938E-A3730EEFCD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D0C2CF-3B6D-4D4D-80DD-45FA5C89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0872B1-9210-4A86-8CA9-A8B11B3F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0E3163-32AF-4A7F-AB03-44BE892D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715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359381-EF90-497F-8917-9D2A7A86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5721E2-E535-4A7D-9D28-57AF5777A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F14921-682B-48B5-AD34-B365D1F63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12CC2-E20E-4DE6-918E-A1383D5E5B82}" type="datetimeFigureOut">
              <a:rPr lang="ru-RU" smtClean="0"/>
              <a:t>15.10.2022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FBF545-B504-4E3A-BCDE-2196F087E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5F113-5D9D-4BB2-9EC0-3A44C3747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BFE8A-7B21-46B4-9852-3E4AC04AE3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80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C549829-B33F-4723-9233-93CB1BA23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280" y="470263"/>
            <a:ext cx="10596154" cy="1655762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«Красноярский государственный медицинский университет им. проф. В. Ф. Войно-Ясенецкого» Министерства Здравоохранения Российской Федерации</a:t>
            </a:r>
            <a:br>
              <a:rPr lang="ru-RU" sz="1800" dirty="0">
                <a:latin typeface="+mn-lt"/>
                <a:cs typeface="Times New Roman" panose="02020603050405020304" pitchFamily="18" charset="0"/>
              </a:rPr>
            </a:br>
            <a:br>
              <a:rPr lang="ru-RU" sz="1800" dirty="0">
                <a:latin typeface="+mn-lt"/>
                <a:cs typeface="Times New Roman" panose="02020603050405020304" pitchFamily="18" charset="0"/>
              </a:rPr>
            </a:br>
            <a:r>
              <a:rPr lang="ru-RU" sz="1800" dirty="0">
                <a:latin typeface="+mn-lt"/>
                <a:cs typeface="Times New Roman" panose="02020603050405020304" pitchFamily="18" charset="0"/>
              </a:rPr>
              <a:t>Кафедра дерматовенерологии имени профессора </a:t>
            </a:r>
            <a:r>
              <a:rPr lang="ru-RU" sz="1800" dirty="0" err="1">
                <a:latin typeface="+mn-lt"/>
                <a:cs typeface="Times New Roman" panose="02020603050405020304" pitchFamily="18" charset="0"/>
              </a:rPr>
              <a:t>В.И.Прохоренкова</a:t>
            </a:r>
            <a:r>
              <a:rPr lang="ru-RU" sz="1800" dirty="0">
                <a:latin typeface="+mn-lt"/>
                <a:cs typeface="Times New Roman" panose="02020603050405020304" pitchFamily="18" charset="0"/>
              </a:rPr>
              <a:t> с курсом косметологии и ПО</a:t>
            </a:r>
            <a:br>
              <a:rPr lang="ru-RU" sz="1800" dirty="0">
                <a:latin typeface="+mn-lt"/>
                <a:cs typeface="Times New Roman" panose="02020603050405020304" pitchFamily="18" charset="0"/>
              </a:rPr>
            </a:br>
            <a:endParaRPr lang="ru-RU" sz="1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ECD0A444-CF5D-4DA2-8AA8-53342A35B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119"/>
            <a:ext cx="9144000" cy="1655762"/>
          </a:xfrm>
        </p:spPr>
        <p:txBody>
          <a:bodyPr>
            <a:normAutofit/>
          </a:bodyPr>
          <a:lstStyle/>
          <a:p>
            <a:r>
              <a:rPr lang="ru-RU" sz="3600" b="0" dirty="0"/>
              <a:t>Третичный сифилис. Врожденный сифилис. Нейро- и </a:t>
            </a:r>
            <a:r>
              <a:rPr lang="ru-RU" sz="3600" b="0" dirty="0" err="1"/>
              <a:t>висцеросифилис</a:t>
            </a:r>
            <a:r>
              <a:rPr lang="ru-RU" sz="3600" b="0" dirty="0"/>
              <a:t>. Диагностика. Принципы лечения сифилиса.</a:t>
            </a:r>
            <a:endParaRPr lang="ru-RU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8C30EE-C574-43CB-B770-E9F1500C324F}"/>
              </a:ext>
            </a:extLst>
          </p:cNvPr>
          <p:cNvSpPr txBox="1"/>
          <p:nvPr/>
        </p:nvSpPr>
        <p:spPr>
          <a:xfrm>
            <a:off x="6014357" y="4467486"/>
            <a:ext cx="5531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Клинический аспирант кафедры</a:t>
            </a:r>
          </a:p>
          <a:p>
            <a:r>
              <a:rPr lang="ru-RU" sz="2800" dirty="0" err="1"/>
              <a:t>Здзитовецкая</a:t>
            </a:r>
            <a:r>
              <a:rPr lang="ru-RU" sz="2800" dirty="0"/>
              <a:t> Наталья Дмитриевна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EFF4EE-EBFA-45C4-9B7D-35884BC81E4F}"/>
              </a:ext>
            </a:extLst>
          </p:cNvPr>
          <p:cNvSpPr txBox="1"/>
          <p:nvPr/>
        </p:nvSpPr>
        <p:spPr>
          <a:xfrm>
            <a:off x="4685211" y="5956663"/>
            <a:ext cx="2821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Красноярск 2022</a:t>
            </a:r>
          </a:p>
        </p:txBody>
      </p:sp>
    </p:spTree>
    <p:extLst>
      <p:ext uri="{BB962C8B-B14F-4D97-AF65-F5344CB8AC3E}">
        <p14:creationId xmlns:p14="http://schemas.microsoft.com/office/powerpoint/2010/main" val="331681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C3529-1DC7-4B8A-9CF3-82750491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Бугорковый сифилид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2A5505-73A9-4672-83D1-FECE1F516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indent="228600" eaLnBrk="1" hangingPunct="1">
              <a:lnSpc>
                <a:spcPct val="120000"/>
              </a:lnSpc>
            </a:pPr>
            <a:r>
              <a:rPr lang="ru-RU" altLang="ru-RU" sz="2800" dirty="0"/>
              <a:t>Представлен бугорками заложенными в толще дермы, синюшно-красного цвета, плотной консистенции.</a:t>
            </a:r>
          </a:p>
          <a:p>
            <a:pPr indent="228600" eaLnBrk="1" hangingPunct="1">
              <a:lnSpc>
                <a:spcPct val="120000"/>
              </a:lnSpc>
            </a:pPr>
            <a:r>
              <a:rPr lang="ru-RU" altLang="ru-RU" dirty="0"/>
              <a:t>П</a:t>
            </a:r>
            <a:r>
              <a:rPr lang="ru-RU" altLang="ru-RU" sz="2800" dirty="0"/>
              <a:t>оявляются с некоторыми интервалами, группируются в виде колец, дуг, гирлянд.</a:t>
            </a:r>
          </a:p>
          <a:p>
            <a:pPr indent="228600" eaLnBrk="1" hangingPunct="1">
              <a:lnSpc>
                <a:spcPct val="120000"/>
              </a:lnSpc>
            </a:pPr>
            <a:r>
              <a:rPr lang="ru-RU" altLang="ru-RU" sz="2800" dirty="0"/>
              <a:t>Не сливаются. На участке кожного покрова бугорки находятся в различных стадиях своего развития и отличаются по величине и глубине положения в дерме.</a:t>
            </a:r>
          </a:p>
          <a:p>
            <a:pPr indent="228600" eaLnBrk="1" hangingPunct="1">
              <a:lnSpc>
                <a:spcPct val="120000"/>
              </a:lnSpc>
            </a:pPr>
            <a:r>
              <a:rPr lang="ru-RU" altLang="ru-RU" sz="2800" dirty="0"/>
              <a:t>Разрешение происходит путем изъязвления или превращения без распада в  плотную фиброзную ткань («сухой» путь регресса). На месте бывшего бугорка остается «мозаичный»  рубец или рубцовая атрофия.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2567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Сифилитичесие бугорки">
            <a:extLst>
              <a:ext uri="{FF2B5EF4-FFF2-40B4-BE49-F238E27FC236}">
                <a16:creationId xmlns:a16="http://schemas.microsoft.com/office/drawing/2014/main" id="{9E392CEF-4EC4-4AB4-9493-C0F16CF6F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2" b="10486"/>
          <a:stretch>
            <a:fillRect/>
          </a:stretch>
        </p:blipFill>
        <p:spPr bwMode="auto">
          <a:xfrm>
            <a:off x="1101968" y="348028"/>
            <a:ext cx="4126523" cy="614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Сифилитичесие бугорки">
            <a:extLst>
              <a:ext uri="{FF2B5EF4-FFF2-40B4-BE49-F238E27FC236}">
                <a16:creationId xmlns:a16="http://schemas.microsoft.com/office/drawing/2014/main" id="{275FB1BE-3A72-42D5-BDA6-2469FE883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b="-690"/>
          <a:stretch>
            <a:fillRect/>
          </a:stretch>
        </p:blipFill>
        <p:spPr bwMode="auto">
          <a:xfrm>
            <a:off x="7019730" y="348028"/>
            <a:ext cx="3952202" cy="614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2395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ифилитические бугорки на правой голени у женщины 65 лет">
            <a:extLst>
              <a:ext uri="{FF2B5EF4-FFF2-40B4-BE49-F238E27FC236}">
                <a16:creationId xmlns:a16="http://schemas.microsoft.com/office/drawing/2014/main" id="{04787AAD-CD40-4773-A851-B1C83EF96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2167"/>
          <a:stretch>
            <a:fillRect/>
          </a:stretch>
        </p:blipFill>
        <p:spPr>
          <a:xfrm>
            <a:off x="468068" y="166686"/>
            <a:ext cx="4535487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Сифилитические бугорки на правой голени у женщины 65 лет">
            <a:extLst>
              <a:ext uri="{FF2B5EF4-FFF2-40B4-BE49-F238E27FC236}">
                <a16:creationId xmlns:a16="http://schemas.microsoft.com/office/drawing/2014/main" id="{DD474FFB-FD64-49A0-B6E6-AEC053B36A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366" b="23721"/>
          <a:stretch>
            <a:fillRect/>
          </a:stretch>
        </p:blipFill>
        <p:spPr>
          <a:xfrm>
            <a:off x="5353269" y="166686"/>
            <a:ext cx="6370663" cy="6524625"/>
          </a:xfrm>
        </p:spPr>
      </p:pic>
    </p:spTree>
    <p:extLst>
      <p:ext uri="{BB962C8B-B14F-4D97-AF65-F5344CB8AC3E}">
        <p14:creationId xmlns:p14="http://schemas.microsoft.com/office/powerpoint/2010/main" val="1831286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03092008274">
            <a:extLst>
              <a:ext uri="{FF2B5EF4-FFF2-40B4-BE49-F238E27FC236}">
                <a16:creationId xmlns:a16="http://schemas.microsoft.com/office/drawing/2014/main" id="{F1526F30-02F9-44D1-B977-38E270393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77" y="351462"/>
            <a:ext cx="8229600" cy="617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4665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EEFD7-2067-4A4B-B190-DC72AB246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Гуммозный сифилид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144819-8310-4A61-92CC-85BB08379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indent="228600" eaLnBrk="1" hangingPunct="1">
              <a:lnSpc>
                <a:spcPct val="110000"/>
              </a:lnSpc>
            </a:pPr>
            <a:r>
              <a:rPr lang="ru-RU" altLang="ru-RU" sz="2800" dirty="0"/>
              <a:t>МЭ - узлы, развивающиеся в гиподерме. Обычно бывают одиночными;</a:t>
            </a:r>
          </a:p>
          <a:p>
            <a:pPr indent="228600" algn="just" eaLnBrk="1" hangingPunct="1">
              <a:lnSpc>
                <a:spcPct val="110000"/>
              </a:lnSpc>
            </a:pPr>
            <a:r>
              <a:rPr lang="ru-RU" altLang="ru-RU" sz="2800" dirty="0"/>
              <a:t>Наиболее часто располагаются на нижних конечностях (голенях), лице;</a:t>
            </a:r>
          </a:p>
          <a:p>
            <a:pPr indent="228600" algn="just" eaLnBrk="1" hangingPunct="1">
              <a:lnSpc>
                <a:spcPct val="110000"/>
              </a:lnSpc>
            </a:pPr>
            <a:r>
              <a:rPr lang="ru-RU" altLang="ru-RU" sz="2800" dirty="0"/>
              <a:t>В развитии выделяют несколько периодов: образование и рост, размягчение, спаивание с кожей, изъязвление, расплавление и отторжение        гуммозного стержня с последующим рубцеванием. Рубец втянутый, безобразный, «звездчатый»;</a:t>
            </a:r>
          </a:p>
          <a:p>
            <a:pPr indent="228600" algn="just" eaLnBrk="1" hangingPunct="1">
              <a:lnSpc>
                <a:spcPct val="110000"/>
              </a:lnSpc>
            </a:pPr>
            <a:r>
              <a:rPr lang="ru-RU" altLang="ru-RU" sz="2800" dirty="0"/>
              <a:t>Возможно также сухое разрешение (на месте узла остается рубцовая атрофия) или творожистое перерождение узла с последующей    петрификацией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87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Сифилитичесие бугорки и гумма на левой голени у больной 65 лет">
            <a:extLst>
              <a:ext uri="{FF2B5EF4-FFF2-40B4-BE49-F238E27FC236}">
                <a16:creationId xmlns:a16="http://schemas.microsoft.com/office/drawing/2014/main" id="{758F7FAA-C841-4E4A-B947-B041290BF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4" t="81029" r="36162"/>
          <a:stretch>
            <a:fillRect/>
          </a:stretch>
        </p:blipFill>
        <p:spPr>
          <a:xfrm>
            <a:off x="2647041" y="459609"/>
            <a:ext cx="6897917" cy="593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459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Гумма">
            <a:extLst>
              <a:ext uri="{FF2B5EF4-FFF2-40B4-BE49-F238E27FC236}">
                <a16:creationId xmlns:a16="http://schemas.microsoft.com/office/drawing/2014/main" id="{E3EFCC7F-2B94-473F-8198-1A838FA91A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2" b="20419"/>
          <a:stretch>
            <a:fillRect/>
          </a:stretch>
        </p:blipFill>
        <p:spPr>
          <a:xfrm>
            <a:off x="1147213" y="716044"/>
            <a:ext cx="9897573" cy="5425912"/>
          </a:xfrm>
        </p:spPr>
      </p:pic>
    </p:spTree>
    <p:extLst>
      <p:ext uri="{BB962C8B-B14F-4D97-AF65-F5344CB8AC3E}">
        <p14:creationId xmlns:p14="http://schemas.microsoft.com/office/powerpoint/2010/main" val="2944354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ифилитическая гумма">
            <a:extLst>
              <a:ext uri="{FF2B5EF4-FFF2-40B4-BE49-F238E27FC236}">
                <a16:creationId xmlns:a16="http://schemas.microsoft.com/office/drawing/2014/main" id="{C1339683-8917-41C6-8C26-82AD5835130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5" t="29222" r="11940" b="23091"/>
          <a:stretch>
            <a:fillRect/>
          </a:stretch>
        </p:blipFill>
        <p:spPr>
          <a:xfrm>
            <a:off x="334962" y="667483"/>
            <a:ext cx="5536937" cy="5359400"/>
          </a:xfrm>
        </p:spPr>
      </p:pic>
      <p:pic>
        <p:nvPicPr>
          <p:cNvPr id="5" name="Picture 4" descr="Гумма">
            <a:extLst>
              <a:ext uri="{FF2B5EF4-FFF2-40B4-BE49-F238E27FC236}">
                <a16:creationId xmlns:a16="http://schemas.microsoft.com/office/drawing/2014/main" id="{E98F544C-FA87-4A50-9357-0877B1AA4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667483"/>
            <a:ext cx="5761038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036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Новая папка\IMG_4510.JPG">
            <a:extLst>
              <a:ext uri="{FF2B5EF4-FFF2-40B4-BE49-F238E27FC236}">
                <a16:creationId xmlns:a16="http://schemas.microsoft.com/office/drawing/2014/main" id="{F70B6941-1EB9-4435-9C33-4E7EC3029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2" y="503237"/>
            <a:ext cx="7800975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50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канирование00438">
            <a:extLst>
              <a:ext uri="{FF2B5EF4-FFF2-40B4-BE49-F238E27FC236}">
                <a16:creationId xmlns:a16="http://schemas.microsoft.com/office/drawing/2014/main" id="{5CABDA36-2C23-49B2-8F2F-4559B0716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6121" y="310356"/>
            <a:ext cx="3938588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Гумма">
            <a:extLst>
              <a:ext uri="{FF2B5EF4-FFF2-40B4-BE49-F238E27FC236}">
                <a16:creationId xmlns:a16="http://schemas.microsoft.com/office/drawing/2014/main" id="{24B86CC0-161C-4334-9E50-4366DF0349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7292" y="363108"/>
            <a:ext cx="4337173" cy="6322357"/>
          </a:xfrm>
        </p:spPr>
      </p:pic>
    </p:spTree>
    <p:extLst>
      <p:ext uri="{BB962C8B-B14F-4D97-AF65-F5344CB8AC3E}">
        <p14:creationId xmlns:p14="http://schemas.microsoft.com/office/powerpoint/2010/main" val="708019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8790A-9455-C432-2A61-C56D6DF84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0490"/>
          </a:xfrm>
        </p:spPr>
        <p:txBody>
          <a:bodyPr>
            <a:normAutofit/>
          </a:bodyPr>
          <a:lstStyle/>
          <a:p>
            <a:r>
              <a:rPr lang="ru-RU" sz="1800" b="1" dirty="0"/>
              <a:t>Сайт </a:t>
            </a:r>
            <a:r>
              <a:rPr lang="ru-RU" sz="1800" b="1" dirty="0" err="1"/>
              <a:t>КрасГМУ</a:t>
            </a:r>
            <a:r>
              <a:rPr lang="ru-RU" sz="1800" b="1" dirty="0"/>
              <a:t> → Обучающимся → УМКД → Дерматовенерология → п 2.4 Тематический план лекций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217D2E-5D81-5CC4-0877-62207F951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AF83D0-D133-8E78-6105-138EF8C23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1" t="8173" r="1855" b="4229"/>
          <a:stretch/>
        </p:blipFill>
        <p:spPr>
          <a:xfrm>
            <a:off x="530942" y="850490"/>
            <a:ext cx="11484078" cy="600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07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FD8480-B344-434B-BE44-F3DB6F1DB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Нейросифилис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AEBB9-66C6-4C38-B1E6-2886B9AA8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30225" indent="546100">
              <a:buNone/>
            </a:pPr>
            <a:r>
              <a:rPr lang="ru-RU" i="1" dirty="0" err="1"/>
              <a:t>Асимптомный</a:t>
            </a:r>
            <a:r>
              <a:rPr lang="ru-RU" i="1" dirty="0"/>
              <a:t> НС-с: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Клинических симптомов нет;</a:t>
            </a:r>
          </a:p>
          <a:p>
            <a:pPr indent="228600">
              <a:lnSpc>
                <a:spcPct val="100000"/>
              </a:lnSpc>
            </a:pPr>
            <a:r>
              <a:rPr lang="ru-RU" dirty="0" err="1"/>
              <a:t>Дз</a:t>
            </a:r>
            <a:r>
              <a:rPr lang="ru-RU" dirty="0"/>
              <a:t> выставляется на основании обнаружения </a:t>
            </a:r>
            <a:r>
              <a:rPr lang="ru-RU" sz="2800" dirty="0">
                <a:effectLst/>
              </a:rPr>
              <a:t>T</a:t>
            </a:r>
            <a:r>
              <a:rPr lang="ru-RU" dirty="0"/>
              <a:t>. </a:t>
            </a:r>
            <a:r>
              <a:rPr lang="ru-RU" dirty="0" err="1"/>
              <a:t>pallidum</a:t>
            </a:r>
            <a:r>
              <a:rPr lang="ru-RU" dirty="0"/>
              <a:t> в церебральной жидкости;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Неспецифические </a:t>
            </a:r>
            <a:r>
              <a:rPr lang="en-US" dirty="0" err="1"/>
              <a:t>Rg</a:t>
            </a:r>
            <a:r>
              <a:rPr lang="en-US" dirty="0"/>
              <a:t>-</a:t>
            </a:r>
            <a:r>
              <a:rPr lang="ru-RU" dirty="0"/>
              <a:t>е изменения - увеличение желудочков, отек мозговых оболочек</a:t>
            </a:r>
          </a:p>
        </p:txBody>
      </p:sp>
    </p:spTree>
    <p:extLst>
      <p:ext uri="{BB962C8B-B14F-4D97-AF65-F5344CB8AC3E}">
        <p14:creationId xmlns:p14="http://schemas.microsoft.com/office/powerpoint/2010/main" val="3732185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1E92575-5717-4DF8-85F8-5BCA73EE2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48" y="296795"/>
            <a:ext cx="6828503" cy="626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2666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FF7EB1-52BE-413A-A709-190F07464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Нейросифилис с симптомами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522C28-707A-4AB9-9A3A-43D3EEB18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1076325">
              <a:buNone/>
            </a:pPr>
            <a:r>
              <a:rPr lang="ru-RU" i="1" dirty="0"/>
              <a:t>Ранние формы: 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Менинговаскулярный НС-с – поражение оболочек и сосудов ГМ;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Васкулярный НС-с – ишемический/геморрагический инсульт;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Сифилитический </a:t>
            </a:r>
            <a:r>
              <a:rPr lang="ru-RU" dirty="0" err="1"/>
              <a:t>менингомиелит</a:t>
            </a:r>
            <a:r>
              <a:rPr lang="ru-RU" dirty="0"/>
              <a:t> – поражение оболочек и сосудов ГМ и СМ </a:t>
            </a:r>
          </a:p>
        </p:txBody>
      </p:sp>
    </p:spTree>
    <p:extLst>
      <p:ext uri="{BB962C8B-B14F-4D97-AF65-F5344CB8AC3E}">
        <p14:creationId xmlns:p14="http://schemas.microsoft.com/office/powerpoint/2010/main" val="2061589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02993-1A80-4F16-AB11-0888D721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Нейросифилис с симптомами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A11C92-3957-409E-A78B-65D96C26D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1076325">
              <a:buNone/>
            </a:pPr>
            <a:r>
              <a:rPr lang="ru-RU" i="1" dirty="0"/>
              <a:t>Поздние формы: 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Прогрессирующий паралич;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Спинная сухотка;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Атрофия зрительных нервов;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Гуммозный НС-с</a:t>
            </a:r>
          </a:p>
        </p:txBody>
      </p:sp>
    </p:spTree>
    <p:extLst>
      <p:ext uri="{BB962C8B-B14F-4D97-AF65-F5344CB8AC3E}">
        <p14:creationId xmlns:p14="http://schemas.microsoft.com/office/powerpoint/2010/main" val="1169947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Спинная сухотка при нейросифилисе.">
            <a:extLst>
              <a:ext uri="{FF2B5EF4-FFF2-40B4-BE49-F238E27FC236}">
                <a16:creationId xmlns:a16="http://schemas.microsoft.com/office/drawing/2014/main" id="{EAF8BD65-C2DC-4BC6-AD67-68D5CB0D8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81" y="310423"/>
            <a:ext cx="8332838" cy="623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7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1C68520D-B452-4262-88F1-FF4C6597E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2" y="829293"/>
            <a:ext cx="10643916" cy="519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513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DFB9765-2C25-4B9D-9A7D-C9D3015C6F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20484" r="20323" b="21775"/>
          <a:stretch/>
        </p:blipFill>
        <p:spPr bwMode="auto">
          <a:xfrm>
            <a:off x="1330994" y="246402"/>
            <a:ext cx="9530011" cy="636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327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16AEA-A5D5-44AD-80ED-74DAC7C02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Висцеросифилис</a:t>
            </a:r>
            <a:r>
              <a:rPr lang="ru-RU" b="1" dirty="0"/>
              <a:t> и сифилис 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2A7A94-014B-4C0C-9A64-4D6394099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1076325">
              <a:buNone/>
            </a:pPr>
            <a:r>
              <a:rPr lang="ru-RU" i="1" dirty="0"/>
              <a:t>Ранние формы (функциональные расстройства):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ССС: ранний кардиоваскулярный сифилис;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ЖКТ: без-/желтушный гепатит, </a:t>
            </a:r>
            <a:r>
              <a:rPr lang="ru-RU" dirty="0" err="1"/>
              <a:t>гастропатия</a:t>
            </a:r>
            <a:r>
              <a:rPr lang="ru-RU" dirty="0"/>
              <a:t> с образованием специфических язв и эрозий;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МВС: бессимптомна дистрофия почек, доброкачественная протеинурия, сифилитический липоидный нефроз, гломерулонефрит;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ОДА: ночные боли в длинных трубчатых костях, специфические синовиты, </a:t>
            </a:r>
            <a:r>
              <a:rPr lang="ru-RU" dirty="0" err="1"/>
              <a:t>стеохондриты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2619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5F090-C735-48D1-8714-53D31590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Висцеросифилис</a:t>
            </a:r>
            <a:r>
              <a:rPr lang="ru-RU" b="1" dirty="0"/>
              <a:t> и сифилис ОДА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2E4428-AC97-4D4E-8B44-5D02E5F917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1076325">
              <a:buNone/>
            </a:pPr>
            <a:r>
              <a:rPr lang="ru-RU" i="1" dirty="0"/>
              <a:t>Поздние формы (деструктивные изменения внутренних органов):</a:t>
            </a:r>
          </a:p>
          <a:p>
            <a:r>
              <a:rPr lang="ru-RU" dirty="0"/>
              <a:t>ССС: </a:t>
            </a:r>
            <a:r>
              <a:rPr lang="ru-RU" dirty="0" err="1"/>
              <a:t>мезоартрит</a:t>
            </a:r>
            <a:r>
              <a:rPr lang="ru-RU" dirty="0"/>
              <a:t>, недостаточность </a:t>
            </a:r>
            <a:r>
              <a:rPr lang="ru-RU" dirty="0" err="1"/>
              <a:t>АоК</a:t>
            </a:r>
            <a:r>
              <a:rPr lang="ru-RU" dirty="0"/>
              <a:t>, стеноз устьев коронарных артерий, гуммозный миокардит, эндо-/перикардит;</a:t>
            </a:r>
          </a:p>
          <a:p>
            <a:r>
              <a:rPr lang="ru-RU" dirty="0"/>
              <a:t>Поздние гепатиты: ограниченный гуммозный, милиарный гуммозный, хронический интерстициальный, хронический эпителиальный;</a:t>
            </a:r>
          </a:p>
          <a:p>
            <a:r>
              <a:rPr lang="ru-RU" dirty="0"/>
              <a:t>ОДА: </a:t>
            </a:r>
            <a:r>
              <a:rPr lang="ru-RU" dirty="0" err="1"/>
              <a:t>табетическая</a:t>
            </a:r>
            <a:r>
              <a:rPr lang="ru-RU" dirty="0"/>
              <a:t> </a:t>
            </a:r>
            <a:r>
              <a:rPr lang="ru-RU" dirty="0" err="1"/>
              <a:t>артропатия</a:t>
            </a:r>
            <a:r>
              <a:rPr lang="ru-RU" dirty="0"/>
              <a:t>, гуммозные поражения костей и суставов </a:t>
            </a:r>
          </a:p>
        </p:txBody>
      </p:sp>
    </p:spTree>
    <p:extLst>
      <p:ext uri="{BB962C8B-B14F-4D97-AF65-F5344CB8AC3E}">
        <p14:creationId xmlns:p14="http://schemas.microsoft.com/office/powerpoint/2010/main" val="3940244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BE016-C206-4823-9840-074B7F8BF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Врожденный сифилис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D5BC76-A69B-41DC-A403-E00B92539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28600">
              <a:lnSpc>
                <a:spcPct val="100000"/>
              </a:lnSpc>
            </a:pPr>
            <a:r>
              <a:rPr lang="ru-RU" dirty="0"/>
              <a:t>Внутриутробная инфекция, передающаяся плоду </a:t>
            </a:r>
            <a:r>
              <a:rPr lang="ru-RU" dirty="0" err="1"/>
              <a:t>трансплацентарным</a:t>
            </a:r>
            <a:r>
              <a:rPr lang="ru-RU" dirty="0"/>
              <a:t> путем от больной матери;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Возникновение клинических проявлений может бать в первые месяцы жизни / первый год / в подростковом возрасте / в зрелом возрасте</a:t>
            </a:r>
          </a:p>
        </p:txBody>
      </p:sp>
    </p:spTree>
    <p:extLst>
      <p:ext uri="{BB962C8B-B14F-4D97-AF65-F5344CB8AC3E}">
        <p14:creationId xmlns:p14="http://schemas.microsoft.com/office/powerpoint/2010/main" val="4257412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сканирование0006">
            <a:extLst>
              <a:ext uri="{FF2B5EF4-FFF2-40B4-BE49-F238E27FC236}">
                <a16:creationId xmlns:a16="http://schemas.microsoft.com/office/drawing/2014/main" id="{ED2C56D0-C4AF-4091-A4FC-6B199E183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/>
          <a:stretch>
            <a:fillRect/>
          </a:stretch>
        </p:blipFill>
        <p:spPr bwMode="auto">
          <a:xfrm>
            <a:off x="1053611" y="474051"/>
            <a:ext cx="10084777" cy="590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87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47FA8-E573-431E-A675-BE928F8AC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Ранний врожденный сифилис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FA3BDA-537A-4B02-AA8A-058AF12BB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Возникает в первые 2 года жизни ребенка</a:t>
            </a:r>
          </a:p>
          <a:p>
            <a:pPr marL="0" indent="0">
              <a:buNone/>
            </a:pPr>
            <a:endParaRPr lang="ru-RU" dirty="0"/>
          </a:p>
          <a:p>
            <a:pPr marL="0" indent="1076325">
              <a:buNone/>
            </a:pPr>
            <a:r>
              <a:rPr lang="ru-RU" i="1" dirty="0"/>
              <a:t>Патогномоничные признаки: </a:t>
            </a:r>
          </a:p>
          <a:p>
            <a:r>
              <a:rPr lang="ru-RU" dirty="0"/>
              <a:t>Сифилитический </a:t>
            </a:r>
            <a:r>
              <a:rPr lang="ru-RU" dirty="0" err="1"/>
              <a:t>пемфигоид</a:t>
            </a:r>
            <a:r>
              <a:rPr lang="ru-RU" dirty="0"/>
              <a:t> (сифилитическая пузырчатка);</a:t>
            </a:r>
          </a:p>
          <a:p>
            <a:r>
              <a:rPr lang="ru-RU" dirty="0"/>
              <a:t>Диффузная инфильтрация кожи </a:t>
            </a:r>
            <a:r>
              <a:rPr lang="ru-RU" dirty="0" err="1"/>
              <a:t>Гохзингера</a:t>
            </a:r>
            <a:r>
              <a:rPr lang="ru-RU" dirty="0"/>
              <a:t>;</a:t>
            </a:r>
          </a:p>
          <a:p>
            <a:r>
              <a:rPr lang="ru-RU" dirty="0"/>
              <a:t>Специфический ринит;</a:t>
            </a:r>
          </a:p>
          <a:p>
            <a:r>
              <a:rPr lang="ru-RU" dirty="0" err="1"/>
              <a:t>Остеохондрит</a:t>
            </a:r>
            <a:r>
              <a:rPr lang="ru-RU" dirty="0"/>
              <a:t> длинных трубчатых костей </a:t>
            </a:r>
            <a:r>
              <a:rPr lang="ru-RU" dirty="0" err="1"/>
              <a:t>Вегенера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519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ифилитическая пузырчатка">
            <a:extLst>
              <a:ext uri="{FF2B5EF4-FFF2-40B4-BE49-F238E27FC236}">
                <a16:creationId xmlns:a16="http://schemas.microsoft.com/office/drawing/2014/main" id="{CB0EC236-0B28-4270-ACCB-F651AE29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3" b="2769"/>
          <a:stretch>
            <a:fillRect/>
          </a:stretch>
        </p:blipFill>
        <p:spPr bwMode="auto">
          <a:xfrm>
            <a:off x="2135981" y="861219"/>
            <a:ext cx="7920037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830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Сифилитическая пузырчатка">
            <a:extLst>
              <a:ext uri="{FF2B5EF4-FFF2-40B4-BE49-F238E27FC236}">
                <a16:creationId xmlns:a16="http://schemas.microsoft.com/office/drawing/2014/main" id="{F901C835-8E91-4CDE-A4CD-66BAF678C3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5" t="17464" r="443" b="9602"/>
          <a:stretch>
            <a:fillRect/>
          </a:stretch>
        </p:blipFill>
        <p:spPr>
          <a:xfrm>
            <a:off x="1851358" y="699744"/>
            <a:ext cx="8489284" cy="54585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7738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DBE25-F39D-47E4-9AFB-00493D927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/>
              <a:t>Дифференциальная диагностика сифилитической и эпидемической пузырчатки новорожденных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EE30409D-DAA5-4429-9EB1-80B6AC2252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9525392"/>
              </p:ext>
            </p:extLst>
          </p:nvPr>
        </p:nvGraphicFramePr>
        <p:xfrm>
          <a:off x="838200" y="1825625"/>
          <a:ext cx="10515600" cy="367792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37688788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5574024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Сифилитическая пузырчатка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Эпидемическая пузырчатка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427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Возникает в первые часы жизни (максимум в первые 2 дня)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Возникает в первые 10 дней жизни (не ранее 5-го дня)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16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Локализация пузырей на всех кожных покровах, в т.ч. на ладонях и подошвах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Локализация пузырей на всех кожных покровах, кроме ладоней и подошв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90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Общее состояние не страдает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Признаки общей интоксикации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6567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В содержимом пузырей определяется </a:t>
                      </a:r>
                      <a:r>
                        <a:rPr lang="en-US" dirty="0"/>
                        <a:t>Tr. pallidum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В содержимом пузырей определяется неспецифическая бактериальная флора (основной возбудитель </a:t>
                      </a:r>
                      <a:r>
                        <a:rPr lang="en-US" dirty="0"/>
                        <a:t>St. Aureus</a:t>
                      </a:r>
                      <a:r>
                        <a:rPr lang="ru-RU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730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Могут быть другие проявления сифилиса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Другие проявления сифилиса отсутствуют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4841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РМП +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РМП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340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9871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3279D44B-752E-4C01-800A-16A31EE9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30" y="449806"/>
            <a:ext cx="8940340" cy="595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8317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D56586E8-362D-4087-B1DD-3C8AA9B5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77" y="604813"/>
            <a:ext cx="7359445" cy="564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406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Ранний врожденный сифилис. Поражение печени при сифилисе">
            <a:extLst>
              <a:ext uri="{FF2B5EF4-FFF2-40B4-BE49-F238E27FC236}">
                <a16:creationId xmlns:a16="http://schemas.microsoft.com/office/drawing/2014/main" id="{198FA7A2-EEE2-4057-AFAB-DE4E7DE45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387" y="385448"/>
            <a:ext cx="4793226" cy="608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888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остеохондрит 2">
            <a:extLst>
              <a:ext uri="{FF2B5EF4-FFF2-40B4-BE49-F238E27FC236}">
                <a16:creationId xmlns:a16="http://schemas.microsoft.com/office/drawing/2014/main" id="{4535A3B1-9849-479C-89A6-1F78078B716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011" y="365919"/>
            <a:ext cx="4448175" cy="6126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остеохондрит 1">
            <a:extLst>
              <a:ext uri="{FF2B5EF4-FFF2-40B4-BE49-F238E27FC236}">
                <a16:creationId xmlns:a16="http://schemas.microsoft.com/office/drawing/2014/main" id="{6B26C69F-F8EA-4D45-83B0-3B7327F77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04089" y="365919"/>
            <a:ext cx="4406900" cy="612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60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3AFD1A-4B5F-4D16-BDD8-6CF1C49A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Ранний врожденный сифилис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C54385-ACDF-479D-9840-FA08C0A51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1076325">
              <a:buNone/>
            </a:pPr>
            <a:r>
              <a:rPr lang="ru-RU" i="1" dirty="0"/>
              <a:t>Типичные проявления: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Папулезная сыпь на конечностях, ягодицах, лице;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В местах мацерации – эрозивные папулы и широкие кондиломы;</a:t>
            </a:r>
          </a:p>
          <a:p>
            <a:pPr indent="228600">
              <a:lnSpc>
                <a:spcPct val="100000"/>
              </a:lnSpc>
            </a:pPr>
            <a:r>
              <a:rPr lang="ru-RU" dirty="0" err="1"/>
              <a:t>Рауцедо</a:t>
            </a:r>
            <a:r>
              <a:rPr lang="ru-RU" dirty="0"/>
              <a:t> (специфический ларингит), алопеция, поражения костей в виде периостита, остеопороза и остеосклероза, костных гумм;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Поражения внутренних органов в виде специфических гепатита, гломерулонефрита, миокардита, эндо- и перикардита и др., поражения центральной нервной системы в виде специфического</a:t>
            </a:r>
            <a:br>
              <a:rPr lang="ru-RU" dirty="0"/>
            </a:br>
            <a:r>
              <a:rPr lang="ru-RU" dirty="0"/>
              <a:t>менингита, гидроцефалии и т. д.</a:t>
            </a:r>
          </a:p>
        </p:txBody>
      </p:sp>
    </p:spTree>
    <p:extLst>
      <p:ext uri="{BB962C8B-B14F-4D97-AF65-F5344CB8AC3E}">
        <p14:creationId xmlns:p14="http://schemas.microsoft.com/office/powerpoint/2010/main" val="1372670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канирование0114">
            <a:extLst>
              <a:ext uri="{FF2B5EF4-FFF2-40B4-BE49-F238E27FC236}">
                <a16:creationId xmlns:a16="http://schemas.microsoft.com/office/drawing/2014/main" id="{56227DFD-FABF-4E7B-89CC-C2C9AE1A0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596106"/>
            <a:ext cx="8642350" cy="56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50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98526-AD55-41C0-86F0-105E125A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Патогенез сифилиса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42CE00-E029-48AE-B60E-708DAB0FBA53}"/>
              </a:ext>
            </a:extLst>
          </p:cNvPr>
          <p:cNvSpPr/>
          <p:nvPr/>
        </p:nvSpPr>
        <p:spPr>
          <a:xfrm>
            <a:off x="823546" y="1565392"/>
            <a:ext cx="2327031" cy="18012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Инкубационный период</a:t>
            </a:r>
          </a:p>
          <a:p>
            <a:pPr algn="ctr"/>
            <a:r>
              <a:rPr lang="ru-RU" sz="1800" dirty="0"/>
              <a:t>от 2 недель до 2 месяцев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C09FBB3-FA3E-4355-A45A-43E55533358F}"/>
              </a:ext>
            </a:extLst>
          </p:cNvPr>
          <p:cNvSpPr/>
          <p:nvPr/>
        </p:nvSpPr>
        <p:spPr>
          <a:xfrm>
            <a:off x="3454905" y="1565392"/>
            <a:ext cx="1441182" cy="18012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Первичный период сифилиса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8DBC96E-DC71-47AE-A047-1C6011A74B0F}"/>
              </a:ext>
            </a:extLst>
          </p:cNvPr>
          <p:cNvSpPr/>
          <p:nvPr/>
        </p:nvSpPr>
        <p:spPr>
          <a:xfrm>
            <a:off x="6656724" y="1565392"/>
            <a:ext cx="1441182" cy="18012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Вторичный период сифилиса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51C396-3804-42F4-A1C4-F644C12C24D4}"/>
              </a:ext>
            </a:extLst>
          </p:cNvPr>
          <p:cNvSpPr/>
          <p:nvPr/>
        </p:nvSpPr>
        <p:spPr>
          <a:xfrm>
            <a:off x="9927271" y="1565393"/>
            <a:ext cx="1441182" cy="18012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Третичный период сифилиса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FF25C5-EBE8-4C1D-B6D3-C43506579DC1}"/>
              </a:ext>
            </a:extLst>
          </p:cNvPr>
          <p:cNvSpPr/>
          <p:nvPr/>
        </p:nvSpPr>
        <p:spPr>
          <a:xfrm>
            <a:off x="9705286" y="5316357"/>
            <a:ext cx="1648514" cy="8996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Висцеральный сифилис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35D0DB-4B84-439A-BF37-E8A0F719EAA0}"/>
              </a:ext>
            </a:extLst>
          </p:cNvPr>
          <p:cNvSpPr/>
          <p:nvPr/>
        </p:nvSpPr>
        <p:spPr>
          <a:xfrm>
            <a:off x="9705287" y="4378824"/>
            <a:ext cx="1648513" cy="8879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Нейросифилис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3E627E5-2015-4B52-BF85-818DA0AD3D42}"/>
              </a:ext>
            </a:extLst>
          </p:cNvPr>
          <p:cNvSpPr/>
          <p:nvPr/>
        </p:nvSpPr>
        <p:spPr>
          <a:xfrm>
            <a:off x="838200" y="4291928"/>
            <a:ext cx="2327031" cy="1909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Скрытый сифилис </a:t>
            </a:r>
          </a:p>
          <a:p>
            <a:pPr algn="ctr"/>
            <a:r>
              <a:rPr lang="ru-RU" dirty="0"/>
              <a:t>Отсутствие клинических проявлений в течение длительного времени</a:t>
            </a:r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83A4339C-FE47-4536-AF71-A29F5CD1221C}"/>
              </a:ext>
            </a:extLst>
          </p:cNvPr>
          <p:cNvSpPr/>
          <p:nvPr/>
        </p:nvSpPr>
        <p:spPr>
          <a:xfrm>
            <a:off x="4896087" y="1577115"/>
            <a:ext cx="1760637" cy="178948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Гематогенная диссеминация </a:t>
            </a:r>
            <a:r>
              <a:rPr lang="ru-RU" sz="1400" b="0" i="1" dirty="0">
                <a:solidFill>
                  <a:srgbClr val="333333"/>
                </a:solidFill>
                <a:effectLst/>
              </a:rPr>
              <a:t>T. </a:t>
            </a:r>
            <a:r>
              <a:rPr lang="ru-RU" sz="1400" b="0" i="1" dirty="0" err="1">
                <a:solidFill>
                  <a:srgbClr val="333333"/>
                </a:solidFill>
                <a:effectLst/>
              </a:rPr>
              <a:t>pallidum</a:t>
            </a:r>
            <a:r>
              <a:rPr lang="ru-RU" sz="1400" dirty="0"/>
              <a:t> </a:t>
            </a: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46C623B1-EA90-4566-8594-8DB9BF08C8E7}"/>
              </a:ext>
            </a:extLst>
          </p:cNvPr>
          <p:cNvSpPr/>
          <p:nvPr/>
        </p:nvSpPr>
        <p:spPr>
          <a:xfrm>
            <a:off x="8097670" y="1565379"/>
            <a:ext cx="1829601" cy="178948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333333"/>
                </a:solidFill>
              </a:rPr>
              <a:t>Проникновение </a:t>
            </a:r>
            <a:r>
              <a:rPr lang="ru-RU" sz="1400" b="0" i="1" dirty="0">
                <a:solidFill>
                  <a:srgbClr val="333333"/>
                </a:solidFill>
                <a:effectLst/>
              </a:rPr>
              <a:t>T. </a:t>
            </a:r>
            <a:r>
              <a:rPr lang="ru-RU" sz="1400" b="0" i="1" dirty="0" err="1">
                <a:solidFill>
                  <a:srgbClr val="333333"/>
                </a:solidFill>
                <a:effectLst/>
              </a:rPr>
              <a:t>pallidum</a:t>
            </a:r>
            <a:r>
              <a:rPr lang="ru-RU" sz="1400" dirty="0"/>
              <a:t> в органы и ткани</a:t>
            </a:r>
          </a:p>
        </p:txBody>
      </p:sp>
      <p:sp>
        <p:nvSpPr>
          <p:cNvPr id="13" name="Стрелка: вверх 12">
            <a:extLst>
              <a:ext uri="{FF2B5EF4-FFF2-40B4-BE49-F238E27FC236}">
                <a16:creationId xmlns:a16="http://schemas.microsoft.com/office/drawing/2014/main" id="{2EC48B6D-3A2C-42FA-9D73-4526EC440D59}"/>
              </a:ext>
            </a:extLst>
          </p:cNvPr>
          <p:cNvSpPr/>
          <p:nvPr/>
        </p:nvSpPr>
        <p:spPr>
          <a:xfrm rot="10800000">
            <a:off x="10316020" y="3366593"/>
            <a:ext cx="663677" cy="1012230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верх 13">
            <a:extLst>
              <a:ext uri="{FF2B5EF4-FFF2-40B4-BE49-F238E27FC236}">
                <a16:creationId xmlns:a16="http://schemas.microsoft.com/office/drawing/2014/main" id="{57AAA578-800E-4003-974C-5C01C0D47E8D}"/>
              </a:ext>
            </a:extLst>
          </p:cNvPr>
          <p:cNvSpPr/>
          <p:nvPr/>
        </p:nvSpPr>
        <p:spPr>
          <a:xfrm rot="5400000">
            <a:off x="5814668" y="2021730"/>
            <a:ext cx="1191169" cy="6490046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: вверх 14">
            <a:extLst>
              <a:ext uri="{FF2B5EF4-FFF2-40B4-BE49-F238E27FC236}">
                <a16:creationId xmlns:a16="http://schemas.microsoft.com/office/drawing/2014/main" id="{63FCAEB6-4006-4399-9F20-7C7A3DC3CD82}"/>
              </a:ext>
            </a:extLst>
          </p:cNvPr>
          <p:cNvSpPr/>
          <p:nvPr/>
        </p:nvSpPr>
        <p:spPr>
          <a:xfrm rot="5400000">
            <a:off x="2970902" y="2249367"/>
            <a:ext cx="663677" cy="304800"/>
          </a:xfrm>
          <a:prstGeom prst="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FC05597-3441-4D58-AF53-49EA37F1A720}"/>
              </a:ext>
            </a:extLst>
          </p:cNvPr>
          <p:cNvSpPr/>
          <p:nvPr/>
        </p:nvSpPr>
        <p:spPr>
          <a:xfrm>
            <a:off x="4896087" y="3366594"/>
            <a:ext cx="1760637" cy="5542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скрытый период</a:t>
            </a:r>
          </a:p>
          <a:p>
            <a:pPr algn="ctr"/>
            <a:r>
              <a:rPr lang="ru-RU" sz="1400" dirty="0"/>
              <a:t>2-3 месяца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F084C71-58B8-4E94-8A41-79B084447774}"/>
              </a:ext>
            </a:extLst>
          </p:cNvPr>
          <p:cNvSpPr/>
          <p:nvPr/>
        </p:nvSpPr>
        <p:spPr>
          <a:xfrm>
            <a:off x="8097670" y="3366595"/>
            <a:ext cx="1829601" cy="55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скрытый период</a:t>
            </a:r>
          </a:p>
          <a:p>
            <a:pPr algn="ctr"/>
            <a:r>
              <a:rPr lang="ru-RU" sz="1400" dirty="0"/>
              <a:t>2-3 </a:t>
            </a:r>
            <a:r>
              <a:rPr lang="ru-RU" sz="1400" dirty="0" err="1"/>
              <a:t>мес</a:t>
            </a:r>
            <a:r>
              <a:rPr lang="ru-RU" sz="1400" dirty="0"/>
              <a:t> – 5-7 лет</a:t>
            </a:r>
          </a:p>
        </p:txBody>
      </p:sp>
    </p:spTree>
    <p:extLst>
      <p:ext uri="{BB962C8B-B14F-4D97-AF65-F5344CB8AC3E}">
        <p14:creationId xmlns:p14="http://schemas.microsoft.com/office/powerpoint/2010/main" val="41613169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Широкие кондиломы у грудного  ребенка">
            <a:extLst>
              <a:ext uri="{FF2B5EF4-FFF2-40B4-BE49-F238E27FC236}">
                <a16:creationId xmlns:a16="http://schemas.microsoft.com/office/drawing/2014/main" id="{7AB0BE96-1FD4-4E77-B9AB-AAF8ECA2A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7600" y="777875"/>
            <a:ext cx="7416800" cy="53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57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E3E74-8EB6-4A01-8E9E-F69E0C6C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Ранний врожденный сифилис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D12EAA-D8B2-4E54-9AB1-BB85E2186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1076325">
              <a:buNone/>
            </a:pPr>
            <a:r>
              <a:rPr lang="ru-RU" i="1" dirty="0"/>
              <a:t>Общие и локальные симптомы:</a:t>
            </a:r>
          </a:p>
          <a:p>
            <a:pPr indent="228600">
              <a:lnSpc>
                <a:spcPct val="110000"/>
              </a:lnSpc>
            </a:pPr>
            <a:r>
              <a:rPr lang="ru-RU" dirty="0"/>
              <a:t>«старческий вид» новорожденного (кожа морщинистая, дряблая, грязно-желтого цвета);</a:t>
            </a:r>
          </a:p>
          <a:p>
            <a:pPr indent="228600">
              <a:lnSpc>
                <a:spcPct val="110000"/>
              </a:lnSpc>
            </a:pPr>
            <a:r>
              <a:rPr lang="ru-RU" dirty="0"/>
              <a:t>малая длина и масса тела с явлениями гипотрофии, вплоть до кахексии; </a:t>
            </a:r>
          </a:p>
          <a:p>
            <a:pPr indent="228600">
              <a:lnSpc>
                <a:spcPct val="110000"/>
              </a:lnSpc>
            </a:pPr>
            <a:r>
              <a:rPr lang="ru-RU" dirty="0"/>
              <a:t>гипохромная анемия, лейкоцитоз, повышение СОЭ, тромбоцитопения;</a:t>
            </a:r>
          </a:p>
          <a:p>
            <a:pPr indent="228600">
              <a:lnSpc>
                <a:spcPct val="110000"/>
              </a:lnSpc>
            </a:pPr>
            <a:r>
              <a:rPr lang="ru-RU" dirty="0" err="1"/>
              <a:t>гепатоспленомегалия</a:t>
            </a:r>
            <a:r>
              <a:rPr lang="ru-RU" dirty="0"/>
              <a:t>; </a:t>
            </a:r>
          </a:p>
          <a:p>
            <a:pPr indent="228600">
              <a:lnSpc>
                <a:spcPct val="110000"/>
              </a:lnSpc>
            </a:pPr>
            <a:r>
              <a:rPr lang="ru-RU" dirty="0"/>
              <a:t>хориоретинит (IV типа); </a:t>
            </a:r>
          </a:p>
          <a:p>
            <a:pPr indent="228600">
              <a:lnSpc>
                <a:spcPct val="110000"/>
              </a:lnSpc>
            </a:pPr>
            <a:r>
              <a:rPr lang="ru-RU" dirty="0" err="1"/>
              <a:t>онихии</a:t>
            </a:r>
            <a:r>
              <a:rPr lang="ru-RU" dirty="0"/>
              <a:t> и паронихии;</a:t>
            </a:r>
          </a:p>
          <a:p>
            <a:pPr indent="228600">
              <a:lnSpc>
                <a:spcPct val="110000"/>
              </a:lnSpc>
            </a:pPr>
            <a:r>
              <a:rPr lang="ru-RU" dirty="0"/>
              <a:t>Плацента увеличена, гипертрофирована</a:t>
            </a:r>
          </a:p>
        </p:txBody>
      </p:sp>
    </p:spTree>
    <p:extLst>
      <p:ext uri="{BB962C8B-B14F-4D97-AF65-F5344CB8AC3E}">
        <p14:creationId xmlns:p14="http://schemas.microsoft.com/office/powerpoint/2010/main" val="30263763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A7818-F5A9-441A-9F50-DD8239F5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Поздний врожденный сифилис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47EAA0-CB79-4508-9D49-7BC7064B1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1076325">
              <a:lnSpc>
                <a:spcPct val="100000"/>
              </a:lnSpc>
              <a:buNone/>
            </a:pPr>
            <a:r>
              <a:rPr lang="ru-RU" i="1" dirty="0"/>
              <a:t>Патогномоничные признаки – триада </a:t>
            </a:r>
            <a:r>
              <a:rPr lang="ru-RU" i="1" dirty="0" err="1"/>
              <a:t>Гетчинсона</a:t>
            </a:r>
            <a:r>
              <a:rPr lang="ru-RU" i="1" dirty="0"/>
              <a:t>:</a:t>
            </a:r>
          </a:p>
          <a:p>
            <a:pPr>
              <a:lnSpc>
                <a:spcPct val="100000"/>
              </a:lnSpc>
            </a:pPr>
            <a:r>
              <a:rPr lang="ru-RU" dirty="0"/>
              <a:t>Паренхиматозный кератит;</a:t>
            </a:r>
          </a:p>
          <a:p>
            <a:pPr>
              <a:lnSpc>
                <a:spcPct val="100000"/>
              </a:lnSpc>
            </a:pPr>
            <a:r>
              <a:rPr lang="ru-RU" dirty="0"/>
              <a:t>Лабиринтная глухота;</a:t>
            </a:r>
          </a:p>
          <a:p>
            <a:pPr>
              <a:lnSpc>
                <a:spcPct val="100000"/>
              </a:lnSpc>
            </a:pPr>
            <a:r>
              <a:rPr lang="ru-RU" dirty="0"/>
              <a:t>Зубы </a:t>
            </a:r>
            <a:r>
              <a:rPr lang="ru-RU" dirty="0" err="1"/>
              <a:t>Гетчинсона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0486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гоззал офтал — презентация на Slide-Share.ru 🎓">
            <a:extLst>
              <a:ext uri="{FF2B5EF4-FFF2-40B4-BE49-F238E27FC236}">
                <a16:creationId xmlns:a16="http://schemas.microsoft.com/office/drawing/2014/main" id="{F7009449-D475-4281-B181-8CE2188D9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0" name="Picture 6" descr="Слайд 1">
            <a:extLst>
              <a:ext uri="{FF2B5EF4-FFF2-40B4-BE49-F238E27FC236}">
                <a16:creationId xmlns:a16="http://schemas.microsoft.com/office/drawing/2014/main" id="{33BDBA1B-5B96-4F6D-8AC7-CF6A7222B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698" y="723418"/>
            <a:ext cx="6376604" cy="510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7031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E659E-F68A-442D-87AA-7886DA126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412" y="1205706"/>
            <a:ext cx="8893175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18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Зубы Гетчинсона">
            <a:extLst>
              <a:ext uri="{FF2B5EF4-FFF2-40B4-BE49-F238E27FC236}">
                <a16:creationId xmlns:a16="http://schemas.microsoft.com/office/drawing/2014/main" id="{B4EC001B-29AA-42F2-B51F-C2022A6E6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7" y="603250"/>
            <a:ext cx="8353425" cy="565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8895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Зубы Гетчинсона">
            <a:extLst>
              <a:ext uri="{FF2B5EF4-FFF2-40B4-BE49-F238E27FC236}">
                <a16:creationId xmlns:a16="http://schemas.microsoft.com/office/drawing/2014/main" id="{C7DD00F3-925C-4C93-8DA5-4366CDC1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6106" y="575469"/>
            <a:ext cx="8459788" cy="570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291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Аномалии зубов и эмали">
            <a:extLst>
              <a:ext uri="{FF2B5EF4-FFF2-40B4-BE49-F238E27FC236}">
                <a16:creationId xmlns:a16="http://schemas.microsoft.com/office/drawing/2014/main" id="{A3CF4A8C-7611-73DC-34C5-973D49C90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524000"/>
            <a:ext cx="10287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843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845EA-19D2-4443-9DD8-4999A90C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Поздний врожденный сифилис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677D08-FA15-4719-8CCA-1C8D0B4D2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141537"/>
            <a:ext cx="4943168" cy="4351338"/>
          </a:xfrm>
        </p:spPr>
        <p:txBody>
          <a:bodyPr>
            <a:normAutofit/>
          </a:bodyPr>
          <a:lstStyle/>
          <a:p>
            <a:pPr marL="0" indent="1076325">
              <a:buNone/>
            </a:pPr>
            <a:r>
              <a:rPr lang="ru-RU" i="1" dirty="0"/>
              <a:t>Вероятные признаки: </a:t>
            </a:r>
          </a:p>
          <a:p>
            <a:r>
              <a:rPr lang="ru-RU" dirty="0"/>
              <a:t>саблевидные голени;</a:t>
            </a:r>
          </a:p>
          <a:p>
            <a:r>
              <a:rPr lang="ru-RU" dirty="0"/>
              <a:t>Хориоретиниты;</a:t>
            </a:r>
          </a:p>
          <a:p>
            <a:r>
              <a:rPr lang="ru-RU" dirty="0"/>
              <a:t>деформации носа;</a:t>
            </a:r>
          </a:p>
          <a:p>
            <a:r>
              <a:rPr lang="ru-RU" dirty="0"/>
              <a:t>лучистые рубцы вокруг рта; </a:t>
            </a:r>
          </a:p>
          <a:p>
            <a:r>
              <a:rPr lang="ru-RU" dirty="0" err="1"/>
              <a:t>ягодицеобразный</a:t>
            </a:r>
            <a:r>
              <a:rPr lang="ru-RU" dirty="0"/>
              <a:t> череп;</a:t>
            </a:r>
          </a:p>
          <a:p>
            <a:r>
              <a:rPr lang="ru-RU" dirty="0"/>
              <a:t>деформации зубов;</a:t>
            </a:r>
            <a:br>
              <a:rPr lang="ru-RU" dirty="0"/>
            </a:br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FFDC965-AB10-49BF-B2F1-12846C04F301}"/>
              </a:ext>
            </a:extLst>
          </p:cNvPr>
          <p:cNvSpPr txBox="1">
            <a:spLocks/>
          </p:cNvSpPr>
          <p:nvPr/>
        </p:nvSpPr>
        <p:spPr>
          <a:xfrm>
            <a:off x="6735099" y="2735980"/>
            <a:ext cx="4618703" cy="34525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сифилитические </a:t>
            </a:r>
            <a:r>
              <a:rPr lang="ru-RU" dirty="0" err="1"/>
              <a:t>гониты</a:t>
            </a:r>
            <a:r>
              <a:rPr lang="ru-RU" dirty="0"/>
              <a:t>;</a:t>
            </a:r>
          </a:p>
          <a:p>
            <a:r>
              <a:rPr lang="ru-RU" dirty="0"/>
              <a:t>поражения нервной системы в виде гемипарезов и гемиплегий, расстройств речи, слабоумия, церебрального детского паралича и </a:t>
            </a:r>
            <a:r>
              <a:rPr lang="ru-RU" dirty="0" err="1"/>
              <a:t>джексоновской</a:t>
            </a:r>
            <a:r>
              <a:rPr lang="ru-RU" dirty="0"/>
              <a:t> эпилепсии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882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Саблевидные голени 2">
            <a:extLst>
              <a:ext uri="{FF2B5EF4-FFF2-40B4-BE49-F238E27FC236}">
                <a16:creationId xmlns:a16="http://schemas.microsoft.com/office/drawing/2014/main" id="{9B04199C-3062-4211-935E-0D636AFDF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196" y="819150"/>
            <a:ext cx="5256213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Саблевидные голени 1">
            <a:extLst>
              <a:ext uri="{FF2B5EF4-FFF2-40B4-BE49-F238E27FC236}">
                <a16:creationId xmlns:a16="http://schemas.microsoft.com/office/drawing/2014/main" id="{95089E5D-9DC3-45E6-AC0C-31123F3E5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3617" y="819149"/>
            <a:ext cx="5345770" cy="521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20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3A1D5F-7E5D-4A6B-8570-F5CEFF54E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Третичный сифилис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7D1BF0-3181-44D5-838A-D79E3AF17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28600">
              <a:lnSpc>
                <a:spcPct val="100000"/>
              </a:lnSpc>
            </a:pPr>
            <a:r>
              <a:rPr lang="ru-RU" dirty="0"/>
              <a:t>Развивается сразу после вторичного периода или наблюдается скрытый период от нескольких месяцев до нескольких лет;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Характеризуется поражением кожных покровов, слизистых оболочек, а также внутренних органов и тканей;</a:t>
            </a:r>
          </a:p>
          <a:p>
            <a:pPr indent="228600">
              <a:lnSpc>
                <a:spcPct val="100000"/>
              </a:lnSpc>
            </a:pPr>
            <a:r>
              <a:rPr lang="ru-RU" sz="2800" b="0" dirty="0">
                <a:effectLst/>
              </a:rPr>
              <a:t>T</a:t>
            </a:r>
            <a:r>
              <a:rPr lang="ru-RU" dirty="0"/>
              <a:t>. </a:t>
            </a:r>
            <a:r>
              <a:rPr lang="en-US" dirty="0"/>
              <a:t>P</a:t>
            </a:r>
            <a:r>
              <a:rPr lang="ru-RU" dirty="0" err="1"/>
              <a:t>allidum</a:t>
            </a:r>
            <a:r>
              <a:rPr lang="ru-RU" dirty="0"/>
              <a:t> находится в очагах поражения (в гуммах), в крови практически не определяется;</a:t>
            </a:r>
          </a:p>
          <a:p>
            <a:pPr indent="228600">
              <a:lnSpc>
                <a:spcPct val="100000"/>
              </a:lnSpc>
            </a:pPr>
            <a:r>
              <a:rPr lang="ru-RU" altLang="ru-RU" dirty="0"/>
              <a:t>Стандартные серологические реакции положительные только у половины больных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810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саблевидные голени">
            <a:extLst>
              <a:ext uri="{FF2B5EF4-FFF2-40B4-BE49-F238E27FC236}">
                <a16:creationId xmlns:a16="http://schemas.microsoft.com/office/drawing/2014/main" id="{A5B1078C-7CA3-4E9E-9E12-15F6182F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613" y="591856"/>
            <a:ext cx="8160774" cy="567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5050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Врожденный сифилис презентация, доклад, проект">
            <a:extLst>
              <a:ext uri="{FF2B5EF4-FFF2-40B4-BE49-F238E27FC236}">
                <a16:creationId xmlns:a16="http://schemas.microsoft.com/office/drawing/2014/main" id="{830164C3-A89A-4C4F-8367-5C808B2246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38774" r="19290" b="4967"/>
          <a:stretch/>
        </p:blipFill>
        <p:spPr bwMode="auto">
          <a:xfrm>
            <a:off x="1521881" y="659115"/>
            <a:ext cx="9148238" cy="553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6282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Врожденный сифилис - презентация онлайн">
            <a:extLst>
              <a:ext uri="{FF2B5EF4-FFF2-40B4-BE49-F238E27FC236}">
                <a16:creationId xmlns:a16="http://schemas.microsoft.com/office/drawing/2014/main" id="{5F71289B-C867-4787-B794-09B365843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722" y="473792"/>
            <a:ext cx="7880555" cy="59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9793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4B093-D5BA-F16D-513C-83D1F8AFC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Диагностика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B37C43-09BA-13C9-F6B5-5D7B74E98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457200">
              <a:lnSpc>
                <a:spcPct val="100000"/>
              </a:lnSpc>
              <a:buNone/>
            </a:pPr>
            <a:r>
              <a:rPr lang="ru-RU" dirty="0"/>
              <a:t>Абсолютным доказательством наличия заболевания является обнаружение бледной трепонемы в образцах, полученных из очагов поражений, с помощью микроскопии в темном поле зрения или прямой </a:t>
            </a:r>
            <a:r>
              <a:rPr lang="ru-RU" dirty="0" err="1"/>
              <a:t>иммунофлюоресценции</a:t>
            </a:r>
            <a:r>
              <a:rPr lang="ru-RU" dirty="0"/>
              <a:t>, а также выявление специфической ДНК и РНК возбудителя методом полимеразной цепной реакции с использованием тест-систем</a:t>
            </a:r>
          </a:p>
        </p:txBody>
      </p:sp>
    </p:spTree>
    <p:extLst>
      <p:ext uri="{BB962C8B-B14F-4D97-AF65-F5344CB8AC3E}">
        <p14:creationId xmlns:p14="http://schemas.microsoft.com/office/powerpoint/2010/main" val="40823005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38BB3-A921-69BF-4C92-AE618DA11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Диагностика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82AA83-F6AF-F688-C8F3-6243223DA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7550" indent="-363538">
              <a:buFont typeface="Wingdings" panose="05000000000000000000" pitchFamily="2" charset="2"/>
              <a:buChar char="ü"/>
            </a:pPr>
            <a:r>
              <a:rPr lang="ru-RU" dirty="0"/>
              <a:t>Жалобы и анамнез;</a:t>
            </a:r>
          </a:p>
          <a:p>
            <a:pPr marL="717550" indent="-363538">
              <a:buFont typeface="Wingdings" panose="05000000000000000000" pitchFamily="2" charset="2"/>
              <a:buChar char="ü"/>
            </a:pPr>
            <a:r>
              <a:rPr lang="ru-RU" dirty="0" err="1"/>
              <a:t>Физикальное</a:t>
            </a:r>
            <a:r>
              <a:rPr lang="ru-RU" dirty="0"/>
              <a:t> обследование;</a:t>
            </a:r>
          </a:p>
          <a:p>
            <a:pPr marL="717550" indent="-363538">
              <a:buFont typeface="Wingdings" panose="05000000000000000000" pitchFamily="2" charset="2"/>
              <a:buChar char="ü"/>
            </a:pPr>
            <a:r>
              <a:rPr lang="ru-RU" dirty="0"/>
              <a:t>Лабораторная диагностика:</a:t>
            </a:r>
          </a:p>
          <a:p>
            <a:r>
              <a:rPr lang="ru-RU" dirty="0"/>
              <a:t>Микроскопия в темном поле зрения </a:t>
            </a:r>
          </a:p>
          <a:p>
            <a:r>
              <a:rPr lang="ru-RU" dirty="0" err="1"/>
              <a:t>Нетрепонемные</a:t>
            </a:r>
            <a:r>
              <a:rPr lang="ru-RU" dirty="0"/>
              <a:t> тесты</a:t>
            </a:r>
          </a:p>
          <a:p>
            <a:r>
              <a:rPr lang="ru-RU" dirty="0" err="1"/>
              <a:t>Трепонемные</a:t>
            </a:r>
            <a:r>
              <a:rPr lang="ru-RU" dirty="0"/>
              <a:t> </a:t>
            </a:r>
            <a:r>
              <a:rPr lang="ru-RU" dirty="0" err="1"/>
              <a:t>теесты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97516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D9EFE-DE16-4D80-A87F-538B6D3B1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Лабораторная диагностика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8D732B-ED38-4F28-9552-2DE18E1B6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Микроскопическое исследование отделяемого МЭ в темном поле </a:t>
            </a:r>
          </a:p>
        </p:txBody>
      </p:sp>
      <p:pic>
        <p:nvPicPr>
          <p:cNvPr id="32770" name="Picture 2" descr="Прямые методы лабораторной диагностики сифилиса">
            <a:extLst>
              <a:ext uri="{FF2B5EF4-FFF2-40B4-BE49-F238E27FC236}">
                <a16:creationId xmlns:a16="http://schemas.microsoft.com/office/drawing/2014/main" id="{7BED0213-9FC4-4273-AB43-AEF7C36E0E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2"/>
          <a:stretch/>
        </p:blipFill>
        <p:spPr bwMode="auto">
          <a:xfrm>
            <a:off x="6857078" y="2486282"/>
            <a:ext cx="4496722" cy="369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Трепонема | Мой уролог">
            <a:extLst>
              <a:ext uri="{FF2B5EF4-FFF2-40B4-BE49-F238E27FC236}">
                <a16:creationId xmlns:a16="http://schemas.microsoft.com/office/drawing/2014/main" id="{CA6F7C7C-976D-40D6-B7BD-A84A8C12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86282"/>
            <a:ext cx="5542320" cy="369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7481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48B8B-33B4-42DA-BC60-6601994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Лабораторная диагностика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799EAD-A325-482A-BED0-2A76DC2F6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1076325">
              <a:buNone/>
            </a:pPr>
            <a:r>
              <a:rPr lang="ru-RU" i="1" dirty="0" err="1"/>
              <a:t>Нетрепонемные</a:t>
            </a:r>
            <a:r>
              <a:rPr lang="ru-RU" i="1" dirty="0"/>
              <a:t> тесты:</a:t>
            </a:r>
          </a:p>
          <a:p>
            <a:pPr indent="228600">
              <a:lnSpc>
                <a:spcPct val="100000"/>
              </a:lnSpc>
            </a:pPr>
            <a:r>
              <a:rPr lang="ru-RU" sz="1800" b="0" dirty="0">
                <a:solidFill>
                  <a:srgbClr val="333333"/>
                </a:solidFill>
                <a:effectLst/>
                <a:latin typeface="PTSerif-Italic"/>
              </a:rPr>
              <a:t>применяется антиген </a:t>
            </a:r>
            <a:r>
              <a:rPr lang="ru-RU" sz="1800" b="0" dirty="0" err="1">
                <a:solidFill>
                  <a:srgbClr val="333333"/>
                </a:solidFill>
                <a:effectLst/>
                <a:latin typeface="PTSerif-Italic"/>
              </a:rPr>
              <a:t>нетрепонемного</a:t>
            </a:r>
            <a:r>
              <a:rPr lang="ru-RU" sz="1800" b="0" dirty="0">
                <a:solidFill>
                  <a:srgbClr val="333333"/>
                </a:solidFill>
                <a:effectLst/>
                <a:latin typeface="PTSerif-Italic"/>
              </a:rPr>
              <a:t> происхождения (стандартизованный кардиолипиновый антиген); </a:t>
            </a:r>
          </a:p>
          <a:p>
            <a:pPr indent="228600">
              <a:lnSpc>
                <a:spcPct val="100000"/>
              </a:lnSpc>
            </a:pPr>
            <a:r>
              <a:rPr lang="ru-RU" sz="1800" dirty="0">
                <a:solidFill>
                  <a:srgbClr val="333333"/>
                </a:solidFill>
                <a:effectLst/>
                <a:latin typeface="PTSerif-BoldItalic"/>
              </a:rPr>
              <a:t>становятся положительными </a:t>
            </a:r>
            <a:r>
              <a:rPr lang="ru-RU" sz="1800" b="0" dirty="0">
                <a:solidFill>
                  <a:srgbClr val="333333"/>
                </a:solidFill>
                <a:effectLst/>
                <a:latin typeface="PTSerif-Italic"/>
              </a:rPr>
              <a:t>через 1-2 недели после образования первичной сифиломы; </a:t>
            </a:r>
          </a:p>
          <a:p>
            <a:pPr indent="228600">
              <a:lnSpc>
                <a:spcPct val="100000"/>
              </a:lnSpc>
            </a:pPr>
            <a:r>
              <a:rPr lang="ru-RU" sz="1800" b="0" dirty="0">
                <a:solidFill>
                  <a:srgbClr val="333333"/>
                </a:solidFill>
                <a:effectLst/>
                <a:latin typeface="PTSerif-Italic"/>
              </a:rPr>
              <a:t>имеют невысокую чувствительность (до 70-90% при ранних формах сифилиса и до 30% – при поздних), могут давать ложноположительные результаты (3% и более)</a:t>
            </a:r>
            <a:r>
              <a:rPr lang="ru-RU" dirty="0"/>
              <a:t> </a:t>
            </a:r>
          </a:p>
          <a:p>
            <a:r>
              <a:rPr lang="ru-RU" dirty="0"/>
              <a:t>Определение антител к T. </a:t>
            </a:r>
            <a:r>
              <a:rPr lang="ru-RU" dirty="0" err="1"/>
              <a:t>pallidum</a:t>
            </a:r>
            <a:r>
              <a:rPr lang="ru-RU" dirty="0"/>
              <a:t>) методом РМП (качественное и полуколичественное исследование) в сыворотке крови / </a:t>
            </a:r>
            <a:r>
              <a:rPr lang="ru-RU" dirty="0" err="1"/>
              <a:t>ликовре</a:t>
            </a:r>
            <a:r>
              <a:rPr lang="ru-RU" dirty="0"/>
              <a:t>;</a:t>
            </a:r>
          </a:p>
          <a:p>
            <a:r>
              <a:rPr lang="ru-RU" dirty="0"/>
              <a:t>Тест Исследовательской лаборатории венерических заболеваний (</a:t>
            </a:r>
            <a:r>
              <a:rPr lang="ru-RU" dirty="0" err="1"/>
              <a:t>Venereal</a:t>
            </a:r>
            <a:r>
              <a:rPr lang="ru-RU" dirty="0"/>
              <a:t> </a:t>
            </a:r>
            <a:r>
              <a:rPr lang="ru-RU" dirty="0" err="1"/>
              <a:t>Disease</a:t>
            </a:r>
            <a:r>
              <a:rPr lang="ru-RU" dirty="0"/>
              <a:t> Research Laboratory </a:t>
            </a:r>
            <a:r>
              <a:rPr lang="ru-RU" dirty="0" err="1"/>
              <a:t>test</a:t>
            </a:r>
            <a:r>
              <a:rPr lang="ru-RU" dirty="0"/>
              <a:t>, VDRL) </a:t>
            </a:r>
          </a:p>
        </p:txBody>
      </p:sp>
    </p:spTree>
    <p:extLst>
      <p:ext uri="{BB962C8B-B14F-4D97-AF65-F5344CB8AC3E}">
        <p14:creationId xmlns:p14="http://schemas.microsoft.com/office/powerpoint/2010/main" val="25707283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F35256-75A5-458A-82F1-6E0D12AB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Лабораторная диагностика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2EB8A8-0E97-41CA-8D0D-C0248F482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Трепонемные</a:t>
            </a:r>
            <a:r>
              <a:rPr lang="ru-RU" dirty="0"/>
              <a:t> тесты: </a:t>
            </a:r>
          </a:p>
          <a:p>
            <a:pPr indent="228600">
              <a:lnSpc>
                <a:spcPct val="100000"/>
              </a:lnSpc>
            </a:pPr>
            <a:r>
              <a:rPr lang="ru-RU" sz="2000" b="0" dirty="0">
                <a:effectLst/>
              </a:rPr>
              <a:t>Определение антител к T. </a:t>
            </a:r>
            <a:r>
              <a:rPr lang="ru-RU" sz="2000" b="0" dirty="0" err="1">
                <a:effectLst/>
              </a:rPr>
              <a:t>pallidum</a:t>
            </a:r>
            <a:r>
              <a:rPr lang="ru-RU" sz="2000" b="0" dirty="0">
                <a:effectLst/>
              </a:rPr>
              <a:t> в реакции пассивной гемагглютинации (РПГА);</a:t>
            </a:r>
          </a:p>
          <a:p>
            <a:pPr indent="228600">
              <a:lnSpc>
                <a:spcPct val="100000"/>
              </a:lnSpc>
            </a:pPr>
            <a:r>
              <a:rPr lang="ru-RU" sz="2000" b="0" dirty="0">
                <a:effectLst/>
              </a:rPr>
              <a:t>Определение антител к T. </a:t>
            </a:r>
            <a:r>
              <a:rPr lang="ru-RU" sz="2000" b="0" dirty="0" err="1">
                <a:effectLst/>
              </a:rPr>
              <a:t>pallidum</a:t>
            </a:r>
            <a:r>
              <a:rPr lang="ru-RU" sz="2000" b="0" dirty="0">
                <a:effectLst/>
              </a:rPr>
              <a:t> иммуноферментным методом (ИФА);</a:t>
            </a:r>
          </a:p>
          <a:p>
            <a:pPr indent="228600">
              <a:lnSpc>
                <a:spcPct val="100000"/>
              </a:lnSpc>
            </a:pPr>
            <a:r>
              <a:rPr lang="ru-RU" sz="2000" b="0" dirty="0">
                <a:effectLst/>
              </a:rPr>
              <a:t>Определение антител к T. </a:t>
            </a:r>
            <a:r>
              <a:rPr lang="ru-RU" sz="2000" b="0" dirty="0" err="1">
                <a:effectLst/>
              </a:rPr>
              <a:t>pallidum</a:t>
            </a:r>
            <a:r>
              <a:rPr lang="ru-RU" sz="2000" b="0" dirty="0">
                <a:effectLst/>
              </a:rPr>
              <a:t> методом </a:t>
            </a:r>
            <a:r>
              <a:rPr lang="ru-RU" sz="2000" b="0" dirty="0" err="1">
                <a:effectLst/>
              </a:rPr>
              <a:t>иммуноблоттинга</a:t>
            </a:r>
            <a:r>
              <a:rPr lang="ru-RU" sz="2000" b="0" dirty="0">
                <a:effectLst/>
              </a:rPr>
              <a:t>;</a:t>
            </a:r>
          </a:p>
          <a:p>
            <a:pPr indent="228600">
              <a:lnSpc>
                <a:spcPct val="100000"/>
              </a:lnSpc>
            </a:pPr>
            <a:r>
              <a:rPr lang="ru-RU" sz="2000" b="0" dirty="0">
                <a:effectLst/>
              </a:rPr>
              <a:t>Определение антител T. </a:t>
            </a:r>
            <a:r>
              <a:rPr lang="ru-RU" sz="2000" b="0" dirty="0" err="1">
                <a:effectLst/>
              </a:rPr>
              <a:t>pallidum</a:t>
            </a:r>
            <a:r>
              <a:rPr lang="ru-RU" sz="2000" b="0" dirty="0">
                <a:effectLst/>
              </a:rPr>
              <a:t> в сыворотке крови/</a:t>
            </a:r>
            <a:r>
              <a:rPr lang="ru-RU" sz="2000" b="0" dirty="0" err="1">
                <a:effectLst/>
              </a:rPr>
              <a:t>ликовре</a:t>
            </a:r>
            <a:r>
              <a:rPr lang="ru-RU" sz="2000" b="0" dirty="0">
                <a:effectLst/>
              </a:rPr>
              <a:t> реакцией </a:t>
            </a:r>
            <a:r>
              <a:rPr lang="ru-RU" sz="2000" b="0" dirty="0" err="1">
                <a:effectLst/>
              </a:rPr>
              <a:t>иммунофлюоресценции</a:t>
            </a:r>
            <a:r>
              <a:rPr lang="ru-RU" sz="2000" b="0" dirty="0">
                <a:effectLst/>
              </a:rPr>
              <a:t> (РИФ), в том числе в модификациях </a:t>
            </a:r>
            <a:r>
              <a:rPr lang="ru-RU" sz="2000" b="0" dirty="0" err="1">
                <a:effectLst/>
              </a:rPr>
              <a:t>РИФабс</a:t>
            </a:r>
            <a:r>
              <a:rPr lang="ru-RU" sz="2000" b="0" dirty="0">
                <a:effectLst/>
              </a:rPr>
              <a:t> и РИФ );</a:t>
            </a:r>
          </a:p>
          <a:p>
            <a:pPr indent="228600">
              <a:lnSpc>
                <a:spcPct val="100000"/>
              </a:lnSpc>
            </a:pPr>
            <a:r>
              <a:rPr lang="ru-RU" sz="2000" b="0" dirty="0">
                <a:effectLst/>
              </a:rPr>
              <a:t>Реакция иммобилизации (бледных) трепонем (РИБТ, РИТ);</a:t>
            </a:r>
          </a:p>
          <a:p>
            <a:pPr indent="228600">
              <a:lnSpc>
                <a:spcPct val="100000"/>
              </a:lnSpc>
            </a:pPr>
            <a:r>
              <a:rPr lang="ru-RU" sz="2000" b="0" dirty="0" err="1">
                <a:effectLst/>
              </a:rPr>
              <a:t>Иммунохемилюминесцентное</a:t>
            </a:r>
            <a:r>
              <a:rPr lang="ru-RU" sz="2000" b="0" dirty="0">
                <a:effectLst/>
              </a:rPr>
              <a:t> исследование;</a:t>
            </a:r>
          </a:p>
          <a:p>
            <a:pPr indent="228600">
              <a:lnSpc>
                <a:spcPct val="100000"/>
              </a:lnSpc>
            </a:pPr>
            <a:r>
              <a:rPr lang="ru-RU" sz="2000" b="0" dirty="0" err="1">
                <a:effectLst/>
              </a:rPr>
              <a:t>Иммунохроматографическое</a:t>
            </a:r>
            <a:r>
              <a:rPr lang="ru-RU" sz="2000" b="0" dirty="0">
                <a:effectLst/>
              </a:rPr>
              <a:t> исследование</a:t>
            </a:r>
            <a:r>
              <a:rPr lang="ru-RU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9656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11771-CD81-463A-9249-BAC8FCC61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Инструментальная диагностика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2E5127-0F2B-49B4-BE57-48B5727F4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457200">
              <a:lnSpc>
                <a:spcPct val="100000"/>
              </a:lnSpc>
              <a:buNone/>
            </a:pPr>
            <a:r>
              <a:rPr lang="ru-RU" dirty="0"/>
              <a:t>Рекомендуется всем пациентам при диагностике нейросифилиса в целях оценки объема поражения и топической диагностики в зависимости от клинической формы и объема поражения выполнение:</a:t>
            </a:r>
          </a:p>
          <a:p>
            <a:pPr indent="457200">
              <a:lnSpc>
                <a:spcPct val="100000"/>
              </a:lnSpc>
            </a:pPr>
            <a:r>
              <a:rPr lang="ru-RU" dirty="0"/>
              <a:t>магнитно-резонансной томографии ГМ</a:t>
            </a:r>
          </a:p>
          <a:p>
            <a:pPr indent="457200">
              <a:lnSpc>
                <a:spcPct val="100000"/>
              </a:lnSpc>
            </a:pPr>
            <a:r>
              <a:rPr lang="ru-RU" dirty="0"/>
              <a:t>компьютерной томографии ГМ</a:t>
            </a:r>
          </a:p>
          <a:p>
            <a:pPr indent="457200">
              <a:lnSpc>
                <a:spcPct val="100000"/>
              </a:lnSpc>
            </a:pPr>
            <a:r>
              <a:rPr lang="ru-RU" dirty="0"/>
              <a:t>электроэнцефалографии</a:t>
            </a:r>
          </a:p>
        </p:txBody>
      </p:sp>
    </p:spTree>
    <p:extLst>
      <p:ext uri="{BB962C8B-B14F-4D97-AF65-F5344CB8AC3E}">
        <p14:creationId xmlns:p14="http://schemas.microsoft.com/office/powerpoint/2010/main" val="18413616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529C5-4EBA-4AC8-BB84-78C324C8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Инструментальная диагностика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F05D7A-6358-44F3-9D57-7F7CCE637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457200">
              <a:buNone/>
            </a:pPr>
            <a:r>
              <a:rPr lang="ru-RU" dirty="0"/>
              <a:t>Рекомендуется пациентам с подозрением висцеральный сифилис проведение: </a:t>
            </a:r>
          </a:p>
          <a:p>
            <a:pPr indent="457200"/>
            <a:r>
              <a:rPr lang="ru-RU" dirty="0"/>
              <a:t>эхокардиографии, </a:t>
            </a:r>
          </a:p>
          <a:p>
            <a:pPr indent="457200"/>
            <a:r>
              <a:rPr lang="ru-RU" dirty="0"/>
              <a:t>компьютерной томографии внутренних органов, </a:t>
            </a:r>
          </a:p>
          <a:p>
            <a:pPr indent="457200"/>
            <a:r>
              <a:rPr lang="ru-RU" dirty="0" err="1"/>
              <a:t>магнитнорезонансной</a:t>
            </a:r>
            <a:r>
              <a:rPr lang="ru-RU" dirty="0"/>
              <a:t> томографии, </a:t>
            </a:r>
          </a:p>
          <a:p>
            <a:pPr indent="457200"/>
            <a:r>
              <a:rPr lang="ru-RU" dirty="0"/>
              <a:t>электрокардиографии, </a:t>
            </a:r>
          </a:p>
          <a:p>
            <a:pPr indent="457200"/>
            <a:r>
              <a:rPr lang="ru-RU" dirty="0"/>
              <a:t>рентгенографии, </a:t>
            </a:r>
          </a:p>
          <a:p>
            <a:pPr indent="457200"/>
            <a:r>
              <a:rPr lang="ru-RU" dirty="0"/>
              <a:t>коронарографии, </a:t>
            </a:r>
          </a:p>
          <a:p>
            <a:pPr indent="457200"/>
            <a:r>
              <a:rPr lang="ru-RU" dirty="0"/>
              <a:t>ультразвуковое исследование внутренних органов, </a:t>
            </a:r>
          </a:p>
          <a:p>
            <a:pPr indent="457200"/>
            <a:r>
              <a:rPr lang="ru-RU" dirty="0"/>
              <a:t>брюшная </a:t>
            </a:r>
            <a:r>
              <a:rPr lang="ru-RU" dirty="0" err="1"/>
              <a:t>аортография</a:t>
            </a:r>
            <a:r>
              <a:rPr lang="ru-RU" dirty="0"/>
              <a:t> ультразвуковой допплерографии крупных сосудов</a:t>
            </a:r>
          </a:p>
        </p:txBody>
      </p:sp>
    </p:spTree>
    <p:extLst>
      <p:ext uri="{BB962C8B-B14F-4D97-AF65-F5344CB8AC3E}">
        <p14:creationId xmlns:p14="http://schemas.microsoft.com/office/powerpoint/2010/main" val="180082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CEEE0-D776-4E2F-B782-66DB3F0A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Характер высыпаний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69E4A8-08E1-42F9-A344-42A2D4485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28600">
              <a:lnSpc>
                <a:spcPct val="100000"/>
              </a:lnSpc>
            </a:pPr>
            <a:r>
              <a:rPr lang="ru-RU" dirty="0"/>
              <a:t>Гуммозные и бугорковые сифилиды (МЭ – узлы и бугорки); </a:t>
            </a:r>
          </a:p>
          <a:p>
            <a:pPr indent="228600">
              <a:lnSpc>
                <a:spcPct val="100000"/>
              </a:lnSpc>
            </a:pPr>
            <a:r>
              <a:rPr lang="ru-RU" dirty="0"/>
              <a:t>Третичная розеола </a:t>
            </a:r>
            <a:r>
              <a:rPr lang="ru-RU" dirty="0" err="1"/>
              <a:t>Фурнье</a:t>
            </a:r>
            <a:r>
              <a:rPr lang="ru-RU" dirty="0"/>
              <a:t> – бледно-розовые пятна, расположенные сгруппировано в виде колец, дуг, овалов </a:t>
            </a:r>
          </a:p>
        </p:txBody>
      </p:sp>
      <p:pic>
        <p:nvPicPr>
          <p:cNvPr id="4" name="Picture 6" descr="~AUT0012">
            <a:extLst>
              <a:ext uri="{FF2B5EF4-FFF2-40B4-BE49-F238E27FC236}">
                <a16:creationId xmlns:a16="http://schemas.microsoft.com/office/drawing/2014/main" id="{74F64DE0-C04E-4EF9-A013-9A9001667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1374" y="3455987"/>
            <a:ext cx="3893066" cy="30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~AUT0013">
            <a:extLst>
              <a:ext uri="{FF2B5EF4-FFF2-40B4-BE49-F238E27FC236}">
                <a16:creationId xmlns:a16="http://schemas.microsoft.com/office/drawing/2014/main" id="{AE25E582-9A44-41E4-91CE-B29C6769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3341" y="3455987"/>
            <a:ext cx="4017285" cy="30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5262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E91ED2-E021-4A68-A14E-D380E8D7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CAC6C3-573B-41E2-B052-384DA80A0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i="1" u="sng" dirty="0"/>
              <a:t>Превентивное лечение </a:t>
            </a:r>
            <a:r>
              <a:rPr lang="ru-RU" dirty="0"/>
              <a:t>проводят с целью предупреждения сифилиса лицам, находившимся в половом и тесном бытовом контакте с пациентами с ранними формами сифилиса, если с момента контакта прошло не более 2 месяцев;</a:t>
            </a:r>
          </a:p>
          <a:p>
            <a:r>
              <a:rPr lang="ru-RU" i="1" u="sng" dirty="0"/>
              <a:t>Специфическое лечение </a:t>
            </a:r>
            <a:r>
              <a:rPr lang="ru-RU" dirty="0"/>
              <a:t>проводят с целью этиологического излечения пациента путем создания </a:t>
            </a:r>
            <a:r>
              <a:rPr lang="ru-RU" dirty="0" err="1"/>
              <a:t>трепонемоцидной</a:t>
            </a:r>
            <a:r>
              <a:rPr lang="ru-RU" dirty="0"/>
              <a:t> концентрации антимикробного препарата в крови и тканях, а при нейросифилисе – в цереброспинальной жидкости.</a:t>
            </a:r>
          </a:p>
        </p:txBody>
      </p:sp>
    </p:spTree>
    <p:extLst>
      <p:ext uri="{BB962C8B-B14F-4D97-AF65-F5344CB8AC3E}">
        <p14:creationId xmlns:p14="http://schemas.microsoft.com/office/powerpoint/2010/main" val="34842004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B0F307-6319-4E50-BF41-5B4D9A62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b="1" dirty="0"/>
              <a:t>Лечение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AF9DF0-EC07-4650-97E5-105D9372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1. Пенициллины: </a:t>
            </a:r>
          </a:p>
          <a:p>
            <a:r>
              <a:rPr lang="ru-RU" dirty="0" err="1"/>
              <a:t>Бензатина</a:t>
            </a:r>
            <a:r>
              <a:rPr lang="ru-RU" dirty="0"/>
              <a:t> </a:t>
            </a:r>
            <a:r>
              <a:rPr lang="ru-RU" dirty="0" err="1"/>
              <a:t>бензилпенициллин</a:t>
            </a:r>
            <a:r>
              <a:rPr lang="ru-RU" dirty="0"/>
              <a:t> (</a:t>
            </a:r>
            <a:r>
              <a:rPr lang="ru-RU" dirty="0" err="1"/>
              <a:t>дюрантный</a:t>
            </a:r>
            <a:r>
              <a:rPr lang="ru-RU" dirty="0"/>
              <a:t>); </a:t>
            </a:r>
          </a:p>
          <a:p>
            <a:r>
              <a:rPr lang="ru-RU" dirty="0" err="1"/>
              <a:t>Бензатина</a:t>
            </a:r>
            <a:r>
              <a:rPr lang="ru-RU" dirty="0"/>
              <a:t> </a:t>
            </a:r>
            <a:r>
              <a:rPr lang="ru-RU" dirty="0" err="1"/>
              <a:t>бензилпенициллин+Бензилпенициллин</a:t>
            </a:r>
            <a:r>
              <a:rPr lang="ru-RU" dirty="0"/>
              <a:t> </a:t>
            </a:r>
            <a:r>
              <a:rPr lang="ru-RU" dirty="0" err="1"/>
              <a:t>прокаина</a:t>
            </a:r>
            <a:r>
              <a:rPr lang="ru-RU" dirty="0"/>
              <a:t> (4:1) (</a:t>
            </a:r>
            <a:r>
              <a:rPr lang="ru-RU" dirty="0" err="1"/>
              <a:t>дюрантный</a:t>
            </a:r>
            <a:r>
              <a:rPr lang="ru-RU" dirty="0"/>
              <a:t>); </a:t>
            </a:r>
          </a:p>
          <a:p>
            <a:r>
              <a:rPr lang="ru-RU" dirty="0" err="1"/>
              <a:t>Бензилпенициллин</a:t>
            </a:r>
            <a:r>
              <a:rPr lang="ru-RU" dirty="0"/>
              <a:t> (</a:t>
            </a:r>
            <a:r>
              <a:rPr lang="ru-RU" dirty="0" err="1"/>
              <a:t>бензилпенициллина</a:t>
            </a:r>
            <a:r>
              <a:rPr lang="ru-RU" dirty="0"/>
              <a:t> новокаиновая соль);  </a:t>
            </a:r>
          </a:p>
          <a:p>
            <a:r>
              <a:rPr lang="ru-RU" dirty="0" err="1"/>
              <a:t>Бензилпенициллин</a:t>
            </a:r>
            <a:r>
              <a:rPr lang="ru-RU" dirty="0"/>
              <a:t> (</a:t>
            </a:r>
            <a:r>
              <a:rPr lang="ru-RU" dirty="0" err="1"/>
              <a:t>бензилпенициллина</a:t>
            </a:r>
            <a:r>
              <a:rPr lang="ru-RU" dirty="0"/>
              <a:t> натриевая соль);</a:t>
            </a:r>
          </a:p>
          <a:p>
            <a:r>
              <a:rPr lang="ru-RU" dirty="0"/>
              <a:t>Ампициллин, Оксациллин. </a:t>
            </a:r>
          </a:p>
          <a:p>
            <a:pPr marL="0" indent="0">
              <a:buNone/>
            </a:pPr>
            <a:r>
              <a:rPr lang="ru-RU" dirty="0"/>
              <a:t>2. Тетрациклины: </a:t>
            </a:r>
            <a:r>
              <a:rPr lang="ru-RU" dirty="0" err="1"/>
              <a:t>Доксициклин</a:t>
            </a:r>
            <a:r>
              <a:rPr lang="ru-RU" dirty="0"/>
              <a:t>. </a:t>
            </a:r>
          </a:p>
          <a:p>
            <a:pPr marL="0" indent="0">
              <a:buNone/>
            </a:pPr>
            <a:r>
              <a:rPr lang="ru-RU" dirty="0"/>
              <a:t>3. Макролиды: Эритромицин. </a:t>
            </a:r>
          </a:p>
          <a:p>
            <a:pPr marL="0" indent="0">
              <a:buNone/>
            </a:pPr>
            <a:r>
              <a:rPr lang="ru-RU" dirty="0"/>
              <a:t>4. Цефалоспорины: Цефтриаксон. </a:t>
            </a:r>
          </a:p>
        </p:txBody>
      </p:sp>
    </p:spTree>
    <p:extLst>
      <p:ext uri="{BB962C8B-B14F-4D97-AF65-F5344CB8AC3E}">
        <p14:creationId xmlns:p14="http://schemas.microsoft.com/office/powerpoint/2010/main" val="42394939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302F97-E872-4792-A32F-90FEB474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Лечение</a:t>
            </a:r>
            <a:endParaRPr lang="ru-RU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87FB9181-B267-AECE-B81C-17D70F6910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690578"/>
              </p:ext>
            </p:extLst>
          </p:nvPr>
        </p:nvGraphicFramePr>
        <p:xfrm>
          <a:off x="838200" y="1825625"/>
          <a:ext cx="10515600" cy="29311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87391653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9004533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Превентивное лечение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Специфическая </a:t>
                      </a:r>
                      <a:r>
                        <a:rPr lang="ru-RU" dirty="0" err="1"/>
                        <a:t>иррадикация</a:t>
                      </a:r>
                      <a:r>
                        <a:rPr lang="ru-RU" dirty="0"/>
                        <a:t> БТ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836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Бензатина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бензилпенициллин</a:t>
                      </a:r>
                      <a:r>
                        <a:rPr lang="ru-RU" dirty="0"/>
                        <a:t> 2,4 млн. ЕД в/м №1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Бензатина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бензилпенициллин</a:t>
                      </a:r>
                      <a:r>
                        <a:rPr lang="ru-RU" dirty="0"/>
                        <a:t> 2,4 млн. ЕД 1р/5сут в/м №3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780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Бензатина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бензилпенициллин+Бензилпенициллин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прокаина</a:t>
                      </a:r>
                      <a:r>
                        <a:rPr lang="ru-RU" dirty="0"/>
                        <a:t> по 1,5 млн. ЕД в/м №2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Бензатина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бензилпенициллин+Бензилпенициллин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прокаина</a:t>
                      </a:r>
                      <a:r>
                        <a:rPr lang="ru-RU" dirty="0"/>
                        <a:t> 1,5 млн. ЕД 2 р/</a:t>
                      </a:r>
                      <a:r>
                        <a:rPr lang="ru-RU" dirty="0" err="1"/>
                        <a:t>нед</a:t>
                      </a:r>
                      <a:r>
                        <a:rPr lang="ru-RU" dirty="0"/>
                        <a:t> в/м №5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002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Бензилпенициллина</a:t>
                      </a:r>
                      <a:r>
                        <a:rPr lang="ru-RU" dirty="0"/>
                        <a:t> новокаиновая соль 600 тыс. ЕД 2 р/</a:t>
                      </a:r>
                      <a:r>
                        <a:rPr lang="ru-RU" dirty="0" err="1"/>
                        <a:t>сут</a:t>
                      </a:r>
                      <a:r>
                        <a:rPr lang="ru-RU" dirty="0"/>
                        <a:t> в/м × 7 </a:t>
                      </a:r>
                      <a:r>
                        <a:rPr lang="ru-RU" dirty="0" err="1"/>
                        <a:t>сут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Бензилпенициллина</a:t>
                      </a:r>
                      <a:r>
                        <a:rPr lang="ru-RU" dirty="0"/>
                        <a:t> новокаиновая соль 600 тыс. ЕД 2 р/</a:t>
                      </a:r>
                      <a:r>
                        <a:rPr lang="ru-RU" dirty="0" err="1"/>
                        <a:t>сут</a:t>
                      </a:r>
                      <a:r>
                        <a:rPr lang="ru-RU" dirty="0"/>
                        <a:t> в/м × 14 </a:t>
                      </a:r>
                      <a:r>
                        <a:rPr lang="ru-RU" dirty="0" err="1"/>
                        <a:t>сут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908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Бензилпенициллина</a:t>
                      </a:r>
                      <a:r>
                        <a:rPr lang="ru-RU" dirty="0"/>
                        <a:t> натриевая соль 1 млн. ЕД 6 р/</a:t>
                      </a:r>
                      <a:r>
                        <a:rPr lang="ru-RU" dirty="0" err="1"/>
                        <a:t>сут</a:t>
                      </a:r>
                      <a:r>
                        <a:rPr lang="ru-RU" dirty="0"/>
                        <a:t> в/м × 14 суток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766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448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D39FE-DFBD-6B32-E985-3B434EA4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Д-наблюдение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09EB42-100D-52E7-907F-8BB2208D4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клинико-серологический контроль (наблюдение) после окончания специфического лечения осуществлять </a:t>
            </a:r>
            <a:r>
              <a:rPr lang="ru-RU" i="1" dirty="0"/>
              <a:t>1 раз в 3 месяца в течение первого года</a:t>
            </a:r>
            <a:r>
              <a:rPr lang="ru-RU" dirty="0"/>
              <a:t> наблюдения и </a:t>
            </a:r>
            <a:r>
              <a:rPr lang="ru-RU" i="1" dirty="0"/>
              <a:t>1 раз в 6 месяцев в последующие годы </a:t>
            </a:r>
            <a:r>
              <a:rPr lang="ru-RU" dirty="0"/>
              <a:t>с постановкой </a:t>
            </a:r>
            <a:r>
              <a:rPr lang="ru-RU" dirty="0" err="1"/>
              <a:t>нетрепонемных</a:t>
            </a:r>
            <a:r>
              <a:rPr lang="ru-RU" dirty="0"/>
              <a:t> тестов (РМП);</a:t>
            </a:r>
          </a:p>
          <a:p>
            <a:r>
              <a:rPr lang="ru-RU" dirty="0"/>
              <a:t>клинико-серологическое наблюдение осуществлялось в течение </a:t>
            </a:r>
            <a:r>
              <a:rPr lang="ru-RU" i="1" dirty="0"/>
              <a:t>5 лет</a:t>
            </a:r>
            <a:r>
              <a:rPr lang="ru-RU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6508988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EE196-2F75-CC0E-AA16-940260755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Рекомендуемая 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20F354-ED19-0458-EF34-A6272793B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Вульф К. Дерматовенерология </a:t>
            </a:r>
            <a:r>
              <a:rPr lang="ru-RU" altLang="ru-RU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Фицпатрика</a:t>
            </a:r>
            <a:r>
              <a:rPr lang="ru-RU" alt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 клинической практике в 3-х томах: атлас – справочник.- М.: Практика – 2012 .</a:t>
            </a:r>
          </a:p>
          <a:p>
            <a:r>
              <a:rPr lang="ru-RU" alt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Скрипкин Ю.К. Кожные и венерические болезни: учебник.- М.: ГЭОТАР-Медиа, 2012 . </a:t>
            </a:r>
          </a:p>
          <a:p>
            <a:r>
              <a:rPr lang="ru-RU" alt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Уайт Г. Атлас по дерматологии /пер. с англ. </a:t>
            </a:r>
            <a:r>
              <a:rPr lang="ru-RU" altLang="ru-RU" sz="28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Н.Кочергина</a:t>
            </a:r>
            <a:r>
              <a:rPr lang="ru-RU" altLang="ru-R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.- М.: ГЭОТАР-Медиа, 2009.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Сифилис. Клинические рекомендации. Общероссийская общественная организация «Российское общество дерматовенерологов и косметологов». – 2020 – 59 с. </a:t>
            </a:r>
          </a:p>
        </p:txBody>
      </p:sp>
    </p:spTree>
    <p:extLst>
      <p:ext uri="{BB962C8B-B14F-4D97-AF65-F5344CB8AC3E}">
        <p14:creationId xmlns:p14="http://schemas.microsoft.com/office/powerpoint/2010/main" val="5522036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18BD3A5-F2C5-F50F-6572-73D3AAE04503}"/>
              </a:ext>
            </a:extLst>
          </p:cNvPr>
          <p:cNvSpPr txBox="1">
            <a:spLocks/>
          </p:cNvSpPr>
          <p:nvPr/>
        </p:nvSpPr>
        <p:spPr>
          <a:xfrm>
            <a:off x="1524000" y="2277141"/>
            <a:ext cx="9144000" cy="1324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/>
              <a:t>Спасибо за внимание!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0A59E543-FA80-348A-71B4-B17A83011B1F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/>
              <a:t>Не забудьте подать сведения об отсутствующих</a:t>
            </a:r>
          </a:p>
        </p:txBody>
      </p:sp>
    </p:spTree>
    <p:extLst>
      <p:ext uri="{BB962C8B-B14F-4D97-AF65-F5344CB8AC3E}">
        <p14:creationId xmlns:p14="http://schemas.microsoft.com/office/powerpoint/2010/main" val="2824964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EE43F-94FA-441A-9AB9-DAC54A7C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Третичная розеола </a:t>
            </a:r>
            <a:r>
              <a:rPr lang="ru-RU" b="1" dirty="0" err="1"/>
              <a:t>Фурнье</a:t>
            </a:r>
            <a:endParaRPr lang="ru-RU" b="1" dirty="0"/>
          </a:p>
        </p:txBody>
      </p:sp>
      <p:pic>
        <p:nvPicPr>
          <p:cNvPr id="4" name="Picture 8" descr="~AUT0008">
            <a:extLst>
              <a:ext uri="{FF2B5EF4-FFF2-40B4-BE49-F238E27FC236}">
                <a16:creationId xmlns:a16="http://schemas.microsoft.com/office/drawing/2014/main" id="{F00A15A2-6EF2-A803-7BAD-7FD52B0C6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1805" y="3741966"/>
            <a:ext cx="3950195" cy="3019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332AD45-8524-45D0-8DB9-286AD14FA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228600">
              <a:lnSpc>
                <a:spcPct val="100000"/>
              </a:lnSpc>
            </a:pPr>
            <a:r>
              <a:rPr lang="ru-RU" sz="2800" dirty="0"/>
              <a:t>Пятна бледно-розового цвета кольцевидной или округлой формы диаметром 5-15 см;</a:t>
            </a:r>
            <a:endParaRPr lang="ru-RU" dirty="0"/>
          </a:p>
          <a:p>
            <a:pPr indent="228600">
              <a:lnSpc>
                <a:spcPct val="100000"/>
              </a:lnSpc>
            </a:pPr>
            <a:r>
              <a:rPr lang="ru-RU" altLang="ru-RU" sz="2800" dirty="0"/>
              <a:t>Своеобразная конфигурация в виде колец, дуг, гирлянд;</a:t>
            </a:r>
            <a:endParaRPr lang="ru-RU" altLang="ru-RU" dirty="0"/>
          </a:p>
          <a:p>
            <a:pPr indent="228600">
              <a:lnSpc>
                <a:spcPct val="100000"/>
              </a:lnSpc>
            </a:pPr>
            <a:r>
              <a:rPr lang="ru-RU" sz="2800" dirty="0"/>
              <a:t>Излюбленная локализация на коже туловища, </a:t>
            </a:r>
          </a:p>
          <a:p>
            <a:pPr indent="0">
              <a:lnSpc>
                <a:spcPct val="100000"/>
              </a:lnSpc>
              <a:buNone/>
            </a:pPr>
            <a:r>
              <a:rPr lang="ru-RU" sz="2800" dirty="0"/>
              <a:t>поясницы, бедер, ягодиц;</a:t>
            </a:r>
            <a:endParaRPr lang="ru-RU" dirty="0"/>
          </a:p>
          <a:p>
            <a:pPr indent="228600">
              <a:lnSpc>
                <a:spcPct val="100000"/>
              </a:lnSpc>
            </a:pPr>
            <a:r>
              <a:rPr lang="ru-RU" altLang="ru-RU" sz="2800" dirty="0"/>
              <a:t>Субъективные ощущения отсутствуют;</a:t>
            </a:r>
            <a:endParaRPr lang="ru-RU" altLang="ru-RU" dirty="0"/>
          </a:p>
          <a:p>
            <a:pPr indent="228600">
              <a:lnSpc>
                <a:spcPct val="100000"/>
              </a:lnSpc>
            </a:pPr>
            <a:r>
              <a:rPr lang="ru-RU" altLang="ru-RU" sz="2800" dirty="0"/>
              <a:t>Может сочетаться с другими проявлениями </a:t>
            </a:r>
          </a:p>
          <a:p>
            <a:pPr indent="0">
              <a:lnSpc>
                <a:spcPct val="100000"/>
              </a:lnSpc>
              <a:buNone/>
            </a:pPr>
            <a:r>
              <a:rPr lang="ru-RU" altLang="ru-RU" sz="2800" dirty="0"/>
              <a:t>третичного сифилиса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4659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Пользователь\Desktop\1351507684_kozhniy_sifilis.jpg">
            <a:extLst>
              <a:ext uri="{FF2B5EF4-FFF2-40B4-BE49-F238E27FC236}">
                <a16:creationId xmlns:a16="http://schemas.microsoft.com/office/drawing/2014/main" id="{5BBCBEE4-53AD-4A99-A23A-72E6A8807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464" y="388635"/>
            <a:ext cx="8941072" cy="608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760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Сифилитичесие бугорки и гумма на левой голени у больной 65 лет">
            <a:extLst>
              <a:ext uri="{FF2B5EF4-FFF2-40B4-BE49-F238E27FC236}">
                <a16:creationId xmlns:a16="http://schemas.microsoft.com/office/drawing/2014/main" id="{A955AFED-529E-405C-9E4C-683BA52C1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6681" y="196850"/>
            <a:ext cx="4338637" cy="646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008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1733</Words>
  <Application>Microsoft Office PowerPoint</Application>
  <PresentationFormat>Широкоэкранный</PresentationFormat>
  <Paragraphs>215</Paragraphs>
  <Slides>65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2" baseType="lpstr">
      <vt:lpstr>Arial</vt:lpstr>
      <vt:lpstr>Calibri</vt:lpstr>
      <vt:lpstr>Calibri Light</vt:lpstr>
      <vt:lpstr>PTSerif-BoldItalic</vt:lpstr>
      <vt:lpstr>PTSerif-Italic</vt:lpstr>
      <vt:lpstr>Wingdings</vt:lpstr>
      <vt:lpstr>Тема Office</vt:lpstr>
      <vt:lpstr>Федеральное государственное бюджетное образовательное учреждение высшего образования «Красноярский государственный медицинский университет им. проф. В. Ф. Войно-Ясенецкого» Министерства Здравоохранения Российской Федерации  Кафедра дерматовенерологии имени профессора В.И.Прохоренкова с курсом косметологии и ПО </vt:lpstr>
      <vt:lpstr>Сайт КрасГМУ → Обучающимся → УМКД → Дерматовенерология → п 2.4 Тематический план лекций</vt:lpstr>
      <vt:lpstr>Презентация PowerPoint</vt:lpstr>
      <vt:lpstr>Патогенез сифилиса</vt:lpstr>
      <vt:lpstr>Третичный сифилис </vt:lpstr>
      <vt:lpstr>Характер высыпаний </vt:lpstr>
      <vt:lpstr>Третичная розеола Фурнье</vt:lpstr>
      <vt:lpstr>Презентация PowerPoint</vt:lpstr>
      <vt:lpstr>Презентация PowerPoint</vt:lpstr>
      <vt:lpstr>Бугорковый сифилид </vt:lpstr>
      <vt:lpstr>Презентация PowerPoint</vt:lpstr>
      <vt:lpstr>Презентация PowerPoint</vt:lpstr>
      <vt:lpstr>Презентация PowerPoint</vt:lpstr>
      <vt:lpstr>Гуммозный сифилид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Нейросифилис</vt:lpstr>
      <vt:lpstr>Презентация PowerPoint</vt:lpstr>
      <vt:lpstr>Нейросифилис с симптомами </vt:lpstr>
      <vt:lpstr>Нейросифилис с симптомами </vt:lpstr>
      <vt:lpstr>Презентация PowerPoint</vt:lpstr>
      <vt:lpstr>Презентация PowerPoint</vt:lpstr>
      <vt:lpstr>Презентация PowerPoint</vt:lpstr>
      <vt:lpstr>Висцеросифилис и сифилис ОДА</vt:lpstr>
      <vt:lpstr>Висцеросифилис и сифилис ОДА</vt:lpstr>
      <vt:lpstr>Врожденный сифилис</vt:lpstr>
      <vt:lpstr>Ранний врожденный сифилис</vt:lpstr>
      <vt:lpstr>Презентация PowerPoint</vt:lpstr>
      <vt:lpstr>Презентация PowerPoint</vt:lpstr>
      <vt:lpstr>Дифференциальная диагностика сифилитической и эпидемической пузырчатки новорожденных</vt:lpstr>
      <vt:lpstr>Презентация PowerPoint</vt:lpstr>
      <vt:lpstr>Презентация PowerPoint</vt:lpstr>
      <vt:lpstr>Презентация PowerPoint</vt:lpstr>
      <vt:lpstr>Презентация PowerPoint</vt:lpstr>
      <vt:lpstr>Ранний врожденный сифилис</vt:lpstr>
      <vt:lpstr>Презентация PowerPoint</vt:lpstr>
      <vt:lpstr>Презентация PowerPoint</vt:lpstr>
      <vt:lpstr>Ранний врожденный сифилис</vt:lpstr>
      <vt:lpstr>Поздний врожденный сифилис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Поздний врожденный сифилис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Диагностика</vt:lpstr>
      <vt:lpstr>Диагностика</vt:lpstr>
      <vt:lpstr>Лабораторная диагностика </vt:lpstr>
      <vt:lpstr>Лабораторная диагностика </vt:lpstr>
      <vt:lpstr>Лабораторная диагностика </vt:lpstr>
      <vt:lpstr>Инструментальная диагностика</vt:lpstr>
      <vt:lpstr>Инструментальная диагностика</vt:lpstr>
      <vt:lpstr>Лечение</vt:lpstr>
      <vt:lpstr> Лечение</vt:lpstr>
      <vt:lpstr>Лечение</vt:lpstr>
      <vt:lpstr>Д-наблюдение</vt:lpstr>
      <vt:lpstr>Рекомендуемая литература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«Красноярский государственный медицинский университет им. проф. В. Ф. Войно-Ясенецкого» Министерства Здравоохранения Российской Федерации  Кафедра дерматовенерологии имени профессора В.И.Прохоренкова с курсом косметологии и ПО </dc:title>
  <dc:creator>205</dc:creator>
  <cp:lastModifiedBy>Asus</cp:lastModifiedBy>
  <cp:revision>24</cp:revision>
  <dcterms:created xsi:type="dcterms:W3CDTF">2022-10-13T05:14:54Z</dcterms:created>
  <dcterms:modified xsi:type="dcterms:W3CDTF">2022-10-15T05:55:27Z</dcterms:modified>
</cp:coreProperties>
</file>