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3" r:id="rId1"/>
    <p:sldMasterId id="2147483675" r:id="rId2"/>
    <p:sldMasterId id="2147483687" r:id="rId3"/>
    <p:sldMasterId id="2147483699" r:id="rId4"/>
    <p:sldMasterId id="2147483735" r:id="rId5"/>
  </p:sldMasterIdLst>
  <p:notesMasterIdLst>
    <p:notesMasterId r:id="rId78"/>
  </p:notesMasterIdLst>
  <p:handoutMasterIdLst>
    <p:handoutMasterId r:id="rId79"/>
  </p:handoutMasterIdLst>
  <p:sldIdLst>
    <p:sldId id="256" r:id="rId6"/>
    <p:sldId id="537" r:id="rId7"/>
    <p:sldId id="581" r:id="rId8"/>
    <p:sldId id="546" r:id="rId9"/>
    <p:sldId id="547" r:id="rId10"/>
    <p:sldId id="548" r:id="rId11"/>
    <p:sldId id="549" r:id="rId12"/>
    <p:sldId id="545" r:id="rId13"/>
    <p:sldId id="520" r:id="rId14"/>
    <p:sldId id="593" r:id="rId15"/>
    <p:sldId id="594" r:id="rId16"/>
    <p:sldId id="595" r:id="rId17"/>
    <p:sldId id="597" r:id="rId18"/>
    <p:sldId id="598" r:id="rId19"/>
    <p:sldId id="582" r:id="rId20"/>
    <p:sldId id="604" r:id="rId21"/>
    <p:sldId id="605" r:id="rId22"/>
    <p:sldId id="606" r:id="rId23"/>
    <p:sldId id="607" r:id="rId24"/>
    <p:sldId id="608" r:id="rId25"/>
    <p:sldId id="609" r:id="rId26"/>
    <p:sldId id="612" r:id="rId27"/>
    <p:sldId id="559" r:id="rId28"/>
    <p:sldId id="564" r:id="rId29"/>
    <p:sldId id="568" r:id="rId30"/>
    <p:sldId id="571" r:id="rId31"/>
    <p:sldId id="386" r:id="rId32"/>
    <p:sldId id="385" r:id="rId33"/>
    <p:sldId id="387" r:id="rId34"/>
    <p:sldId id="485" r:id="rId35"/>
    <p:sldId id="382" r:id="rId36"/>
    <p:sldId id="570" r:id="rId37"/>
    <p:sldId id="486" r:id="rId38"/>
    <p:sldId id="488" r:id="rId39"/>
    <p:sldId id="512" r:id="rId40"/>
    <p:sldId id="521" r:id="rId41"/>
    <p:sldId id="519" r:id="rId42"/>
    <p:sldId id="489" r:id="rId43"/>
    <p:sldId id="490" r:id="rId44"/>
    <p:sldId id="494" r:id="rId45"/>
    <p:sldId id="491" r:id="rId46"/>
    <p:sldId id="613" r:id="rId47"/>
    <p:sldId id="614" r:id="rId48"/>
    <p:sldId id="615" r:id="rId49"/>
    <p:sldId id="616" r:id="rId50"/>
    <p:sldId id="527" r:id="rId51"/>
    <p:sldId id="528" r:id="rId52"/>
    <p:sldId id="601" r:id="rId53"/>
    <p:sldId id="603" r:id="rId54"/>
    <p:sldId id="530" r:id="rId55"/>
    <p:sldId id="531" r:id="rId56"/>
    <p:sldId id="532" r:id="rId57"/>
    <p:sldId id="533" r:id="rId58"/>
    <p:sldId id="534" r:id="rId59"/>
    <p:sldId id="535" r:id="rId60"/>
    <p:sldId id="617" r:id="rId61"/>
    <p:sldId id="522" r:id="rId62"/>
    <p:sldId id="579" r:id="rId63"/>
    <p:sldId id="580" r:id="rId64"/>
    <p:sldId id="502" r:id="rId65"/>
    <p:sldId id="515" r:id="rId66"/>
    <p:sldId id="516" r:id="rId67"/>
    <p:sldId id="517" r:id="rId68"/>
    <p:sldId id="518" r:id="rId69"/>
    <p:sldId id="509" r:id="rId70"/>
    <p:sldId id="587" r:id="rId71"/>
    <p:sldId id="588" r:id="rId72"/>
    <p:sldId id="589" r:id="rId73"/>
    <p:sldId id="590" r:id="rId74"/>
    <p:sldId id="591" r:id="rId75"/>
    <p:sldId id="592" r:id="rId76"/>
    <p:sldId id="287" r:id="rId77"/>
  </p:sldIdLst>
  <p:sldSz cx="9144000" cy="6858000" type="screen4x3"/>
  <p:notesSz cx="9926638" cy="6797675"/>
  <p:custDataLst>
    <p:tags r:id="rId8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6" autoAdjust="0"/>
    <p:restoredTop sz="94660"/>
  </p:normalViewPr>
  <p:slideViewPr>
    <p:cSldViewPr>
      <p:cViewPr>
        <p:scale>
          <a:sx n="60" d="100"/>
          <a:sy n="60" d="100"/>
        </p:scale>
        <p:origin x="-2172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4A76-8FD1-46C8-9A18-6F57F31A9526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611F-8C64-4C94-B447-EFD8E6D444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99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FD89F-A9D6-4128-8876-35B578F96222}" type="datetimeFigureOut">
              <a:rPr lang="ru-RU" smtClean="0"/>
              <a:t>20.09.2019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316FE-6BB7-458A-A604-4456FA026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83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51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7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74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44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62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546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424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83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689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0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924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472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31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130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907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646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22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4568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5270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09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252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47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073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86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86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86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43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296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469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5505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977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49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077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723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776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638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5081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883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4080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672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64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6331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411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89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114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0953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193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3530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0109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024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72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32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362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0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262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316FE-6BB7-458A-A604-4456FA0264D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0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2346-602F-4AB3-B037-68E54EEFC3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C648-E69D-433F-805D-D8E088AE7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BC1A-19C0-4D5C-9CBB-4EE803CAC7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2346-602F-4AB3-B037-68E54EEFC3FE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222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0E79-693D-4699-A08F-34A058ED6E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4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784E-02A4-4FAB-9924-2A47E31A816B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49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241C-A458-49A6-8693-F02062186E5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3CAD-D6F8-4288-8064-8DF2E0D341D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69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B2FD-183C-4A42-AEDE-C8A6A3695D8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C52B-4F01-4C46-8B92-037B9F42639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6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BF6-49AA-42EE-A70B-185435DB088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0E79-693D-4699-A08F-34A058ED6E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E5B86F-A912-4208-A347-8E17ADEB5E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23972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C648-E69D-433F-805D-D8E088AE7A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2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BC1A-19C0-4D5C-9CBB-4EE803CAC7D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5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2346-602F-4AB3-B037-68E54EEFC3FE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22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0E79-693D-4699-A08F-34A058ED6E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7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784E-02A4-4FAB-9924-2A47E31A816B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04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241C-A458-49A6-8693-F02062186E5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2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3CAD-D6F8-4288-8064-8DF2E0D341D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3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B2FD-183C-4A42-AEDE-C8A6A3695D8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3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C52B-4F01-4C46-8B92-037B9F42639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0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784E-02A4-4FAB-9924-2A47E31A81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BF6-49AA-42EE-A70B-185435DB088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E5B86F-A912-4208-A347-8E17ADEB5E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32643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C648-E69D-433F-805D-D8E088AE7A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8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BC1A-19C0-4D5C-9CBB-4EE803CAC7D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2346-602F-4AB3-B037-68E54EEFC3FE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5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0E79-693D-4699-A08F-34A058ED6E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8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784E-02A4-4FAB-9924-2A47E31A816B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872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241C-A458-49A6-8693-F02062186E5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3CAD-D6F8-4288-8064-8DF2E0D341D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8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B2FD-183C-4A42-AEDE-C8A6A3695D8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241C-A458-49A6-8693-F02062186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C52B-4F01-4C46-8B92-037B9F42639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BF6-49AA-42EE-A70B-185435DB088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E5B86F-A912-4208-A347-8E17ADEB5E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04605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C648-E69D-433F-805D-D8E088AE7A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1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BC1A-19C0-4D5C-9CBB-4EE803CAC7D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1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2346-602F-4AB3-B037-68E54EEFC3FE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31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0E79-693D-4699-A08F-34A058ED6E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784E-02A4-4FAB-9924-2A47E31A816B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529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241C-A458-49A6-8693-F02062186E5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8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3CAD-D6F8-4288-8064-8DF2E0D341D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E3CAD-D6F8-4288-8064-8DF2E0D341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B2FD-183C-4A42-AEDE-C8A6A3695D8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C52B-4F01-4C46-8B92-037B9F426399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9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BF6-49AA-42EE-A70B-185435DB088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E5B86F-A912-4208-A347-8E17ADEB5EB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5782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4C648-E69D-433F-805D-D8E088AE7A4F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50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BC1A-19C0-4D5C-9CBB-4EE803CAC7D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25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6B2FD-183C-4A42-AEDE-C8A6A3695D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5C52B-4F01-4C46-8B92-037B9F4263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71BF6-49AA-42EE-A70B-185435DB0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6E5B86F-A912-4208-A347-8E17ADEB5E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B8035B-C11D-4ACA-AA12-113769795E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B8035B-C11D-4ACA-AA12-113769795ED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28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B8035B-C11D-4ACA-AA12-113769795ED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095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B8035B-C11D-4ACA-AA12-113769795ED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329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B8035B-C11D-4ACA-AA12-113769795ED2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18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7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slide" Target="slide72.xml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slide" Target="slide72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slide" Target="slide72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slide" Target="slide72.xml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8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8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8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7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6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slide" Target="slide7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3.xml"/><Relationship Id="rId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24.xml"/><Relationship Id="rId4" Type="http://schemas.openxmlformats.org/officeDocument/2006/relationships/slide" Target="slide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24.xml"/><Relationship Id="rId4" Type="http://schemas.openxmlformats.org/officeDocument/2006/relationships/slide" Target="slide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2.xml"/><Relationship Id="rId5" Type="http://schemas.openxmlformats.org/officeDocument/2006/relationships/slide" Target="slide24.xm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&#1047;&#1072;&#1082;&#1086;&#1085;&#1086;&#1076;&#1072;&#1090;&#1077;&#1083;&#1100;&#1089;&#1090;&#1074;&#1086;%20&#1042;&#1059;&#1058;%20&#1089;&#1089;&#1099;&#1083;&#1082;&#1080;%20&#1076;&#1083;&#1103;%20&#1083;&#1077;&#1082;&#1094;&#1080;&#1080;/&#1055;&#1088;&#1080;&#1082;&#1072;&#1079;%20502&#1085;%20&#1086;%20&#1089;&#1086;&#1079;&#1076;&#1072;&#1085;&#1080;&#1080;%20&#1074;&#1088;&#1072;&#1095;&#1077;&#1073;&#1085;&#1086;&#1081;%20&#1082;&#1086;&#1084;&#1080;&#1089;&#1089;&#1080;&#1080;.rt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2.xml"/><Relationship Id="rId5" Type="http://schemas.openxmlformats.org/officeDocument/2006/relationships/slide" Target="slide24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24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3" Type="http://schemas.openxmlformats.org/officeDocument/2006/relationships/slide" Target="slide4.xml"/><Relationship Id="rId7" Type="http://schemas.openxmlformats.org/officeDocument/2006/relationships/slide" Target="slide3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65.xml"/><Relationship Id="rId5" Type="http://schemas.openxmlformats.org/officeDocument/2006/relationships/slide" Target="slide16.xml"/><Relationship Id="rId10" Type="http://schemas.openxmlformats.org/officeDocument/2006/relationships/slide" Target="slide61.xml"/><Relationship Id="rId4" Type="http://schemas.openxmlformats.org/officeDocument/2006/relationships/slide" Target="slide8.xml"/><Relationship Id="rId9" Type="http://schemas.openxmlformats.org/officeDocument/2006/relationships/slide" Target="slide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38.xml"/><Relationship Id="rId4" Type="http://schemas.openxmlformats.org/officeDocument/2006/relationships/slide" Target="slide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&#1047;&#1072;&#1082;&#1086;&#1085;&#1086;&#1076;&#1072;&#1090;&#1077;&#1083;&#1100;&#1089;&#1090;&#1074;&#1086;%20&#1042;&#1059;&#1058;%20&#1089;&#1089;&#1099;&#1083;&#1082;&#1080;%20&#1076;&#1083;&#1103;%20&#1083;&#1077;&#1082;&#1094;&#1080;&#1080;/&#1055;&#1088;&#1080;&#1082;&#1072;&#1079;%20624&#1085;%20&#1054;&#1073;%20&#1091;&#1090;&#1074;&#1077;&#1088;&#1078;&#1076;&#1077;&#1085;&#1080;&#1080;%20&#1087;&#1086;&#1088;&#1103;&#1076;&#1082;&#1072;%20&#1074;&#1099;&#1076;&#1072;&#1095;&#1080;%20&#1083;&#1080;&#1089;&#1090;&#1082;&#1072;%20&#1085;&#1077;&#1090;&#1088;&#1091;&#1076;&#1086;&#1089;&#1087;&#1086;&#1089;&#1086;&#1073;&#1085;&#1086;&#1089;&#1090;&#1080;.docx" TargetMode="External"/><Relationship Id="rId3" Type="http://schemas.openxmlformats.org/officeDocument/2006/relationships/slide" Target="slide3.xml"/><Relationship Id="rId7" Type="http://schemas.openxmlformats.org/officeDocument/2006/relationships/hyperlink" Target="&#1047;&#1072;&#1082;&#1086;&#1085;&#1086;&#1076;&#1072;&#1090;&#1077;&#1083;&#1100;&#1089;&#1090;&#1074;&#1086;%20&#1042;&#1059;&#1058;%20&#1089;&#1089;&#1099;&#1083;&#1082;&#1080;%20&#1076;&#1083;&#1103;%20&#1083;&#1077;&#1082;&#1094;&#1080;&#1080;/Prikaz_347n%20&#1060;&#1086;&#1088;&#1084;&#1072;%20&#1073;&#1083;&#1072;&#1085;&#1082;&#1072;%20&#1083;&#1080;&#1089;&#1090;&#1082;&#1072;%20&#1085;&#1077;&#1090;&#1088;&#1091;&#1076;&#1086;&#1089;&#1087;&#1086;&#1089;&#1086;&#1073;&#1085;&#1086;&#1089;&#1090;&#1080;.doc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2.xml"/><Relationship Id="rId5" Type="http://schemas.openxmlformats.org/officeDocument/2006/relationships/slide" Target="slide30.xml"/><Relationship Id="rId4" Type="http://schemas.openxmlformats.org/officeDocument/2006/relationships/slide" Target="slide38.xml"/><Relationship Id="rId9" Type="http://schemas.openxmlformats.org/officeDocument/2006/relationships/hyperlink" Target="&#1047;&#1072;&#1082;&#1086;&#1085;&#1086;&#1076;&#1072;&#1090;&#1077;&#1083;&#1100;&#1089;&#1090;&#1074;&#1086;%20&#1042;&#1059;&#1058;%20&#1089;&#1089;&#1099;&#1083;&#1082;&#1080;%20&#1076;&#1083;&#1103;%20&#1083;&#1077;&#1082;&#1094;&#1080;&#1080;/minzdrav_prikaz_31n%20&#1074;&#1085;&#1077;&#1089;&#1077;&#1085;&#1080;&#1077;%20&#1080;&#1079;&#1084;&#1077;&#1085;%20&#1074;%20&#1074;&#1099;&#1076;&#1072;&#1095;&#1091;%20&#1041;&#1083;&#1080;&#1089;&#1090;&#1086;&#1074;.doc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30.xml"/><Relationship Id="rId4" Type="http://schemas.openxmlformats.org/officeDocument/2006/relationships/slide" Target="slide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30.xml"/><Relationship Id="rId4" Type="http://schemas.openxmlformats.org/officeDocument/2006/relationships/slide" Target="slide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30.xml"/><Relationship Id="rId4" Type="http://schemas.openxmlformats.org/officeDocument/2006/relationships/slide" Target="slide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30.xml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72.xml"/><Relationship Id="rId3" Type="http://schemas.openxmlformats.org/officeDocument/2006/relationships/image" Target="../media/image13.jpg"/><Relationship Id="rId7" Type="http://schemas.openxmlformats.org/officeDocument/2006/relationships/slide" Target="slide3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38.xml"/><Relationship Id="rId5" Type="http://schemas.openxmlformats.org/officeDocument/2006/relationships/slide" Target="slide3.xml"/><Relationship Id="rId4" Type="http://schemas.openxmlformats.org/officeDocument/2006/relationships/image" Target="../media/image14.jpg"/><Relationship Id="rId9" Type="http://schemas.openxmlformats.org/officeDocument/2006/relationships/hyperlink" Target="&#1047;&#1072;&#1082;&#1086;&#1085;&#1086;&#1076;&#1072;&#1090;&#1077;&#1083;&#1100;&#1089;&#1090;&#1074;&#1086;%20&#1042;&#1059;&#1058;%20&#1089;&#1089;&#1099;&#1083;&#1082;&#1080;%20&#1076;&#1083;&#1103;%20&#1083;&#1077;&#1082;&#1094;&#1080;&#1080;/Prikaz_347n%20&#1060;&#1086;&#1088;&#1084;&#1072;%20&#1073;&#1083;&#1072;&#1085;&#1082;&#1072;%20&#1083;&#1080;&#1089;&#1090;&#1082;&#1072;%20&#1085;&#1077;&#1090;&#1088;&#1091;&#1076;&#1086;&#1089;&#1087;&#1086;&#1089;&#1086;&#1073;&#1085;&#1086;&#1089;&#1090;&#1080;.doc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&#1047;&#1072;&#1082;&#1086;&#1085;&#1086;&#1076;&#1072;&#1090;&#1077;&#1083;&#1100;&#1089;&#1090;&#1074;&#1086;%20&#1042;&#1059;&#1058;%20&#1089;&#1089;&#1099;&#1083;&#1082;&#1080;%20&#1076;&#1083;&#1103;%20&#1083;&#1077;&#1082;&#1094;&#1080;&#1080;/&#1055;&#1088;&#1080;&#1082;&#1072;&#1079;%20&#1060;&#1057;&#1057;%20&#1086;&#1090;%2029%20&#1103;&#1085;&#1074;&#1072;&#1088;&#1103;%202004%20&#1054;&#1073;%20&#1091;&#1090;&#1074;&#1077;&#1088;&#1078;&#1076;&#1077;&#1085;&#1080;&#1080;%20&#1048;&#1085;&#1089;&#1090;&#1088;&#1091;&#1082;&#1094;&#1080;&#1080;%20&#1086;%20&#1087;&#1086;&#1088;&#1103;&#1076;&#1082;&#1077;%20&#1086;&#1073;&#1077;&#1089;&#1087;&#1077;&#1095;&#1077;&#1085;&#1080;&#1103;%20&#1073;&#1083;&#1072;&#1085;&#1082;&#1072;&#1084;&#1080;%20&#1083;&#1080;&#1089;&#1090;&#1082;&#1086;&#1074;%20&#1085;&#1077;&#1090;&#1088;&#1091;&#1076;&#1086;&#1089;&#1087;&#1086;&#1089;&#1086;&#1073;&#1085;&#1086;&#1089;&#1090;&#1080;,%20&#1080;&#1093;%20&#1091;&#1095;&#1077;&#1090;&#1072;%20&#1080;%20&#1093;&#1088;&#1072;&#1085;&#1077;&#1085;&#1080;&#1103;.doc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30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5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38.xml"/><Relationship Id="rId4" Type="http://schemas.openxmlformats.org/officeDocument/2006/relationships/slide" Target="slide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7;&#1072;&#1082;&#1086;&#1085;&#1086;&#1076;&#1072;&#1090;&#1077;&#1083;&#1100;&#1089;&#1090;&#1074;&#1086;%20&#1042;&#1059;&#1058;%20&#1089;&#1089;&#1099;&#1083;&#1082;&#1080;%20&#1076;&#1083;&#1103;%20&#1083;&#1077;&#1082;&#1094;&#1080;&#1080;/&#1060;&#1079;%20323%20&#1086;&#1073;%20&#1086;&#1089;&#1085;&#1086;&#1074;&#1072;&#1093;%20&#1086;&#1093;&#1088;&#1072;&#1085;&#1099;%20&#1079;&#1076;&#1086;&#1088;&#1086;&#1074;&#1100;&#1103;%20&#1075;&#1088;&#1072;&#1078;&#1076;&#1072;&#1085;%20&#1056;&#1060;.rtf" TargetMode="External"/><Relationship Id="rId5" Type="http://schemas.openxmlformats.org/officeDocument/2006/relationships/slide" Target="slide72.xml"/><Relationship Id="rId4" Type="http://schemas.openxmlformats.org/officeDocument/2006/relationships/slide" Target="slide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38.xml"/><Relationship Id="rId4" Type="http://schemas.openxmlformats.org/officeDocument/2006/relationships/slide" Target="slide5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38.xml"/><Relationship Id="rId4" Type="http://schemas.openxmlformats.org/officeDocument/2006/relationships/slide" Target="slide5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Relationship Id="rId6" Type="http://schemas.openxmlformats.org/officeDocument/2006/relationships/slide" Target="slide72.xml"/><Relationship Id="rId5" Type="http://schemas.openxmlformats.org/officeDocument/2006/relationships/slide" Target="slide38.xml"/><Relationship Id="rId4" Type="http://schemas.openxmlformats.org/officeDocument/2006/relationships/slide" Target="slide5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6.xml"/><Relationship Id="rId6" Type="http://schemas.openxmlformats.org/officeDocument/2006/relationships/slide" Target="slide72.xml"/><Relationship Id="rId5" Type="http://schemas.openxmlformats.org/officeDocument/2006/relationships/slide" Target="slide38.xml"/><Relationship Id="rId4" Type="http://schemas.openxmlformats.org/officeDocument/2006/relationships/slide" Target="slide5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6.xml"/><Relationship Id="rId6" Type="http://schemas.openxmlformats.org/officeDocument/2006/relationships/slide" Target="slide72.xml"/><Relationship Id="rId5" Type="http://schemas.openxmlformats.org/officeDocument/2006/relationships/slide" Target="slide38.xml"/><Relationship Id="rId4" Type="http://schemas.openxmlformats.org/officeDocument/2006/relationships/slide" Target="slide5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6.xml"/><Relationship Id="rId6" Type="http://schemas.openxmlformats.org/officeDocument/2006/relationships/slide" Target="slide72.xml"/><Relationship Id="rId5" Type="http://schemas.openxmlformats.org/officeDocument/2006/relationships/slide" Target="slide38.xml"/><Relationship Id="rId4" Type="http://schemas.openxmlformats.org/officeDocument/2006/relationships/slide" Target="slide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slide" Target="slide7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8.xml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6.xml"/><Relationship Id="rId6" Type="http://schemas.openxmlformats.org/officeDocument/2006/relationships/slide" Target="slide72.xml"/><Relationship Id="rId5" Type="http://schemas.openxmlformats.org/officeDocument/2006/relationships/slide" Target="slide38.xml"/><Relationship Id="rId4" Type="http://schemas.openxmlformats.org/officeDocument/2006/relationships/slide" Target="slide5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6.xml"/><Relationship Id="rId6" Type="http://schemas.openxmlformats.org/officeDocument/2006/relationships/slide" Target="slide72.xml"/><Relationship Id="rId5" Type="http://schemas.openxmlformats.org/officeDocument/2006/relationships/slide" Target="slide38.xml"/><Relationship Id="rId4" Type="http://schemas.openxmlformats.org/officeDocument/2006/relationships/slide" Target="slide5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6.xml"/><Relationship Id="rId6" Type="http://schemas.openxmlformats.org/officeDocument/2006/relationships/slide" Target="slide72.xml"/><Relationship Id="rId5" Type="http://schemas.openxmlformats.org/officeDocument/2006/relationships/slide" Target="slide38.xml"/><Relationship Id="rId4" Type="http://schemas.openxmlformats.org/officeDocument/2006/relationships/slide" Target="slide5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6.xml"/><Relationship Id="rId6" Type="http://schemas.openxmlformats.org/officeDocument/2006/relationships/slide" Target="slide72.xml"/><Relationship Id="rId5" Type="http://schemas.openxmlformats.org/officeDocument/2006/relationships/slide" Target="slide38.xml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6.xml"/><Relationship Id="rId6" Type="http://schemas.openxmlformats.org/officeDocument/2006/relationships/slide" Target="slide72.xml"/><Relationship Id="rId5" Type="http://schemas.openxmlformats.org/officeDocument/2006/relationships/slide" Target="slide38.xml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6.xml"/><Relationship Id="rId6" Type="http://schemas.openxmlformats.org/officeDocument/2006/relationships/hyperlink" Target="&#1047;&#1072;&#1082;&#1086;&#1085;&#1086;&#1076;&#1072;&#1090;&#1077;&#1083;&#1100;&#1089;&#1090;&#1074;&#1086;%20&#1042;&#1059;&#1058;%20&#1089;&#1089;&#1099;&#1083;&#1082;&#1080;%20&#1076;&#1083;&#1103;%20&#1083;&#1077;&#1082;&#1094;&#1080;&#1080;/&#1047;&#1072;&#1087;&#1086;&#1083;&#1085;&#1077;&#1085;&#1080;&#1077;%20&#1073;&#1086;&#1083;&#1100;&#1085;&#1080;&#1095;&#1085;&#1086;&#1075;&#1086;%20&#1083;&#1080;&#1089;&#1090;&#1072;%20&#1080;&#1085;&#1089;&#1090;&#1088;&#1091;&#1082;&#1094;&#1080;&#1103;%20&#1089;%20&#1087;&#1086;&#1088;&#1090;&#1072;&#1083;&#1072;%20&#1060;&#1057;&#1057;%20-%20YouTube2.flv" TargetMode="External"/><Relationship Id="rId5" Type="http://schemas.openxmlformats.org/officeDocument/2006/relationships/slide" Target="slide72.xml"/><Relationship Id="rId4" Type="http://schemas.openxmlformats.org/officeDocument/2006/relationships/slide" Target="slide6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72.xml"/><Relationship Id="rId3" Type="http://schemas.openxmlformats.org/officeDocument/2006/relationships/image" Target="../media/image21.png"/><Relationship Id="rId7" Type="http://schemas.openxmlformats.org/officeDocument/2006/relationships/slide" Target="slide55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Relationship Id="rId6" Type="http://schemas.openxmlformats.org/officeDocument/2006/relationships/slide" Target="slide61.xml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&#1047;&#1072;&#1082;&#1086;&#1085;&#1086;&#1076;&#1072;&#1090;&#1077;&#1083;&#1100;&#1089;&#1090;&#1074;&#1086;%20&#1042;&#1059;&#1058;%20&#1089;&#1089;&#1099;&#1083;&#1082;&#1080;%20&#1076;&#1083;&#1103;%20&#1083;&#1077;&#1082;&#1094;&#1080;&#1080;/f035y-02.rtf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55.xml"/><Relationship Id="rId4" Type="http://schemas.openxmlformats.org/officeDocument/2006/relationships/slide" Target="slide6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hyperlink" Target="&#1047;&#1072;&#1082;&#1086;&#1085;&#1086;&#1076;&#1072;&#1090;&#1077;&#1083;&#1100;&#1089;&#1090;&#1074;&#1086;%20&#1042;&#1059;&#1058;%20&#1089;&#1089;&#1099;&#1083;&#1082;&#1080;%20&#1076;&#1083;&#1103;%20&#1083;&#1077;&#1082;&#1094;&#1080;&#1080;/&#1060;&#1077;&#1076;&#1077;&#1088;&#1072;&#1083;&#1100;&#1085;&#1099;&#1081;_&#1079;&#1072;&#1082;&#1086;&#1085;_&#1086;&#1090;_29_&#1076;&#1077;&#1082;&#1072;&#1073;&#1088;&#1103;_2006_&#1075;_N_255-&#1060;&#1047;_&#1054;&#1073;_&#1086;&#1073;&#1103;&#1079;&#1072;&#1090;&#1077;.rtf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55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4.xml"/><Relationship Id="rId4" Type="http://schemas.openxmlformats.org/officeDocument/2006/relationships/slide" Target="slide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55.xml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7;&#1072;&#1082;&#1086;&#1085;&#1086;&#1076;&#1072;&#1090;&#1077;&#1083;&#1100;&#1089;&#1090;&#1074;&#1086;%20&#1042;&#1059;&#1058;%20&#1089;&#1089;&#1099;&#1083;&#1082;&#1080;%20&#1076;&#1083;&#1103;%20&#1083;&#1077;&#1082;&#1094;&#1080;&#1080;/&#1056;&#1077;&#1082;&#1086;&#1084;&#1077;&#1085;&#1076;&#1091;&#1077;&#1084;&#1099;&#1077;%20&#1089;&#1088;&#1086;&#1082;&#1080;%20&#1085;&#1077;&#1090;&#1088;&#1091;&#1076;&#1086;&#1089;&#1087;&#1086;&#1089;&#1086;&#1073;&#1085;&#1086;&#1089;&#1090;&#1080;.rtf" TargetMode="External"/><Relationship Id="rId5" Type="http://schemas.openxmlformats.org/officeDocument/2006/relationships/slide" Target="slide72.xml"/><Relationship Id="rId4" Type="http://schemas.openxmlformats.org/officeDocument/2006/relationships/slide" Target="slide6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61.xml"/><Relationship Id="rId4" Type="http://schemas.openxmlformats.org/officeDocument/2006/relationships/slide" Target="slide6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61.xml"/><Relationship Id="rId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61.xml"/><Relationship Id="rId4" Type="http://schemas.openxmlformats.org/officeDocument/2006/relationships/slide" Target="slide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7;&#1072;&#1082;&#1086;&#1085;&#1086;&#1076;&#1072;&#1090;&#1077;&#1083;&#1100;&#1089;&#1090;&#1074;&#1086;%20&#1042;&#1059;&#1058;%20&#1089;&#1089;&#1099;&#1083;&#1082;&#1080;%20&#1076;&#1083;&#1103;%20&#1083;&#1077;&#1082;&#1094;&#1080;&#1080;/&#1055;&#1088;&#1080;&#1082;&#1072;&#1079;%2077%20&#1086;&#1090;%2031.01.2017%20&#1086;&#1073;%20&#1091;&#1090;&#1074;&#1077;&#1088;&#1078;&#1076;&#1077;&#1085;&#1080;&#1080;%20&#1085;&#1072;&#1087;&#1088;&#1072;&#1074;&#1083;&#1077;&#1085;&#1080;&#1103;%20&#1085;&#1072;%20&#1052;&#1057;&#1069;.doc" TargetMode="External"/><Relationship Id="rId5" Type="http://schemas.openxmlformats.org/officeDocument/2006/relationships/slide" Target="slide72.xml"/><Relationship Id="rId4" Type="http://schemas.openxmlformats.org/officeDocument/2006/relationships/slide" Target="slide6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6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4.xml"/><Relationship Id="rId4" Type="http://schemas.openxmlformats.org/officeDocument/2006/relationships/slide" Target="slide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7;&#1072;&#1082;&#1086;&#1085;&#1086;&#1076;&#1072;&#1090;&#1077;&#1083;&#1100;&#1089;&#1090;&#1074;&#1086;%20&#1042;&#1059;&#1058;%20&#1089;&#1089;&#1099;&#1083;&#1082;&#1080;%20&#1076;&#1083;&#1103;%20&#1083;&#1077;&#1082;&#1094;&#1080;&#1080;/obsledovanie_mse.doc" TargetMode="External"/><Relationship Id="rId5" Type="http://schemas.openxmlformats.org/officeDocument/2006/relationships/slide" Target="slide72.xml"/><Relationship Id="rId4" Type="http://schemas.openxmlformats.org/officeDocument/2006/relationships/slide" Target="slide6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6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72.xml"/><Relationship Id="rId5" Type="http://schemas.openxmlformats.org/officeDocument/2006/relationships/slide" Target="slide8.xml"/><Relationship Id="rId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764704"/>
            <a:ext cx="8640960" cy="18288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</a:rPr>
              <a:t>Экспертиза временной нетрудоспособности</a:t>
            </a:r>
            <a:r>
              <a:rPr lang="ru-RU" sz="6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4643446"/>
            <a:ext cx="6912768" cy="1752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Шубкин Михаил Владимирович</a:t>
            </a:r>
            <a:endParaRPr lang="ru-RU" sz="28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rgbClr val="002060"/>
                </a:solidFill>
              </a:rPr>
              <a:t>к.м.н</a:t>
            </a:r>
            <a:r>
              <a:rPr lang="ru-RU" sz="2800" dirty="0" smtClean="0">
                <a:solidFill>
                  <a:srgbClr val="002060"/>
                </a:solidFill>
              </a:rPr>
              <a:t>., доцент  кафедра общественного  </a:t>
            </a:r>
            <a:r>
              <a:rPr lang="ru-RU" sz="2800" dirty="0">
                <a:solidFill>
                  <a:srgbClr val="002060"/>
                </a:solidFill>
              </a:rPr>
              <a:t>здоровья </a:t>
            </a:r>
            <a:r>
              <a:rPr lang="ru-RU" sz="2800" dirty="0" smtClean="0">
                <a:solidFill>
                  <a:srgbClr val="002060"/>
                </a:solidFill>
              </a:rPr>
              <a:t>и здравоохранения</a:t>
            </a:r>
            <a:endParaRPr lang="ru-RU" sz="28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dirty="0" err="1" smtClean="0">
                <a:solidFill>
                  <a:srgbClr val="002060"/>
                </a:solidFill>
              </a:rPr>
              <a:t>КрасГМУ</a:t>
            </a:r>
            <a:r>
              <a:rPr lang="ru-RU" sz="2800" dirty="0" smtClean="0">
                <a:solidFill>
                  <a:srgbClr val="002060"/>
                </a:solidFill>
              </a:rPr>
              <a:t> им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r>
              <a:rPr lang="ru-RU" sz="2800" dirty="0" err="1">
                <a:solidFill>
                  <a:srgbClr val="002060"/>
                </a:solidFill>
              </a:rPr>
              <a:t>В.Ф.Войно-Ясенецкого</a:t>
            </a:r>
            <a:r>
              <a:rPr lang="ru-RU" sz="2800" dirty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64533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Красноярск 2019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2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3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4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68797" y="194737"/>
            <a:ext cx="792088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Красноярский край 2014 год: 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68797" y="126876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Зарегистрировано </a:t>
            </a:r>
            <a:r>
              <a:rPr lang="ru-RU" sz="3200" b="1" dirty="0" smtClean="0"/>
              <a:t>471 966 </a:t>
            </a:r>
            <a:r>
              <a:rPr lang="ru-RU" sz="3200" dirty="0" smtClean="0"/>
              <a:t>случаев нетрудоспособности по всем причинам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68797" y="3403136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 них </a:t>
            </a:r>
            <a:r>
              <a:rPr lang="ru-RU" sz="3200" b="1" dirty="0" smtClean="0"/>
              <a:t>371 899 </a:t>
            </a:r>
            <a:r>
              <a:rPr lang="ru-RU" sz="3200" dirty="0" smtClean="0"/>
              <a:t>случаев нетрудоспособности по заболеваниям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68797" y="249837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Дни с ВУТ </a:t>
            </a:r>
            <a:r>
              <a:rPr lang="ru-RU" sz="3200" b="1" dirty="0" smtClean="0"/>
              <a:t>6 278 849</a:t>
            </a:r>
            <a:r>
              <a:rPr lang="ru-RU" sz="3200" dirty="0" smtClean="0"/>
              <a:t> по всем причинам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968797" y="4581128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Дни с ВУТ </a:t>
            </a:r>
            <a:r>
              <a:rPr lang="ru-RU" sz="3200" b="1" dirty="0" smtClean="0"/>
              <a:t>5 415 473 </a:t>
            </a:r>
            <a:r>
              <a:rPr lang="ru-RU" sz="3200" dirty="0" smtClean="0"/>
              <a:t>по всем причинам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4593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litter pattern="hexago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2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3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4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68797" y="194737"/>
            <a:ext cx="792088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Красноярский край 2014 год: </a:t>
            </a:r>
            <a:endParaRPr lang="ru-RU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11247" r="12130" b="3281"/>
          <a:stretch/>
        </p:blipFill>
        <p:spPr bwMode="auto">
          <a:xfrm>
            <a:off x="179512" y="1052736"/>
            <a:ext cx="8856984" cy="535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3872" y="5805264"/>
            <a:ext cx="41379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92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litter pattern="hexago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2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3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4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68797" y="194737"/>
            <a:ext cx="792088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Красноярский край 2014 год: </a:t>
            </a:r>
            <a:endParaRPr lang="ru-RU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33872" y="5805264"/>
            <a:ext cx="41379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28814" r="12338" b="11757"/>
          <a:stretch/>
        </p:blipFill>
        <p:spPr bwMode="auto">
          <a:xfrm>
            <a:off x="82221" y="1484784"/>
            <a:ext cx="8906534" cy="395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33872" y="4869160"/>
            <a:ext cx="41379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0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litter pattern="hexago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2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3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4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68797" y="194737"/>
            <a:ext cx="792088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Красноярский край 2014 год: </a:t>
            </a:r>
            <a:endParaRPr lang="ru-RU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33872" y="5805264"/>
            <a:ext cx="41379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33872" y="4869160"/>
            <a:ext cx="41379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0" t="18286" r="20753" b="11758"/>
          <a:stretch/>
        </p:blipFill>
        <p:spPr bwMode="auto">
          <a:xfrm>
            <a:off x="827584" y="1081466"/>
            <a:ext cx="7794104" cy="533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63688" y="1081466"/>
            <a:ext cx="288032" cy="259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1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litter pattern="hexago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2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3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4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68797" y="194737"/>
            <a:ext cx="792088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Красноярский край 2014 год: </a:t>
            </a:r>
            <a:endParaRPr lang="ru-RU" sz="4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33872" y="5805264"/>
            <a:ext cx="41379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33872" y="4869160"/>
            <a:ext cx="41379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1081466"/>
            <a:ext cx="288032" cy="259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2" t="19671" r="20052" b="35584"/>
          <a:stretch/>
        </p:blipFill>
        <p:spPr bwMode="auto">
          <a:xfrm>
            <a:off x="168523" y="1284379"/>
            <a:ext cx="8942119" cy="383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40768" y="1211117"/>
            <a:ext cx="278904" cy="3456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89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litter pattern="hexago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93662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Данные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независимых профсоюзов России 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601788"/>
            <a:ext cx="8640960" cy="5256212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</a:rPr>
              <a:t>Из-за болезней ежегодно теряется до 10 рабочих дней на одного занятого на производстве</a:t>
            </a:r>
          </a:p>
          <a:p>
            <a:r>
              <a:rPr lang="ru-RU" sz="3600" dirty="0">
                <a:latin typeface="Times New Roman" pitchFamily="18" charset="0"/>
              </a:rPr>
              <a:t>Это снижает объем ВВП на 1,4 %</a:t>
            </a:r>
          </a:p>
          <a:p>
            <a:r>
              <a:rPr lang="ru-RU" sz="3600" dirty="0">
                <a:latin typeface="Times New Roman" pitchFamily="18" charset="0"/>
              </a:rPr>
              <a:t>Каждый 4 работник в РФ работает во вредных условиях труда</a:t>
            </a:r>
          </a:p>
          <a:p>
            <a:r>
              <a:rPr lang="ru-RU" sz="3600" dirty="0" err="1">
                <a:latin typeface="Times New Roman" pitchFamily="18" charset="0"/>
              </a:rPr>
              <a:t>Трудопотери</a:t>
            </a:r>
            <a:r>
              <a:rPr lang="ru-RU" sz="3600" dirty="0">
                <a:latin typeface="Times New Roman" pitchFamily="18" charset="0"/>
              </a:rPr>
              <a:t> в связи с </a:t>
            </a:r>
            <a:r>
              <a:rPr lang="ru-RU" sz="3600" dirty="0" err="1">
                <a:latin typeface="Times New Roman" pitchFamily="18" charset="0"/>
              </a:rPr>
              <a:t>неудовлет-ворительными</a:t>
            </a:r>
            <a:r>
              <a:rPr lang="ru-RU" sz="3600" dirty="0">
                <a:latin typeface="Times New Roman" pitchFamily="18" charset="0"/>
              </a:rPr>
              <a:t> условиями труда  - 20-40%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941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litter pattern="hexago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92696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Экспертиза нетрудоспособности </a:t>
            </a:r>
            <a:r>
              <a:rPr lang="ru-RU" sz="3200" dirty="0"/>
              <a:t>– </a:t>
            </a:r>
            <a:r>
              <a:rPr lang="ru-RU" sz="3200" dirty="0" smtClean="0"/>
              <a:t>это определение </a:t>
            </a:r>
            <a:r>
              <a:rPr lang="ru-RU" sz="3200" dirty="0"/>
              <a:t>на основании </a:t>
            </a:r>
            <a:r>
              <a:rPr lang="ru-RU" sz="3200" dirty="0" smtClean="0"/>
              <a:t>медицинских и </a:t>
            </a:r>
            <a:r>
              <a:rPr lang="ru-RU" sz="3200" dirty="0"/>
              <a:t>социальных критериев </a:t>
            </a:r>
            <a:r>
              <a:rPr lang="ru-RU" sz="3200" dirty="0" smtClean="0"/>
              <a:t>возможности данного </a:t>
            </a:r>
            <a:r>
              <a:rPr lang="ru-RU" sz="3200" dirty="0"/>
              <a:t>человека выполнять </a:t>
            </a:r>
            <a:r>
              <a:rPr lang="ru-RU" sz="3200" dirty="0" smtClean="0"/>
              <a:t>свои профессиональные обязанности</a:t>
            </a:r>
          </a:p>
          <a:p>
            <a:pPr algn="just"/>
            <a:endParaRPr lang="ru-RU" sz="3200" dirty="0"/>
          </a:p>
          <a:p>
            <a:pPr algn="just"/>
            <a:r>
              <a:rPr lang="ru-RU" sz="3200" b="1" dirty="0"/>
              <a:t>Трудоспособность</a:t>
            </a:r>
            <a:r>
              <a:rPr lang="ru-RU" sz="3200" dirty="0"/>
              <a:t> – такое </a:t>
            </a:r>
            <a:r>
              <a:rPr lang="ru-RU" sz="3200" dirty="0" smtClean="0"/>
              <a:t>состояние организма</a:t>
            </a:r>
            <a:r>
              <a:rPr lang="ru-RU" sz="3200" dirty="0"/>
              <a:t>, при котором совокупность</a:t>
            </a:r>
          </a:p>
          <a:p>
            <a:pPr algn="just"/>
            <a:r>
              <a:rPr lang="ru-RU" sz="3200" dirty="0"/>
              <a:t>физических и духовных </a:t>
            </a:r>
            <a:r>
              <a:rPr lang="ru-RU" sz="3200" dirty="0" smtClean="0"/>
              <a:t>возможностей позволяет </a:t>
            </a:r>
            <a:r>
              <a:rPr lang="ru-RU" sz="3200" dirty="0"/>
              <a:t>выполнять </a:t>
            </a:r>
            <a:r>
              <a:rPr lang="ru-RU" sz="3200" dirty="0" smtClean="0"/>
              <a:t>работу определенного </a:t>
            </a:r>
            <a:r>
              <a:rPr lang="ru-RU" sz="3200" dirty="0"/>
              <a:t>объема и качества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2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3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4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972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litter pattern="hexago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6409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Критерии трудоспособности </a:t>
            </a:r>
            <a:endParaRPr lang="ru-RU" sz="3600" b="1" dirty="0" smtClean="0"/>
          </a:p>
          <a:p>
            <a:endParaRPr lang="ru-RU" sz="3200" b="1" dirty="0"/>
          </a:p>
          <a:p>
            <a:r>
              <a:rPr lang="ru-RU" sz="3200" b="1" dirty="0" smtClean="0"/>
              <a:t>Медицинский </a:t>
            </a:r>
            <a:r>
              <a:rPr lang="ru-RU" sz="3200" b="1" dirty="0"/>
              <a:t>критерий </a:t>
            </a:r>
            <a:r>
              <a:rPr lang="ru-RU" sz="3200" dirty="0"/>
              <a:t>– это наличие у пациента заболевания, его осложнений, </a:t>
            </a:r>
            <a:r>
              <a:rPr lang="ru-RU" sz="3200" dirty="0" smtClean="0"/>
              <a:t>клинический прогноз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0" t="24643" r="36104" b="18529"/>
          <a:stretch/>
        </p:blipFill>
        <p:spPr bwMode="auto">
          <a:xfrm>
            <a:off x="395536" y="3114187"/>
            <a:ext cx="4227023" cy="280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6" name="Скругленный прямоугольник 5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7" name="Скругленный прямоугольник 6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8" name="Скругленный прямоугольник 7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9" name="Скругленный прямоугольник 8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2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litter pattern="hexago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595" y="300579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Критерии трудоспособности</a:t>
            </a:r>
          </a:p>
          <a:p>
            <a:endParaRPr lang="ru-RU" sz="3200" b="1" dirty="0" smtClean="0"/>
          </a:p>
          <a:p>
            <a:pPr algn="just"/>
            <a:r>
              <a:rPr lang="ru-RU" sz="3200" b="1" dirty="0" smtClean="0"/>
              <a:t>Социальный </a:t>
            </a:r>
            <a:r>
              <a:rPr lang="ru-RU" sz="3200" b="1" dirty="0"/>
              <a:t>критерий </a:t>
            </a:r>
            <a:r>
              <a:rPr lang="ru-RU" sz="3200" dirty="0" smtClean="0"/>
              <a:t>– определяет трудовой </a:t>
            </a:r>
            <a:r>
              <a:rPr lang="ru-RU" sz="3200" dirty="0"/>
              <a:t>прогноз </a:t>
            </a:r>
            <a:r>
              <a:rPr lang="ru-RU" sz="3200" dirty="0" smtClean="0"/>
              <a:t>при конкретном заболевании, конкретной должности пациента и условиях </a:t>
            </a:r>
            <a:r>
              <a:rPr lang="ru-RU" sz="3200" dirty="0"/>
              <a:t>его труда.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3" t="32367" r="11345" b="36921"/>
          <a:stretch/>
        </p:blipFill>
        <p:spPr bwMode="auto">
          <a:xfrm>
            <a:off x="207595" y="4005063"/>
            <a:ext cx="8640960" cy="192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39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litter pattern="hexago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000" y="76470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/>
              <a:t>Нетрудоспособность</a:t>
            </a:r>
            <a:r>
              <a:rPr lang="ru-RU" sz="3600" dirty="0"/>
              <a:t> – </a:t>
            </a:r>
            <a:endParaRPr lang="ru-RU" sz="3600" dirty="0" smtClean="0"/>
          </a:p>
          <a:p>
            <a:pPr algn="just"/>
            <a:endParaRPr lang="ru-RU" sz="3600" dirty="0" smtClean="0"/>
          </a:p>
          <a:p>
            <a:pPr algn="just"/>
            <a:r>
              <a:rPr lang="ru-RU" sz="3600" dirty="0" smtClean="0"/>
              <a:t>состояние</a:t>
            </a:r>
            <a:r>
              <a:rPr lang="ru-RU" sz="3600" dirty="0"/>
              <a:t>, обусловленное болезнью, травмой, ее последствиями или другими причинами, когда выполнение профессионального труда полностью или частично, в течение ограниченного времени или постоянно невозможно.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4" name="Скругленный прямоугольник 3">
              <a:hlinkClick r:id="rId2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986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litter pattern="hexago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цель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517232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sz="4000" dirty="0">
                <a:solidFill>
                  <a:srgbClr val="000000"/>
                </a:solidFill>
                <a:latin typeface="Arial Unicode MS"/>
              </a:rPr>
              <a:t>освоение необходимых теоретических знаний по вопросам медицинской экспертизы, приобретение необходимых навыков и умений при ор­ганизации и проведении экспертизы нетрудоспособности.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243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89679"/>
            <a:ext cx="86409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Виды нетрудоспособности </a:t>
            </a:r>
            <a:endParaRPr lang="ru-RU" sz="3600" b="1" dirty="0" smtClean="0"/>
          </a:p>
          <a:p>
            <a:endParaRPr lang="ru-RU" sz="3200" dirty="0" smtClean="0"/>
          </a:p>
          <a:p>
            <a:pPr algn="just"/>
            <a:r>
              <a:rPr lang="ru-RU" sz="3200" b="1" dirty="0" smtClean="0"/>
              <a:t>Временная </a:t>
            </a:r>
            <a:r>
              <a:rPr lang="ru-RU" sz="3200" b="1" dirty="0"/>
              <a:t>нетрудоспособность </a:t>
            </a:r>
            <a:r>
              <a:rPr lang="ru-RU" sz="3200" dirty="0"/>
              <a:t>– это состояние организма человека, обусловленное заболеванием, травмой и другими причинами, при которых нарушения функций сопровождаются невозможностью выполнения профессионального труда в обычных производственных условиях в течение определенного промежутка времени, т.е. носят обратимый </a:t>
            </a:r>
            <a:r>
              <a:rPr lang="ru-RU" sz="3200" dirty="0" smtClean="0"/>
              <a:t>характер.</a:t>
            </a:r>
            <a:endParaRPr lang="ru-RU" sz="32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6" name="Скругленный прямоугольник 5">
              <a:hlinkClick r:id="rId2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7" name="Скругленный прямоугольник 6">
              <a:hlinkClick r:id="rId3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8" name="Скругленный прямоугольник 7">
              <a:hlinkClick r:id="rId4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9" name="Скругленный прямоугольник 8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685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litter pattern="hexago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1714" y="1124744"/>
            <a:ext cx="63597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Полная </a:t>
            </a:r>
            <a:r>
              <a:rPr lang="ru-RU" sz="2400" b="1" dirty="0"/>
              <a:t>временная нетрудоспособность </a:t>
            </a:r>
            <a:r>
              <a:rPr lang="ru-RU" sz="2400" dirty="0"/>
              <a:t>– полная невозможность выполнения любого труда на определенный срок, сопровождающаяся необходимостью создания специального режима и проведения лечения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b="1" dirty="0" smtClean="0"/>
              <a:t>Частичная временная нетрудоспособность </a:t>
            </a:r>
            <a:r>
              <a:rPr lang="ru-RU" sz="2400" dirty="0"/>
              <a:t>– временная нетрудоспособность в отношении своей обычной профессиональной работы при сохранении способности выполнять другую работу с иным облегченным режимом или уменьшенным объемом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27323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prstClr val="black"/>
                </a:solidFill>
              </a:rPr>
              <a:t>Временная нетрудоспособность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t="17839" r="70000" b="17058"/>
          <a:stretch/>
        </p:blipFill>
        <p:spPr bwMode="auto">
          <a:xfrm>
            <a:off x="501718" y="1135633"/>
            <a:ext cx="1664293" cy="252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" t="17588" r="70070" b="16805"/>
          <a:stretch/>
        </p:blipFill>
        <p:spPr bwMode="auto">
          <a:xfrm>
            <a:off x="467544" y="3728696"/>
            <a:ext cx="1698467" cy="261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7" name="Скругленный прямоугольник 6">
              <a:hlinkClick r:id="rId4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8" name="Скругленный прямоугольник 7">
              <a:hlinkClick r:id="rId5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9" name="Скругленный прямоугольник 8">
              <a:hlinkClick r:id="rId6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10" name="Скругленный прямоугольник 9">
              <a:hlinkClick r:id="rId7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3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litter pattern="hexago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747" y="692696"/>
            <a:ext cx="864096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Экспертиза временной нетрудоспособности </a:t>
            </a:r>
            <a:endParaRPr lang="ru-RU" sz="3600" b="1" dirty="0" smtClean="0"/>
          </a:p>
          <a:p>
            <a:endParaRPr lang="ru-RU" sz="2800" b="1" dirty="0" smtClean="0"/>
          </a:p>
          <a:p>
            <a:pPr algn="just"/>
            <a:r>
              <a:rPr lang="ru-RU" sz="3200" dirty="0" smtClean="0"/>
              <a:t>– </a:t>
            </a:r>
            <a:r>
              <a:rPr lang="ru-RU" sz="3200" dirty="0"/>
              <a:t>это вид медицинской деятельности, основной целью которой является оценка состояния здоровья пациента, качества и эффективности проводимого обследования и лечения, возможности осуществления профессиональной деятельности, а также определение степени и сроков временной утраты трудоспособности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4" name="Скругленный прямоугольник 3">
              <a:hlinkClick r:id="rId2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410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litter pattern="hexago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1296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indent="292100" algn="just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latin typeface="Times New Roman"/>
                <a:ea typeface="Arial Unicode MS"/>
              </a:rPr>
              <a:t>Установление факта нетрудоспособности имеет важное юридическое и экономическое значение, так как оно гарантирует гражданину соответству­ющие </a:t>
            </a:r>
            <a:r>
              <a:rPr lang="ru-RU" sz="3200" b="1" dirty="0" smtClean="0">
                <a:latin typeface="Times New Roman"/>
                <a:ea typeface="Arial Unicode MS"/>
              </a:rPr>
              <a:t>права:</a:t>
            </a:r>
            <a:r>
              <a:rPr lang="ru-RU" sz="1000" b="1" dirty="0" smtClean="0">
                <a:latin typeface="Times New Roman"/>
                <a:ea typeface="Arial Unicode MS"/>
              </a:rPr>
              <a:t> </a:t>
            </a:r>
          </a:p>
          <a:p>
            <a:pPr marL="12700" marR="12700" indent="292100" algn="just">
              <a:spcBef>
                <a:spcPts val="0"/>
              </a:spcBef>
              <a:spcAft>
                <a:spcPts val="0"/>
              </a:spcAft>
            </a:pPr>
            <a:endParaRPr lang="ru-RU" sz="1000" b="1" dirty="0" smtClean="0">
              <a:latin typeface="Times New Roman"/>
              <a:ea typeface="Arial Unicode MS"/>
            </a:endParaRPr>
          </a:p>
          <a:p>
            <a:pPr marL="12700" marR="12700" indent="292100" algn="just">
              <a:spcBef>
                <a:spcPts val="0"/>
              </a:spcBef>
              <a:spcAft>
                <a:spcPts val="0"/>
              </a:spcAft>
            </a:pPr>
            <a:endParaRPr lang="ru-RU" sz="1000" b="1" dirty="0" smtClean="0">
              <a:latin typeface="Times New Roman"/>
              <a:ea typeface="Arial Unicode MS"/>
            </a:endParaRPr>
          </a:p>
          <a:p>
            <a:pPr marR="12700"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tabLst>
                <a:tab pos="234950" algn="l"/>
              </a:tabLst>
            </a:pPr>
            <a:r>
              <a:rPr lang="ru-RU" sz="3200" b="1" u="sng" dirty="0" smtClean="0">
                <a:latin typeface="Times New Roman"/>
                <a:ea typeface="Arial Unicode MS"/>
                <a:cs typeface="Times New Roman"/>
              </a:rPr>
              <a:t>при </a:t>
            </a:r>
            <a:r>
              <a:rPr lang="ru-RU" sz="3200" b="1" u="sng" dirty="0">
                <a:latin typeface="Times New Roman"/>
                <a:ea typeface="Arial Unicode MS"/>
                <a:cs typeface="Times New Roman"/>
              </a:rPr>
              <a:t>временной утрате трудоспособности </a:t>
            </a:r>
            <a:endParaRPr lang="ru-RU" sz="3200" b="1" u="sng" dirty="0" smtClean="0">
              <a:latin typeface="Times New Roman"/>
              <a:ea typeface="Arial Unicode MS"/>
              <a:cs typeface="Times New Roman"/>
            </a:endParaRPr>
          </a:p>
          <a:p>
            <a:pPr marR="12700"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tabLst>
                <a:tab pos="234950" algn="l"/>
              </a:tabLst>
            </a:pPr>
            <a:r>
              <a:rPr lang="ru-RU" sz="3200" dirty="0" smtClean="0">
                <a:latin typeface="Times New Roman"/>
                <a:ea typeface="Arial Unicode MS"/>
                <a:cs typeface="Times New Roman"/>
              </a:rPr>
              <a:t>- </a:t>
            </a:r>
            <a:r>
              <a:rPr lang="ru-RU" sz="3200" dirty="0">
                <a:latin typeface="Times New Roman"/>
                <a:ea typeface="Arial Unicode MS"/>
                <a:cs typeface="Times New Roman"/>
              </a:rPr>
              <a:t>на освобождение от работы и по­лучение пособия за счет средств обязательного государственного социального страхования</a:t>
            </a:r>
            <a:r>
              <a:rPr lang="ru-RU" sz="3200" dirty="0" smtClean="0">
                <a:latin typeface="Times New Roman"/>
                <a:ea typeface="Arial Unicode MS"/>
                <a:cs typeface="Times New Roman"/>
              </a:rPr>
              <a:t>;</a:t>
            </a:r>
          </a:p>
          <a:p>
            <a:pPr marR="12700"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tabLst>
                <a:tab pos="234950" algn="l"/>
              </a:tabLst>
            </a:pPr>
            <a:endParaRPr lang="ru-RU" sz="3200" dirty="0">
              <a:latin typeface="Times New Roman"/>
              <a:ea typeface="Arial Unicode MS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tabLst>
                <a:tab pos="238125" algn="l"/>
              </a:tabLst>
            </a:pPr>
            <a:r>
              <a:rPr lang="ru-RU" sz="3200" b="1" u="sng" dirty="0">
                <a:latin typeface="Times New Roman"/>
                <a:ea typeface="Arial Unicode MS"/>
                <a:cs typeface="Times New Roman"/>
              </a:rPr>
              <a:t>при инвалидности </a:t>
            </a:r>
            <a:endParaRPr lang="ru-RU" sz="3200" b="1" u="sng" dirty="0" smtClean="0">
              <a:latin typeface="Times New Roman"/>
              <a:ea typeface="Arial Unicode MS"/>
              <a:cs typeface="Times New Roman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tabLst>
                <a:tab pos="238125" algn="l"/>
              </a:tabLst>
            </a:pPr>
            <a:r>
              <a:rPr lang="ru-RU" sz="3200" dirty="0" smtClean="0">
                <a:latin typeface="Times New Roman"/>
                <a:ea typeface="Arial Unicode MS"/>
                <a:cs typeface="Times New Roman"/>
              </a:rPr>
              <a:t>- </a:t>
            </a:r>
            <a:r>
              <a:rPr lang="ru-RU" sz="3200" dirty="0">
                <a:latin typeface="Times New Roman"/>
                <a:ea typeface="Arial Unicode MS"/>
                <a:cs typeface="Times New Roman"/>
              </a:rPr>
              <a:t>на пенсию за счет средств Пенсионного фонда России.</a:t>
            </a:r>
            <a:endParaRPr lang="ru-RU" sz="3200" u="none" strike="noStrike" spc="0" dirty="0">
              <a:effectLst/>
              <a:latin typeface="Times New Roman"/>
              <a:ea typeface="Arial Unicode MS"/>
              <a:cs typeface="Times New Roman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4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3055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0">
        <p14:glitter pattern="hexagon"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0510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ВРЕМЕННОЙ НЕТРУДОСПОСОБНОСТИ В ЛЕЧЕБНО-ПРОФИЛАКТИЧЕСКИХ УЧРЕЖДЕНИЯХ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13472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304800"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atin typeface="Times New Roman"/>
                <a:ea typeface="Arial Unicode MS"/>
              </a:rPr>
              <a:t>Уровни проведения экспертизы временной нетрудоспособности:</a:t>
            </a:r>
          </a:p>
          <a:p>
            <a:pPr marL="804863" lvl="4" indent="-449263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>
                <a:tab pos="219710" algn="l"/>
              </a:tabLst>
            </a:pPr>
            <a:r>
              <a:rPr lang="ru-RU" sz="2400" dirty="0">
                <a:latin typeface="Times New Roman"/>
                <a:ea typeface="Arial Unicode MS"/>
                <a:cs typeface="Times New Roman"/>
              </a:rPr>
              <a:t>лечащий врач</a:t>
            </a:r>
            <a:r>
              <a:rPr lang="ru-RU" sz="2400" dirty="0" smtClean="0">
                <a:latin typeface="Times New Roman"/>
                <a:ea typeface="Arial Unicode MS"/>
                <a:cs typeface="Times New Roman"/>
              </a:rPr>
              <a:t>; (см. функции      )</a:t>
            </a:r>
            <a:endParaRPr lang="ru-RU" sz="2400" dirty="0">
              <a:latin typeface="Times New Roman"/>
              <a:ea typeface="Arial Unicode MS"/>
              <a:cs typeface="Times New Roman"/>
            </a:endParaRPr>
          </a:p>
          <a:p>
            <a:pPr marL="804863" lvl="4" indent="-449263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>
                <a:tab pos="241300" algn="l"/>
              </a:tabLst>
            </a:pPr>
            <a:r>
              <a:rPr lang="ru-RU" sz="2400" dirty="0">
                <a:latin typeface="Times New Roman"/>
                <a:ea typeface="Arial Unicode MS"/>
                <a:cs typeface="Times New Roman"/>
              </a:rPr>
              <a:t>врачебная комиссия (ВК) ЛПУ</a:t>
            </a:r>
            <a:r>
              <a:rPr lang="ru-RU" sz="2400" dirty="0" smtClean="0">
                <a:latin typeface="Times New Roman"/>
                <a:ea typeface="Arial Unicode MS"/>
                <a:cs typeface="Times New Roman"/>
              </a:rPr>
              <a:t>; (см. </a:t>
            </a:r>
            <a:r>
              <a:rPr lang="ru-RU" sz="2400" dirty="0" err="1" smtClean="0">
                <a:latin typeface="Times New Roman"/>
                <a:ea typeface="Arial Unicode MS"/>
                <a:cs typeface="Times New Roman"/>
              </a:rPr>
              <a:t>доп.инф</a:t>
            </a:r>
            <a:r>
              <a:rPr lang="ru-RU" sz="2400" dirty="0" smtClean="0">
                <a:latin typeface="Times New Roman"/>
                <a:ea typeface="Arial Unicode MS"/>
                <a:cs typeface="Times New Roman"/>
              </a:rPr>
              <a:t>.       )</a:t>
            </a:r>
            <a:endParaRPr lang="ru-RU" sz="2400" dirty="0">
              <a:latin typeface="Times New Roman"/>
              <a:ea typeface="Arial Unicode MS"/>
              <a:cs typeface="Times New Roman"/>
            </a:endParaRPr>
          </a:p>
          <a:p>
            <a:pPr marL="804863" marR="12700" lvl="4" indent="-44926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>
                <a:tab pos="228600" algn="l"/>
              </a:tabLst>
            </a:pPr>
            <a:r>
              <a:rPr lang="ru-RU" sz="2400" dirty="0">
                <a:latin typeface="Times New Roman"/>
                <a:ea typeface="Arial Unicode MS"/>
                <a:cs typeface="Times New Roman"/>
              </a:rPr>
              <a:t>органы управления здравоохранения территории, входящей в субъект Федера­ции;</a:t>
            </a:r>
          </a:p>
          <a:p>
            <a:pPr marL="804863" lvl="4" indent="-449263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>
                <a:tab pos="244475" algn="l"/>
              </a:tabLst>
            </a:pPr>
            <a:r>
              <a:rPr lang="ru-RU" sz="2400" dirty="0">
                <a:latin typeface="Times New Roman"/>
                <a:ea typeface="Arial Unicode MS"/>
                <a:cs typeface="Times New Roman"/>
              </a:rPr>
              <a:t>органы управления здравоохранения субъекта Федерации;</a:t>
            </a:r>
          </a:p>
          <a:p>
            <a:pPr marL="804863" lvl="4" indent="-449263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>
                <a:tab pos="238125" algn="l"/>
              </a:tabLst>
            </a:pPr>
            <a:r>
              <a:rPr lang="ru-RU" sz="2400" dirty="0">
                <a:latin typeface="Times New Roman"/>
                <a:ea typeface="Arial Unicode MS"/>
                <a:cs typeface="Times New Roman"/>
              </a:rPr>
              <a:t>Федеральный уровень (Министерство здравоохранения и социального развития</a:t>
            </a:r>
            <a:r>
              <a:rPr lang="ru-RU" sz="2400" dirty="0" smtClean="0">
                <a:latin typeface="Times New Roman"/>
                <a:ea typeface="Arial Unicode MS"/>
                <a:cs typeface="Times New Roman"/>
              </a:rPr>
              <a:t>).</a:t>
            </a:r>
          </a:p>
          <a:p>
            <a:pPr marL="355600" lvl="4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tabLst>
                <a:tab pos="238125" algn="l"/>
              </a:tabLst>
            </a:pPr>
            <a:endParaRPr lang="ru-RU" sz="2400" dirty="0">
              <a:latin typeface="Times New Roman"/>
              <a:ea typeface="Arial Unicode MS"/>
              <a:cs typeface="Times New Roman"/>
            </a:endParaRPr>
          </a:p>
          <a:p>
            <a:pPr marL="804863" indent="-449263"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Times New Roman"/>
                <a:ea typeface="Arial Unicode MS"/>
              </a:rPr>
              <a:t>Проведение экспертизы временной нетрудоспособности включает в себя</a:t>
            </a:r>
            <a:r>
              <a:rPr lang="ru-RU" sz="2400" b="1" dirty="0">
                <a:latin typeface="Times New Roman"/>
                <a:ea typeface="Arial Unicode MS"/>
              </a:rPr>
              <a:t> 2 этапа:</a:t>
            </a:r>
            <a:endParaRPr lang="ru-RU" sz="2400" dirty="0">
              <a:latin typeface="Times New Roman"/>
              <a:ea typeface="Arial Unicode MS"/>
            </a:endParaRPr>
          </a:p>
          <a:p>
            <a:pPr marL="804863" lvl="5" indent="-449263" algn="just"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arenR"/>
              <a:tabLst>
                <a:tab pos="530860" algn="l"/>
              </a:tabLst>
            </a:pPr>
            <a:r>
              <a:rPr lang="ru-RU" sz="2400" dirty="0" smtClean="0">
                <a:latin typeface="Times New Roman"/>
                <a:ea typeface="Arial Unicode MS"/>
                <a:cs typeface="Times New Roman"/>
              </a:rPr>
              <a:t>Исполнение (Лечащий врач ведущий прием пациентов);</a:t>
            </a:r>
            <a:endParaRPr lang="ru-RU" sz="2400" dirty="0">
              <a:latin typeface="Times New Roman"/>
              <a:ea typeface="Arial Unicode MS"/>
              <a:cs typeface="Times New Roman"/>
            </a:endParaRPr>
          </a:p>
          <a:p>
            <a:pPr marL="804863" lvl="5" indent="-449263" algn="just"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arenR"/>
              <a:tabLst>
                <a:tab pos="546100" algn="l"/>
              </a:tabLst>
            </a:pPr>
            <a:r>
              <a:rPr lang="ru-RU" sz="2400" dirty="0" smtClean="0">
                <a:latin typeface="Times New Roman"/>
                <a:ea typeface="Arial Unicode MS"/>
                <a:cs typeface="Times New Roman"/>
              </a:rPr>
              <a:t>Управление  (Руководитель и зам. ЛПУ).</a:t>
            </a:r>
            <a:endParaRPr lang="ru-RU" sz="2400" u="none" strike="noStrike" spc="0" dirty="0">
              <a:effectLst/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2" name="Управляющая кнопка: далее 1">
            <a:hlinkClick r:id="rId3" action="ppaction://hlinksldjump" highlightClick="1"/>
          </p:cNvPr>
          <p:cNvSpPr/>
          <p:nvPr/>
        </p:nvSpPr>
        <p:spPr>
          <a:xfrm>
            <a:off x="4612567" y="2204864"/>
            <a:ext cx="405162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6803232" y="2564904"/>
            <a:ext cx="490375" cy="38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8" name="Скругленный прямоугольник 7">
              <a:hlinkClick r:id="rId5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9" name="Скругленный прямоугольник 8">
              <a:hlinkClick r:id="rId6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11" name="Скругленный прямоугольник 10">
              <a:hlinkClick r:id="rId7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3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2615" y="188640"/>
            <a:ext cx="9098376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01800" indent="-2349500" algn="ctr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latin typeface="Times New Roman"/>
                <a:ea typeface="Arial Unicode MS"/>
              </a:rPr>
              <a:t>Функции лечащего врача при ЭВН</a:t>
            </a:r>
            <a:r>
              <a:rPr lang="ru-RU" sz="2800" b="1" dirty="0" smtClean="0">
                <a:latin typeface="Times New Roman"/>
                <a:ea typeface="Arial Unicode MS"/>
              </a:rPr>
              <a:t>:</a:t>
            </a:r>
          </a:p>
          <a:p>
            <a:pPr marL="1701800" indent="-2349500">
              <a:spcBef>
                <a:spcPts val="0"/>
              </a:spcBef>
              <a:spcAft>
                <a:spcPts val="0"/>
              </a:spcAft>
            </a:pPr>
            <a:endParaRPr lang="ru-RU" b="1" dirty="0">
              <a:latin typeface="Times New Roman"/>
              <a:ea typeface="Arial Unicode MS"/>
            </a:endParaRPr>
          </a:p>
          <a:p>
            <a:pPr marL="0" marR="25400" lvl="7" indent="531813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>
                <a:tab pos="226060" algn="l"/>
              </a:tabLst>
            </a:pPr>
            <a:r>
              <a:rPr lang="ru-RU" sz="2000" dirty="0">
                <a:latin typeface="Times New Roman"/>
                <a:ea typeface="Arial Unicode MS"/>
                <a:cs typeface="Times New Roman"/>
              </a:rPr>
              <a:t>определяет признаки временной нетрудоспособности на основе оценки состо­яния здоровья, характера и условий труда, социальных факторов;</a:t>
            </a:r>
          </a:p>
          <a:p>
            <a:pPr marL="0" marR="25400" lvl="7" indent="531813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>
                <a:tab pos="244475" algn="l"/>
              </a:tabLst>
            </a:pPr>
            <a:r>
              <a:rPr lang="ru-RU" sz="2000" dirty="0">
                <a:latin typeface="Times New Roman"/>
                <a:ea typeface="Arial Unicode MS"/>
                <a:cs typeface="Times New Roman"/>
              </a:rPr>
              <a:t>фиксирует в первичных медицинских документах данные, необходимые для постановки диагноза, формулирует диагноз заболевания с учетом степени функциональных нарушений, осложнений и их тяжести;</a:t>
            </a:r>
          </a:p>
          <a:p>
            <a:pPr marL="0" marR="25400" lvl="7" indent="531813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>
                <a:tab pos="241300" algn="l"/>
              </a:tabLst>
            </a:pPr>
            <a:r>
              <a:rPr lang="ru-RU" sz="2000" dirty="0">
                <a:latin typeface="Times New Roman"/>
                <a:ea typeface="Arial Unicode MS"/>
                <a:cs typeface="Times New Roman"/>
              </a:rPr>
              <a:t>назначает дополнительные исследования и консультации, лечебно- оздоровительные мероприятия;</a:t>
            </a:r>
          </a:p>
          <a:p>
            <a:pPr marL="0" marR="25400" lvl="7" indent="531813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>
                <a:tab pos="241300" algn="l"/>
              </a:tabLst>
            </a:pPr>
            <a:r>
              <a:rPr lang="ru-RU" sz="2000" dirty="0">
                <a:latin typeface="Times New Roman"/>
                <a:ea typeface="Arial Unicode MS"/>
                <a:cs typeface="Times New Roman"/>
              </a:rPr>
              <a:t>определяет сроки ВН (с учетом индивидуальных особенностей течения ос­новного и сопутствующего заболевания и ориентировочных сроков нетрудо­способности при различных заболеваниях и травмах);</a:t>
            </a:r>
          </a:p>
          <a:p>
            <a:pPr marL="0" marR="25400" lvl="7" indent="531813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>
                <a:tab pos="232410" algn="l"/>
              </a:tabLst>
            </a:pPr>
            <a:r>
              <a:rPr lang="ru-RU" sz="2000" dirty="0">
                <a:latin typeface="Times New Roman"/>
                <a:ea typeface="Arial Unicode MS"/>
                <a:cs typeface="Times New Roman"/>
              </a:rPr>
              <a:t>выдает листок нетрудоспособности (справку) и назначает дату очередного по­сещения врача, фиксируя ее в первичной медицинской документации;</a:t>
            </a:r>
          </a:p>
          <a:p>
            <a:pPr marL="0" marR="25400" lvl="7" indent="531813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>
                <a:tab pos="241300" algn="l"/>
              </a:tabLst>
            </a:pPr>
            <a:r>
              <a:rPr lang="ru-RU" sz="2000" dirty="0">
                <a:latin typeface="Times New Roman"/>
                <a:ea typeface="Arial Unicode MS"/>
                <a:cs typeface="Times New Roman"/>
              </a:rPr>
              <a:t>при последующих осмотрах отражает динамику заболевания, эффективность лечения, обосновывает продление сроков освобождения пациента от работы;</a:t>
            </a:r>
          </a:p>
          <a:p>
            <a:pPr marL="0" marR="12700" lvl="7" indent="531813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>
                <a:tab pos="257175" algn="l"/>
              </a:tabLst>
            </a:pPr>
            <a:r>
              <a:rPr lang="ru-RU" sz="2000" dirty="0">
                <a:latin typeface="Times New Roman"/>
                <a:ea typeface="Arial Unicode MS"/>
                <a:cs typeface="Times New Roman"/>
              </a:rPr>
              <a:t>своевременно направляет пациента для консультации на врачебную комиссию (ВК);</a:t>
            </a:r>
            <a:endParaRPr lang="ru-RU" sz="2000" u="none" strike="noStrike" spc="0" dirty="0">
              <a:effectLst/>
              <a:latin typeface="Times New Roman"/>
              <a:ea typeface="Arial Unicode MS"/>
              <a:cs typeface="Times New Roman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229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2615" y="188640"/>
            <a:ext cx="90983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01800" indent="-2349500" algn="ctr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latin typeface="Times New Roman"/>
                <a:ea typeface="Arial Unicode MS"/>
              </a:rPr>
              <a:t>Функции лечащего врача при ЭВН</a:t>
            </a:r>
            <a:r>
              <a:rPr lang="ru-RU" sz="2800" b="1" dirty="0" smtClean="0">
                <a:latin typeface="Times New Roman"/>
                <a:ea typeface="Arial Unicode MS"/>
              </a:rPr>
              <a:t>:</a:t>
            </a:r>
          </a:p>
          <a:p>
            <a:pPr marL="1701800" indent="-2349500" algn="ctr">
              <a:spcBef>
                <a:spcPts val="0"/>
              </a:spcBef>
              <a:spcAft>
                <a:spcPts val="0"/>
              </a:spcAft>
            </a:pPr>
            <a:endParaRPr lang="ru-RU" sz="2800" b="1" dirty="0" smtClean="0">
              <a:latin typeface="Times New Roman"/>
              <a:ea typeface="Arial Unicode MS"/>
            </a:endParaRPr>
          </a:p>
          <a:p>
            <a:pPr marL="0" marR="12700" lvl="7" indent="450850" algn="just">
              <a:spcBef>
                <a:spcPts val="600"/>
              </a:spcBef>
              <a:buClr>
                <a:srgbClr val="000000"/>
              </a:buClr>
              <a:buSzPct val="100000"/>
              <a:buFont typeface="+mj-lt"/>
              <a:buAutoNum type="arabicPeriod" startAt="8"/>
              <a:tabLst>
                <a:tab pos="245110" algn="l"/>
              </a:tabLst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при нарушении назначенного лечебно-охранительного режима (в том числе при алкогольном опьянении) делает соответствующую запись в листке нетру­доспособности и в истории болезни (амбулаторной карте) с указанием даты и вида нарушения;</a:t>
            </a:r>
          </a:p>
          <a:p>
            <a:pPr marL="0" marR="12700" lvl="7" indent="450850" algn="just">
              <a:spcBef>
                <a:spcPts val="600"/>
              </a:spcBef>
              <a:buClr>
                <a:srgbClr val="000000"/>
              </a:buClr>
              <a:buSzPct val="100000"/>
              <a:buFont typeface="+mj-lt"/>
              <a:buAutoNum type="arabicPeriod" startAt="8"/>
              <a:tabLst>
                <a:tab pos="247650" algn="l"/>
              </a:tabLst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выявляет признаки стойкого ограничения жизнедеятельности и стойкой утра­ты трудоспособности, своевременно организует направление пациента на ВК и медико-социальную экспертную комиссию (МСЭК);</a:t>
            </a:r>
          </a:p>
          <a:p>
            <a:pPr marL="0" marR="12700" lvl="7" indent="450850" algn="just">
              <a:spcBef>
                <a:spcPts val="600"/>
              </a:spcBef>
              <a:buClr>
                <a:srgbClr val="000000"/>
              </a:buClr>
              <a:buSzPct val="100000"/>
              <a:buFont typeface="+mj-lt"/>
              <a:buAutoNum type="arabicPeriod" startAt="8"/>
              <a:tabLst>
                <a:tab pos="247650" algn="l"/>
              </a:tabLst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.осуществляет диспансеризацию длительно и часто болеющих пациентов (граждан, имеющих в год 4 и более случаев и 40 дней ВН по одному заболе­ванию или 6 случаев и 60 дней с учетом всех заболеваний);</a:t>
            </a:r>
          </a:p>
          <a:p>
            <a:pPr marL="0" marR="12700" lvl="7" indent="450850" algn="just">
              <a:spcBef>
                <a:spcPts val="600"/>
              </a:spcBef>
              <a:buClr>
                <a:srgbClr val="000000"/>
              </a:buClr>
              <a:buSzPct val="100000"/>
              <a:buFont typeface="+mj-lt"/>
              <a:buAutoNum type="arabicPeriod" startAt="8"/>
              <a:tabLst>
                <a:tab pos="247650" algn="l"/>
              </a:tabLst>
            </a:pPr>
            <a:r>
              <a:rPr lang="ru-RU" sz="21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при	восстановлении трудоспособности и выписке на работу отражает в пер­вичных медицинских документах объективный статус и аргументированное обоснование закрытия листка нетрудоспособности;</a:t>
            </a:r>
          </a:p>
          <a:p>
            <a:pPr marL="0" marR="12700" lvl="7" indent="450850" algn="just">
              <a:spcBef>
                <a:spcPts val="600"/>
              </a:spcBef>
              <a:buClr>
                <a:srgbClr val="000000"/>
              </a:buClr>
              <a:buSzPct val="100000"/>
              <a:buFont typeface="+mj-lt"/>
              <a:buAutoNum type="arabicPeriod" startAt="8"/>
              <a:tabLst>
                <a:tab pos="247650" algn="l"/>
              </a:tabLst>
            </a:pPr>
            <a:r>
              <a:rPr lang="ru-RU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анализирует причины заболеваемости с ВН и первичного выхода на инва­лидность</a:t>
            </a:r>
            <a:endParaRPr lang="ru-RU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1800" indent="-2349500">
              <a:spcBef>
                <a:spcPts val="0"/>
              </a:spcBef>
              <a:spcAft>
                <a:spcPts val="0"/>
              </a:spcAft>
            </a:pPr>
            <a:endParaRPr lang="ru-RU" b="1" dirty="0">
              <a:latin typeface="Times New Roman"/>
              <a:ea typeface="Arial Unicode M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25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5932"/>
            <a:ext cx="8856984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+mj-cs"/>
              </a:rPr>
              <a:t>Врачебная комиссия (ВК)</a:t>
            </a:r>
          </a:p>
          <a:p>
            <a:pPr algn="ctr"/>
            <a:endParaRPr lang="ru-RU" sz="3200" b="1" dirty="0" smtClean="0">
              <a:solidFill>
                <a:prstClr val="black"/>
              </a:solidFill>
              <a:latin typeface="Times New Roman" pitchFamily="18" charset="0"/>
              <a:ea typeface="+mj-ea"/>
              <a:cs typeface="+mj-cs"/>
            </a:endParaRPr>
          </a:p>
          <a:p>
            <a:pPr algn="just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+mj-cs"/>
              </a:rPr>
              <a:t>	Создается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+mj-ea"/>
                <a:cs typeface="+mj-cs"/>
              </a:rPr>
              <a:t>в медицинской организации независимо от ее организационно-правовой формы, формы собственности и ведомственной принадлежности с целью совершенствования организации медицинской помощи, принятия решений в наиболее сложных и конфликтных случаях по вопросам диагностики, лечения, реабилитации, определения трудоспособности граждан и профессиональной пригодности некоторых категорий работников, иным медико-социальным вопросам, а также осуществления оценки качества и эффективности лечебно-диагностических мероприятий, в том числе оценки обоснованности и эффективности назначения лекарственных средств.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4" name="Скругленный прямоугольник 3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5" name="Скругленный прямоугольник 4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6" name="Скругленный прямоугольник 5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7" name="Скругленный прямоугольник 6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6672" y="260648"/>
            <a:ext cx="8517632" cy="552673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здравоохранения и социального развития Российской Федерации от 05.05.2012 г. N 502н "Об утверждении порядка создания и деятельности врачебной комиссии медицинской организации"</a:t>
            </a:r>
            <a:endParaRPr lang="ru-RU" sz="4400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4" name="Скругленный прямоугольник 3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5" name="Скругленный прямоугольник 4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6" name="Скругленный прямоугольник 5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7" name="Скругленный прямоугольник 6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  <p:sp>
        <p:nvSpPr>
          <p:cNvPr id="8" name="Скругленный прямоугольник 7">
            <a:hlinkClick r:id="rId7" action="ppaction://hlinkfile"/>
          </p:cNvPr>
          <p:cNvSpPr/>
          <p:nvPr/>
        </p:nvSpPr>
        <p:spPr>
          <a:xfrm>
            <a:off x="5868144" y="5541004"/>
            <a:ext cx="2879304" cy="40827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ПОСМОТРЕТЬ ПРИКАЗ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908720"/>
            <a:ext cx="8784976" cy="4896544"/>
          </a:xfrm>
        </p:spPr>
        <p:txBody>
          <a:bodyPr/>
          <a:lstStyle/>
          <a:p>
            <a:r>
              <a:rPr lang="ru-RU" sz="4000" b="1" dirty="0">
                <a:latin typeface="Times New Roman" pitchFamily="18" charset="0"/>
              </a:rPr>
              <a:t>ВК создается руководителем медицинской организации</a:t>
            </a:r>
            <a:r>
              <a:rPr lang="ru-RU" sz="4000" b="1" dirty="0" smtClean="0">
                <a:latin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4000" b="1" dirty="0">
              <a:latin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</a:rPr>
              <a:t>ВК состоит из председателя, одного или двух заместителей председателя, членов комиссии (врачей-специалистов) и </a:t>
            </a:r>
            <a:r>
              <a:rPr lang="ru-RU" sz="4000" b="1" dirty="0" smtClean="0">
                <a:latin typeface="Times New Roman" pitchFamily="18" charset="0"/>
              </a:rPr>
              <a:t>секретаря.</a:t>
            </a:r>
            <a:endParaRPr lang="ru-RU" sz="4000" b="1" dirty="0">
              <a:latin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4" name="Скругленный прямоугольник 3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5" name="Скругленный прямоугольник 4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6" name="Скругленный прямоугольник 5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7" name="Скругленный прямоугольник 6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65625"/>
              </p:ext>
            </p:extLst>
          </p:nvPr>
        </p:nvGraphicFramePr>
        <p:xfrm>
          <a:off x="251520" y="-4769"/>
          <a:ext cx="8605464" cy="6949440"/>
        </p:xfrm>
        <a:graphic>
          <a:graphicData uri="http://schemas.openxmlformats.org/drawingml/2006/table">
            <a:tbl>
              <a:tblPr firstRow="1" bandRow="1"/>
              <a:tblGrid>
                <a:gridCol w="7352250"/>
                <a:gridCol w="1253214"/>
              </a:tblGrid>
              <a:tr h="4070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 smtClean="0"/>
                        <a:t>ПЛАН ЛЕКЦИИ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dirty="0" smtClean="0"/>
                        <a:t>ссылка</a:t>
                      </a:r>
                      <a:endParaRPr lang="ru-RU" dirty="0"/>
                    </a:p>
                  </a:txBody>
                  <a:tcPr anchor="ctr"/>
                </a:tc>
              </a:tr>
              <a:tr h="407017">
                <a:tc>
                  <a:txBody>
                    <a:bodyPr/>
                    <a:lstStyle/>
                    <a:p>
                      <a:pPr marL="12700" marR="76200" lvl="0" indent="-127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Arial Unicode MS"/>
                          <a:cs typeface="Times New Roman" panose="02020603050405020304" pitchFamily="18" charset="0"/>
                        </a:rPr>
                        <a:t>Основные теоретические  положения темы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dirty="0"/>
                    </a:p>
                  </a:txBody>
                  <a:tcPr anchor="b"/>
                </a:tc>
              </a:tr>
              <a:tr h="4070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Статистические показатели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dirty="0"/>
                    </a:p>
                  </a:txBody>
                  <a:tcPr anchor="b"/>
                </a:tc>
              </a:tr>
              <a:tr h="407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Предмет и задачи экспертизы трудоспособности</a:t>
                      </a:r>
                      <a:endParaRPr lang="ru-RU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dirty="0"/>
                    </a:p>
                  </a:txBody>
                  <a:tcPr anchor="b"/>
                </a:tc>
              </a:tr>
              <a:tr h="4070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Экспертиза нетрудоспособности 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dirty="0"/>
                    </a:p>
                  </a:txBody>
                  <a:tcPr anchor="b"/>
                </a:tc>
              </a:tr>
              <a:tr h="4070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Экспертиза временной нетрудоспособности в ЛПУ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dirty="0"/>
                    </a:p>
                  </a:txBody>
                  <a:tcPr anchor="b"/>
                </a:tc>
              </a:tr>
              <a:tr h="4070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Медицинские документы, удостоверяющими утрату трудоспособности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dirty="0"/>
                    </a:p>
                  </a:txBody>
                  <a:tcPr anchor="b"/>
                </a:tc>
              </a:tr>
              <a:tr h="4070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выдачи листка нетрудоспособности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dirty="0"/>
                    </a:p>
                  </a:txBody>
                  <a:tcPr anchor="b"/>
                </a:tc>
              </a:tr>
              <a:tr h="4070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Заполнение листка нетрудоспособности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dirty="0"/>
                    </a:p>
                  </a:txBody>
                  <a:tcPr anchor="b"/>
                </a:tc>
              </a:tr>
              <a:tr h="4070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Ориентировочные сроки временной нетрудоспособности при наиболее распространенных заболеваниях и травмах 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dirty="0"/>
                    </a:p>
                  </a:txBody>
                  <a:tcPr anchor="b"/>
                </a:tc>
              </a:tr>
              <a:tr h="40701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 направления больных на медико-социальную экспертизу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dirty="0"/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9" name="Стрелка влево 8">
            <a:hlinkClick r:id="rId3" action="ppaction://hlinksldjump"/>
          </p:cNvPr>
          <p:cNvSpPr/>
          <p:nvPr/>
        </p:nvSpPr>
        <p:spPr>
          <a:xfrm>
            <a:off x="7884368" y="584684"/>
            <a:ext cx="432048" cy="360040"/>
          </a:xfrm>
          <a:prstGeom prst="left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rId4" action="ppaction://hlinksldjump"/>
          </p:cNvPr>
          <p:cNvSpPr/>
          <p:nvPr/>
        </p:nvSpPr>
        <p:spPr>
          <a:xfrm>
            <a:off x="7884368" y="1124744"/>
            <a:ext cx="432048" cy="360040"/>
          </a:xfrm>
          <a:prstGeom prst="left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rId5" action="ppaction://hlinksldjump"/>
          </p:cNvPr>
          <p:cNvSpPr/>
          <p:nvPr/>
        </p:nvSpPr>
        <p:spPr>
          <a:xfrm>
            <a:off x="7884368" y="1700808"/>
            <a:ext cx="432048" cy="360040"/>
          </a:xfrm>
          <a:prstGeom prst="left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>
            <a:hlinkClick r:id="rId6" action="ppaction://hlinksldjump"/>
          </p:cNvPr>
          <p:cNvSpPr/>
          <p:nvPr/>
        </p:nvSpPr>
        <p:spPr>
          <a:xfrm>
            <a:off x="7884000" y="2232000"/>
            <a:ext cx="432048" cy="360040"/>
          </a:xfrm>
          <a:prstGeom prst="left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>
            <a:hlinkClick r:id="rId6" action="ppaction://hlinksldjump"/>
          </p:cNvPr>
          <p:cNvSpPr/>
          <p:nvPr/>
        </p:nvSpPr>
        <p:spPr>
          <a:xfrm>
            <a:off x="7884000" y="2780928"/>
            <a:ext cx="432048" cy="360040"/>
          </a:xfrm>
          <a:prstGeom prst="left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>
            <a:hlinkClick r:id="rId7" action="ppaction://hlinksldjump"/>
          </p:cNvPr>
          <p:cNvSpPr/>
          <p:nvPr/>
        </p:nvSpPr>
        <p:spPr>
          <a:xfrm>
            <a:off x="7884000" y="3501008"/>
            <a:ext cx="432048" cy="360040"/>
          </a:xfrm>
          <a:prstGeom prst="left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>
            <a:hlinkClick r:id="rId8" action="ppaction://hlinksldjump"/>
          </p:cNvPr>
          <p:cNvSpPr/>
          <p:nvPr/>
        </p:nvSpPr>
        <p:spPr>
          <a:xfrm>
            <a:off x="7884368" y="4320000"/>
            <a:ext cx="432048" cy="360040"/>
          </a:xfrm>
          <a:prstGeom prst="left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>
            <a:hlinkClick r:id="rId9" action="ppaction://hlinksldjump"/>
          </p:cNvPr>
          <p:cNvSpPr/>
          <p:nvPr/>
        </p:nvSpPr>
        <p:spPr>
          <a:xfrm>
            <a:off x="7884000" y="4869160"/>
            <a:ext cx="432048" cy="360040"/>
          </a:xfrm>
          <a:prstGeom prst="left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>
            <a:hlinkClick r:id="rId10" action="ppaction://hlinksldjump"/>
          </p:cNvPr>
          <p:cNvSpPr/>
          <p:nvPr/>
        </p:nvSpPr>
        <p:spPr>
          <a:xfrm>
            <a:off x="7884000" y="5661248"/>
            <a:ext cx="432048" cy="360040"/>
          </a:xfrm>
          <a:prstGeom prst="left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лево 17">
            <a:hlinkClick r:id="rId11" action="ppaction://hlinksldjump"/>
          </p:cNvPr>
          <p:cNvSpPr/>
          <p:nvPr/>
        </p:nvSpPr>
        <p:spPr>
          <a:xfrm>
            <a:off x="7884000" y="6408000"/>
            <a:ext cx="432048" cy="360040"/>
          </a:xfrm>
          <a:prstGeom prst="left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28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801004" cy="21431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документы,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удостоверяющими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утрату трудоспособности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Блок-схема: альтернативный процесс 3">
            <a:hlinkClick r:id="rId3" action="ppaction://hlinksldjump"/>
          </p:cNvPr>
          <p:cNvSpPr/>
          <p:nvPr/>
        </p:nvSpPr>
        <p:spPr>
          <a:xfrm>
            <a:off x="26988" y="3186113"/>
            <a:ext cx="5797550" cy="223202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листок нетрудоспособности (ЛН)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940545" y="2417933"/>
            <a:ext cx="3168352" cy="151216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lvl="5" algn="ctr">
              <a:defRPr/>
            </a:pPr>
            <a:r>
              <a:rPr lang="ru-RU" sz="4800" dirty="0"/>
              <a:t>справка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763713" y="2090738"/>
            <a:ext cx="863600" cy="936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148263" y="1773238"/>
            <a:ext cx="1655762" cy="503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11" name="Скругленный прямоугольник 10">
              <a:hlinkClick r:id="rId4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12" name="Скругленный прямоугольник 11">
              <a:hlinkClick r:id="rId5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14" name="Скругленный прямоугольник 13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7" name="Скругленный прямоугольник 6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8" name="Скругленный прямоугольник 7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9" name="Скругленный прямоугольник 8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92680" y="116632"/>
            <a:ext cx="8907380" cy="6324808"/>
            <a:chOff x="81798" y="-22484"/>
            <a:chExt cx="8907380" cy="6324808"/>
          </a:xfrm>
        </p:grpSpPr>
        <p:sp>
          <p:nvSpPr>
            <p:cNvPr id="214019" name="Rectangle 3"/>
            <p:cNvSpPr>
              <a:spLocks noChangeArrowheads="1"/>
            </p:cNvSpPr>
            <p:nvPr/>
          </p:nvSpPr>
          <p:spPr bwMode="auto">
            <a:xfrm>
              <a:off x="81798" y="-22484"/>
              <a:ext cx="8907380" cy="6324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450850" algn="just" defTabSz="914400" rtl="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ru-RU" sz="2700" b="1" i="0" u="none" strike="noStrike" cap="none" normalizeH="0" baseline="0" dirty="0" smtClean="0">
                  <a:ln>
                    <a:noFill/>
                  </a:ln>
                  <a:latin typeface="+mj-lt"/>
                  <a:ea typeface="Times New Roman" pitchFamily="18" charset="0"/>
                  <a:cs typeface="Times New Roman" pitchFamily="18" charset="0"/>
                </a:rPr>
                <a:t>Приказом Министерства здравоохранения и социального развития РФ от 26.04.2011 г. №347н "Об утверждении формы бланка листка нетрудоспособности«</a:t>
              </a:r>
            </a:p>
            <a:p>
              <a:pPr marR="0" lvl="0" indent="450850" algn="just" defTabSz="914400" rtl="0" eaLnBrk="1" fontAlgn="base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</a:pPr>
              <a:endParaRPr kumimoji="0" lang="ru-RU" sz="2700" b="1" i="0" u="none" strike="noStrike" cap="none" normalizeH="0" baseline="0" dirty="0" smtClean="0">
                <a:ln>
                  <a:noFill/>
                </a:ln>
                <a:latin typeface="+mj-lt"/>
              </a:endParaRPr>
            </a:p>
            <a:p>
              <a:pPr marR="0" lvl="0" indent="450850" algn="just" defTabSz="914400" rtl="0" eaLnBrk="0" fontAlgn="base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ru-RU" sz="2700" b="1" i="0" u="none" strike="noStrike" cap="none" normalizeH="0" baseline="0" dirty="0" smtClean="0">
                  <a:ln>
                    <a:noFill/>
                  </a:ln>
                  <a:latin typeface="+mj-lt"/>
                  <a:ea typeface="Times New Roman" pitchFamily="18" charset="0"/>
                  <a:cs typeface="Times New Roman" pitchFamily="18" charset="0"/>
                </a:rPr>
                <a:t>Приказ Министерства здравоохранения и социального развития РФ от 29.06.2011г. № 624н «Порядок выдачи и заполнения листков нетрудоспособности».</a:t>
              </a:r>
            </a:p>
            <a:p>
              <a:pPr marR="0" lvl="0" indent="450850" algn="just" defTabSz="914400" rtl="0" eaLnBrk="0" fontAlgn="base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</a:pPr>
              <a:endParaRPr kumimoji="0" lang="ru-RU" sz="2700" b="1" i="0" u="none" strike="noStrike" cap="none" normalizeH="0" baseline="0" dirty="0" smtClean="0">
                <a:ln>
                  <a:noFill/>
                </a:ln>
                <a:latin typeface="+mj-lt"/>
              </a:endParaRPr>
            </a:p>
            <a:p>
              <a:pPr marR="0" lvl="0" indent="450850" algn="just" defTabSz="914400" rtl="0" eaLnBrk="0" fontAlgn="base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</a:pPr>
              <a:r>
                <a:rPr kumimoji="0" lang="ru-RU" sz="2700" b="1" i="0" u="none" strike="noStrike" cap="none" normalizeH="0" baseline="0" dirty="0" smtClean="0">
                  <a:ln>
                    <a:noFill/>
                  </a:ln>
                  <a:latin typeface="+mj-lt"/>
                  <a:ea typeface="Times New Roman" pitchFamily="18" charset="0"/>
                  <a:cs typeface="Times New Roman" pitchFamily="18" charset="0"/>
                </a:rPr>
                <a:t>Приказ Министерства здравоохранения и социального развития РФ от 24.01.2012г. № 31н «О внесении изменений в Порядок выдачи листков нетрудоспособности, утвержденный приказом Министерства здравоохранения и социального развития Российской Федерации от 29 июня 2011 г. N 624н». </a:t>
              </a:r>
            </a:p>
            <a:p>
              <a:pPr marR="0" lvl="0" algn="just" defTabSz="914400" rtl="0" eaLnBrk="0" fontAlgn="base" latinLnBrk="0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</a:pPr>
              <a:endParaRPr kumimoji="0" lang="ru-RU" sz="2700" b="1" i="0" u="none" strike="noStrike" cap="none" normalizeH="0" baseline="0" dirty="0" smtClean="0">
                <a:ln>
                  <a:noFill/>
                </a:ln>
                <a:latin typeface="+mj-lt"/>
              </a:endParaRPr>
            </a:p>
          </p:txBody>
        </p:sp>
        <p:sp>
          <p:nvSpPr>
            <p:cNvPr id="10" name="Скругленный прямоугольник 9">
              <a:hlinkClick r:id="rId7" action="ppaction://hlinkfile"/>
            </p:cNvPr>
            <p:cNvSpPr/>
            <p:nvPr/>
          </p:nvSpPr>
          <p:spPr>
            <a:xfrm>
              <a:off x="6042551" y="1352654"/>
              <a:ext cx="2879304" cy="408276"/>
            </a:xfrm>
            <a:prstGeom prst="roundRect">
              <a:avLst/>
            </a:prstGeom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ПОСМОТРЕТЬ ПРИКАЗ</a:t>
              </a:r>
              <a:endParaRPr lang="ru-RU" dirty="0"/>
            </a:p>
          </p:txBody>
        </p:sp>
        <p:sp>
          <p:nvSpPr>
            <p:cNvPr id="11" name="Скругленный прямоугольник 10">
              <a:hlinkClick r:id="rId8" action="ppaction://hlinkfile"/>
            </p:cNvPr>
            <p:cNvSpPr/>
            <p:nvPr/>
          </p:nvSpPr>
          <p:spPr>
            <a:xfrm>
              <a:off x="6034143" y="2935782"/>
              <a:ext cx="2879304" cy="408276"/>
            </a:xfrm>
            <a:prstGeom prst="roundRect">
              <a:avLst/>
            </a:prstGeom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ПОСМОТРЕТЬ ПРИКАЗ</a:t>
              </a:r>
              <a:endParaRPr lang="ru-RU" dirty="0"/>
            </a:p>
          </p:txBody>
        </p:sp>
        <p:sp>
          <p:nvSpPr>
            <p:cNvPr id="12" name="Скругленный прямоугольник 11">
              <a:hlinkClick r:id="rId9" action="ppaction://hlinkfile"/>
            </p:cNvPr>
            <p:cNvSpPr/>
            <p:nvPr/>
          </p:nvSpPr>
          <p:spPr>
            <a:xfrm>
              <a:off x="6034143" y="5794192"/>
              <a:ext cx="2879304" cy="408276"/>
            </a:xfrm>
            <a:prstGeom prst="roundRect">
              <a:avLst/>
            </a:prstGeom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ПОСМОТРЕТЬ ПРИКАЗ</a:t>
              </a:r>
              <a:endParaRPr lang="ru-RU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952" y="188640"/>
            <a:ext cx="8568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latin typeface="Times New Roman"/>
                <a:ea typeface="Arial Unicode MS"/>
              </a:rPr>
              <a:t>Экспертиза ВН выделяет следующие причины </a:t>
            </a:r>
            <a:r>
              <a:rPr lang="ru-RU" sz="3200" b="1" dirty="0" smtClean="0">
                <a:latin typeface="Times New Roman"/>
                <a:ea typeface="Arial Unicode MS"/>
              </a:rPr>
              <a:t>временной нетрудоспособности:</a:t>
            </a:r>
          </a:p>
          <a:p>
            <a:pPr marL="2311400" indent="-2349500">
              <a:spcBef>
                <a:spcPts val="0"/>
              </a:spcBef>
              <a:spcAft>
                <a:spcPts val="0"/>
              </a:spcAft>
            </a:pPr>
            <a:endParaRPr lang="ru-RU" sz="2400" b="1" dirty="0">
              <a:latin typeface="Times New Roman"/>
              <a:ea typeface="Arial Unicode MS"/>
            </a:endParaRPr>
          </a:p>
          <a:p>
            <a:pPr marL="531813" lvl="2" indent="-53181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>
                <a:tab pos="217170" algn="l"/>
              </a:tabLst>
            </a:pPr>
            <a:r>
              <a:rPr lang="ru-RU" sz="3200" dirty="0">
                <a:latin typeface="Times New Roman"/>
                <a:ea typeface="Arial Unicode MS"/>
                <a:cs typeface="Times New Roman"/>
              </a:rPr>
              <a:t>заболевание;</a:t>
            </a:r>
          </a:p>
          <a:p>
            <a:pPr marL="531813" lvl="2" indent="-53181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>
                <a:tab pos="244475" algn="l"/>
              </a:tabLst>
            </a:pPr>
            <a:r>
              <a:rPr lang="ru-RU" sz="3200" dirty="0">
                <a:latin typeface="Times New Roman"/>
                <a:ea typeface="Arial Unicode MS"/>
                <a:cs typeface="Times New Roman"/>
              </a:rPr>
              <a:t>несчастный случай на производстве и в быту;</a:t>
            </a:r>
          </a:p>
          <a:p>
            <a:pPr marL="531813" lvl="2" indent="-53181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>
                <a:tab pos="241300" algn="l"/>
              </a:tabLst>
            </a:pPr>
            <a:r>
              <a:rPr lang="ru-RU" sz="3200" dirty="0">
                <a:latin typeface="Times New Roman"/>
                <a:ea typeface="Arial Unicode MS"/>
                <a:cs typeface="Times New Roman"/>
              </a:rPr>
              <a:t>санаторно-курортное лечение и медицинская реабилитация;</a:t>
            </a:r>
          </a:p>
          <a:p>
            <a:pPr marL="531813" lvl="2" indent="-53181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>
                <a:tab pos="238125" algn="l"/>
              </a:tabLst>
            </a:pPr>
            <a:r>
              <a:rPr lang="ru-RU" sz="3200" dirty="0">
                <a:latin typeface="Times New Roman"/>
                <a:ea typeface="Arial Unicode MS"/>
                <a:cs typeface="Times New Roman"/>
              </a:rPr>
              <a:t>уход за больным членом семьи, здоровым ребенком и ребенком-инвалидом;</a:t>
            </a:r>
          </a:p>
          <a:p>
            <a:pPr marL="531813" lvl="2" indent="-53181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>
                <a:tab pos="234950" algn="l"/>
              </a:tabLst>
            </a:pPr>
            <a:r>
              <a:rPr lang="ru-RU" sz="3200" dirty="0">
                <a:latin typeface="Times New Roman"/>
                <a:ea typeface="Arial Unicode MS"/>
                <a:cs typeface="Times New Roman"/>
              </a:rPr>
              <a:t>карантин;</a:t>
            </a:r>
          </a:p>
          <a:p>
            <a:pPr marL="531813" lvl="2" indent="-53181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>
                <a:tab pos="241300" algn="l"/>
              </a:tabLst>
            </a:pPr>
            <a:r>
              <a:rPr lang="ru-RU" sz="3200" dirty="0">
                <a:latin typeface="Times New Roman"/>
                <a:ea typeface="Arial Unicode MS"/>
                <a:cs typeface="Times New Roman"/>
              </a:rPr>
              <a:t>беременность и роды;</a:t>
            </a:r>
          </a:p>
          <a:p>
            <a:pPr marL="531813" lvl="2" indent="-53181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+mj-lt"/>
              <a:buAutoNum type="arabicPeriod"/>
              <a:tabLst>
                <a:tab pos="244475" algn="l"/>
              </a:tabLst>
            </a:pPr>
            <a:r>
              <a:rPr lang="ru-RU" sz="3200" dirty="0">
                <a:latin typeface="Times New Roman"/>
                <a:ea typeface="Arial Unicode MS"/>
                <a:cs typeface="Times New Roman"/>
              </a:rPr>
              <a:t>протезирование.</a:t>
            </a:r>
            <a:endParaRPr lang="ru-RU" sz="3200" u="none" strike="noStrike" spc="0" dirty="0">
              <a:effectLst/>
              <a:latin typeface="Times New Roman"/>
              <a:ea typeface="Arial Unicode MS"/>
              <a:cs typeface="Times New Roman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14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3177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ЛИСТОК НЕТРУДОСПОСОБНОСТИ ВЫПОЛНЯЕТ СЛЕДУЮЩИЕ ФУНКЦИИ: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2" t="18575" r="22206" b="12275"/>
          <a:stretch/>
        </p:blipFill>
        <p:spPr bwMode="auto">
          <a:xfrm>
            <a:off x="727158" y="1248483"/>
            <a:ext cx="7616660" cy="514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9574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ЛИСТОК НЕТРУДОСПОСОБНОСТИ ВЫДАЕТСЯ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99695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работающим по трудовым договорам;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государственным гражданским (муниципальным) служащим;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адвокатам, индивидуальным предпринимателям, в том числе членам крестьянских (фермерских) хозяйств, физическим лицам, не признаваемыми индивидуальными предпринима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телями, членам родовых, семейных общин малочисленных народов Севера, добровольно осуществля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ющим за себя уплату страховых взносов в Фонд социального страхования РФ;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1052627"/>
            <a:ext cx="8715436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chemeClr val="bg1"/>
                </a:solidFill>
              </a:rPr>
              <a:t>застрахованным лицам, являющимся гражданами РФ, а также постоянно или временно проживающим на ее территории иностранным гражданам и лицам без гражданства: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6" name="Скругленный прямоугольник 5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7" name="Скругленный прямоугольник 6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8" name="Скругленный прямоугольник 7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9" name="Скругленный прямоугольник 8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26377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иным категориям лиц, которые подлежат обязательному соци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альному страхованию на случай временной нетрудоспособ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ности и в связи с материнством в соответствии с иными федеральными законами, при условии уплаты ими или за них налогов и/или страховых взносов в Фонд социального страхо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вания РФ;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лицам, у которых заболевание или травма наступили в течение 30 календарных дней со дня прекращения работы по трудовому договору, осуществления служебной или иной деятельности либо в период со дня заключения трудового договора до дня его аннулирования;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женщинам, уволенным в связи с ликвидацией организаций и в связи с прекращением деятельности в качестве индивиду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ального предпринимателя, у которых беременность наступила в течение 12 </a:t>
            </a: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признания их в установленном порядке безработными;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гражданам, признанным безработными и состоящим на учете в территориальных органах Федеральной службы по труду и заня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­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тости, в случае заболевания, травмы, беременности и родов.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4" name="Скругленный прямоугольник 3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5" name="Скругленный прямоугольник 4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6" name="Скругленный прямоугольник 5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7" name="Скругленный прямоугольник 6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645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 июля 2011 г. в России введена новая форма бланка листка нетрудоспособности. </a:t>
            </a:r>
          </a:p>
          <a:p>
            <a:pPr algn="just"/>
            <a:endParaRPr lang="ru-RU" b="1" dirty="0" smtClean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ru-RU" b="1" dirty="0" smtClean="0">
                <a:solidFill>
                  <a:prstClr val="black"/>
                </a:solidFill>
                <a:latin typeface="Calibri"/>
              </a:rPr>
              <a:t>Приказ Министерства здравоохранения и социального развития РФ от 26.04.2011 г. №347н "Об утверждении формы бланка листка нетрудоспособности"</a:t>
            </a:r>
            <a:endParaRPr lang="ru-RU" b="1" dirty="0" smtClean="0">
              <a:solidFill>
                <a:prstClr val="black"/>
              </a:solidFill>
              <a:latin typeface="Calibri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4" y="2766004"/>
            <a:ext cx="2845635" cy="3360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756" y="2542850"/>
            <a:ext cx="2690257" cy="3806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2898" y="2420888"/>
            <a:ext cx="28803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Принципиальные отличия:</a:t>
            </a:r>
          </a:p>
          <a:p>
            <a:pPr lvl="0" indent="450850" algn="just">
              <a:buFontTx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штрих-кода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(позволяет проводить автоматическое обработку листка нетрудоспособности)</a:t>
            </a:r>
          </a:p>
          <a:p>
            <a:pPr lvl="0" indent="450850" algn="just">
              <a:buFontTx/>
              <a:buAutoNum type="arabicPeriod"/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высокая степень защиты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бланка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(снижает вероятность  подделки).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8" name="Скругленный прямоугольник 7">
              <a:hlinkClick r:id="rId6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9" name="Скругленный прямоугольник 8">
              <a:hlinkClick r:id="rId7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10" name="Скругленный прямоугольник 9">
              <a:hlinkClick r:id="rId8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  <p:sp>
        <p:nvSpPr>
          <p:cNvPr id="11" name="Скругленный прямоугольник 10">
            <a:hlinkClick r:id="rId9" action="ppaction://hlinkfile"/>
          </p:cNvPr>
          <p:cNvSpPr/>
          <p:nvPr/>
        </p:nvSpPr>
        <p:spPr>
          <a:xfrm>
            <a:off x="6113914" y="1908215"/>
            <a:ext cx="2879304" cy="40827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ПОСМОТРЕТЬ ПРИКАЗ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50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40960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Приказ Фонда социального страхования РФ и Минздрава РФ </a:t>
            </a:r>
            <a:endParaRPr lang="ru-RU" sz="36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 </a:t>
            </a:r>
            <a:r>
              <a:rPr lang="ru-RU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29 января 2004 г. N </a:t>
            </a:r>
            <a:r>
              <a:rPr lang="ru-RU" sz="3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18/29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"Об утверждении Инструкции о порядке обеспечения бланками листков нетрудоспособности, их учета и хранения"</a:t>
            </a:r>
            <a:endParaRPr lang="ru-RU" sz="36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C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изменениями и дополнениями </a:t>
            </a:r>
            <a:r>
              <a:rPr lang="ru-RU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от:23 </a:t>
            </a:r>
            <a:r>
              <a:rPr lang="ru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июля 2004 г.</a:t>
            </a:r>
            <a:endParaRPr lang="ru-RU" sz="1600" b="1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4" name="Скругленный прямоугольник 3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5" name="Скругленный прямоугольник 4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6" name="Скругленный прямоугольник 5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7" name="Скругленный прямоугольник 6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  <p:sp>
        <p:nvSpPr>
          <p:cNvPr id="8" name="Скругленный прямоугольник 7">
            <a:hlinkClick r:id="rId7" action="ppaction://hlinkfile"/>
          </p:cNvPr>
          <p:cNvSpPr/>
          <p:nvPr/>
        </p:nvSpPr>
        <p:spPr>
          <a:xfrm>
            <a:off x="5982823" y="5463425"/>
            <a:ext cx="2879304" cy="40827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ПОСМОТРЕТЬ ПРИКАЗ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729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050" y="764024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ЛИСТКОВ НЕТРУДОСПОСОБНОСТИ ОСУЩЕСТВЛЯЕТСЯ: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864696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лечащими врачами медицинских организаций;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фельдшерами и зубными врачами медицинских организаций - в случаях, установленных уполномоченным федеральным органом исполнительной власти;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лечащими врачами клиник научно-исследовательских учреждений (институтов), в том числе клиник научно-исследовательских учреждений (институтов) протезирования или протезостроения.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626" y="0"/>
            <a:ext cx="8538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орядок выдачи листка нетрудоспособности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6" name="Скругленный прямоугольник 5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7" name="Скругленный прямоугольник 6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9" name="Скругленный прямоугольник 8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809" y="0"/>
            <a:ext cx="892899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ВЫДАЮТ </a:t>
            </a: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листки нетрудоспособности медицинские работники: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организаций скорой медицинской помощи;</a:t>
            </a:r>
            <a:endParaRPr kumimoji="0" lang="ru-RU" sz="3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организаций переливания крови;</a:t>
            </a:r>
            <a:endParaRPr kumimoji="0" lang="ru-RU" sz="3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приемных отделений больничных учреждений;</a:t>
            </a:r>
            <a:endParaRPr kumimoji="0" lang="ru-RU" sz="3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бальнеологических лечебниц и грязелечебниц;</a:t>
            </a:r>
            <a:endParaRPr kumimoji="0" lang="ru-RU" sz="3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медицинских организаций особого типа (центров медицинской профилактики, медицины катастроф, бюро судебно-медицинской экспертизы);</a:t>
            </a:r>
            <a:endParaRPr kumimoji="0" lang="ru-RU" sz="3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учреждений здравоохранения по надзору в сфере защиты прав потребителей и благополучия человека.</a:t>
            </a:r>
            <a:endParaRPr kumimoji="0" lang="ru-RU" sz="3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4" name="Скругленный прямоугольник 3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5" name="Скругленный прямоугольник 4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6" name="Скругленный прямоугольник 5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7" name="Скругленный прямоугольник 6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139" y="171247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0" indent="-12700" algn="ctr">
              <a:spcAft>
                <a:spcPts val="0"/>
              </a:spcAft>
            </a:pPr>
            <a:r>
              <a:rPr lang="ru-RU" sz="2800" b="1" dirty="0">
                <a:latin typeface="Times New Roman"/>
                <a:ea typeface="Arial Unicode MS"/>
              </a:rPr>
              <a:t>ОСНОВНЫЕ ТЕОРЕТИЧЕСКИЕ </a:t>
            </a:r>
            <a:endParaRPr lang="ru-RU" sz="2800" b="1" dirty="0" smtClean="0">
              <a:latin typeface="Times New Roman"/>
              <a:ea typeface="Arial Unicode MS"/>
            </a:endParaRPr>
          </a:p>
          <a:p>
            <a:pPr marL="12700" marR="76200" indent="-12700" algn="ctr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Arial Unicode MS"/>
              </a:rPr>
              <a:t>ПОЛОЖЕНИЯ ТЕМЫ</a:t>
            </a:r>
          </a:p>
          <a:p>
            <a:pPr marL="12700" marR="76200" indent="698500">
              <a:lnSpc>
                <a:spcPts val="2400"/>
              </a:lnSpc>
              <a:spcAft>
                <a:spcPts val="0"/>
              </a:spcAft>
            </a:pPr>
            <a:endParaRPr lang="ru-RU" b="1" dirty="0">
              <a:latin typeface="Times New Roman"/>
              <a:ea typeface="Arial Unicode MS"/>
            </a:endParaRPr>
          </a:p>
          <a:p>
            <a:pPr marL="12700" marR="76200" indent="698500">
              <a:lnSpc>
                <a:spcPts val="24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Arial Unicode MS"/>
              </a:rPr>
              <a:t> </a:t>
            </a:r>
            <a:r>
              <a:rPr lang="ru-RU" sz="2000" b="1" dirty="0">
                <a:latin typeface="Times New Roman"/>
                <a:ea typeface="Arial Unicode MS"/>
              </a:rPr>
              <a:t>Экспертиза</a:t>
            </a:r>
            <a:r>
              <a:rPr lang="ru-RU" sz="2000" dirty="0">
                <a:latin typeface="Times New Roman"/>
                <a:ea typeface="Arial Unicode MS"/>
              </a:rPr>
              <a:t> - это изучение специалистом или группой специалистов вопро­са, требующего для своего решения специальных знаний в какой-либо области науки, техники, искусства и </a:t>
            </a:r>
            <a:r>
              <a:rPr lang="ru-RU" sz="2000" dirty="0" smtClean="0">
                <a:latin typeface="Times New Roman"/>
                <a:ea typeface="Arial Unicode MS"/>
              </a:rPr>
              <a:t>т.д.</a:t>
            </a:r>
          </a:p>
          <a:p>
            <a:pPr marL="12700" marR="76200" indent="698500">
              <a:lnSpc>
                <a:spcPts val="2400"/>
              </a:lnSpc>
              <a:spcAft>
                <a:spcPts val="0"/>
              </a:spcAft>
            </a:pPr>
            <a:endParaRPr lang="ru-RU" sz="2000" b="1" dirty="0">
              <a:latin typeface="Times New Roman"/>
              <a:ea typeface="Arial Unicode MS"/>
            </a:endParaRPr>
          </a:p>
          <a:p>
            <a:pPr marL="12700" marR="76200" indent="698500">
              <a:lnSpc>
                <a:spcPts val="24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Arial Unicode MS"/>
              </a:rPr>
              <a:t>Эксперт </a:t>
            </a:r>
            <a:r>
              <a:rPr lang="en-US" sz="2000" b="1" dirty="0">
                <a:latin typeface="Times New Roman"/>
                <a:ea typeface="Arial Unicode MS"/>
              </a:rPr>
              <a:t>(</a:t>
            </a:r>
            <a:r>
              <a:rPr lang="en-US" sz="2000" b="1" dirty="0" err="1">
                <a:latin typeface="Times New Roman"/>
                <a:ea typeface="Arial Unicode MS"/>
              </a:rPr>
              <a:t>exspertus</a:t>
            </a:r>
            <a:r>
              <a:rPr lang="en-US" sz="2000" b="1" dirty="0">
                <a:latin typeface="Times New Roman"/>
                <a:ea typeface="Arial Unicode MS"/>
              </a:rPr>
              <a:t>, </a:t>
            </a:r>
            <a:r>
              <a:rPr lang="ru-RU" sz="2000" b="1" dirty="0">
                <a:latin typeface="Times New Roman"/>
                <a:ea typeface="Arial Unicode MS"/>
              </a:rPr>
              <a:t>лат. - опытный)</a:t>
            </a:r>
            <a:r>
              <a:rPr lang="ru-RU" sz="2000" dirty="0">
                <a:latin typeface="Times New Roman"/>
                <a:ea typeface="Arial Unicode MS"/>
              </a:rPr>
              <a:t> - специалист, дающий заключение при рассмотрении какого-нибудь </a:t>
            </a:r>
            <a:r>
              <a:rPr lang="ru-RU" sz="2000" dirty="0" smtClean="0">
                <a:latin typeface="Times New Roman"/>
                <a:ea typeface="Arial Unicode MS"/>
              </a:rPr>
              <a:t>вопроса.</a:t>
            </a:r>
          </a:p>
          <a:p>
            <a:pPr marL="12700" marR="76200" indent="698500">
              <a:lnSpc>
                <a:spcPts val="2400"/>
              </a:lnSpc>
              <a:spcAft>
                <a:spcPts val="0"/>
              </a:spcAft>
            </a:pPr>
            <a:endParaRPr lang="ru-RU" sz="2000" b="1" dirty="0">
              <a:latin typeface="Times New Roman"/>
              <a:ea typeface="Arial Unicode MS"/>
            </a:endParaRPr>
          </a:p>
          <a:p>
            <a:pPr marL="12700" marR="76200" indent="698500">
              <a:lnSpc>
                <a:spcPts val="24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Arial Unicode MS"/>
              </a:rPr>
              <a:t>Медицинская </a:t>
            </a:r>
            <a:r>
              <a:rPr lang="ru-RU" sz="2000" b="1" dirty="0">
                <a:latin typeface="Times New Roman"/>
                <a:ea typeface="Arial Unicode MS"/>
              </a:rPr>
              <a:t>экспертиза</a:t>
            </a:r>
            <a:r>
              <a:rPr lang="ru-RU" sz="2000" dirty="0">
                <a:latin typeface="Times New Roman"/>
                <a:ea typeface="Arial Unicode MS"/>
              </a:rPr>
              <a:t> - это проводимое в установленном порядке ис­следование, направленное на установление состояния здоровья гражданина, в целях определения его способности осуществлять трудовую или иную деятель­ность, а также установления причинно-следственной связи между воздействием каких-либо событий, факторов и состоянием здоровья гражданина.</a:t>
            </a:r>
          </a:p>
          <a:p>
            <a:pPr marL="12700" marR="76200" indent="342900" algn="just">
              <a:lnSpc>
                <a:spcPts val="2400"/>
              </a:lnSpc>
              <a:spcAft>
                <a:spcPts val="1320"/>
              </a:spcAft>
            </a:pPr>
            <a:r>
              <a:rPr lang="ru-RU" sz="2000" dirty="0" smtClean="0">
                <a:latin typeface="Times New Roman"/>
                <a:ea typeface="Arial Unicode MS"/>
              </a:rPr>
              <a:t>В</a:t>
            </a:r>
            <a:r>
              <a:rPr lang="ru-RU" sz="2000" b="1" dirty="0" smtClean="0">
                <a:latin typeface="Times New Roman"/>
                <a:ea typeface="Arial Unicode MS"/>
              </a:rPr>
              <a:t> </a:t>
            </a:r>
            <a:r>
              <a:rPr lang="ru-RU" sz="2000" b="1" dirty="0">
                <a:latin typeface="Times New Roman"/>
                <a:ea typeface="Arial Unicode MS"/>
              </a:rPr>
              <a:t>Федеральном законе от 21 ноября 2011 г. N 323-ф3 «Об основах охра­ны здоровья граждан в Российской Федерации»</a:t>
            </a:r>
            <a:r>
              <a:rPr lang="ru-RU" sz="2000" dirty="0">
                <a:latin typeface="Times New Roman"/>
                <a:ea typeface="Arial Unicode MS"/>
              </a:rPr>
              <a:t> определено несколько видов медицинской экспертизы.</a:t>
            </a:r>
            <a:endParaRPr lang="ru-RU" sz="2000" b="1" dirty="0">
              <a:effectLst/>
              <a:latin typeface="Times New Roman"/>
              <a:ea typeface="Arial Unicode MS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  <p:sp>
        <p:nvSpPr>
          <p:cNvPr id="10" name="Скругленный прямоугольник 9">
            <a:hlinkClick r:id="rId6" action="ppaction://hlinkfile"/>
          </p:cNvPr>
          <p:cNvSpPr/>
          <p:nvPr/>
        </p:nvSpPr>
        <p:spPr>
          <a:xfrm>
            <a:off x="5868144" y="5965413"/>
            <a:ext cx="2879304" cy="40827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ПОСМОТРЕТЬ ФЗ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-11435" y="0"/>
            <a:ext cx="9144000" cy="638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исток нетрудоспособности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ВЫДАЕТСЯ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гражданам:</a:t>
            </a:r>
          </a:p>
          <a:p>
            <a:pPr marL="342900" marR="0" lvl="0" indent="-34290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обратившимся за медицинской помощью в медицинскую организацию, если у них не выявлено признаков временной нетрудоспособности;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проходящим медицинское освидетельствование, медицинское обследование или лечение по направлению военных комиссариатов;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находящимся под стражей или административным арестом;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проходящим периодические медицинские осмотры (обследования), в том числе в центрах </a:t>
            </a:r>
            <a:r>
              <a:rPr kumimoji="0" lang="ru-RU" sz="2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профпатологии</a:t>
            </a: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;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 хроническими заболеваниями вне обострения (ухудшения), проходящим обследование, принимающим различные процедуры и манипуляции в амбулаторно-поликлинических условиях;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учащимся образовательных учреждений начального профессионального, среднего профессионального и высшего профессионального образования и учреждений послевузовского профессионального образования.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 указанных случаях по просьбе гражданина выдается выписка из медицинской карты амбулаторного (стационарного) больного.</a:t>
            </a:r>
            <a:endParaRPr kumimoji="0" lang="ru-RU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4" name="Скругленный прямоугольник 3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5" name="Скругленный прямоугольник 4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6" name="Скругленный прямоугольник 5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7" name="Скругленный прямоугольник 6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836712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ЛИСТКОВ нетрудоспособности осуществляется при предъявлении ПАСПОРТА или ДОКУМЕНТА, ЕГО ЗАМЕНЯЮЩЕГО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71296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Порядок выдачи листка нетрудоспособности при амбулаторном лечении </a:t>
            </a:r>
            <a:endParaRPr lang="ru-RU" sz="3200" b="1" dirty="0" smtClean="0"/>
          </a:p>
          <a:p>
            <a:pPr algn="just"/>
            <a:r>
              <a:rPr lang="ru-RU" sz="2800" dirty="0" smtClean="0"/>
              <a:t>При </a:t>
            </a:r>
            <a:r>
              <a:rPr lang="ru-RU" sz="2800" dirty="0"/>
              <a:t>амбулаторном лечении медицинский работник единолично выдает листок нетрудоспособности: на срок до 15 календарных дней включительно Дальнейшее продление – по решению врачебной комиссии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" t="31949" r="59345" b="20000"/>
          <a:stretch/>
        </p:blipFill>
        <p:spPr bwMode="auto">
          <a:xfrm>
            <a:off x="923938" y="4126634"/>
            <a:ext cx="3216013" cy="256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4" t="31701" r="8828" b="20299"/>
          <a:stretch/>
        </p:blipFill>
        <p:spPr bwMode="auto">
          <a:xfrm>
            <a:off x="5220072" y="4126634"/>
            <a:ext cx="3523707" cy="256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2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494" y="1830308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решению врачебной комиссии при благоприятном клиническом и трудовом прогнозе листок нетрудоспособности может быть продлен</a:t>
            </a:r>
            <a:r>
              <a:rPr lang="ru-RU" sz="2400" dirty="0" smtClean="0"/>
              <a:t>:</a:t>
            </a:r>
          </a:p>
          <a:p>
            <a:endParaRPr lang="ru-RU" sz="2400" dirty="0" smtClean="0"/>
          </a:p>
          <a:p>
            <a:r>
              <a:rPr lang="ru-RU" sz="2400" dirty="0" smtClean="0"/>
              <a:t>на </a:t>
            </a:r>
            <a:r>
              <a:rPr lang="ru-RU" sz="2400" dirty="0"/>
              <a:t>срок не более 10 месяцев в отдельных случаях на срок до 12 месяцев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Периодичность </a:t>
            </a:r>
            <a:r>
              <a:rPr lang="ru-RU" sz="2400" dirty="0"/>
              <a:t>продления – 15 календарных дней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</a:rPr>
              <a:t>Порядок выдачи листка нетрудоспособности при амбулаторном лечении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1" t="50000" r="17759" b="21471"/>
          <a:stretch/>
        </p:blipFill>
        <p:spPr bwMode="auto">
          <a:xfrm>
            <a:off x="787289" y="4985321"/>
            <a:ext cx="7569422" cy="184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28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</a:rPr>
              <a:t>Порядок выдачи листка нетрудоспособности при амбулаторном лечении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88840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Фельдшер или зубной врач единолично выдает листок нетрудоспособности: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на </a:t>
            </a:r>
            <a:r>
              <a:rPr lang="ru-RU" sz="2800" dirty="0"/>
              <a:t>срок до 10 календарных дней включительно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2" t="27035" r="40000" b="27172"/>
          <a:stretch/>
        </p:blipFill>
        <p:spPr bwMode="auto">
          <a:xfrm>
            <a:off x="3191537" y="4005064"/>
            <a:ext cx="2760925" cy="249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69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7134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 </a:t>
            </a:r>
            <a:r>
              <a:rPr lang="ru-RU" sz="2400" dirty="0"/>
              <a:t>стационарном лечении листок нетрудоспособности выдается медицинской организацией: </a:t>
            </a:r>
            <a:endParaRPr lang="ru-RU" sz="2400" dirty="0" smtClean="0"/>
          </a:p>
          <a:p>
            <a:r>
              <a:rPr lang="ru-RU" sz="2400" dirty="0" smtClean="0"/>
              <a:t>	за </a:t>
            </a:r>
            <a:r>
              <a:rPr lang="ru-RU" sz="2400" dirty="0"/>
              <a:t>весь период стационарного лечения с учетом дней для проезда к месту регистрации; </a:t>
            </a:r>
            <a:endParaRPr lang="ru-RU" sz="2400" dirty="0" smtClean="0"/>
          </a:p>
          <a:p>
            <a:r>
              <a:rPr lang="ru-RU" sz="2400" dirty="0" smtClean="0"/>
              <a:t>	после </a:t>
            </a:r>
            <a:r>
              <a:rPr lang="ru-RU" sz="2400" dirty="0"/>
              <a:t>выписки может быть продлен на срок до 10 календарных дней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</a:rPr>
              <a:t>Порядок выдачи листка нетрудоспособности при </a:t>
            </a:r>
            <a:r>
              <a:rPr lang="ru-RU" sz="3200" b="1" dirty="0" smtClean="0">
                <a:solidFill>
                  <a:prstClr val="black"/>
                </a:solidFill>
              </a:rPr>
              <a:t>стационарном лечении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9" t="31351" r="21651" b="37770"/>
          <a:stretch/>
        </p:blipFill>
        <p:spPr bwMode="auto">
          <a:xfrm>
            <a:off x="251520" y="3861048"/>
            <a:ext cx="8529874" cy="264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35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51518" y="836712"/>
            <a:ext cx="849694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выдачи листка нетрудоспособности на период санаторно-курортного лечения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34065" y="2276872"/>
            <a:ext cx="86409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направлении больных на долечивание в специализированные санаторно-курортные учреждения, расположенные на территории Российской Федерации, непосредственно после стационарного лечения листок нетрудоспособности продлевается медицинским работником по решению врачебной комиссии специализированного санаторно-курортного учреждения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весь период долечивания, но не более чем на 24 календарных дня.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17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1531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выдачи листка нетрудоспособности по уходу за больным членом семьи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68506" y="2492896"/>
            <a:ext cx="85339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до 7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период лечения ребенка в амбулаторных условиях или совместного пребывания с ребенком в медицинской организации при оказании ему медицинской помощи в стационарных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004" y="1268760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Л</a:t>
            </a:r>
            <a:r>
              <a:rPr lang="ru-RU" sz="2000" dirty="0"/>
              <a:t>исток нетрудоспособности по уходу за больным членом семьи выдается медицинским работником одному из членов семьи (опекуну, попечителю, иному </a:t>
            </a:r>
            <a:r>
              <a:rPr lang="ru-RU" sz="2000" dirty="0" smtClean="0"/>
              <a:t>родственнику) фактически </a:t>
            </a:r>
            <a:r>
              <a:rPr lang="ru-RU" sz="2000" dirty="0"/>
              <a:t>осуществляющему уход.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8506" y="4118594"/>
            <a:ext cx="85339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ребенком в возрасте от 7 до 15 лет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 амбулаторном лечении или совместном пребывании одного из членов семьи (опекуна, попечителя, иного родственника) с ребенком в стационарном лечебно-профилактическом учреждении - на срок до 15 дней по каждому случаю заболевания, если по заключению врачебной комиссии не требуется большего срока;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971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1531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выдачи листка нетрудоспособности по уходу за больным членом семьи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3528" y="126876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ребенком-инвалидом в возрасте до 18 лет</a:t>
            </a:r>
            <a:r>
              <a:rPr lang="ru-RU" sz="2000" dirty="0"/>
              <a:t>: за весь период лечения ребенка в амбулаторных условиях или совместного пребывания с ребенком в медицинской организации при оказании ему медицинской помощи в стационарных условиях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3470" y="2772985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детьми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возрасте до 15 лет, инфицированными вирусом иммунодефицита человека,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на весь период совместного пребывания с ребенком в стационарном лечебно-профилактическом учреждении;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детьми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возрасте до 15 лет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 их болезни, связанной с поствакцинальным осложнением, злокачественными новообразованиями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включая злокачественные новообразования лимфоидной, кроветворной и родственной им тканей - на весь период амбулаторного лечения или совместного пребывания одного из членов семьи (опекуна, попечителя, иного родственника) с ребенком в стационарном лечебно-профилактическом учреждении;</a:t>
            </a:r>
          </a:p>
        </p:txBody>
      </p:sp>
    </p:spTree>
    <p:extLst>
      <p:ext uri="{BB962C8B-B14F-4D97-AF65-F5344CB8AC3E}">
        <p14:creationId xmlns:p14="http://schemas.microsoft.com/office/powerpoint/2010/main" val="92308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1531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выдачи листка нетрудоспособности по уходу за больным членом семьи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15516" y="1196752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до 15 лет, проживающими в зоне отселения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зоне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проживания с правом на отселение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эвакуированными и переселенными из зон отчуждения, отселения, проживания с правом на отселение, включая тех, которые на день эвакуации находились в состоянии внутриутробного развития, а также за детьми первого и последующих поколений граждан, родившимися после радиоактивного облучения одного из родителей - на все время болезни;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возрасте до 15 лет, страдающими заболеваниями вследствие радиационного воздействия на родителей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 все время болезни;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лет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 амбулаторном лечении - на срок до 3 дней, по решению врачебной комиссии - до 7 дней по каждому случаю заболевания.</a:t>
            </a:r>
          </a:p>
        </p:txBody>
      </p:sp>
    </p:spTree>
    <p:extLst>
      <p:ext uri="{BB962C8B-B14F-4D97-AF65-F5344CB8AC3E}">
        <p14:creationId xmlns:p14="http://schemas.microsoft.com/office/powerpoint/2010/main" val="29527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139" y="188640"/>
            <a:ext cx="87849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0" indent="-12700" algn="ctr">
              <a:spcAft>
                <a:spcPts val="0"/>
              </a:spcAft>
            </a:pPr>
            <a:r>
              <a:rPr lang="ru-RU" sz="2800" b="1" dirty="0">
                <a:latin typeface="Times New Roman"/>
                <a:ea typeface="Arial Unicode MS"/>
              </a:rPr>
              <a:t>ОСНОВНЫЕ ТЕОРЕТИЧЕСКИЕ </a:t>
            </a:r>
            <a:endParaRPr lang="ru-RU" sz="2800" b="1" dirty="0" smtClean="0">
              <a:latin typeface="Times New Roman"/>
              <a:ea typeface="Arial Unicode MS"/>
            </a:endParaRPr>
          </a:p>
          <a:p>
            <a:pPr marL="12700" marR="76200" indent="-12700" algn="ctr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Arial Unicode MS"/>
              </a:rPr>
              <a:t>ПОЛОЖЕНИЯ ТЕМЫ</a:t>
            </a:r>
          </a:p>
          <a:p>
            <a:pPr marL="12700" marR="76200" indent="698500">
              <a:lnSpc>
                <a:spcPts val="2400"/>
              </a:lnSpc>
              <a:spcAft>
                <a:spcPts val="0"/>
              </a:spcAft>
            </a:pPr>
            <a:endParaRPr lang="ru-RU" b="1" dirty="0">
              <a:latin typeface="Times New Roman"/>
              <a:ea typeface="Arial Unicode MS"/>
            </a:endParaRPr>
          </a:p>
          <a:p>
            <a:pPr marL="12700" marR="76200" indent="342900" algn="just">
              <a:lnSpc>
                <a:spcPts val="2400"/>
              </a:lnSpc>
              <a:spcAft>
                <a:spcPts val="1320"/>
              </a:spcAft>
            </a:pPr>
            <a:r>
              <a:rPr lang="ru-RU" dirty="0" smtClean="0">
                <a:latin typeface="Times New Roman"/>
                <a:ea typeface="Arial Unicode MS"/>
              </a:rPr>
              <a:t>В</a:t>
            </a:r>
            <a:r>
              <a:rPr lang="ru-RU" b="1" dirty="0" smtClean="0">
                <a:latin typeface="Times New Roman"/>
                <a:ea typeface="Arial Unicode MS"/>
              </a:rPr>
              <a:t> </a:t>
            </a:r>
            <a:r>
              <a:rPr lang="ru-RU" b="1" dirty="0">
                <a:latin typeface="Times New Roman"/>
                <a:ea typeface="Arial Unicode MS"/>
              </a:rPr>
              <a:t>Федеральном законе от 21 ноября 2011 г. N 323-ф3 «Об основах охра­ны здоровья граждан в Российской Федерации»</a:t>
            </a:r>
            <a:r>
              <a:rPr lang="ru-RU" dirty="0">
                <a:latin typeface="Times New Roman"/>
                <a:ea typeface="Arial Unicode MS"/>
              </a:rPr>
              <a:t> определено несколько видов медицинской экспертизы.</a:t>
            </a:r>
            <a:endParaRPr lang="ru-RU" b="1" dirty="0">
              <a:effectLst/>
              <a:latin typeface="Times New Roman"/>
              <a:ea typeface="Arial Unicode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-150" b="9948"/>
          <a:stretch/>
        </p:blipFill>
        <p:spPr bwMode="auto">
          <a:xfrm>
            <a:off x="2580" y="2636912"/>
            <a:ext cx="9152094" cy="365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8" name="Скругленный прямоугольник 7">
              <a:hlinkClick r:id="rId6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9" name="Скругленный прямоугольник 8">
              <a:hlinkClick r:id="rId7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84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615553"/>
            <a:ext cx="896448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Листок нетрудоспособности </a:t>
            </a:r>
          </a:p>
          <a:p>
            <a:pPr algn="ctr"/>
            <a:r>
              <a:rPr lang="ru-RU" sz="3200" b="1" u="sng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выдается по уходу:</a:t>
            </a:r>
          </a:p>
          <a:p>
            <a:pPr algn="just"/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 algn="just" eaLnBrk="0" hangingPunct="0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больным членом семьи старше 15 лет при стационарном лечении;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 algn="just" eaLnBrk="0" hangingPunct="0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хроническими больными в период ремиссии;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 algn="just" eaLnBrk="0" hangingPunct="0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период ежегодного оплачиваемого отпуска и отпуска без сохранения заработной платы;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 algn="just" eaLnBrk="0" hangingPunct="0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период отпуска по беременности и родам;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1950" indent="-361950" algn="just" eaLnBrk="0" hangingPunct="0">
              <a:buFont typeface="Wingdings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период отпуска по уходу за ребенком до достижения им возраста 3-х лет, за исключением случаев выполнения работы в указанный период на условиях неполного рабочего времени или на дому.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4" name="Скругленный прямоугольник 3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5" name="Скругленный прямоугольник 4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6" name="Скругленный прямоугольник 5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7" name="Скругленный прямоугольник 6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71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4868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выдачи листка нетрудоспособности при карантине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временном отстранении от работы граждан, контактировавших с инфекционными больными, или граждан, выявленных как </a:t>
            </a:r>
            <a:r>
              <a:rPr lang="ru-RU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бактерионосители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листок нетрудоспособности выдается врачом-инфекционистом, а в случае его отсутствия - лечащим врачом.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 отстранения от работы в этих случаях определяется утвержденными сроками изоляции лиц, перенесших инфекционные заболевания и соприкасавшихся с ними.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574" y="566531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Гражданам, работающим в организациях общественного питания, водоснабжения, детских учреждениях, при наличии у них гельминтоза листок нетрудоспособности выдается на весь период дегельминтизации.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36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Порядок выдачи листка нетрудоспособности при протезировании</a:t>
            </a:r>
          </a:p>
          <a:p>
            <a:pPr algn="just"/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Гражданам, направленным медицинской организацией на протезирование в стационарное специализированное учреждение, листок нетрудоспособности выдается этой медицинской организацией на время проезда к месту протезирования. Выданный листок нетрудоспособности продлевается медицинским работником стационарного специализированного учреждения на весь период протезирования и время проезда к месту регистрации по месту жительства (по месту пребывания, временного проживания).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4" name="Скругленный прямоугольник 3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5" name="Скругленный прямоугольник 4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6" name="Скругленный прямоугольник 5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7" name="Скругленный прямоугольник 6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56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Порядок выдачи листка нетрудоспособности по беременности и родам</a:t>
            </a:r>
          </a:p>
          <a:p>
            <a:pPr algn="just"/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Листок нетрудоспособности по беременности и родам выдается: 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врачом акушером-гинекологом, при его отсутствии </a:t>
            </a:r>
            <a:r>
              <a:rPr lang="ru-RU" sz="32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врачом общей практики (семейным врачом), а при отсутствии врача </a:t>
            </a:r>
            <a:r>
              <a:rPr lang="ru-RU" sz="3200" dirty="0" smtClean="0">
                <a:solidFill>
                  <a:prstClr val="black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фельдшером. </a:t>
            </a:r>
            <a:endParaRPr lang="ru-RU" sz="3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4" name="Скругленный прямоугольник 3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5" name="Скругленный прямоугольник 4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6" name="Скругленный прямоугольник 5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7" name="Скругленный прямоугольник 6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213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Порядок выдачи листка нетрудоспособности по беременности и родам</a:t>
            </a:r>
          </a:p>
          <a:p>
            <a:pPr algn="ctr"/>
            <a:endParaRPr lang="ru-RU" sz="32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-7247" y="1535356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Выдача листка нетрудоспособности по беременности и родам производится в 30 недель беременности единовременно продолжительностью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140 календарных дней (70 календарных дней до родов и 70 календарных дней после родов)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При многоплодной беременности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листок нетрудоспособности по беременности и родам выдается в 28 недель беременности единовременно продолжительностью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194 календарных дня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(84 календарных дня до родов и 110 календарных дней после родов).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случае, когда диагноз многоплодной беременности установлен в родах, листок нетрудоспособности по беременности и родам выдается дополнительно на 54 календарных дня медицинской организацией, где произошли роды.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осложненных родах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листок нетрудоспособности по беременности и родам выдается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дополнительно на 16 календарных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дней медицинской организацией, где произошли роды.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родах, наступивших в период от 22 до 30 недель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беременности, листок нетрудоспособности по беременности и родам выдается медицинской организацией, где произошли роды,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сроком на 156 календарных дней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0" hangingPunct="0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прерывании беременности при сроке до 21 полной недели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беременности листок нетрудоспособности выдается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весь период нетрудоспособности, но на срок не менее трех дней.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4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4830" y="-1272"/>
            <a:ext cx="914400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Заполнение листка нетрудоспособности</a:t>
            </a:r>
          </a:p>
          <a:p>
            <a:pPr algn="just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Записи в листке нетрудоспособности выполняются на русском языке печатными заглавными буквами чернилами черного цвета либо с применением печатающих устройств. </a:t>
            </a:r>
          </a:p>
          <a:p>
            <a:pPr algn="just" eaLnBrk="0" hangingPunct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Допускается использование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гелевой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капиллярной или перьевой ручки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u="sng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ДОПУСКАЕТСЯ ИСПОЛЬЗОВАНИЕ </a:t>
            </a:r>
            <a:r>
              <a:rPr lang="ru-RU" sz="2000" b="1" u="sng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ШАРИКОВОЙ РУЧКИ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Записи в листке нетрудоспособности не должны заходить за пределы границ ячеек, предусмотренных для внесения соответствующих записей.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Все записи в специально отведенных ячейках проставляются, начиная с первой ячейки.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Печати медицинской организации, учреждения медико-социальной экспертизы могут выступать за пределы специально отведенного места, но не должны попадать на ячейки информационного поля бланка листка нетрудоспособности.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Оттиск печати медицинской организации должен соответствовать названию, указанному в уставе медицинской организации.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При наличии ошибок в заполнении листка нетрудоспособности он считается испорченным и взамен него оформляется дубликат листка нетрудоспособности.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4" name="Скругленный прямоугольник 3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5" name="Скругленный прямоугольник 4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  <p:sp>
        <p:nvSpPr>
          <p:cNvPr id="8" name="Скругленный прямоугольник 7">
            <a:hlinkClick r:id="rId6" action="ppaction://hlinkfile"/>
          </p:cNvPr>
          <p:cNvSpPr/>
          <p:nvPr/>
        </p:nvSpPr>
        <p:spPr>
          <a:xfrm>
            <a:off x="6129478" y="6093296"/>
            <a:ext cx="2879304" cy="40827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ПОСМОТРЕТЬ ВИДЕО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6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" y="836712"/>
            <a:ext cx="9125744" cy="5133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17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" t="20316" r="26966" b="13661"/>
          <a:stretch/>
        </p:blipFill>
        <p:spPr bwMode="auto">
          <a:xfrm>
            <a:off x="35707" y="0"/>
            <a:ext cx="9108293" cy="480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47" y="4808642"/>
            <a:ext cx="9188170" cy="186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5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6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7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8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87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12700" algn="ctr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latin typeface="Times New Roman"/>
                <a:ea typeface="Arial Unicode MS"/>
              </a:rPr>
              <a:t>Учет и отчетность по экспертизе временной </a:t>
            </a:r>
            <a:r>
              <a:rPr lang="ru-RU" sz="3600" b="1" dirty="0" smtClean="0">
                <a:latin typeface="Times New Roman"/>
                <a:ea typeface="Arial Unicode MS"/>
              </a:rPr>
              <a:t>нетрудоспособности в </a:t>
            </a:r>
            <a:r>
              <a:rPr lang="ru-RU" sz="3600" b="1" dirty="0">
                <a:latin typeface="Times New Roman"/>
                <a:ea typeface="Arial Unicode MS"/>
              </a:rPr>
              <a:t>ЛПУ</a:t>
            </a:r>
            <a:endParaRPr lang="ru-RU" sz="3600" b="1" dirty="0">
              <a:effectLst/>
              <a:latin typeface="Times New Roman"/>
              <a:ea typeface="Arial Unicode M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038" y="162880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учета клинико-экспертной деятельности, дальнейшей ее оценки и анализа, создания мониторинга результатов экспертиз в лечебно- профилактических учреждениях ведется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Журнал учета клинико-экспертной работы лечебно-профилактического учреждения» (ф. 035/у-02)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7" name="Скругленный прямоугольник 6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8" name="Скругленный прямоугольник 7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9" name="Скругленный прямоугольник 8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10" name="Скругленный прямоугольник 9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  <p:sp>
        <p:nvSpPr>
          <p:cNvPr id="11" name="Скругленный прямоугольник 10">
            <a:hlinkClick r:id="rId7" action="ppaction://hlinkfile"/>
          </p:cNvPr>
          <p:cNvSpPr/>
          <p:nvPr/>
        </p:nvSpPr>
        <p:spPr>
          <a:xfrm>
            <a:off x="6013176" y="5744839"/>
            <a:ext cx="2879304" cy="40827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ПОСМОТРЕТЬ ЖУРНАЛ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3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04664"/>
            <a:ext cx="86409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Порядок оплаты листков нетрудоспособности </a:t>
            </a:r>
            <a:endParaRPr lang="ru-RU" sz="3600" b="1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определен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3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2006 г. N 255-ФЗ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обязательном социальном страховании на случай временной нетрудоспособности и в связи с материнством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  <p:sp>
        <p:nvSpPr>
          <p:cNvPr id="9" name="Скругленный прямоугольник 8">
            <a:hlinkClick r:id="rId7" action="ppaction://hlinkfile"/>
          </p:cNvPr>
          <p:cNvSpPr/>
          <p:nvPr/>
        </p:nvSpPr>
        <p:spPr>
          <a:xfrm>
            <a:off x="6013176" y="5744839"/>
            <a:ext cx="2879304" cy="40827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ПОСМОТРЕТЬ ФЗ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99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139" y="260648"/>
            <a:ext cx="87849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0" indent="-12700" algn="ctr">
              <a:spcAft>
                <a:spcPts val="0"/>
              </a:spcAft>
            </a:pPr>
            <a:r>
              <a:rPr lang="ru-RU" sz="2800" b="1" dirty="0">
                <a:latin typeface="Times New Roman"/>
                <a:ea typeface="Arial Unicode MS"/>
              </a:rPr>
              <a:t>ОСНОВНЫЕ ТЕОРЕТИЧЕСКИЕ </a:t>
            </a:r>
            <a:endParaRPr lang="ru-RU" sz="2800" b="1" dirty="0" smtClean="0">
              <a:latin typeface="Times New Roman"/>
              <a:ea typeface="Arial Unicode MS"/>
            </a:endParaRPr>
          </a:p>
          <a:p>
            <a:pPr marL="12700" marR="76200" indent="-12700" algn="ctr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Arial Unicode MS"/>
              </a:rPr>
              <a:t>ПОЛОЖЕНИЯ ТЕМЫ</a:t>
            </a:r>
          </a:p>
          <a:p>
            <a:pPr marL="12700" marR="76200" indent="698500">
              <a:lnSpc>
                <a:spcPts val="2400"/>
              </a:lnSpc>
              <a:spcAft>
                <a:spcPts val="0"/>
              </a:spcAft>
            </a:pPr>
            <a:endParaRPr lang="ru-RU" b="1" dirty="0">
              <a:latin typeface="Times New Roman"/>
              <a:ea typeface="Arial Unicode MS"/>
            </a:endParaRPr>
          </a:p>
          <a:p>
            <a:pPr marL="12700" marR="76200" indent="342900" algn="just">
              <a:lnSpc>
                <a:spcPts val="2400"/>
              </a:lnSpc>
              <a:spcAft>
                <a:spcPts val="1320"/>
              </a:spcAft>
            </a:pPr>
            <a:r>
              <a:rPr lang="ru-RU" dirty="0" smtClean="0">
                <a:latin typeface="Times New Roman"/>
                <a:ea typeface="Arial Unicode MS"/>
              </a:rPr>
              <a:t>В</a:t>
            </a:r>
            <a:r>
              <a:rPr lang="ru-RU" b="1" dirty="0" smtClean="0">
                <a:latin typeface="Times New Roman"/>
                <a:ea typeface="Arial Unicode MS"/>
              </a:rPr>
              <a:t> </a:t>
            </a:r>
            <a:r>
              <a:rPr lang="ru-RU" b="1" dirty="0">
                <a:latin typeface="Times New Roman"/>
                <a:ea typeface="Arial Unicode MS"/>
              </a:rPr>
              <a:t>Федеральном законе от 21 ноября 2011 г. N 323-ф3 «Об основах охра­ны здоровья граждан в Российской Федерации»</a:t>
            </a:r>
            <a:r>
              <a:rPr lang="ru-RU" dirty="0">
                <a:latin typeface="Times New Roman"/>
                <a:ea typeface="Arial Unicode MS"/>
              </a:rPr>
              <a:t> определено несколько видов медицинской экспертизы.</a:t>
            </a:r>
            <a:endParaRPr lang="ru-RU" b="1" dirty="0">
              <a:effectLst/>
              <a:latin typeface="Times New Roman"/>
              <a:ea typeface="Arial Unicode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636912"/>
            <a:ext cx="9144000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0" indent="342900" algn="just">
              <a:lnSpc>
                <a:spcPts val="2400"/>
              </a:lnSpc>
              <a:spcBef>
                <a:spcPts val="865"/>
              </a:spcBef>
              <a:spcAft>
                <a:spcPts val="0"/>
              </a:spcAft>
            </a:pPr>
            <a:r>
              <a:rPr lang="ru-RU" sz="2400" b="1" dirty="0">
                <a:latin typeface="Times New Roman"/>
                <a:ea typeface="Arial Unicode MS"/>
              </a:rPr>
              <a:t>Экспертиза временной нетрудоспособности</a:t>
            </a:r>
            <a:r>
              <a:rPr lang="ru-RU" sz="2400" dirty="0">
                <a:latin typeface="Times New Roman"/>
                <a:ea typeface="Arial Unicode MS"/>
              </a:rPr>
              <a:t> </a:t>
            </a:r>
            <a:endParaRPr lang="ru-RU" sz="2400" dirty="0" smtClean="0">
              <a:latin typeface="Times New Roman"/>
              <a:ea typeface="Arial Unicode MS"/>
            </a:endParaRPr>
          </a:p>
          <a:p>
            <a:pPr marL="12700" marR="76200" indent="342900" algn="just">
              <a:lnSpc>
                <a:spcPts val="2400"/>
              </a:lnSpc>
              <a:spcBef>
                <a:spcPts val="865"/>
              </a:spcBef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Arial Unicode MS"/>
              </a:rPr>
              <a:t>граждан проводится в </a:t>
            </a:r>
            <a:r>
              <a:rPr lang="ru-RU" sz="2400" dirty="0">
                <a:latin typeface="Times New Roman"/>
                <a:ea typeface="Arial Unicode MS"/>
              </a:rPr>
              <a:t>связи с заболевани­ями, травмами, отравлениями и иными состояниями, связанными с временной потерей трудоспособности, долечиванием в санаторно-курортных организациях, при необходимости ухода за больным членом семьи, в связи с карантином, </a:t>
            </a:r>
            <a:r>
              <a:rPr lang="ru-RU" sz="2400" dirty="0" smtClean="0">
                <a:latin typeface="Times New Roman"/>
                <a:ea typeface="Arial Unicode MS"/>
              </a:rPr>
              <a:t>на время </a:t>
            </a:r>
            <a:r>
              <a:rPr lang="ru-RU" sz="2400" dirty="0">
                <a:latin typeface="Times New Roman"/>
                <a:ea typeface="Arial Unicode MS"/>
              </a:rPr>
              <a:t>протезирования в стационарных условиях, в связи с беременностью и ро­дами, при усыновлении ребенка проводится в целях определения способности работника осуществлять трудовую деятельность, необходимости и сроков вре­менного или постоянного перевода работника по состоянию здоровья на другую работу, а также принятия решения о направлении гражданина на медико- социальную экспертизу</a:t>
            </a:r>
            <a:r>
              <a:rPr lang="ru-RU" dirty="0">
                <a:latin typeface="Times New Roman"/>
                <a:ea typeface="Arial Unicode MS"/>
              </a:rPr>
              <a:t>.</a:t>
            </a:r>
            <a:endParaRPr lang="ru-RU" dirty="0">
              <a:effectLst/>
              <a:latin typeface="Times New Roman"/>
              <a:ea typeface="Arial Unicode M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6" name="Скругленный прямоугольник 5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7" name="Скругленный прямоугольник 6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8" name="Скругленный прямоугольник 7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9" name="Скругленный прямоугольник 8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37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79512" y="2492896"/>
            <a:ext cx="87129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нарушение установленного порядка выдачи медицинскими организациями листков нетрудоспособности медицинские организации, а также медицинские работники несут ответственность в соответствии с законодательством Российской Федерации.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8864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/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Ответственность за нарушение порядка выдачи листков нетрудоспособности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316652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81198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Рекомендации</a:t>
            </a:r>
          </a:p>
          <a:p>
            <a:pPr algn="ctr"/>
            <a:r>
              <a:rPr lang="ru-RU" sz="2800" dirty="0"/>
              <a:t> </a:t>
            </a:r>
          </a:p>
          <a:p>
            <a:r>
              <a:rPr lang="ru-RU" sz="2800" dirty="0"/>
              <a:t> </a:t>
            </a:r>
            <a:r>
              <a:rPr lang="ru-RU" sz="2800" b="1" dirty="0" smtClean="0"/>
              <a:t>	</a:t>
            </a:r>
            <a:r>
              <a:rPr lang="ru-RU" sz="2000" b="1" dirty="0" smtClean="0"/>
              <a:t>Для </a:t>
            </a:r>
            <a:r>
              <a:rPr lang="ru-RU" sz="2000" b="1" dirty="0"/>
              <a:t>руководителей лечебно-профилактических учреждений и лечащих врачей, специалистов-врачей исполнительных органов Фонда социального страхования Российской Федерации </a:t>
            </a:r>
            <a:endParaRPr lang="ru-RU" sz="2000" b="1" dirty="0" smtClean="0"/>
          </a:p>
          <a:p>
            <a:pPr algn="ctr"/>
            <a:endParaRPr lang="ru-RU" sz="2000" b="1" dirty="0"/>
          </a:p>
          <a:p>
            <a:pPr algn="ctr"/>
            <a:r>
              <a:rPr lang="ru-RU" sz="2800" b="1" dirty="0" smtClean="0"/>
              <a:t>"</a:t>
            </a:r>
            <a:r>
              <a:rPr lang="ru-RU" sz="2800" b="1" dirty="0"/>
              <a:t>Ориентировочные сроки временной нетрудоспособности при наиболее распространенных заболеваниях и </a:t>
            </a:r>
            <a:r>
              <a:rPr lang="ru-RU" sz="2800" b="1" dirty="0" smtClean="0"/>
              <a:t>травмах </a:t>
            </a:r>
          </a:p>
          <a:p>
            <a:pPr algn="ctr"/>
            <a:r>
              <a:rPr lang="ru-RU" sz="2800" dirty="0" smtClean="0"/>
              <a:t>(в </a:t>
            </a:r>
            <a:r>
              <a:rPr lang="ru-RU" sz="2800" dirty="0"/>
              <a:t>соответствии с МКБ-10)</a:t>
            </a:r>
          </a:p>
          <a:p>
            <a:endParaRPr lang="ru-RU" sz="2800" dirty="0" smtClean="0"/>
          </a:p>
          <a:p>
            <a:r>
              <a:rPr lang="ru-RU" sz="2800" dirty="0" smtClean="0"/>
              <a:t>(</a:t>
            </a:r>
            <a:r>
              <a:rPr lang="ru-RU" sz="2800" dirty="0"/>
              <a:t>утв. Минздравом РФ и Фондом социального страхования РФ от 21 августа 2000 г. N 2510/9362-34, 02-08/10-1977П)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  <p:sp>
        <p:nvSpPr>
          <p:cNvPr id="9" name="Скругленный прямоугольник 8">
            <a:hlinkClick r:id="rId6" action="ppaction://hlinkfile"/>
          </p:cNvPr>
          <p:cNvSpPr/>
          <p:nvPr/>
        </p:nvSpPr>
        <p:spPr>
          <a:xfrm>
            <a:off x="6013176" y="6113010"/>
            <a:ext cx="2879304" cy="40827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ПОСМОТРЕТЬ ПРИКАЗ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2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Arial"/>
                <a:ea typeface="Times New Roman"/>
              </a:rPr>
              <a:t>ОРИЕНТИРОВОЧНЫЕ СРОКИ</a:t>
            </a:r>
            <a:endParaRPr lang="ru-RU" sz="1400" b="1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Arial"/>
                <a:ea typeface="Times New Roman"/>
              </a:rPr>
              <a:t>ВРЕМЕННОЙ НЕТРУДОСПОСОБНОСТИ ПРИ НАИБОЛЕЕ</a:t>
            </a:r>
            <a:endParaRPr lang="ru-RU" sz="1400" b="1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Arial"/>
                <a:ea typeface="Times New Roman"/>
              </a:rPr>
              <a:t>РАСПРОСТРАНЕННЫХ ЗАБОЛЕВАНИЯХ И ТРАВМАХ</a:t>
            </a:r>
            <a:endParaRPr lang="ru-RU" sz="1400" b="1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Arial"/>
                <a:ea typeface="Times New Roman"/>
              </a:rPr>
              <a:t>(В СООТВЕТСТВИИ С МКБ-10)</a:t>
            </a:r>
            <a:endParaRPr lang="ru-RU" sz="1400" b="1" dirty="0">
              <a:effectLst/>
              <a:latin typeface="Arial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3821" y="1749009"/>
            <a:ext cx="864096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400" dirty="0">
                <a:latin typeface="Arial"/>
                <a:ea typeface="Times New Roman"/>
              </a:rPr>
              <a:t>В настоящих рекомендациях представлены ориентировочные сроки временной нетрудоспособности при </a:t>
            </a:r>
            <a:endParaRPr lang="ru-RU" sz="1400" dirty="0" smtClean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endParaRPr lang="ru-RU" sz="1400" dirty="0" smtClean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latin typeface="Arial"/>
                <a:ea typeface="Times New Roman"/>
              </a:rPr>
              <a:t>некоторых </a:t>
            </a:r>
            <a:r>
              <a:rPr lang="ru-RU" sz="1600" dirty="0">
                <a:latin typeface="Arial"/>
                <a:ea typeface="Times New Roman"/>
              </a:rPr>
              <a:t>инфекционных и паразитарных заболеваниях </a:t>
            </a:r>
            <a:r>
              <a:rPr lang="ru-RU" sz="1600" dirty="0">
                <a:solidFill>
                  <a:srgbClr val="FF0000"/>
                </a:solidFill>
                <a:latin typeface="Arial"/>
                <a:ea typeface="Times New Roman"/>
              </a:rPr>
              <a:t>(класс I), (класс II), </a:t>
            </a:r>
            <a:endParaRPr lang="ru-RU" sz="1600" dirty="0" smtClean="0">
              <a:solidFill>
                <a:srgbClr val="FF0000"/>
              </a:solidFill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latin typeface="Arial"/>
                <a:ea typeface="Times New Roman"/>
              </a:rPr>
              <a:t>болезнях </a:t>
            </a:r>
            <a:r>
              <a:rPr lang="ru-RU" sz="1600" dirty="0">
                <a:latin typeface="Arial"/>
                <a:ea typeface="Times New Roman"/>
              </a:rPr>
              <a:t>крови, кроветворных органов и отдельных нарушениях, вовлекающих иммунный механизм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(класс III),</a:t>
            </a:r>
            <a:r>
              <a:rPr lang="ru-RU" sz="1600" dirty="0">
                <a:latin typeface="Arial"/>
                <a:ea typeface="Times New Roman"/>
              </a:rPr>
              <a:t> </a:t>
            </a:r>
            <a:endParaRPr lang="ru-RU" sz="1600" dirty="0" smtClean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latin typeface="Arial"/>
                <a:ea typeface="Times New Roman"/>
              </a:rPr>
              <a:t>болезнях </a:t>
            </a:r>
            <a:r>
              <a:rPr lang="ru-RU" sz="1600" dirty="0">
                <a:latin typeface="Arial"/>
                <a:ea typeface="Times New Roman"/>
              </a:rPr>
              <a:t>эндокринной системы, расстройствах питания и нарушениях обмена веществ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(класс IV),</a:t>
            </a:r>
            <a:r>
              <a:rPr lang="ru-RU" sz="1600" dirty="0">
                <a:latin typeface="Arial"/>
                <a:ea typeface="Times New Roman"/>
              </a:rPr>
              <a:t> </a:t>
            </a:r>
            <a:endParaRPr lang="ru-RU" sz="1600" dirty="0" smtClean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latin typeface="Arial"/>
                <a:ea typeface="Times New Roman"/>
              </a:rPr>
              <a:t>психических </a:t>
            </a:r>
            <a:r>
              <a:rPr lang="ru-RU" sz="1600" dirty="0">
                <a:latin typeface="Arial"/>
                <a:ea typeface="Times New Roman"/>
              </a:rPr>
              <a:t>расстройствах и расстройствах поведения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(класс V),</a:t>
            </a:r>
            <a:r>
              <a:rPr lang="ru-RU" sz="1600" dirty="0">
                <a:latin typeface="Arial"/>
                <a:ea typeface="Times New Roman"/>
              </a:rPr>
              <a:t> </a:t>
            </a:r>
            <a:endParaRPr lang="ru-RU" sz="1600" dirty="0" smtClean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latin typeface="Arial"/>
                <a:ea typeface="Times New Roman"/>
              </a:rPr>
              <a:t>болезнях </a:t>
            </a:r>
            <a:r>
              <a:rPr lang="ru-RU" sz="1600" dirty="0">
                <a:latin typeface="Arial"/>
                <a:ea typeface="Times New Roman"/>
              </a:rPr>
              <a:t>нервной системы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(класс VI),</a:t>
            </a:r>
            <a:r>
              <a:rPr lang="ru-RU" sz="1600" dirty="0">
                <a:latin typeface="Arial"/>
                <a:ea typeface="Times New Roman"/>
              </a:rPr>
              <a:t> </a:t>
            </a:r>
            <a:endParaRPr lang="ru-RU" sz="1600" dirty="0" smtClean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latin typeface="Arial"/>
                <a:ea typeface="Times New Roman"/>
              </a:rPr>
              <a:t>болезнях </a:t>
            </a:r>
            <a:r>
              <a:rPr lang="ru-RU" sz="1600" dirty="0">
                <a:latin typeface="Arial"/>
                <a:ea typeface="Times New Roman"/>
              </a:rPr>
              <a:t>глаза и его придаточного аппарата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(класс VII),</a:t>
            </a:r>
            <a:r>
              <a:rPr lang="ru-RU" sz="1600" dirty="0">
                <a:latin typeface="Arial"/>
                <a:ea typeface="Times New Roman"/>
              </a:rPr>
              <a:t> </a:t>
            </a:r>
            <a:endParaRPr lang="ru-RU" sz="1600" dirty="0" smtClean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latin typeface="Arial"/>
                <a:ea typeface="Times New Roman"/>
              </a:rPr>
              <a:t>болезнях </a:t>
            </a:r>
            <a:r>
              <a:rPr lang="ru-RU" sz="1600" dirty="0">
                <a:latin typeface="Arial"/>
                <a:ea typeface="Times New Roman"/>
              </a:rPr>
              <a:t>уха и сосцевидного отростка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(класс VIII),</a:t>
            </a:r>
            <a:r>
              <a:rPr lang="ru-RU" sz="1600" dirty="0">
                <a:latin typeface="Arial"/>
                <a:ea typeface="Times New Roman"/>
              </a:rPr>
              <a:t> </a:t>
            </a:r>
            <a:endParaRPr lang="ru-RU" sz="1600" dirty="0" smtClean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latin typeface="Arial"/>
                <a:ea typeface="Times New Roman"/>
              </a:rPr>
              <a:t>болезнях </a:t>
            </a:r>
            <a:r>
              <a:rPr lang="ru-RU" sz="1600" dirty="0">
                <a:latin typeface="Arial"/>
                <a:ea typeface="Times New Roman"/>
              </a:rPr>
              <a:t>системы кровообращения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(класс IX),</a:t>
            </a:r>
            <a:r>
              <a:rPr lang="ru-RU" sz="1600" dirty="0">
                <a:latin typeface="Arial"/>
                <a:ea typeface="Times New Roman"/>
              </a:rPr>
              <a:t> </a:t>
            </a:r>
            <a:endParaRPr lang="ru-RU" sz="1600" dirty="0" smtClean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latin typeface="Arial"/>
                <a:ea typeface="Times New Roman"/>
              </a:rPr>
              <a:t>болезнях </a:t>
            </a:r>
            <a:r>
              <a:rPr lang="ru-RU" sz="1600" dirty="0">
                <a:latin typeface="Arial"/>
                <a:ea typeface="Times New Roman"/>
              </a:rPr>
              <a:t>органов дыхания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(класс X),</a:t>
            </a:r>
            <a:r>
              <a:rPr lang="ru-RU" sz="1600" dirty="0">
                <a:latin typeface="Arial"/>
                <a:ea typeface="Times New Roman"/>
              </a:rPr>
              <a:t> </a:t>
            </a:r>
            <a:endParaRPr lang="ru-RU" sz="1600" dirty="0" smtClean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latin typeface="Arial"/>
                <a:ea typeface="Times New Roman"/>
              </a:rPr>
              <a:t>болезнях </a:t>
            </a:r>
            <a:r>
              <a:rPr lang="ru-RU" sz="1600" dirty="0">
                <a:latin typeface="Arial"/>
                <a:ea typeface="Times New Roman"/>
              </a:rPr>
              <a:t>органов пищеварения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(класс XI),</a:t>
            </a:r>
            <a:r>
              <a:rPr lang="ru-RU" sz="1600" dirty="0">
                <a:latin typeface="Arial"/>
                <a:ea typeface="Times New Roman"/>
              </a:rPr>
              <a:t> </a:t>
            </a:r>
            <a:endParaRPr lang="ru-RU" sz="1600" dirty="0" smtClean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latin typeface="Arial"/>
                <a:ea typeface="Times New Roman"/>
              </a:rPr>
              <a:t>болезнях </a:t>
            </a:r>
            <a:r>
              <a:rPr lang="ru-RU" sz="1600" dirty="0">
                <a:latin typeface="Arial"/>
                <a:ea typeface="Times New Roman"/>
              </a:rPr>
              <a:t>кожи и подкожной клетчатки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(класс XII),</a:t>
            </a:r>
            <a:r>
              <a:rPr lang="ru-RU" sz="1600" dirty="0">
                <a:latin typeface="Arial"/>
                <a:ea typeface="Times New Roman"/>
              </a:rPr>
              <a:t> </a:t>
            </a:r>
            <a:endParaRPr lang="ru-RU" sz="1600" dirty="0" smtClean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latin typeface="Arial"/>
                <a:ea typeface="Times New Roman"/>
              </a:rPr>
              <a:t>болезнях </a:t>
            </a:r>
            <a:r>
              <a:rPr lang="ru-RU" sz="1600" dirty="0">
                <a:latin typeface="Arial"/>
                <a:ea typeface="Times New Roman"/>
              </a:rPr>
              <a:t>костно-мышечной системы и соединительной ткани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(класс XIII),</a:t>
            </a:r>
            <a:r>
              <a:rPr lang="ru-RU" sz="1600" dirty="0">
                <a:latin typeface="Arial"/>
                <a:ea typeface="Times New Roman"/>
              </a:rPr>
              <a:t> </a:t>
            </a:r>
            <a:endParaRPr lang="ru-RU" sz="1600" dirty="0" smtClean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latin typeface="Arial"/>
                <a:ea typeface="Times New Roman"/>
              </a:rPr>
              <a:t>болезнях </a:t>
            </a:r>
            <a:r>
              <a:rPr lang="ru-RU" sz="1600" dirty="0">
                <a:latin typeface="Arial"/>
                <a:ea typeface="Times New Roman"/>
              </a:rPr>
              <a:t>мочеполовой системы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(класс XIV),</a:t>
            </a:r>
            <a:r>
              <a:rPr lang="ru-RU" sz="1600" dirty="0">
                <a:latin typeface="Arial"/>
                <a:ea typeface="Times New Roman"/>
              </a:rPr>
              <a:t> </a:t>
            </a:r>
            <a:endParaRPr lang="ru-RU" sz="1600" dirty="0" smtClean="0">
              <a:latin typeface="Arial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latin typeface="Arial"/>
                <a:ea typeface="Times New Roman"/>
              </a:rPr>
              <a:t>при </a:t>
            </a:r>
            <a:r>
              <a:rPr lang="ru-RU" sz="1600" dirty="0">
                <a:latin typeface="Arial"/>
                <a:ea typeface="Times New Roman"/>
              </a:rPr>
              <a:t>травмах, отравлениях и некоторых других последствиях воздействия внешних причин </a:t>
            </a:r>
            <a:r>
              <a:rPr lang="ru-RU" sz="1600" dirty="0">
                <a:solidFill>
                  <a:srgbClr val="0000FF"/>
                </a:solidFill>
                <a:latin typeface="Arial"/>
                <a:ea typeface="Times New Roman"/>
              </a:rPr>
              <a:t>(класс XIX).</a:t>
            </a:r>
            <a:endParaRPr lang="ru-RU" sz="1600" dirty="0">
              <a:effectLst/>
              <a:latin typeface="Arial"/>
              <a:ea typeface="Times New Roman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06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Arial"/>
                <a:ea typeface="Times New Roman"/>
              </a:rPr>
              <a:t>ОРИЕНТИРОВОЧНЫЕ СРОКИ</a:t>
            </a:r>
            <a:endParaRPr lang="ru-RU" sz="1400" b="1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Arial"/>
                <a:ea typeface="Times New Roman"/>
              </a:rPr>
              <a:t>ВРЕМЕННОЙ НЕТРУДОСПОСОБНОСТИ ПРИ НАИБОЛЕЕ</a:t>
            </a:r>
            <a:endParaRPr lang="ru-RU" sz="1400" b="1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Arial"/>
                <a:ea typeface="Times New Roman"/>
              </a:rPr>
              <a:t>РАСПРОСТРАНЕННЫХ ЗАБОЛЕВАНИЯХ И ТРАВМАХ</a:t>
            </a:r>
            <a:endParaRPr lang="ru-RU" sz="1400" b="1" dirty="0">
              <a:latin typeface="Arial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Arial"/>
                <a:ea typeface="Times New Roman"/>
              </a:rPr>
              <a:t>(В СООТВЕТСТВИИ С МКБ-10)</a:t>
            </a:r>
            <a:endParaRPr lang="ru-RU" sz="1400" b="1" dirty="0">
              <a:effectLst/>
              <a:latin typeface="Arial"/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190480"/>
              </p:ext>
            </p:extLst>
          </p:nvPr>
        </p:nvGraphicFramePr>
        <p:xfrm>
          <a:off x="179512" y="1844824"/>
          <a:ext cx="8640958" cy="4661916"/>
        </p:xfrm>
        <a:graphic>
          <a:graphicData uri="http://schemas.openxmlformats.org/drawingml/2006/table">
            <a:tbl>
              <a:tblPr/>
              <a:tblGrid>
                <a:gridCol w="987538"/>
                <a:gridCol w="1110980"/>
                <a:gridCol w="2715730"/>
                <a:gridCol w="2592288"/>
                <a:gridCol w="1234422"/>
              </a:tblGrid>
              <a:tr h="635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Код по</a:t>
                      </a:r>
                      <a:b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МКБ-10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 Номер </a:t>
                      </a:r>
                      <a:b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строки </a:t>
                      </a:r>
                      <a:b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  по   </a:t>
                      </a:r>
                      <a:b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 форме </a:t>
                      </a:r>
                      <a:b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N 16-ВН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Наименование болезни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     по МКБ-10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Особенности клини- 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ческого течения бо-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лезни, вида лечения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и пр.        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Ориенти-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ровочные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сроки ВН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(в днях)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  1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   2   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         3    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         4   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   5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A00 - 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A09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               Кишечные инфекции                         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A00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03,04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Холера              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Обезвоживание      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I - II степени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9 - 11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Обезвоживание      </a:t>
                      </a:r>
                      <a:b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III - IV степени   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15 - 20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A01.0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03,04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Брюшной тиф   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34 - 45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A01.1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03,04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Паратиф А     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30 - 40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A01.2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03,04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Паратиф В     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30 - 40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A01.3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03,04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Паратиф С     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30 - 40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A02.0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03,04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Сальмонеллезный     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энтерит       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10 - 20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A03.-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03,04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Шигеллез      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10 - 20 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7625" marR="476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6" name="Скругленный прямоугольник 5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7" name="Скругленный прямоугольник 6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8" name="Скругленный прямоугольник 7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9" name="Скругленный прямоугольник 8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625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509977"/>
              </p:ext>
            </p:extLst>
          </p:nvPr>
        </p:nvGraphicFramePr>
        <p:xfrm>
          <a:off x="251520" y="476670"/>
          <a:ext cx="8640960" cy="5888736"/>
        </p:xfrm>
        <a:graphic>
          <a:graphicData uri="http://schemas.openxmlformats.org/drawingml/2006/table">
            <a:tbl>
              <a:tblPr/>
              <a:tblGrid>
                <a:gridCol w="987538"/>
                <a:gridCol w="1110980"/>
                <a:gridCol w="2715731"/>
                <a:gridCol w="2592288"/>
                <a:gridCol w="1234423"/>
              </a:tblGrid>
              <a:tr h="723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Код по</a:t>
                      </a:r>
                      <a:b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МКБ-10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   N   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строки 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 по ф. 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N 16-ВН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Наименование болезни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     по МКБ-10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Особенности клини- 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ческого течения бо-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лезни, вида лечения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и пр.        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Ориенти-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ровочные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сроки ВН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(в днях)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  1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   2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         3    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         4   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   5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H60 - 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H62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                 Болезни наружного уха             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H60.5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29,30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Острый наружный отит</a:t>
                      </a:r>
                      <a:b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неинфекционный      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5 - 7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H65 - 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H75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      Болезни среднего уха и сосцевидного отростка       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H65.1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29,30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Средний отит острый </a:t>
                      </a:r>
                      <a:b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негнойный           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7 - 10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H65.4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29,30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Хронический средний </a:t>
                      </a:r>
                      <a:b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отит негнойный      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Обострение   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5 - 10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H66.0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29,30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Острый гнойный      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средний отит  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10 - 12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H66.1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29,30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Хронический туботим-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панальный гнойный   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средний отит  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Обострение         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12 - 15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H71   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29,30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Холестеатома        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среднего уха  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Операция     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18 - 21 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H74.1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29,30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Адгезивная болезнь  </a:t>
                      </a:r>
                      <a:b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</a:b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среднего уха  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Обострение         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15 - 20 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45" marR="36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65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ъект 1"/>
          <p:cNvSpPr>
            <a:spLocks noGrp="1"/>
          </p:cNvSpPr>
          <p:nvPr>
            <p:ph idx="1"/>
          </p:nvPr>
        </p:nvSpPr>
        <p:spPr>
          <a:xfrm>
            <a:off x="179512" y="1481138"/>
            <a:ext cx="8784976" cy="5260230"/>
          </a:xfrm>
        </p:spPr>
        <p:txBody>
          <a:bodyPr/>
          <a:lstStyle/>
          <a:p>
            <a:pPr eaLnBrk="1" hangingPunct="1"/>
            <a:endParaRPr lang="ru-RU" sz="1800" dirty="0" smtClean="0"/>
          </a:p>
          <a:p>
            <a:pPr eaLnBrk="1" hangingPunct="1"/>
            <a:endParaRPr lang="ru-RU" sz="1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36004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направления больных на медико-социальную экспертизу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052736"/>
            <a:ext cx="9008431" cy="548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 лица, имеющие признаки стойкого ограничения жизнедеятельности и трудоспособности и нуждающиеся в социальной защите, в следующих случаях:</a:t>
            </a:r>
          </a:p>
          <a:p>
            <a:pPr marL="457200" lvl="0" indent="-457200" algn="just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очевидном неблагоприятном клиническом и трудовом прогнозе вне зависимости от сроков временной нетрудоспособности - сразу после его установления, но не позднее 4-х месяцев нетрудоспособности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+mj-lt"/>
              <a:buAutoNum type="arabicPeriod"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благоприятном клиническом и трудовом прогнозе при непрерывной нетрудоспособности по одному и тому же заболеванию или травме - в срок не позднее 10 месяцев временной утраты трудоспособности (12 месяцев в отдельных случаях) для решения вопроса о продолжении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леченияния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установления группы инвалидности.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6" name="Скругленный прямоугольник 5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9" name="Скругленный прямоугольник 8">
              <a:hlinkClick r:id="rId4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ъект 1"/>
          <p:cNvSpPr>
            <a:spLocks noGrp="1"/>
          </p:cNvSpPr>
          <p:nvPr>
            <p:ph idx="1"/>
          </p:nvPr>
        </p:nvSpPr>
        <p:spPr>
          <a:xfrm>
            <a:off x="179512" y="1481138"/>
            <a:ext cx="8784976" cy="5260230"/>
          </a:xfrm>
        </p:spPr>
        <p:txBody>
          <a:bodyPr/>
          <a:lstStyle/>
          <a:p>
            <a:pPr eaLnBrk="1" hangingPunct="1"/>
            <a:endParaRPr lang="ru-RU" sz="1800" dirty="0" smtClean="0"/>
          </a:p>
          <a:p>
            <a:pPr eaLnBrk="1" hangingPunct="1"/>
            <a:endParaRPr lang="ru-RU" sz="18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36004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направления больных на медико-социальную экспертизу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980728"/>
            <a:ext cx="9008431" cy="621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 лица, имеющие признаки стойкого ограничения жизнедеятельности и трудоспособности и нуждающиеся в социальной защите, в следующих случаях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 eaLnBrk="1" hangingPunct="1">
              <a:buFont typeface="+mj-lt"/>
              <a:buAutoNum type="arabicPeriod" startAt="3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изменения трудовых рекомендаций работающим инвалидам в случае ухудшения клинического и трудового прогноза.</a:t>
            </a:r>
          </a:p>
          <a:p>
            <a:pPr marL="457200" indent="-457200" algn="just" eaLnBrk="1" hangingPunct="1">
              <a:buFont typeface="+mj-lt"/>
              <a:buAutoNum type="arabicPeriod" startAt="3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+mj-lt"/>
              <a:buAutoNum type="arabicPeriod" startAt="3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 случаях, когда после заключения МСЭ о долечивании у больного ухудшается течение заболевания и нарастают функциональные нарушения организма, обусловливающие сомнительность клинического и трудового прогноза, больной должен быть повторно направлен на МСЭ независимо от того, сколько времени прошло с момента его первичного освидетельствования.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6" name="Скругленный прямоугольник 5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8" name="Скругленный прямоугольник 7">
              <a:hlinkClick r:id="rId4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9" name="Скругленный прямоугольник 8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967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35730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показаний к направлению больного на МСЭ лечебно-профилактические учреждения оформляют «Направление на МСЭ» (ф.088/у)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7" name="Скругленный прямоугольник 6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9" name="Скругленный прямоугольник 8">
              <a:hlinkClick r:id="rId4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10" name="Скругленный прямоугольник 9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  <p:sp>
        <p:nvSpPr>
          <p:cNvPr id="11" name="Скругленный прямоугольник 10">
            <a:hlinkClick r:id="rId6" action="ppaction://hlinkfile"/>
          </p:cNvPr>
          <p:cNvSpPr/>
          <p:nvPr/>
        </p:nvSpPr>
        <p:spPr>
          <a:xfrm>
            <a:off x="6013176" y="5744839"/>
            <a:ext cx="2879304" cy="40827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ПОСМОТРЕТЬ ПРИКАЗ 77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881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 eaLnBrk="1" hangingPunct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на бюро МСЭ оформляет только ВК, обязательны 3 подписи. 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just" eaLnBrk="1" hangingPunct="1"/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just" eaLnBrk="1" hangingPunct="1"/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представлены результаты осмотра больного пятью специалистами (терапевтом, хирургом, неврологом, ЛОР-врачом, окулистом).</a:t>
            </a:r>
          </a:p>
          <a:p>
            <a:pPr marR="0" algn="just" eaLnBrk="1" hangingPunct="1"/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just" eaLnBrk="1" hangingPunct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оформлении «Направления на медико-социальную экспертизу» необходимо соблюдение определенных требований в соответствии с инструкцией: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6" name="Скругленный прямоугольник 5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8" name="Скругленный прямоугольник 7">
              <a:hlinkClick r:id="rId4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9" name="Скругленный прямоугольник 8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00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76672"/>
            <a:ext cx="84969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 algn="just" eaLnBrk="1" hangingPunct="1">
              <a:buFont typeface="Wingdings" panose="05000000000000000000" pitchFamily="2" charset="2"/>
              <a:buChar char="Ø"/>
            </a:pP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заполнять без сокращений (Ф.И.О., дата рождения, дата выдачи направления, адрес и т.д.);</a:t>
            </a:r>
          </a:p>
          <a:p>
            <a:pPr marL="285750" marR="0" indent="-285750" algn="just" eaLnBrk="1" hangingPunct="1">
              <a:buFont typeface="Wingdings" panose="05000000000000000000" pitchFamily="2" charset="2"/>
              <a:buChar char="Ø"/>
            </a:pP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излагать историю настоящего заболевания: развитие заболевания, течение, даты обострений, проведенные лечебно-профилактические мероприятия и т.д.;</a:t>
            </a:r>
          </a:p>
          <a:p>
            <a:pPr marL="285750" marR="0" indent="-285750" algn="just" eaLnBrk="1" hangingPunct="1">
              <a:buFont typeface="Wingdings" panose="05000000000000000000" pitchFamily="2" charset="2"/>
              <a:buChar char="Ø"/>
            </a:pP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отражать результаты проведенных реабилитационных мероприятий;</a:t>
            </a:r>
          </a:p>
          <a:p>
            <a:pPr marL="285750" marR="0" indent="-285750" algn="just" eaLnBrk="1" hangingPunct="1">
              <a:buFont typeface="Wingdings" panose="05000000000000000000" pitchFamily="2" charset="2"/>
              <a:buChar char="Ø"/>
            </a:pP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указывать частоту и длительность временной нетрудоспособности за последние 12 месяцев;</a:t>
            </a:r>
          </a:p>
          <a:p>
            <a:pPr marL="285750" marR="0" indent="-285750" algn="just" eaLnBrk="1" hangingPunct="1">
              <a:buFont typeface="Wingdings" panose="05000000000000000000" pitchFamily="2" charset="2"/>
              <a:buChar char="Ø"/>
            </a:pP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 результаты объективного обследования больного, обращая внимание на отклонения;</a:t>
            </a:r>
          </a:p>
          <a:p>
            <a:pPr marL="285750" marR="0" indent="-285750" algn="just" eaLnBrk="1" hangingPunct="1">
              <a:buFont typeface="Wingdings" panose="05000000000000000000" pitchFamily="2" charset="2"/>
              <a:buChar char="Ø"/>
            </a:pP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формулировать диагноз, помня, что последний носит клинико-функциональный характер.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6" name="Скругленный прямоугольник 5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8" name="Скругленный прямоугольник 7">
              <a:hlinkClick r:id="rId4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9" name="Скругленный прямоугольник 8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093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139" y="260648"/>
            <a:ext cx="87849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6200" indent="-12700" algn="ctr">
              <a:spcAft>
                <a:spcPts val="0"/>
              </a:spcAft>
            </a:pPr>
            <a:r>
              <a:rPr lang="ru-RU" sz="2800" b="1" dirty="0">
                <a:latin typeface="Times New Roman"/>
                <a:ea typeface="Arial Unicode MS"/>
              </a:rPr>
              <a:t>ОСНОВНЫЕ ТЕОРЕТИЧЕСКИЕ </a:t>
            </a:r>
            <a:endParaRPr lang="ru-RU" sz="2800" b="1" dirty="0" smtClean="0">
              <a:latin typeface="Times New Roman"/>
              <a:ea typeface="Arial Unicode MS"/>
            </a:endParaRPr>
          </a:p>
          <a:p>
            <a:pPr marL="12700" marR="76200" indent="-12700" algn="ctr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Arial Unicode MS"/>
              </a:rPr>
              <a:t>ПОЛОЖЕНИЯ ТЕМЫ</a:t>
            </a:r>
          </a:p>
          <a:p>
            <a:pPr marL="12700" marR="76200" indent="698500">
              <a:lnSpc>
                <a:spcPts val="2400"/>
              </a:lnSpc>
              <a:spcAft>
                <a:spcPts val="0"/>
              </a:spcAft>
            </a:pPr>
            <a:endParaRPr lang="ru-RU" b="1" dirty="0">
              <a:latin typeface="Times New Roman"/>
              <a:ea typeface="Arial Unicode MS"/>
            </a:endParaRPr>
          </a:p>
          <a:p>
            <a:pPr marL="12700" marR="76200" indent="342900" algn="just">
              <a:lnSpc>
                <a:spcPts val="2400"/>
              </a:lnSpc>
              <a:spcAft>
                <a:spcPts val="1320"/>
              </a:spcAft>
            </a:pPr>
            <a:r>
              <a:rPr lang="ru-RU" dirty="0" smtClean="0">
                <a:latin typeface="Times New Roman"/>
                <a:ea typeface="Arial Unicode MS"/>
              </a:rPr>
              <a:t>В</a:t>
            </a:r>
            <a:r>
              <a:rPr lang="ru-RU" b="1" dirty="0" smtClean="0">
                <a:latin typeface="Times New Roman"/>
                <a:ea typeface="Arial Unicode MS"/>
              </a:rPr>
              <a:t> </a:t>
            </a:r>
            <a:r>
              <a:rPr lang="ru-RU" b="1" dirty="0">
                <a:latin typeface="Times New Roman"/>
                <a:ea typeface="Arial Unicode MS"/>
              </a:rPr>
              <a:t>Федеральном законе от 21 ноября 2011 г. N 323-ф3 «Об основах охра­ны здоровья граждан в Российской Федерации»</a:t>
            </a:r>
            <a:r>
              <a:rPr lang="ru-RU" dirty="0">
                <a:latin typeface="Times New Roman"/>
                <a:ea typeface="Arial Unicode MS"/>
              </a:rPr>
              <a:t> определено несколько видов медицинской экспертизы.</a:t>
            </a:r>
            <a:endParaRPr lang="ru-RU" b="1" dirty="0">
              <a:effectLst/>
              <a:latin typeface="Times New Roman"/>
              <a:ea typeface="Arial Unicode M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70892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indent="342900" algn="just">
              <a:lnSpc>
                <a:spcPts val="24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Arial Unicode MS"/>
              </a:rPr>
              <a:t>Медико-социальная экспертиза</a:t>
            </a:r>
            <a:r>
              <a:rPr lang="ru-RU" sz="2400" dirty="0">
                <a:latin typeface="Times New Roman"/>
                <a:ea typeface="Arial Unicode MS"/>
              </a:rPr>
              <a:t> </a:t>
            </a:r>
            <a:endParaRPr lang="ru-RU" sz="2400" dirty="0" smtClean="0">
              <a:latin typeface="Times New Roman"/>
              <a:ea typeface="Arial Unicode MS"/>
            </a:endParaRPr>
          </a:p>
          <a:p>
            <a:pPr marL="12700" marR="12700" indent="342900" algn="just">
              <a:lnSpc>
                <a:spcPts val="2400"/>
              </a:lnSpc>
              <a:spcAft>
                <a:spcPts val="0"/>
              </a:spcAft>
            </a:pPr>
            <a:endParaRPr lang="ru-RU" sz="2400" dirty="0">
              <a:latin typeface="Times New Roman"/>
              <a:ea typeface="Arial Unicode MS"/>
            </a:endParaRPr>
          </a:p>
          <a:p>
            <a:pPr marL="12700" marR="12700" indent="342900" algn="just">
              <a:lnSpc>
                <a:spcPts val="24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Arial Unicode MS"/>
              </a:rPr>
              <a:t>устанавливает </a:t>
            </a:r>
            <a:r>
              <a:rPr lang="ru-RU" sz="2400" dirty="0">
                <a:latin typeface="Times New Roman"/>
                <a:ea typeface="Arial Unicode MS"/>
              </a:rPr>
              <a:t>причину и группу инвалид­ности, степень утраты трудоспособности граждан, определяет виды, объем и сроки проведения их реабилитации и меры социальной защиты, дает рекоменда­ции по трудовому устройству граждан. Медико-социальная экспертиза произво­дится учреждениями медико-социальной экспертизы системы социальной защи­ты населения</a:t>
            </a:r>
            <a:endParaRPr lang="ru-RU" sz="2400" dirty="0">
              <a:effectLst/>
              <a:latin typeface="Times New Roman"/>
              <a:ea typeface="Arial Unicode M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6" name="Скругленный прямоугольник 5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7" name="Скругленный прямоугольник 6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8" name="Скругленный прямоугольник 7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9" name="Скругленный прямоугольник 8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45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glitter pattern="hexagon"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36712"/>
            <a:ext cx="913737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МЕДИКО-БИОЛОГИЧЕСКОЕ АГЕНТСТВО РОССИИ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«ФЕДЕРАЛЬНОЕ БЮРО МЕДИКО-СОЦИАЛЬНОЙ ЭКСПЕРТИЗЫ»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ОБСЛЕДОВАНИЯ ГРАЖДАН ЛЕЧЕБНО-ПРОФИЛАКТИЧЕСКИМИ УЧРЕЖДЕНИЯМИ, НЕОБХОДИМЫХ ДЛЯ НАПРАВЛЕНИЯ НА МЕДИКО-СОЦИАЛЬНУЮ ЭКСПЕРТИЗУ</a:t>
            </a:r>
          </a:p>
          <a:p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86" y="5301208"/>
            <a:ext cx="9029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исследований — это комплекс диагностических методов, который позволит снизить  процент ошибок при вынесении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медико-социального экспертного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7" name="Скругленный прямоугольник 6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9" name="Скругленный прямоугольник 8">
              <a:hlinkClick r:id="rId4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10" name="Скругленный прямоугольник 9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  <p:sp>
        <p:nvSpPr>
          <p:cNvPr id="11" name="Скругленный прямоугольник 10">
            <a:hlinkClick r:id="rId6" action="ppaction://hlinkfile"/>
          </p:cNvPr>
          <p:cNvSpPr/>
          <p:nvPr/>
        </p:nvSpPr>
        <p:spPr>
          <a:xfrm>
            <a:off x="5994626" y="4723754"/>
            <a:ext cx="2879304" cy="40827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ПОСМОТРЕТЬ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31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ПЕРЕЧЕНЬ МЕТОДОВ ОБСЛЕДОВАНИЯ ГРАЖДАН ЛЕЧЕБНО-ПРОФИЛАКТИЧЕСКИМИ УЧРЕЖДЕНИЯМИ, НЕОБХОДИМЫХ ДЛЯ НАПРАВЛЕНИЯ НА МЕДИКО-СОЦИАЛЬНУЮ ЭКСПЕРТИЗУ</a:t>
            </a:r>
            <a:endParaRPr lang="ru-RU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004629"/>
              </p:ext>
            </p:extLst>
          </p:nvPr>
        </p:nvGraphicFramePr>
        <p:xfrm>
          <a:off x="214312" y="980728"/>
          <a:ext cx="8715375" cy="2084832"/>
        </p:xfrm>
        <a:graphic>
          <a:graphicData uri="http://schemas.openxmlformats.org/drawingml/2006/table">
            <a:tbl>
              <a:tblPr/>
              <a:tblGrid>
                <a:gridCol w="1428750"/>
                <a:gridCol w="7286625"/>
              </a:tblGrid>
              <a:tr h="173699">
                <a:tc rowSpan="7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Гипертоническая болезнь, артериальные гипертензии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002" marR="55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ЭКГ в динамике;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002" marR="55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Доплер-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ЭхоКГ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(полный протокол, с указаниями линейных размеров);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002" marR="55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ВЭМ или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Тредмил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-тест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протоколом исследования и заключением;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УЗДГ сосудов головного мозга (по показаниям);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Креатинин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холестерин, глюкоза крови (натощак);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002" marR="55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Исследование липидного спектра (ТГ,  ЛПВП, ЛПНП);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Исследование гормонов щитовидной железы (по показаниям);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Суточноемониторирование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АД с полным протоколом и заключением (по показаниям);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002" marR="55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Проба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Реберга-Тареева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(по показаниям);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002" marR="55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окулиста, кардиолога;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невролога (по показаниям);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002" marR="55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УЗИ почек, надпочечников.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5002" marR="550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712028"/>
              </p:ext>
            </p:extLst>
          </p:nvPr>
        </p:nvGraphicFramePr>
        <p:xfrm>
          <a:off x="214312" y="3140968"/>
          <a:ext cx="8715375" cy="1714500"/>
        </p:xfrm>
        <a:graphic>
          <a:graphicData uri="http://schemas.openxmlformats.org/drawingml/2006/table">
            <a:tbl>
              <a:tblPr/>
              <a:tblGrid>
                <a:gridCol w="1428750"/>
                <a:gridCol w="7286625"/>
              </a:tblGrid>
              <a:tr h="17145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Хронические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обструктивные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болезни легких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818" marR="668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2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анализ мокроты;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2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анализ мокроты на АК и КУМ;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2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белок и белковые фракции, фибриноген,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серомукоид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(по показаниям);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2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ФВД (базисная и с пробой с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бронхолитиком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2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Бронхоскопия (по показаниям);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2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Доплер-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ЭхоКГ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(полный протокол, с указаниями линейных размеров)  по показаниям;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2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Рентгенография органов  грудной клетки в 2-х проекциях с подробным описанием и заключением;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2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аллерголога-иммунолога (по показаниям);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8275" algn="l"/>
                        </a:tabLst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пульмонолога.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818" marR="668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814097"/>
              </p:ext>
            </p:extLst>
          </p:nvPr>
        </p:nvGraphicFramePr>
        <p:xfrm>
          <a:off x="214312" y="4941168"/>
          <a:ext cx="8715375" cy="1500187"/>
        </p:xfrm>
        <a:graphic>
          <a:graphicData uri="http://schemas.openxmlformats.org/drawingml/2006/table">
            <a:tbl>
              <a:tblPr/>
              <a:tblGrid>
                <a:gridCol w="1428750"/>
                <a:gridCol w="7286625"/>
              </a:tblGrid>
              <a:tr h="150018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Рак молочной железы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784" marR="597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Клинический анализ крови;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анализ мочи;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Биохимический анализ крови, включая общий белок и белковые фракции);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биопсии опухоли;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Рентгенография или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флюрография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органов грудной клетки в 2-х проекциях с подробным описанием и заключением;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Маммография;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УЗИ;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 (по показаниям);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ЭКГ;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Исследование функция верхней конечности и ее окружности  (по показаниям);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Опухолевые маркеры;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Консультация хирурга, онколога, гинеколога, при    необходимости осмотр других специалистов.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9784" marR="5978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9" name="Скругленный прямоугольник 8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11" name="Скругленный прямоугольник 10">
              <a:hlinkClick r:id="rId4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12" name="Скругленный прямоугольник 11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60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2708920"/>
            <a:ext cx="6841008" cy="855018"/>
          </a:xfrm>
        </p:spPr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81034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показатели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31" y="1052736"/>
            <a:ext cx="8856984" cy="4896544"/>
          </a:xfrm>
        </p:spPr>
        <p:txBody>
          <a:bodyPr>
            <a:noAutofit/>
          </a:bodyPr>
          <a:lstStyle/>
          <a:p>
            <a:pPr marL="109538" indent="0" algn="ctr">
              <a:buNone/>
            </a:pPr>
            <a:r>
              <a:rPr lang="ru-RU" sz="3600" dirty="0"/>
              <a:t>Основными </a:t>
            </a:r>
            <a:r>
              <a:rPr lang="ru-RU" sz="3600" dirty="0" smtClean="0"/>
              <a:t>показателями, характеризующими </a:t>
            </a:r>
            <a:r>
              <a:rPr lang="ru-RU" sz="3600" dirty="0"/>
              <a:t>временную </a:t>
            </a:r>
            <a:r>
              <a:rPr lang="ru-RU" sz="3600" dirty="0" smtClean="0"/>
              <a:t>утрату трудоспособности </a:t>
            </a:r>
            <a:r>
              <a:rPr lang="ru-RU" sz="3600" dirty="0"/>
              <a:t>по заболеваниям </a:t>
            </a:r>
            <a:r>
              <a:rPr lang="ru-RU" sz="3600" dirty="0" smtClean="0"/>
              <a:t>и всем </a:t>
            </a:r>
            <a:r>
              <a:rPr lang="ru-RU" sz="3600" dirty="0"/>
              <a:t>причинам, </a:t>
            </a:r>
            <a:r>
              <a:rPr lang="ru-RU" sz="3600" dirty="0" smtClean="0"/>
              <a:t>являются:</a:t>
            </a:r>
          </a:p>
          <a:p>
            <a:pPr marL="109538" indent="0">
              <a:buNone/>
            </a:pPr>
            <a:endParaRPr lang="ru-RU" sz="3600" dirty="0" smtClean="0"/>
          </a:p>
          <a:p>
            <a:pPr marL="681038" indent="-571500"/>
            <a:r>
              <a:rPr lang="ru-RU" sz="3600" dirty="0" smtClean="0"/>
              <a:t>число случаев </a:t>
            </a:r>
            <a:r>
              <a:rPr lang="ru-RU" sz="2800" dirty="0" smtClean="0"/>
              <a:t>(на 100 </a:t>
            </a:r>
            <a:r>
              <a:rPr lang="ru-RU" sz="2800" dirty="0" err="1" smtClean="0"/>
              <a:t>труд.граждан</a:t>
            </a:r>
            <a:r>
              <a:rPr lang="ru-RU" sz="2800" dirty="0" smtClean="0"/>
              <a:t>)</a:t>
            </a:r>
          </a:p>
          <a:p>
            <a:pPr marL="681038" indent="-571500"/>
            <a:r>
              <a:rPr lang="ru-RU" sz="3600" dirty="0" smtClean="0"/>
              <a:t>дней </a:t>
            </a:r>
            <a:r>
              <a:rPr lang="ru-RU" sz="3600" dirty="0"/>
              <a:t>временной </a:t>
            </a:r>
            <a:r>
              <a:rPr lang="ru-RU" sz="3600" dirty="0" smtClean="0"/>
              <a:t>ВУТ </a:t>
            </a:r>
            <a:r>
              <a:rPr lang="ru-RU" sz="2800" dirty="0"/>
              <a:t>(на 100 </a:t>
            </a:r>
            <a:r>
              <a:rPr lang="ru-RU" sz="2800" dirty="0" err="1"/>
              <a:t>труд.граждан</a:t>
            </a:r>
            <a:r>
              <a:rPr lang="ru-RU" sz="2800" dirty="0" smtClean="0"/>
              <a:t>)</a:t>
            </a:r>
          </a:p>
          <a:p>
            <a:pPr marL="681038" indent="-571500"/>
            <a:r>
              <a:rPr lang="ru-RU" sz="3600" dirty="0" smtClean="0"/>
              <a:t>средняя длительность случая </a:t>
            </a:r>
            <a:r>
              <a:rPr lang="ru-RU" sz="3600" dirty="0"/>
              <a:t>временной нетрудоспособности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5" name="Скругленный прямоугольник 4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6" name="Скругленный прямоугольник 5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8" name="Скругленный прямоугольник 7">
              <a:hlinkClick r:id="rId5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9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3345" y="0"/>
            <a:ext cx="7416824" cy="7920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Случаи на 100 работающих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336581" y="836712"/>
            <a:ext cx="8360563" cy="1224136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Количество </a:t>
            </a:r>
            <a:r>
              <a:rPr lang="ru-RU" sz="3600" b="1" u="sng" dirty="0">
                <a:solidFill>
                  <a:srgbClr val="FF0000"/>
                </a:solidFill>
                <a:latin typeface="Times New Roman" pitchFamily="18" charset="0"/>
              </a:rPr>
              <a:t>случаев ВН х100</a:t>
            </a:r>
          </a:p>
          <a:p>
            <a:pPr algn="ctr">
              <a:buFont typeface="Wingdings" pitchFamily="2" charset="2"/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</a:rPr>
              <a:t>Количество работающего населения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8011" y="2204864"/>
            <a:ext cx="9144000" cy="71924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</a:rPr>
              <a:t>Количество дней ВН на 100 работающих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endParaRPr lang="ru-RU" sz="4000" dirty="0">
              <a:solidFill>
                <a:prstClr val="black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57200" y="3059832"/>
            <a:ext cx="8229600" cy="14215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Clr>
                <a:srgbClr val="0BD0D9"/>
              </a:buClr>
              <a:buFont typeface="Wingdings" pitchFamily="2" charset="2"/>
              <a:buNone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Количество дней ВН х 100</a:t>
            </a:r>
          </a:p>
          <a:p>
            <a:pPr algn="ctr" fontAlgn="auto">
              <a:spcAft>
                <a:spcPts val="0"/>
              </a:spcAft>
              <a:buClr>
                <a:srgbClr val="0BD0D9"/>
              </a:buCl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</a:rPr>
              <a:t>Количество работающего населения</a:t>
            </a:r>
            <a:r>
              <a:rPr lang="ru-RU" u="sng" dirty="0" smtClean="0">
                <a:solidFill>
                  <a:srgbClr val="FF0000"/>
                </a:solidFill>
              </a:rPr>
              <a:t> 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36581" y="4657825"/>
            <a:ext cx="8410353" cy="638944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Средняя длительность 1 случая ВН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79782" y="5301208"/>
            <a:ext cx="8229600" cy="142151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Clr>
                <a:srgbClr val="0BD0D9"/>
              </a:buClr>
              <a:buFont typeface="Wingdings" pitchFamily="2" charset="2"/>
              <a:buNone/>
            </a:pP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</a:rPr>
              <a:t>Количество дней ВН</a:t>
            </a:r>
          </a:p>
          <a:p>
            <a:pPr algn="ctr" fontAlgn="auto">
              <a:spcAft>
                <a:spcPts val="0"/>
              </a:spcAft>
              <a:buClr>
                <a:srgbClr val="0BD0D9"/>
              </a:buClr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</a:rPr>
              <a:t>Количество случаев ВН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0" y="6597352"/>
            <a:ext cx="9144000" cy="260648"/>
            <a:chOff x="0" y="6597352"/>
            <a:chExt cx="9144000" cy="260648"/>
          </a:xfrm>
        </p:grpSpPr>
        <p:sp>
          <p:nvSpPr>
            <p:cNvPr id="13" name="Скругленный прямоугольник 12">
              <a:hlinkClick r:id="rId3" action="ppaction://hlinksldjump"/>
            </p:cNvPr>
            <p:cNvSpPr/>
            <p:nvPr/>
          </p:nvSpPr>
          <p:spPr>
            <a:xfrm>
              <a:off x="0" y="6597352"/>
              <a:ext cx="2267744" cy="260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ПЛАНУ ЛЕКЦИИ</a:t>
              </a:r>
            </a:p>
          </p:txBody>
        </p:sp>
        <p:sp>
          <p:nvSpPr>
            <p:cNvPr id="14" name="Скругленный прямоугольник 13">
              <a:hlinkClick r:id="rId4" action="ppaction://hlinksldjump"/>
            </p:cNvPr>
            <p:cNvSpPr/>
            <p:nvPr/>
          </p:nvSpPr>
          <p:spPr>
            <a:xfrm>
              <a:off x="2267744" y="6597352"/>
              <a:ext cx="2267744" cy="260648"/>
            </a:xfrm>
            <a:prstGeom prst="roundRect">
              <a:avLst/>
            </a:prstGeom>
            <a:solidFill>
              <a:srgbClr val="FFFF00">
                <a:alpha val="78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solidFill>
                    <a:schemeClr val="accent1">
                      <a:lumMod val="50000"/>
                    </a:schemeClr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СЛЕДЮЩЕМУ РАЗДЕЛУ</a:t>
              </a:r>
            </a:p>
          </p:txBody>
        </p:sp>
        <p:sp>
          <p:nvSpPr>
            <p:cNvPr id="15" name="Скругленный прямоугольник 14">
              <a:hlinkClick r:id="rId5" action="ppaction://hlinksldjump"/>
            </p:cNvPr>
            <p:cNvSpPr/>
            <p:nvPr/>
          </p:nvSpPr>
          <p:spPr>
            <a:xfrm>
              <a:off x="4535488" y="6597352"/>
              <a:ext cx="2267744" cy="260648"/>
            </a:xfrm>
            <a:prstGeom prst="roundRect">
              <a:avLst/>
            </a:prstGeom>
            <a:solidFill>
              <a:schemeClr val="accent1">
                <a:lumMod val="75000"/>
                <a:alpha val="82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К НАЧАЛУ РАЗДЕЛА</a:t>
              </a:r>
            </a:p>
          </p:txBody>
        </p:sp>
        <p:sp>
          <p:nvSpPr>
            <p:cNvPr id="16" name="Скругленный прямоугольник 15">
              <a:hlinkClick r:id="rId6" action="ppaction://hlinksldjump"/>
            </p:cNvPr>
            <p:cNvSpPr/>
            <p:nvPr/>
          </p:nvSpPr>
          <p:spPr>
            <a:xfrm>
              <a:off x="6803232" y="6597352"/>
              <a:ext cx="2340768" cy="260648"/>
            </a:xfrm>
            <a:prstGeom prst="roundRect">
              <a:avLst/>
            </a:prstGeom>
            <a:solidFill>
              <a:srgbClr val="FF9933">
                <a:alpha val="80000"/>
              </a:srgb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sz="1000" b="1" dirty="0" smtClean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ЗАВЕРШИТЬ </a:t>
              </a:r>
              <a:r>
                <a:rPr lang="ru-RU" sz="1000" b="1" dirty="0">
                  <a:ln>
                    <a:prstDash val="solid"/>
                  </a:ln>
                  <a:gradFill rotWithShape="1">
                    <a:gsLst>
                      <a:gs pos="0">
                        <a:schemeClr val="accent4">
                          <a:tint val="70000"/>
                          <a:satMod val="200000"/>
                        </a:schemeClr>
                      </a:gs>
                      <a:gs pos="40000">
                        <a:schemeClr val="accent4">
                          <a:tint val="90000"/>
                          <a:satMod val="130000"/>
                        </a:schemeClr>
                      </a:gs>
                      <a:gs pos="50000">
                        <a:schemeClr val="accent4">
                          <a:tint val="90000"/>
                          <a:satMod val="130000"/>
                        </a:schemeClr>
                      </a:gs>
                      <a:gs pos="68000">
                        <a:schemeClr val="accent4">
                          <a:tint val="90000"/>
                          <a:satMod val="130000"/>
                        </a:schemeClr>
                      </a:gs>
                      <a:gs pos="100000">
                        <a:schemeClr val="accent4">
                          <a:tint val="70000"/>
                          <a:satMod val="200000"/>
                        </a:schemeClr>
                      </a:gs>
                    </a:gsLst>
                    <a:lin ang="5400000"/>
                  </a:gra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ЛЕКЦИЮ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3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4b5511ead6c5d8a4577e8c648b9c9db3628cce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1664</TotalTime>
  <Words>4490</Words>
  <Application>Microsoft Office PowerPoint</Application>
  <PresentationFormat>Экран (4:3)</PresentationFormat>
  <Paragraphs>800</Paragraphs>
  <Slides>72</Slides>
  <Notes>55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72</vt:i4>
      </vt:variant>
    </vt:vector>
  </HeadingPairs>
  <TitlesOfParts>
    <vt:vector size="77" baseType="lpstr">
      <vt:lpstr>Поток</vt:lpstr>
      <vt:lpstr>1_Поток</vt:lpstr>
      <vt:lpstr>2_Поток</vt:lpstr>
      <vt:lpstr>3_Поток</vt:lpstr>
      <vt:lpstr>6_Поток</vt:lpstr>
      <vt:lpstr>Экспертиза временной нетрудоспособности </vt:lpstr>
      <vt:lpstr>Учебная цель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Статистические показатели</vt:lpstr>
      <vt:lpstr>Случаи на 100 работающих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Данные Федерации независимых профсоюзов России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Приказ Министерства здравоохранения и социального развития Российской Федерации от 05.05.2012 г. N 502н "Об утверждении порядка создания и деятельности врачебной комиссии медицинской организации"</vt:lpstr>
      <vt:lpstr>Презентация PowerPoint</vt:lpstr>
      <vt:lpstr>Медицинские документы, удостоверяющими утрату трудоспособности.</vt:lpstr>
      <vt:lpstr>Презентация PowerPoint</vt:lpstr>
      <vt:lpstr>Презентация PowerPoint</vt:lpstr>
      <vt:lpstr>ЛИСТОК НЕТРУДОСПОСОБНОСТИ ВЫПОЛНЯЕТ СЛЕДУЮЩИЕ ФУНКЦИИ: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направления больных на медико-социальную экспертизу</vt:lpstr>
      <vt:lpstr>Порядок направления больных на медико-социальную экспертизу</vt:lpstr>
      <vt:lpstr>При наличии показаний к направлению больного на МСЭ лечебно-профилактические учреждения оформляют «Направление на МСЭ» (ф.088/у) 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Родители</dc:creator>
  <cp:lastModifiedBy>Михаил В. Шубкин</cp:lastModifiedBy>
  <cp:revision>132</cp:revision>
  <cp:lastPrinted>2014-10-29T07:37:54Z</cp:lastPrinted>
  <dcterms:created xsi:type="dcterms:W3CDTF">2009-04-26T09:54:11Z</dcterms:created>
  <dcterms:modified xsi:type="dcterms:W3CDTF">2019-09-20T06:07:53Z</dcterms:modified>
</cp:coreProperties>
</file>