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3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/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Авторство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Уровень текста 1…"/>
          <p:cNvSpPr txBox="1"/>
          <p:nvPr>
            <p:ph type="body" sz="half" idx="13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 algn="l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«Важная цитата»</a:t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Изображение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Изображение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algn="l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Уровень текста 1…"/>
          <p:cNvSpPr txBox="1"/>
          <p:nvPr>
            <p:ph type="body" sz="quarter" idx="14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Уровень текста 1…"/>
          <p:cNvSpPr txBox="1"/>
          <p:nvPr>
            <p:ph type="body" idx="13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Уровень текста 1…"/>
          <p:cNvSpPr txBox="1"/>
          <p:nvPr>
            <p:ph type="body" sz="half" idx="13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Текст пункта на слайде</a:t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l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l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Подзаголовок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Уровень текста 1…"/>
          <p:cNvSpPr txBox="1"/>
          <p:nvPr>
            <p:ph type="body" idx="13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algn="l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Темы повестки дня</a:t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ctr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eduniver.com/Medical/stomatologia/271.html" TargetMode="External"/><Relationship Id="rId3" Type="http://schemas.openxmlformats.org/officeDocument/2006/relationships/hyperlink" Target="http://medbe.ru/materials/stomatologicheskoe-materialovedenie/ottisknye-materialy/" TargetMode="External"/><Relationship Id="rId4" Type="http://schemas.openxmlformats.org/officeDocument/2006/relationships/hyperlink" Target="http://ortstom.in.ua/ru/%D0%BB%D0%BE%D0%B6%D0%BA%D0%B8-%D0%BE%D1%82%D1%82%D0%B8%D1%81%D0%BA%D0%BD%D1%8B%D0%B5" TargetMode="External"/><Relationship Id="rId5" Type="http://schemas.openxmlformats.org/officeDocument/2006/relationships/hyperlink" Target="http://stom-portal.ru/materialovedenie/ottisk-model-lozhki-dlya-polucheniya-ottiskov-metodika-polucheniya-ottiskov" TargetMode="External"/><Relationship Id="rId6" Type="http://schemas.openxmlformats.org/officeDocument/2006/relationships/hyperlink" Target="http://medbe.ru/materials/stomatologicheskoe-materialovedenie/tverdye-ottisknye-materialy/" TargetMode="External"/><Relationship Id="rId7" Type="http://schemas.openxmlformats.org/officeDocument/2006/relationships/hyperlink" Target="http://www.studmedlib.ru/documents/ISBN9785970405161-A016.html" TargetMode="Externa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Выполнил ординатор 2-го года обучения по специальности «стоматология ортопедическая» Джамбровский Владимир Алексеевич…"/>
          <p:cNvSpPr txBox="1"/>
          <p:nvPr>
            <p:ph type="body" sz="half" idx="1"/>
          </p:nvPr>
        </p:nvSpPr>
        <p:spPr>
          <a:xfrm>
            <a:off x="12192000" y="6287396"/>
            <a:ext cx="10980343" cy="6209447"/>
          </a:xfrm>
          <a:prstGeom prst="rect">
            <a:avLst/>
          </a:prstGeom>
        </p:spPr>
        <p:txBody>
          <a:bodyPr lIns="330200" tIns="330200" rIns="330200" bIns="330200" anchor="ctr"/>
          <a:lstStyle/>
          <a:p>
            <a:pPr indent="1536191" algn="r" defTabSz="192023">
              <a:defRPr b="0" sz="3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Выполнил ординатор 2-го года обучения по специальности «стоматология ортопедическая» Джамбровский Владимир Алексеевич</a:t>
            </a:r>
          </a:p>
          <a:p>
            <a:pPr indent="1536191" algn="ctr" defTabSz="192023">
              <a:defRPr b="0" sz="3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Рецензент профессор Юрий Васильевич Чижов</a:t>
            </a:r>
          </a:p>
        </p:txBody>
      </p:sp>
      <p:sp>
        <p:nvSpPr>
          <p:cNvPr id="152" name="ОТТИСКНЫЕ МАТЕРИАЛЫ."/>
          <p:cNvSpPr txBox="1"/>
          <p:nvPr>
            <p:ph type="title"/>
          </p:nvPr>
        </p:nvSpPr>
        <p:spPr>
          <a:xfrm>
            <a:off x="1206496" y="726300"/>
            <a:ext cx="21971008" cy="2291067"/>
          </a:xfrm>
          <a:prstGeom prst="rect">
            <a:avLst/>
          </a:prstGeom>
          <a:solidFill>
            <a:srgbClr val="00A1FF"/>
          </a:solidFill>
        </p:spPr>
        <p:txBody>
          <a:bodyPr anchor="ctr"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ОТТИСКНЫЕ МАТЕРИАЛЫ.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pic>
        <p:nvPicPr>
          <p:cNvPr id="15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0187" y="4484611"/>
            <a:ext cx="6278977" cy="632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Техника получения полного анатомического оттиска"/>
          <p:cNvSpPr txBox="1"/>
          <p:nvPr>
            <p:ph type="title"/>
          </p:nvPr>
        </p:nvSpPr>
        <p:spPr>
          <a:xfrm>
            <a:off x="1206494" y="258275"/>
            <a:ext cx="21971008" cy="1762744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Техника получения полного анатомического оттиска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" name="После отбора ложки, приготавливают раствор гипса…"/>
          <p:cNvSpPr txBox="1"/>
          <p:nvPr>
            <p:ph type="body" idx="1"/>
          </p:nvPr>
        </p:nvSpPr>
        <p:spPr>
          <a:xfrm>
            <a:off x="1201342" y="2319444"/>
            <a:ext cx="21971002" cy="1095293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4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После отбора ложки, подготавливают оттисный материал. </a:t>
            </a:r>
          </a:p>
          <a:p>
            <a:pPr defTabSz="457200">
              <a:defRPr b="0" sz="4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Замешанную массу шпателем накладывают в ложку до краев и вводят ее в полость рта. При этом, указательным пальцем или зеркалом врач отводит правый угол рта, а левый в это время оттягивает бортом ложки. Ложку вводят под углом, затем, поворачивая ее, устанавливают по центру альвеолярного отростка.</a:t>
            </a:r>
          </a:p>
          <a:p>
            <a:pPr defTabSz="457200">
              <a:defRPr b="0" sz="4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Ориентиром для этого служит расположение ручки ложки четко по средней линии. После этого ложку прижимают к челюсти, сначала в задней трети твердого неба. После выхода оттискного материала за край ложки , давление переносят на передний край. Затем приступают к оформлению краев оттиска. Для этого большим и указательным пальцами врач захватывает верхнюю губу и оттягивает ее вниз, прижимая к краю ложки.</a:t>
            </a:r>
          </a:p>
          <a:p>
            <a:pPr defTabSz="457200">
              <a:defRPr b="0" sz="43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Качественный оттиск должен иметь гладкую, чистую поверхность без пористости, четкий отпечаток зубов, особенно в части шейки зуба , альвеолярного отростка и неба. Края оттиска должны быть толстыми и хорошо отражать переходную складку, тяжи, уздечки губ и языка.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одзаголовок презентации"/>
          <p:cNvSpPr txBox="1"/>
          <p:nvPr>
            <p:ph type="body" idx="1"/>
          </p:nvPr>
        </p:nvSpPr>
        <p:spPr>
          <a:xfrm>
            <a:off x="1201342" y="568038"/>
            <a:ext cx="21971002" cy="12579924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/>
            </a:pPr>
          </a:p>
        </p:txBody>
      </p:sp>
      <p:pic>
        <p:nvPicPr>
          <p:cNvPr id="18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20" y="-2258780"/>
            <a:ext cx="24378946" cy="1823356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Техника введения ложки с оттиском материалом"/>
          <p:cNvSpPr txBox="1"/>
          <p:nvPr/>
        </p:nvSpPr>
        <p:spPr>
          <a:xfrm>
            <a:off x="5113107" y="11998394"/>
            <a:ext cx="14317371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Техника введения ложки с оттиском материалом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Подзаголовок презентации"/>
          <p:cNvSpPr txBox="1"/>
          <p:nvPr>
            <p:ph type="body" idx="1"/>
          </p:nvPr>
        </p:nvSpPr>
        <p:spPr>
          <a:xfrm>
            <a:off x="2789480" y="269999"/>
            <a:ext cx="20382864" cy="13176002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/>
            </a:pPr>
          </a:p>
        </p:txBody>
      </p:sp>
      <p:pic>
        <p:nvPicPr>
          <p:cNvPr id="19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16" y="-2417365"/>
            <a:ext cx="24631246" cy="1855073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Установленная ложка с оттиском материалом в полости рта"/>
          <p:cNvSpPr txBox="1"/>
          <p:nvPr/>
        </p:nvSpPr>
        <p:spPr>
          <a:xfrm>
            <a:off x="3393795" y="555231"/>
            <a:ext cx="1759641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Установленная ложка с оттиском материалом в полости рта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Двойные оттиски"/>
          <p:cNvSpPr txBox="1"/>
          <p:nvPr>
            <p:ph type="title"/>
          </p:nvPr>
        </p:nvSpPr>
        <p:spPr>
          <a:xfrm>
            <a:off x="1206496" y="141271"/>
            <a:ext cx="21971008" cy="1905001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Двойные оттиски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5" name="Первый оттиск называется предварительным, второй окончательным или уточненным. Этот оттиск служит основанием для получения второго, уточненного оттиска…"/>
          <p:cNvSpPr txBox="1"/>
          <p:nvPr>
            <p:ph type="body" idx="1"/>
          </p:nvPr>
        </p:nvSpPr>
        <p:spPr>
          <a:xfrm>
            <a:off x="1201342" y="3296294"/>
            <a:ext cx="21971002" cy="7456675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Первый оттиск называется предварительным, второй окончательным или уточненным. Этот оттиск служит основанием для получения второго, уточненного оттиска </a:t>
            </a:r>
            <a:endParaRPr sz="1200"/>
          </a:p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 -стандартной металлической ложкой снимается оттиск с зубного ряда к препарированию зубов. </a:t>
            </a:r>
            <a:endParaRPr sz="1200"/>
          </a:p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-проводят препарирование зубов.</a:t>
            </a:r>
            <a:r>
              <a:rPr sz="1200"/>
              <a:t> </a:t>
            </a:r>
          </a:p>
        </p:txBody>
      </p:sp>
      <p:grpSp>
        <p:nvGrpSpPr>
          <p:cNvPr id="198" name="pasted-movie.gif"/>
          <p:cNvGrpSpPr/>
          <p:nvPr/>
        </p:nvGrpSpPr>
        <p:grpSpPr>
          <a:xfrm>
            <a:off x="9635322" y="5322924"/>
            <a:ext cx="10510039" cy="8205871"/>
            <a:chOff x="0" y="0"/>
            <a:chExt cx="10510038" cy="8205870"/>
          </a:xfrm>
        </p:grpSpPr>
        <p:pic>
          <p:nvPicPr>
            <p:cNvPr id="197" name="pasted-movie.gif" descr="pasted-movie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10103639" cy="77613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pasted-movie.gif" descr="pasted-movie.gi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10039" cy="8205871"/>
            </a:xfrm>
            <a:prstGeom prst="rect">
              <a:avLst/>
            </a:prstGeom>
            <a:effectLst/>
          </p:spPr>
        </p:pic>
      </p:grpSp>
      <p:sp>
        <p:nvSpPr>
          <p:cNvPr id="199" name="Двойной оттиск"/>
          <p:cNvSpPr txBox="1"/>
          <p:nvPr/>
        </p:nvSpPr>
        <p:spPr>
          <a:xfrm>
            <a:off x="4555313" y="10617727"/>
            <a:ext cx="469605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Двойной оттиск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Осложнения при снятии оттиска:"/>
          <p:cNvSpPr txBox="1"/>
          <p:nvPr>
            <p:ph type="title"/>
          </p:nvPr>
        </p:nvSpPr>
        <p:spPr>
          <a:xfrm>
            <a:off x="1206494" y="305078"/>
            <a:ext cx="21971008" cy="1179055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Осложнения при снятии оттиска:</a:t>
            </a:r>
          </a:p>
        </p:txBody>
      </p:sp>
      <p:sp>
        <p:nvSpPr>
          <p:cNvPr id="202" name="- появление рвотного рефлекса.…"/>
          <p:cNvSpPr txBox="1"/>
          <p:nvPr>
            <p:ph type="body" idx="1"/>
          </p:nvPr>
        </p:nvSpPr>
        <p:spPr>
          <a:xfrm>
            <a:off x="1201342" y="2045923"/>
            <a:ext cx="21971002" cy="7082268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5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появление рвотного рефлекса. </a:t>
            </a:r>
            <a:endParaRPr sz="1200"/>
          </a:p>
          <a:p>
            <a:pPr defTabSz="457200">
              <a:defRPr b="0" sz="5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аспирация кусочков гипса. </a:t>
            </a:r>
            <a:endParaRPr sz="1200"/>
          </a:p>
          <a:p>
            <a:pPr defTabSz="457200">
              <a:defRPr b="0" sz="5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травма слизистой оболочки.</a:t>
            </a:r>
            <a:endParaRPr sz="1200"/>
          </a:p>
          <a:p>
            <a:pPr defTabSz="457200">
              <a:defRPr b="0" sz="5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случайное удаление подвижных зубов с высокой клинической коронкой.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одзаголовок презентации"/>
          <p:cNvSpPr txBox="1"/>
          <p:nvPr>
            <p:ph type="body" idx="1"/>
          </p:nvPr>
        </p:nvSpPr>
        <p:spPr>
          <a:xfrm>
            <a:off x="1201342" y="479312"/>
            <a:ext cx="21971002" cy="12297597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/>
            </a:pPr>
          </a:p>
        </p:txBody>
      </p:sp>
      <p:pic>
        <p:nvPicPr>
          <p:cNvPr id="20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0143" y="397993"/>
            <a:ext cx="17463714" cy="12847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ТРЕБОВАНИЯ К ОТТИСКНЫМ МАТЕРИАЛАМ :"/>
          <p:cNvSpPr txBox="1"/>
          <p:nvPr>
            <p:ph type="title"/>
          </p:nvPr>
        </p:nvSpPr>
        <p:spPr>
          <a:xfrm>
            <a:off x="1206496" y="234875"/>
            <a:ext cx="21971008" cy="2735585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ТРЕБОВАНИЯ К ОТТИСКНЫМ МАТЕРИАЛАМ</a:t>
            </a:r>
            <a:r>
              <a:rPr sz="4200"/>
              <a:t> :</a:t>
            </a:r>
          </a:p>
        </p:txBody>
      </p:sp>
      <p:sp>
        <p:nvSpPr>
          <p:cNvPr id="208" name="1. Минимальная усадка при отверждении материала.…"/>
          <p:cNvSpPr txBox="1"/>
          <p:nvPr>
            <p:ph type="body" idx="1"/>
          </p:nvPr>
        </p:nvSpPr>
        <p:spPr>
          <a:xfrm>
            <a:off x="1201342" y="3508926"/>
            <a:ext cx="21971002" cy="9487635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 Минимальная усадка при отверждении материала.</a:t>
            </a:r>
            <a:endParaRPr sz="1200"/>
          </a:p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 Легко вводиться и выводиться из полости рта.</a:t>
            </a:r>
            <a:endParaRPr sz="1200"/>
          </a:p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3. Быстро отверждение при температуре полости рта.</a:t>
            </a:r>
            <a:endParaRPr sz="1200"/>
          </a:p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4. Не деформируются при выведении оттиска.</a:t>
            </a:r>
            <a:endParaRPr sz="1200"/>
          </a:p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5. Не имеют неприятный вкус и запах.</a:t>
            </a:r>
            <a:endParaRPr sz="1200"/>
          </a:p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6. Быть гигиеническим, термопластичные оттиски и материалы не должны терять своих свойств при стерилизации.</a:t>
            </a:r>
            <a:endParaRPr sz="1200"/>
          </a:p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7 . Быть доступными.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Довольно распространенные материалы для снятия оттисков - альгинатные. Но у нас в практике почти не используют агаровые оттискные материалы, применяя их только для дублирования моделей. Альгинатные оттиски снимают для изготовления частичных съемных проте"/>
          <p:cNvSpPr txBox="1"/>
          <p:nvPr>
            <p:ph type="body" idx="1"/>
          </p:nvPr>
        </p:nvSpPr>
        <p:spPr>
          <a:xfrm>
            <a:off x="1206499" y="377563"/>
            <a:ext cx="21971002" cy="7987177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Довольно распространенные материалы для снятия оттисков - </a:t>
            </a:r>
            <a:r>
              <a:rPr b="1" u="sng"/>
              <a:t>альгинатные</a:t>
            </a:r>
            <a:r>
              <a:t>. Но у нас в практике почти не используют агаровые оттискные материалы, применяя их только для дублирования моделей. Альгинатные оттиски снимают для изготовления частичных съемных протезов с кламмерами. Их предпочитают использовать для полных съемных протезов, изготовления учебных моделей и в ортодонтии. Для оттисков при изготовлении коронок и мостовидных протезов они недостаточно точны.</a:t>
            </a:r>
          </a:p>
        </p:txBody>
      </p:sp>
      <p:pic>
        <p:nvPicPr>
          <p:cNvPr id="21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5510" y="3765177"/>
            <a:ext cx="10531118" cy="792466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Альгинаты"/>
          <p:cNvSpPr txBox="1"/>
          <p:nvPr/>
        </p:nvSpPr>
        <p:spPr>
          <a:xfrm>
            <a:off x="15709004" y="12021795"/>
            <a:ext cx="316412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Альгинаты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олисульфидные материалы, благодаря их высокой точности и относительно низкой стоимости, применяют для снятия оттисков при изготовлении мостовидных протезов и коронок. Их выпускают в виде двух паст, основной и катализаторной, окрашенных в разные цвета, к"/>
          <p:cNvSpPr txBox="1"/>
          <p:nvPr>
            <p:ph type="body" idx="1"/>
          </p:nvPr>
        </p:nvSpPr>
        <p:spPr>
          <a:xfrm>
            <a:off x="1206500" y="3458714"/>
            <a:ext cx="21971000" cy="11611301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sz="4200" u="sng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Полисульфидные материалы</a:t>
            </a:r>
            <a:r>
              <a:rPr b="0" u="none"/>
              <a:t>, благодаря их высокой точности и относительно низкой стоимости, применяют для снятия оттисков при изготовлении мостовидных протезов и коронок. Их выпускают в виде двух паст, основной и катализаторной, окрашенных в разные цвета, которые смешивают непосредственно перед снятием оттиска. Основная паста содержит полисульфидный или меркаптановый каучук, а катализаторная - окислитель, чаще всего оксид свинца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Полиэфирные материалы применяются для снятия особо точных оттисков с нескольких препарированных зубов без значительных поднутрений.…"/>
          <p:cNvSpPr txBox="1"/>
          <p:nvPr>
            <p:ph type="body" idx="1"/>
          </p:nvPr>
        </p:nvSpPr>
        <p:spPr>
          <a:xfrm>
            <a:off x="1206499" y="270118"/>
            <a:ext cx="21971002" cy="121690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u="sng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Полиэфирные материалы </a:t>
            </a:r>
            <a:r>
              <a:rPr b="0" u="none"/>
              <a:t>применяются для снятия особо точных оттисков с нескольких препарированных зубов без значительных поднутрений. </a:t>
            </a:r>
            <a:endParaRPr b="0" sz="1200"/>
          </a:p>
          <a:p>
            <a:pPr defTabSz="457200">
              <a:defRPr b="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Применяются в виде системы из двух паст, которые по свойствам похожи на аддитивные силиконы. Полиэфирные материалы очень точные, их усадка за 24 ч составляет 0,3%. Текучесть полиэфиров невысокая, а жесткость значительная.</a:t>
            </a:r>
            <a:endParaRPr sz="1200"/>
          </a:p>
          <a:p>
            <a:pPr defTabSz="457200">
              <a:defRPr b="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Преимуществами полиэфирных эластомерных материалов является то, что с ними приятно работать, они легко смешиваются. Они дают хорошую воспроизводимость микрорельефа на самом оттиске и отлитой по нему модели. </a:t>
            </a:r>
            <a:endParaRPr sz="1200"/>
          </a:p>
          <a:p>
            <a:pPr defTabSz="457200">
              <a:defRPr b="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Если соблюдать сухие условия при хранении полиэфирного оттиска, его размеры остаются стабильными в течение недели. Недостатками является высокая стоимость, короткое рабочее время и высокая жесткость после отверждения.</a:t>
            </a:r>
          </a:p>
        </p:txBody>
      </p:sp>
      <p:pic>
        <p:nvPicPr>
          <p:cNvPr id="21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397" y="5677715"/>
            <a:ext cx="8254735" cy="825473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Полиэфирные оттискные материалы"/>
          <p:cNvSpPr txBox="1"/>
          <p:nvPr/>
        </p:nvSpPr>
        <p:spPr>
          <a:xfrm>
            <a:off x="11675977" y="8581826"/>
            <a:ext cx="1072012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Полиэфирные оттискные материалы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СОДЕРЖАНИЕ:"/>
          <p:cNvSpPr txBox="1"/>
          <p:nvPr>
            <p:ph type="title"/>
          </p:nvPr>
        </p:nvSpPr>
        <p:spPr>
          <a:xfrm>
            <a:off x="1206496" y="258276"/>
            <a:ext cx="21971008" cy="1692276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СОДЕРЖАНИЕ:</a:t>
            </a:r>
            <a:r>
              <a: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56" name="1. Оттиске материалы…"/>
          <p:cNvSpPr txBox="1"/>
          <p:nvPr>
            <p:ph type="body" idx="1"/>
          </p:nvPr>
        </p:nvSpPr>
        <p:spPr>
          <a:xfrm>
            <a:off x="1987060" y="2668114"/>
            <a:ext cx="17180170" cy="10150269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Оттискные материалы</a:t>
            </a:r>
          </a:p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Техника получения полного анатомического оттиска</a:t>
            </a:r>
          </a:p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Получение вспомогательного оттиска</a:t>
            </a:r>
          </a:p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Двойные оттиски</a:t>
            </a:r>
          </a:p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Требования к оттискным материалам</a:t>
            </a:r>
          </a:p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6. Список использованной литературы</a:t>
            </a:r>
          </a:p>
          <a:p>
            <a:pPr>
              <a:defRPr b="0" sz="5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Уровень текста 1…"/>
          <p:cNvSpPr txBox="1"/>
          <p:nvPr>
            <p:ph type="body" idx="13"/>
          </p:nvPr>
        </p:nvSpPr>
        <p:spPr>
          <a:xfrm>
            <a:off x="1206499" y="3057484"/>
            <a:ext cx="21971002" cy="97460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just"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Кремнийорганические полимеры с хорошим клиническим эффектом применяются в различных областях медицины. Это обусловлено их нетоксичностью, технологичностью, возможностью создания компаундов холодного отверждения с широким спектром свойств: высокой эластичностью, морозо- и теплостойкостью и безусадочностью.</a:t>
            </a:r>
          </a:p>
        </p:txBody>
      </p:sp>
      <p:sp>
        <p:nvSpPr>
          <p:cNvPr id="221" name="Силиконовые материалы"/>
          <p:cNvSpPr txBox="1"/>
          <p:nvPr/>
        </p:nvSpPr>
        <p:spPr>
          <a:xfrm>
            <a:off x="1204431" y="948603"/>
            <a:ext cx="21721138" cy="676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Силиконовые материалы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Классификация силиконовый масс"/>
          <p:cNvSpPr txBox="1"/>
          <p:nvPr>
            <p:ph type="title"/>
          </p:nvPr>
        </p:nvSpPr>
        <p:spPr>
          <a:xfrm>
            <a:off x="1206497" y="468887"/>
            <a:ext cx="21971006" cy="169801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b="0" spc="-110" sz="55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Классификация силиконовый масс</a:t>
            </a:r>
          </a:p>
        </p:txBody>
      </p:sp>
      <p:sp>
        <p:nvSpPr>
          <p:cNvPr id="224" name="Уровень текста 1…"/>
          <p:cNvSpPr txBox="1"/>
          <p:nvPr>
            <p:ph type="body" idx="13"/>
          </p:nvPr>
        </p:nvSpPr>
        <p:spPr>
          <a:xfrm>
            <a:off x="1201342" y="2631386"/>
            <a:ext cx="21971002" cy="90401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зависимости от консистенции силиконовые оттискные материалы (СОМ) подразделяют на четы­ре типа. Тип I – материал жидкой консистенции, тип II – нормальной, тип III – густой, тип IV – тестообразной (переминае­мой) консистенции.</a:t>
            </a:r>
          </a:p>
          <a:p>
            <a:pPr algn="just" defTabSz="457200">
              <a:defRPr b="0" sz="4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Материалы жидкой консистенции применяют в качестве тонкого верхнего слоя при получении двухслойного оттиска и при использовании «техники шприца», а материалы густой и тестообразной консистенции – для нижнего слоя двухслойного оттиска. Консистенция в основном ре­гулируется степенью наполнения пасты. Материалы I и II типа содержат наполнителя до 35%, типа III – до 40% и типа IV – до 75%.</a:t>
            </a:r>
          </a:p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зависимости от химической реакции вулканизации (сшивка макромолекул) силиконовые материалы делят на:</a:t>
            </a:r>
          </a:p>
          <a:p>
            <a:pPr marL="401052" indent="-401052" defTabSz="457200">
              <a:buSzPct val="100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первый тип</a:t>
            </a:r>
            <a:r>
              <a:t>– поликонденсация в присутствии оловоорганических катализаторов</a:t>
            </a:r>
          </a:p>
          <a:p>
            <a:pPr marL="401052" indent="-401052" defTabSz="457200">
              <a:buSzPct val="100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второй тип</a:t>
            </a:r>
            <a:r>
              <a:t>– полиприсоединение в присутствии платиновых катализаторов.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-силиконы"/>
          <p:cNvSpPr txBox="1"/>
          <p:nvPr>
            <p:ph type="title"/>
          </p:nvPr>
        </p:nvSpPr>
        <p:spPr>
          <a:xfrm>
            <a:off x="1206497" y="328480"/>
            <a:ext cx="21971006" cy="173174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b="0" spc="-119" sz="6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С-силиконы</a:t>
            </a:r>
          </a:p>
        </p:txBody>
      </p:sp>
      <p:sp>
        <p:nvSpPr>
          <p:cNvPr id="227" name="Уровень текста 1…"/>
          <p:cNvSpPr txBox="1"/>
          <p:nvPr>
            <p:ph type="body" idx="13"/>
          </p:nvPr>
        </p:nvSpPr>
        <p:spPr>
          <a:xfrm>
            <a:off x="1201342" y="2441805"/>
            <a:ext cx="21971002" cy="66863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Материалы, основная структура которых состоит из молекулярных цепочек групп Si-Металл-О (силиконы). Обе концевые свободные валентности молекул на­сыщены группами ОН (химическое название – полидиметилзиланол). Отвердитель состоит из органического соединения олова и ортоэтилсиликата. Под действием вулканизирующих агентов активаторов и катализаторов линейные полимеры "скрещиваются", образуя "сшитый" полимер. В результате этого масса структурируется и приобретает необходимые упруго-элас­тичные свойства.</a:t>
            </a:r>
          </a:p>
        </p:txBody>
      </p:sp>
      <p:pic>
        <p:nvPicPr>
          <p:cNvPr id="22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687" y="6456473"/>
            <a:ext cx="8588549" cy="696741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С-силикон"/>
          <p:cNvSpPr txBox="1"/>
          <p:nvPr/>
        </p:nvSpPr>
        <p:spPr>
          <a:xfrm>
            <a:off x="12107609" y="9509778"/>
            <a:ext cx="316413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С-силикон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Преимущества и недостатки С-силиконов"/>
          <p:cNvSpPr txBox="1"/>
          <p:nvPr>
            <p:ph type="title"/>
          </p:nvPr>
        </p:nvSpPr>
        <p:spPr>
          <a:xfrm>
            <a:off x="1206497" y="562492"/>
            <a:ext cx="21971006" cy="190500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b="0" spc="-140" sz="7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Преимущества и недостатки С-силиконов</a:t>
            </a:r>
          </a:p>
        </p:txBody>
      </p:sp>
      <p:sp>
        <p:nvSpPr>
          <p:cNvPr id="232" name="Уровень текста 1…"/>
          <p:cNvSpPr txBox="1"/>
          <p:nvPr>
            <p:ph type="body" idx="13"/>
          </p:nvPr>
        </p:nvSpPr>
        <p:spPr>
          <a:xfrm>
            <a:off x="1201342" y="2753745"/>
            <a:ext cx="21971002" cy="10325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38911"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accent1"/>
                </a:solidFill>
              </a:rPr>
              <a:t>Преимущества</a:t>
            </a:r>
            <a:r>
              <a:t>:</a:t>
            </a:r>
          </a:p>
          <a:p>
            <a:pPr marL="385010" indent="-385010" defTabSz="438911">
              <a:buSzPct val="100000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хорошая адгезия к оттискной ложке, отличная - между слоями;</a:t>
            </a:r>
          </a:p>
          <a:p>
            <a:pPr defTabSz="438911"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достаточно точные в воспроизведении мелких деталей;</a:t>
            </a:r>
          </a:p>
          <a:p>
            <a:pPr defTabSz="438911"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недорогие для традиционной двухэтапной техники;</a:t>
            </a:r>
          </a:p>
          <a:p>
            <a:pPr defTabSz="438911"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 применяются для получения оттисков при изготовлении высокоточных протезов;</a:t>
            </a:r>
          </a:p>
          <a:p>
            <a:pPr marL="385010" indent="-385010" defTabSz="438911">
              <a:buSzPct val="100000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нейтральны по вкусу и запаху.</a:t>
            </a:r>
          </a:p>
          <a:p>
            <a:pPr defTabSz="438911"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accent1"/>
                </a:solidFill>
              </a:rPr>
              <a:t>Недостатки</a:t>
            </a:r>
            <a:r>
              <a:t>:</a:t>
            </a:r>
          </a:p>
          <a:p>
            <a:pPr marL="385010" indent="-385010" defTabSz="438911">
              <a:buSzPct val="100000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материалы требуют отливки модели в течение часа, некоторые материалы через 2 часа, но в крайнем случае не более чем через 24 часа;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застывшие материалы боятся давления, так как могут измениться размеры модели;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дают усадку при длительном хранении;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требуют тщательного перемешивания разнородных базы и катализатора;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высокогидрофобны, требуют контроля при отливке;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обладая большой гигроскопичностью, поглощают влагу из воздуха, изменяя свои свойства, поэтому емкости с отвердителем надо после использования сразу закрывать;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наличии в жидкости кристаллических образований нежелательно использовать данный материал;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рекомендуется замачивание в мыльных растворах перед отливкой модели;</a:t>
            </a:r>
          </a:p>
          <a:p>
            <a:pPr marL="438911" indent="-304800" defTabSz="438911">
              <a:buSzPct val="100000"/>
              <a:buFont typeface="Arial"/>
              <a:buChar char="•"/>
              <a:defRPr b="0" sz="3839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нежелательно отливать модель по оттиску второй раз.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А-силиконы"/>
          <p:cNvSpPr txBox="1"/>
          <p:nvPr>
            <p:ph type="title"/>
          </p:nvPr>
        </p:nvSpPr>
        <p:spPr>
          <a:xfrm>
            <a:off x="1206497" y="445486"/>
            <a:ext cx="21971006" cy="190500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b="0" spc="-159" sz="8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А-силиконы</a:t>
            </a:r>
          </a:p>
        </p:txBody>
      </p:sp>
      <p:sp>
        <p:nvSpPr>
          <p:cNvPr id="235" name="Уровень текста 1…"/>
          <p:cNvSpPr txBox="1"/>
          <p:nvPr>
            <p:ph type="body" idx="13"/>
          </p:nvPr>
        </p:nvSpPr>
        <p:spPr>
          <a:xfrm>
            <a:off x="1201342" y="2756586"/>
            <a:ext cx="21971002" cy="102759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Оба компонента А-силиконов (основа и катализатор) вне зависимости от степени вязкости контрастно окрашены и при этом имеют одинаковую консистенцию. Они смешиваются в равных объемах добавления массы однородного цвета.</a:t>
            </a:r>
          </a:p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Материалы переминаемой консистенции выпускаются в одинаковых пластиковых банках, а массы с более низкой вязкостью производятся в картушах с двойной камерой и выдавливаются с помощью пистолета-дозатора через специальную иглу-смеситель. При этом исключаются погрешности в дозировке и негативное воздействие влаги, содержащейся в атмосферном воздухе.</a:t>
            </a:r>
          </a:p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Чрезвычайно важным фактором является значительно меньшая токсичность вулканизирующих агентов А-силиконов по сравнению с С-силиконами. Характерные для С-силиконов жжение, пощипывание, покраснение слизистой оболочки полости рта при использовании А-силиконов практически не встречаются.</a:t>
            </a:r>
          </a:p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Следует точно придерживаться рекомендаций по продолжительности перемешивания материалов, указываемое фирмой-производителем. Уменьшение этого периода приводит к возникновению неоднородности (слоистости) оттискной массы. При увеличении периода смешивания в материале начинается процесс вулканизации, в результате чего возникают внутренние напряжения. Это обусловлено тем, что при образовании полимерной сетки образуются эластичные зоны (и, следовательно, внутренние напряжения), что неминуемо приводит к деформации оттиска.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Преимущества и недостатки А-силиконов"/>
          <p:cNvSpPr txBox="1"/>
          <p:nvPr>
            <p:ph type="title"/>
          </p:nvPr>
        </p:nvSpPr>
        <p:spPr>
          <a:xfrm>
            <a:off x="1206497" y="258277"/>
            <a:ext cx="21971006" cy="17932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b="0" spc="-140" sz="7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Преимущества и недостатки А-силиконов</a:t>
            </a:r>
          </a:p>
        </p:txBody>
      </p:sp>
      <p:sp>
        <p:nvSpPr>
          <p:cNvPr id="238" name="Уровень текста 1…"/>
          <p:cNvSpPr txBox="1"/>
          <p:nvPr>
            <p:ph type="body" idx="13"/>
          </p:nvPr>
        </p:nvSpPr>
        <p:spPr>
          <a:xfrm>
            <a:off x="1201342" y="2502860"/>
            <a:ext cx="21971002" cy="107411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chemeClr val="accent1"/>
                </a:solidFill>
              </a:rPr>
              <a:t>Преимущества</a:t>
            </a:r>
            <a:r>
              <a:t>: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хорошее воспроизведение деталей;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размерная точность;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устойчивость к давлению;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отличное послойное соединение;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выдерживают дезинфекцию в любых растворах;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 имеют вкуса и запаха;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гальванизируются;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оптимальная совместимость с кожей и слизистой оболочкой;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идеальная конечная твердость;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контурная четкость и точность деталей.</a:t>
            </a:r>
          </a:p>
        </p:txBody>
      </p:sp>
      <p:pic>
        <p:nvPicPr>
          <p:cNvPr id="23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0004" y="2803434"/>
            <a:ext cx="5540868" cy="5540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5821" y="7873440"/>
            <a:ext cx="6039936" cy="603993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А-силиконы"/>
          <p:cNvSpPr txBox="1"/>
          <p:nvPr/>
        </p:nvSpPr>
        <p:spPr>
          <a:xfrm>
            <a:off x="19426135" y="10489192"/>
            <a:ext cx="355061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А-силиконы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Уровень текста 1…"/>
          <p:cNvSpPr txBox="1"/>
          <p:nvPr>
            <p:ph type="body" idx="13"/>
          </p:nvPr>
        </p:nvSpPr>
        <p:spPr>
          <a:xfrm>
            <a:off x="1201342" y="1329906"/>
            <a:ext cx="21971002" cy="77982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>
                <a:solidFill>
                  <a:schemeClr val="accent1"/>
                </a:solidFill>
              </a:rPr>
              <a:t>Недостатки:</a:t>
            </a:r>
            <a:endParaRPr>
              <a:solidFill>
                <a:schemeClr val="accent1"/>
              </a:solidFill>
            </a:endParaRP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перекись водорода, анестетики, рефракционный раствор повреждают, инактивируют катализатор – необходимо работать в тщательно промытой и высушенной полости рта;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применении необходимо использовать адгезив для оттискной ложки;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материал клинически дает незначительную усадку;</a:t>
            </a:r>
          </a:p>
          <a:p>
            <a:pPr marL="457200" indent="-317500" defTabSz="457200">
              <a:buSzPct val="100000"/>
              <a:buFont typeface="Arial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имеет высокую стоимость.</a:t>
            </a:r>
          </a:p>
          <a:p>
            <a:pPr defTabSz="457200"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Необходимо избегать прямого контакта латексных перчаток при замешивании материала, так как это может ингибировать реакцию полимеризации.</a:t>
            </a:r>
          </a:p>
        </p:txBody>
      </p:sp>
      <p:pic>
        <p:nvPicPr>
          <p:cNvPr id="24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3008" y="6160902"/>
            <a:ext cx="9120803" cy="779828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А-силикон"/>
          <p:cNvSpPr txBox="1"/>
          <p:nvPr/>
        </p:nvSpPr>
        <p:spPr>
          <a:xfrm>
            <a:off x="12176966" y="9655829"/>
            <a:ext cx="311902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А-силикон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СПИСОК ИСПОЛЬЗОВАННОЙ ЛИТЕРАТУРЫ:"/>
          <p:cNvSpPr txBox="1"/>
          <p:nvPr>
            <p:ph type="title"/>
          </p:nvPr>
        </p:nvSpPr>
        <p:spPr>
          <a:xfrm>
            <a:off x="1206496" y="281678"/>
            <a:ext cx="21971008" cy="1905002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СПИСОК ИСПОЛЬЗОВАННОЙ ЛИТЕРАТУРЫ: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8" name="1.1-http://yandex.ru/images/search?text=%D0%BE%D1%82%D1%82%D0%B8%D1%81%D0%BA%D0%BD%D1%8B%D0%B5%20%D0%BC%D0%B0%D1%82%D0%B5%D1%80%D0%B8%D0%B0%D0%BB%D1%8B%20%D0%B2%20%D1%81%D1%82%D0%BE%D0%BC%D0%B0%D1%82%D0%BE%D0%BB%D0%BE%D0%B3%D0%B8%D0%B8&amp;uinfo=sw-1366-sh-7"/>
          <p:cNvSpPr txBox="1"/>
          <p:nvPr>
            <p:ph type="body" idx="1"/>
          </p:nvPr>
        </p:nvSpPr>
        <p:spPr>
          <a:xfrm>
            <a:off x="1201336" y="3308008"/>
            <a:ext cx="21971008" cy="9682714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240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1.</a:t>
            </a:r>
            <a:r>
              <a:rPr sz="3600">
                <a:solidFill>
                  <a:srgbClr val="000000"/>
                </a:solidFill>
              </a:rPr>
              <a:t>1</a:t>
            </a:r>
            <a:r>
              <a:rPr sz="3600">
                <a:solidFill>
                  <a:srgbClr val="000000"/>
                </a:solidFill>
              </a:rPr>
              <a:t>-</a:t>
            </a:r>
            <a:r>
              <a:rPr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yandex.ru/images/search?text=%D0%BE%D1%82%D1%82%D0%B8%D1%81%D0%BA%D0%BD%D1%8B%D0%B5%20%D0%BC%D0%B0%D1%82%D0%B5%D1%80%D0%B8%D0%B0%D0%BB%D1%8B%20%D0%B2%20%D1%81%D1%82%D0%BE%D0%BC%D0%B0%D1%82%D0%BE%D0%BB%D0%BE%D0%B3%D0%B8%D0%B8&amp;uinfo=sw-1366-sh-768-ww-1349-wh-667-pd-1-wp-16x9_1366x768</a:t>
            </a:r>
          </a:p>
          <a:p>
            <a:pPr defTabSz="457200">
              <a:defRPr b="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2.</a:t>
            </a:r>
            <a:r>
              <a:rPr>
                <a:solidFill>
                  <a:srgbClr val="000000"/>
                </a:solidFill>
              </a:rPr>
              <a:t>2-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http://meduniver.com/Medical/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stomatologia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/271.html</a:t>
            </a:r>
          </a:p>
          <a:p>
            <a:pPr defTabSz="457200">
              <a:defRPr b="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3.</a:t>
            </a:r>
            <a:r>
              <a:rPr>
                <a:solidFill>
                  <a:srgbClr val="000000"/>
                </a:solidFill>
              </a:rPr>
              <a:t>3-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http://medbe.ru/materials/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stomatologicheskoe-materialovedenie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ottisknye-materialy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/</a:t>
            </a:r>
            <a:r>
              <a:t> </a:t>
            </a:r>
          </a:p>
          <a:p>
            <a:pPr defTabSz="457200">
              <a:defRPr b="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4.</a:t>
            </a:r>
            <a:r>
              <a:rPr>
                <a:solidFill>
                  <a:srgbClr val="000000"/>
                </a:solidFill>
              </a:rPr>
              <a:t>4-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http://ortstom.in.ua/ru/%D0%BB%D0%BE%D0%B6%D0%BA%D0%B8-%D0%BE%D1%82%D1%82%D0%B8%D1%81%D0%BA%D0%BD%D1%8B%D0%B5</a:t>
            </a:r>
          </a:p>
          <a:p>
            <a:pPr defTabSz="457200">
              <a:defRPr b="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5</a:t>
            </a:r>
            <a:r>
              <a:rPr>
                <a:solidFill>
                  <a:srgbClr val="000000"/>
                </a:solidFill>
              </a:rPr>
              <a:t>5-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http://stom-portal.ru/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materialovedenie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/ottisk-model-lozhki-dlya-polucheniya-ottiskov-metodika-polucheniya-ottiskov</a:t>
            </a:r>
          </a:p>
          <a:p>
            <a:pPr defTabSz="457200">
              <a:defRPr b="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6.</a:t>
            </a:r>
            <a:r>
              <a:rPr>
                <a:solidFill>
                  <a:srgbClr val="000000"/>
                </a:solidFill>
              </a:rPr>
              <a:t>6-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http://medbe.ru/materials/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stomatologicheskoe-materialovedenie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/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tverdye-ottisknye-materialy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/</a:t>
            </a:r>
          </a:p>
          <a:p>
            <a:pPr defTabSz="457200">
              <a:defRPr b="0">
                <a:solidFill>
                  <a:srgbClr val="FFFFFF"/>
                </a:solidFill>
                <a:uFill>
                  <a:solidFill>
                    <a:srgbClr val="0000EE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7.</a:t>
            </a:r>
            <a:r>
              <a:rPr>
                <a:solidFill>
                  <a:srgbClr val="000000"/>
                </a:solidFill>
              </a:rPr>
              <a:t>7-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http://www.studmedlib.ru/documents/ISBN9785970405161-A016.html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пасибо за внимание!"/>
          <p:cNvSpPr txBox="1"/>
          <p:nvPr>
            <p:ph type="title"/>
          </p:nvPr>
        </p:nvSpPr>
        <p:spPr>
          <a:xfrm>
            <a:off x="1206494" y="5857393"/>
            <a:ext cx="21971008" cy="1365801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 defTabSz="825500">
              <a:lnSpc>
                <a:spcPct val="100000"/>
              </a:lnSpc>
              <a:defRPr b="0" spc="0" sz="8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Автор и дата"/>
          <p:cNvSpPr txBox="1"/>
          <p:nvPr>
            <p:ph type="body" idx="1"/>
          </p:nvPr>
        </p:nvSpPr>
        <p:spPr>
          <a:xfrm>
            <a:off x="1201341" y="5209304"/>
            <a:ext cx="21971002" cy="728753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Оттиск - негативное отображение поверхности зубов, формы твердых и мягких тканей полости рта.…"/>
          <p:cNvSpPr txBox="1"/>
          <p:nvPr/>
        </p:nvSpPr>
        <p:spPr>
          <a:xfrm>
            <a:off x="1201342" y="1274643"/>
            <a:ext cx="21971002" cy="785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00000"/>
              </a:lnSpc>
              <a:spcBef>
                <a:spcPts val="0"/>
              </a:spcBef>
              <a:defRPr sz="5800" u="sng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Оттиск</a:t>
            </a:r>
            <a:r>
              <a:rPr u="none"/>
              <a:t> - негативное отображение поверхности зубов, формы твердых и мягких тканей полости рта.</a:t>
            </a:r>
            <a:endParaRPr sz="1200"/>
          </a:p>
          <a:p>
            <a:pPr algn="l" defTabSz="457200">
              <a:lnSpc>
                <a:spcPct val="100000"/>
              </a:lnSpc>
              <a:spcBef>
                <a:spcPts val="0"/>
              </a:spcBef>
              <a:defRPr sz="5800" u="sng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Модель</a:t>
            </a:r>
            <a:r>
              <a:rPr u="none"/>
              <a:t> – позитивное отображение, копия твердых и мягких тканей.</a:t>
            </a:r>
          </a:p>
        </p:txBody>
      </p:sp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759" y="4815849"/>
            <a:ext cx="12133731" cy="8074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9541" y="4863943"/>
            <a:ext cx="10618015" cy="797826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Оттиск"/>
          <p:cNvSpPr txBox="1"/>
          <p:nvPr/>
        </p:nvSpPr>
        <p:spPr>
          <a:xfrm>
            <a:off x="5504062" y="12723831"/>
            <a:ext cx="213512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Оттиск</a:t>
            </a:r>
          </a:p>
        </p:txBody>
      </p:sp>
      <p:sp>
        <p:nvSpPr>
          <p:cNvPr id="163" name="Модель"/>
          <p:cNvSpPr txBox="1"/>
          <p:nvPr/>
        </p:nvSpPr>
        <p:spPr>
          <a:xfrm>
            <a:off x="17363392" y="12723831"/>
            <a:ext cx="235031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Модель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Анатомический оттиск (основной и вспомогательный) получают с помощью стандартных оттискных ложек .…"/>
          <p:cNvSpPr txBox="1"/>
          <p:nvPr>
            <p:ph type="body" idx="1"/>
          </p:nvPr>
        </p:nvSpPr>
        <p:spPr>
          <a:xfrm>
            <a:off x="1206499" y="2793893"/>
            <a:ext cx="21971002" cy="8128212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Анатомический оттиск</a:t>
            </a:r>
            <a:r>
              <a:rPr b="0"/>
              <a:t> (основной и вспомогательный) получают с помощью стандартных оттискных ложек . </a:t>
            </a:r>
            <a:endParaRPr b="0" sz="1200"/>
          </a:p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Основной оттиск снимают с челюсти, на которой будет производиться протез.</a:t>
            </a:r>
            <a:endParaRPr sz="1200"/>
          </a:p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Вспомогательный - с противоположной челюсти, на которой не будет изготавливаться протез.</a:t>
            </a:r>
          </a:p>
          <a:p>
            <a:pPr defTabSz="457200">
              <a:defRPr b="0"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defRPr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Функциональный оттиск</a:t>
            </a:r>
            <a:r>
              <a:rPr b="0"/>
              <a:t> снимают с беззубой челюсти и реже челюсти, сохранившей зубы. Позволяет определить оптимальное отношение края протеза с тканями, прилегающих к нему.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Оттискной ложкой называют изделие медицинского назначения определенной формы, которое обеспечивает возможность получения оттиска челюстей."/>
          <p:cNvSpPr txBox="1"/>
          <p:nvPr>
            <p:ph type="body" idx="1"/>
          </p:nvPr>
        </p:nvSpPr>
        <p:spPr>
          <a:xfrm>
            <a:off x="1206499" y="4877847"/>
            <a:ext cx="21971002" cy="7096492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b="0" sz="53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Оттискной ложкой называют изделие медицинского назначения определенной формы, которое обеспечивает возможность получения оттиска челюстей.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Оттискные ложки отличаются между собой:"/>
          <p:cNvSpPr txBox="1"/>
          <p:nvPr>
            <p:ph type="title"/>
          </p:nvPr>
        </p:nvSpPr>
        <p:spPr>
          <a:xfrm>
            <a:off x="1206496" y="-490560"/>
            <a:ext cx="21971008" cy="2572693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Оттискные ложки отличаются между собой:</a:t>
            </a:r>
          </a:p>
        </p:txBody>
      </p:sp>
      <p:sp>
        <p:nvSpPr>
          <p:cNvPr id="170" name="1-по стороне обращения:для одностороннего оттиска (с одной челюсти): ложки для верхней и для нижней челюстей; для двухстороннего оттиска (в прикусе): ложки для фронтальных и для боковых отделов…"/>
          <p:cNvSpPr txBox="1"/>
          <p:nvPr>
            <p:ph type="body" idx="1"/>
          </p:nvPr>
        </p:nvSpPr>
        <p:spPr>
          <a:xfrm>
            <a:off x="1201342" y="2304975"/>
            <a:ext cx="21971002" cy="8454051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1-</a:t>
            </a:r>
            <a:r>
              <a:rPr u="sng"/>
              <a:t>по стороне обращения:для </a:t>
            </a:r>
            <a:r>
              <a:t>одностороннего оттиска (с одной челюсти): ложки для верхней и для нижней челюстей; для двухстороннего оттиска (в прикусе): ложки для фронтальных и для боковых отделов</a:t>
            </a:r>
          </a:p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2 – </a:t>
            </a:r>
            <a:r>
              <a:rPr u="sng"/>
              <a:t>по степени соответствия протезному ложу</a:t>
            </a:r>
            <a:r>
              <a:t>: индивидуальные, стандартные, полуиндивидуальные (ложки Шрейнмейкерса)</a:t>
            </a:r>
          </a:p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3 – </a:t>
            </a:r>
            <a:r>
              <a:rPr u="sng"/>
              <a:t>по материалу</a:t>
            </a:r>
            <a:r>
              <a:t>: металлические, пластмассовые</a:t>
            </a:r>
          </a:p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4 – </a:t>
            </a:r>
            <a:r>
              <a:rPr u="sng"/>
              <a:t>по размеру</a:t>
            </a:r>
            <a:r>
              <a:t>: полные, частичные.</a:t>
            </a:r>
          </a:p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5 – </a:t>
            </a:r>
            <a:r>
              <a:rPr u="sng"/>
              <a:t>по наличию элементов ретенции</a:t>
            </a:r>
            <a:r>
              <a:t>: без элементов ретенции, перфорированные,с кантом по бортику (Rim Lock)</a:t>
            </a:r>
          </a:p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6 – </a:t>
            </a:r>
            <a:r>
              <a:rPr u="sng"/>
              <a:t>по форме</a:t>
            </a:r>
            <a:r>
              <a:t>: для беззубой челюсти, для полного зубного ряда,для частичной адентии (например, для нижней челюсти с зубами, оставшимся во фронтальном отделе)</a:t>
            </a:r>
          </a:p>
          <a:p>
            <a:pPr defTabSz="388620">
              <a:defRPr b="0" sz="390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7 – </a:t>
            </a:r>
            <a:r>
              <a:rPr u="sng"/>
              <a:t>по дополнительным конструктивным особенностям</a:t>
            </a:r>
            <a:r>
              <a:t>: с резиновым шнуром ,с системой внутреннего охлаждения,раздвижные.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Металлические ложки:"/>
          <p:cNvSpPr txBox="1"/>
          <p:nvPr>
            <p:ph type="title"/>
          </p:nvPr>
        </p:nvSpPr>
        <p:spPr>
          <a:xfrm>
            <a:off x="1206494" y="211474"/>
            <a:ext cx="21971008" cy="1654102"/>
          </a:xfrm>
          <a:prstGeom prst="rect">
            <a:avLst/>
          </a:prstGeom>
          <a:solidFill>
            <a:srgbClr val="00A1FF"/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Металлические ложки:</a:t>
            </a:r>
            <a:r>
              <a:rPr sz="1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3" name="Подзаголовок презентации"/>
          <p:cNvSpPr txBox="1"/>
          <p:nvPr>
            <p:ph type="body" idx="1"/>
          </p:nvPr>
        </p:nvSpPr>
        <p:spPr>
          <a:xfrm>
            <a:off x="1201342" y="2789575"/>
            <a:ext cx="21971002" cy="7924649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/>
            </a:pPr>
          </a:p>
        </p:txBody>
      </p:sp>
      <p:pic>
        <p:nvPicPr>
          <p:cNvPr id="17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9029" y="2840363"/>
            <a:ext cx="10948166" cy="7823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Разновидности ложек:"/>
          <p:cNvSpPr txBox="1"/>
          <p:nvPr>
            <p:ph type="title"/>
          </p:nvPr>
        </p:nvSpPr>
        <p:spPr>
          <a:xfrm>
            <a:off x="1206496" y="164672"/>
            <a:ext cx="21971008" cy="1905001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Разновидности ложек:</a:t>
            </a:r>
          </a:p>
        </p:txBody>
      </p:sp>
      <p:sp>
        <p:nvSpPr>
          <p:cNvPr id="177" name="Подзаголовок презентации"/>
          <p:cNvSpPr txBox="1"/>
          <p:nvPr>
            <p:ph type="body" idx="1"/>
          </p:nvPr>
        </p:nvSpPr>
        <p:spPr>
          <a:xfrm>
            <a:off x="1201342" y="2229274"/>
            <a:ext cx="21971002" cy="10922056"/>
          </a:xfrm>
          <a:prstGeom prst="rect">
            <a:avLst/>
          </a:prstGeom>
        </p:spPr>
        <p:txBody>
          <a:bodyPr lIns="50800" tIns="50800" rIns="50800" bIns="50800"/>
          <a:lstStyle/>
          <a:p>
            <a:pPr>
              <a:defRPr sz="5500"/>
            </a:pPr>
          </a:p>
        </p:txBody>
      </p:sp>
      <p:pic>
        <p:nvPicPr>
          <p:cNvPr id="17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0735" y="2280165"/>
            <a:ext cx="12362530" cy="10820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Требования к ложкам:"/>
          <p:cNvSpPr txBox="1"/>
          <p:nvPr>
            <p:ph type="title"/>
          </p:nvPr>
        </p:nvSpPr>
        <p:spPr>
          <a:xfrm>
            <a:off x="1206496" y="234872"/>
            <a:ext cx="21971008" cy="2306629"/>
          </a:xfrm>
          <a:prstGeom prst="rect">
            <a:avLst/>
          </a:prstGeom>
          <a:solidFill>
            <a:srgbClr val="00A1FF"/>
          </a:solidFill>
        </p:spPr>
        <p:txBody>
          <a:bodyPr/>
          <a:lstStyle>
            <a:lvl1pPr algn="ctr" defTabSz="825500">
              <a:lnSpc>
                <a:spcPct val="100000"/>
              </a:lnSpc>
              <a:defRPr b="0" spc="0"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Требования к ложкам: </a:t>
            </a:r>
          </a:p>
        </p:txBody>
      </p:sp>
      <p:sp>
        <p:nvSpPr>
          <p:cNvPr id="181" name="1-достаточная жесткость.…"/>
          <p:cNvSpPr txBox="1"/>
          <p:nvPr>
            <p:ph type="body" sz="half" idx="1"/>
          </p:nvPr>
        </p:nvSpPr>
        <p:spPr>
          <a:xfrm>
            <a:off x="1206499" y="3946590"/>
            <a:ext cx="21971002" cy="3778153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1-достаточная жесткость.</a:t>
            </a:r>
            <a:endParaRPr sz="1200"/>
          </a:p>
          <a:p>
            <a:pPr defTabSz="457200">
              <a:defRPr b="0" sz="4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2-эффективное удержание оттискного материала.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