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8E218F-1875-4402-A629-F6BA4EFF3C78}" v="185" dt="2022-05-27T07:14:07.8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02" autoAdjust="0"/>
    <p:restoredTop sz="82080" autoAdjust="0"/>
  </p:normalViewPr>
  <p:slideViewPr>
    <p:cSldViewPr snapToGrid="0">
      <p:cViewPr varScale="1">
        <p:scale>
          <a:sx n="59" d="100"/>
          <a:sy n="59" d="100"/>
        </p:scale>
        <p:origin x="-982" y="-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BB076-99E2-4B8A-8E42-52F625E45E2D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16873-7EB9-4611-B1EA-4BC0B041D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10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снимки получают, заставляя пациента держать гири… = 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согласитесь,</a:t>
            </a:r>
            <a:r>
              <a:rPr lang="ru-RU" sz="1200" b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 «заставлять держать гири» напоминает Освенцим, лучше «предлагать» держать гири или подвешивать их</a:t>
            </a:r>
          </a:p>
          <a:p>
            <a:endParaRPr lang="ru-RU" sz="1200" b="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взвешенные изображения = 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1200" b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удачный перевод, лучше «изображения с отягощением, с нагрузкой»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95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левого ККС = </a:t>
            </a:r>
            <a:r>
              <a:rPr lang="ru-RU" b="0" dirty="0"/>
              <a:t>между</a:t>
            </a:r>
            <a:r>
              <a:rPr lang="ru-RU" b="0" baseline="0" dirty="0"/>
              <a:t> ключицей и </a:t>
            </a:r>
            <a:r>
              <a:rPr lang="ru-RU" b="0" baseline="0" dirty="0" err="1"/>
              <a:t>коракоидом</a:t>
            </a:r>
            <a:r>
              <a:rPr lang="ru-RU" b="0" baseline="0" dirty="0"/>
              <a:t> нет сустава или сочленения, поэтому аббревиатура ККС неправомочна; на рентгенограммах это можно обозначить как интервал или расстояние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535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См. ремарку к слайду 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94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 смещением медиального края ключицы = тут уместно добавить направление смещения: «со смещением кверху»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105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</a:t>
            </a:r>
            <a:r>
              <a:rPr lang="en-US" dirty="0"/>
              <a:t>VI</a:t>
            </a:r>
            <a:r>
              <a:rPr lang="hy-AM" dirty="0"/>
              <a:t> </a:t>
            </a:r>
            <a:r>
              <a:rPr lang="ru-RU" dirty="0"/>
              <a:t>типе</a:t>
            </a:r>
            <a:r>
              <a:rPr lang="ru-RU" baseline="0" dirty="0"/>
              <a:t> травмы направление смещения «вниз», а не «внутрь» (строка 6, столбец 3)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63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 часть завершена = принято писать «конец 2-ой части»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41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Плечевого </a:t>
            </a:r>
            <a:r>
              <a:rPr lang="ru-RU" dirty="0" err="1"/>
              <a:t>суставаперевод</a:t>
            </a:r>
            <a:r>
              <a:rPr lang="ru-RU" dirty="0"/>
              <a:t> стилистически неграмотный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153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Показывает –неуместное использование, убрать    </a:t>
            </a:r>
          </a:p>
          <a:p>
            <a:r>
              <a:rPr lang="ru-RU" dirty="0">
                <a:solidFill>
                  <a:srgbClr val="FF0000"/>
                </a:solidFill>
              </a:rPr>
              <a:t>(стрелка)</a:t>
            </a:r>
            <a:r>
              <a:rPr lang="ru-RU" baseline="0" dirty="0">
                <a:solidFill>
                  <a:srgbClr val="FF0000"/>
                </a:solidFill>
              </a:rPr>
              <a:t> – если 1-2 стрелки , то в тексте указывать не надо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13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… характерный признак травм типа III, позволяет ключица и лопатка разделяются по вертикальной оси</a:t>
            </a:r>
            <a:r>
              <a:rPr lang="ru-RU" dirty="0"/>
              <a:t>, = предложение не согласовано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228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… разрывом волокон и </a:t>
            </a:r>
            <a:r>
              <a:rPr lang="ru-RU" dirty="0" err="1"/>
              <a:t>отеком</a:t>
            </a:r>
            <a:r>
              <a:rPr lang="ru-RU" dirty="0"/>
              <a:t> (</a:t>
            </a:r>
            <a:r>
              <a:rPr lang="ru-RU" b="1" dirty="0"/>
              <a:t>толстые стрелки</a:t>
            </a:r>
            <a:r>
              <a:rPr lang="ru-RU" dirty="0"/>
              <a:t>) = на</a:t>
            </a:r>
            <a:r>
              <a:rPr lang="ru-RU" baseline="0" dirty="0"/>
              <a:t> данном снимке это </a:t>
            </a:r>
            <a:r>
              <a:rPr lang="ru-RU" b="1" baseline="0" dirty="0"/>
              <a:t>наконечники стрелок. </a:t>
            </a:r>
            <a:r>
              <a:rPr lang="ru-RU" b="0" baseline="0" dirty="0"/>
              <a:t>В следующем предложении надо вместо «тонкая стрелка» оставить только слово «стрелка», так как на снимке других стрелок нет</a:t>
            </a:r>
          </a:p>
          <a:p>
            <a:endParaRPr lang="ru-RU" b="0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180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2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луковичный</a:t>
            </a:r>
            <a:r>
              <a:rPr lang="ru-RU" dirty="0"/>
              <a:t> дистальный конец ключицы  = это беллетристика; анатомически есть грудинный конец и акромиальный</a:t>
            </a:r>
            <a:r>
              <a:rPr lang="ru-RU" baseline="0" dirty="0"/>
              <a:t> конец ключицы. Если нужно подчеркнуть, что акромиальный конец расширен в виде луковицы, нужно предложение построить немного иначе, чтобы это не выглядело красивым эпитетом.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787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описании рентгенограммы вместо «припухлость» лучше использовать «отёк мягких тканей»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207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Относительно стрелок см. ремарку к слайду 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6873-7EB9-4611-B1EA-4BC0B041DEB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26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020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085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68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51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5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0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7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27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5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2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0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33800" y="865188"/>
            <a:ext cx="8315325" cy="27876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4800" b="1" dirty="0">
                <a:ea typeface="+mj-lt"/>
                <a:cs typeface="+mj-lt"/>
              </a:rPr>
              <a:t>Визуализация акромиально-ключичного сустава: </a:t>
            </a:r>
            <a:br>
              <a:rPr lang="ru-RU" sz="4800" b="1" dirty="0">
                <a:ea typeface="+mj-lt"/>
                <a:cs typeface="+mj-lt"/>
              </a:rPr>
            </a:br>
            <a:r>
              <a:rPr lang="ru-RU" sz="4800" b="1" dirty="0">
                <a:ea typeface="+mj-lt"/>
                <a:cs typeface="+mj-lt"/>
              </a:rPr>
              <a:t>анатомия, функция, патологические особенности и лечение. Часть 2.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14725" y="3916363"/>
            <a:ext cx="8591550" cy="34083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ru-RU" dirty="0">
                <a:cs typeface="Calibri"/>
              </a:rPr>
              <a:t>Выполнила:</a:t>
            </a:r>
            <a:endParaRPr lang="ru-RU"/>
          </a:p>
          <a:p>
            <a:pPr algn="r"/>
            <a:r>
              <a:rPr lang="ru-RU" dirty="0">
                <a:cs typeface="Calibri"/>
              </a:rPr>
              <a:t>Ординатор 1 года обучения</a:t>
            </a:r>
          </a:p>
          <a:p>
            <a:pPr algn="r"/>
            <a:r>
              <a:rPr lang="ru-RU" dirty="0" err="1">
                <a:cs typeface="Calibri"/>
              </a:rPr>
              <a:t>Ершкова</a:t>
            </a:r>
            <a:r>
              <a:rPr lang="ru-RU" dirty="0">
                <a:cs typeface="Calibri"/>
              </a:rPr>
              <a:t> М.Ю. 115гр</a:t>
            </a: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pPr algn="l"/>
            <a:r>
              <a:rPr lang="ru-RU" dirty="0">
                <a:cs typeface="Calibri"/>
              </a:rPr>
              <a:t>                       </a:t>
            </a:r>
            <a:r>
              <a:rPr lang="ru-RU" sz="1800" dirty="0">
                <a:cs typeface="Calibri"/>
              </a:rPr>
              <a:t>Красноярск 2022</a:t>
            </a: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D264500-5361-4440-BCA0-DB2081BAE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87557"/>
            <a:ext cx="3790950" cy="499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386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7623" y="-166255"/>
            <a:ext cx="10515600" cy="1325563"/>
          </a:xfrm>
        </p:spPr>
        <p:txBody>
          <a:bodyPr/>
          <a:lstStyle/>
          <a:p>
            <a:r>
              <a:rPr lang="ru-RU" dirty="0"/>
              <a:t>Классификация </a:t>
            </a:r>
            <a:r>
              <a:rPr lang="ru-RU" dirty="0" err="1"/>
              <a:t>Роквуда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91591"/>
            <a:ext cx="6127668" cy="586640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Травма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типа I по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Роквуду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представляет собой легкое растяжение капсулы сустава. Отмечается локальная болезненность и припухлость без деформации, на рентгенограммах изменений нет. Утолщение капсулы и наличие суставной жидкости могут быть обнаружены на УЗИ и МРТ, но эти данные неспецифичны и должны дифференцироваться с возрастом пациента и анамнезом </a:t>
            </a:r>
          </a:p>
          <a:p>
            <a:r>
              <a:rPr lang="ru-RU" dirty="0"/>
              <a:t>При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травме II типа по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Роквуду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капсула АК полностью разорвана, что приводит к динамической горизонтальной нестабильности, которую можно </a:t>
            </a:r>
            <a:r>
              <a:rPr lang="ru-RU" dirty="0" err="1"/>
              <a:t>пропальпировать</a:t>
            </a:r>
            <a:r>
              <a:rPr lang="ru-RU" dirty="0"/>
              <a:t>, перемещая ключицу вперед и назад. На рентгенограммах визуализируется расширение акромиально-ключичного сустава более 7 мм с припухлостью. МРТ показывает разрыв капсулы АК и отек внутри связок.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3348" b="52568"/>
          <a:stretch/>
        </p:blipFill>
        <p:spPr>
          <a:xfrm>
            <a:off x="5949180" y="1852549"/>
            <a:ext cx="6242820" cy="37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44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232" y="-207566"/>
            <a:ext cx="11623040" cy="1325563"/>
          </a:xfrm>
        </p:spPr>
        <p:txBody>
          <a:bodyPr/>
          <a:lstStyle/>
          <a:p>
            <a:r>
              <a:rPr lang="ru-RU" dirty="0"/>
              <a:t>Рентгенограмма правого плеча. Травма II</a:t>
            </a:r>
            <a:r>
              <a:rPr lang="ru-RU" dirty="0">
                <a:solidFill>
                  <a:srgbClr val="000000"/>
                </a:solidFill>
              </a:rPr>
              <a:t> типа</a:t>
            </a:r>
            <a:r>
              <a:rPr lang="ru-RU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96200" y="1484416"/>
            <a:ext cx="4286993" cy="54891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Травма II типа у 31-летнего мужчины, которого сбила машина. Визуализируется расширение между  суставными поверхностями на 9 мм.  Имеется отек вышележащих мягких тканей.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25" y="981109"/>
            <a:ext cx="7446675" cy="56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81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31" y="163244"/>
            <a:ext cx="5776355" cy="1487426"/>
          </a:xfrm>
        </p:spPr>
        <p:txBody>
          <a:bodyPr/>
          <a:lstStyle/>
          <a:p>
            <a:r>
              <a:rPr lang="ru-RU" b="1" dirty="0">
                <a:ea typeface="+mj-lt"/>
                <a:cs typeface="+mj-lt"/>
              </a:rPr>
              <a:t>МРТ плечевого сустава. Травма II типа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431" y="1757548"/>
            <a:ext cx="5883234" cy="48213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Повреждение АКС II типа у мужчины 24 лет, направленного на МРТ левого плеча в связи с подозрением на разрыв верхней губы капсулы через 1 месяц после травмы.  Сагиттальное Т1-взвешенное изображение визуализируется </a:t>
            </a:r>
            <a:r>
              <a:rPr lang="ru-RU" dirty="0">
                <a:solidFill>
                  <a:srgbClr val="000000"/>
                </a:solidFill>
              </a:rPr>
              <a:t>утолщение</a:t>
            </a:r>
            <a:r>
              <a:rPr lang="ru-RU" dirty="0"/>
              <a:t> и неравномерность волокон КК-связки.</a:t>
            </a:r>
            <a:endParaRPr lang="ru-RU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65" y="257239"/>
            <a:ext cx="5954023" cy="62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03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288" y="281998"/>
            <a:ext cx="10474037" cy="76303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a typeface="+mj-lt"/>
                <a:cs typeface="+mj-lt"/>
              </a:rPr>
              <a:t>МРТ плечевого сустава. Т1-KИ. Травма II типа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516" y="2836045"/>
            <a:ext cx="5878285" cy="5106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Корональное МРТ-изображение, взвешенное, с подавлением жира показывает отек трапециевидного компонента КК-связки (стрелки) с интактными волокнами (толстая стрелка). </a:t>
            </a:r>
          </a:p>
          <a:p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343" y="1448790"/>
            <a:ext cx="5040116" cy="52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08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8870" y="-86137"/>
            <a:ext cx="10515600" cy="1325563"/>
          </a:xfrm>
        </p:spPr>
        <p:txBody>
          <a:bodyPr/>
          <a:lstStyle/>
          <a:p>
            <a:r>
              <a:rPr lang="ru-RU" dirty="0"/>
              <a:t>Классификация </a:t>
            </a:r>
            <a:r>
              <a:rPr lang="ru-RU" dirty="0" err="1"/>
              <a:t>Роквуда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79" y="866900"/>
            <a:ext cx="6840187" cy="5991100"/>
          </a:xfrm>
        </p:spPr>
        <p:txBody>
          <a:bodyPr>
            <a:normAutofit fontScale="92500"/>
          </a:bodyPr>
          <a:lstStyle/>
          <a:p>
            <a:r>
              <a:rPr lang="ru-RU" dirty="0"/>
              <a:t>Разрыв КК связок, характерный признак травм типа III, позволяет ключице и лопатке разделяться по вертикальной оси, увеличивая расстояние более чем на 13 мм. </a:t>
            </a:r>
          </a:p>
          <a:p>
            <a:r>
              <a:rPr lang="ru-RU" dirty="0"/>
              <a:t>На двусторонних рентгенограммах в вертикальном положении расстояние на 5 мм больше, чем расстояние на противоположной стороне. </a:t>
            </a:r>
          </a:p>
          <a:p>
            <a:r>
              <a:rPr lang="ru-RU" dirty="0"/>
              <a:t>Связки хорошо визуализируются на корональных МРТ-изображениях. Обычно они отображаются в виде гладких полосатых полос с низкой интенсивностью сигнала на МР-изображениях, взвешенных по T1. </a:t>
            </a:r>
          </a:p>
          <a:p>
            <a:r>
              <a:rPr lang="ru-RU" dirty="0"/>
              <a:t>МРТ позволяет обнаружить отек и разрыв связок после травмы.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6375" t="-465" b="50442"/>
          <a:stretch/>
        </p:blipFill>
        <p:spPr>
          <a:xfrm>
            <a:off x="7260276" y="1120672"/>
            <a:ext cx="4137562" cy="52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01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6816" y="0"/>
            <a:ext cx="6205728" cy="1328928"/>
          </a:xfrm>
        </p:spPr>
        <p:txBody>
          <a:bodyPr/>
          <a:lstStyle/>
          <a:p>
            <a:pPr algn="ctr"/>
            <a:r>
              <a:rPr lang="ru-RU" b="1" dirty="0">
                <a:ea typeface="+mj-lt"/>
                <a:cs typeface="+mj-lt"/>
              </a:rPr>
              <a:t>МРТ плечевого сустава. Травма III типа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6816" y="1328928"/>
            <a:ext cx="6096000" cy="531571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ru-RU" dirty="0"/>
              <a:t>Разрыв КК связок при травме III типа у 31-летнего мужчины, который получил травму после падения на плечо во время игры в баскетбол. </a:t>
            </a:r>
          </a:p>
          <a:p>
            <a:r>
              <a:rPr lang="ru-RU" dirty="0"/>
              <a:t>На сагиттальном МР-изображении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с подавлением жира, визуализируется разрыв КК связок с разрывом волокон и отеком (наконечник стрелки). </a:t>
            </a:r>
          </a:p>
          <a:p>
            <a:r>
              <a:rPr lang="ru-RU" dirty="0"/>
              <a:t>Повреждение трапециевидной мышцы (стрелка) вблизи ее заднего ключичного прикрепления и отек мягких тканей. </a:t>
            </a:r>
          </a:p>
          <a:p>
            <a:r>
              <a:rPr lang="ru-RU" dirty="0"/>
              <a:t>Повреждение мягких тканей задней капсулы AКС и дистальной части трапециевидной связки, является распространенным признаком травмы III типа. </a:t>
            </a:r>
          </a:p>
          <a:p>
            <a:r>
              <a:rPr lang="ru-RU" dirty="0"/>
              <a:t>Ключичные и акромиальные прикрепления дельтовидной мышцы остаются нетронутыми.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0" y="524914"/>
            <a:ext cx="5527494" cy="61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28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-24384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Классификация </a:t>
            </a:r>
            <a:r>
              <a:rPr lang="ru-RU" dirty="0" err="1"/>
              <a:t>Роквуда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344" y="1081723"/>
            <a:ext cx="6473952" cy="6022848"/>
          </a:xfrm>
        </p:spPr>
        <p:txBody>
          <a:bodyPr>
            <a:normAutofit/>
          </a:bodyPr>
          <a:lstStyle/>
          <a:p>
            <a:r>
              <a:rPr lang="ru-RU" dirty="0"/>
              <a:t>Редкая травма IV типа представляет собой травму в горизонтальной плоскости со смещением ключицы кзади</a:t>
            </a:r>
            <a:r>
              <a:rPr lang="en-US" dirty="0"/>
              <a:t>. </a:t>
            </a:r>
            <a:r>
              <a:rPr lang="ru-RU" dirty="0"/>
              <a:t>Ключица может проникать в трапециевидную мышцу или в фасцию этой мышцы, что делает вывих несводимым.</a:t>
            </a:r>
          </a:p>
          <a:p>
            <a:r>
              <a:rPr lang="ru-RU" dirty="0"/>
              <a:t>АК связки разорваны, а КК связки частично или полностью разорваны.</a:t>
            </a:r>
          </a:p>
          <a:p>
            <a:r>
              <a:rPr lang="ru-RU" dirty="0"/>
              <a:t>На рентгенограммах повреждения кажутся похожи на II тип травмы.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9558" r="68012"/>
          <a:stretch/>
        </p:blipFill>
        <p:spPr>
          <a:xfrm>
            <a:off x="7519848" y="1081723"/>
            <a:ext cx="3977208" cy="530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87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300" y="161364"/>
            <a:ext cx="10419608" cy="6337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МРТ плечевого сустава. Т1-ВИ. Травма IV типа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023" y="5545773"/>
            <a:ext cx="11875325" cy="966932"/>
          </a:xfrm>
        </p:spPr>
        <p:txBody>
          <a:bodyPr>
            <a:normAutofit/>
          </a:bodyPr>
          <a:lstStyle/>
          <a:p>
            <a:r>
              <a:rPr lang="ru-RU" dirty="0"/>
              <a:t>Корональные (а) и сагиттальные (б)  плоскости.  Мужчина, 50-лет, ДТП. Повреждение трапециевидной мышцы акромиальным концом ключицы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26" y="915449"/>
            <a:ext cx="4501758" cy="4461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724" y="915449"/>
            <a:ext cx="5460872" cy="4461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5607" y="1725573"/>
            <a:ext cx="344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83887" y="1767305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620531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17" y="-159131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Рентгенограмма ключиц. Травма IV типа.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27484"/>
            <a:ext cx="12192000" cy="2230516"/>
          </a:xfrm>
        </p:spPr>
        <p:txBody>
          <a:bodyPr>
            <a:normAutofit/>
          </a:bodyPr>
          <a:lstStyle/>
          <a:p>
            <a:r>
              <a:rPr lang="ru-RU" dirty="0"/>
              <a:t>Травма IV типа у 33-летнего мужчины после нападения. </a:t>
            </a:r>
          </a:p>
          <a:p>
            <a:r>
              <a:rPr lang="ru-RU" dirty="0"/>
              <a:t>Визуализируется отек мягких тканей над правым АКС (стрелка), который шире, чем левый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09" y="1166432"/>
            <a:ext cx="11640338" cy="31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04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7800" y="-77152"/>
            <a:ext cx="12425680" cy="1305243"/>
          </a:xfrm>
        </p:spPr>
        <p:txBody>
          <a:bodyPr/>
          <a:lstStyle/>
          <a:p>
            <a:pPr algn="ctr"/>
            <a:r>
              <a:rPr lang="ru-RU" dirty="0"/>
              <a:t>Рентгенограмма плечевого сустава. Травма IV типа.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1088" y="1840992"/>
            <a:ext cx="5010912" cy="4852416"/>
          </a:xfrm>
        </p:spPr>
        <p:txBody>
          <a:bodyPr>
            <a:normAutofit/>
          </a:bodyPr>
          <a:lstStyle/>
          <a:p>
            <a:r>
              <a:rPr lang="ru-RU" dirty="0"/>
              <a:t>Визуализируется смещение переднего края ключицы более чем на 1 см кзади (наконечник стрелки) относительно переднего края </a:t>
            </a:r>
            <a:r>
              <a:rPr lang="ru-RU" dirty="0" err="1"/>
              <a:t>акромиона</a:t>
            </a:r>
            <a:r>
              <a:rPr lang="ru-RU" dirty="0"/>
              <a:t> (стрелка).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1138786"/>
            <a:ext cx="6781800" cy="57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60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571" y="-29688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визуализации (продолжение)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006" y="1163780"/>
            <a:ext cx="11827822" cy="524889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травме АКС широко используются вертикальные рентгенограммы с помощью укладки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Zanca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Двусторонние снимки позволяют определить нормальную суставную конфигурацию, что повышает точность диагностики;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повышается за счет измерения и сравнения двух сторон;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снимки получают, предлагают пациенту держать гири весом 4-7 кг, тем самым повышается точность визуализации травмы;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опытных хирургов при травме плечевого сустава сообщают, что им не требуются изображения с отягощением, с нагрузкой;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УЗИ используется для оценки целостности связок в покое и при функциональной нагрузке, но оно имеет низкую точность при оценке состояния костно-хрящевых повреждений.</a:t>
            </a:r>
          </a:p>
        </p:txBody>
      </p:sp>
    </p:spTree>
    <p:extLst>
      <p:ext uri="{BB962C8B-B14F-4D97-AF65-F5344CB8AC3E}">
        <p14:creationId xmlns:p14="http://schemas.microsoft.com/office/powerpoint/2010/main" val="3825761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87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Трехмерная компьютерная томография. </a:t>
            </a:r>
            <a:r>
              <a:rPr lang="ru-RU" dirty="0">
                <a:ea typeface="+mj-lt"/>
                <a:cs typeface="+mj-lt"/>
              </a:rPr>
              <a:t>Травма IV типа.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15148"/>
            <a:ext cx="12192000" cy="1442852"/>
          </a:xfrm>
        </p:spPr>
        <p:txBody>
          <a:bodyPr/>
          <a:lstStyle/>
          <a:p>
            <a:r>
              <a:rPr lang="ru-RU" dirty="0"/>
              <a:t>Горизонтальное смещение в суставе.</a:t>
            </a:r>
          </a:p>
          <a:p>
            <a:r>
              <a:rPr lang="ru-RU" dirty="0"/>
              <a:t>Пациенту была проведена хирургическая реконструкция.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27" y="1162980"/>
            <a:ext cx="7156655" cy="42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67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951" y="-142504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Классификация </a:t>
            </a:r>
            <a:r>
              <a:rPr lang="ru-RU" dirty="0" err="1"/>
              <a:t>Роквуда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14400"/>
            <a:ext cx="7101444" cy="59436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Травма V типа является </a:t>
            </a:r>
            <a:r>
              <a:rPr lang="ru-RU" dirty="0" err="1"/>
              <a:t>наболее</a:t>
            </a:r>
            <a:r>
              <a:rPr lang="ru-RU" dirty="0"/>
              <a:t> тяжелой версией травмы III типа, с большим разрушением </a:t>
            </a:r>
            <a:r>
              <a:rPr lang="ru-RU" dirty="0" err="1"/>
              <a:t>дельтотрапециевидной</a:t>
            </a:r>
            <a:r>
              <a:rPr lang="ru-RU" dirty="0"/>
              <a:t> фасции, прикрепленной к латеральному краю ключицы, что позволяет ключице проникнуть в подкожное пространство.</a:t>
            </a:r>
          </a:p>
          <a:p>
            <a:r>
              <a:rPr lang="ru-RU" dirty="0"/>
              <a:t>Рентгенографическим признаком повреждения V типа является более широкое расстояние между ключицей и клювовидным отростком , обычно на 100-300% превышающее нормальную ширину разделения.</a:t>
            </a:r>
          </a:p>
          <a:p>
            <a:r>
              <a:rPr lang="ru-RU" dirty="0"/>
              <a:t>МРТ-изображения получают для планирования хирургического вмешательства. </a:t>
            </a:r>
          </a:p>
          <a:p>
            <a:r>
              <a:rPr lang="ru-RU" dirty="0"/>
              <a:t>Основным выводом, указывающим на травму V типа, является обширный разрыв дельтовидной и трапециевидной мышц.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707" t="46779" r="32130"/>
          <a:stretch/>
        </p:blipFill>
        <p:spPr>
          <a:xfrm>
            <a:off x="7419919" y="1183059"/>
            <a:ext cx="4349025" cy="52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7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571" y="-98013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Двусторонняя вертикальная рентгенограмма. </a:t>
            </a:r>
            <a:r>
              <a:rPr lang="ru-RU" dirty="0">
                <a:ea typeface="+mj-lt"/>
                <a:cs typeface="+mj-lt"/>
              </a:rPr>
              <a:t>Травма V типа.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23263"/>
            <a:ext cx="12191999" cy="1834738"/>
          </a:xfrm>
        </p:spPr>
        <p:txBody>
          <a:bodyPr>
            <a:normAutofit/>
          </a:bodyPr>
          <a:lstStyle/>
          <a:p>
            <a:r>
              <a:rPr lang="ru-RU" dirty="0"/>
              <a:t>Травма типа V у 41-летнего мужчины с болью и деформацией после падения. Двусторонняя вертикальная рентгенограмма, полученная с утяжелением, показывает заметное расширение левого интервала(черная скобка) и смещение по вертикали в АК суставе (белая скобка).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57" y="1088206"/>
            <a:ext cx="10076827" cy="37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18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193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МР-изображение плечевого сустава. </a:t>
            </a:r>
            <a:r>
              <a:rPr lang="ru-RU" dirty="0">
                <a:ea typeface="+mj-lt"/>
                <a:cs typeface="+mj-lt"/>
              </a:rPr>
              <a:t>Т1-ВИ. Травма V типа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2047" y="1426808"/>
            <a:ext cx="5771407" cy="534175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Разрыв комплекса </a:t>
            </a:r>
            <a:r>
              <a:rPr lang="ru-RU" dirty="0" err="1"/>
              <a:t>дельтотрапециевидных</a:t>
            </a:r>
            <a:r>
              <a:rPr lang="ru-RU" dirty="0"/>
              <a:t> мышц на фоне травмы V типа у 29-летнего мужчины с высокой степенью разделения АКС на рентгенограммах.</a:t>
            </a:r>
          </a:p>
          <a:p>
            <a:r>
              <a:rPr lang="ru-RU" dirty="0"/>
              <a:t>МР-изображение, взвешенное с подавлением жира, показывает полный разрыв КК связок (*) и повреждение трапециевидной мышцы (наконечник стрелок), с внутримышечным отеком и архитектурным искажением, указывающим на разрыв мышц.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1" y="1426808"/>
            <a:ext cx="6037613" cy="53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04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738" y="-145514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МР-изображение плечевого сустава.</a:t>
            </a:r>
            <a:r>
              <a:rPr lang="ru-RU" b="1" dirty="0">
                <a:ea typeface="+mj-lt"/>
                <a:cs typeface="+mj-lt"/>
              </a:rPr>
              <a:t> </a:t>
            </a:r>
            <a:r>
              <a:rPr lang="ru-RU" dirty="0">
                <a:ea typeface="+mj-lt"/>
                <a:cs typeface="+mj-lt"/>
              </a:rPr>
              <a:t>Травма V типа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076"/>
            <a:ext cx="5688281" cy="4840740"/>
          </a:xfrm>
        </p:spPr>
        <p:txBody>
          <a:bodyPr/>
          <a:lstStyle/>
          <a:p>
            <a:r>
              <a:rPr lang="ru-RU" dirty="0"/>
              <a:t>Более латеральное сагиттальное МРТ-изображение показывает отрыв передней дельтовидной мышцы от ключицы (тонкая стрелка), повреждение верхней капсулы и </a:t>
            </a:r>
            <a:r>
              <a:rPr lang="ru-RU" dirty="0" err="1"/>
              <a:t>дельтотрапециевидной</a:t>
            </a:r>
            <a:r>
              <a:rPr lang="ru-RU" dirty="0"/>
              <a:t> фасции (толстая стрелка) отек на поверхности ключицы. </a:t>
            </a:r>
          </a:p>
          <a:p>
            <a:r>
              <a:rPr lang="ru-RU" dirty="0"/>
              <a:t>Отмечается заметное возвышение ключицы относительно </a:t>
            </a:r>
            <a:r>
              <a:rPr lang="ru-RU" dirty="0" err="1"/>
              <a:t>акромиона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620" y="1281648"/>
            <a:ext cx="6303519" cy="557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67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940" y="-2880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Классификация </a:t>
            </a:r>
            <a:r>
              <a:rPr lang="ru-RU" dirty="0" err="1"/>
              <a:t>Роквуда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31" y="1037544"/>
            <a:ext cx="6816436" cy="5446383"/>
          </a:xfrm>
        </p:spPr>
        <p:txBody>
          <a:bodyPr>
            <a:normAutofit/>
          </a:bodyPr>
          <a:lstStyle/>
          <a:p>
            <a:r>
              <a:rPr lang="ru-RU" dirty="0"/>
              <a:t>При травме VI типа ключица смещается ниже </a:t>
            </a:r>
            <a:r>
              <a:rPr lang="ru-RU" dirty="0" err="1"/>
              <a:t>акромиона</a:t>
            </a:r>
            <a:r>
              <a:rPr lang="ru-RU" dirty="0"/>
              <a:t>. Этот тип травмы встречается чрезвычайно редко и обычно связан с другими травмами, и он требует хирургического вмешательства.</a:t>
            </a:r>
          </a:p>
          <a:p>
            <a:r>
              <a:rPr lang="ru-RU" dirty="0"/>
              <a:t>Предполагаемый механизм травмы - сильный удар по верхнему краю ключице с отведением руки и лопатки. </a:t>
            </a:r>
          </a:p>
          <a:p>
            <a:r>
              <a:rPr lang="ru-RU" dirty="0"/>
              <a:t>При типе </a:t>
            </a:r>
            <a:r>
              <a:rPr lang="ru-RU" dirty="0" err="1"/>
              <a:t>VIa</a:t>
            </a:r>
            <a:r>
              <a:rPr lang="ru-RU" dirty="0"/>
              <a:t> ключица смещается ниже </a:t>
            </a:r>
            <a:r>
              <a:rPr lang="ru-RU" dirty="0" err="1"/>
              <a:t>акромиона</a:t>
            </a:r>
            <a:r>
              <a:rPr lang="ru-RU" dirty="0"/>
              <a:t>. </a:t>
            </a:r>
          </a:p>
          <a:p>
            <a:r>
              <a:rPr lang="ru-RU" dirty="0"/>
              <a:t>При типе </a:t>
            </a:r>
            <a:r>
              <a:rPr lang="ru-RU" dirty="0" err="1"/>
              <a:t>VIb</a:t>
            </a:r>
            <a:r>
              <a:rPr lang="ru-RU" dirty="0"/>
              <a:t> ключица находится ниже клювовидного отростка.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6161" t="50568"/>
          <a:stretch/>
        </p:blipFill>
        <p:spPr>
          <a:xfrm>
            <a:off x="7298376" y="1037544"/>
            <a:ext cx="4315692" cy="53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3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6" y="-147361"/>
            <a:ext cx="11836400" cy="1325563"/>
          </a:xfrm>
        </p:spPr>
        <p:txBody>
          <a:bodyPr/>
          <a:lstStyle/>
          <a:p>
            <a:pPr algn="ctr"/>
            <a:r>
              <a:rPr lang="ru-RU" dirty="0"/>
              <a:t>Рентгенограмма методом </a:t>
            </a:r>
            <a:r>
              <a:rPr lang="en-US" dirty="0"/>
              <a:t>Zanca. </a:t>
            </a:r>
            <a:r>
              <a:rPr lang="ru-RU" dirty="0">
                <a:ea typeface="+mj-lt"/>
                <a:cs typeface="+mj-lt"/>
              </a:rPr>
              <a:t>Травма V типа.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8" y="5328045"/>
            <a:ext cx="11598234" cy="1529956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/>
              <a:t>Травма VI степени AC, связанная с переломом-вывихом грудино-ключичного сустава у 17-летнего подростка, получившего травму во время аварии на велосипеде с высокой ударной нагрузкой. Визуализируется нижнее смещение дистального конца ключицы, который находится ниже </a:t>
            </a:r>
            <a:r>
              <a:rPr lang="ru-RU" dirty="0" err="1"/>
              <a:t>акромиона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111" y="977919"/>
            <a:ext cx="8227414" cy="41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17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696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Реконструкция по данным компьютерной томографии. Травма </a:t>
            </a:r>
            <a:r>
              <a:rPr lang="ru-RU" dirty="0">
                <a:ea typeface="+mj-lt"/>
                <a:cs typeface="+mj-lt"/>
              </a:rPr>
              <a:t>V типа.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379" y="5047012"/>
            <a:ext cx="11804073" cy="149808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Корональная реконструкция по данным компьютерной томографии грудной клетки показывает перелом нижнего края ключицы со смещением кверху медиального края ключицы относительно грудины в грудино-ключичном суставе (стрелки).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184" y="1325563"/>
            <a:ext cx="6360426" cy="353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49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Классификация </a:t>
            </a:r>
            <a:r>
              <a:rPr lang="ru-RU" dirty="0" err="1"/>
              <a:t>Роквуда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208569"/>
              </p:ext>
            </p:extLst>
          </p:nvPr>
        </p:nvGraphicFramePr>
        <p:xfrm>
          <a:off x="1" y="1021273"/>
          <a:ext cx="12191998" cy="64089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47733859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3516261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57830503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402189475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407187418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33504421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206282356"/>
                    </a:ext>
                  </a:extLst>
                </a:gridCol>
              </a:tblGrid>
              <a:tr h="1044467">
                <a:tc>
                  <a:txBody>
                    <a:bodyPr/>
                    <a:lstStyle/>
                    <a:p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Тип</a:t>
                      </a:r>
                      <a:r>
                        <a:rPr lang="ru-RU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травмы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Механизм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Смещение</a:t>
                      </a:r>
                      <a:r>
                        <a:rPr lang="ru-RU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ключицы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Визуализация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АК</a:t>
                      </a:r>
                      <a:r>
                        <a:rPr lang="ru-RU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связки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КК связки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Дельтотрапе-циевидный</a:t>
                      </a: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комплекс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43591"/>
                  </a:ext>
                </a:extLst>
              </a:tr>
              <a:tr h="716791">
                <a:tc>
                  <a:txBody>
                    <a:bodyPr/>
                    <a:lstStyle/>
                    <a:p>
                      <a:pPr algn="ctr"/>
                      <a:r>
                        <a:rPr lang="en-US" sz="44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ru-RU" sz="440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Удар</a:t>
                      </a:r>
                      <a:r>
                        <a:rPr lang="ru-RU" sz="1600" baseline="0" dirty="0"/>
                        <a:t> по верхнему краю </a:t>
                      </a:r>
                      <a:r>
                        <a:rPr lang="ru-RU" sz="1600" baseline="0" dirty="0" err="1"/>
                        <a:t>акромиона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Без изменений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Растяжение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Норма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405102"/>
                  </a:ext>
                </a:extLst>
              </a:tr>
              <a:tr h="716791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ru-RU" sz="4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Удар по верхнему краю </a:t>
                      </a:r>
                      <a:r>
                        <a:rPr lang="ru-RU" sz="1600" dirty="0" err="1"/>
                        <a:t>акромиона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Вверх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АКС</a:t>
                      </a:r>
                      <a:r>
                        <a:rPr lang="en-US" sz="1600" dirty="0"/>
                        <a:t> &gt; 7mm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Разрыв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Растяжение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Легкая</a:t>
                      </a:r>
                      <a:r>
                        <a:rPr lang="ru-RU" baseline="0" dirty="0"/>
                        <a:t> травма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618408"/>
                  </a:ext>
                </a:extLst>
              </a:tr>
              <a:tr h="716791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III</a:t>
                      </a:r>
                      <a:endParaRPr lang="ru-RU" sz="4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Удар по верхнему краю </a:t>
                      </a:r>
                      <a:r>
                        <a:rPr lang="ru-RU" sz="1600" dirty="0" err="1"/>
                        <a:t>акромиона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Вверх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Расширение</a:t>
                      </a:r>
                      <a:r>
                        <a:rPr lang="ru-RU" sz="1600" baseline="0" dirty="0"/>
                        <a:t> ККС на 25%-100%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Разрыв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Разрыв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Легкая травма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086724"/>
                  </a:ext>
                </a:extLst>
              </a:tr>
              <a:tr h="55295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IV</a:t>
                      </a:r>
                      <a:endParaRPr lang="ru-RU" sz="4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Удар по</a:t>
                      </a:r>
                      <a:r>
                        <a:rPr lang="ru-RU" sz="1600" baseline="0" dirty="0"/>
                        <a:t> заднему</a:t>
                      </a:r>
                      <a:r>
                        <a:rPr lang="ru-RU" sz="1600" dirty="0"/>
                        <a:t> краю </a:t>
                      </a:r>
                      <a:r>
                        <a:rPr lang="ru-RU" sz="1600" dirty="0" err="1"/>
                        <a:t>акромиона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Кзади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Смещенная</a:t>
                      </a:r>
                      <a:r>
                        <a:rPr lang="ru-RU" sz="1600" baseline="0" dirty="0"/>
                        <a:t> кзади ключица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Разрыв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Растяжение/</a:t>
                      </a:r>
                    </a:p>
                    <a:p>
                      <a:r>
                        <a:rPr lang="ru-RU" dirty="0"/>
                        <a:t>Разрыв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Тяжелая</a:t>
                      </a:r>
                      <a:r>
                        <a:rPr lang="ru-RU" baseline="0" dirty="0"/>
                        <a:t> травма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795471"/>
                  </a:ext>
                </a:extLst>
              </a:tr>
              <a:tr h="55295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</a:t>
                      </a:r>
                      <a:endParaRPr lang="ru-RU" sz="4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Удар по заднему краю </a:t>
                      </a:r>
                      <a:r>
                        <a:rPr lang="ru-RU" sz="1600" dirty="0" err="1"/>
                        <a:t>акромиона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Вверх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Расширение ККС на 100%-300%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Разрыв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Разрыв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Тяжелая травма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529178"/>
                  </a:ext>
                </a:extLst>
              </a:tr>
              <a:tr h="1535981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</a:t>
                      </a:r>
                      <a:endParaRPr lang="ru-RU" sz="4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Удар по верхнему краю ключицы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Вниз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Смещение</a:t>
                      </a:r>
                      <a:r>
                        <a:rPr lang="ru-RU" sz="1600" baseline="0" dirty="0"/>
                        <a:t> ключицы ниже </a:t>
                      </a:r>
                      <a:r>
                        <a:rPr lang="ru-RU" sz="1600" baseline="0" dirty="0" err="1"/>
                        <a:t>акромиона</a:t>
                      </a:r>
                      <a:r>
                        <a:rPr lang="ru-RU" sz="1600" baseline="0" dirty="0"/>
                        <a:t> </a:t>
                      </a:r>
                      <a:r>
                        <a:rPr lang="en-US" sz="1600" baseline="0" dirty="0" err="1"/>
                        <a:t>VIa</a:t>
                      </a:r>
                      <a:r>
                        <a:rPr lang="ru-RU" sz="1600" baseline="0" dirty="0"/>
                        <a:t>,</a:t>
                      </a:r>
                    </a:p>
                    <a:p>
                      <a:r>
                        <a:rPr lang="ru-RU" sz="1600" baseline="0" dirty="0"/>
                        <a:t>ниже клювовидного отростка </a:t>
                      </a:r>
                      <a:r>
                        <a:rPr lang="en-US" sz="1600" baseline="0" dirty="0"/>
                        <a:t>VI</a:t>
                      </a:r>
                      <a:r>
                        <a:rPr lang="ru-RU" sz="1600" baseline="0" dirty="0"/>
                        <a:t>б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Разрыв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Растяжение/</a:t>
                      </a:r>
                    </a:p>
                    <a:p>
                      <a:r>
                        <a:rPr lang="ru-RU" dirty="0"/>
                        <a:t>Разрыв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Сочетанная травма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487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037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Конец 2-ой части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39926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22" y="641973"/>
            <a:ext cx="8231826" cy="4593359"/>
          </a:xfrm>
        </p:spPr>
      </p:pic>
      <p:sp>
        <p:nvSpPr>
          <p:cNvPr id="5" name="TextBox 4"/>
          <p:cNvSpPr txBox="1"/>
          <p:nvPr/>
        </p:nvSpPr>
        <p:spPr>
          <a:xfrm>
            <a:off x="427512" y="5235332"/>
            <a:ext cx="11863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смещение ключицы (*) вверх относительно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акромиона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(белая стрелка) с выпотом, растягивающим сустав и поднимающим верхнюю капсулу (черная стрелка).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капсульная область обычно не видна при УЗИ, поэтому оценка заболевания нижнего отдела АКС ограничена.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9103" y="118753"/>
            <a:ext cx="91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УЗ-изображение левого акромиально-ключичного сустава </a:t>
            </a:r>
          </a:p>
        </p:txBody>
      </p:sp>
    </p:spTree>
    <p:extLst>
      <p:ext uri="{BB962C8B-B14F-4D97-AF65-F5344CB8AC3E}">
        <p14:creationId xmlns:p14="http://schemas.microsoft.com/office/powerpoint/2010/main" val="1794939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93016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визуализации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50063"/>
            <a:ext cx="11139054" cy="5375131"/>
          </a:xfrm>
        </p:spPr>
        <p:txBody>
          <a:bodyPr>
            <a:normAutofit/>
          </a:bodyPr>
          <a:lstStyle/>
          <a:p>
            <a:r>
              <a:rPr lang="ru-RU" dirty="0"/>
              <a:t>КТ и метод рентгенографии одинаково полезны для оценки переломов АКС. Тем не менее, невозможность точно оценить сопутствующее повреждение мягких тканей и высокое ионизирующее излучение от метода КТ привели к тому, что предпочтительнее использовать МРТ;</a:t>
            </a:r>
          </a:p>
          <a:p>
            <a:r>
              <a:rPr lang="ru-RU" dirty="0"/>
              <a:t>Наиболее точная оценка травм проводится с помощью МРТ, которая является золотым стандартом для визуализации как мягких тканей АКС, так и костной структуры.</a:t>
            </a:r>
          </a:p>
        </p:txBody>
      </p:sp>
    </p:spTree>
    <p:extLst>
      <p:ext uri="{BB962C8B-B14F-4D97-AF65-F5344CB8AC3E}">
        <p14:creationId xmlns:p14="http://schemas.microsoft.com/office/powerpoint/2010/main" val="269155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693" y="9199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Двусторонняя переднезадняя рентгенограмма методом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Zanca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55" y="1417556"/>
            <a:ext cx="8923475" cy="3515849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042118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Рентгенограмма, полученная с помощью функциональной пробы, показывает вертикальный диастаз левого акромиально-ключичного сустава с подъемом ключицы относительно </a:t>
            </a:r>
            <a:r>
              <a:rPr lang="ru-RU" sz="2800" dirty="0" err="1"/>
              <a:t>акромиона</a:t>
            </a:r>
            <a:r>
              <a:rPr lang="ru-RU" sz="2800" dirty="0"/>
              <a:t> и асимметричным расширением левого клювовидно- ключичного сочленения.</a:t>
            </a:r>
          </a:p>
        </p:txBody>
      </p:sp>
    </p:spTree>
    <p:extLst>
      <p:ext uri="{BB962C8B-B14F-4D97-AF65-F5344CB8AC3E}">
        <p14:creationId xmlns:p14="http://schemas.microsoft.com/office/powerpoint/2010/main" val="330093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821" y="258247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Острая травма акромиально-ключичного сустава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9–12% травм плеча связаны с акромиально-ключичным суставом; </a:t>
            </a:r>
          </a:p>
          <a:p>
            <a:r>
              <a:rPr lang="ru-RU" dirty="0"/>
              <a:t>Большинство травм АКС происходит у молодых людей в возрасте от 20 до 40 лет. </a:t>
            </a:r>
          </a:p>
          <a:p>
            <a:r>
              <a:rPr lang="ru-RU" dirty="0"/>
              <a:t>Мужчины болеют как минимум в пять раз чаще, чем женщины;</a:t>
            </a:r>
          </a:p>
          <a:p>
            <a:r>
              <a:rPr lang="ru-RU" dirty="0"/>
              <a:t>При обследовании молодых спортсменов-мужчин, которые занимаются видами спорта, где задействуется плечевой сустав, обнаруживается травма АКС в 40–50% случаев.</a:t>
            </a:r>
          </a:p>
        </p:txBody>
      </p:sp>
    </p:spTree>
    <p:extLst>
      <p:ext uri="{BB962C8B-B14F-4D97-AF65-F5344CB8AC3E}">
        <p14:creationId xmlns:p14="http://schemas.microsoft.com/office/powerpoint/2010/main" val="2682863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189" y="-20489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Механизмы травмы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189" y="1021278"/>
            <a:ext cx="11298382" cy="562890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Наиболее распространенным механизмом повреждения АКС является </a:t>
            </a:r>
            <a:r>
              <a:rPr lang="ru-RU" b="1" dirty="0"/>
              <a:t>прямой удар </a:t>
            </a:r>
            <a:r>
              <a:rPr lang="ru-RU" dirty="0"/>
              <a:t>по верхнему краю </a:t>
            </a:r>
            <a:r>
              <a:rPr lang="ru-RU" dirty="0" err="1"/>
              <a:t>акромиона</a:t>
            </a:r>
            <a:r>
              <a:rPr lang="ru-RU" dirty="0"/>
              <a:t> с отведением руки в сторону. Этот тип травмы обычно возникает в результате падения на плечо во время </a:t>
            </a:r>
            <a:r>
              <a:rPr lang="ru-RU" b="1" dirty="0"/>
              <a:t>контактных видов спорта, катания на лыжах или езды на велосипеде;</a:t>
            </a:r>
          </a:p>
          <a:p>
            <a:r>
              <a:rPr lang="ru-RU" dirty="0"/>
              <a:t>При травме смещается </a:t>
            </a:r>
            <a:r>
              <a:rPr lang="ru-RU" dirty="0" err="1"/>
              <a:t>акромион</a:t>
            </a:r>
            <a:r>
              <a:rPr lang="ru-RU" dirty="0"/>
              <a:t> и ключица вниз, но крепкие связочные связки грудино-ключичного сустава ограничивают движение ключицы, что приводит к </a:t>
            </a:r>
            <a:r>
              <a:rPr lang="ru-RU" b="1" dirty="0"/>
              <a:t>диссоциации</a:t>
            </a:r>
            <a:r>
              <a:rPr lang="ru-RU" dirty="0"/>
              <a:t> между </a:t>
            </a:r>
            <a:r>
              <a:rPr lang="ru-RU" dirty="0" err="1"/>
              <a:t>акромионом</a:t>
            </a:r>
            <a:r>
              <a:rPr lang="ru-RU" dirty="0"/>
              <a:t> и ключицей и повреждению мягких тканей в акромиально-ключичном суставе;</a:t>
            </a:r>
          </a:p>
          <a:p>
            <a:r>
              <a:rPr lang="ru-RU" dirty="0"/>
              <a:t>Реже возникают травмы при падении на вытянутую руку или локоть, сталкивая плечевую кость с </a:t>
            </a:r>
            <a:r>
              <a:rPr lang="ru-RU" dirty="0" err="1"/>
              <a:t>акромионом</a:t>
            </a:r>
            <a:r>
              <a:rPr lang="ru-RU" dirty="0"/>
              <a:t>. Непрямая травма повреждает акромиально-ключичные связки, но, как правило, не затрагивает клювовидно- ключичные-связки, что приводит к травме меньшей степени.</a:t>
            </a:r>
          </a:p>
        </p:txBody>
      </p:sp>
    </p:spTree>
    <p:extLst>
      <p:ext uri="{BB962C8B-B14F-4D97-AF65-F5344CB8AC3E}">
        <p14:creationId xmlns:p14="http://schemas.microsoft.com/office/powerpoint/2010/main" val="2286062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44" y="-252392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Клиническая картина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883" y="902525"/>
            <a:ext cx="11530940" cy="562890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Пациенты с травмой акромиально-ключичного сустава жалуются на боль и отек в верхней части плеча, удерживая руку в приведенном положении для облегчения симптомов;</a:t>
            </a:r>
          </a:p>
          <a:p>
            <a:r>
              <a:rPr lang="ru-RU" dirty="0"/>
              <a:t>Клинический диагноз ставится путем пальпации области АКС на предмет болезненности сустава;</a:t>
            </a:r>
          </a:p>
          <a:p>
            <a:r>
              <a:rPr lang="ru-RU" dirty="0"/>
              <a:t>Применяется функциональная нагрузка для выявления нестабильности и выявления боли путем выполнения динамических маневров, таких как </a:t>
            </a:r>
            <a:r>
              <a:rPr lang="ru-RU" b="1" dirty="0"/>
              <a:t>перекрестный тест</a:t>
            </a:r>
            <a:r>
              <a:rPr lang="ru-RU" dirty="0"/>
              <a:t>, при котором пораженная рука поднимается на 90°, а затем приводится в противоположную сторону;</a:t>
            </a:r>
          </a:p>
          <a:p>
            <a:r>
              <a:rPr lang="ru-RU" dirty="0"/>
              <a:t>Активная компрессионная </a:t>
            </a:r>
            <a:r>
              <a:rPr lang="ru-RU" b="1" dirty="0"/>
              <a:t>проба </a:t>
            </a:r>
            <a:r>
              <a:rPr lang="ru-RU" b="1" dirty="0" err="1"/>
              <a:t>О’Брайена</a:t>
            </a:r>
            <a:r>
              <a:rPr lang="ru-RU" dirty="0"/>
              <a:t>, с помощью которой врач заставляет согнутую на 90° и приведенную на 10° руку опускаться вниз при внутренней и внешней ротации, что  помогает дифференцировать травму АКС от других травм плечевого сустава; </a:t>
            </a:r>
          </a:p>
          <a:p>
            <a:r>
              <a:rPr lang="ru-RU" dirty="0"/>
              <a:t>При тяжелых повреждениях деформируется область АКС, кожа у дистального отдела ключицы, натягивается, когда пациент сидит или стоит;</a:t>
            </a:r>
          </a:p>
        </p:txBody>
      </p:sp>
    </p:spTree>
    <p:extLst>
      <p:ext uri="{BB962C8B-B14F-4D97-AF65-F5344CB8AC3E}">
        <p14:creationId xmlns:p14="http://schemas.microsoft.com/office/powerpoint/2010/main" val="364978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197" y="-12176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травм АКС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8274" y="843148"/>
            <a:ext cx="6317673" cy="5688281"/>
          </a:xfrm>
        </p:spPr>
        <p:txBody>
          <a:bodyPr>
            <a:normAutofit/>
          </a:bodyPr>
          <a:lstStyle/>
          <a:p>
            <a:r>
              <a:rPr lang="ru-RU" dirty="0"/>
              <a:t>Травмы AКC делятся на неполные и полные </a:t>
            </a:r>
          </a:p>
          <a:p>
            <a:r>
              <a:rPr lang="ru-RU" dirty="0"/>
              <a:t>последовательность: разрыв акромиально- ключичных связок, потом клювовидно- ключичных связок, а затем следует разрыв дельтовидной и трапециевидной связок. </a:t>
            </a:r>
          </a:p>
          <a:p>
            <a:r>
              <a:rPr lang="ru-RU" dirty="0"/>
              <a:t>На рис. указаны шесть типов повреждения АКС  (классификация </a:t>
            </a:r>
            <a:r>
              <a:rPr lang="ru-RU" dirty="0" err="1"/>
              <a:t>Роквуда</a:t>
            </a:r>
            <a:r>
              <a:rPr lang="ru-RU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340"/>
            <a:ext cx="5557733" cy="46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22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1943</Words>
  <Application>Microsoft Office PowerPoint</Application>
  <PresentationFormat>Широкоэкранный</PresentationFormat>
  <Paragraphs>185</Paragraphs>
  <Slides>29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1_Тема Office</vt:lpstr>
      <vt:lpstr>Визуализация акромиально-ключичного сустава:  анатомия, функция, патологические особенности и лечение. Часть 2.</vt:lpstr>
      <vt:lpstr>Методы визуализации (продолжение)</vt:lpstr>
      <vt:lpstr>Презентация PowerPoint</vt:lpstr>
      <vt:lpstr>Методы визуализации </vt:lpstr>
      <vt:lpstr>Двусторонняя переднезадняя рентгенограмма методом Zanca</vt:lpstr>
      <vt:lpstr>Острая травма акромиально-ключичного сустава</vt:lpstr>
      <vt:lpstr>Механизмы травмы</vt:lpstr>
      <vt:lpstr>Клиническая картина</vt:lpstr>
      <vt:lpstr>Классификация травм АКС</vt:lpstr>
      <vt:lpstr>Классификация Роквуда</vt:lpstr>
      <vt:lpstr>Рентгенограмма правого плеча. Травма II типа </vt:lpstr>
      <vt:lpstr>МРТ плечевого сустава. Травма II типа</vt:lpstr>
      <vt:lpstr>МРТ плечевого сустава. Т1-KИ. Травма II типа</vt:lpstr>
      <vt:lpstr>Классификация Роквуда</vt:lpstr>
      <vt:lpstr>МРТ плечевого сустава. Травма III типа</vt:lpstr>
      <vt:lpstr>Классификация Роквуда</vt:lpstr>
      <vt:lpstr>МРТ плечевого сустава. Т1-ВИ. Травма IV типа </vt:lpstr>
      <vt:lpstr>Рентгенограмма ключиц. Травма IV типа.</vt:lpstr>
      <vt:lpstr>Рентгенограмма плечевого сустава. Травма IV типа.</vt:lpstr>
      <vt:lpstr>Трехмерная компьютерная томография. Травма IV типа.</vt:lpstr>
      <vt:lpstr>Классификация Роквуда</vt:lpstr>
      <vt:lpstr>Двусторонняя вертикальная рентгенограмма. Травма V типа.</vt:lpstr>
      <vt:lpstr>МР-изображение плечевого сустава. Т1-ВИ. Травма V типа</vt:lpstr>
      <vt:lpstr>МР-изображение плечевого сустава. Травма V типа</vt:lpstr>
      <vt:lpstr>Классификация Роквуда</vt:lpstr>
      <vt:lpstr>Рентгенограмма методом Zanca. Травма V типа.</vt:lpstr>
      <vt:lpstr>Реконструкция по данным компьютерной томографии. Травма V типа.</vt:lpstr>
      <vt:lpstr>Классификация Роквуда</vt:lpstr>
      <vt:lpstr>Конец 2-ой части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Визуализация акромиально-ключичного сустава:  анатомия, функция, патологические особенности и лечение. Часть 2.</dc:title>
  <dc:creator>Администратор1</dc:creator>
  <cp:lastModifiedBy>Евдокимова Елена Юрьевна</cp:lastModifiedBy>
  <cp:revision>85</cp:revision>
  <dcterms:created xsi:type="dcterms:W3CDTF">2022-03-27T06:06:52Z</dcterms:created>
  <dcterms:modified xsi:type="dcterms:W3CDTF">2022-05-27T07:14:37Z</dcterms:modified>
</cp:coreProperties>
</file>