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2" r:id="rId4"/>
    <p:sldId id="261" r:id="rId5"/>
    <p:sldId id="258" r:id="rId6"/>
    <p:sldId id="294" r:id="rId7"/>
    <p:sldId id="260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AE334-9E45-4149-A1E9-3C86974D9896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D9198-8D97-4277-ABBD-87253BF88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2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C738D6-8E4D-4DF6-9678-6C0BB8EC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5C716B8-B7C8-4AA5-8E28-55CFB57C3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14550F-D737-42F4-B1D3-FF8D37E8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014F19-32F0-4FD8-8918-BCE37CE6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C06F08-2B85-40A2-B0DD-91E2ED68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46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176C1-3297-440E-B494-719F8C16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F2BD8C-65DE-4265-9814-219CC196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8EFB4A-D3AD-48DD-9FB6-57B07D53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7D9BB2-D478-4A26-9544-5828344A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2F52CA-6F50-4E62-A278-46202260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51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E72AD1A-F5C1-4BAC-A360-AF93E151B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F0A40C7-BAB7-4BBE-96B9-B55299B27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6471AF-268F-485D-B761-9522B74E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0E4EC3-B723-4DB0-A26B-DEBFB61D4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5CA726B-FE83-4399-A850-C63A9ACD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31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B9DE42-941F-4363-89F2-1718828F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D4CD32-217B-40F5-8E98-A22F6454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AAFD4A-7FEE-40B3-8DE3-1D5EEB8D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D0BAB8-B7FB-4B98-BB62-03AF377F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D7FC6A-8A06-4019-916E-593A02BB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020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AFEC1B-58A3-40E5-9687-D4392C1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34B8DC-DF49-4D9E-B2F2-AF41F104A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9100AD-25CA-4D3C-AABA-BF0E2C4E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C1952B-0F61-4227-8613-2CE41E2E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6CF847-C8E8-46E2-949E-B6AAD96B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50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87E6BF-B414-4DEA-8CA2-BCF76B00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2F8AD8-33B4-4090-BA5D-7DA0087E2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55B0C2-9A49-46F1-BE30-2AA1408C6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0C6936-9D9F-4309-A412-1FFCA839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D5F45E8-1AA2-48C6-B17F-072EA9D0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E9EBE8-88B1-4E51-8CC2-7D6CD313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15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7E83B1-1538-4A01-A590-21C3F557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44BEDF-6574-4877-83AC-9AD287EB5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EFEF46B-E090-4315-96A7-EBC64AD3E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8D0C1CE-FB51-4F93-94B5-FB1EDB737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0F72390-457B-4D25-B411-DF04A5D3C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8A5EBDC-6C5A-4113-8B2D-205D89835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BB1CB9E-BACC-4097-981E-5DB6AAAE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8EA8A06-E2D0-40BE-BC15-655CF9FD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218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3F1C6B-F26A-4948-842D-771FE8B8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9E78BAC-275A-49DD-B83D-ECE850CE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F92E87E-CBDA-4028-95CE-967F5697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C5CA3ED-E660-40EB-AAD3-0D50B627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37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3A16BD8-20E8-4F5A-AB5A-4B7A207B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C7AB2B-CCF4-425D-B638-E7886E4F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1DE3BCF-9FEB-44C2-9B7F-80C897F0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8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8C16B6-C372-4F5A-B8ED-FFC087F8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C68EFF-81DD-4C2E-BD44-4A9B498A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BE86C8A-8701-40B9-98E8-5E709C5F0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D27FC57-E374-4D8E-BF92-03290FA6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9E8EA6E-652D-48C8-8E51-FCD0D188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8074B1-1A35-441B-A8CF-6E35237E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73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B58928-6DF4-4D2F-8909-A0A5686E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66E92CB-2779-4C0B-87E9-F849A7E26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1028DC3-42BD-41C9-8C47-212D3E9DC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F3C08D-CE3B-4AE0-93B9-753F3DA9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FFF1952-FF7B-41E8-8A84-316BF406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2044727-772D-4745-81CC-5C6D3367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325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B021A-EEFC-41B2-8039-DEAAA477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750C66-F715-429D-930A-F25FA743D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757950-05E6-41CC-9B62-3936EA667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C44A-DE0B-4BAE-8EE8-575E34AA651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9DF1AA-62A5-4608-B1EE-F26347E31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A1C4D5-0FC0-4E05-87F9-CB7500C75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BF8D-6704-4A4E-8395-ECE1579990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63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DC469E-9797-4C1C-A64F-7EF14AA27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4203"/>
            <a:ext cx="9144000" cy="23876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Долгосрочная стратегия развития фонда учебной литературы для обеспечения иностранных обучающихся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37DDF39-03AF-4086-AD2D-6C07E9DB8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Ассоциация медицинских библиотек</a:t>
            </a:r>
          </a:p>
          <a:p>
            <a:r>
              <a:rPr lang="ru-RU" dirty="0"/>
              <a:t>Шамардина Любовь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41814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AB073E-2A71-4F0D-B4C9-AC4C8C00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87606" cy="191269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Проект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«Рекомендательный сервис – учебная литература на иностранных языках для медицинских вузов»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12580E-342E-4E23-8E21-8A4D7D884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2768367"/>
            <a:ext cx="10749793" cy="3408596"/>
          </a:xfrm>
        </p:spPr>
        <p:txBody>
          <a:bodyPr/>
          <a:lstStyle/>
          <a:p>
            <a:r>
              <a:rPr lang="ru-RU" dirty="0"/>
              <a:t>Информация из рабочих программ дисциплин медицинских вузов (добавить)</a:t>
            </a:r>
          </a:p>
          <a:p>
            <a:r>
              <a:rPr lang="ru-RU" dirty="0"/>
              <a:t>Электронные полки учебных дисциплин для иностранных факультетов</a:t>
            </a:r>
          </a:p>
          <a:p>
            <a:r>
              <a:rPr lang="ru-RU" dirty="0"/>
              <a:t>Актуальная и структурированная информация от агрегаторов и издательств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89A4757-3F09-45EF-8FC8-40C0F970BD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0549"/>
            <a:ext cx="3240360" cy="35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224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208" y="526962"/>
            <a:ext cx="9322264" cy="6697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Поиск и выбор дисциплин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821" y="1581985"/>
            <a:ext cx="5044831" cy="369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878" y="5370083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Видеоролик-инструкция </a:t>
            </a:r>
            <a:r>
              <a:rPr lang="en-US" dirty="0"/>
              <a:t>https://www.youtube.com/watch?v=UnoBHas4HDs&amp;t=1s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604" y="78678"/>
            <a:ext cx="3240360" cy="354216"/>
          </a:xfrm>
          <a:prstGeom prst="rect">
            <a:avLst/>
          </a:prstGeom>
        </p:spPr>
      </p:pic>
      <p:sp>
        <p:nvSpPr>
          <p:cNvPr id="10" name="Нижний колонтитул 5"/>
          <p:cNvSpPr txBox="1">
            <a:spLocks/>
          </p:cNvSpPr>
          <p:nvPr/>
        </p:nvSpPr>
        <p:spPr>
          <a:xfrm rot="16200000">
            <a:off x="8935219" y="31820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27 октября 2020 г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4932DD7F-9FB1-4B49-88F1-27FA5563C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4504" y="2248250"/>
            <a:ext cx="5373913" cy="42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00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EFF0A-3E3C-43EB-8E4D-86381847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957"/>
            <a:ext cx="10515600" cy="79695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Рекомендательный список литературы для ЛФ</a:t>
            </a:r>
          </a:p>
        </p:txBody>
      </p:sp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5FC37A67-8B77-4FEC-B1CC-FCFCC6919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885" y="1288910"/>
            <a:ext cx="11332699" cy="5267872"/>
          </a:xfr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82D2D1D-FB4A-4772-964B-0EAB229694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59" y="28741"/>
            <a:ext cx="3240360" cy="35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57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585DAD-62CC-49A7-87DA-72EF422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068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Структура фондов иностранной литературы медицинских вузов (на основе РПД)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8D040F0-8911-46A6-BBED-88434FA28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3440" y="1484852"/>
            <a:ext cx="3444570" cy="823912"/>
          </a:xfrm>
        </p:spPr>
        <p:txBody>
          <a:bodyPr/>
          <a:lstStyle/>
          <a:p>
            <a:pPr algn="ctr"/>
            <a:r>
              <a:rPr lang="ru-RU" dirty="0"/>
              <a:t>Опытный вуз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08448CC8-1F98-4FA0-A536-7EE92EE8C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910818" y="1681163"/>
            <a:ext cx="3444570" cy="627601"/>
          </a:xfrm>
        </p:spPr>
        <p:txBody>
          <a:bodyPr/>
          <a:lstStyle/>
          <a:p>
            <a:pPr algn="ctr"/>
            <a:r>
              <a:rPr lang="ru-RU" dirty="0"/>
              <a:t>Старейший вуз</a:t>
            </a:r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xmlns="" id="{393E9DAC-D2DB-401F-8D76-6948D9C3BD4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8072475" y="2657646"/>
            <a:ext cx="3730187" cy="3615209"/>
          </a:xfrm>
        </p:spPr>
      </p:pic>
      <p:sp>
        <p:nvSpPr>
          <p:cNvPr id="8" name="Текст 3">
            <a:extLst>
              <a:ext uri="{FF2B5EF4-FFF2-40B4-BE49-F238E27FC236}">
                <a16:creationId xmlns:a16="http://schemas.microsoft.com/office/drawing/2014/main" xmlns="" id="{B3F81633-615F-4019-903D-68CBEDF393FB}"/>
              </a:ext>
            </a:extLst>
          </p:cNvPr>
          <p:cNvSpPr txBox="1">
            <a:spLocks/>
          </p:cNvSpPr>
          <p:nvPr/>
        </p:nvSpPr>
        <p:spPr>
          <a:xfrm>
            <a:off x="567145" y="1744385"/>
            <a:ext cx="3444570" cy="6276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Первый выпуск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E24CFB2E-F05D-4DD6-BFEA-9591E8C635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071" y="2657646"/>
            <a:ext cx="3671736" cy="359440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FC51CF3-DC84-4FC7-9AE4-F44F51B892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4320"/>
            <a:ext cx="3240360" cy="354216"/>
          </a:xfrm>
          <a:prstGeom prst="rect">
            <a:avLst/>
          </a:prstGeom>
        </p:spPr>
      </p:pic>
      <p:pic>
        <p:nvPicPr>
          <p:cNvPr id="16" name="Объект 15">
            <a:extLst>
              <a:ext uri="{FF2B5EF4-FFF2-40B4-BE49-F238E27FC236}">
                <a16:creationId xmlns:a16="http://schemas.microsoft.com/office/drawing/2014/main" xmlns="" id="{0F03CCEA-64B3-4E80-B52A-CD9C9A5541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389338" y="2636839"/>
            <a:ext cx="3608008" cy="3615210"/>
          </a:xfrm>
        </p:spPr>
      </p:pic>
    </p:spTree>
    <p:extLst>
      <p:ext uri="{BB962C8B-B14F-4D97-AF65-F5344CB8AC3E}">
        <p14:creationId xmlns:p14="http://schemas.microsoft.com/office/powerpoint/2010/main" xmlns="" val="42732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EFCE8B-DE8A-473E-BCE8-B6FBDC32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575" y="253056"/>
            <a:ext cx="5994823" cy="677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Сравнительный анализ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62D82B1-6744-4C30-84B3-C77A1849E9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984CDE-6564-44E2-9B96-C204744F6F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F6724C0-CD23-4C9B-B2BE-201137A4D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53DB2A7-0478-4731-B677-0AFB70BC63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Table 24">
            <a:extLst>
              <a:ext uri="{FF2B5EF4-FFF2-40B4-BE49-F238E27FC236}">
                <a16:creationId xmlns="" xmlns:a16="http://schemas.microsoft.com/office/drawing/2014/main" id="{8265256F-CE64-4572-A5CF-16681C216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7073376"/>
              </p:ext>
            </p:extLst>
          </p:nvPr>
        </p:nvGraphicFramePr>
        <p:xfrm>
          <a:off x="197089" y="930876"/>
          <a:ext cx="11600971" cy="5845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7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86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38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40556">
                  <a:extLst>
                    <a:ext uri="{9D8B030D-6E8A-4147-A177-3AD203B41FA5}">
                      <a16:colId xmlns="" xmlns:a16="http://schemas.microsoft.com/office/drawing/2014/main" val="2385530718"/>
                    </a:ext>
                  </a:extLst>
                </a:gridCol>
                <a:gridCol w="1915427">
                  <a:extLst>
                    <a:ext uri="{9D8B030D-6E8A-4147-A177-3AD203B41FA5}">
                      <a16:colId xmlns="" xmlns:a16="http://schemas.microsoft.com/office/drawing/2014/main" val="595203637"/>
                    </a:ext>
                  </a:extLst>
                </a:gridCol>
                <a:gridCol w="2136809">
                  <a:extLst>
                    <a:ext uri="{9D8B030D-6E8A-4147-A177-3AD203B41FA5}">
                      <a16:colId xmlns="" xmlns:a16="http://schemas.microsoft.com/office/drawing/2014/main" val="738497628"/>
                    </a:ext>
                  </a:extLst>
                </a:gridCol>
              </a:tblGrid>
              <a:tr h="577672">
                <a:tc>
                  <a:txBody>
                    <a:bodyPr/>
                    <a:lstStyle/>
                    <a:p>
                      <a:pPr lvl="0" algn="ctr">
                        <a:tabLst/>
                      </a:pPr>
                      <a:endParaRPr lang="en-US" sz="2400" b="1" i="0" baseline="0" dirty="0">
                        <a:solidFill>
                          <a:schemeClr val="bg1"/>
                        </a:solidFill>
                        <a:latin typeface="+mn-lt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Poppins" pitchFamily="2" charset="77"/>
                          <a:ea typeface="Lato" panose="020F0502020204030203" pitchFamily="34" charset="0"/>
                          <a:cs typeface="Poppins" pitchFamily="2" charset="77"/>
                        </a:rPr>
                        <a:t>1</a:t>
                      </a: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Poppins" pitchFamily="2" charset="77"/>
                          <a:ea typeface="Lato" panose="020F0502020204030203" pitchFamily="34" charset="0"/>
                          <a:cs typeface="Poppins" pitchFamily="2" charset="77"/>
                        </a:rPr>
                        <a:t>2</a:t>
                      </a: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Poppins" pitchFamily="2" charset="77"/>
                          <a:ea typeface="Lato" panose="020F0502020204030203" pitchFamily="34" charset="0"/>
                          <a:cs typeface="Poppins" pitchFamily="2" charset="77"/>
                        </a:rPr>
                        <a:t>3</a:t>
                      </a: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Poppins" pitchFamily="2" charset="77"/>
                          <a:ea typeface="Lato" panose="020F0502020204030203" pitchFamily="34" charset="0"/>
                          <a:cs typeface="Poppins" pitchFamily="2" charset="77"/>
                        </a:rPr>
                        <a:t>4</a:t>
                      </a: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Poppins" pitchFamily="2" charset="77"/>
                          <a:ea typeface="Lato" panose="020F0502020204030203" pitchFamily="34" charset="0"/>
                          <a:cs typeface="Poppins" pitchFamily="2" charset="77"/>
                        </a:rPr>
                        <a:t>5</a:t>
                      </a: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0334829"/>
                  </a:ext>
                </a:extLst>
              </a:tr>
              <a:tr h="759902">
                <a:tc>
                  <a:txBody>
                    <a:bodyPr/>
                    <a:lstStyle/>
                    <a:p>
                      <a:pPr lvl="0" algn="ctr">
                        <a:tabLst/>
                      </a:pPr>
                      <a:endParaRPr lang="en-US" sz="2400" b="1" i="0" baseline="0" dirty="0">
                        <a:solidFill>
                          <a:schemeClr val="bg1"/>
                        </a:solidFill>
                        <a:latin typeface="+mn-lt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365760" marR="274320" marT="0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Medium" pitchFamily="2" charset="77"/>
                        </a:rPr>
                        <a:t>Стоимость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Medium" pitchFamily="2" charset="77"/>
                        </a:rPr>
                        <a:t>Покупка «навсегда»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Medium" pitchFamily="2" charset="77"/>
                        </a:rPr>
                        <a:t>Охват дисциплин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Medium" pitchFamily="2" charset="77"/>
                        </a:rPr>
                        <a:t>Качество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Medium" pitchFamily="2" charset="77"/>
                        </a:rPr>
                        <a:t>Соответствие РП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Medium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6819">
                <a:tc>
                  <a:txBody>
                    <a:bodyPr/>
                    <a:lstStyle/>
                    <a:p>
                      <a:pPr lvl="0" algn="ctr">
                        <a:tabLst/>
                      </a:pP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+mn-lt"/>
                          <a:ea typeface="Lato Light" panose="020F0502020204030203" pitchFamily="34" charset="0"/>
                          <a:cs typeface="Poppins Light" pitchFamily="2" charset="77"/>
                        </a:rPr>
                        <a:t>Clinical Key</a:t>
                      </a:r>
                    </a:p>
                  </a:txBody>
                  <a:tcPr marL="36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высокая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нет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3-6 курс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высокое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60-70%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108">
                <a:tc>
                  <a:txBody>
                    <a:bodyPr/>
                    <a:lstStyle/>
                    <a:p>
                      <a:pPr lvl="0" algn="ctr">
                        <a:tabLst/>
                      </a:pPr>
                      <a:r>
                        <a:rPr lang="en-US" sz="2400" b="0" i="0" baseline="0" dirty="0" err="1">
                          <a:solidFill>
                            <a:schemeClr val="bg1"/>
                          </a:solidFill>
                          <a:latin typeface="+mn-lt"/>
                          <a:ea typeface="Lato Light" panose="020F0502020204030203" pitchFamily="34" charset="0"/>
                          <a:cs typeface="Poppins Light" pitchFamily="2" charset="77"/>
                        </a:rPr>
                        <a:t>ebook</a:t>
                      </a:r>
                      <a:endParaRPr lang="en-US" sz="2400" b="0" i="0" baseline="0" dirty="0">
                        <a:solidFill>
                          <a:schemeClr val="bg1"/>
                        </a:solidFill>
                        <a:latin typeface="+mn-lt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marL="36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варьирует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есть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1-6 курс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высокое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100%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8452">
                <a:tc>
                  <a:txBody>
                    <a:bodyPr/>
                    <a:lstStyle/>
                    <a:p>
                      <a:pPr lvl="0" algn="ctr">
                        <a:tabLst/>
                      </a:pP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+mn-lt"/>
                          <a:ea typeface="Lato Light" panose="020F0502020204030203" pitchFamily="34" charset="0"/>
                          <a:cs typeface="Poppins Light" pitchFamily="2" charset="77"/>
                        </a:rPr>
                        <a:t>Springer</a:t>
                      </a:r>
                    </a:p>
                  </a:txBody>
                  <a:tcPr marL="36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нац. подписка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нет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гуманитарные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высокое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20-30%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7004"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+mn-lt"/>
                          <a:ea typeface="Lato Light" panose="020F0502020204030203" pitchFamily="34" charset="0"/>
                          <a:cs typeface="Poppins Light" pitchFamily="2" charset="77"/>
                        </a:rPr>
                        <a:t>Clinical Collection</a:t>
                      </a:r>
                    </a:p>
                  </a:txBody>
                  <a:tcPr marL="36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умеренная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нет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3-6 курс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высокое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&lt;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5% (из 4 </a:t>
                      </a:r>
                      <a:r>
                        <a:rPr lang="ru-RU" sz="2000" b="0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тыс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 книг)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5898"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baseline="0" dirty="0">
                          <a:solidFill>
                            <a:schemeClr val="bg1"/>
                          </a:solidFill>
                          <a:latin typeface="+mn-lt"/>
                          <a:ea typeface="Lato Light" panose="020F0502020204030203" pitchFamily="34" charset="0"/>
                          <a:cs typeface="Poppins Light" pitchFamily="2" charset="77"/>
                        </a:rPr>
                        <a:t>ЭБС</a:t>
                      </a:r>
                      <a:endParaRPr lang="en-US" sz="2400" b="0" i="0" baseline="0" dirty="0">
                        <a:solidFill>
                          <a:schemeClr val="bg1"/>
                        </a:solidFill>
                        <a:latin typeface="+mn-lt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marL="360000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Light" pitchFamily="2" charset="77"/>
                        </a:rPr>
                        <a:t>низкая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Poppins Light" pitchFamily="2" charset="77"/>
                        </a:rPr>
                        <a:t>нет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Poppins Light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Light" pitchFamily="2" charset="77"/>
                        </a:rPr>
                        <a:t>отдельные дисциплины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Light" pitchFamily="2" charset="77"/>
                        </a:rPr>
                        <a:t>среднее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Poppins Light" pitchFamily="2" charset="77"/>
                        </a:rPr>
                        <a:t>100%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124305" marR="124305" marT="62152" marB="6215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55111CA-1EF0-4271-96E9-8DEDBADCB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360" cy="3542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708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550732-CBDD-4444-AA92-A107B08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950"/>
            <a:ext cx="10515600" cy="11034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Цели стратегии формирования фонда иностранной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80B622-1227-40B4-9280-F76CFA58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/>
          </a:p>
          <a:p>
            <a:r>
              <a:rPr lang="ru-RU" sz="3600" dirty="0"/>
              <a:t>Обеспечение учебного процесса в долгосрочной перспективе </a:t>
            </a:r>
          </a:p>
          <a:p>
            <a:r>
              <a:rPr lang="ru-RU" sz="3600" dirty="0"/>
              <a:t>Обеспечение привлекательности вуза для иностранных студентов</a:t>
            </a:r>
          </a:p>
          <a:p>
            <a:r>
              <a:rPr lang="ru-RU" sz="3600" dirty="0"/>
              <a:t>Эффективное расходование средств за счет системного подхода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7F78095-3D77-4C10-9F67-3E4B7CFF9A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240360" cy="35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27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168</Words>
  <Application>Microsoft Office PowerPoint</Application>
  <PresentationFormat>Произвольный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Долгосрочная стратегия развития фонда учебной литературы для обеспечения иностранных обучающихся</vt:lpstr>
      <vt:lpstr>Проект  «Рекомендательный сервис – учебная литература на иностранных языках для медицинских вузов»</vt:lpstr>
      <vt:lpstr>Поиск и выбор дисциплин</vt:lpstr>
      <vt:lpstr>Рекомендательный список литературы для ЛФ</vt:lpstr>
      <vt:lpstr>Структура фондов иностранной литературы медицинских вузов (на основе РПД)</vt:lpstr>
      <vt:lpstr>Сравнительный анализ</vt:lpstr>
      <vt:lpstr>Цели стратегии формирования фонда иностранной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Долгосрочная стратегия развития фонда учебной литературы для обеспечения иностранных обучающихся</dc:title>
  <dc:creator>Любовь Шамардина</dc:creator>
  <cp:lastModifiedBy>Windows 用户</cp:lastModifiedBy>
  <cp:revision>13</cp:revision>
  <cp:lastPrinted>2021-02-03T08:48:38Z</cp:lastPrinted>
  <dcterms:created xsi:type="dcterms:W3CDTF">2021-02-02T04:22:43Z</dcterms:created>
  <dcterms:modified xsi:type="dcterms:W3CDTF">2021-04-06T03:46:02Z</dcterms:modified>
</cp:coreProperties>
</file>