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720" r:id="rId2"/>
    <p:sldId id="728" r:id="rId3"/>
    <p:sldId id="795" r:id="rId4"/>
    <p:sldId id="790" r:id="rId5"/>
    <p:sldId id="792" r:id="rId6"/>
    <p:sldId id="791" r:id="rId7"/>
    <p:sldId id="794" r:id="rId8"/>
    <p:sldId id="793" r:id="rId9"/>
    <p:sldId id="809" r:id="rId10"/>
    <p:sldId id="841" r:id="rId11"/>
    <p:sldId id="742" r:id="rId12"/>
    <p:sldId id="757" r:id="rId13"/>
    <p:sldId id="758" r:id="rId14"/>
    <p:sldId id="805" r:id="rId15"/>
    <p:sldId id="806" r:id="rId16"/>
    <p:sldId id="797" r:id="rId17"/>
    <p:sldId id="800" r:id="rId18"/>
    <p:sldId id="810" r:id="rId19"/>
    <p:sldId id="802" r:id="rId20"/>
    <p:sldId id="804" r:id="rId21"/>
    <p:sldId id="807" r:id="rId22"/>
    <p:sldId id="812" r:id="rId23"/>
    <p:sldId id="815" r:id="rId24"/>
    <p:sldId id="816" r:id="rId25"/>
    <p:sldId id="818" r:id="rId26"/>
    <p:sldId id="759" r:id="rId27"/>
    <p:sldId id="821" r:id="rId28"/>
    <p:sldId id="825" r:id="rId29"/>
    <p:sldId id="778" r:id="rId30"/>
    <p:sldId id="779" r:id="rId31"/>
    <p:sldId id="780" r:id="rId32"/>
    <p:sldId id="826" r:id="rId33"/>
    <p:sldId id="835" r:id="rId34"/>
    <p:sldId id="827" r:id="rId35"/>
    <p:sldId id="831" r:id="rId36"/>
    <p:sldId id="832" r:id="rId37"/>
    <p:sldId id="83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F377D-A1F4-4F73-B95C-7ADEB0B0AC5C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C3251-821C-458A-847B-70BFCFA8D6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31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FD4C-4B7C-46FE-8BC4-47C54B706DF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40B1-B240-40DD-BBC2-EEB39DAD6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0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5001F5-B1D6-49EE-BD1B-5EC79D97E0AB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728126-5BB7-459C-AC75-4BEBD1EEC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4744"/>
            <a:ext cx="89764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Разработка рабочих программ </a:t>
            </a:r>
          </a:p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учебных предметов / </a:t>
            </a:r>
          </a:p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коррекционных курсов в </a:t>
            </a:r>
            <a:r>
              <a:rPr lang="ru-RU" sz="3600" b="1" dirty="0">
                <a:solidFill>
                  <a:schemeClr val="accent2"/>
                </a:solidFill>
              </a:rPr>
              <a:t>соответствии </a:t>
            </a:r>
            <a:endParaRPr lang="ru-RU" sz="36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с требованиями</a:t>
            </a:r>
            <a:r>
              <a:rPr lang="ru-RU" sz="3600" b="1" dirty="0">
                <a:solidFill>
                  <a:schemeClr val="accent2"/>
                </a:solidFill>
              </a:rPr>
              <a:t> </a:t>
            </a:r>
            <a:r>
              <a:rPr lang="ru-RU" sz="3600" b="1" dirty="0" smtClean="0">
                <a:solidFill>
                  <a:schemeClr val="accent2"/>
                </a:solidFill>
              </a:rPr>
              <a:t>ФГОС образования </a:t>
            </a:r>
          </a:p>
          <a:p>
            <a:pPr algn="ctr"/>
            <a:r>
              <a:rPr lang="ru-RU" sz="3600" b="1" dirty="0" smtClean="0">
                <a:solidFill>
                  <a:schemeClr val="accent2"/>
                </a:solidFill>
              </a:rPr>
              <a:t>обучающихся с </a:t>
            </a:r>
            <a:r>
              <a:rPr lang="ru-RU" sz="3600" b="1" dirty="0">
                <a:solidFill>
                  <a:schemeClr val="accent2"/>
                </a:solidFill>
              </a:rPr>
              <a:t>умственной отсталостью </a:t>
            </a:r>
            <a:r>
              <a:rPr lang="ru-RU" sz="3600" b="1" dirty="0" smtClean="0">
                <a:solidFill>
                  <a:schemeClr val="accent2"/>
                </a:solidFill>
              </a:rPr>
              <a:t>(</a:t>
            </a:r>
            <a:r>
              <a:rPr lang="ru-RU" sz="3600" b="1" dirty="0">
                <a:solidFill>
                  <a:schemeClr val="accent2"/>
                </a:solidFill>
              </a:rPr>
              <a:t>интеллектуальными </a:t>
            </a:r>
            <a:r>
              <a:rPr lang="ru-RU" sz="3600" b="1" dirty="0" smtClean="0">
                <a:solidFill>
                  <a:schemeClr val="accent2"/>
                </a:solidFill>
              </a:rPr>
              <a:t>нарушениями)   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59024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ru-RU" sz="3600" dirty="0">
                <a:solidFill>
                  <a:srgbClr val="C00000"/>
                </a:solidFill>
                <a:effectLst/>
              </a:rPr>
              <a:t>В</a:t>
            </a:r>
            <a:r>
              <a:rPr lang="ru-RU" dirty="0">
                <a:solidFill>
                  <a:srgbClr val="C00000"/>
                </a:solidFill>
                <a:effectLst/>
              </a:rPr>
              <a:t> </a:t>
            </a:r>
            <a:r>
              <a:rPr lang="ru-RU" sz="3100" dirty="0">
                <a:solidFill>
                  <a:srgbClr val="C00000"/>
                </a:solidFill>
                <a:effectLst/>
              </a:rPr>
              <a:t>соответствии ФГОС </a:t>
            </a:r>
            <a:r>
              <a:rPr lang="ru-RU" sz="3100" dirty="0" smtClean="0">
                <a:solidFill>
                  <a:srgbClr val="C00000"/>
                </a:solidFill>
                <a:effectLst/>
              </a:rPr>
              <a:t>ОВЗ рабочие </a:t>
            </a:r>
            <a:r>
              <a:rPr lang="ru-RU" sz="3100" dirty="0">
                <a:solidFill>
                  <a:srgbClr val="C00000"/>
                </a:solidFill>
                <a:effectLst/>
              </a:rPr>
              <a:t>программы отдельных учебных предметов, курсов должны содержать</a:t>
            </a:r>
            <a:r>
              <a:rPr lang="ru-RU" sz="3100" dirty="0" smtClean="0">
                <a:solidFill>
                  <a:srgbClr val="C00000"/>
                </a:solidFill>
                <a:effectLst/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069160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пояснительную записку, в которой конкретизируются цели общего образования с учетом специфики учебного предмета;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общую характеристику учебного предмета, курса;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описание места учебного предмета, курса в учебном плане;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личностные, </a:t>
            </a:r>
            <a:r>
              <a:rPr lang="ru-RU" u="sng" dirty="0" err="1">
                <a:solidFill>
                  <a:srgbClr val="00B0F0"/>
                </a:solidFill>
              </a:rPr>
              <a:t>метапредметные</a:t>
            </a:r>
            <a:r>
              <a:rPr lang="ru-RU" u="sng" dirty="0"/>
              <a:t> </a:t>
            </a:r>
            <a:r>
              <a:rPr lang="ru-RU" dirty="0"/>
              <a:t>и предметные результаты освоения конкретного учебного предмета, курса;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содержание учебного предмета, курса;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тематическое планирование с определением основных видов учебной деятельности;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описание учебно-методического и материально-технического обеспечения образовательной деятельности;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u="sng" dirty="0">
                <a:solidFill>
                  <a:srgbClr val="00B0F0"/>
                </a:solidFill>
              </a:rPr>
              <a:t>планируемые результаты изучения учебного предмета, </a:t>
            </a:r>
            <a:r>
              <a:rPr lang="ru-RU" u="sng" dirty="0" smtClean="0">
                <a:solidFill>
                  <a:srgbClr val="00B0F0"/>
                </a:solidFill>
              </a:rPr>
              <a:t>курса</a:t>
            </a:r>
            <a:r>
              <a:rPr lang="ru-RU" dirty="0" smtClean="0"/>
              <a:t>.</a:t>
            </a:r>
          </a:p>
          <a:p>
            <a:pPr marL="137160" indent="0" algn="r">
              <a:buNone/>
            </a:pPr>
            <a:r>
              <a:rPr lang="ru-RU" dirty="0" smtClean="0"/>
              <a:t>			</a:t>
            </a:r>
            <a:r>
              <a:rPr lang="ru-RU" sz="2100" dirty="0" smtClean="0"/>
              <a:t>Письмо  МО РФ №</a:t>
            </a:r>
            <a:r>
              <a:rPr lang="en-US" sz="2100" dirty="0" smtClean="0"/>
              <a:t> </a:t>
            </a:r>
            <a:r>
              <a:rPr lang="en-US" sz="2100" dirty="0"/>
              <a:t>08-1786 </a:t>
            </a:r>
            <a:r>
              <a:rPr lang="ru-RU" sz="2100" dirty="0"/>
              <a:t>от</a:t>
            </a:r>
            <a:r>
              <a:rPr lang="en-US" sz="2100" dirty="0"/>
              <a:t> 28.10.2015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6792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57829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Учебный план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включает: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579296" cy="403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800" dirty="0"/>
              <a:t>обязательные предметные </a:t>
            </a:r>
            <a:r>
              <a:rPr lang="ru-RU" sz="4800" dirty="0" smtClean="0"/>
              <a:t>области;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 smtClean="0"/>
              <a:t> </a:t>
            </a:r>
            <a:r>
              <a:rPr lang="ru-RU" sz="4800" dirty="0"/>
              <a:t>коррекционно-развивающую </a:t>
            </a:r>
            <a:r>
              <a:rPr lang="ru-RU" sz="4800" dirty="0" smtClean="0"/>
              <a:t>область.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904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области, предметы и </a:t>
            </a:r>
            <a:r>
              <a:rPr lang="ru-RU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отдельные программы</a:t>
            </a:r>
            <a:endParaRPr lang="ru-RU" sz="4000" dirty="0">
              <a:solidFill>
                <a:srgbClr val="8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7505" y="646953"/>
          <a:ext cx="9036497" cy="621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/>
                <a:gridCol w="5148066"/>
              </a:tblGrid>
              <a:tr h="700584"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/>
                        <a:t>Предметные области</a:t>
                      </a:r>
                      <a:r>
                        <a:rPr lang="ru-RU" sz="2400" b="1" dirty="0" smtClean="0"/>
                        <a:t>: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Предметы</a:t>
                      </a:r>
                      <a:endParaRPr lang="ru-RU" sz="2400" u="sng" dirty="0"/>
                    </a:p>
                  </a:txBody>
                  <a:tcPr/>
                </a:tc>
              </a:tr>
              <a:tr h="78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1. Язык и речевая практика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Речь и альтернативная коммуникация</a:t>
                      </a:r>
                      <a:endParaRPr lang="ru-RU" sz="2000" dirty="0"/>
                    </a:p>
                  </a:txBody>
                  <a:tcPr/>
                </a:tc>
              </a:tr>
              <a:tr h="73017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2000" b="1" dirty="0" smtClean="0"/>
                        <a:t>2. Математика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2.1 Математические представления</a:t>
                      </a:r>
                      <a:endParaRPr lang="ru-RU" sz="2000" dirty="0"/>
                    </a:p>
                  </a:txBody>
                  <a:tcPr/>
                </a:tc>
              </a:tr>
              <a:tr h="1622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 Окружающий мир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3.1 Окружающий природный  мир</a:t>
                      </a:r>
                    </a:p>
                    <a:p>
                      <a:r>
                        <a:rPr lang="ru-RU" sz="2000" dirty="0" smtClean="0"/>
                        <a:t>3.2 Человек</a:t>
                      </a:r>
                    </a:p>
                    <a:p>
                      <a:r>
                        <a:rPr lang="ru-RU" sz="2000" dirty="0" smtClean="0"/>
                        <a:t>3.3 Домоводство</a:t>
                      </a:r>
                    </a:p>
                    <a:p>
                      <a:r>
                        <a:rPr lang="ru-RU" sz="2000" dirty="0" smtClean="0"/>
                        <a:t>3.4. Окружающий социальный мир</a:t>
                      </a:r>
                      <a:endParaRPr lang="ru-RU" sz="2000" dirty="0"/>
                    </a:p>
                  </a:txBody>
                  <a:tcPr/>
                </a:tc>
              </a:tr>
              <a:tr h="97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4. Искусство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4.1 Музыка и движение</a:t>
                      </a:r>
                    </a:p>
                    <a:p>
                      <a:r>
                        <a:rPr lang="ru-RU" sz="2000" dirty="0" smtClean="0"/>
                        <a:t>4.2 Изобразительная деятельность</a:t>
                      </a:r>
                      <a:endParaRPr lang="ru-RU" sz="2000" dirty="0"/>
                    </a:p>
                  </a:txBody>
                  <a:tcPr/>
                </a:tc>
              </a:tr>
              <a:tr h="70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5. Физическая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5.1 Адаптивная физкультура</a:t>
                      </a:r>
                      <a:endParaRPr lang="ru-RU" sz="2000" dirty="0"/>
                    </a:p>
                  </a:txBody>
                  <a:tcPr/>
                </a:tc>
              </a:tr>
              <a:tr h="70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6. Технологии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6.1 Профильный труд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3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5" y="260648"/>
            <a:ext cx="9036496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Коррекционно-развивающие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области: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3672408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"/>
            </a:pPr>
            <a:r>
              <a:rPr lang="ru-RU" u="sng" dirty="0" smtClean="0"/>
              <a:t>Коррекционные курсы</a:t>
            </a:r>
            <a:r>
              <a:rPr lang="ru-RU" dirty="0" smtClean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сенсорное развитие,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предметно-практические действия,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двигательное развитие,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альтернативная коммуникация</a:t>
            </a:r>
          </a:p>
          <a:p>
            <a:pPr marL="585216" lvl="1" indent="0">
              <a:buNone/>
            </a:pPr>
            <a:endParaRPr lang="ru-RU" dirty="0" smtClean="0"/>
          </a:p>
          <a:p>
            <a:pPr>
              <a:buFont typeface="Wingdings 2" panose="05020102010507070707" pitchFamily="18" charset="2"/>
              <a:buChar char=""/>
            </a:pPr>
            <a:r>
              <a:rPr lang="ru-RU" u="sng" dirty="0" smtClean="0"/>
              <a:t>Коррекционно-развивающие занятия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7877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Приказ № 1599: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8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/>
              <a:t>В случае, если у обучающегося имеется готовность к освоению содержания варианта 1 АООП, то в СИПР могут быть включены отдельные темы, разделы, предметы данного варианта АООП.</a:t>
            </a:r>
          </a:p>
        </p:txBody>
      </p:sp>
    </p:spTree>
    <p:extLst>
      <p:ext uri="{BB962C8B-B14F-4D97-AF65-F5344CB8AC3E}">
        <p14:creationId xmlns:p14="http://schemas.microsoft.com/office/powerpoint/2010/main" val="27067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Предметы и коррекционные курсы учебного плана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sz="2700" b="1" dirty="0"/>
              <a:t>1 вариант </a:t>
            </a:r>
            <a:r>
              <a:rPr lang="ru-RU" sz="2700" b="1" dirty="0" smtClean="0"/>
              <a:t>:</a:t>
            </a:r>
            <a:endParaRPr lang="ru-RU" sz="2700" b="1" dirty="0"/>
          </a:p>
          <a:p>
            <a:r>
              <a:rPr lang="ru-RU" sz="2700" b="1" dirty="0"/>
              <a:t>Русский язык</a:t>
            </a:r>
          </a:p>
          <a:p>
            <a:r>
              <a:rPr lang="ru-RU" sz="2700" b="1" dirty="0"/>
              <a:t>Чтение</a:t>
            </a:r>
          </a:p>
          <a:p>
            <a:r>
              <a:rPr lang="ru-RU" sz="2700" b="1" dirty="0"/>
              <a:t>Речевая практика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700" b="1" dirty="0"/>
              <a:t>2 </a:t>
            </a:r>
            <a:r>
              <a:rPr lang="ru-RU" sz="2700" b="1" dirty="0" smtClean="0"/>
              <a:t>вариант:</a:t>
            </a:r>
            <a:endParaRPr lang="ru-RU" sz="2700" b="1" dirty="0"/>
          </a:p>
          <a:p>
            <a:r>
              <a:rPr lang="ru-RU" sz="2700" b="1" dirty="0"/>
              <a:t>Речь и альтернативная коммуникация</a:t>
            </a:r>
          </a:p>
          <a:p>
            <a:r>
              <a:rPr lang="ru-RU" sz="2700" b="1" dirty="0"/>
              <a:t>Альтернативная 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25102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219" y="26296"/>
            <a:ext cx="936104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Титульный лист (визитная карточка)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>•	наименование образовательной </a:t>
            </a:r>
            <a:r>
              <a:rPr lang="ru-RU" dirty="0" smtClean="0"/>
              <a:t>организации в соотв. с Уставом; 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•	название предмета, для изучения которого написана программа; </a:t>
            </a:r>
          </a:p>
          <a:p>
            <a:pPr marL="137160" indent="0">
              <a:buNone/>
            </a:pPr>
            <a:r>
              <a:rPr lang="ru-RU" dirty="0"/>
              <a:t>•	указание класса, в котором изучается предмет (для индивидуальной рабочей программы – </a:t>
            </a:r>
            <a:r>
              <a:rPr lang="ru-RU" dirty="0" smtClean="0"/>
              <a:t>Ф.И.О</a:t>
            </a:r>
            <a:r>
              <a:rPr lang="ru-RU" dirty="0"/>
              <a:t>. и класс </a:t>
            </a:r>
            <a:r>
              <a:rPr lang="ru-RU" dirty="0" smtClean="0"/>
              <a:t>ученика); 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•	Ф. И. О. и должность автора (авторов); </a:t>
            </a:r>
          </a:p>
          <a:p>
            <a:pPr marL="137160" indent="0">
              <a:buNone/>
            </a:pPr>
            <a:r>
              <a:rPr lang="ru-RU" dirty="0"/>
              <a:t>•	гриф утверждения программы. </a:t>
            </a:r>
            <a:r>
              <a:rPr lang="ru-RU" dirty="0" smtClean="0"/>
              <a:t>Ежегодно рабочая программа </a:t>
            </a:r>
            <a:r>
              <a:rPr lang="ru-RU" dirty="0" smtClean="0">
                <a:solidFill>
                  <a:srgbClr val="FF0000"/>
                </a:solidFill>
              </a:rPr>
              <a:t>принимается</a:t>
            </a:r>
            <a:r>
              <a:rPr lang="ru-RU" dirty="0" smtClean="0"/>
              <a:t> </a:t>
            </a:r>
            <a:r>
              <a:rPr lang="ru-RU" dirty="0"/>
              <a:t>педагогическим советом либо методическим объединением (данное решение отражается в протоколе педагогического совета либо заседания методического объединения, а на последней странице рабочей программы ставится гриф согласования: СОГЛАСОВАНО. Протокол педагогического совета / заседания методического объединения учителей от 00.00.0000 №00) и </a:t>
            </a:r>
            <a:r>
              <a:rPr lang="ru-RU" dirty="0">
                <a:solidFill>
                  <a:srgbClr val="FF0000"/>
                </a:solidFill>
              </a:rPr>
              <a:t>утверждается</a:t>
            </a:r>
            <a:r>
              <a:rPr lang="ru-RU" dirty="0"/>
              <a:t> приказом руководителя образовательного учреждения (гриф утверждения ставится на титульном листе: УТВЕРЖДАЮ Директор (подпись). Расшифровка подписи. Дата); </a:t>
            </a:r>
          </a:p>
          <a:p>
            <a:pPr marL="137160" indent="0">
              <a:buNone/>
            </a:pPr>
            <a:r>
              <a:rPr lang="ru-RU" dirty="0"/>
              <a:t>•	год разработки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3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82047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ru-RU" dirty="0"/>
              <a:t>Краевое государственное  общеобразовательное учреждение </a:t>
            </a:r>
            <a:endParaRPr lang="en-US" dirty="0"/>
          </a:p>
          <a:p>
            <a:pPr indent="180340" algn="ctr">
              <a:spcAft>
                <a:spcPts val="0"/>
              </a:spcAft>
            </a:pPr>
            <a:r>
              <a:rPr lang="ru-RU" dirty="0"/>
              <a:t>«Дудинская общеобразовательная школа-интернат» </a:t>
            </a: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Принята </a:t>
            </a:r>
            <a:r>
              <a:rPr lang="ru-RU" dirty="0">
                <a:ea typeface="Times New Roman" panose="02020603050405020304" pitchFamily="18" charset="0"/>
              </a:rPr>
              <a:t>решением                                                                                             Утверждаю: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педагогического совета                                                                                          </a:t>
            </a:r>
            <a:r>
              <a:rPr lang="ru-RU" dirty="0" smtClean="0">
                <a:ea typeface="Times New Roman" panose="02020603050405020304" pitchFamily="18" charset="0"/>
              </a:rPr>
              <a:t>Директор</a:t>
            </a:r>
            <a:endParaRPr lang="ru-RU" dirty="0" smtClean="0"/>
          </a:p>
          <a:p>
            <a:pPr indent="180340" algn="r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от </a:t>
            </a:r>
            <a:r>
              <a:rPr lang="ru-RU" dirty="0" smtClean="0">
                <a:highlight>
                  <a:srgbClr val="FFFF00"/>
                </a:highlight>
                <a:ea typeface="Times New Roman" panose="02020603050405020304" pitchFamily="18" charset="0"/>
              </a:rPr>
              <a:t>ХХХХ.20ХХг</a:t>
            </a:r>
            <a:r>
              <a:rPr lang="ru-RU" dirty="0" smtClean="0">
                <a:ea typeface="Times New Roman" panose="02020603050405020304" pitchFamily="18" charset="0"/>
              </a:rPr>
              <a:t>.		      				                                                    ___________/ </a:t>
            </a:r>
            <a:r>
              <a:rPr lang="ru-RU" dirty="0" smtClean="0">
                <a:highlight>
                  <a:srgbClr val="FFFF00"/>
                </a:highlight>
                <a:ea typeface="Times New Roman" panose="02020603050405020304" pitchFamily="18" charset="0"/>
              </a:rPr>
              <a:t>ХХХХХХ</a:t>
            </a:r>
            <a:endParaRPr lang="ru-RU" dirty="0" smtClean="0"/>
          </a:p>
          <a:p>
            <a:pPr indent="180340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          протокол №</a:t>
            </a:r>
            <a:r>
              <a:rPr lang="ru-RU" dirty="0" smtClean="0">
                <a:highlight>
                  <a:srgbClr val="FFFF00"/>
                </a:highlight>
                <a:ea typeface="Times New Roman" panose="02020603050405020304" pitchFamily="18" charset="0"/>
              </a:rPr>
              <a:t>Х</a:t>
            </a:r>
            <a:endParaRPr lang="ru-RU" dirty="0" smtClean="0"/>
          </a:p>
          <a:p>
            <a:pPr indent="180340" algn="ct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ctr">
              <a:spcAft>
                <a:spcPts val="0"/>
              </a:spcAft>
              <a:tabLst>
                <a:tab pos="1466850" algn="l"/>
              </a:tabLst>
            </a:pPr>
            <a:r>
              <a:rPr lang="ru-RU" dirty="0">
                <a:ea typeface="Times New Roman" panose="02020603050405020304" pitchFamily="18" charset="0"/>
              </a:rPr>
              <a:t>РАБОЧАЯ </a:t>
            </a:r>
            <a:r>
              <a:rPr lang="ru-RU" dirty="0" smtClean="0">
                <a:ea typeface="Times New Roman" panose="02020603050405020304" pitchFamily="18" charset="0"/>
              </a:rPr>
              <a:t>ПРОГРАММА</a:t>
            </a: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Учебного предмета «Математические представления</a:t>
            </a:r>
            <a:r>
              <a:rPr lang="ru-RU" spc="-10" dirty="0">
                <a:ea typeface="Times New Roman" panose="02020603050405020304" pitchFamily="18" charset="0"/>
              </a:rPr>
              <a:t>»</a:t>
            </a: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3 класс</a:t>
            </a:r>
            <a:endParaRPr lang="ru-RU" dirty="0"/>
          </a:p>
          <a:p>
            <a:pPr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Автор </a:t>
            </a:r>
            <a:r>
              <a:rPr lang="ru-RU" dirty="0">
                <a:ea typeface="Times New Roman" panose="02020603050405020304" pitchFamily="18" charset="0"/>
              </a:rPr>
              <a:t>– составитель: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highlight>
                  <a:srgbClr val="FFFF00"/>
                </a:highlight>
                <a:ea typeface="Times New Roman" panose="02020603050405020304" pitchFamily="18" charset="0"/>
              </a:rPr>
              <a:t>ХХХХХ</a:t>
            </a:r>
            <a:r>
              <a:rPr lang="ru-RU" dirty="0" smtClean="0">
                <a:ea typeface="Times New Roman" panose="02020603050405020304" pitchFamily="18" charset="0"/>
              </a:rPr>
              <a:t>.</a:t>
            </a:r>
          </a:p>
          <a:p>
            <a:pPr indent="180340" algn="r">
              <a:spcAft>
                <a:spcPts val="0"/>
              </a:spcAft>
            </a:pPr>
            <a:endParaRPr lang="ru-RU" dirty="0"/>
          </a:p>
          <a:p>
            <a:pPr indent="180340" algn="ctr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2016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  <a:p>
            <a:pPr indent="180340" algn="r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" y="188640"/>
            <a:ext cx="8974832" cy="81156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п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2.9.5: 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курсов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07" y="1108274"/>
            <a:ext cx="8490140" cy="554461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1) </a:t>
            </a:r>
            <a:r>
              <a:rPr lang="ru-RU" dirty="0" smtClean="0">
                <a:solidFill>
                  <a:srgbClr val="FF0000"/>
                </a:solidFill>
              </a:rPr>
              <a:t>пояснительная записка,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r>
              <a:rPr lang="ru-RU" dirty="0" smtClean="0"/>
              <a:t>конкретизируются </a:t>
            </a:r>
            <a:r>
              <a:rPr lang="ru-RU" dirty="0">
                <a:solidFill>
                  <a:srgbClr val="FF0000"/>
                </a:solidFill>
              </a:rPr>
              <a:t>общие цели </a:t>
            </a:r>
            <a:r>
              <a:rPr lang="ru-RU" dirty="0"/>
              <a:t>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общая характеристика </a:t>
            </a:r>
            <a:r>
              <a:rPr lang="ru-RU" dirty="0">
                <a:solidFill>
                  <a:srgbClr val="FF0000"/>
                </a:solidFill>
              </a:rPr>
              <a:t>учебного предмета</a:t>
            </a:r>
            <a:r>
              <a:rPr lang="ru-RU" dirty="0"/>
              <a:t>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/>
              <a:t>содержание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описание материально-технического обеспечения образовательной деятельности.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2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Формулировка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цели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609329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общие </a:t>
            </a:r>
            <a:r>
              <a:rPr lang="ru-RU" dirty="0">
                <a:solidFill>
                  <a:srgbClr val="FF0000"/>
                </a:solidFill>
              </a:rPr>
              <a:t>цели образования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специфика </a:t>
            </a:r>
            <a:r>
              <a:rPr lang="ru-RU" dirty="0">
                <a:solidFill>
                  <a:srgbClr val="FF0000"/>
                </a:solidFill>
              </a:rPr>
              <a:t>учебного </a:t>
            </a:r>
            <a:r>
              <a:rPr lang="ru-RU" dirty="0" smtClean="0">
                <a:solidFill>
                  <a:srgbClr val="FF0000"/>
                </a:solidFill>
              </a:rPr>
              <a:t>предмета / коррекционного </a:t>
            </a:r>
            <a:r>
              <a:rPr lang="ru-RU" dirty="0">
                <a:solidFill>
                  <a:srgbClr val="FF0000"/>
                </a:solidFill>
              </a:rPr>
              <a:t>курса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формирование </a:t>
            </a:r>
            <a:r>
              <a:rPr lang="ru-RU" dirty="0"/>
              <a:t>элементарных математических представлений, способствующих социально-бытовой адаптации обучающихся с умеренной умственной отсталостью</a:t>
            </a:r>
            <a:r>
              <a:rPr lang="ru-RU" dirty="0" smtClean="0"/>
              <a:t>.</a:t>
            </a:r>
          </a:p>
          <a:p>
            <a:r>
              <a:rPr lang="ru-RU" dirty="0"/>
              <a:t>формирование </a:t>
            </a:r>
            <a:r>
              <a:rPr lang="ru-RU" dirty="0" smtClean="0"/>
              <a:t>средств </a:t>
            </a:r>
            <a:r>
              <a:rPr lang="ru-RU" dirty="0"/>
              <a:t>альтернативной коммуникации и, способствующих социально-бытовой адаптации и личностному развитию </a:t>
            </a:r>
            <a:r>
              <a:rPr lang="ru-RU" dirty="0" smtClean="0"/>
              <a:t>обучающихся </a:t>
            </a:r>
            <a:r>
              <a:rPr lang="ru-RU" dirty="0"/>
              <a:t>с </a:t>
            </a:r>
            <a:r>
              <a:rPr lang="ru-RU" dirty="0" smtClean="0"/>
              <a:t>тяжелой </a:t>
            </a:r>
            <a:r>
              <a:rPr lang="ru-RU" dirty="0"/>
              <a:t>умственной </a:t>
            </a:r>
            <a:r>
              <a:rPr lang="ru-RU" dirty="0" smtClean="0"/>
              <a:t>отсталостью</a:t>
            </a:r>
          </a:p>
          <a:p>
            <a:r>
              <a:rPr lang="ru-RU" dirty="0"/>
              <a:t>формирование </a:t>
            </a:r>
            <a:r>
              <a:rPr lang="ru-RU" dirty="0" smtClean="0"/>
              <a:t>основных </a:t>
            </a:r>
            <a:r>
              <a:rPr lang="ru-RU" dirty="0"/>
              <a:t>сенсорных </a:t>
            </a:r>
            <a:r>
              <a:rPr lang="ru-RU" dirty="0" smtClean="0"/>
              <a:t>эталонов, </a:t>
            </a:r>
            <a:r>
              <a:rPr lang="ru-RU" dirty="0"/>
              <a:t>способствующих оптимизации психического развития ребёнка и более эффективной социализации его в обществ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dirty="0" smtClean="0">
                <a:solidFill>
                  <a:srgbClr val="800000"/>
                </a:solidFill>
                <a:effectLst/>
              </a:rPr>
              <a:t>Нормативно – правовое обеспечение</a:t>
            </a:r>
            <a:endParaRPr lang="ru-RU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660" y="1484784"/>
            <a:ext cx="8712968" cy="47091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1. Федеральный </a:t>
            </a:r>
            <a:r>
              <a:rPr lang="ru-RU" dirty="0"/>
              <a:t>закон Российской Федерации от 29 декабря 2012 г. N </a:t>
            </a:r>
            <a:r>
              <a:rPr lang="ru-RU" dirty="0" smtClean="0"/>
              <a:t>273-ФЗ «Об образовании в Российской Федерации»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С. 2 п. 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С. 47, 48  </a:t>
            </a:r>
          </a:p>
          <a:p>
            <a:pPr marL="137160" indent="0">
              <a:buNone/>
            </a:pPr>
            <a:r>
              <a:rPr lang="ru-RU" dirty="0" smtClean="0"/>
              <a:t>2. Приказ №1599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п. 2.8: </a:t>
            </a:r>
            <a:r>
              <a:rPr lang="ru-RU" dirty="0"/>
              <a:t>программы отдельных учебных предметов, курсов коррекционно-развивающей </a:t>
            </a:r>
            <a:r>
              <a:rPr lang="ru-RU" dirty="0" smtClean="0"/>
              <a:t>области – компонент содержательного раздела АООП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п. 2.9.5. </a:t>
            </a:r>
            <a:endParaRPr lang="ru-RU" dirty="0"/>
          </a:p>
          <a:p>
            <a:pPr marL="137160" indent="0">
              <a:buNone/>
            </a:pPr>
            <a:r>
              <a:rPr lang="ru-RU" sz="2600" dirty="0" smtClean="0"/>
              <a:t>3. Письмо департамента </a:t>
            </a:r>
            <a:r>
              <a:rPr lang="ru-RU" sz="2600" dirty="0" err="1" smtClean="0"/>
              <a:t>госполитики</a:t>
            </a:r>
            <a:r>
              <a:rPr lang="ru-RU" sz="2600" dirty="0" smtClean="0"/>
              <a:t> №</a:t>
            </a:r>
            <a:r>
              <a:rPr lang="en-US" sz="2600" dirty="0" smtClean="0"/>
              <a:t> 08-1786 </a:t>
            </a:r>
            <a:r>
              <a:rPr lang="ru-RU" sz="2600" dirty="0" smtClean="0"/>
              <a:t>от</a:t>
            </a:r>
            <a:r>
              <a:rPr lang="en-US" sz="2600" dirty="0" smtClean="0"/>
              <a:t> 28.10.2015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992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1012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Требования к формулировке задач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Задачи должны быть: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 smtClean="0"/>
              <a:t>Конкретны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 smtClean="0"/>
              <a:t>Достижимы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800" dirty="0" smtClean="0"/>
              <a:t>Измеряемы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81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296144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П. 2.9.5: Программы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курсов должны содержать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490140" cy="554461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1) пояснительную записку, в которой конкретизируются общие цели образования с учетом специфики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2) общую характеристику учебного предмета, коррекционного курса с учетом особенностей его освоения обучающимися;</a:t>
            </a:r>
          </a:p>
          <a:p>
            <a:pPr marL="137160" indent="0">
              <a:buNone/>
            </a:pPr>
            <a:r>
              <a:rPr lang="ru-RU" dirty="0"/>
              <a:t>3) </a:t>
            </a:r>
            <a:r>
              <a:rPr lang="ru-RU" dirty="0">
                <a:solidFill>
                  <a:srgbClr val="FF0000"/>
                </a:solidFill>
              </a:rPr>
              <a:t>описание места учебного предмета в учебном плане;</a:t>
            </a:r>
          </a:p>
          <a:p>
            <a:pPr marL="137160" indent="0">
              <a:buNone/>
            </a:pPr>
            <a:r>
              <a:rPr lang="ru-RU" dirty="0"/>
              <a:t>4) личностные и предметные результаты освоения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5) содержание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6) тематическое планирование с определением основных видов учебной деятельности обучающихся;</a:t>
            </a:r>
          </a:p>
          <a:p>
            <a:pPr marL="137160" indent="0">
              <a:buNone/>
            </a:pPr>
            <a:r>
              <a:rPr lang="ru-RU" dirty="0"/>
              <a:t>7) описание материально-технического обеспечения образовательной деятельности.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9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Сенсорное развитие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50714"/>
            <a:ext cx="9144000" cy="6107286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dirty="0"/>
              <a:t>В учебном плане данный курс  является элементом "Коррекционно-развивающей области" и проводится во внеурочное время. </a:t>
            </a:r>
          </a:p>
          <a:p>
            <a:pPr marL="137160" indent="0">
              <a:buNone/>
            </a:pPr>
            <a:r>
              <a:rPr lang="ru-RU" dirty="0"/>
              <a:t>Частота занятий - 2 раза в неделю, форма организации – групповые занятия. Группа (5 – 7 обучающихся) комплектуется из обучающихся параллели 1–х классов.</a:t>
            </a:r>
          </a:p>
          <a:p>
            <a:pPr marL="137160" indent="0">
              <a:buNone/>
            </a:pPr>
            <a:r>
              <a:rPr lang="ru-RU" b="1" dirty="0"/>
              <a:t>Преподавание коррекционного курса «Сенсорное развитие» связано с преподаванием других предметов и  курсов учебного плана:</a:t>
            </a:r>
            <a:endParaRPr lang="ru-RU" dirty="0"/>
          </a:p>
          <a:p>
            <a:pPr marL="137160" indent="0">
              <a:buNone/>
            </a:pPr>
            <a:r>
              <a:rPr lang="ru-RU" b="1" i="1" u="sng" dirty="0"/>
              <a:t>Речь и альтернативная коммуникация</a:t>
            </a:r>
            <a:r>
              <a:rPr lang="ru-RU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Сформированные на занятиях курса сенсорные эталоны, служат основой для накопления, уточнения, активизации вербальных и невербальных средств коммуникации на предмете речь и альтернативная коммуникация.</a:t>
            </a:r>
          </a:p>
          <a:p>
            <a:pPr marL="137160" indent="0">
              <a:buNone/>
            </a:pPr>
            <a:r>
              <a:rPr lang="ru-RU" b="1" i="1" u="sng" dirty="0"/>
              <a:t>Математические представления</a:t>
            </a:r>
            <a:r>
              <a:rPr lang="ru-RU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Сформированные на занятиях курса сенсорные эталоны служат основой для накопления и закрепления знаний об элементарных математических представлениях. </a:t>
            </a:r>
          </a:p>
          <a:p>
            <a:pPr marL="137160" indent="0">
              <a:buNone/>
            </a:pPr>
            <a:r>
              <a:rPr lang="ru-RU" b="1" i="1" u="sng" dirty="0"/>
              <a:t>Окружающий  мир</a:t>
            </a:r>
            <a:r>
              <a:rPr lang="ru-RU" dirty="0"/>
              <a:t>. </a:t>
            </a:r>
          </a:p>
          <a:p>
            <a:pPr marL="137160" indent="0">
              <a:buNone/>
            </a:pPr>
            <a:r>
              <a:rPr lang="ru-RU" dirty="0"/>
              <a:t>Сенсорные эталоны служат основой формирования целостных образов и представлений о предметах и явлениях окружающего мира.</a:t>
            </a:r>
          </a:p>
          <a:p>
            <a:pPr marL="137160" indent="0">
              <a:buNone/>
            </a:pPr>
            <a:r>
              <a:rPr lang="ru-RU" b="1" i="1" u="sng" dirty="0"/>
              <a:t>Музыка и движение</a:t>
            </a:r>
            <a:r>
              <a:rPr lang="ru-RU" i="1" dirty="0"/>
              <a:t>.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Развитие слуховых и двигательных восприятий, эмоциональное и практическое обогащение опыта. </a:t>
            </a:r>
          </a:p>
          <a:p>
            <a:pPr marL="137160" indent="0">
              <a:buNone/>
            </a:pPr>
            <a:r>
              <a:rPr lang="ru-RU" b="1" i="1" u="sng" dirty="0"/>
              <a:t>Изобразительная деятельность</a:t>
            </a:r>
            <a:r>
              <a:rPr lang="ru-RU" dirty="0"/>
              <a:t> (лепка, рисование, аппликация).</a:t>
            </a:r>
          </a:p>
          <a:p>
            <a:pPr marL="137160" indent="0">
              <a:buNone/>
            </a:pPr>
            <a:r>
              <a:rPr lang="ru-RU" dirty="0"/>
              <a:t>Накопление впечатлений и формирование интереса к доступным видам изобразительного искусства. Формирование предпосылок к освоению доступных средств изобразительной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3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0" y="313184"/>
            <a:ext cx="8974832" cy="8115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П. 2.9.5: 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отдельных учебных предметов, коррекционных курсов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07" y="1108274"/>
            <a:ext cx="8490140" cy="554461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1) </a:t>
            </a:r>
            <a:r>
              <a:rPr lang="ru-RU" dirty="0" smtClean="0">
                <a:solidFill>
                  <a:srgbClr val="FF0000"/>
                </a:solidFill>
              </a:rPr>
              <a:t>пояснительная записка,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r>
              <a:rPr lang="ru-RU" dirty="0" smtClean="0"/>
              <a:t>конкретизируются </a:t>
            </a:r>
            <a:r>
              <a:rPr lang="ru-RU" dirty="0"/>
              <a:t>общие цели 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r>
              <a:rPr lang="ru-RU" dirty="0" smtClean="0"/>
              <a:t>общая характеристика </a:t>
            </a:r>
            <a:r>
              <a:rPr lang="ru-RU" dirty="0"/>
              <a:t>учебного предмета,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личностные </a:t>
            </a:r>
            <a:r>
              <a:rPr lang="ru-RU" dirty="0">
                <a:solidFill>
                  <a:srgbClr val="FF0000"/>
                </a:solidFill>
              </a:rPr>
              <a:t>и предметные результаты </a:t>
            </a:r>
            <a:r>
              <a:rPr lang="ru-RU" dirty="0"/>
              <a:t>освоения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/>
              <a:t>содержание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описание материально-технического обеспечения образовательной деятельности.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Требования к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формулировкам результатов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Личностные и предметные</a:t>
            </a:r>
          </a:p>
          <a:p>
            <a:r>
              <a:rPr lang="ru-RU" dirty="0" smtClean="0"/>
              <a:t>Опора на ФГОС</a:t>
            </a:r>
          </a:p>
          <a:p>
            <a:r>
              <a:rPr lang="ru-RU" dirty="0" smtClean="0"/>
              <a:t>ОЖИДАЕМЫЕ РЕЗУЛЬТАТЫ!!!</a:t>
            </a:r>
          </a:p>
          <a:p>
            <a:r>
              <a:rPr lang="ru-RU" dirty="0" smtClean="0"/>
              <a:t>«Мягкие формулировки»: предмет  </a:t>
            </a:r>
            <a:r>
              <a:rPr lang="ru-RU" dirty="0"/>
              <a:t>ориентирован на</a:t>
            </a:r>
            <a:r>
              <a:rPr lang="ru-RU" dirty="0" smtClean="0"/>
              <a:t> …; обучающиеся  </a:t>
            </a:r>
            <a:r>
              <a:rPr lang="ru-RU" dirty="0"/>
              <a:t>получат возможность </a:t>
            </a:r>
            <a:r>
              <a:rPr lang="ru-RU" dirty="0" smtClean="0"/>
              <a:t>научиться</a:t>
            </a:r>
            <a:r>
              <a:rPr lang="ru-RU" dirty="0"/>
              <a:t> </a:t>
            </a:r>
            <a:r>
              <a:rPr lang="ru-RU" dirty="0" smtClean="0"/>
              <a:t>…;</a:t>
            </a:r>
            <a:r>
              <a:rPr lang="ru-RU" dirty="0"/>
              <a:t> </a:t>
            </a:r>
            <a:r>
              <a:rPr lang="ru-RU" dirty="0" smtClean="0"/>
              <a:t>курс </a:t>
            </a:r>
            <a:r>
              <a:rPr lang="ru-RU" dirty="0"/>
              <a:t>ориентирован на формирование 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Соответствие задачам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7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80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Ожидаемые личностные результаты освоения курса «Сенсорное развитие»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формирование положительного отношения к школе и учебной деятельности;</a:t>
            </a:r>
          </a:p>
          <a:p>
            <a:pPr lvl="0"/>
            <a:r>
              <a:rPr lang="ru-RU" dirty="0"/>
              <a:t>развитие представления о новой социальной роли ученика, правилах школьной жизни (ответственно относиться к занятиям:  быть готовым к занятиям);</a:t>
            </a:r>
          </a:p>
          <a:p>
            <a:pPr lvl="0"/>
            <a:r>
              <a:rPr lang="ru-RU" dirty="0"/>
              <a:t>развитие самостоятельности в выполнении элементарной предметно – практической деятельности;</a:t>
            </a:r>
          </a:p>
          <a:p>
            <a:pPr lvl="0"/>
            <a:r>
              <a:rPr lang="ru-RU" dirty="0"/>
              <a:t>формирование предпосылок к эстетическому восприятию окружающего мира;</a:t>
            </a:r>
          </a:p>
          <a:p>
            <a:pPr lvl="0"/>
            <a:r>
              <a:rPr lang="ru-RU" dirty="0"/>
              <a:t>социально-эмоциональное участие в процессе общения, развитие навыков сотрудничества со взрослыми;</a:t>
            </a:r>
          </a:p>
          <a:p>
            <a:pPr lvl="0"/>
            <a:r>
              <a:rPr lang="ru-RU" dirty="0"/>
              <a:t>формирование установки на безопасный (умение обращаться с ножницами, клеем и т.п.), здоровый образ жизни (физкультминутки, гимнастика для глаз), наличие мотивации к </a:t>
            </a:r>
            <a:r>
              <a:rPr lang="ru-RU" dirty="0" smtClean="0"/>
              <a:t>труду  (прибраться </a:t>
            </a:r>
            <a:r>
              <a:rPr lang="ru-RU" dirty="0"/>
              <a:t>на парте после выполненного задания </a:t>
            </a:r>
            <a:r>
              <a:rPr lang="ru-RU" dirty="0" smtClean="0"/>
              <a:t>и т.д.).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9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800000"/>
                </a:solidFill>
              </a:rPr>
              <a:t>ПРИМЕРНЫЕ (ОЖИДАЕМЫЕ)  ПРЕДМЕТНЫЕ РЕЗУЛЬТАТЫ ОБУЧЕНИЯ ПО ПРЕДМЕТАМ И КОРРЕКЦИОННЫМ КУРСАМ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285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945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Ожидаемые результаты</a:t>
                      </a:r>
                      <a:endParaRPr lang="ru-RU" dirty="0"/>
                    </a:p>
                  </a:txBody>
                  <a:tcPr/>
                </a:tc>
              </a:tr>
              <a:tr h="5963422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формирование и развитие представлений 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цвете,</a:t>
                      </a:r>
                      <a:r>
                        <a:rPr lang="ru-RU" dirty="0" smtClean="0"/>
                        <a:t> форме и величине;</a:t>
                      </a:r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r>
                        <a:rPr lang="ru-RU" dirty="0" smtClean="0"/>
                        <a:t>формирование </a:t>
                      </a:r>
                      <a:r>
                        <a:rPr lang="ru-RU" dirty="0" err="1" smtClean="0"/>
                        <a:t>пространственно</a:t>
                      </a:r>
                      <a:r>
                        <a:rPr lang="ru-RU" dirty="0" smtClean="0"/>
                        <a:t> - временных представлений;</a:t>
                      </a:r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r>
                        <a:rPr lang="ru-RU" dirty="0" smtClean="0"/>
                        <a:t>формирование количественных представлений и счета в пределах 8; </a:t>
                      </a:r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endParaRPr lang="ru-RU" dirty="0" smtClean="0"/>
                    </a:p>
                    <a:p>
                      <a:pPr lvl="0"/>
                      <a:r>
                        <a:rPr lang="ru-RU" dirty="0" smtClean="0"/>
                        <a:t>знакомство с цифрами и числами   6 – 8, формирование умения  писать цифры в тетради;</a:t>
                      </a:r>
                    </a:p>
                    <a:p>
                      <a:pPr lvl="0"/>
                      <a:r>
                        <a:rPr lang="ru-RU" dirty="0" smtClean="0"/>
                        <a:t>выполнение операций сложения и вычитания, сравнения  групп в пределах 8 на наглядно – действенной основе.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Распознавать  геометрические фигуры круг, квадрат, треугольник, прямоугольник;</a:t>
                      </a:r>
                      <a:endParaRPr lang="ru-RU" dirty="0" smtClean="0">
                        <a:effectLst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Различать и сравнивать предметы по форме, величине, удаленности</a:t>
                      </a:r>
                      <a:endParaRPr lang="ru-RU" dirty="0" smtClean="0">
                        <a:effectLst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Определять количество дней в неделе, их последовательность;</a:t>
                      </a:r>
                      <a:endParaRPr lang="ru-RU" dirty="0" smtClean="0">
                        <a:effectLst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Ориентироваться в схеме тела, в пространстве;</a:t>
                      </a:r>
                      <a:endParaRPr lang="ru-RU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Соотносить число с соответствующим количеством предметов, обозначать его цифрой</a:t>
                      </a:r>
                      <a:endParaRPr lang="ru-RU" dirty="0" smtClean="0">
                        <a:effectLst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Считать на предметной основе  в доступных пределах ребенку;</a:t>
                      </a:r>
                      <a:endParaRPr lang="ru-RU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Узнавать, соотносить и писать цифры 1-8; выкладывать их последовательно в ряд; </a:t>
                      </a:r>
                      <a:endParaRPr lang="ru-RU" dirty="0" smtClean="0">
                        <a:effectLst/>
                      </a:endParaRPr>
                    </a:p>
                    <a:p>
                      <a:pPr lvl="0"/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Выполнять операции сравнения, сложения и вычитания;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ешать простые задачи на нахождение суммы и остатка с опорой на наглядность в доступных ребенку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пределах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i="1" dirty="0" smtClean="0">
                <a:solidFill>
                  <a:srgbClr val="F07F09">
                    <a:lumMod val="50000"/>
                  </a:srgbClr>
                </a:solidFill>
                <a:effectLst/>
              </a:rPr>
              <a:t>Описание системы </a:t>
            </a:r>
            <a:r>
              <a:rPr lang="ru-RU" sz="3300" i="1" dirty="0">
                <a:solidFill>
                  <a:srgbClr val="F07F09">
                    <a:lumMod val="50000"/>
                  </a:srgbClr>
                </a:solidFill>
                <a:effectLst/>
              </a:rPr>
              <a:t>оценки достижения ожидаемых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Организация оценивания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Методы оценивания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пособы </a:t>
            </a:r>
            <a:r>
              <a:rPr lang="ru-RU" dirty="0"/>
              <a:t>обозначения выявленных результатов </a:t>
            </a:r>
          </a:p>
        </p:txBody>
      </p:sp>
    </p:spTree>
    <p:extLst>
      <p:ext uri="{BB962C8B-B14F-4D97-AF65-F5344CB8AC3E}">
        <p14:creationId xmlns:p14="http://schemas.microsoft.com/office/powerpoint/2010/main" val="36881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784976" cy="1431032"/>
          </a:xfrm>
        </p:spPr>
        <p:txBody>
          <a:bodyPr>
            <a:normAutofit fontScale="90000"/>
          </a:bodyPr>
          <a:lstStyle/>
          <a:p>
            <a:pPr>
              <a:lnSpc>
                <a:spcPts val="2900"/>
              </a:lnSpc>
            </a:pPr>
            <a:r>
              <a:rPr lang="ru-RU" sz="3600" i="1" dirty="0" smtClean="0">
                <a:solidFill>
                  <a:srgbClr val="800000"/>
                </a:solidFill>
                <a:effectLst/>
              </a:rPr>
              <a:t>Оценка результативности</a:t>
            </a:r>
            <a:r>
              <a:rPr lang="ru-RU" sz="2700" i="1" dirty="0" smtClean="0">
                <a:solidFill>
                  <a:srgbClr val="800000"/>
                </a:solidFill>
                <a:effectLst/>
              </a:rPr>
              <a:t>.</a:t>
            </a:r>
            <a:br>
              <a:rPr lang="ru-RU" sz="2700" i="1" dirty="0" smtClean="0">
                <a:solidFill>
                  <a:srgbClr val="800000"/>
                </a:solidFill>
                <a:effectLst/>
              </a:rPr>
            </a:br>
            <a:r>
              <a:rPr lang="ru-RU" sz="3100" i="1" dirty="0" smtClean="0">
                <a:solidFill>
                  <a:srgbClr val="800000"/>
                </a:solidFill>
                <a:effectLst/>
              </a:rPr>
              <a:t>При выявлении результативности </a:t>
            </a:r>
            <a:r>
              <a:rPr lang="ru-RU" sz="3100" i="1" dirty="0">
                <a:solidFill>
                  <a:srgbClr val="800000"/>
                </a:solidFill>
                <a:effectLst/>
              </a:rPr>
              <a:t>обучения должен быть учтен ряд факторов</a:t>
            </a:r>
            <a:r>
              <a:rPr lang="ru-RU" sz="3100" i="1" dirty="0" smtClean="0">
                <a:solidFill>
                  <a:srgbClr val="800000"/>
                </a:solidFill>
              </a:rPr>
              <a:t>:</a:t>
            </a:r>
            <a:endParaRPr lang="ru-RU" sz="44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340768"/>
            <a:ext cx="9252520" cy="5976664"/>
          </a:xfrm>
        </p:spPr>
        <p:txBody>
          <a:bodyPr>
            <a:noAutofit/>
          </a:bodyPr>
          <a:lstStyle/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 smtClean="0"/>
              <a:t>особенности </a:t>
            </a:r>
            <a:r>
              <a:rPr lang="ru-RU" sz="2300" dirty="0"/>
              <a:t>текущего психического и соматического состояния каждого обучающегося;</a:t>
            </a:r>
          </a:p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/>
              <a:t>в процессе предъявления заданий должны использоваться все доступные обучающемуся средства невербальной коммуникации (предметы, жесты, фотографии, рисунки, пиктограммы, электронные технологии) и речевые средства (устная, письменная речь);</a:t>
            </a:r>
          </a:p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/>
              <a:t>формы выявления возможной результативности обучения должны быть вариативными для различных детей, разрабатываться индивидуально, разрабатываться в тесной связи с практической деятельностью детей;</a:t>
            </a:r>
          </a:p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/>
              <a:t>способы выявления умений и представлений детей с умственной отсталостью могут носить как традиционный характер, так и быть представлены в другой форме, в том числе в виде некоторых практических заданий; </a:t>
            </a:r>
          </a:p>
        </p:txBody>
      </p:sp>
    </p:spTree>
    <p:extLst>
      <p:ext uri="{BB962C8B-B14F-4D97-AF65-F5344CB8AC3E}">
        <p14:creationId xmlns:p14="http://schemas.microsoft.com/office/powerpoint/2010/main" val="19972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18461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800" dirty="0"/>
              <a:t>Разработка рабочих программ и планирование учебной </a:t>
            </a:r>
            <a:r>
              <a:rPr lang="ru-RU" sz="4800" dirty="0" smtClean="0"/>
              <a:t>деятельности, как показывает практика,  одна </a:t>
            </a:r>
            <a:r>
              <a:rPr lang="ru-RU" sz="4800" dirty="0"/>
              <a:t>из наиболее сложных задач, стоящих перед </a:t>
            </a:r>
            <a:r>
              <a:rPr lang="ru-RU" sz="4800" dirty="0" smtClean="0"/>
              <a:t>педагогами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7990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84096" cy="117876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800000"/>
                </a:solidFill>
                <a:effectLst/>
              </a:rPr>
              <a:t>При выявлении результативности </a:t>
            </a:r>
            <a:r>
              <a:rPr lang="ru-RU" sz="2800" i="1" dirty="0">
                <a:solidFill>
                  <a:srgbClr val="800000"/>
                </a:solidFill>
                <a:effectLst/>
              </a:rPr>
              <a:t>обучения должен быть учтен ряд факторов</a:t>
            </a:r>
            <a:r>
              <a:rPr lang="ru-RU" sz="2800" i="1" dirty="0" smtClean="0">
                <a:solidFill>
                  <a:srgbClr val="800000"/>
                </a:solidFill>
                <a:effectLst/>
              </a:rPr>
              <a:t>:</a:t>
            </a:r>
            <a:endParaRPr lang="ru-RU" sz="2800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 smtClean="0"/>
              <a:t>выявление </a:t>
            </a:r>
            <a:r>
              <a:rPr lang="ru-RU" sz="2300" dirty="0"/>
              <a:t>результативности обучения должно быть направлено не только на определение актуального уровня развития, но и «зоны ближайшего», а для некоторых обучающихся «зоны отдаленного развития», т.е.  возможностей потенциального </a:t>
            </a:r>
            <a:r>
              <a:rPr lang="ru-RU" sz="2300" dirty="0" smtClean="0"/>
              <a:t>развития</a:t>
            </a:r>
            <a:r>
              <a:rPr lang="ru-RU" sz="2300" dirty="0"/>
              <a:t>;</a:t>
            </a:r>
          </a:p>
          <a:p>
            <a:pPr lvl="0">
              <a:buClrTx/>
              <a:buSzPct val="85000"/>
              <a:buFont typeface="Wingdings" charset="2"/>
              <a:buChar char="ü"/>
            </a:pPr>
            <a:r>
              <a:rPr lang="ru-RU" sz="2300" dirty="0"/>
              <a:t>выявление представлений, умений и навыков </a:t>
            </a:r>
            <a:r>
              <a:rPr lang="ru-RU" sz="2300" dirty="0" smtClean="0"/>
              <a:t>в </a:t>
            </a:r>
            <a:r>
              <a:rPr lang="ru-RU" sz="2300" dirty="0"/>
              <a:t>каждой образовательной области должно создавать основу для дальнейшей корректировки специальной индивидуальной образовательной программы, конкретизации плана дальнейшей коррекционно-развивающей </a:t>
            </a:r>
            <a:r>
              <a:rPr lang="ru-RU" sz="2300" dirty="0" smtClean="0"/>
              <a:t>работы;</a:t>
            </a:r>
          </a:p>
          <a:p>
            <a:pPr>
              <a:buClrTx/>
              <a:buSzPct val="85000"/>
              <a:buFont typeface="Wingdings" charset="2"/>
              <a:buChar char="ü"/>
            </a:pPr>
            <a:r>
              <a:rPr lang="ru-RU" sz="2300" dirty="0"/>
              <a:t>в процессе предъявления и выполнения заданий обучающимся </a:t>
            </a:r>
            <a:r>
              <a:rPr lang="ru-RU" sz="2300" dirty="0">
                <a:solidFill>
                  <a:srgbClr val="FF0000"/>
                </a:solidFill>
              </a:rPr>
              <a:t>должна оказываться необходимая помощь,</a:t>
            </a:r>
            <a:r>
              <a:rPr lang="ru-RU" sz="2300" dirty="0"/>
              <a:t> которая может носить разнообразный характер (дополнительные словесные и жестовые инструкции и уточнения, выполнение ребенком задания по образцу, по подражанию, после частичного выполнения взрослым, совместно со взрослым)</a:t>
            </a:r>
            <a:r>
              <a:rPr lang="ru-RU" sz="2300" dirty="0" smtClean="0"/>
              <a:t>.</a:t>
            </a:r>
            <a:endParaRPr lang="ru-RU" sz="23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697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800000"/>
                </a:solidFill>
                <a:effectLst/>
              </a:rPr>
              <a:t>Формы и способы </a:t>
            </a:r>
            <a:r>
              <a:rPr lang="ru-RU" dirty="0" smtClean="0">
                <a:solidFill>
                  <a:srgbClr val="800000"/>
                </a:solidFill>
                <a:effectLst/>
              </a:rPr>
              <a:t>оценки результативности освоения СИПР</a:t>
            </a:r>
            <a:endParaRPr lang="ru-RU" dirty="0">
              <a:solidFill>
                <a:srgbClr val="8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оценке </a:t>
            </a:r>
            <a:r>
              <a:rPr lang="ru-RU" dirty="0" smtClean="0"/>
              <a:t>необходимо </a:t>
            </a:r>
            <a:r>
              <a:rPr lang="ru-RU" dirty="0"/>
              <a:t>учитывать степень самостоятельности </a:t>
            </a:r>
            <a:r>
              <a:rPr lang="ru-RU" dirty="0" smtClean="0"/>
              <a:t>ребенка, например: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выполняет действие самостоятельно»,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выполняет действие по инструкции» (вербальной или невербальной),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выполняет действие по образцу»,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выполняет действие с частичной физической помощью»,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выполняет действие со значительной физической помощью», «действие не выполняет»;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узнает объект»,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не всегда узнает объект»,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«</a:t>
            </a:r>
            <a:r>
              <a:rPr lang="ru-RU" dirty="0"/>
              <a:t>не узнает объект</a:t>
            </a:r>
            <a:r>
              <a:rPr lang="ru-RU" dirty="0" smtClean="0"/>
              <a:t>».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5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>
                <a:solidFill>
                  <a:schemeClr val="accent2">
                    <a:lumMod val="75000"/>
                  </a:schemeClr>
                </a:solidFill>
                <a:effectLst/>
              </a:rPr>
              <a:t>Методы </a:t>
            </a:r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оценивания</a:t>
            </a:r>
            <a:endParaRPr lang="ru-RU" sz="33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417638"/>
            <a:ext cx="9143999" cy="54403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b="1" dirty="0"/>
              <a:t>Традиционные методы (выполнение контрольных / самостоятельных работ, практические работы, тестирование)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Метод </a:t>
            </a:r>
            <a:r>
              <a:rPr lang="ru-RU" sz="2400" b="1" dirty="0">
                <a:solidFill>
                  <a:srgbClr val="FF0000"/>
                </a:solidFill>
              </a:rPr>
              <a:t>э</a:t>
            </a:r>
            <a:r>
              <a:rPr lang="ru-RU" sz="2400" b="1" dirty="0" smtClean="0">
                <a:solidFill>
                  <a:srgbClr val="FF0000"/>
                </a:solidFill>
              </a:rPr>
              <a:t>кспертной  </a:t>
            </a:r>
            <a:r>
              <a:rPr lang="ru-RU" sz="2400" b="1" dirty="0">
                <a:solidFill>
                  <a:srgbClr val="FF0000"/>
                </a:solidFill>
              </a:rPr>
              <a:t>группы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Наблюдение</a:t>
            </a:r>
            <a:endParaRPr lang="ru-RU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B050"/>
                </a:solidFill>
              </a:rPr>
              <a:t>Индивидуальный психолого-педагогический </a:t>
            </a:r>
            <a:r>
              <a:rPr lang="ru-RU" sz="2400" b="1" dirty="0">
                <a:solidFill>
                  <a:srgbClr val="00B050"/>
                </a:solidFill>
              </a:rPr>
              <a:t>эксперимент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00B050"/>
                </a:solidFill>
              </a:rPr>
              <a:t>Изучение продуктов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6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ru-RU" sz="2700" dirty="0">
                <a:solidFill>
                  <a:schemeClr val="accent2">
                    <a:lumMod val="75000"/>
                  </a:schemeClr>
                </a:solidFill>
                <a:effectLst/>
              </a:rPr>
              <a:t>Требования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к оцениванию учебных 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  <a:effectLst/>
              </a:rPr>
              <a:t>достижений обучающихся со значительными когнитивными нарушениями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30120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600" dirty="0"/>
              <a:t>Объективность;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/>
              <a:t>Комплексность,  т.е. возможность охватить все аспекты и этапы формирования учебного навыка;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 smtClean="0"/>
              <a:t>Чувствительность </a:t>
            </a:r>
            <a:r>
              <a:rPr lang="ru-RU" sz="2600" dirty="0"/>
              <a:t>к минимальным продвижениям обучающихся;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/>
              <a:t>Минимизация временных затрат;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/>
              <a:t>Простота в использовании на практике;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/>
              <a:t>Возможность оценить прочность сформированных навыков в течение длительного времени и возможность их применения;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sz="2600" dirty="0" smtClean="0"/>
              <a:t>Нацеленность </a:t>
            </a:r>
            <a:r>
              <a:rPr lang="ru-RU" sz="2600" dirty="0"/>
              <a:t>на улучшение качества обучения с возможностью быстрой корректировки программ.</a:t>
            </a:r>
          </a:p>
          <a:p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10902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Способы обозначения выявленных результатов 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997152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b="1" dirty="0" smtClean="0"/>
              <a:t>Количественные показатели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 smtClean="0"/>
              <a:t>Оценка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 err="1" smtClean="0"/>
              <a:t>Балльно-уровневая</a:t>
            </a:r>
            <a:r>
              <a:rPr lang="ru-RU" sz="2700" dirty="0" smtClean="0"/>
              <a:t> система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 smtClean="0"/>
              <a:t>Количество правильно выполненных заданий за промежуток времени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 smtClean="0"/>
              <a:t>Количество невербальных знаков, используемых за единицу времени в заданной модели общения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781128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b="1" dirty="0" smtClean="0"/>
              <a:t>Качественные критерии </a:t>
            </a:r>
            <a:r>
              <a:rPr lang="ru-RU" b="1" dirty="0"/>
              <a:t>по итогам практических </a:t>
            </a:r>
            <a:r>
              <a:rPr lang="ru-RU" b="1" dirty="0" smtClean="0"/>
              <a:t>действий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! – не выполняет;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ПП – выполняет со значительной помощью;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П – выполняет с частичной помощью;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И – по последовательной инструкции;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О – по образцу;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ОШ – самостоятельно, но с ошибками;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700" dirty="0"/>
              <a:t>С – самостоятельно и без ошибок.</a:t>
            </a:r>
          </a:p>
        </p:txBody>
      </p:sp>
    </p:spTree>
    <p:extLst>
      <p:ext uri="{BB962C8B-B14F-4D97-AF65-F5344CB8AC3E}">
        <p14:creationId xmlns:p14="http://schemas.microsoft.com/office/powerpoint/2010/main" val="865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74832" cy="10275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П. 2.9.5: 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коррекционных курсов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07" y="1340768"/>
            <a:ext cx="8490140" cy="5312122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1) пояснительная записка,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r>
              <a:rPr lang="ru-RU" dirty="0" smtClean="0"/>
              <a:t>конкретизируются </a:t>
            </a:r>
            <a:r>
              <a:rPr lang="ru-RU" dirty="0"/>
              <a:t>общие цели 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r>
              <a:rPr lang="ru-RU" dirty="0" smtClean="0"/>
              <a:t>общая характеристика </a:t>
            </a:r>
            <a:r>
              <a:rPr lang="ru-RU" dirty="0"/>
              <a:t>учебного предмета,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>
                <a:solidFill>
                  <a:srgbClr val="FF0000"/>
                </a:solidFill>
              </a:rPr>
              <a:t>содержание учебного предмета, коррекционного курса</a:t>
            </a:r>
            <a:r>
              <a:rPr lang="ru-RU" dirty="0"/>
              <a:t>;</a:t>
            </a:r>
          </a:p>
          <a:p>
            <a:pPr marL="137160" indent="0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>
                <a:solidFill>
                  <a:srgbClr val="FF0000"/>
                </a:solidFill>
              </a:rPr>
              <a:t>тематическое планирование с определением основных видов учебной деятельности обучающихся;</a:t>
            </a:r>
          </a:p>
          <a:p>
            <a:pPr marL="137160" indent="0"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/>
              <a:t>описание материально-технического обеспечения образовательной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effectLst/>
              </a:rPr>
              <a:t>Содержание учебного предмета, коррекционного курса</a:t>
            </a:r>
            <a:endParaRPr lang="ru-RU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Структурировано: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 направлениям (блокам,  разделам)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По этапам</a:t>
            </a:r>
          </a:p>
          <a:p>
            <a:pPr marL="137160" indent="0">
              <a:buNone/>
            </a:pPr>
            <a:r>
              <a:rPr lang="ru-RU" dirty="0" smtClean="0"/>
              <a:t>Направления / этапы должны быть соотносимы с задачами и ожидаемыми результатами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4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Примерный алгоритм составления рабочей программы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b="1" i="1" dirty="0"/>
              <a:t>Август:</a:t>
            </a:r>
          </a:p>
          <a:p>
            <a:pPr marL="633413" indent="-269875">
              <a:buNone/>
            </a:pPr>
            <a:r>
              <a:rPr lang="ru-RU" dirty="0"/>
              <a:t>1.	</a:t>
            </a:r>
            <a:r>
              <a:rPr lang="ru-RU" dirty="0" smtClean="0"/>
              <a:t>Предварительное составление рабочей </a:t>
            </a:r>
            <a:r>
              <a:rPr lang="ru-RU" dirty="0"/>
              <a:t>программы </a:t>
            </a:r>
            <a:endParaRPr lang="ru-RU" dirty="0" smtClean="0"/>
          </a:p>
          <a:p>
            <a:pPr marL="137160" indent="0">
              <a:buNone/>
            </a:pPr>
            <a:r>
              <a:rPr lang="ru-RU" b="1" i="1" dirty="0" smtClean="0"/>
              <a:t>Сентябрь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ru-RU" i="1" dirty="0"/>
              <a:t>сроки могут варьироваться</a:t>
            </a:r>
            <a:r>
              <a:rPr lang="ru-RU" dirty="0"/>
              <a:t>):</a:t>
            </a:r>
          </a:p>
          <a:p>
            <a:pPr marL="714375" indent="-350838">
              <a:buNone/>
            </a:pPr>
            <a:r>
              <a:rPr lang="ru-RU" dirty="0"/>
              <a:t>1.	Реализация исходно-диагностического блока рабочей программы по предмету.</a:t>
            </a:r>
          </a:p>
          <a:p>
            <a:pPr marL="714375" indent="-350838">
              <a:buNone/>
            </a:pPr>
            <a:r>
              <a:rPr lang="ru-RU" dirty="0"/>
              <a:t>2.	Корректировка рабочей программы на основе результатов диагностики.</a:t>
            </a:r>
          </a:p>
          <a:p>
            <a:pPr marL="714375" indent="-350838">
              <a:buNone/>
            </a:pPr>
            <a:r>
              <a:rPr lang="ru-RU" dirty="0"/>
              <a:t>3.	Согласование и утверждение рабочей </a:t>
            </a:r>
            <a:r>
              <a:rPr lang="ru-RU" dirty="0" smtClean="0"/>
              <a:t>программы.</a:t>
            </a:r>
            <a:endParaRPr lang="ru-RU" dirty="0"/>
          </a:p>
          <a:p>
            <a:pPr marL="137160" indent="0">
              <a:buNone/>
            </a:pPr>
            <a:r>
              <a:rPr lang="ru-RU" b="1" i="1" dirty="0"/>
              <a:t>В течение учебного года:</a:t>
            </a:r>
          </a:p>
          <a:p>
            <a:pPr marL="137160" indent="0">
              <a:buNone/>
            </a:pPr>
            <a:r>
              <a:rPr lang="ru-RU" dirty="0"/>
              <a:t>Реализация рабочей </a:t>
            </a:r>
            <a:r>
              <a:rPr lang="ru-RU" dirty="0" smtClean="0"/>
              <a:t>программы  (допустимы корректировки).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7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Рабочая программа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предмету -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0963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dirty="0" smtClean="0"/>
              <a:t>это </a:t>
            </a:r>
            <a:r>
              <a:rPr lang="ru-RU" sz="3200" dirty="0"/>
              <a:t>документ, определяющий содержание, объем, порядок изучения какой-либо учебной дисциплины, в соответствии с которым учитель непосредственно осуществляет учебный процесс в конкретном классе по учебному предмету.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09588" y="4813176"/>
            <a:ext cx="8229600" cy="20448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В соответствии с ФГОС  рабочие программы учебных предметов, курсов являются обязательным компонентом содержательного раздела ООП образовательной организации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32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31604"/>
            <a:ext cx="8229600" cy="4709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Цель рабочей программы</a:t>
            </a:r>
            <a:r>
              <a:rPr lang="ru-RU" dirty="0"/>
              <a:t> – планирование, организация и управление учебным процессом по определенной учебной дисциплине.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/>
              <a:t>Задачи учебной рабочей программы</a:t>
            </a:r>
            <a:r>
              <a:rPr lang="ru-RU" dirty="0"/>
              <a:t> – конкретное определение содержания, объема, порядка изучения учебной дисциплины с учетом особенностей учебного процесса того или иного образовательного учреждения и контингента обучаемых.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7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Функции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400" b="1" dirty="0"/>
              <a:t>н</a:t>
            </a:r>
            <a:r>
              <a:rPr lang="ru-RU" sz="4400" b="1" dirty="0" smtClean="0"/>
              <a:t>ормативная;</a:t>
            </a:r>
            <a:r>
              <a:rPr lang="ru-RU" sz="44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b="1" dirty="0" smtClean="0"/>
              <a:t>информационно-методическая;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b="1" dirty="0" smtClean="0"/>
              <a:t>организационно-планирующая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2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Требования к рабочей программе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73325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/>
              <a:t>1. Наличие признаков нормативного документа.</a:t>
            </a:r>
          </a:p>
          <a:p>
            <a:pPr marL="137160" indent="0">
              <a:buNone/>
            </a:pPr>
            <a:r>
              <a:rPr lang="ru-RU" dirty="0"/>
              <a:t>2. Учет основных положений адаптированной образовательной программы.</a:t>
            </a:r>
          </a:p>
          <a:p>
            <a:pPr marL="137160" indent="0">
              <a:buNone/>
            </a:pPr>
            <a:r>
              <a:rPr lang="ru-RU" dirty="0"/>
              <a:t>3. Полнота раскрытия целей и ценностей обучения.</a:t>
            </a:r>
          </a:p>
          <a:p>
            <a:pPr marL="137160" indent="0">
              <a:buNone/>
            </a:pPr>
            <a:r>
              <a:rPr lang="ru-RU" dirty="0"/>
              <a:t>4. Системность и целостность содержания образования.</a:t>
            </a:r>
          </a:p>
          <a:p>
            <a:pPr marL="137160" indent="0">
              <a:buNone/>
            </a:pPr>
            <a:r>
              <a:rPr lang="ru-RU" dirty="0"/>
              <a:t>5. Последовательность расположения и взаимосвязь всех элементов содержания курса; определение методов, организационных форм и средств обучения, что отражает единство содержания образования и процесса обучения в построении программы.</a:t>
            </a:r>
          </a:p>
          <a:p>
            <a:pPr marL="137160" indent="0">
              <a:buNone/>
            </a:pPr>
            <a:r>
              <a:rPr lang="ru-RU" dirty="0"/>
              <a:t>6. Учет логических взаимосвязей с другими предметами учебного </a:t>
            </a:r>
            <a:r>
              <a:rPr lang="ru-RU" dirty="0" smtClean="0"/>
              <a:t>плана.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7. Конкретность и однозначность представления элементов содержания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Специфические требования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ориентированность на формирование социально-значимых умений и навыков, жизненных компетенций, необходимых для социализации, ориентации в социальной среде, повседневных жизненных ситуациях;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интегративное изучение отдельных дисциплин;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невозможность полной стандартизации, наличие </a:t>
            </a:r>
            <a:r>
              <a:rPr lang="ru-RU" dirty="0" err="1"/>
              <a:t>разноуровневых</a:t>
            </a:r>
            <a:r>
              <a:rPr lang="ru-RU" dirty="0"/>
              <a:t> программ, адаптированных для индивидуального обучения; поддержка и развитие сложившегося уровня индивидуализации и вариативности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3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0" y="116632"/>
            <a:ext cx="9140480" cy="1008112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chemeClr val="accent1">
                    <a:lumMod val="50000"/>
                  </a:schemeClr>
                </a:solidFill>
                <a:effectLst/>
              </a:rPr>
              <a:t>п</a:t>
            </a:r>
            <a:r>
              <a:rPr lang="ru-RU" sz="2400" b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. 2.9.5 </a:t>
            </a:r>
            <a:r>
              <a:rPr lang="ru-RU" sz="2800" b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ФГОС УО: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Программы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отдельных учебных предметов,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/>
              </a:rPr>
              <a:t>курсов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должны содержать: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06" y="1196752"/>
            <a:ext cx="8931581" cy="5456138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1) </a:t>
            </a:r>
            <a:r>
              <a:rPr lang="ru-RU" u="sng" dirty="0" smtClean="0"/>
              <a:t>пояснительную записку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dirty="0" smtClean="0"/>
              <a:t>которой:</a:t>
            </a:r>
          </a:p>
          <a:p>
            <a:r>
              <a:rPr lang="ru-RU" dirty="0" smtClean="0"/>
              <a:t>конкретизируются </a:t>
            </a:r>
            <a:r>
              <a:rPr lang="ru-RU" dirty="0"/>
              <a:t>общие цели образования с учетом специфики учебного предмета, коррекционного </a:t>
            </a:r>
            <a:r>
              <a:rPr lang="ru-RU" dirty="0" smtClean="0"/>
              <a:t>курса;</a:t>
            </a:r>
          </a:p>
          <a:p>
            <a:r>
              <a:rPr lang="ru-RU" dirty="0" smtClean="0"/>
              <a:t>общая характеристика </a:t>
            </a:r>
            <a:r>
              <a:rPr lang="ru-RU" dirty="0"/>
              <a:t>учебного предмета, коррекционного курса с учетом особенностей его освоения </a:t>
            </a:r>
            <a:r>
              <a:rPr lang="ru-RU" dirty="0" smtClean="0"/>
              <a:t>обучающимися;</a:t>
            </a:r>
          </a:p>
          <a:p>
            <a:r>
              <a:rPr lang="ru-RU" dirty="0" smtClean="0"/>
              <a:t>описание </a:t>
            </a:r>
            <a:r>
              <a:rPr lang="ru-RU" dirty="0"/>
              <a:t>места учебного предмета в учебном </a:t>
            </a:r>
            <a:r>
              <a:rPr lang="ru-RU" dirty="0" smtClean="0"/>
              <a:t>плане;</a:t>
            </a:r>
          </a:p>
          <a:p>
            <a:r>
              <a:rPr lang="ru-RU" dirty="0" smtClean="0"/>
              <a:t>личностные </a:t>
            </a:r>
            <a:r>
              <a:rPr lang="ru-RU" dirty="0"/>
              <a:t>и предметные результаты освоения учебного предмета, коррекционного курса;</a:t>
            </a:r>
          </a:p>
          <a:p>
            <a:pPr marL="137160" indent="0">
              <a:buNone/>
            </a:pPr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u="sng" dirty="0"/>
              <a:t>содержание учебного предмета</a:t>
            </a:r>
            <a:r>
              <a:rPr lang="ru-RU" b="1" dirty="0"/>
              <a:t>, </a:t>
            </a:r>
            <a:r>
              <a:rPr lang="ru-RU" dirty="0"/>
              <a:t>коррекционного курса;</a:t>
            </a:r>
          </a:p>
          <a:p>
            <a:pPr marL="137160" indent="0">
              <a:buNone/>
            </a:pPr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u="sng" dirty="0"/>
              <a:t>тематическое планирование </a:t>
            </a:r>
            <a:r>
              <a:rPr lang="ru-RU" dirty="0"/>
              <a:t>с определением основных видов учебной деятельности обучающихся;</a:t>
            </a:r>
          </a:p>
          <a:p>
            <a:pPr marL="137160" indent="0">
              <a:buNone/>
            </a:pPr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u="sng" dirty="0"/>
              <a:t>описание материально-технического </a:t>
            </a:r>
            <a:r>
              <a:rPr lang="ru-RU" dirty="0"/>
              <a:t>обеспечения образовательной деятельности.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0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8875</TotalTime>
  <Words>2123</Words>
  <Application>Microsoft Office PowerPoint</Application>
  <PresentationFormat>Экран (4:3)</PresentationFormat>
  <Paragraphs>292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Апекс</vt:lpstr>
      <vt:lpstr>Презентация PowerPoint</vt:lpstr>
      <vt:lpstr>Нормативно – правовое обеспечение</vt:lpstr>
      <vt:lpstr>Презентация PowerPoint</vt:lpstr>
      <vt:lpstr>Рабочая программа по предмету -</vt:lpstr>
      <vt:lpstr>Презентация PowerPoint</vt:lpstr>
      <vt:lpstr>Функции: </vt:lpstr>
      <vt:lpstr>Требования к рабочей программе</vt:lpstr>
      <vt:lpstr>Специфические требования</vt:lpstr>
      <vt:lpstr>п. 2.9.5 ФГОС УО: Программы отдельных учебных предметов,  курсов  должны содержать:</vt:lpstr>
      <vt:lpstr>В соответствии ФГОС ОВЗ рабочие программы отдельных учебных предметов, курсов должны содержать:</vt:lpstr>
      <vt:lpstr>Учебный план включает:</vt:lpstr>
      <vt:lpstr>Предметные области, предметы и отдельные программы</vt:lpstr>
      <vt:lpstr>Коррекционно-развивающие  области:</vt:lpstr>
      <vt:lpstr>Приказ № 1599:</vt:lpstr>
      <vt:lpstr>Предметы и коррекционные курсы учебного плана</vt:lpstr>
      <vt:lpstr>Титульный лист (визитная карточка)</vt:lpstr>
      <vt:lpstr>Презентация PowerPoint</vt:lpstr>
      <vt:lpstr>п. 2.9.5: Программы отдельных учебных предметов, коррекционных курсов:</vt:lpstr>
      <vt:lpstr>Формулировка цели</vt:lpstr>
      <vt:lpstr>Требования к формулировке задач </vt:lpstr>
      <vt:lpstr>П. 2.9.5: Программы отдельных учебных предметов, коррекционных курсов должны содержать:</vt:lpstr>
      <vt:lpstr>Сенсорное развитие</vt:lpstr>
      <vt:lpstr>П. 2.9.5: Программы отдельных учебных предметов, коррекционных курсов : </vt:lpstr>
      <vt:lpstr>Требования к формулировкам результатов</vt:lpstr>
      <vt:lpstr>Ожидаемые личностные результаты освоения курса «Сенсорное развитие»</vt:lpstr>
      <vt:lpstr>ПРИМЕРНЫЕ (ОЖИДАЕМЫЕ)  ПРЕДМЕТНЫЕ РЕЗУЛЬТАТЫ ОБУЧЕНИЯ ПО ПРЕДМЕТАМ И КОРРЕКЦИОННЫМ КУРСАМ</vt:lpstr>
      <vt:lpstr>Презентация PowerPoint</vt:lpstr>
      <vt:lpstr>Описание системы оценки достижения ожидаемых результатов</vt:lpstr>
      <vt:lpstr>Оценка результативности. При выявлении результативности обучения должен быть учтен ряд факторов:</vt:lpstr>
      <vt:lpstr>При выявлении результативности обучения должен быть учтен ряд факторов:</vt:lpstr>
      <vt:lpstr>Формы и способы оценки результативности освоения СИПР</vt:lpstr>
      <vt:lpstr>Методы оценивания</vt:lpstr>
      <vt:lpstr>Требования к оцениванию учебных достижений обучающихся со значительными когнитивными нарушениями</vt:lpstr>
      <vt:lpstr>Способы обозначения выявленных результатов </vt:lpstr>
      <vt:lpstr>П. 2.9.5: Программы отдельных учебных предметов, коррекционных курсов :</vt:lpstr>
      <vt:lpstr>Содержание учебного предмета, коррекционного курса</vt:lpstr>
      <vt:lpstr>Примерный алгоритм составления рабочей программы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и содержательные аспекты  сопровождаемого (поддерживаемого) проживания</dc:title>
  <dc:creator>HP</dc:creator>
  <cp:lastModifiedBy>Гуров Виктор Александрович</cp:lastModifiedBy>
  <cp:revision>722</cp:revision>
  <dcterms:created xsi:type="dcterms:W3CDTF">2011-10-04T03:30:39Z</dcterms:created>
  <dcterms:modified xsi:type="dcterms:W3CDTF">2016-03-11T14:11:49Z</dcterms:modified>
</cp:coreProperties>
</file>