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48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2911475" y="2335402"/>
            <a:ext cx="8488577" cy="1479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spc="-104" dirty="0" err="1" smtClean="0">
                <a:solidFill>
                  <a:srgbClr val="BF0000"/>
                </a:solidFill>
                <a:latin typeface="Calibri"/>
                <a:ea typeface="Calibri"/>
              </a:rPr>
              <a:t>Синдром</a:t>
            </a:r>
            <a:r>
              <a:rPr lang="en-US" altLang="zh-CN" sz="3600" b="1" spc="-34" dirty="0" smtClean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90" dirty="0">
                <a:solidFill>
                  <a:srgbClr val="BF0000"/>
                </a:solidFill>
                <a:latin typeface="Calibri"/>
                <a:ea typeface="Calibri"/>
              </a:rPr>
              <a:t>старческой</a:t>
            </a:r>
            <a:r>
              <a:rPr lang="en-US" altLang="zh-CN" sz="3600" b="1" spc="-4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85" dirty="0">
                <a:solidFill>
                  <a:srgbClr val="BF0000"/>
                </a:solidFill>
                <a:latin typeface="Calibri"/>
                <a:ea typeface="Calibri"/>
              </a:rPr>
              <a:t>астении:</a:t>
            </a:r>
          </a:p>
          <a:p>
            <a:pPr marL="0" indent="874776">
              <a:lnSpc>
                <a:spcPct val="100000"/>
              </a:lnSpc>
            </a:pPr>
            <a:r>
              <a:rPr lang="en-US" altLang="zh-CN" sz="3600" b="1" spc="-80" dirty="0">
                <a:solidFill>
                  <a:srgbClr val="BF0000"/>
                </a:solidFill>
                <a:latin typeface="Calibri"/>
                <a:ea typeface="Calibri"/>
              </a:rPr>
              <a:t>особенности</a:t>
            </a:r>
            <a:r>
              <a:rPr lang="en-US" altLang="zh-CN" sz="3600" b="1" spc="-104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80" dirty="0">
                <a:solidFill>
                  <a:srgbClr val="BF0000"/>
                </a:solidFill>
                <a:latin typeface="Calibri"/>
                <a:ea typeface="Calibri"/>
              </a:rPr>
              <a:t>ведения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29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520" y="1287780"/>
            <a:ext cx="5394960" cy="4274820"/>
          </a:xfrm>
          <a:prstGeom prst="rect">
            <a:avLst/>
          </a:prstGeom>
        </p:spPr>
      </p:pic>
      <p:sp>
        <p:nvSpPr>
          <p:cNvPr id="2" name="TextBox 35"/>
          <p:cNvSpPr txBox="1"/>
          <p:nvPr/>
        </p:nvSpPr>
        <p:spPr>
          <a:xfrm>
            <a:off x="6373621" y="3876906"/>
            <a:ext cx="4081767" cy="11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2500" spc="40" dirty="0">
                <a:solidFill>
                  <a:srgbClr val="000000"/>
                </a:solidFill>
                <a:latin typeface="Arial"/>
                <a:ea typeface="Arial"/>
              </a:rPr>
              <a:t>Снижение</a:t>
            </a:r>
            <a:r>
              <a:rPr lang="en-US" altLang="zh-CN" sz="2500" spc="-3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500" spc="55" dirty="0">
                <a:solidFill>
                  <a:srgbClr val="000000"/>
                </a:solidFill>
                <a:latin typeface="Arial"/>
                <a:ea typeface="Arial"/>
              </a:rPr>
              <a:t>ПАМЯТИ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500" spc="25" dirty="0">
                <a:solidFill>
                  <a:srgbClr val="000000"/>
                </a:solidFill>
                <a:latin typeface="Arial"/>
                <a:ea typeface="Arial"/>
              </a:rPr>
              <a:t>Когнитивные</a:t>
            </a:r>
            <a:r>
              <a:rPr lang="en-US" altLang="zh-CN" sz="2500" spc="-3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500" spc="25" dirty="0">
                <a:solidFill>
                  <a:srgbClr val="000000"/>
                </a:solidFill>
                <a:latin typeface="Arial"/>
                <a:ea typeface="Arial"/>
              </a:rPr>
              <a:t>расстройства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Arial"/>
                <a:ea typeface="Arial"/>
              </a:rPr>
              <a:t>Демен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</a:rPr>
              <a:t>ция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79" y="1226820"/>
            <a:ext cx="5257800" cy="4404360"/>
          </a:xfrm>
          <a:prstGeom prst="rect">
            <a:avLst/>
          </a:prstGeom>
        </p:spPr>
      </p:pic>
      <p:sp>
        <p:nvSpPr>
          <p:cNvPr id="2" name="TextBox 37"/>
          <p:cNvSpPr txBox="1"/>
          <p:nvPr/>
        </p:nvSpPr>
        <p:spPr>
          <a:xfrm>
            <a:off x="6902450" y="5729415"/>
            <a:ext cx="3250462" cy="7319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2400" spc="34" dirty="0">
                <a:solidFill>
                  <a:srgbClr val="000000"/>
                </a:solidFill>
                <a:latin typeface="Arial"/>
                <a:ea typeface="Arial"/>
              </a:rPr>
              <a:t>НЕДЕРЖАНИЕ</a:t>
            </a:r>
            <a:r>
              <a:rPr lang="en-US" altLang="zh-CN" sz="2400" spc="-3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ea typeface="Arial"/>
              </a:rPr>
              <a:t>МОЧИ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ea typeface="Arial"/>
              </a:rPr>
              <a:t>ка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ea typeface="Arial"/>
              </a:rPr>
              <a:t>ла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179" y="1226820"/>
            <a:ext cx="5509260" cy="4274820"/>
          </a:xfrm>
          <a:prstGeom prst="rect">
            <a:avLst/>
          </a:prstGeom>
        </p:spPr>
      </p:pic>
      <p:sp>
        <p:nvSpPr>
          <p:cNvPr id="2" name="TextBox 39"/>
          <p:cNvSpPr txBox="1"/>
          <p:nvPr/>
        </p:nvSpPr>
        <p:spPr>
          <a:xfrm>
            <a:off x="7527925" y="5574214"/>
            <a:ext cx="2211620" cy="7624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500" spc="-15" dirty="0">
                <a:solidFill>
                  <a:srgbClr val="000000"/>
                </a:solidFill>
                <a:latin typeface="Arial"/>
                <a:ea typeface="Arial"/>
              </a:rPr>
              <a:t>СА</a:t>
            </a:r>
            <a:r>
              <a:rPr lang="en-US" altLang="zh-CN" sz="2500" spc="-10" dirty="0">
                <a:solidFill>
                  <a:srgbClr val="000000"/>
                </a:solidFill>
                <a:latin typeface="Arial"/>
                <a:ea typeface="Arial"/>
              </a:rPr>
              <a:t>РКОПЕНИЯ</a:t>
            </a:r>
          </a:p>
          <a:p>
            <a:pPr marL="0">
              <a:lnSpc>
                <a:spcPct val="100000"/>
              </a:lnSpc>
            </a:pPr>
            <a:r>
              <a:rPr lang="en-US" altLang="zh-CN" sz="2500" spc="-5" dirty="0">
                <a:solidFill>
                  <a:srgbClr val="000000"/>
                </a:solidFill>
                <a:latin typeface="Arial"/>
                <a:ea typeface="Arial"/>
              </a:rPr>
              <a:t>Ожире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</a:rPr>
              <a:t>ние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520" y="1165860"/>
            <a:ext cx="5265420" cy="4602479"/>
          </a:xfrm>
          <a:prstGeom prst="rect">
            <a:avLst/>
          </a:prstGeom>
        </p:spPr>
      </p:pic>
      <p:sp>
        <p:nvSpPr>
          <p:cNvPr id="2" name="TextBox 41"/>
          <p:cNvSpPr txBox="1"/>
          <p:nvPr/>
        </p:nvSpPr>
        <p:spPr>
          <a:xfrm>
            <a:off x="7686802" y="3222839"/>
            <a:ext cx="2717908" cy="762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500" spc="-5" dirty="0">
                <a:solidFill>
                  <a:srgbClr val="000000"/>
                </a:solidFill>
                <a:latin typeface="Arial"/>
                <a:ea typeface="Arial"/>
              </a:rPr>
              <a:t>СНИЖЕН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</a:rPr>
              <a:t>ИЕ</a:t>
            </a:r>
          </a:p>
          <a:p>
            <a:pPr marL="0">
              <a:lnSpc>
                <a:spcPct val="100000"/>
              </a:lnSpc>
            </a:pP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</a:rPr>
              <a:t>ЗРЕНИЯ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5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</a:rPr>
              <a:t>СЛУХА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520" y="1226820"/>
            <a:ext cx="5318760" cy="4404360"/>
          </a:xfrm>
          <a:prstGeom prst="rect">
            <a:avLst/>
          </a:prstGeom>
        </p:spPr>
      </p:pic>
      <p:sp>
        <p:nvSpPr>
          <p:cNvPr id="2" name="TextBox 43"/>
          <p:cNvSpPr txBox="1"/>
          <p:nvPr/>
        </p:nvSpPr>
        <p:spPr>
          <a:xfrm>
            <a:off x="5851525" y="5822122"/>
            <a:ext cx="2953671" cy="381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500" spc="-25" dirty="0">
                <a:solidFill>
                  <a:srgbClr val="000000"/>
                </a:solidFill>
                <a:latin typeface="Arial"/>
                <a:ea typeface="Arial"/>
              </a:rPr>
              <a:t>ПОЛИ</a:t>
            </a:r>
            <a:r>
              <a:rPr lang="en-US" altLang="zh-CN" sz="2500" spc="-20" dirty="0">
                <a:solidFill>
                  <a:srgbClr val="000000"/>
                </a:solidFill>
                <a:latin typeface="Arial"/>
                <a:ea typeface="Arial"/>
              </a:rPr>
              <a:t>ПРАГМАЗИЯ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79" y="1097280"/>
            <a:ext cx="5128260" cy="4343400"/>
          </a:xfrm>
          <a:prstGeom prst="rect">
            <a:avLst/>
          </a:prstGeom>
        </p:spPr>
      </p:pic>
      <p:sp>
        <p:nvSpPr>
          <p:cNvPr id="2" name="TextBox 45"/>
          <p:cNvSpPr txBox="1"/>
          <p:nvPr/>
        </p:nvSpPr>
        <p:spPr>
          <a:xfrm>
            <a:off x="5984747" y="4974460"/>
            <a:ext cx="3910812" cy="9864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166"/>
              </a:lnSpc>
            </a:pPr>
            <a:r>
              <a:rPr lang="en-US" altLang="zh-CN" sz="2500" spc="-30" dirty="0">
                <a:solidFill>
                  <a:srgbClr val="000000"/>
                </a:solidFill>
                <a:latin typeface="Arial"/>
                <a:ea typeface="Arial"/>
              </a:rPr>
              <a:t>ОДИН</a:t>
            </a:r>
            <a:r>
              <a:rPr lang="en-US" altLang="zh-CN" sz="2500" spc="-25" dirty="0">
                <a:solidFill>
                  <a:srgbClr val="000000"/>
                </a:solidFill>
                <a:latin typeface="Arial"/>
                <a:ea typeface="Arial"/>
              </a:rPr>
              <a:t>ОЧЕСТВО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ea typeface="Arial"/>
              </a:rPr>
              <a:t>Материальная</a:t>
            </a:r>
            <a:r>
              <a:rPr lang="en-US" altLang="zh-CN" sz="2000" spc="-2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ea typeface="Arial"/>
              </a:rPr>
              <a:t>незащищенность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Жестокое</a:t>
            </a:r>
            <a:r>
              <a:rPr lang="en-US" altLang="zh-CN" sz="20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обращение/насилие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380" y="0"/>
            <a:ext cx="9166859" cy="6858000"/>
          </a:xfrm>
          <a:prstGeom prst="rect">
            <a:avLst/>
          </a:prstGeom>
        </p:spPr>
      </p:pic>
      <p:sp>
        <p:nvSpPr>
          <p:cNvPr id="2" name="TextBox 47"/>
          <p:cNvSpPr txBox="1"/>
          <p:nvPr/>
        </p:nvSpPr>
        <p:spPr>
          <a:xfrm>
            <a:off x="3506470" y="767062"/>
            <a:ext cx="6730254" cy="575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МЕДИЦИНСКИЕ</a:t>
            </a:r>
            <a:r>
              <a:rPr lang="en-US" altLang="zh-CN" sz="22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ПРОБЛЕМЫ</a:t>
            </a:r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пожилом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старческом</a:t>
            </a:r>
            <a:r>
              <a:rPr lang="en-US" altLang="zh-CN" sz="22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возрасте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25"/>
              </a:lnSpc>
            </a:pPr>
            <a:endParaRPr lang="en-US" dirty="0" smtClean="0"/>
          </a:p>
          <a:p>
            <a:pPr marL="3175380" hangingPunct="0">
              <a:lnSpc>
                <a:spcPct val="100000"/>
              </a:lnSpc>
            </a:pPr>
            <a:r>
              <a:rPr lang="en-US" altLang="zh-CN" sz="1800" spc="5" dirty="0">
                <a:solidFill>
                  <a:srgbClr val="000000"/>
                </a:solidFill>
                <a:latin typeface="Arial"/>
                <a:ea typeface="Arial"/>
              </a:rPr>
              <a:t>Инф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екции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1800" spc="-20" dirty="0">
                <a:solidFill>
                  <a:srgbClr val="000000"/>
                </a:solidFill>
                <a:latin typeface="Arial"/>
                <a:ea typeface="Arial"/>
              </a:rPr>
              <a:t>Тр</a:t>
            </a:r>
            <a:r>
              <a:rPr lang="en-US" altLang="zh-CN" sz="1800" spc="-15" dirty="0">
                <a:solidFill>
                  <a:srgbClr val="000000"/>
                </a:solidFill>
                <a:latin typeface="Arial"/>
                <a:ea typeface="Arial"/>
              </a:rPr>
              <a:t>авмы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1800" spc="5" dirty="0">
                <a:solidFill>
                  <a:srgbClr val="000000"/>
                </a:solidFill>
                <a:latin typeface="Arial"/>
                <a:ea typeface="Arial"/>
              </a:rPr>
              <a:t>Онкол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огические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заболе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вания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Ат</a:t>
            </a: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еросклероз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1800" spc="-20" dirty="0">
                <a:solidFill>
                  <a:srgbClr val="000000"/>
                </a:solidFill>
                <a:latin typeface="Arial"/>
                <a:ea typeface="Arial"/>
              </a:rPr>
              <a:t>Ги</a:t>
            </a:r>
            <a:r>
              <a:rPr lang="en-US" altLang="zh-CN" sz="1800" spc="-15" dirty="0">
                <a:solidFill>
                  <a:srgbClr val="000000"/>
                </a:solidFill>
                <a:latin typeface="Arial"/>
                <a:ea typeface="Arial"/>
              </a:rPr>
              <a:t>пертония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1800" spc="20" dirty="0">
                <a:solidFill>
                  <a:srgbClr val="000000"/>
                </a:solidFill>
                <a:latin typeface="Arial"/>
                <a:ea typeface="Arial"/>
              </a:rPr>
              <a:t>Сахарный</a:t>
            </a:r>
            <a:r>
              <a:rPr lang="en-US" altLang="zh-CN" sz="1800" spc="-2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25" dirty="0">
                <a:solidFill>
                  <a:srgbClr val="000000"/>
                </a:solidFill>
                <a:latin typeface="Arial"/>
                <a:ea typeface="Arial"/>
              </a:rPr>
              <a:t>диабет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1800" spc="-15" dirty="0">
                <a:solidFill>
                  <a:srgbClr val="000000"/>
                </a:solidFill>
                <a:latin typeface="Arial"/>
                <a:ea typeface="Arial"/>
              </a:rPr>
              <a:t>ИБС</a:t>
            </a:r>
          </a:p>
          <a:p>
            <a:pPr marL="0" indent="3175380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Ожир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ение</a:t>
            </a:r>
          </a:p>
          <a:p>
            <a:pPr marL="0" indent="3175380">
              <a:lnSpc>
                <a:spcPct val="7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Заболевания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суставов</a:t>
            </a:r>
            <a:r>
              <a:rPr lang="en-US" altLang="zh-CN" sz="18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+</a:t>
            </a:r>
          </a:p>
          <a:p>
            <a:pPr marL="0" indent="2798952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Более</a:t>
            </a:r>
            <a:r>
              <a:rPr lang="en-US" altLang="zh-CN" sz="1800" b="1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60</a:t>
            </a:r>
            <a:r>
              <a:rPr lang="en-US" altLang="zh-CN" sz="1800" b="1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гериатрических</a:t>
            </a:r>
            <a:r>
              <a:rPr lang="en-US" altLang="zh-CN" sz="1800" b="1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проблем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20" y="0"/>
            <a:ext cx="9174480" cy="6858000"/>
          </a:xfrm>
          <a:prstGeom prst="rect">
            <a:avLst/>
          </a:prstGeom>
        </p:spPr>
      </p:pic>
      <p:sp>
        <p:nvSpPr>
          <p:cNvPr id="2" name="TextBox 49"/>
          <p:cNvSpPr txBox="1"/>
          <p:nvPr/>
        </p:nvSpPr>
        <p:spPr>
          <a:xfrm>
            <a:off x="3630167" y="925812"/>
            <a:ext cx="3573365" cy="22842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МЕДИЦИНСКАЯ</a:t>
            </a:r>
            <a:r>
              <a:rPr lang="en-US" altLang="zh-CN" sz="22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ПОМОЩЬ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19"/>
              </a:lnSpc>
            </a:pPr>
            <a:endParaRPr lang="en-US" dirty="0" smtClean="0"/>
          </a:p>
          <a:p>
            <a:pPr marL="666877" hangingPunct="0">
              <a:lnSpc>
                <a:spcPct val="100000"/>
              </a:lnSpc>
            </a:pPr>
            <a:r>
              <a:rPr lang="en-US" altLang="zh-CN" sz="2200" spc="-15" dirty="0">
                <a:solidFill>
                  <a:srgbClr val="000000"/>
                </a:solidFill>
                <a:latin typeface="Arial"/>
                <a:ea typeface="Arial"/>
              </a:rPr>
              <a:t>ПРОФИЛ</a:t>
            </a: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АКТИКА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Л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ЕЧЕНИЕ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-10" dirty="0">
                <a:solidFill>
                  <a:srgbClr val="000000"/>
                </a:solidFill>
                <a:latin typeface="Arial"/>
                <a:ea typeface="Arial"/>
              </a:rPr>
              <a:t>РЕАБИЛИТАЦ</a:t>
            </a: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ИЯ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7875778" y="2699599"/>
            <a:ext cx="2371711" cy="134143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Arial"/>
                <a:ea typeface="Arial"/>
              </a:rPr>
              <a:t>ПРОФИЛ</a:t>
            </a: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АКТИКА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ЛЕ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ЧЕНИЕ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-15" dirty="0">
                <a:solidFill>
                  <a:srgbClr val="000000"/>
                </a:solidFill>
                <a:latin typeface="Arial"/>
                <a:ea typeface="Arial"/>
              </a:rPr>
              <a:t>РЕАБИЛ</a:t>
            </a:r>
            <a:r>
              <a:rPr lang="en-US" altLang="zh-CN" sz="2200" spc="-10" dirty="0">
                <a:solidFill>
                  <a:srgbClr val="000000"/>
                </a:solidFill>
                <a:latin typeface="Arial"/>
                <a:ea typeface="Arial"/>
              </a:rPr>
              <a:t>ИТАЦИЯ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-40" dirty="0">
                <a:solidFill>
                  <a:srgbClr val="000000"/>
                </a:solidFill>
                <a:latin typeface="Arial"/>
                <a:ea typeface="Arial"/>
              </a:rPr>
              <a:t>УХ</a:t>
            </a:r>
            <a:r>
              <a:rPr lang="en-US" altLang="zh-CN" sz="2200" spc="-34" dirty="0">
                <a:solidFill>
                  <a:srgbClr val="000000"/>
                </a:solidFill>
                <a:latin typeface="Arial"/>
                <a:ea typeface="Arial"/>
              </a:rPr>
              <a:t>ОД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879092" y="4230203"/>
            <a:ext cx="2352696" cy="10058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2200" spc="-35" dirty="0">
                <a:solidFill>
                  <a:srgbClr val="000000"/>
                </a:solidFill>
                <a:latin typeface="Arial"/>
                <a:ea typeface="Arial"/>
              </a:rPr>
              <a:t>УХ</a:t>
            </a:r>
            <a:r>
              <a:rPr lang="en-US" altLang="zh-CN" sz="2200" spc="-30" dirty="0">
                <a:solidFill>
                  <a:srgbClr val="000000"/>
                </a:solidFill>
                <a:latin typeface="Arial"/>
                <a:ea typeface="Arial"/>
              </a:rPr>
              <a:t>ОД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-15" dirty="0">
                <a:solidFill>
                  <a:srgbClr val="000000"/>
                </a:solidFill>
                <a:latin typeface="Arial"/>
                <a:ea typeface="Arial"/>
              </a:rPr>
              <a:t>ПРОФИЛ</a:t>
            </a: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АКТИКА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-10" dirty="0">
                <a:solidFill>
                  <a:srgbClr val="000000"/>
                </a:solidFill>
                <a:latin typeface="Arial"/>
                <a:ea typeface="Arial"/>
              </a:rPr>
              <a:t>ЛЕЧ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ЕНИЕ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8683752" y="5992116"/>
            <a:ext cx="1723387" cy="6097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Arial"/>
                <a:ea typeface="Arial"/>
              </a:rPr>
              <a:t>Паллиативн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ая</a:t>
            </a:r>
          </a:p>
          <a:p>
            <a:pPr marL="0">
              <a:lnSpc>
                <a:spcPct val="100000"/>
              </a:lnSpc>
            </a:pPr>
            <a:r>
              <a:rPr lang="en-US" altLang="zh-CN" sz="2000" spc="5" dirty="0">
                <a:solidFill>
                  <a:srgbClr val="000000"/>
                </a:solidFill>
                <a:latin typeface="Arial"/>
                <a:ea typeface="Arial"/>
              </a:rPr>
              <a:t>п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омощь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20" y="0"/>
            <a:ext cx="9174480" cy="6858000"/>
          </a:xfrm>
          <a:prstGeom prst="rect">
            <a:avLst/>
          </a:prstGeom>
        </p:spPr>
      </p:pic>
      <p:sp>
        <p:nvSpPr>
          <p:cNvPr id="2" name="TextBox 54"/>
          <p:cNvSpPr txBox="1"/>
          <p:nvPr/>
        </p:nvSpPr>
        <p:spPr>
          <a:xfrm>
            <a:off x="1866264" y="635087"/>
            <a:ext cx="8525340" cy="4142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27025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ЦЕЛЬ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ОКАЗАНИЯ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МЕДИЦИНСКОЙ</a:t>
            </a:r>
            <a:r>
              <a:rPr lang="en-US" altLang="zh-CN" sz="22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ПОМОЩИ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55"/>
              </a:lnSpc>
            </a:pPr>
            <a:endParaRPr lang="en-US" dirty="0" smtClean="0"/>
          </a:p>
          <a:p>
            <a:pPr marL="0" indent="4899659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Продление</a:t>
            </a:r>
            <a:r>
              <a:rPr lang="en-US" altLang="zh-CN" sz="18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жизни</a:t>
            </a:r>
          </a:p>
          <a:p>
            <a:pPr marL="4899659" hangingPunct="0">
              <a:lnSpc>
                <a:spcPct val="99583"/>
              </a:lnSpc>
            </a:pPr>
            <a:r>
              <a:rPr lang="en-US" altLang="zh-CN" sz="2200" spc="20" dirty="0">
                <a:solidFill>
                  <a:srgbClr val="000000"/>
                </a:solidFill>
                <a:latin typeface="Arial"/>
                <a:ea typeface="Arial"/>
              </a:rPr>
              <a:t>Снижение</a:t>
            </a:r>
            <a:r>
              <a:rPr lang="en-US" altLang="zh-CN" sz="2200" spc="-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20" dirty="0">
                <a:solidFill>
                  <a:srgbClr val="000000"/>
                </a:solidFill>
                <a:latin typeface="Arial"/>
                <a:ea typeface="Arial"/>
              </a:rPr>
              <a:t>заболеваемости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34" dirty="0">
                <a:solidFill>
                  <a:srgbClr val="000000"/>
                </a:solidFill>
                <a:latin typeface="Arial"/>
                <a:ea typeface="Arial"/>
              </a:rPr>
              <a:t>Качество</a:t>
            </a:r>
            <a:r>
              <a:rPr lang="en-US" altLang="zh-CN" sz="2200" spc="-2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44" dirty="0">
                <a:solidFill>
                  <a:srgbClr val="000000"/>
                </a:solidFill>
                <a:latin typeface="Arial"/>
                <a:ea typeface="Arial"/>
              </a:rPr>
              <a:t>жизни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500" spc="-5" dirty="0">
                <a:solidFill>
                  <a:srgbClr val="000000"/>
                </a:solidFill>
                <a:latin typeface="Arial"/>
                <a:ea typeface="Arial"/>
              </a:rPr>
              <a:t>Функцион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</a:rPr>
              <a:t>ирование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физическое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2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психическое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54"/>
              </a:lnSpc>
            </a:pPr>
            <a:endParaRPr lang="en-US" dirty="0" smtClean="0"/>
          </a:p>
          <a:p>
            <a:pPr marL="0" hangingPunct="0">
              <a:lnSpc>
                <a:spcPct val="100000"/>
              </a:lnSpc>
            </a:pPr>
            <a:r>
              <a:rPr lang="en-US" altLang="zh-CN" sz="2200" spc="34" dirty="0">
                <a:solidFill>
                  <a:srgbClr val="000000"/>
                </a:solidFill>
                <a:latin typeface="Arial"/>
                <a:ea typeface="Arial"/>
              </a:rPr>
              <a:t>Продление</a:t>
            </a:r>
            <a:r>
              <a:rPr lang="en-US" altLang="zh-CN" sz="2200" spc="-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44" dirty="0">
                <a:solidFill>
                  <a:srgbClr val="000000"/>
                </a:solidFill>
                <a:latin typeface="Arial"/>
                <a:ea typeface="Arial"/>
              </a:rPr>
              <a:t>жизни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200" spc="20" dirty="0">
                <a:solidFill>
                  <a:srgbClr val="000000"/>
                </a:solidFill>
                <a:latin typeface="Arial"/>
                <a:ea typeface="Arial"/>
              </a:rPr>
              <a:t>Снижение</a:t>
            </a:r>
            <a:r>
              <a:rPr lang="en-US" altLang="zh-CN" sz="2200" spc="-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20" dirty="0">
                <a:solidFill>
                  <a:srgbClr val="000000"/>
                </a:solidFill>
                <a:latin typeface="Arial"/>
                <a:ea typeface="Arial"/>
              </a:rPr>
              <a:t>заболеваемости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200" spc="-10" dirty="0">
                <a:solidFill>
                  <a:srgbClr val="000000"/>
                </a:solidFill>
                <a:latin typeface="Arial"/>
                <a:ea typeface="Arial"/>
              </a:rPr>
              <a:t>Качество</a:t>
            </a:r>
            <a:r>
              <a:rPr lang="en-US" altLang="zh-CN" sz="22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жизни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5"/>
          <p:cNvSpPr txBox="1"/>
          <p:nvPr/>
        </p:nvSpPr>
        <p:spPr>
          <a:xfrm>
            <a:off x="2071370" y="296067"/>
            <a:ext cx="6062294" cy="3763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679826">
              <a:lnSpc>
                <a:spcPct val="100000"/>
              </a:lnSpc>
            </a:pPr>
            <a:r>
              <a:rPr lang="en-US" altLang="zh-CN" sz="3200" spc="-20" dirty="0">
                <a:solidFill>
                  <a:srgbClr val="000000"/>
                </a:solidFill>
                <a:latin typeface="Arial"/>
                <a:ea typeface="Arial"/>
              </a:rPr>
              <a:t>Терминолог</a:t>
            </a:r>
            <a:r>
              <a:rPr lang="en-US" altLang="zh-CN" sz="3200" spc="-15" dirty="0">
                <a:solidFill>
                  <a:srgbClr val="000000"/>
                </a:solidFill>
                <a:latin typeface="Arial"/>
                <a:ea typeface="Arial"/>
              </a:rPr>
              <a:t>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Wingdings"/>
                <a:ea typeface="Wingdings"/>
              </a:rPr>
              <a:t>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Старческая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астения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R</a:t>
            </a:r>
            <a:r>
              <a:rPr lang="en-US" altLang="zh-CN" sz="24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54</a:t>
            </a:r>
            <a:r>
              <a:rPr lang="en-US" altLang="zh-CN" sz="24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(МКБ-10)</a:t>
            </a:r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30" dirty="0">
                <a:solidFill>
                  <a:srgbClr val="000000"/>
                </a:solidFill>
                <a:latin typeface="Wingdings"/>
                <a:ea typeface="Wingdings"/>
              </a:rPr>
              <a:t>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ea typeface="Arial"/>
              </a:rPr>
              <a:t>Синдром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ea typeface="Arial"/>
              </a:rPr>
              <a:t>Frailty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ea typeface="Arial"/>
              </a:rPr>
              <a:t>(«хрупкость»)</a:t>
            </a:r>
          </a:p>
          <a:p>
            <a:pPr>
              <a:lnSpc>
                <a:spcPts val="12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20" dirty="0">
                <a:solidFill>
                  <a:srgbClr val="000000"/>
                </a:solidFill>
                <a:latin typeface="Wingdings"/>
                <a:ea typeface="Wingdings"/>
              </a:rPr>
              <a:t>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ea typeface="Arial"/>
              </a:rPr>
              <a:t>Гериатрические</a:t>
            </a:r>
            <a:r>
              <a:rPr lang="en-US" altLang="zh-CN" sz="24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ea typeface="Arial"/>
              </a:rPr>
              <a:t>синдромы</a:t>
            </a:r>
          </a:p>
          <a:p>
            <a:pPr>
              <a:lnSpc>
                <a:spcPts val="11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20" dirty="0">
                <a:solidFill>
                  <a:srgbClr val="000000"/>
                </a:solidFill>
                <a:latin typeface="Wingdings"/>
                <a:ea typeface="Wingdings"/>
              </a:rPr>
              <a:t>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ea typeface="Arial"/>
              </a:rPr>
              <a:t>Возраст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ea typeface="Arial"/>
              </a:rPr>
              <a:t>ассоциированные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ea typeface="Arial"/>
              </a:rPr>
              <a:t>состояния</a:t>
            </a:r>
          </a:p>
          <a:p>
            <a:pPr>
              <a:lnSpc>
                <a:spcPts val="12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15" dirty="0">
                <a:solidFill>
                  <a:srgbClr val="000000"/>
                </a:solidFill>
                <a:latin typeface="Wingdings"/>
                <a:ea typeface="Wingdings"/>
              </a:rPr>
              <a:t>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ea typeface="Arial"/>
              </a:rPr>
              <a:t>Возраст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spc="10" dirty="0">
                <a:solidFill>
                  <a:srgbClr val="000000"/>
                </a:solidFill>
                <a:latin typeface="Arial"/>
                <a:ea typeface="Arial"/>
              </a:rPr>
              <a:t>ассоциированные</a:t>
            </a:r>
            <a:r>
              <a:rPr lang="en-US" altLang="zh-CN" sz="24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ea typeface="Arial"/>
              </a:rPr>
              <a:t>заболевания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" y="1783080"/>
            <a:ext cx="7490459" cy="4594860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041196" y="212312"/>
            <a:ext cx="10818912" cy="63871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Ожидаемая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продолжительность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жизни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мужчин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800" spc="-2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женщин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(в</a:t>
            </a:r>
            <a:r>
              <a:rPr lang="en-US" altLang="zh-CN" sz="20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15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странах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ЕС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вместе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взятых)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22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возрасте</a:t>
            </a:r>
            <a:r>
              <a:rPr lang="en-US" altLang="zh-CN" sz="22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50-85</a:t>
            </a:r>
            <a:r>
              <a:rPr lang="en-US" altLang="zh-CN" sz="22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лет</a:t>
            </a:r>
          </a:p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четырех</a:t>
            </a:r>
            <a:r>
              <a:rPr lang="en-US" altLang="zh-CN" sz="1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категориях</a:t>
            </a:r>
            <a:r>
              <a:rPr lang="en-US" altLang="zh-CN" sz="1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1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крепкий,</a:t>
            </a:r>
            <a:r>
              <a:rPr lang="en-US" altLang="zh-CN" sz="1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пре-хрупкий,</a:t>
            </a:r>
            <a:r>
              <a:rPr lang="en-US" altLang="zh-CN" sz="1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хрупкий,</a:t>
            </a:r>
            <a:r>
              <a:rPr lang="en-US" altLang="zh-CN" sz="1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инвалид</a:t>
            </a:r>
            <a:r>
              <a:rPr lang="en-US" altLang="zh-CN" sz="1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800" spc="-64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1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абсолютное</a:t>
            </a:r>
            <a:r>
              <a:rPr lang="en-US" altLang="zh-CN" sz="1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число</a:t>
            </a:r>
            <a:r>
              <a:rPr lang="en-US" altLang="zh-CN" sz="1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лет</a:t>
            </a:r>
            <a:r>
              <a:rPr lang="en-US" altLang="zh-CN" sz="1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1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1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доля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ea typeface="Calibri"/>
              </a:rPr>
              <a:t>оставшейся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Calibri"/>
                <a:ea typeface="Calibri"/>
              </a:rPr>
              <a:t>продолжительности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</a:p>
          <a:p>
            <a:pPr>
              <a:lnSpc>
                <a:spcPts val="1119"/>
              </a:lnSpc>
            </a:pPr>
            <a:endParaRPr lang="en-US" dirty="0" smtClean="0"/>
          </a:p>
          <a:p>
            <a:pPr marL="7207960" hangingPunct="0">
              <a:lnSpc>
                <a:spcPct val="95416"/>
              </a:lnSpc>
            </a:pPr>
            <a:r>
              <a:rPr lang="en-US" altLang="zh-CN" sz="2400" b="1" spc="10" dirty="0">
                <a:solidFill>
                  <a:srgbClr val="BF0000"/>
                </a:solidFill>
                <a:latin typeface="Calibri"/>
                <a:ea typeface="Calibri"/>
              </a:rPr>
              <a:t>«ЛОВУШКА»</a:t>
            </a:r>
            <a:r>
              <a:rPr lang="en-US" altLang="zh-CN" sz="2400" b="1" spc="-27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10" dirty="0">
                <a:solidFill>
                  <a:srgbClr val="BF0000"/>
                </a:solidFill>
                <a:latin typeface="Calibri"/>
                <a:ea typeface="Calibri"/>
              </a:rPr>
              <a:t>ДОЛГОЛЕТИЯ</a:t>
            </a:r>
            <a:r>
              <a:rPr lang="en-US" altLang="zh-CN" sz="2400" b="1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величение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продолжительности</a:t>
            </a:r>
            <a:r>
              <a:rPr lang="en-US" altLang="zh-CN" sz="24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</a:p>
          <a:p>
            <a:pPr>
              <a:lnSpc>
                <a:spcPts val="1535"/>
              </a:lnSpc>
            </a:pPr>
            <a:endParaRPr lang="en-US" dirty="0" smtClean="0"/>
          </a:p>
          <a:p>
            <a:pPr marL="7207960" hangingPunct="0">
              <a:lnSpc>
                <a:spcPct val="95833"/>
              </a:lnSpc>
            </a:pPr>
            <a:r>
              <a:rPr lang="en-US" altLang="zh-CN" sz="2400" spc="25" dirty="0">
                <a:solidFill>
                  <a:srgbClr val="000000"/>
                </a:solidFill>
                <a:latin typeface="Calibri"/>
                <a:ea typeface="Calibri"/>
              </a:rPr>
              <a:t>Стагнация</a:t>
            </a:r>
            <a:r>
              <a:rPr lang="en-US" altLang="zh-CN" sz="2400" spc="-25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ea typeface="Calibri"/>
              </a:rPr>
              <a:t>периода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активной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</a:p>
          <a:p>
            <a:pPr>
              <a:lnSpc>
                <a:spcPts val="1319"/>
              </a:lnSpc>
            </a:pPr>
            <a:endParaRPr lang="en-US" dirty="0" smtClean="0"/>
          </a:p>
          <a:p>
            <a:pPr marL="7207960" hangingPunct="0">
              <a:lnSpc>
                <a:spcPct val="100000"/>
              </a:lnSpc>
            </a:pP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Увели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чение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коморбидности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ea typeface="Calibri"/>
              </a:rPr>
              <a:t>длительности</a:t>
            </a:r>
            <a:r>
              <a:rPr lang="en-US" altLang="zh-CN" sz="2400" spc="-2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ea typeface="Calibri"/>
              </a:rPr>
              <a:t>течения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ea typeface="Calibri"/>
              </a:rPr>
              <a:t>хронических</a:t>
            </a:r>
            <a:r>
              <a:rPr lang="en-US" altLang="zh-CN" sz="2400" spc="-2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ea typeface="Calibri"/>
              </a:rPr>
              <a:t>заболеваний,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ин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валидности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14"/>
              </a:lnSpc>
            </a:pPr>
            <a:endParaRPr lang="en-US" dirty="0" smtClean="0"/>
          </a:p>
          <a:p>
            <a:pPr marL="0" indent="188120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Увеличение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доли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«зависимой»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женщин</a:t>
            </a:r>
            <a:r>
              <a:rPr lang="en-US" altLang="zh-CN" sz="18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увеличением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возраста</a:t>
            </a:r>
          </a:p>
          <a:p>
            <a:pPr marL="0" indent="3579824">
              <a:lnSpc>
                <a:spcPct val="100000"/>
              </a:lnSpc>
              <a:spcBef>
                <a:spcPts val="265"/>
              </a:spcBef>
            </a:pPr>
            <a:r>
              <a:rPr lang="en-US" altLang="zh-CN" sz="1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Romero-Ortuno</a:t>
            </a:r>
            <a:r>
              <a:rPr lang="en-US" altLang="zh-CN" sz="1200" u="sng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R</a:t>
            </a:r>
            <a:r>
              <a:rPr lang="en-US" altLang="zh-CN" sz="8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Fouweather</a:t>
            </a:r>
            <a:r>
              <a:rPr lang="en-US" altLang="zh-CN" sz="1200" u="sng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T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Jagger</a:t>
            </a:r>
            <a:r>
              <a:rPr lang="en-US" altLang="zh-CN" sz="1200" u="sng" spc="-2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C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1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Age</a:t>
            </a:r>
            <a:r>
              <a:rPr lang="en-US" altLang="zh-CN" sz="1200" u="sng" spc="-1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altLang="zh-CN" sz="12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Ageing.</a:t>
            </a:r>
            <a:r>
              <a:rPr lang="en-US" altLang="zh-CN" sz="12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2014</a:t>
            </a:r>
            <a:r>
              <a:rPr lang="en-US" altLang="zh-CN" sz="12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Calibri"/>
                <a:ea typeface="Calibri"/>
              </a:rPr>
              <a:t>Mar;43(2):222-8.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6"/>
          <p:cNvSpPr txBox="1"/>
          <p:nvPr/>
        </p:nvSpPr>
        <p:spPr>
          <a:xfrm>
            <a:off x="929639" y="546353"/>
            <a:ext cx="10406136" cy="5484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«Хрупкость»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как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клинический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синдром</a:t>
            </a:r>
            <a:r>
              <a:rPr lang="en-US" altLang="zh-CN" sz="32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ускоренного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-1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3200" spc="-5" dirty="0">
                <a:solidFill>
                  <a:srgbClr val="000000"/>
                </a:solidFill>
                <a:latin typeface="Arial"/>
                <a:ea typeface="Arial"/>
              </a:rPr>
              <a:t>тарения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64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Концепция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слабости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описание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состояния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пожилых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людей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как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физически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слабых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повышенной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уязвимостью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неблагоприятным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последствиям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здоровья</a:t>
            </a:r>
          </a:p>
          <a:p>
            <a:pPr>
              <a:lnSpc>
                <a:spcPts val="58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это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связано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значительной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потерей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способности</a:t>
            </a:r>
            <a:r>
              <a:rPr lang="en-US" altLang="zh-CN" sz="2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поддерживать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гомеостаз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тканей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регенерацию</a:t>
            </a:r>
          </a:p>
          <a:p>
            <a:pPr marL="228600" indent="-228600" hangingPunct="0">
              <a:lnSpc>
                <a:spcPct val="95416"/>
              </a:lnSpc>
              <a:spcBef>
                <a:spcPts val="20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характеризуется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состоянием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возрастной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биологической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уязвимости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стрессам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уменьшением</a:t>
            </a:r>
            <a:r>
              <a:rPr lang="en-US" altLang="zh-CN" sz="28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физиологических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резервов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изменениями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энергетического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обмена,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снижением</a:t>
            </a:r>
          </a:p>
          <a:p>
            <a:pPr marL="2286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массы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качества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скелетных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мышц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изменением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гормональных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воспалительных</a:t>
            </a:r>
            <a:r>
              <a:rPr lang="en-US" altLang="zh-CN" sz="28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Calibri"/>
                <a:ea typeface="Calibri"/>
              </a:rPr>
              <a:t>функций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020" y="327660"/>
            <a:ext cx="9585959" cy="6035040"/>
          </a:xfrm>
          <a:prstGeom prst="rect">
            <a:avLst/>
          </a:prstGeom>
        </p:spPr>
      </p:pic>
      <p:sp>
        <p:nvSpPr>
          <p:cNvPr id="2" name="Freeform 58"/>
          <p:cNvSpPr/>
          <p:nvPr/>
        </p:nvSpPr>
        <p:spPr>
          <a:xfrm>
            <a:off x="882650" y="323850"/>
            <a:ext cx="10915650" cy="958850"/>
          </a:xfrm>
          <a:custGeom>
            <a:avLst/>
            <a:gdLst>
              <a:gd name="connsiteX0" fmla="*/ 14160 w 10915650"/>
              <a:gd name="connsiteY0" fmla="*/ 968883 h 958850"/>
              <a:gd name="connsiteX1" fmla="*/ 10916602 w 10915650"/>
              <a:gd name="connsiteY1" fmla="*/ 968883 h 958850"/>
              <a:gd name="connsiteX2" fmla="*/ 10916602 w 10915650"/>
              <a:gd name="connsiteY2" fmla="*/ 14770 h 958850"/>
              <a:gd name="connsiteX3" fmla="*/ 14160 w 10915650"/>
              <a:gd name="connsiteY3" fmla="*/ 14770 h 958850"/>
              <a:gd name="connsiteX4" fmla="*/ 14160 w 10915650"/>
              <a:gd name="connsiteY4" fmla="*/ 968883 h 95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15650" h="958850">
                <a:moveTo>
                  <a:pt x="14160" y="968883"/>
                </a:moveTo>
                <a:lnTo>
                  <a:pt x="10916602" y="968883"/>
                </a:lnTo>
                <a:lnTo>
                  <a:pt x="10916602" y="14770"/>
                </a:lnTo>
                <a:lnTo>
                  <a:pt x="14160" y="14770"/>
                </a:lnTo>
                <a:lnTo>
                  <a:pt x="14160" y="968883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9"/>
          <p:cNvSpPr/>
          <p:nvPr/>
        </p:nvSpPr>
        <p:spPr>
          <a:xfrm>
            <a:off x="4959350" y="5810250"/>
            <a:ext cx="6051550" cy="654050"/>
          </a:xfrm>
          <a:custGeom>
            <a:avLst/>
            <a:gdLst>
              <a:gd name="connsiteX0" fmla="*/ 17145 w 6051550"/>
              <a:gd name="connsiteY0" fmla="*/ 656590 h 654050"/>
              <a:gd name="connsiteX1" fmla="*/ 6061583 w 6051550"/>
              <a:gd name="connsiteY1" fmla="*/ 656590 h 654050"/>
              <a:gd name="connsiteX2" fmla="*/ 6061583 w 6051550"/>
              <a:gd name="connsiteY2" fmla="*/ 10261 h 654050"/>
              <a:gd name="connsiteX3" fmla="*/ 17145 w 6051550"/>
              <a:gd name="connsiteY3" fmla="*/ 10261 h 654050"/>
              <a:gd name="connsiteX4" fmla="*/ 17145 w 6051550"/>
              <a:gd name="connsiteY4" fmla="*/ 656590 h 65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1550" h="654050">
                <a:moveTo>
                  <a:pt x="17145" y="656590"/>
                </a:moveTo>
                <a:lnTo>
                  <a:pt x="6061583" y="656590"/>
                </a:lnTo>
                <a:lnTo>
                  <a:pt x="6061583" y="10261"/>
                </a:lnTo>
                <a:lnTo>
                  <a:pt x="17145" y="10261"/>
                </a:lnTo>
                <a:lnTo>
                  <a:pt x="17145" y="656590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60"/>
          <p:cNvSpPr txBox="1"/>
          <p:nvPr/>
        </p:nvSpPr>
        <p:spPr>
          <a:xfrm>
            <a:off x="2179320" y="394062"/>
            <a:ext cx="8349817" cy="12753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97051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Динамика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функциональной</a:t>
            </a:r>
            <a:r>
              <a:rPr lang="en-US" altLang="zh-CN" sz="28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зависимости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у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«крепких»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«ослабленных»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пожилых</a:t>
            </a:r>
            <a:r>
              <a:rPr lang="en-US" altLang="zh-CN" sz="280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пациентов</a:t>
            </a:r>
          </a:p>
          <a:p>
            <a:pPr>
              <a:lnSpc>
                <a:spcPts val="680"/>
              </a:lnSpc>
            </a:pPr>
            <a:endParaRPr lang="en-US" dirty="0" smtClean="0"/>
          </a:p>
          <a:p>
            <a:pPr marL="0" indent="3528695">
              <a:lnSpc>
                <a:spcPct val="100000"/>
              </a:lnSpc>
            </a:pP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«Небольшой»</a:t>
            </a:r>
            <a:r>
              <a:rPr lang="en-US" altLang="zh-CN" sz="22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стресс</a:t>
            </a:r>
          </a:p>
        </p:txBody>
      </p:sp>
      <p:sp>
        <p:nvSpPr>
          <p:cNvPr id="61" name="TextBox 61"/>
          <p:cNvSpPr txBox="1"/>
          <p:nvPr/>
        </p:nvSpPr>
        <p:spPr>
          <a:xfrm>
            <a:off x="1603883" y="1750186"/>
            <a:ext cx="1721781" cy="30370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000" spc="5" dirty="0">
                <a:solidFill>
                  <a:srgbClr val="000000"/>
                </a:solidFill>
                <a:latin typeface="Calibri"/>
                <a:ea typeface="Calibri"/>
              </a:rPr>
              <a:t>«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крепкие»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1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Calibri"/>
                <a:ea typeface="Calibri"/>
              </a:rPr>
              <a:t>«ослаб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ленные»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6072251" y="1675266"/>
            <a:ext cx="2118593" cy="6719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93317" indent="-893317" hangingPunct="0">
              <a:lnSpc>
                <a:spcPct val="100000"/>
              </a:lnSpc>
            </a:pPr>
            <a:r>
              <a:rPr lang="en-US" altLang="zh-CN" sz="2200" spc="30" dirty="0">
                <a:solidFill>
                  <a:srgbClr val="000000"/>
                </a:solidFill>
                <a:latin typeface="Arial"/>
                <a:ea typeface="Arial"/>
              </a:rPr>
              <a:t>(н-р,</a:t>
            </a:r>
            <a:r>
              <a:rPr lang="en-US" altLang="zh-CN" sz="2200" spc="-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40" dirty="0">
                <a:solidFill>
                  <a:srgbClr val="000000"/>
                </a:solidFill>
                <a:latin typeface="Arial"/>
                <a:ea typeface="Arial"/>
              </a:rPr>
              <a:t>инфекция)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-10" dirty="0">
                <a:solidFill>
                  <a:srgbClr val="000000"/>
                </a:solidFill>
                <a:latin typeface="Cambria"/>
                <a:ea typeface="Cambria"/>
              </a:rPr>
              <a:t>⬇</a:t>
            </a:r>
            <a:r>
              <a:rPr lang="en-US" altLang="zh-CN" sz="2200" spc="-10" dirty="0">
                <a:solidFill>
                  <a:srgbClr val="000000"/>
                </a:solidFill>
                <a:latin typeface="Arial"/>
                <a:ea typeface="Arial"/>
              </a:rPr>
              <a:t>️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5068570" y="5886755"/>
            <a:ext cx="5810542" cy="548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Clegg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A.,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Young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J.,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Iliffe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S.,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Rikkert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M.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O.,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Rockwood</a:t>
            </a:r>
            <a:r>
              <a:rPr lang="en-US" altLang="zh-CN" sz="18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K.</a:t>
            </a:r>
          </a:p>
          <a:p>
            <a:pPr marL="0" indent="51815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Frailty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in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elderly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people.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The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>
                <a:solidFill>
                  <a:srgbClr val="000000"/>
                </a:solidFill>
                <a:latin typeface="Calibri"/>
                <a:ea typeface="Calibri"/>
              </a:rPr>
              <a:t>Lancet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2013;381(9868):752–762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9920" y="1287780"/>
            <a:ext cx="2560320" cy="5074920"/>
          </a:xfrm>
          <a:prstGeom prst="rect">
            <a:avLst/>
          </a:prstGeom>
        </p:spPr>
      </p:pic>
      <p:sp>
        <p:nvSpPr>
          <p:cNvPr id="2" name="TextBox 65"/>
          <p:cNvSpPr txBox="1"/>
          <p:nvPr/>
        </p:nvSpPr>
        <p:spPr>
          <a:xfrm>
            <a:off x="929639" y="708055"/>
            <a:ext cx="5039539" cy="56727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Arial"/>
                <a:ea typeface="Arial"/>
              </a:rPr>
              <a:t>Гериатрические</a:t>
            </a:r>
            <a:r>
              <a:rPr lang="en-US" altLang="zh-CN" sz="32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-15" dirty="0">
                <a:solidFill>
                  <a:srgbClr val="000000"/>
                </a:solidFill>
                <a:latin typeface="Arial"/>
                <a:ea typeface="Arial"/>
              </a:rPr>
              <a:t>синдромы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19"/>
              </a:lnSpc>
            </a:pPr>
            <a:endParaRPr lang="en-US" dirty="0" smtClean="0"/>
          </a:p>
          <a:p>
            <a:pPr marL="0" indent="649477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Старческая</a:t>
            </a:r>
            <a:r>
              <a:rPr lang="en-US" altLang="zh-CN" sz="24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астения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marL="0" indent="649477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Саркопения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 indent="649477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Когнитивные</a:t>
            </a:r>
            <a:r>
              <a:rPr lang="en-US" altLang="zh-CN" sz="24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 indent="649477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Падения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marL="0" indent="649477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3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Депрессия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 indent="649477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Мальнутриция</a:t>
            </a:r>
          </a:p>
          <a:p>
            <a:pPr>
              <a:lnSpc>
                <a:spcPts val="709"/>
              </a:lnSpc>
            </a:pPr>
            <a:endParaRPr lang="en-US" dirty="0" smtClean="0"/>
          </a:p>
          <a:p>
            <a:pPr marL="0" indent="649477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Снижение</a:t>
            </a:r>
            <a:r>
              <a:rPr lang="en-US" altLang="zh-CN" sz="24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физического</a:t>
            </a:r>
          </a:p>
          <a:p>
            <a:pPr marL="0" indent="878077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функци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онирования</a:t>
            </a:r>
          </a:p>
          <a:p>
            <a:pPr>
              <a:lnSpc>
                <a:spcPts val="430"/>
              </a:lnSpc>
            </a:pPr>
            <a:endParaRPr lang="en-US" dirty="0" smtClean="0"/>
          </a:p>
          <a:p>
            <a:pPr marL="0" indent="649477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Социальная</a:t>
            </a:r>
            <a:r>
              <a:rPr lang="en-US" altLang="zh-CN" sz="24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изоляция</a:t>
            </a:r>
          </a:p>
          <a:p>
            <a:pPr>
              <a:lnSpc>
                <a:spcPts val="709"/>
              </a:lnSpc>
            </a:pPr>
            <a:endParaRPr lang="en-US" dirty="0" smtClean="0"/>
          </a:p>
          <a:p>
            <a:pPr marL="0" indent="649477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8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Мультиморбидность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 indent="649477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Полипрагмазия………….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6"/>
          <p:cNvSpPr txBox="1"/>
          <p:nvPr/>
        </p:nvSpPr>
        <p:spPr>
          <a:xfrm>
            <a:off x="1023518" y="193798"/>
            <a:ext cx="9978542" cy="54355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240254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Синдром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старческой</a:t>
            </a:r>
            <a:r>
              <a:rPr lang="en-US" altLang="zh-CN" sz="3200" spc="-1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астении,</a:t>
            </a:r>
          </a:p>
          <a:p>
            <a:pPr marL="0" indent="2839567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или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«хрупкость»</a:t>
            </a:r>
            <a:r>
              <a:rPr lang="en-US" altLang="zh-CN" sz="32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(frailty)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60"/>
              </a:lnSpc>
            </a:pPr>
            <a:endParaRPr lang="en-US" dirty="0" smtClean="0"/>
          </a:p>
          <a:p>
            <a:pPr marL="228600" indent="-228600" hangingPunct="0">
              <a:lnSpc>
                <a:spcPct val="929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Старческая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астения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(МКБ-10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R54)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ассоциированный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24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возрастом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синдром,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связанный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со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снижение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функционирования</a:t>
            </a:r>
            <a:r>
              <a:rPr lang="en-US" altLang="zh-CN" sz="24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восстановительного</a:t>
            </a:r>
            <a:r>
              <a:rPr lang="en-US" altLang="zh-CN" sz="24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резерва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многих</a:t>
            </a:r>
            <a:r>
              <a:rPr lang="en-US" altLang="zh-CN" sz="24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систем</a:t>
            </a:r>
            <a:r>
              <a:rPr lang="en-US" altLang="zh-CN" sz="2400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организма</a:t>
            </a:r>
          </a:p>
          <a:p>
            <a:pPr marL="0">
              <a:lnSpc>
                <a:spcPct val="90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Более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85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гериатрических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синдромов</a:t>
            </a:r>
          </a:p>
          <a:p>
            <a:pPr marL="0">
              <a:lnSpc>
                <a:spcPct val="89999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Основные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клинические</a:t>
            </a:r>
            <a:r>
              <a:rPr lang="en-US" altLang="zh-CN" sz="24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проявления:</a:t>
            </a:r>
          </a:p>
          <a:p>
            <a:pPr marL="0" indent="457174">
              <a:lnSpc>
                <a:spcPct val="90416"/>
              </a:lnSpc>
            </a:pPr>
            <a:r>
              <a:rPr lang="en-US" altLang="zh-CN" sz="2000" spc="2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40" dirty="0">
                <a:solidFill>
                  <a:srgbClr val="000000"/>
                </a:solidFill>
                <a:latin typeface="Arial"/>
                <a:ea typeface="Arial"/>
              </a:rPr>
              <a:t>общая</a:t>
            </a:r>
            <a:r>
              <a:rPr lang="en-US" altLang="zh-CN"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34" dirty="0">
                <a:solidFill>
                  <a:srgbClr val="000000"/>
                </a:solidFill>
                <a:latin typeface="Arial"/>
                <a:ea typeface="Arial"/>
              </a:rPr>
              <a:t>слабость</a:t>
            </a:r>
          </a:p>
          <a:p>
            <a:pPr marL="0" indent="457174">
              <a:lnSpc>
                <a:spcPct val="89999"/>
              </a:lnSpc>
            </a:pPr>
            <a:r>
              <a:rPr lang="en-US" altLang="zh-CN" sz="2000" spc="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ea typeface="Arial"/>
              </a:rPr>
              <a:t>медлительность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20" dirty="0">
                <a:solidFill>
                  <a:srgbClr val="000000"/>
                </a:solidFill>
                <a:latin typeface="Arial"/>
                <a:ea typeface="Arial"/>
              </a:rPr>
              <a:t>и/или</a:t>
            </a:r>
          </a:p>
          <a:p>
            <a:pPr marL="0" indent="457174">
              <a:lnSpc>
                <a:spcPct val="89999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непреднамеренная</a:t>
            </a:r>
            <a:r>
              <a:rPr lang="en-US" altLang="zh-CN" sz="20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потеря</a:t>
            </a:r>
            <a:r>
              <a:rPr lang="en-US" altLang="zh-CN" sz="2000" spc="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веса</a:t>
            </a:r>
          </a:p>
          <a:p>
            <a:pPr marL="0" indent="457174">
              <a:lnSpc>
                <a:spcPct val="89999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снижение</a:t>
            </a:r>
            <a:r>
              <a:rPr lang="en-US" altLang="zh-CN" sz="20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физической</a:t>
            </a:r>
            <a:r>
              <a:rPr lang="en-US" altLang="zh-CN" sz="20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0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функциональной</a:t>
            </a:r>
            <a:r>
              <a:rPr lang="en-US" altLang="zh-CN" sz="20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активности</a:t>
            </a:r>
            <a:r>
              <a:rPr lang="en-US" altLang="zh-CN" sz="20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многих</a:t>
            </a:r>
          </a:p>
          <a:p>
            <a:pPr marL="0" indent="685774">
              <a:lnSpc>
                <a:spcPct val="89583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систем,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адаптационного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восстановительного</a:t>
            </a:r>
            <a:r>
              <a:rPr lang="en-US" altLang="zh-CN" sz="2000" spc="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резерва</a:t>
            </a:r>
          </a:p>
          <a:p>
            <a:pPr marL="0">
              <a:lnSpc>
                <a:spcPct val="89999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Способствует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развитию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зависимости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от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посторонней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помощи</a:t>
            </a:r>
            <a:r>
              <a:rPr lang="en-US" altLang="zh-CN" sz="24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</a:p>
          <a:p>
            <a:pPr marL="0" indent="228600">
              <a:lnSpc>
                <a:spcPct val="89999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повседневной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жизни,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утрате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способности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к</a:t>
            </a:r>
            <a:r>
              <a:rPr lang="en-US" altLang="zh-CN" sz="2400" spc="-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самообслуживанию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Ухудшает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прогноз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состояния</a:t>
            </a:r>
            <a:r>
              <a:rPr lang="en-US" altLang="zh-CN" sz="24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здоровья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860" y="1470660"/>
            <a:ext cx="9174480" cy="4808220"/>
          </a:xfrm>
          <a:prstGeom prst="rect">
            <a:avLst/>
          </a:prstGeom>
        </p:spPr>
      </p:pic>
      <p:sp>
        <p:nvSpPr>
          <p:cNvPr id="2" name="TextBox 68"/>
          <p:cNvSpPr txBox="1"/>
          <p:nvPr/>
        </p:nvSpPr>
        <p:spPr>
          <a:xfrm>
            <a:off x="3991102" y="396545"/>
            <a:ext cx="4336825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Кто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из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них</a:t>
            </a:r>
            <a:r>
              <a:rPr lang="en-US" altLang="zh-CN" sz="32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«хрупкий»?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 69"/>
          <p:cNvSpPr/>
          <p:nvPr/>
        </p:nvSpPr>
        <p:spPr>
          <a:xfrm>
            <a:off x="7499350" y="3079750"/>
            <a:ext cx="2978150" cy="31750"/>
          </a:xfrm>
          <a:custGeom>
            <a:avLst/>
            <a:gdLst>
              <a:gd name="connsiteX0" fmla="*/ 15493 w 2978150"/>
              <a:gd name="connsiteY0" fmla="*/ 18415 h 31750"/>
              <a:gd name="connsiteX1" fmla="*/ 1003045 w 2978150"/>
              <a:gd name="connsiteY1" fmla="*/ 18415 h 31750"/>
              <a:gd name="connsiteX2" fmla="*/ 1990597 w 2978150"/>
              <a:gd name="connsiteY2" fmla="*/ 18415 h 31750"/>
              <a:gd name="connsiteX3" fmla="*/ 2978150 w 2978150"/>
              <a:gd name="connsiteY3" fmla="*/ 18415 h 31750"/>
              <a:gd name="connsiteX4" fmla="*/ 2978150 w 2978150"/>
              <a:gd name="connsiteY4" fmla="*/ 39751 h 31750"/>
              <a:gd name="connsiteX5" fmla="*/ 1990597 w 2978150"/>
              <a:gd name="connsiteY5" fmla="*/ 39751 h 31750"/>
              <a:gd name="connsiteX6" fmla="*/ 1003045 w 2978150"/>
              <a:gd name="connsiteY6" fmla="*/ 39751 h 31750"/>
              <a:gd name="connsiteX7" fmla="*/ 15493 w 2978150"/>
              <a:gd name="connsiteY7" fmla="*/ 39751 h 31750"/>
              <a:gd name="connsiteX8" fmla="*/ 15493 w 2978150"/>
              <a:gd name="connsiteY8" fmla="*/ 18415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8150" h="31750">
                <a:moveTo>
                  <a:pt x="15493" y="18415"/>
                </a:moveTo>
                <a:lnTo>
                  <a:pt x="1003045" y="18415"/>
                </a:lnTo>
                <a:lnTo>
                  <a:pt x="1990597" y="18415"/>
                </a:lnTo>
                <a:lnTo>
                  <a:pt x="2978150" y="18415"/>
                </a:lnTo>
                <a:lnTo>
                  <a:pt x="2978150" y="39751"/>
                </a:lnTo>
                <a:lnTo>
                  <a:pt x="1990597" y="39751"/>
                </a:lnTo>
                <a:lnTo>
                  <a:pt x="1003045" y="39751"/>
                </a:lnTo>
                <a:lnTo>
                  <a:pt x="15493" y="39751"/>
                </a:lnTo>
                <a:lnTo>
                  <a:pt x="15493" y="18415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70"/>
          <p:cNvSpPr txBox="1"/>
          <p:nvPr/>
        </p:nvSpPr>
        <p:spPr>
          <a:xfrm>
            <a:off x="929639" y="546353"/>
            <a:ext cx="8604692" cy="934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Определение</a:t>
            </a:r>
            <a:r>
              <a:rPr lang="en-US" altLang="zh-CN" sz="32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синдрома</a:t>
            </a:r>
            <a:r>
              <a:rPr lang="en-US" altLang="zh-CN" sz="32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старческой</a:t>
            </a:r>
            <a:r>
              <a:rPr lang="en-US" altLang="zh-CN" sz="3200" spc="-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астении: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30" dirty="0">
                <a:solidFill>
                  <a:srgbClr val="000000"/>
                </a:solidFill>
                <a:latin typeface="Arial"/>
                <a:ea typeface="Arial"/>
              </a:rPr>
              <a:t>фенотип</a:t>
            </a:r>
            <a:r>
              <a:rPr lang="en-US" altLang="zh-CN" sz="32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6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32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30" dirty="0">
                <a:solidFill>
                  <a:srgbClr val="000000"/>
                </a:solidFill>
                <a:latin typeface="Arial"/>
                <a:ea typeface="Arial"/>
              </a:rPr>
              <a:t>индекс</a:t>
            </a:r>
            <a:r>
              <a:rPr lang="en-US" altLang="zh-CN" sz="32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30" dirty="0">
                <a:solidFill>
                  <a:srgbClr val="000000"/>
                </a:solidFill>
                <a:latin typeface="Arial"/>
                <a:ea typeface="Arial"/>
              </a:rPr>
              <a:t>«хрупкости»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929639" y="1743011"/>
            <a:ext cx="4858610" cy="42857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2083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Фенотип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слабости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Л.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Фрид</a:t>
            </a:r>
            <a:r>
              <a:rPr lang="en-US" altLang="zh-CN" sz="26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30" dirty="0">
                <a:solidFill>
                  <a:srgbClr val="000000"/>
                </a:solidFill>
                <a:latin typeface="Calibri"/>
                <a:ea typeface="Calibri"/>
              </a:rPr>
              <a:t>клинический</a:t>
            </a:r>
            <a:r>
              <a:rPr lang="en-US" altLang="zh-CN" sz="2600" spc="-3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34" dirty="0">
                <a:solidFill>
                  <a:srgbClr val="000000"/>
                </a:solidFill>
                <a:latin typeface="Calibri"/>
                <a:ea typeface="Calibri"/>
              </a:rPr>
              <a:t>синдром,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отвечающий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трем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26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из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пяти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фенотипическим</a:t>
            </a:r>
            <a:r>
              <a:rPr lang="en-US" altLang="zh-CN" sz="26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критериям:</a:t>
            </a:r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spc="1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слабость</a:t>
            </a:r>
            <a:r>
              <a:rPr lang="en-US" altLang="zh-CN" sz="2600" spc="15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</a:p>
          <a:p>
            <a:pPr marL="0">
              <a:lnSpc>
                <a:spcPct val="100000"/>
              </a:lnSpc>
              <a:spcBef>
                <a:spcPts val="345"/>
              </a:spcBef>
            </a:pPr>
            <a:r>
              <a:rPr lang="en-US" altLang="zh-CN" sz="2600" spc="-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spc="-5" dirty="0">
                <a:solidFill>
                  <a:srgbClr val="000000"/>
                </a:solidFill>
                <a:latin typeface="Calibri"/>
                <a:ea typeface="Calibri"/>
              </a:rPr>
              <a:t>медлительность,</a:t>
            </a:r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низкий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2600" spc="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600" spc="5" dirty="0">
                <a:solidFill>
                  <a:srgbClr val="000000"/>
                </a:solidFill>
                <a:latin typeface="Calibri"/>
                <a:ea typeface="Calibri"/>
              </a:rPr>
              <a:t>акт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ивности,</a:t>
            </a:r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самоутверждение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об</a:t>
            </a:r>
            <a:r>
              <a:rPr lang="en-US" altLang="zh-CN" sz="26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истощении</a:t>
            </a:r>
          </a:p>
          <a:p>
            <a:pPr marL="228600" indent="-228600" hangingPunct="0">
              <a:lnSpc>
                <a:spcPct val="95416"/>
              </a:lnSpc>
              <a:spcBef>
                <a:spcPts val="200"/>
              </a:spcBef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непреднамеренная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потеря</a:t>
            </a:r>
            <a:r>
              <a:rPr lang="en-US" altLang="zh-CN" sz="26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веса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Fried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al.,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2001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)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6264528" y="1743011"/>
            <a:ext cx="4995222" cy="37906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Индекс</a:t>
            </a:r>
            <a:r>
              <a:rPr lang="en-US" altLang="zh-CN" sz="2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слабости</a:t>
            </a:r>
            <a:r>
              <a:rPr lang="en-US" altLang="zh-CN" sz="2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Роквуда</a:t>
            </a:r>
            <a:r>
              <a:rPr lang="en-US" altLang="zh-CN" sz="2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совокупный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дефицит,</a:t>
            </a:r>
            <a:r>
              <a:rPr lang="en-US" altLang="zh-CN" sz="2600"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выявленный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комплексной</a:t>
            </a:r>
            <a:r>
              <a:rPr lang="en-US" altLang="zh-CN" sz="26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гериатрической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оценке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(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Rockwood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et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al.,</a:t>
            </a:r>
            <a:r>
              <a:rPr lang="en-US" altLang="zh-CN" sz="26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2005).</a:t>
            </a:r>
          </a:p>
          <a:p>
            <a:pPr marL="0" hangingPunct="0">
              <a:lnSpc>
                <a:spcPct val="9541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Дефициты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70</a:t>
            </a:r>
            <a:r>
              <a:rPr lang="en-US" altLang="zh-CN" sz="26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параметров,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относящихся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повседневной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15" dirty="0">
                <a:solidFill>
                  <a:srgbClr val="000000"/>
                </a:solidFill>
                <a:latin typeface="Calibri"/>
                <a:ea typeface="Calibri"/>
              </a:rPr>
              <a:t>деятельности,</a:t>
            </a:r>
            <a:r>
              <a:rPr lang="en-US" altLang="zh-CN" sz="2600" spc="-3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20" dirty="0">
                <a:solidFill>
                  <a:srgbClr val="000000"/>
                </a:solidFill>
                <a:latin typeface="Calibri"/>
                <a:ea typeface="Calibri"/>
              </a:rPr>
              <a:t>физиологические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30" dirty="0">
                <a:solidFill>
                  <a:srgbClr val="000000"/>
                </a:solidFill>
                <a:latin typeface="Calibri"/>
                <a:ea typeface="Calibri"/>
              </a:rPr>
              <a:t>проблемы,</a:t>
            </a:r>
            <a:r>
              <a:rPr lang="en-US" altLang="zh-CN" sz="2600" spc="-29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30" dirty="0">
                <a:solidFill>
                  <a:srgbClr val="000000"/>
                </a:solidFill>
                <a:latin typeface="Calibri"/>
                <a:ea typeface="Calibri"/>
              </a:rPr>
              <a:t>умственные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20" dirty="0">
                <a:solidFill>
                  <a:srgbClr val="000000"/>
                </a:solidFill>
                <a:latin typeface="Calibri"/>
                <a:ea typeface="Calibri"/>
              </a:rPr>
              <a:t>способности,</a:t>
            </a:r>
            <a:r>
              <a:rPr lang="en-US" altLang="zh-CN" sz="2600" spc="-2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25" dirty="0">
                <a:solidFill>
                  <a:srgbClr val="000000"/>
                </a:solidFill>
                <a:latin typeface="Calibri"/>
                <a:ea typeface="Calibri"/>
              </a:rPr>
              <a:t>сопутствующие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заболевания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т.</a:t>
            </a:r>
            <a:r>
              <a:rPr lang="en-US" altLang="zh-CN" sz="26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" y="30480"/>
            <a:ext cx="556259" cy="670560"/>
          </a:xfrm>
          <a:prstGeom prst="rect">
            <a:avLst/>
          </a:prstGeom>
        </p:spPr>
      </p:pic>
      <p:sp>
        <p:nvSpPr>
          <p:cNvPr id="3" name="TextBox 74"/>
          <p:cNvSpPr txBox="1"/>
          <p:nvPr/>
        </p:nvSpPr>
        <p:spPr>
          <a:xfrm>
            <a:off x="2072894" y="195539"/>
            <a:ext cx="8092853" cy="66516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Скрининговый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опросник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«Возраст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не</a:t>
            </a:r>
            <a:r>
              <a:rPr lang="en-US" altLang="zh-CN" sz="2800" spc="-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помеха»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выявления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синдрома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старческой</a:t>
            </a:r>
            <a:r>
              <a:rPr lang="en-US" altLang="zh-CN" sz="2800" spc="-2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астении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25"/>
              </a:lnSpc>
            </a:pPr>
            <a:endParaRPr lang="en-US" dirty="0" smtClean="0"/>
          </a:p>
          <a:p>
            <a:pPr marL="0" indent="2251583">
              <a:lnSpc>
                <a:spcPct val="100000"/>
              </a:lnSpc>
            </a:pPr>
            <a:r>
              <a:rPr lang="en-US" altLang="zh-CN" sz="2400" spc="-259" dirty="0">
                <a:solidFill>
                  <a:srgbClr val="000000"/>
                </a:solidFill>
                <a:latin typeface="Arial"/>
                <a:ea typeface="Arial"/>
              </a:rPr>
              <a:t>Каждый</a:t>
            </a:r>
            <a:r>
              <a:rPr lang="en-US" altLang="zh-CN" sz="24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20" dirty="0">
                <a:solidFill>
                  <a:srgbClr val="000000"/>
                </a:solidFill>
                <a:latin typeface="Arial"/>
                <a:ea typeface="Arial"/>
              </a:rPr>
              <a:t>ответ</a:t>
            </a:r>
            <a:r>
              <a:rPr lang="en-US" altLang="zh-CN" sz="24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45" dirty="0">
                <a:solidFill>
                  <a:srgbClr val="000000"/>
                </a:solidFill>
                <a:latin typeface="Arial"/>
                <a:ea typeface="Arial"/>
              </a:rPr>
              <a:t>«Да»</a:t>
            </a:r>
            <a:r>
              <a:rPr lang="en-US" altLang="zh-CN" sz="24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59" dirty="0">
                <a:solidFill>
                  <a:srgbClr val="000000"/>
                </a:solidFill>
                <a:latin typeface="Arial"/>
                <a:ea typeface="Arial"/>
              </a:rPr>
              <a:t>=</a:t>
            </a:r>
            <a:r>
              <a:rPr lang="en-US" altLang="zh-CN" sz="24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34" dirty="0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en-US" altLang="zh-CN" sz="2400" spc="-1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45" dirty="0">
                <a:solidFill>
                  <a:srgbClr val="000000"/>
                </a:solidFill>
                <a:latin typeface="Arial"/>
                <a:ea typeface="Arial"/>
              </a:rPr>
              <a:t>балл</a:t>
            </a:r>
          </a:p>
          <a:p>
            <a:pPr>
              <a:lnSpc>
                <a:spcPts val="509"/>
              </a:lnSpc>
            </a:pPr>
            <a:endParaRPr lang="en-US" dirty="0" smtClean="0"/>
          </a:p>
          <a:p>
            <a:pPr marL="0" indent="215264">
              <a:lnSpc>
                <a:spcPct val="100000"/>
              </a:lnSpc>
            </a:pPr>
            <a:r>
              <a:rPr lang="en-US" altLang="zh-CN" sz="1600" spc="-154" dirty="0">
                <a:solidFill>
                  <a:srgbClr val="000000"/>
                </a:solidFill>
                <a:latin typeface="Arial"/>
                <a:ea typeface="Arial"/>
              </a:rPr>
              <a:t>Ткачева</a:t>
            </a:r>
            <a:r>
              <a:rPr lang="en-US" altLang="zh-CN" sz="16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35" dirty="0">
                <a:solidFill>
                  <a:srgbClr val="000000"/>
                </a:solidFill>
                <a:latin typeface="Arial"/>
                <a:ea typeface="Arial"/>
              </a:rPr>
              <a:t>О.Н.,</a:t>
            </a:r>
            <a:r>
              <a:rPr lang="en-US" altLang="zh-CN" sz="16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60" dirty="0">
                <a:solidFill>
                  <a:srgbClr val="000000"/>
                </a:solidFill>
                <a:latin typeface="Arial"/>
                <a:ea typeface="Arial"/>
              </a:rPr>
              <a:t>Рунихина</a:t>
            </a:r>
            <a:r>
              <a:rPr lang="en-US" altLang="zh-CN" sz="16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25" dirty="0">
                <a:solidFill>
                  <a:srgbClr val="000000"/>
                </a:solidFill>
                <a:latin typeface="Arial"/>
                <a:ea typeface="Arial"/>
              </a:rPr>
              <a:t>Н.К.,</a:t>
            </a:r>
            <a:r>
              <a:rPr lang="en-US" altLang="zh-CN" sz="16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59" dirty="0">
                <a:solidFill>
                  <a:srgbClr val="000000"/>
                </a:solidFill>
                <a:latin typeface="Arial"/>
                <a:ea typeface="Arial"/>
              </a:rPr>
              <a:t>Остапенко</a:t>
            </a:r>
            <a:r>
              <a:rPr lang="en-US" altLang="zh-CN" sz="16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35" dirty="0">
                <a:solidFill>
                  <a:srgbClr val="000000"/>
                </a:solidFill>
                <a:latin typeface="Arial"/>
                <a:ea typeface="Arial"/>
              </a:rPr>
              <a:t>В.С.</a:t>
            </a:r>
            <a:r>
              <a:rPr lang="en-US" altLang="zh-CN" sz="16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69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16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50" dirty="0">
                <a:solidFill>
                  <a:srgbClr val="000000"/>
                </a:solidFill>
                <a:latin typeface="Arial"/>
                <a:ea typeface="Arial"/>
              </a:rPr>
              <a:t>соавт</a:t>
            </a:r>
            <a:r>
              <a:rPr lang="en-US" altLang="zh-CN" sz="1600" spc="-80" dirty="0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en-US" altLang="zh-CN" sz="16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64" dirty="0">
                <a:solidFill>
                  <a:srgbClr val="000000"/>
                </a:solidFill>
                <a:latin typeface="Arial"/>
                <a:ea typeface="Arial"/>
              </a:rPr>
              <a:t>Валидация</a:t>
            </a:r>
            <a:r>
              <a:rPr lang="en-US" altLang="zh-CN" sz="16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54" dirty="0">
                <a:solidFill>
                  <a:srgbClr val="000000"/>
                </a:solidFill>
                <a:latin typeface="Arial"/>
                <a:ea typeface="Arial"/>
              </a:rPr>
              <a:t>опросника</a:t>
            </a:r>
            <a:r>
              <a:rPr lang="en-US" altLang="zh-CN" sz="16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64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16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50" dirty="0">
                <a:solidFill>
                  <a:srgbClr val="000000"/>
                </a:solidFill>
                <a:latin typeface="Arial"/>
                <a:ea typeface="Arial"/>
              </a:rPr>
              <a:t>скрининга</a:t>
            </a:r>
            <a:r>
              <a:rPr lang="en-US" altLang="zh-CN" sz="16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64" dirty="0">
                <a:solidFill>
                  <a:srgbClr val="000000"/>
                </a:solidFill>
                <a:latin typeface="Arial"/>
                <a:ea typeface="Arial"/>
              </a:rPr>
              <a:t>синдрома</a:t>
            </a:r>
          </a:p>
          <a:p>
            <a:pPr marL="0" indent="686180">
              <a:lnSpc>
                <a:spcPct val="100000"/>
              </a:lnSpc>
            </a:pPr>
            <a:r>
              <a:rPr lang="en-US" altLang="zh-CN" sz="1600" spc="-145" dirty="0">
                <a:solidFill>
                  <a:srgbClr val="000000"/>
                </a:solidFill>
                <a:latin typeface="Arial"/>
                <a:ea typeface="Arial"/>
              </a:rPr>
              <a:t>старческой</a:t>
            </a:r>
            <a:r>
              <a:rPr lang="en-US" altLang="zh-CN" sz="16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50" dirty="0">
                <a:solidFill>
                  <a:srgbClr val="000000"/>
                </a:solidFill>
                <a:latin typeface="Arial"/>
                <a:ea typeface="Arial"/>
              </a:rPr>
              <a:t>астении</a:t>
            </a:r>
            <a:r>
              <a:rPr lang="en-US" altLang="zh-CN" sz="16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64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16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54" dirty="0">
                <a:solidFill>
                  <a:srgbClr val="000000"/>
                </a:solidFill>
                <a:latin typeface="Arial"/>
                <a:ea typeface="Arial"/>
              </a:rPr>
              <a:t>амбулаторной</a:t>
            </a:r>
            <a:r>
              <a:rPr lang="en-US" altLang="zh-CN" sz="16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39" dirty="0">
                <a:solidFill>
                  <a:srgbClr val="000000"/>
                </a:solidFill>
                <a:latin typeface="Arial"/>
                <a:ea typeface="Arial"/>
              </a:rPr>
              <a:t>практике.</a:t>
            </a:r>
            <a:r>
              <a:rPr lang="en-US" altLang="zh-CN" sz="16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54" dirty="0">
                <a:solidFill>
                  <a:srgbClr val="000000"/>
                </a:solidFill>
                <a:latin typeface="Arial"/>
                <a:ea typeface="Arial"/>
              </a:rPr>
              <a:t>Успехи</a:t>
            </a:r>
            <a:r>
              <a:rPr lang="en-US" altLang="zh-CN" sz="16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45" dirty="0">
                <a:solidFill>
                  <a:srgbClr val="000000"/>
                </a:solidFill>
                <a:latin typeface="Arial"/>
                <a:ea typeface="Arial"/>
              </a:rPr>
              <a:t>геронтологии</a:t>
            </a:r>
            <a:r>
              <a:rPr lang="en-US" altLang="zh-CN" sz="16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59" dirty="0">
                <a:solidFill>
                  <a:srgbClr val="000000"/>
                </a:solidFill>
                <a:latin typeface="Arial"/>
                <a:ea typeface="Arial"/>
              </a:rPr>
              <a:t>2017</a:t>
            </a:r>
            <a:r>
              <a:rPr lang="en-US" altLang="zh-CN" sz="1600" spc="-69" dirty="0">
                <a:solidFill>
                  <a:srgbClr val="000000"/>
                </a:solidFill>
                <a:latin typeface="Arial"/>
                <a:ea typeface="Arial"/>
              </a:rPr>
              <a:t>;</a:t>
            </a:r>
            <a:r>
              <a:rPr lang="en-US" altLang="zh-CN" sz="16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229" dirty="0">
                <a:solidFill>
                  <a:srgbClr val="000000"/>
                </a:solidFill>
                <a:latin typeface="Arial"/>
                <a:ea typeface="Arial"/>
              </a:rPr>
              <a:t>№2</a:t>
            </a:r>
            <a:r>
              <a:rPr lang="en-US" altLang="zh-CN" sz="16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20" dirty="0">
                <a:solidFill>
                  <a:srgbClr val="000000"/>
                </a:solidFill>
                <a:latin typeface="Arial"/>
                <a:ea typeface="Arial"/>
              </a:rPr>
              <a:t>(в</a:t>
            </a:r>
            <a:r>
              <a:rPr lang="en-US" altLang="zh-CN" sz="16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600" spc="-139" dirty="0">
                <a:solidFill>
                  <a:srgbClr val="000000"/>
                </a:solidFill>
                <a:latin typeface="Arial"/>
                <a:ea typeface="Arial"/>
              </a:rPr>
              <a:t>печати)</a:t>
            </a: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517650" y="1262380"/>
          <a:ext cx="9169400" cy="4654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9819"/>
                <a:gridCol w="7920989"/>
                <a:gridCol w="918591"/>
              </a:tblGrid>
              <a:tr h="437769">
                <a:tc>
                  <a:txBody>
                    <a:bodyPr/>
                    <a:lstStyle/>
                    <a:p>
                      <a:pPr>
                        <a:lnSpc>
                          <a:spcPts val="455"/>
                        </a:lnSpc>
                      </a:pPr>
                      <a:endParaRPr lang="en-US" dirty="0" smtClean="0"/>
                    </a:p>
                    <a:p>
                      <a:pPr marL="0" indent="85344">
                        <a:lnSpc>
                          <a:spcPct val="100000"/>
                        </a:lnSpc>
                      </a:pPr>
                      <a:r>
                        <a:rPr lang="en-US" altLang="zh-CN" sz="1800" spc="-49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№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55"/>
                        </a:lnSpc>
                      </a:pPr>
                      <a:endParaRPr lang="en-US" dirty="0" smtClean="0"/>
                    </a:p>
                    <a:p>
                      <a:pPr marL="0" indent="78994">
                        <a:lnSpc>
                          <a:spcPct val="100000"/>
                        </a:lnSpc>
                      </a:pPr>
                      <a:r>
                        <a:rPr lang="en-US" altLang="zh-CN" sz="1800" spc="-20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Во</a:t>
                      </a:r>
                      <a:r>
                        <a:rPr lang="en-US" altLang="zh-CN" sz="18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просы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55"/>
                        </a:lnSpc>
                      </a:pPr>
                      <a:endParaRPr lang="en-US" dirty="0" smtClean="0"/>
                    </a:p>
                    <a:p>
                      <a:pPr marL="0" indent="177546">
                        <a:lnSpc>
                          <a:spcPct val="100000"/>
                        </a:lnSpc>
                      </a:pPr>
                      <a:r>
                        <a:rPr lang="en-US" altLang="zh-CN" sz="1800" spc="-2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Отв</a:t>
                      </a:r>
                      <a:r>
                        <a:rPr lang="en-US" altLang="zh-CN" sz="18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ет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1419">
                <a:tc>
                  <a:txBody>
                    <a:bodyPr/>
                    <a:lstStyle/>
                    <a:p>
                      <a:pPr>
                        <a:lnSpc>
                          <a:spcPts val="405"/>
                        </a:lnSpc>
                      </a:pPr>
                      <a:endParaRPr lang="en-US" dirty="0" smtClean="0"/>
                    </a:p>
                    <a:p>
                      <a:pPr marL="0" indent="85344">
                        <a:lnSpc>
                          <a:spcPct val="100000"/>
                        </a:lnSpc>
                      </a:pPr>
                      <a:r>
                        <a:rPr lang="en-US" altLang="zh-CN" sz="1800" spc="-29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0"/>
                        </a:lnSpc>
                      </a:pPr>
                      <a:endParaRPr lang="en-US" dirty="0" smtClean="0"/>
                    </a:p>
                    <a:p>
                      <a:pPr marL="0" indent="78994">
                        <a:lnSpc>
                          <a:spcPct val="100000"/>
                        </a:lnSpc>
                      </a:pPr>
                      <a:r>
                        <a:rPr lang="en-US" altLang="zh-CN" sz="2000" spc="-2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Похудели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ли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5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Вы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на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4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кг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более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8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за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последние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8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месяцев?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</a:t>
                      </a:r>
                      <a:r>
                        <a:rPr lang="en-US" altLang="zh-CN" sz="2000" b="1" spc="-26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</a:t>
                      </a:r>
                      <a:r>
                        <a:rPr lang="en-US" altLang="zh-CN" sz="2000" spc="-16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ес)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5"/>
                        </a:lnSpc>
                      </a:pPr>
                      <a:endParaRPr lang="en-US" dirty="0" smtClean="0"/>
                    </a:p>
                    <a:p>
                      <a:pPr marL="0" indent="134873">
                        <a:lnSpc>
                          <a:spcPct val="100000"/>
                        </a:lnSpc>
                      </a:pPr>
                      <a:r>
                        <a:rPr lang="en-US" altLang="zh-CN" sz="18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</a:t>
                      </a:r>
                      <a:r>
                        <a:rPr lang="en-US" altLang="zh-CN" sz="1800" spc="-19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а/Нет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5010">
                <a:tc>
                  <a:txBody>
                    <a:bodyPr/>
                    <a:lstStyle/>
                    <a:p>
                      <a:pPr>
                        <a:lnSpc>
                          <a:spcPts val="405"/>
                        </a:lnSpc>
                      </a:pPr>
                      <a:endParaRPr lang="en-US" dirty="0" smtClean="0"/>
                    </a:p>
                    <a:p>
                      <a:pPr marL="0" indent="85344">
                        <a:lnSpc>
                          <a:spcPct val="100000"/>
                        </a:lnSpc>
                      </a:pPr>
                      <a:r>
                        <a:rPr lang="en-US" altLang="zh-CN" sz="1800" spc="-29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2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0"/>
                        </a:lnSpc>
                      </a:pPr>
                      <a:endParaRPr lang="en-US" dirty="0" smtClean="0"/>
                    </a:p>
                    <a:p>
                      <a:pPr marL="78994" hangingPunct="0">
                        <a:lnSpc>
                          <a:spcPct val="99583"/>
                        </a:lnSpc>
                      </a:pPr>
                      <a:r>
                        <a:rPr lang="en-US" altLang="zh-CN" sz="2000" spc="-19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Испытываете</a:t>
                      </a:r>
                      <a:r>
                        <a:rPr lang="en-US" altLang="zh-CN" sz="2000" spc="-89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en-US" altLang="zh-CN" sz="2000" spc="-18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ли</a:t>
                      </a:r>
                      <a:r>
                        <a:rPr lang="en-US" altLang="zh-CN" sz="2000" spc="-9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en-US" altLang="zh-CN" sz="2000" spc="-2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Вы</a:t>
                      </a:r>
                      <a:r>
                        <a:rPr lang="en-US" altLang="zh-CN" sz="2000" spc="-9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en-US" altLang="zh-CN" sz="2000" spc="-17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какие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18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либо</a:t>
                      </a:r>
                      <a:r>
                        <a:rPr lang="en-US" altLang="zh-CN" sz="2000" spc="-9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en-US" altLang="zh-CN" sz="2000" spc="-17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ограничения</a:t>
                      </a:r>
                      <a:r>
                        <a:rPr lang="en-US" altLang="zh-CN" sz="2000" spc="-9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en-US" altLang="zh-CN" sz="2000" spc="-19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</a:t>
                      </a:r>
                      <a:r>
                        <a:rPr lang="en-US" altLang="zh-CN" sz="2000" spc="-89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en-US" altLang="zh-CN" sz="2000" spc="-18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повседневной</a:t>
                      </a:r>
                      <a:r>
                        <a:rPr lang="en-US" altLang="zh-CN" sz="2000" spc="-9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en-US" altLang="zh-CN" sz="2000" spc="-18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жизни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en-US" altLang="zh-CN" sz="2000" spc="-16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из</a:t>
                      </a:r>
                      <a:r>
                        <a:rPr lang="en-US" altLang="zh-CN" sz="2000" spc="-11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-</a:t>
                      </a:r>
                      <a:r>
                        <a:rPr lang="en-US" altLang="zh-CN" sz="2000" spc="-17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за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снижения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b="1" spc="-23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ЗР</a:t>
                      </a:r>
                      <a:r>
                        <a:rPr lang="en-US" altLang="zh-CN" sz="2000" spc="-20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ения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или</a:t>
                      </a: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b="1" spc="-26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</a:t>
                      </a:r>
                      <a:r>
                        <a:rPr lang="en-US" altLang="zh-CN" sz="20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луха?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5"/>
                        </a:lnSpc>
                      </a:pPr>
                      <a:endParaRPr lang="en-US" dirty="0" smtClean="0"/>
                    </a:p>
                    <a:p>
                      <a:pPr marL="0" indent="134873">
                        <a:lnSpc>
                          <a:spcPct val="100000"/>
                        </a:lnSpc>
                      </a:pPr>
                      <a:r>
                        <a:rPr lang="en-US" altLang="zh-CN" sz="18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</a:t>
                      </a:r>
                      <a:r>
                        <a:rPr lang="en-US" altLang="zh-CN" sz="1800" spc="-19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а/Нет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31292">
                <a:tc>
                  <a:txBody>
                    <a:bodyPr/>
                    <a:lstStyle/>
                    <a:p>
                      <a:pPr>
                        <a:lnSpc>
                          <a:spcPts val="405"/>
                        </a:lnSpc>
                      </a:pPr>
                      <a:endParaRPr lang="en-US" dirty="0" smtClean="0"/>
                    </a:p>
                    <a:p>
                      <a:pPr marL="0" indent="85344">
                        <a:lnSpc>
                          <a:spcPct val="100000"/>
                        </a:lnSpc>
                      </a:pPr>
                      <a:r>
                        <a:rPr lang="en-US" altLang="zh-CN" sz="1800" spc="-29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3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5"/>
                        </a:lnSpc>
                      </a:pPr>
                      <a:endParaRPr lang="en-US" dirty="0" smtClean="0"/>
                    </a:p>
                    <a:p>
                      <a:pPr marL="0" indent="78994">
                        <a:lnSpc>
                          <a:spcPct val="100000"/>
                        </a:lnSpc>
                      </a:pPr>
                      <a:r>
                        <a:rPr lang="en-US" altLang="zh-CN" sz="2000" spc="-2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Были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ли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8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у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Вас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9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9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течение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9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последнего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7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года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b="1" spc="-2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</a:t>
                      </a:r>
                      <a:r>
                        <a:rPr lang="en-US" altLang="zh-CN" sz="20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равмы,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связанные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7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падением?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5"/>
                        </a:lnSpc>
                      </a:pPr>
                      <a:endParaRPr lang="en-US" dirty="0" smtClean="0"/>
                    </a:p>
                    <a:p>
                      <a:pPr marL="0" indent="134873">
                        <a:lnSpc>
                          <a:spcPct val="100000"/>
                        </a:lnSpc>
                      </a:pPr>
                      <a:r>
                        <a:rPr lang="en-US" altLang="zh-CN" sz="18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</a:t>
                      </a:r>
                      <a:r>
                        <a:rPr lang="en-US" altLang="zh-CN" sz="1800" spc="-19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а/Нет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5009">
                <a:tc>
                  <a:txBody>
                    <a:bodyPr/>
                    <a:lstStyle/>
                    <a:p>
                      <a:pPr>
                        <a:lnSpc>
                          <a:spcPts val="405"/>
                        </a:lnSpc>
                      </a:pPr>
                      <a:endParaRPr lang="en-US" dirty="0" smtClean="0"/>
                    </a:p>
                    <a:p>
                      <a:pPr marL="0" indent="85344">
                        <a:lnSpc>
                          <a:spcPct val="100000"/>
                        </a:lnSpc>
                      </a:pPr>
                      <a:r>
                        <a:rPr lang="en-US" altLang="zh-CN" sz="1800" spc="-29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5"/>
                        </a:lnSpc>
                      </a:pPr>
                      <a:endParaRPr lang="en-US" dirty="0" smtClean="0"/>
                    </a:p>
                    <a:p>
                      <a:pPr marL="78994" hangingPunct="0">
                        <a:lnSpc>
                          <a:spcPct val="100000"/>
                        </a:lnSpc>
                      </a:pPr>
                      <a:r>
                        <a:rPr lang="en-US" altLang="zh-CN" sz="2000" spc="-15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Чувствуете</a:t>
                      </a:r>
                      <a:r>
                        <a:rPr lang="en-US" altLang="zh-CN" sz="2000" spc="-8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en-US" altLang="zh-CN" sz="2000" spc="-17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ли</a:t>
                      </a:r>
                      <a:r>
                        <a:rPr lang="en-US" altLang="zh-CN" sz="2000" spc="-8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en-US" altLang="zh-CN" sz="2000" spc="-20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Вы</a:t>
                      </a:r>
                      <a:r>
                        <a:rPr lang="en-US" altLang="zh-CN" sz="2000" spc="-8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en-US" altLang="zh-CN" sz="2000" spc="-16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себя</a:t>
                      </a:r>
                      <a:r>
                        <a:rPr lang="en-US" altLang="zh-CN" sz="2000" spc="-8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en-US" altLang="zh-CN" sz="2000" spc="-16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подавленным,</a:t>
                      </a:r>
                      <a:r>
                        <a:rPr lang="en-US" altLang="zh-CN" sz="2000" spc="-85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en-US" altLang="zh-CN" sz="2000" spc="-16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грустным</a:t>
                      </a:r>
                      <a:r>
                        <a:rPr lang="en-US" altLang="zh-CN" sz="2000" spc="-8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en-US" altLang="zh-CN" sz="2000" spc="-16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или</a:t>
                      </a:r>
                      <a:r>
                        <a:rPr lang="en-US" altLang="zh-CN" sz="2000" spc="-8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en-US" altLang="zh-CN" sz="2000" spc="-16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встревоженным</a:t>
                      </a:r>
                      <a:r>
                        <a:rPr lang="en-US" altLang="zh-CN" sz="2000" spc="-9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</a:t>
                      </a:r>
                      <a:r>
                        <a:rPr lang="en-US" altLang="zh-CN" sz="2000" spc="-15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на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протяжении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последних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недель?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1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</a:t>
                      </a:r>
                      <a:r>
                        <a:rPr lang="en-US" altLang="zh-CN" sz="2000" b="1" spc="-26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</a:t>
                      </a:r>
                      <a:r>
                        <a:rPr lang="en-US" altLang="zh-CN" sz="2000" spc="-18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астроение)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5"/>
                        </a:lnSpc>
                      </a:pPr>
                      <a:endParaRPr lang="en-US" dirty="0" smtClean="0"/>
                    </a:p>
                    <a:p>
                      <a:pPr marL="0" indent="134873">
                        <a:lnSpc>
                          <a:spcPct val="100000"/>
                        </a:lnSpc>
                      </a:pPr>
                      <a:r>
                        <a:rPr lang="en-US" altLang="zh-CN" sz="18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</a:t>
                      </a:r>
                      <a:r>
                        <a:rPr lang="en-US" altLang="zh-CN" sz="1800" spc="-19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а/Нет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5009">
                <a:tc>
                  <a:txBody>
                    <a:bodyPr/>
                    <a:lstStyle/>
                    <a:p>
                      <a:pPr>
                        <a:lnSpc>
                          <a:spcPts val="409"/>
                        </a:lnSpc>
                      </a:pPr>
                      <a:endParaRPr lang="en-US" dirty="0" smtClean="0"/>
                    </a:p>
                    <a:p>
                      <a:pPr marL="0" indent="85344">
                        <a:lnSpc>
                          <a:spcPct val="100000"/>
                        </a:lnSpc>
                      </a:pPr>
                      <a:r>
                        <a:rPr lang="en-US" altLang="zh-CN" sz="1800" spc="-29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5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5"/>
                        </a:lnSpc>
                      </a:pPr>
                      <a:endParaRPr lang="en-US" dirty="0" smtClean="0"/>
                    </a:p>
                    <a:p>
                      <a:pPr marL="78994" hangingPunct="0">
                        <a:lnSpc>
                          <a:spcPct val="100000"/>
                        </a:lnSpc>
                      </a:pPr>
                      <a:r>
                        <a:rPr lang="en-US" altLang="zh-CN" sz="2000" spc="-17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Есть</a:t>
                      </a:r>
                      <a:r>
                        <a:rPr lang="en-US" altLang="zh-CN" sz="2000" spc="-89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lang="en-US" altLang="zh-CN" sz="20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ли</a:t>
                      </a:r>
                      <a:r>
                        <a:rPr lang="en-US" altLang="zh-CN" sz="2000" spc="-9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lang="en-US" altLang="zh-CN" sz="2000" spc="-16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у</a:t>
                      </a:r>
                      <a:r>
                        <a:rPr lang="en-US" altLang="zh-CN" sz="2000" spc="-9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lang="en-US" altLang="zh-CN" sz="2000" spc="-19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Вас</a:t>
                      </a:r>
                      <a:r>
                        <a:rPr lang="en-US" altLang="zh-CN" sz="2000" spc="-9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lang="en-US" altLang="zh-CN" sz="2000" spc="-20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проблемы</a:t>
                      </a:r>
                      <a:r>
                        <a:rPr lang="en-US" altLang="zh-CN" sz="2000" spc="-9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lang="en-US" altLang="zh-CN" sz="2000" spc="-15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</a:t>
                      </a:r>
                      <a:r>
                        <a:rPr lang="en-US" altLang="zh-CN" sz="2000" spc="-9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lang="en-US" altLang="zh-CN" sz="2000" b="1" spc="-24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</a:t>
                      </a:r>
                      <a:r>
                        <a:rPr lang="en-US" altLang="zh-CN" sz="2000" spc="-18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амятью,</a:t>
                      </a:r>
                      <a:r>
                        <a:rPr lang="en-US" altLang="zh-CN" sz="2000" spc="-9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lang="en-US" altLang="zh-CN" sz="2000" spc="-18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пониманием,</a:t>
                      </a:r>
                      <a:r>
                        <a:rPr lang="en-US" altLang="zh-CN" sz="2000" spc="-9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lang="en-US" altLang="zh-CN" sz="2000" spc="-18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ориентацией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  </a:t>
                      </a:r>
                      <a:r>
                        <a:rPr lang="en-US" altLang="zh-CN" sz="2000" spc="-18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или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способностью</a:t>
                      </a: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планировать?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9"/>
                        </a:lnSpc>
                      </a:pPr>
                      <a:endParaRPr lang="en-US" dirty="0" smtClean="0"/>
                    </a:p>
                    <a:p>
                      <a:pPr marL="0" indent="134873">
                        <a:lnSpc>
                          <a:spcPct val="100000"/>
                        </a:lnSpc>
                      </a:pPr>
                      <a:r>
                        <a:rPr lang="en-US" altLang="zh-CN" sz="18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</a:t>
                      </a:r>
                      <a:r>
                        <a:rPr lang="en-US" altLang="zh-CN" sz="1800" spc="-19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а/Нет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5234">
                <a:tc>
                  <a:txBody>
                    <a:bodyPr/>
                    <a:lstStyle/>
                    <a:p>
                      <a:pPr>
                        <a:lnSpc>
                          <a:spcPts val="409"/>
                        </a:lnSpc>
                      </a:pPr>
                      <a:endParaRPr lang="en-US" dirty="0" smtClean="0"/>
                    </a:p>
                    <a:p>
                      <a:pPr marL="0" indent="85344">
                        <a:lnSpc>
                          <a:spcPct val="100000"/>
                        </a:lnSpc>
                      </a:pPr>
                      <a:r>
                        <a:rPr lang="en-US" altLang="zh-CN" sz="1800" spc="-29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9"/>
                        </a:lnSpc>
                      </a:pPr>
                      <a:endParaRPr lang="en-US" dirty="0" smtClean="0"/>
                    </a:p>
                    <a:p>
                      <a:pPr marL="0" indent="78994">
                        <a:lnSpc>
                          <a:spcPct val="100000"/>
                        </a:lnSpc>
                      </a:pPr>
                      <a:r>
                        <a:rPr lang="en-US" altLang="zh-CN" sz="2000" spc="-20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Страдаете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ли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5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Вы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недержанием</a:t>
                      </a:r>
                      <a:r>
                        <a:rPr lang="en-US" altLang="zh-CN" sz="2000" spc="-109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b="1" spc="-32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</a:t>
                      </a:r>
                      <a:r>
                        <a:rPr lang="en-US" altLang="zh-CN" sz="20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очи?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9"/>
                        </a:lnSpc>
                      </a:pPr>
                      <a:endParaRPr lang="en-US" dirty="0" smtClean="0"/>
                    </a:p>
                    <a:p>
                      <a:pPr marL="0" indent="134873">
                        <a:lnSpc>
                          <a:spcPct val="100000"/>
                        </a:lnSpc>
                      </a:pPr>
                      <a:r>
                        <a:rPr lang="en-US" altLang="zh-CN" sz="18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</a:t>
                      </a:r>
                      <a:r>
                        <a:rPr lang="en-US" altLang="zh-CN" sz="1800" spc="-19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а/Нет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33996">
                <a:tc>
                  <a:txBody>
                    <a:bodyPr/>
                    <a:lstStyle/>
                    <a:p>
                      <a:pPr>
                        <a:lnSpc>
                          <a:spcPts val="409"/>
                        </a:lnSpc>
                      </a:pPr>
                      <a:endParaRPr lang="en-US" dirty="0" smtClean="0"/>
                    </a:p>
                    <a:p>
                      <a:pPr marL="0" indent="85344">
                        <a:lnSpc>
                          <a:spcPct val="100000"/>
                        </a:lnSpc>
                      </a:pPr>
                      <a:r>
                        <a:rPr lang="en-US" altLang="zh-CN" sz="1800" spc="-29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9"/>
                        </a:lnSpc>
                      </a:pPr>
                      <a:endParaRPr lang="en-US" dirty="0" smtClean="0"/>
                    </a:p>
                    <a:p>
                      <a:pPr marL="78994" hangingPunct="0">
                        <a:lnSpc>
                          <a:spcPct val="100000"/>
                        </a:lnSpc>
                      </a:pPr>
                      <a:r>
                        <a:rPr lang="en-US" altLang="zh-CN" sz="2000" spc="-2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Испытываете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9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ли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5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Вы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8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трудности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9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в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1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перемещении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9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дому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или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на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улице?</a:t>
                      </a:r>
                      <a:r>
                        <a:rPr lang="en-US" altLang="zh-CN" sz="20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2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(</a:t>
                      </a:r>
                      <a:r>
                        <a:rPr lang="en-US" altLang="zh-CN" sz="2000" b="1" spc="-24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Х</a:t>
                      </a:r>
                      <a:r>
                        <a:rPr lang="en-US" altLang="zh-CN" sz="2000" spc="-20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одьба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до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100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7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м/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1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подъем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9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на</a:t>
                      </a:r>
                      <a:r>
                        <a:rPr lang="en-US" altLang="zh-CN" sz="2000" spc="-100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1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204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лестничный</a:t>
                      </a:r>
                      <a:r>
                        <a:rPr lang="en-US" altLang="zh-CN" sz="2000" spc="-104" dirty="0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en-US" altLang="zh-CN" sz="2000" spc="-18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пролет)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409"/>
                        </a:lnSpc>
                      </a:pPr>
                      <a:endParaRPr lang="en-US" dirty="0" smtClean="0"/>
                    </a:p>
                    <a:p>
                      <a:pPr marL="0" indent="134873">
                        <a:lnSpc>
                          <a:spcPct val="100000"/>
                        </a:lnSpc>
                      </a:pPr>
                      <a:r>
                        <a:rPr lang="en-US" altLang="zh-CN" sz="1800" spc="-200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Д</a:t>
                      </a:r>
                      <a:r>
                        <a:rPr lang="en-US" altLang="zh-CN" sz="1800" spc="-195" dirty="0">
                          <a:solidFill>
                            <a:srgbClr val="000000"/>
                          </a:solidFill>
                          <a:latin typeface="Arial"/>
                          <a:ea typeface="Arial"/>
                        </a:rPr>
                        <a:t>а/Нет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580" y="1592580"/>
            <a:ext cx="8252459" cy="4533900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79" y="30480"/>
            <a:ext cx="556259" cy="670560"/>
          </a:xfrm>
          <a:prstGeom prst="rect">
            <a:avLst/>
          </a:prstGeom>
        </p:spPr>
      </p:pic>
      <p:sp>
        <p:nvSpPr>
          <p:cNvPr id="2" name="TextBox 78"/>
          <p:cNvSpPr txBox="1"/>
          <p:nvPr/>
        </p:nvSpPr>
        <p:spPr>
          <a:xfrm>
            <a:off x="929639" y="769650"/>
            <a:ext cx="10023288" cy="58759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Алгоритм</a:t>
            </a:r>
            <a:r>
              <a:rPr lang="en-US" altLang="zh-CN" sz="32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диагностики</a:t>
            </a:r>
            <a:r>
              <a:rPr lang="en-US" altLang="zh-CN" sz="32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синдрома</a:t>
            </a:r>
            <a:r>
              <a:rPr lang="en-US" altLang="zh-CN" sz="32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старческой</a:t>
            </a:r>
            <a:r>
              <a:rPr lang="en-US" altLang="zh-CN" sz="32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астении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85"/>
              </a:lnSpc>
            </a:pPr>
            <a:endParaRPr lang="en-US" dirty="0" smtClean="0"/>
          </a:p>
          <a:p>
            <a:pPr marL="0" indent="5088635">
              <a:lnSpc>
                <a:spcPct val="100000"/>
              </a:lnSpc>
            </a:pPr>
            <a:r>
              <a:rPr lang="en-US" altLang="zh-CN" sz="1200" spc="-5" dirty="0">
                <a:solidFill>
                  <a:srgbClr val="878787"/>
                </a:solidFill>
                <a:latin typeface="Calibri"/>
                <a:ea typeface="Calibri"/>
              </a:rPr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9"/>
          <p:cNvSpPr txBox="1"/>
          <p:nvPr/>
        </p:nvSpPr>
        <p:spPr>
          <a:xfrm>
            <a:off x="1615694" y="361644"/>
            <a:ext cx="8827031" cy="57001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91516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Особенности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профилактического</a:t>
            </a:r>
            <a:r>
              <a:rPr lang="en-US" altLang="zh-CN" sz="28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консультирования</a:t>
            </a:r>
          </a:p>
          <a:p>
            <a:pPr marL="0" indent="2025141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пациентов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пожилого</a:t>
            </a:r>
            <a:r>
              <a:rPr lang="en-US" altLang="zh-CN" sz="2800" spc="-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возраста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10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Ориентировать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только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устранение</a:t>
            </a:r>
            <a:r>
              <a:rPr lang="en-US" altLang="zh-CN" sz="2400" spc="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симптомов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заболеваний,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но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целом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здоровое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старение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долголетие,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активный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образ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Рекомендации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ВСЕХ</a:t>
            </a:r>
            <a:r>
              <a:rPr lang="en-US" altLang="zh-CN" sz="24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пациентов</a:t>
            </a:r>
          </a:p>
          <a:p>
            <a:pPr marL="0" indent="324611">
              <a:lnSpc>
                <a:spcPct val="100000"/>
              </a:lnSpc>
              <a:spcBef>
                <a:spcPts val="329"/>
              </a:spcBef>
            </a:pPr>
            <a:r>
              <a:rPr lang="en-US" altLang="zh-CN" sz="2000" spc="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Физическая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ea typeface="Calibri"/>
              </a:rPr>
              <a:t>активность</a:t>
            </a:r>
          </a:p>
          <a:p>
            <a:pPr marL="0" indent="45720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5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Питание</a:t>
            </a:r>
          </a:p>
          <a:p>
            <a:pPr marL="0" indent="457200">
              <a:lnSpc>
                <a:spcPct val="100000"/>
              </a:lnSpc>
            </a:pPr>
            <a:r>
              <a:rPr lang="en-US" altLang="zh-CN" sz="2000" spc="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Когнитивный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тренинг</a:t>
            </a:r>
          </a:p>
          <a:p>
            <a:pPr marL="0" indent="457200">
              <a:lnSpc>
                <a:spcPct val="100000"/>
              </a:lnSpc>
            </a:pPr>
            <a:r>
              <a:rPr lang="en-US" altLang="zh-CN" sz="2000" spc="2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ea typeface="Calibri"/>
              </a:rPr>
              <a:t>Организация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ea typeface="Calibri"/>
              </a:rPr>
              <a:t>безопасного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44" dirty="0">
                <a:solidFill>
                  <a:srgbClr val="000000"/>
                </a:solidFill>
                <a:latin typeface="Calibri"/>
                <a:ea typeface="Calibri"/>
              </a:rPr>
              <a:t>быта</a:t>
            </a:r>
          </a:p>
          <a:p>
            <a:pPr marL="0" indent="457200">
              <a:lnSpc>
                <a:spcPct val="100000"/>
              </a:lnSpc>
            </a:pPr>
            <a:r>
              <a:rPr lang="en-US" altLang="zh-CN" sz="2000" spc="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ea typeface="Calibri"/>
              </a:rPr>
              <a:t>Правила</a:t>
            </a:r>
            <a:r>
              <a:rPr lang="en-US" altLang="zh-CN" sz="2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приема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ea typeface="Calibri"/>
              </a:rPr>
              <a:t>лекарств</a:t>
            </a:r>
          </a:p>
          <a:p>
            <a:pPr marL="0">
              <a:lnSpc>
                <a:spcPct val="100000"/>
              </a:lnSpc>
              <a:spcBef>
                <a:spcPts val="29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Рекомендации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учетом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положительных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ответов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вопросы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шкалы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«Возраст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помеха»</a:t>
            </a:r>
          </a:p>
          <a:p>
            <a:pPr marL="0">
              <a:lnSpc>
                <a:spcPct val="9458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Учет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возрастных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особенностей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коррекции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АГ,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избыточной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массы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тела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ожирения,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гипергликеми,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дислипидемии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Picture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3180" y="2240280"/>
            <a:ext cx="9243059" cy="4152900"/>
          </a:xfrm>
          <a:prstGeom prst="rect">
            <a:avLst/>
          </a:prstGeom>
        </p:spPr>
      </p:pic>
      <p:sp>
        <p:nvSpPr>
          <p:cNvPr id="2" name="TextBox 81"/>
          <p:cNvSpPr txBox="1"/>
          <p:nvPr/>
        </p:nvSpPr>
        <p:spPr>
          <a:xfrm>
            <a:off x="2083307" y="631171"/>
            <a:ext cx="9312350" cy="54326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71882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Физическая</a:t>
            </a:r>
            <a:r>
              <a:rPr lang="en-US" altLang="zh-CN" sz="2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5" dirty="0">
                <a:solidFill>
                  <a:srgbClr val="000000"/>
                </a:solidFill>
                <a:latin typeface="Arial"/>
                <a:ea typeface="Arial"/>
              </a:rPr>
              <a:t>активность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Принцип</a:t>
            </a:r>
            <a:r>
              <a:rPr lang="en-US" altLang="zh-CN" sz="24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постепенности</a:t>
            </a:r>
          </a:p>
          <a:p>
            <a:pPr marL="0">
              <a:lnSpc>
                <a:spcPct val="100000"/>
              </a:lnSpc>
              <a:spcBef>
                <a:spcPts val="27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Аэробная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физическая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активность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средней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интенсивности</a:t>
            </a:r>
          </a:p>
          <a:p>
            <a:pPr marL="0" indent="228600">
              <a:lnSpc>
                <a:spcPct val="4833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менее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150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минут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неделю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учетом</a:t>
            </a:r>
            <a:r>
              <a:rPr lang="en-US" altLang="zh-CN" sz="24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индивидуальных</a:t>
            </a:r>
          </a:p>
          <a:p>
            <a:pPr marL="0" indent="792226">
              <a:lnSpc>
                <a:spcPct val="48750"/>
              </a:lnSpc>
            </a:pPr>
            <a:r>
              <a:rPr lang="en-US" altLang="zh-CN" sz="2400" spc="-145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400" spc="-114" dirty="0">
                <a:solidFill>
                  <a:srgbClr val="FEFEFE"/>
                </a:solidFill>
                <a:latin typeface="Arial"/>
                <a:cs typeface="Arial"/>
              </a:rPr>
              <a:t>   </a:t>
            </a:r>
            <a:r>
              <a:rPr lang="en-US" altLang="zh-CN" sz="2400" spc="-225" dirty="0">
                <a:solidFill>
                  <a:srgbClr val="FEFEFE"/>
                </a:solidFill>
                <a:latin typeface="Arial"/>
                <a:ea typeface="Arial"/>
              </a:rPr>
              <a:t>Физическая</a:t>
            </a:r>
            <a:r>
              <a:rPr lang="en-US" altLang="zh-CN" sz="2400" spc="-11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215" dirty="0">
                <a:solidFill>
                  <a:srgbClr val="FEFEFE"/>
                </a:solidFill>
                <a:latin typeface="Arial"/>
                <a:ea typeface="Arial"/>
              </a:rPr>
              <a:t>активность</a:t>
            </a:r>
            <a:r>
              <a:rPr lang="en-US" altLang="zh-CN" sz="2400" spc="-11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240" dirty="0">
                <a:solidFill>
                  <a:srgbClr val="FEFEFE"/>
                </a:solidFill>
                <a:latin typeface="Arial"/>
                <a:ea typeface="Arial"/>
              </a:rPr>
              <a:t>уменьшает</a:t>
            </a:r>
            <a:r>
              <a:rPr lang="en-US" altLang="zh-CN" sz="2400" spc="-11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215" dirty="0">
                <a:solidFill>
                  <a:srgbClr val="FEFEFE"/>
                </a:solidFill>
                <a:latin typeface="Arial"/>
                <a:ea typeface="Arial"/>
              </a:rPr>
              <a:t>риск</a:t>
            </a:r>
            <a:r>
              <a:rPr lang="en-US" altLang="zh-CN" sz="2400" spc="-11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220" dirty="0">
                <a:solidFill>
                  <a:srgbClr val="FEFEFE"/>
                </a:solidFill>
                <a:latin typeface="Arial"/>
                <a:ea typeface="Arial"/>
              </a:rPr>
              <a:t>развития</a:t>
            </a:r>
            <a:r>
              <a:rPr lang="en-US" altLang="zh-CN" sz="2400" spc="-11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225" dirty="0">
                <a:solidFill>
                  <a:srgbClr val="FEFEFE"/>
                </a:solidFill>
                <a:latin typeface="Arial"/>
                <a:ea typeface="Arial"/>
              </a:rPr>
              <a:t>саркопении</a:t>
            </a:r>
            <a:r>
              <a:rPr lang="en-US" altLang="zh-CN" sz="2400" spc="-11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220" dirty="0">
                <a:solidFill>
                  <a:srgbClr val="FEFEFE"/>
                </a:solidFill>
                <a:latin typeface="Arial"/>
                <a:ea typeface="Arial"/>
              </a:rPr>
              <a:t>и</a:t>
            </a:r>
          </a:p>
          <a:p>
            <a:pPr marL="0" indent="228600">
              <a:lnSpc>
                <a:spcPct val="4875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особенн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остей</a:t>
            </a:r>
          </a:p>
          <a:p>
            <a:pPr marL="0" indent="1135126">
              <a:lnSpc>
                <a:spcPct val="48750"/>
              </a:lnSpc>
            </a:pPr>
            <a:r>
              <a:rPr lang="en-US" altLang="zh-CN" sz="2400" spc="-154" dirty="0">
                <a:solidFill>
                  <a:srgbClr val="FEFEFE"/>
                </a:solidFill>
                <a:latin typeface="Arial"/>
                <a:ea typeface="Arial"/>
              </a:rPr>
              <a:t>фунциоальных</a:t>
            </a:r>
            <a:r>
              <a:rPr lang="en-US" altLang="zh-CN" sz="2400" spc="-1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154" dirty="0">
                <a:solidFill>
                  <a:srgbClr val="FEFEFE"/>
                </a:solidFill>
                <a:latin typeface="Arial"/>
                <a:ea typeface="Arial"/>
              </a:rPr>
              <a:t>нарушений</a:t>
            </a:r>
          </a:p>
          <a:p>
            <a:pPr marL="0" indent="228600">
              <a:lnSpc>
                <a:spcPct val="52916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противоп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оказаний</a:t>
            </a:r>
          </a:p>
          <a:p>
            <a:pPr marL="0">
              <a:lnSpc>
                <a:spcPct val="107083"/>
              </a:lnSpc>
            </a:pPr>
            <a:r>
              <a:rPr lang="en-US" altLang="zh-CN" sz="2400" spc="-189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1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289" dirty="0">
                <a:solidFill>
                  <a:srgbClr val="000000"/>
                </a:solidFill>
                <a:latin typeface="Calibri"/>
                <a:ea typeface="Calibri"/>
              </a:rPr>
              <a:t>Упражнения</a:t>
            </a:r>
            <a:r>
              <a:rPr lang="en-US" altLang="zh-CN" sz="2400" spc="-179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400" spc="-150" dirty="0">
                <a:solidFill>
                  <a:srgbClr val="FEFEFE"/>
                </a:solidFill>
                <a:latin typeface="Arial"/>
                <a:cs typeface="Arial"/>
              </a:rPr>
              <a:t>   </a:t>
            </a:r>
            <a:r>
              <a:rPr lang="en-US" altLang="zh-CN" sz="2400" spc="-295" dirty="0">
                <a:solidFill>
                  <a:srgbClr val="FEFEFE"/>
                </a:solidFill>
                <a:latin typeface="Arial"/>
                <a:ea typeface="Arial"/>
              </a:rPr>
              <a:t>Физческая</a:t>
            </a:r>
            <a:r>
              <a:rPr lang="en-US" altLang="zh-CN" sz="2400" spc="-1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279" dirty="0">
                <a:solidFill>
                  <a:srgbClr val="FEFEFE"/>
                </a:solidFill>
                <a:latin typeface="Arial"/>
                <a:ea typeface="Arial"/>
              </a:rPr>
              <a:t>активность</a:t>
            </a:r>
            <a:r>
              <a:rPr lang="en-US" altLang="zh-CN" sz="2400" spc="-1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309" dirty="0">
                <a:solidFill>
                  <a:srgbClr val="FEFEFE"/>
                </a:solidFill>
                <a:latin typeface="Arial"/>
                <a:ea typeface="Arial"/>
              </a:rPr>
              <a:t>уменьшает</a:t>
            </a:r>
            <a:r>
              <a:rPr lang="en-US" altLang="zh-CN" sz="2400" spc="-1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279" dirty="0">
                <a:solidFill>
                  <a:srgbClr val="FEFEFE"/>
                </a:solidFill>
                <a:latin typeface="Arial"/>
                <a:ea typeface="Arial"/>
              </a:rPr>
              <a:t>риск</a:t>
            </a:r>
            <a:r>
              <a:rPr lang="en-US" altLang="zh-CN" sz="2400" spc="-1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304" dirty="0">
                <a:solidFill>
                  <a:srgbClr val="FEFEFE"/>
                </a:solidFill>
                <a:latin typeface="Arial"/>
                <a:ea typeface="Arial"/>
              </a:rPr>
              <a:t>падений</a:t>
            </a:r>
            <a:r>
              <a:rPr lang="en-US" altLang="zh-CN" sz="2400" spc="-15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295" dirty="0">
                <a:solidFill>
                  <a:srgbClr val="FEFEFE"/>
                </a:solidFill>
                <a:latin typeface="Arial"/>
                <a:ea typeface="Arial"/>
              </a:rPr>
              <a:t>и</a:t>
            </a:r>
            <a:r>
              <a:rPr lang="en-US" altLang="zh-CN" sz="2400" spc="-15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309" dirty="0">
                <a:solidFill>
                  <a:srgbClr val="FEFEFE"/>
                </a:solidFill>
                <a:latin typeface="Arial"/>
                <a:ea typeface="Arial"/>
              </a:rPr>
              <a:t>переломов</a:t>
            </a:r>
          </a:p>
          <a:p>
            <a:pPr marL="0" indent="228600">
              <a:lnSpc>
                <a:spcPct val="69166"/>
              </a:lnSpc>
            </a:pPr>
            <a:r>
              <a:rPr lang="en-US" altLang="zh-CN" sz="2400" spc="-225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2400" spc="-144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400" spc="-120" dirty="0">
                <a:solidFill>
                  <a:srgbClr val="FEFEFE"/>
                </a:solidFill>
                <a:latin typeface="Arial"/>
                <a:cs typeface="Arial"/>
              </a:rPr>
              <a:t>   </a:t>
            </a:r>
            <a:r>
              <a:rPr lang="en-US" altLang="zh-CN" sz="2400" spc="-234" dirty="0">
                <a:solidFill>
                  <a:srgbClr val="FEFEFE"/>
                </a:solidFill>
                <a:latin typeface="Arial"/>
                <a:ea typeface="Arial"/>
              </a:rPr>
              <a:t>Физическая</a:t>
            </a:r>
            <a:r>
              <a:rPr lang="en-US" altLang="zh-CN" sz="2400" spc="-1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225" dirty="0">
                <a:solidFill>
                  <a:srgbClr val="FEFEFE"/>
                </a:solidFill>
                <a:latin typeface="Arial"/>
                <a:ea typeface="Arial"/>
              </a:rPr>
              <a:t>активность</a:t>
            </a:r>
            <a:r>
              <a:rPr lang="en-US" altLang="zh-CN" sz="2400" spc="-1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250" dirty="0">
                <a:solidFill>
                  <a:srgbClr val="FEFEFE"/>
                </a:solidFill>
                <a:latin typeface="Arial"/>
                <a:ea typeface="Arial"/>
              </a:rPr>
              <a:t>уменьшает</a:t>
            </a:r>
            <a:r>
              <a:rPr lang="en-US" altLang="zh-CN" sz="2400" spc="-1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239" dirty="0">
                <a:solidFill>
                  <a:srgbClr val="FEFEFE"/>
                </a:solidFill>
                <a:latin typeface="Arial"/>
                <a:ea typeface="Arial"/>
              </a:rPr>
              <a:t>сердечно</a:t>
            </a:r>
            <a:r>
              <a:rPr lang="en-US" altLang="zh-CN" sz="2400" spc="-129" dirty="0">
                <a:solidFill>
                  <a:srgbClr val="FEFEFE"/>
                </a:solidFill>
                <a:latin typeface="Arial"/>
                <a:ea typeface="Arial"/>
              </a:rPr>
              <a:t>-</a:t>
            </a:r>
            <a:r>
              <a:rPr lang="en-US" altLang="zh-CN" sz="2400" spc="-234" dirty="0">
                <a:solidFill>
                  <a:srgbClr val="FEFEFE"/>
                </a:solidFill>
                <a:latin typeface="Arial"/>
                <a:ea typeface="Arial"/>
              </a:rPr>
              <a:t>сосудистый</a:t>
            </a:r>
            <a:r>
              <a:rPr lang="en-US" altLang="zh-CN" sz="2400" spc="-1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225" dirty="0">
                <a:solidFill>
                  <a:srgbClr val="FEFEFE"/>
                </a:solidFill>
                <a:latin typeface="Arial"/>
                <a:ea typeface="Arial"/>
              </a:rPr>
              <a:t>риск</a:t>
            </a:r>
            <a:r>
              <a:rPr lang="en-US" altLang="zh-CN" sz="2400" spc="-12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250" dirty="0">
                <a:solidFill>
                  <a:srgbClr val="FEFEFE"/>
                </a:solidFill>
                <a:latin typeface="Arial"/>
                <a:ea typeface="Arial"/>
              </a:rPr>
              <a:t>и</a:t>
            </a:r>
          </a:p>
          <a:p>
            <a:pPr marL="0">
              <a:lnSpc>
                <a:spcPct val="69166"/>
              </a:lnSpc>
            </a:pPr>
            <a:r>
              <a:rPr lang="en-US" altLang="zh-CN" sz="2400" spc="-22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7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320" dirty="0">
                <a:solidFill>
                  <a:srgbClr val="000000"/>
                </a:solidFill>
                <a:latin typeface="Calibri"/>
                <a:ea typeface="Calibri"/>
              </a:rPr>
              <a:t>Заболевания</a:t>
            </a:r>
            <a:r>
              <a:rPr lang="en-US" altLang="zh-CN" sz="2400" spc="-334" dirty="0">
                <a:solidFill>
                  <a:srgbClr val="FEFEFE"/>
                </a:solidFill>
                <a:latin typeface="Arial"/>
                <a:ea typeface="Arial"/>
              </a:rPr>
              <a:t>инсулинорезистентность</a:t>
            </a:r>
          </a:p>
          <a:p>
            <a:pPr marL="0" indent="228600">
              <a:lnSpc>
                <a:spcPct val="68750"/>
              </a:lnSpc>
            </a:pPr>
            <a:r>
              <a:rPr lang="en-US" altLang="zh-CN" sz="2400" spc="5" dirty="0">
                <a:solidFill>
                  <a:srgbClr val="000000"/>
                </a:solidFill>
                <a:latin typeface="Calibri"/>
                <a:ea typeface="Calibri"/>
              </a:rPr>
              <a:t>физ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ических</a:t>
            </a:r>
          </a:p>
          <a:p>
            <a:pPr marL="0" indent="792226">
              <a:lnSpc>
                <a:spcPct val="69166"/>
              </a:lnSpc>
            </a:pPr>
            <a:r>
              <a:rPr lang="en-US" altLang="zh-CN" sz="2400" spc="-145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400" spc="-114" dirty="0">
                <a:solidFill>
                  <a:srgbClr val="FEFEFE"/>
                </a:solidFill>
                <a:latin typeface="Arial"/>
                <a:cs typeface="Arial"/>
              </a:rPr>
              <a:t>   </a:t>
            </a:r>
            <a:r>
              <a:rPr lang="en-US" altLang="zh-CN" sz="2400" spc="-229" dirty="0">
                <a:solidFill>
                  <a:srgbClr val="FEFEFE"/>
                </a:solidFill>
                <a:latin typeface="Arial"/>
                <a:ea typeface="Arial"/>
              </a:rPr>
              <a:t>Физическая</a:t>
            </a:r>
            <a:r>
              <a:rPr lang="en-US" altLang="zh-CN" sz="2400" spc="-1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209" dirty="0">
                <a:solidFill>
                  <a:srgbClr val="FEFEFE"/>
                </a:solidFill>
                <a:latin typeface="Arial"/>
                <a:ea typeface="Arial"/>
              </a:rPr>
              <a:t>активность</a:t>
            </a:r>
            <a:r>
              <a:rPr lang="en-US" altLang="zh-CN" sz="2400" spc="-1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229" dirty="0">
                <a:solidFill>
                  <a:srgbClr val="FEFEFE"/>
                </a:solidFill>
                <a:latin typeface="Arial"/>
                <a:ea typeface="Arial"/>
              </a:rPr>
              <a:t>снижает</a:t>
            </a:r>
            <a:r>
              <a:rPr lang="en-US" altLang="zh-CN" sz="2400" spc="-11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220" dirty="0">
                <a:solidFill>
                  <a:srgbClr val="FEFEFE"/>
                </a:solidFill>
                <a:latin typeface="Arial"/>
                <a:ea typeface="Arial"/>
              </a:rPr>
              <a:t>риск</a:t>
            </a:r>
            <a:r>
              <a:rPr lang="en-US" altLang="zh-CN" sz="2400" spc="-11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234" dirty="0">
                <a:solidFill>
                  <a:srgbClr val="FEFEFE"/>
                </a:solidFill>
                <a:latin typeface="Arial"/>
                <a:ea typeface="Arial"/>
              </a:rPr>
              <a:t>снижения</a:t>
            </a:r>
            <a:r>
              <a:rPr lang="en-US" altLang="zh-CN" sz="2400" spc="-1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220" dirty="0">
                <a:solidFill>
                  <a:srgbClr val="FEFEFE"/>
                </a:solidFill>
                <a:latin typeface="Arial"/>
                <a:ea typeface="Arial"/>
              </a:rPr>
              <a:t>когнитивных</a:t>
            </a:r>
            <a:r>
              <a:rPr lang="en-US" altLang="zh-CN" sz="2400" spc="-11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234" dirty="0">
                <a:solidFill>
                  <a:srgbClr val="FEFEFE"/>
                </a:solidFill>
                <a:latin typeface="Arial"/>
                <a:ea typeface="Arial"/>
              </a:rPr>
              <a:t>функций</a:t>
            </a:r>
          </a:p>
          <a:p>
            <a:pPr marL="0">
              <a:lnSpc>
                <a:spcPct val="69166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Целесообразна</a:t>
            </a:r>
          </a:p>
          <a:p>
            <a:pPr marL="0" indent="1135126">
              <a:lnSpc>
                <a:spcPct val="69166"/>
              </a:lnSpc>
            </a:pPr>
            <a:r>
              <a:rPr lang="en-US" altLang="zh-CN" sz="2400" spc="-175" dirty="0">
                <a:solidFill>
                  <a:srgbClr val="FEFEFE"/>
                </a:solidFill>
                <a:latin typeface="Arial"/>
                <a:ea typeface="Arial"/>
              </a:rPr>
              <a:t>и</a:t>
            </a:r>
            <a:r>
              <a:rPr lang="en-US" altLang="zh-CN" sz="2400" spc="-8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179" dirty="0">
                <a:solidFill>
                  <a:srgbClr val="FEFEFE"/>
                </a:solidFill>
                <a:latin typeface="Arial"/>
                <a:ea typeface="Arial"/>
              </a:rPr>
              <a:t>демеции</a:t>
            </a:r>
            <a:r>
              <a:rPr lang="en-US" altLang="zh-CN" sz="2400" spc="-8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164" dirty="0">
                <a:solidFill>
                  <a:srgbClr val="FEFEFE"/>
                </a:solidFill>
                <a:latin typeface="Arial"/>
                <a:ea typeface="Arial"/>
              </a:rPr>
              <a:t>в</a:t>
            </a:r>
            <a:r>
              <a:rPr lang="en-US" altLang="zh-CN" sz="2400" spc="-8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184" dirty="0">
                <a:solidFill>
                  <a:srgbClr val="FEFEFE"/>
                </a:solidFill>
                <a:latin typeface="Arial"/>
                <a:ea typeface="Arial"/>
              </a:rPr>
              <a:t>целом</a:t>
            </a:r>
          </a:p>
          <a:p>
            <a:pPr marL="0" indent="228600">
              <a:lnSpc>
                <a:spcPct val="68750"/>
              </a:lnSpc>
            </a:pP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физкульту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ре,</a:t>
            </a:r>
          </a:p>
          <a:p>
            <a:pPr marL="0" indent="228600">
              <a:lnSpc>
                <a:spcPct val="69583"/>
              </a:lnSpc>
            </a:pPr>
            <a:r>
              <a:rPr lang="en-US" altLang="zh-CN" sz="2400" spc="-345" dirty="0">
                <a:solidFill>
                  <a:srgbClr val="000000"/>
                </a:solidFill>
                <a:latin typeface="Calibri"/>
                <a:ea typeface="Calibri"/>
              </a:rPr>
              <a:t>индивидуальной</a:t>
            </a:r>
            <a:r>
              <a:rPr lang="en-US" altLang="zh-CN" sz="2400" spc="-204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400" spc="-179" dirty="0">
                <a:solidFill>
                  <a:srgbClr val="FEFEFE"/>
                </a:solidFill>
                <a:latin typeface="Arial"/>
                <a:cs typeface="Arial"/>
              </a:rPr>
              <a:t>   </a:t>
            </a:r>
            <a:r>
              <a:rPr lang="en-US" altLang="zh-CN" sz="2400" spc="-359" dirty="0">
                <a:solidFill>
                  <a:srgbClr val="FEFEFE"/>
                </a:solidFill>
                <a:latin typeface="Arial"/>
                <a:ea typeface="Arial"/>
              </a:rPr>
              <a:t>Физическая</a:t>
            </a:r>
            <a:r>
              <a:rPr lang="en-US" altLang="zh-CN" sz="2400" spc="-18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339" dirty="0">
                <a:solidFill>
                  <a:srgbClr val="FEFEFE"/>
                </a:solidFill>
                <a:latin typeface="Arial"/>
                <a:ea typeface="Arial"/>
              </a:rPr>
              <a:t>активность</a:t>
            </a:r>
            <a:r>
              <a:rPr lang="en-US" altLang="zh-CN" sz="2400" spc="-18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364" dirty="0">
                <a:solidFill>
                  <a:srgbClr val="FEFEFE"/>
                </a:solidFill>
                <a:latin typeface="Arial"/>
                <a:ea typeface="Arial"/>
              </a:rPr>
              <a:t>особенно</a:t>
            </a:r>
            <a:r>
              <a:rPr lang="en-US" altLang="zh-CN" sz="2400" spc="-17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354" dirty="0">
                <a:solidFill>
                  <a:srgbClr val="FEFEFE"/>
                </a:solidFill>
                <a:latin typeface="Arial"/>
                <a:ea typeface="Arial"/>
              </a:rPr>
              <a:t>полезна</a:t>
            </a:r>
            <a:r>
              <a:rPr lang="en-US" altLang="zh-CN" sz="2400" spc="-18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379" dirty="0">
                <a:solidFill>
                  <a:srgbClr val="FEFEFE"/>
                </a:solidFill>
                <a:latin typeface="Arial"/>
                <a:ea typeface="Arial"/>
              </a:rPr>
              <a:t>для</a:t>
            </a:r>
            <a:r>
              <a:rPr lang="en-US" altLang="zh-CN" sz="2400" spc="-179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365" dirty="0">
                <a:solidFill>
                  <a:srgbClr val="FEFEFE"/>
                </a:solidFill>
                <a:latin typeface="Arial"/>
                <a:ea typeface="Arial"/>
              </a:rPr>
              <a:t>профилактики</a:t>
            </a:r>
            <a:r>
              <a:rPr lang="en-US" altLang="zh-CN" sz="2400" spc="-18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spc="-364" dirty="0">
                <a:solidFill>
                  <a:srgbClr val="FEFEFE"/>
                </a:solidFill>
                <a:latin typeface="Arial"/>
                <a:ea typeface="Arial"/>
              </a:rPr>
              <a:t>болезни</a:t>
            </a:r>
          </a:p>
          <a:p>
            <a:pPr marL="0" indent="1135126">
              <a:lnSpc>
                <a:spcPct val="100000"/>
              </a:lnSpc>
            </a:pPr>
            <a:r>
              <a:rPr lang="en-US" altLang="zh-CN" sz="2400" spc="-250" dirty="0">
                <a:solidFill>
                  <a:srgbClr val="FEFEFE"/>
                </a:solidFill>
                <a:latin typeface="Arial"/>
                <a:ea typeface="Arial"/>
              </a:rPr>
              <a:t>Альцге</a:t>
            </a:r>
            <a:r>
              <a:rPr lang="en-US" altLang="zh-CN" sz="2400" spc="-240" dirty="0">
                <a:solidFill>
                  <a:srgbClr val="FEFEFE"/>
                </a:solidFill>
                <a:latin typeface="Arial"/>
                <a:ea typeface="Arial"/>
              </a:rPr>
              <a:t>ймера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" y="1821180"/>
            <a:ext cx="2880360" cy="40767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1479" y="1821180"/>
            <a:ext cx="3009900" cy="406146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9080" y="1821180"/>
            <a:ext cx="3642360" cy="4084320"/>
          </a:xfrm>
          <a:prstGeom prst="rect">
            <a:avLst/>
          </a:prstGeom>
        </p:spPr>
      </p:pic>
      <p:sp>
        <p:nvSpPr>
          <p:cNvPr id="2" name="Freeform 7"/>
          <p:cNvSpPr/>
          <p:nvPr/>
        </p:nvSpPr>
        <p:spPr>
          <a:xfrm>
            <a:off x="9036050" y="5276850"/>
            <a:ext cx="2736850" cy="539750"/>
          </a:xfrm>
          <a:custGeom>
            <a:avLst/>
            <a:gdLst>
              <a:gd name="connsiteX0" fmla="*/ 12445 w 2736850"/>
              <a:gd name="connsiteY0" fmla="*/ 541706 h 539750"/>
              <a:gd name="connsiteX1" fmla="*/ 2736850 w 2736850"/>
              <a:gd name="connsiteY1" fmla="*/ 541706 h 539750"/>
              <a:gd name="connsiteX2" fmla="*/ 2736850 w 2736850"/>
              <a:gd name="connsiteY2" fmla="*/ 18491 h 539750"/>
              <a:gd name="connsiteX3" fmla="*/ 12445 w 2736850"/>
              <a:gd name="connsiteY3" fmla="*/ 18491 h 539750"/>
              <a:gd name="connsiteX4" fmla="*/ 12445 w 2736850"/>
              <a:gd name="connsiteY4" fmla="*/ 541706 h 53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850" h="539750">
                <a:moveTo>
                  <a:pt x="12445" y="541706"/>
                </a:moveTo>
                <a:lnTo>
                  <a:pt x="2736850" y="541706"/>
                </a:lnTo>
                <a:lnTo>
                  <a:pt x="2736850" y="18491"/>
                </a:lnTo>
                <a:lnTo>
                  <a:pt x="12445" y="18491"/>
                </a:lnTo>
                <a:lnTo>
                  <a:pt x="12445" y="541706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1852548" y="802853"/>
            <a:ext cx="8620500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Предпосылки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успешной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жизни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пожилом</a:t>
            </a:r>
            <a:r>
              <a:rPr lang="en-US" altLang="zh-CN" sz="2800" spc="-11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возрасте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69389" y="2867053"/>
            <a:ext cx="1868503" cy="17076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400" spc="29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Arial"/>
                <a:ea typeface="Arial"/>
              </a:rPr>
              <a:t>Самореали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spc="-5" dirty="0">
                <a:solidFill>
                  <a:srgbClr val="FEFEFE"/>
                </a:solidFill>
                <a:latin typeface="Arial"/>
                <a:ea typeface="Arial"/>
              </a:rPr>
              <a:t>з</a:t>
            </a:r>
            <a:r>
              <a:rPr lang="en-US" altLang="zh-CN" sz="2400" dirty="0">
                <a:solidFill>
                  <a:srgbClr val="FEFEFE"/>
                </a:solidFill>
                <a:latin typeface="Arial"/>
                <a:ea typeface="Arial"/>
              </a:rPr>
              <a:t>ация</a:t>
            </a:r>
          </a:p>
          <a:p>
            <a:pPr marL="228600" indent="-228600" hangingPunct="0">
              <a:lnSpc>
                <a:spcPct val="106666"/>
              </a:lnSpc>
            </a:pPr>
            <a:r>
              <a:rPr lang="en-US" altLang="zh-CN" sz="2000" spc="40" dirty="0">
                <a:solidFill>
                  <a:srgbClr val="FEFEFE"/>
                </a:solidFill>
                <a:latin typeface="Calibri"/>
                <a:ea typeface="Calibri"/>
              </a:rPr>
              <a:t>•</a:t>
            </a:r>
            <a:r>
              <a:rPr lang="en-US" altLang="zh-CN" sz="2000" spc="-3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spc="44" dirty="0">
                <a:solidFill>
                  <a:srgbClr val="FEFEFE"/>
                </a:solidFill>
                <a:latin typeface="Calibri"/>
                <a:ea typeface="Calibri"/>
              </a:rPr>
              <a:t>Мотивация</a:t>
            </a:r>
            <a:r>
              <a:rPr lang="en-US" altLang="zh-CN" sz="20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FEFEFE"/>
                </a:solidFill>
                <a:latin typeface="Calibri"/>
                <a:ea typeface="Calibri"/>
              </a:rPr>
              <a:t>Х</a:t>
            </a:r>
            <a:r>
              <a:rPr lang="en-US" altLang="zh-CN" sz="2000" dirty="0">
                <a:solidFill>
                  <a:srgbClr val="FEFEFE"/>
                </a:solidFill>
                <a:latin typeface="Calibri"/>
                <a:ea typeface="Calibri"/>
              </a:rPr>
              <a:t>арактер</a:t>
            </a:r>
            <a:r>
              <a:rPr lang="en-US" altLang="zh-CN" sz="20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spc="-5" dirty="0">
                <a:solidFill>
                  <a:srgbClr val="FEFEFE"/>
                </a:solidFill>
                <a:latin typeface="Calibri"/>
                <a:ea typeface="Calibri"/>
              </a:rPr>
              <a:t>Образов</a:t>
            </a:r>
            <a:r>
              <a:rPr lang="en-US" altLang="zh-CN" sz="2000" dirty="0">
                <a:solidFill>
                  <a:srgbClr val="FEFEFE"/>
                </a:solidFill>
                <a:latin typeface="Calibri"/>
                <a:ea typeface="Calibri"/>
              </a:rPr>
              <a:t>ание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43221" y="2911884"/>
            <a:ext cx="1984300" cy="13411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400" spc="27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Arial"/>
                <a:ea typeface="Arial"/>
              </a:rPr>
              <a:t>Социальная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spc="-5" dirty="0">
                <a:solidFill>
                  <a:srgbClr val="FEFEFE"/>
                </a:solidFill>
                <a:latin typeface="Arial"/>
                <a:ea typeface="Arial"/>
              </a:rPr>
              <a:t>по</a:t>
            </a:r>
            <a:r>
              <a:rPr lang="en-US" altLang="zh-CN" sz="2400" dirty="0">
                <a:solidFill>
                  <a:srgbClr val="FEFEFE"/>
                </a:solidFill>
                <a:latin typeface="Arial"/>
                <a:ea typeface="Arial"/>
              </a:rPr>
              <a:t>ддержка</a:t>
            </a:r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FEFEFE"/>
                </a:solidFill>
                <a:latin typeface="Calibri"/>
                <a:ea typeface="Calibri"/>
              </a:rPr>
              <a:t>•</a:t>
            </a:r>
            <a:r>
              <a:rPr lang="en-US" altLang="zh-CN" sz="2000" spc="35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Calibri"/>
                <a:ea typeface="Calibri"/>
              </a:rPr>
              <a:t>Материальное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000" spc="5" dirty="0">
                <a:solidFill>
                  <a:srgbClr val="FEFEFE"/>
                </a:solidFill>
                <a:latin typeface="Calibri"/>
                <a:ea typeface="Calibri"/>
              </a:rPr>
              <a:t>об</a:t>
            </a:r>
            <a:r>
              <a:rPr lang="en-US" altLang="zh-CN" sz="2000" dirty="0">
                <a:solidFill>
                  <a:srgbClr val="FEFEFE"/>
                </a:solidFill>
                <a:latin typeface="Calibri"/>
                <a:ea typeface="Calibri"/>
              </a:rPr>
              <a:t>еспечение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060435" y="2884546"/>
            <a:ext cx="3281974" cy="29847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400" spc="3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Arial"/>
                <a:ea typeface="Arial"/>
              </a:rPr>
              <a:t>Медицинская</a:t>
            </a:r>
          </a:p>
          <a:p>
            <a:pPr marL="0" indent="228600">
              <a:lnSpc>
                <a:spcPct val="98333"/>
              </a:lnSpc>
            </a:pPr>
            <a:r>
              <a:rPr lang="en-US" altLang="zh-CN" sz="2400" spc="-5" dirty="0">
                <a:solidFill>
                  <a:srgbClr val="FEFEFE"/>
                </a:solidFill>
                <a:latin typeface="Arial"/>
                <a:ea typeface="Arial"/>
              </a:rPr>
              <a:t>пом</a:t>
            </a:r>
            <a:r>
              <a:rPr lang="en-US" altLang="zh-CN" sz="2400" dirty="0">
                <a:solidFill>
                  <a:srgbClr val="FEFEFE"/>
                </a:solidFill>
                <a:latin typeface="Arial"/>
                <a:ea typeface="Arial"/>
              </a:rPr>
              <a:t>ощь</a:t>
            </a:r>
          </a:p>
          <a:p>
            <a:pPr marL="0">
              <a:lnSpc>
                <a:spcPct val="100000"/>
              </a:lnSpc>
            </a:pPr>
            <a:r>
              <a:rPr lang="en-US" altLang="zh-CN" sz="2000" spc="20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000" spc="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spc="34" dirty="0">
                <a:solidFill>
                  <a:srgbClr val="FEFEFE"/>
                </a:solidFill>
                <a:latin typeface="Arial"/>
                <a:ea typeface="Arial"/>
              </a:rPr>
              <a:t>ведение</a:t>
            </a:r>
            <a:r>
              <a:rPr lang="en-US" altLang="zh-CN" sz="2000" spc="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spc="44" dirty="0">
                <a:solidFill>
                  <a:srgbClr val="FEFEFE"/>
                </a:solidFill>
                <a:latin typeface="Arial"/>
                <a:ea typeface="Arial"/>
              </a:rPr>
              <a:t>ХНИЗ</a:t>
            </a:r>
          </a:p>
          <a:p>
            <a:pPr marL="228600" indent="-228600" hangingPunct="0">
              <a:lnSpc>
                <a:spcPct val="92916"/>
              </a:lnSpc>
            </a:pPr>
            <a:r>
              <a:rPr lang="en-US" altLang="zh-CN" sz="2000" spc="15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000" spc="2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spc="30" dirty="0">
                <a:solidFill>
                  <a:srgbClr val="FEFEFE"/>
                </a:solidFill>
                <a:latin typeface="Arial"/>
                <a:ea typeface="Arial"/>
              </a:rPr>
              <a:t>предотвращение</a:t>
            </a:r>
            <a:r>
              <a:rPr lang="en-US" altLang="zh-CN" sz="20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spc="15" dirty="0">
                <a:solidFill>
                  <a:srgbClr val="FEFEFE"/>
                </a:solidFill>
                <a:latin typeface="Arial"/>
                <a:ea typeface="Arial"/>
              </a:rPr>
              <a:t>развития</a:t>
            </a:r>
            <a:r>
              <a:rPr lang="en-US" altLang="zh-CN" sz="2000" spc="-25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spc="20" dirty="0">
                <a:solidFill>
                  <a:srgbClr val="FEFEFE"/>
                </a:solidFill>
                <a:latin typeface="Arial"/>
                <a:ea typeface="Arial"/>
              </a:rPr>
              <a:t>гериатрических</a:t>
            </a:r>
            <a:r>
              <a:rPr lang="en-US" altLang="zh-CN" sz="20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Arial"/>
                <a:ea typeface="Arial"/>
              </a:rPr>
              <a:t>синдромов</a:t>
            </a:r>
            <a:r>
              <a:rPr lang="en-US" altLang="zh-CN" sz="20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Arial"/>
                <a:ea typeface="Arial"/>
              </a:rPr>
              <a:t>и</a:t>
            </a:r>
            <a:r>
              <a:rPr lang="en-US" altLang="zh-CN" sz="20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Arial"/>
                <a:ea typeface="Arial"/>
              </a:rPr>
              <a:t>их</a:t>
            </a:r>
            <a:r>
              <a:rPr lang="en-US" altLang="zh-CN" sz="2000" spc="-8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FEFEFE"/>
                </a:solidFill>
                <a:latin typeface="Arial"/>
                <a:ea typeface="Arial"/>
              </a:rPr>
              <a:t>ведение</a:t>
            </a:r>
          </a:p>
          <a:p>
            <a:pPr marL="228600" indent="-228600" hangingPunct="0">
              <a:lnSpc>
                <a:spcPct val="74166"/>
              </a:lnSpc>
            </a:pPr>
            <a:r>
              <a:rPr lang="en-US" altLang="zh-CN" sz="2000" spc="15" dirty="0">
                <a:solidFill>
                  <a:srgbClr val="FEFEFE"/>
                </a:solidFill>
                <a:latin typeface="Arial"/>
                <a:ea typeface="Arial"/>
              </a:rPr>
              <a:t>•</a:t>
            </a:r>
            <a:r>
              <a:rPr lang="en-US" altLang="zh-CN" sz="2000" spc="1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spc="20" dirty="0">
                <a:solidFill>
                  <a:srgbClr val="FEFEFE"/>
                </a:solidFill>
                <a:latin typeface="Arial"/>
                <a:ea typeface="Arial"/>
              </a:rPr>
              <a:t>организация</a:t>
            </a:r>
            <a:r>
              <a:rPr lang="en-US" altLang="zh-CN" sz="2000" spc="15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spc="30" dirty="0">
                <a:solidFill>
                  <a:srgbClr val="FEFEFE"/>
                </a:solidFill>
                <a:latin typeface="Arial"/>
                <a:ea typeface="Arial"/>
              </a:rPr>
              <a:t>ухода,</a:t>
            </a:r>
            <a:r>
              <a:rPr lang="en-US" altLang="zh-CN" sz="20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spc="25" dirty="0">
                <a:solidFill>
                  <a:srgbClr val="FEFEFE"/>
                </a:solidFill>
                <a:latin typeface="Arial"/>
                <a:ea typeface="Arial"/>
              </a:rPr>
              <a:t>применение</a:t>
            </a:r>
            <a:r>
              <a:rPr lang="en-US" altLang="zh-CN" sz="2000" spc="-264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spc="25" dirty="0">
                <a:solidFill>
                  <a:srgbClr val="FEFEFE"/>
                </a:solidFill>
                <a:latin typeface="Arial"/>
                <a:ea typeface="Arial"/>
              </a:rPr>
              <a:t>аддитивных</a:t>
            </a:r>
            <a:r>
              <a:rPr lang="en-US" altLang="zh-CN" sz="2000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altLang="zh-CN" sz="2000" spc="-15" dirty="0">
                <a:solidFill>
                  <a:srgbClr val="FEFEFE"/>
                </a:solidFill>
                <a:latin typeface="Arial"/>
                <a:ea typeface="Arial"/>
              </a:rPr>
              <a:t>т</a:t>
            </a:r>
            <a:r>
              <a:rPr lang="en-US" altLang="zh-CN" sz="2000" spc="-10" dirty="0">
                <a:solidFill>
                  <a:srgbClr val="FEFEFE"/>
                </a:solidFill>
                <a:latin typeface="Arial"/>
                <a:ea typeface="Arial"/>
              </a:rPr>
              <a:t>ехнологий</a:t>
            </a:r>
          </a:p>
          <a:p>
            <a:pPr marL="0" indent="1080516">
              <a:lnSpc>
                <a:spcPct val="100000"/>
              </a:lnSpc>
            </a:pPr>
            <a:r>
              <a:rPr lang="en-US" altLang="zh-CN" sz="2800" b="1" spc="-20" dirty="0">
                <a:solidFill>
                  <a:srgbClr val="BF0000"/>
                </a:solidFill>
                <a:latin typeface="Calibri"/>
                <a:ea typeface="Calibri"/>
              </a:rPr>
              <a:t>ГЕРИАТРИЯ</a:t>
            </a:r>
            <a:r>
              <a:rPr lang="en-US" altLang="zh-CN" sz="2800" b="1" spc="1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30" dirty="0">
                <a:solidFill>
                  <a:srgbClr val="BF0000"/>
                </a:solidFill>
                <a:latin typeface="Calibri"/>
                <a:ea typeface="Calibri"/>
              </a:rPr>
              <a:t>?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Picture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180" y="1836420"/>
            <a:ext cx="7566659" cy="4732020"/>
          </a:xfrm>
          <a:prstGeom prst="rect">
            <a:avLst/>
          </a:prstGeom>
        </p:spPr>
      </p:pic>
      <p:sp>
        <p:nvSpPr>
          <p:cNvPr id="2" name="TextBox 83"/>
          <p:cNvSpPr txBox="1"/>
          <p:nvPr/>
        </p:nvSpPr>
        <p:spPr>
          <a:xfrm>
            <a:off x="2011426" y="535159"/>
            <a:ext cx="8046341" cy="51655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Arial"/>
                <a:ea typeface="Arial"/>
              </a:rPr>
              <a:t>Питан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</a:rPr>
              <a:t>ие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Энергетическая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ценность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рациона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питания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лиц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старше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75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лет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1600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ккал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женщин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1800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ккал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мужчин.</a:t>
            </a:r>
          </a:p>
          <a:p>
            <a:pPr marL="228600" indent="-228600" hangingPunct="0">
              <a:lnSpc>
                <a:spcPct val="95416"/>
              </a:lnSpc>
              <a:spcBef>
                <a:spcPts val="32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Общий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водный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режим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составляет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менее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(с</a:t>
            </a:r>
            <a:r>
              <a:rPr lang="en-US" altLang="zh-CN" sz="24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учетом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блюд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продуктов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рациона),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этом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питьевой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режим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чистом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виде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должно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приходиться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менее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800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мл</a:t>
            </a:r>
          </a:p>
          <a:p>
            <a:pPr>
              <a:lnSpc>
                <a:spcPts val="63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Минимизация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потребления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простых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углеводов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Потребность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белке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пожилого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человека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выше,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чем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людей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молодого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среднего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возраста: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1-1,2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г/кг/сут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1:1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животные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растительные</a:t>
            </a:r>
            <a:r>
              <a:rPr lang="en-US" altLang="zh-CN" sz="2400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белки</a:t>
            </a:r>
          </a:p>
          <a:p>
            <a:pPr>
              <a:lnSpc>
                <a:spcPts val="6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Препараты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кальция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1000-1200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мг/день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витамина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800-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1000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мг/сутки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4"/>
          <p:cNvSpPr txBox="1"/>
          <p:nvPr/>
        </p:nvSpPr>
        <p:spPr>
          <a:xfrm>
            <a:off x="929639" y="802853"/>
            <a:ext cx="9702371" cy="39616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Arial"/>
                <a:ea typeface="Arial"/>
              </a:rPr>
              <a:t>Ку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</a:rPr>
              <a:t>рение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00"/>
              </a:lnSpc>
            </a:pPr>
            <a:endParaRPr lang="en-US" dirty="0" smtClean="0"/>
          </a:p>
          <a:p>
            <a:pPr marL="0" indent="74676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Курение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ассоциировано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тяжелому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течению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заболеваний,</a:t>
            </a:r>
          </a:p>
          <a:p>
            <a:pPr marL="0" indent="97536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характерных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пожилого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возраста</a:t>
            </a:r>
          </a:p>
          <a:p>
            <a:pPr>
              <a:lnSpc>
                <a:spcPts val="430"/>
              </a:lnSpc>
            </a:pPr>
            <a:endParaRPr lang="en-US" dirty="0" smtClean="0"/>
          </a:p>
          <a:p>
            <a:pPr marL="0" indent="74676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Курение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снижать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эффективность</a:t>
            </a:r>
            <a:r>
              <a:rPr lang="en-US" altLang="zh-CN" sz="24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лекарственных</a:t>
            </a:r>
          </a:p>
          <a:p>
            <a:pPr marL="0" indent="97536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препарато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в,</a:t>
            </a:r>
          </a:p>
          <a:p>
            <a:pPr marL="975360" indent="-228600" hangingPunct="0">
              <a:lnSpc>
                <a:spcPct val="95833"/>
              </a:lnSpc>
              <a:spcBef>
                <a:spcPts val="31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Рекомендации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отказу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курения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пациентам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баллами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шкале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"Возраст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помеха»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даются</a:t>
            </a:r>
            <a:r>
              <a:rPr lang="en-US" altLang="zh-CN"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врачом-гериатром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учетом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результатов</a:t>
            </a:r>
            <a:r>
              <a:rPr lang="en-US" altLang="zh-CN" sz="2400" spc="-11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КГО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 indent="74676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Краткое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консультирование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течение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5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минут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979" y="960119"/>
            <a:ext cx="4861560" cy="2270760"/>
          </a:xfrm>
          <a:prstGeom prst="rect">
            <a:avLst/>
          </a:prstGeom>
        </p:spPr>
      </p:pic>
      <p:pic>
        <p:nvPicPr>
          <p:cNvPr id="87" name="Picture 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5980" y="4030979"/>
            <a:ext cx="3695700" cy="2598420"/>
          </a:xfrm>
          <a:prstGeom prst="rect">
            <a:avLst/>
          </a:prstGeom>
        </p:spPr>
      </p:pic>
      <p:pic>
        <p:nvPicPr>
          <p:cNvPr id="88" name="Pictur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9780" y="3383279"/>
            <a:ext cx="4495800" cy="3474720"/>
          </a:xfrm>
          <a:prstGeom prst="rect">
            <a:avLst/>
          </a:prstGeom>
        </p:spPr>
      </p:pic>
      <p:sp>
        <p:nvSpPr>
          <p:cNvPr id="2" name="TextBox 88"/>
          <p:cNvSpPr txBox="1"/>
          <p:nvPr/>
        </p:nvSpPr>
        <p:spPr>
          <a:xfrm>
            <a:off x="2083307" y="346437"/>
            <a:ext cx="5314426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Организация</a:t>
            </a:r>
            <a:r>
              <a:rPr lang="en-US" altLang="zh-CN" sz="28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безопасного</a:t>
            </a:r>
            <a:r>
              <a:rPr lang="en-US" altLang="zh-CN" sz="2800" spc="-1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быта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080" y="899160"/>
            <a:ext cx="2004060" cy="3002280"/>
          </a:xfrm>
          <a:prstGeom prst="rect">
            <a:avLst/>
          </a:prstGeom>
        </p:spPr>
      </p:pic>
      <p:pic>
        <p:nvPicPr>
          <p:cNvPr id="91" name="Picture 9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7920" y="4427220"/>
            <a:ext cx="2842260" cy="1889760"/>
          </a:xfrm>
          <a:prstGeom prst="rect">
            <a:avLst/>
          </a:prstGeom>
        </p:spPr>
      </p:pic>
      <p:pic>
        <p:nvPicPr>
          <p:cNvPr id="92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26780" y="678180"/>
            <a:ext cx="2156460" cy="3261360"/>
          </a:xfrm>
          <a:prstGeom prst="rect">
            <a:avLst/>
          </a:prstGeom>
        </p:spPr>
      </p:pic>
      <p:pic>
        <p:nvPicPr>
          <p:cNvPr id="93" name="Picture 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8020" y="4427220"/>
            <a:ext cx="2788920" cy="1889760"/>
          </a:xfrm>
          <a:prstGeom prst="rect">
            <a:avLst/>
          </a:prstGeom>
        </p:spPr>
      </p:pic>
      <p:sp>
        <p:nvSpPr>
          <p:cNvPr id="2" name="TextBox 93"/>
          <p:cNvSpPr txBox="1"/>
          <p:nvPr/>
        </p:nvSpPr>
        <p:spPr>
          <a:xfrm>
            <a:off x="2011426" y="346437"/>
            <a:ext cx="7092045" cy="37205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Когнитивный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тренинг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20"/>
              </a:lnSpc>
            </a:pPr>
            <a:endParaRPr lang="en-US" dirty="0" smtClean="0"/>
          </a:p>
          <a:p>
            <a:pPr marL="0" indent="1419352">
              <a:lnSpc>
                <a:spcPct val="100000"/>
              </a:lnSpc>
            </a:pPr>
            <a:r>
              <a:rPr lang="en-US" altLang="zh-CN" sz="2000" spc="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ea typeface="Calibri"/>
              </a:rPr>
              <a:t>Заучивание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ea typeface="Calibri"/>
              </a:rPr>
              <a:t>стихов,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ea typeface="Calibri"/>
              </a:rPr>
              <a:t>песен</a:t>
            </a:r>
          </a:p>
          <a:p>
            <a:pPr marL="0" indent="1419352">
              <a:lnSpc>
                <a:spcPct val="100000"/>
              </a:lnSpc>
              <a:spcBef>
                <a:spcPts val="265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Игра</a:t>
            </a:r>
            <a:r>
              <a:rPr lang="en-US" altLang="zh-CN" sz="20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0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музыкальных</a:t>
            </a:r>
            <a:r>
              <a:rPr lang="en-US" altLang="zh-CN" sz="20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инструментах</a:t>
            </a:r>
          </a:p>
          <a:p>
            <a:pPr marL="0" indent="1419352">
              <a:lnSpc>
                <a:spcPct val="100000"/>
              </a:lnSpc>
              <a:spcBef>
                <a:spcPts val="250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5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Рисование</a:t>
            </a:r>
          </a:p>
          <a:p>
            <a:pPr marL="0" indent="1419352">
              <a:lnSpc>
                <a:spcPct val="100000"/>
              </a:lnSpc>
              <a:spcBef>
                <a:spcPts val="259"/>
              </a:spcBef>
            </a:pPr>
            <a:r>
              <a:rPr lang="en-US" altLang="zh-CN" sz="2000" spc="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ea typeface="Calibri"/>
              </a:rPr>
              <a:t>Решение</a:t>
            </a:r>
            <a:r>
              <a:rPr lang="en-US" altLang="zh-CN" sz="2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ea typeface="Calibri"/>
              </a:rPr>
              <a:t>логических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задач</a:t>
            </a:r>
          </a:p>
          <a:p>
            <a:pPr marL="0" indent="1419352">
              <a:lnSpc>
                <a:spcPct val="100000"/>
              </a:lnSpc>
              <a:spcBef>
                <a:spcPts val="259"/>
              </a:spcBef>
            </a:pPr>
            <a:r>
              <a:rPr lang="en-US" altLang="zh-CN" sz="2000" spc="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ea typeface="Calibri"/>
              </a:rPr>
              <a:t>Разгадывание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ea typeface="Calibri"/>
              </a:rPr>
              <a:t>кроссвордов</a:t>
            </a:r>
          </a:p>
          <a:p>
            <a:pPr marL="1647952" indent="-228600" hangingPunct="0">
              <a:lnSpc>
                <a:spcPct val="95416"/>
              </a:lnSpc>
              <a:spcBef>
                <a:spcPts val="164"/>
              </a:spcBef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Обращение</a:t>
            </a:r>
            <a:r>
              <a:rPr lang="en-US" altLang="zh-CN" sz="20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0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центры</a:t>
            </a:r>
            <a:r>
              <a:rPr lang="en-US" altLang="zh-CN" sz="2000" spc="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социального</a:t>
            </a:r>
            <a:r>
              <a:rPr lang="en-US" altLang="zh-CN" sz="20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обслуживания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организации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досуга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0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повышения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социальной</a:t>
            </a:r>
            <a:r>
              <a:rPr lang="en-US" altLang="zh-CN" sz="20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4580" y="1973580"/>
            <a:ext cx="5204460" cy="4061460"/>
          </a:xfrm>
          <a:prstGeom prst="rect">
            <a:avLst/>
          </a:prstGeom>
        </p:spPr>
      </p:pic>
      <p:sp>
        <p:nvSpPr>
          <p:cNvPr id="2" name="Freeform 95"/>
          <p:cNvSpPr/>
          <p:nvPr/>
        </p:nvSpPr>
        <p:spPr>
          <a:xfrm>
            <a:off x="2000250" y="3994150"/>
            <a:ext cx="8020050" cy="1860550"/>
          </a:xfrm>
          <a:custGeom>
            <a:avLst/>
            <a:gdLst>
              <a:gd name="connsiteX0" fmla="*/ 8127 w 8020050"/>
              <a:gd name="connsiteY0" fmla="*/ 1868602 h 1860550"/>
              <a:gd name="connsiteX1" fmla="*/ 8030845 w 8020050"/>
              <a:gd name="connsiteY1" fmla="*/ 1868602 h 1860550"/>
              <a:gd name="connsiteX2" fmla="*/ 8030845 w 8020050"/>
              <a:gd name="connsiteY2" fmla="*/ 7163 h 1860550"/>
              <a:gd name="connsiteX3" fmla="*/ 8127 w 8020050"/>
              <a:gd name="connsiteY3" fmla="*/ 7163 h 1860550"/>
              <a:gd name="connsiteX4" fmla="*/ 8127 w 8020050"/>
              <a:gd name="connsiteY4" fmla="*/ 1868602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0050" h="1860550">
                <a:moveTo>
                  <a:pt x="8127" y="1868602"/>
                </a:moveTo>
                <a:lnTo>
                  <a:pt x="8030845" y="1868602"/>
                </a:lnTo>
                <a:lnTo>
                  <a:pt x="8030845" y="7163"/>
                </a:lnTo>
                <a:lnTo>
                  <a:pt x="8127" y="7163"/>
                </a:lnTo>
                <a:lnTo>
                  <a:pt x="8127" y="1868602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 96"/>
          <p:cNvSpPr/>
          <p:nvPr/>
        </p:nvSpPr>
        <p:spPr>
          <a:xfrm>
            <a:off x="2000250" y="3994150"/>
            <a:ext cx="8020050" cy="1860550"/>
          </a:xfrm>
          <a:custGeom>
            <a:avLst/>
            <a:gdLst>
              <a:gd name="connsiteX0" fmla="*/ 8127 w 8020050"/>
              <a:gd name="connsiteY0" fmla="*/ 1868602 h 1860550"/>
              <a:gd name="connsiteX1" fmla="*/ 8030845 w 8020050"/>
              <a:gd name="connsiteY1" fmla="*/ 1868602 h 1860550"/>
              <a:gd name="connsiteX2" fmla="*/ 8030845 w 8020050"/>
              <a:gd name="connsiteY2" fmla="*/ 7163 h 1860550"/>
              <a:gd name="connsiteX3" fmla="*/ 8127 w 8020050"/>
              <a:gd name="connsiteY3" fmla="*/ 7163 h 1860550"/>
              <a:gd name="connsiteX4" fmla="*/ 8127 w 8020050"/>
              <a:gd name="connsiteY4" fmla="*/ 1868602 h 1860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0050" h="1860550">
                <a:moveTo>
                  <a:pt x="8127" y="1868602"/>
                </a:moveTo>
                <a:lnTo>
                  <a:pt x="8030845" y="1868602"/>
                </a:lnTo>
                <a:lnTo>
                  <a:pt x="8030845" y="7163"/>
                </a:lnTo>
                <a:lnTo>
                  <a:pt x="8127" y="7163"/>
                </a:lnTo>
                <a:lnTo>
                  <a:pt x="8127" y="186860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TextBox 97"/>
          <p:cNvSpPr txBox="1"/>
          <p:nvPr/>
        </p:nvSpPr>
        <p:spPr>
          <a:xfrm>
            <a:off x="929639" y="334012"/>
            <a:ext cx="10194206" cy="5639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4166"/>
              </a:lnSpc>
            </a:pPr>
            <a:r>
              <a:rPr lang="en-US" altLang="zh-CN" sz="2900" dirty="0">
                <a:solidFill>
                  <a:srgbClr val="000000"/>
                </a:solidFill>
                <a:latin typeface="Arial"/>
                <a:ea typeface="Arial"/>
              </a:rPr>
              <a:t>Факторы</a:t>
            </a:r>
            <a:r>
              <a:rPr lang="en-US" altLang="zh-CN" sz="29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Arial"/>
                <a:ea typeface="Arial"/>
              </a:rPr>
              <a:t>риска</a:t>
            </a:r>
            <a:r>
              <a:rPr lang="en-US" altLang="zh-CN" sz="2900" spc="-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Arial"/>
                <a:ea typeface="Arial"/>
              </a:rPr>
              <a:t>сердечно-сосудистых</a:t>
            </a:r>
            <a:r>
              <a:rPr lang="en-US" altLang="zh-CN" sz="2900" spc="-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Arial"/>
                <a:ea typeface="Arial"/>
              </a:rPr>
              <a:t>заболеваний</a:t>
            </a:r>
            <a:r>
              <a:rPr lang="en-US" altLang="zh-CN" sz="2900" spc="-9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Arial"/>
                <a:ea typeface="Arial"/>
              </a:rPr>
              <a:t>уровень</a:t>
            </a:r>
            <a:r>
              <a:rPr lang="en-US" altLang="zh-CN" sz="29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Arial"/>
                <a:ea typeface="Arial"/>
              </a:rPr>
              <a:t>когнитивных</a:t>
            </a:r>
            <a:r>
              <a:rPr lang="en-US" altLang="zh-CN" sz="29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900" dirty="0">
                <a:solidFill>
                  <a:srgbClr val="000000"/>
                </a:solidFill>
                <a:latin typeface="Arial"/>
                <a:ea typeface="Arial"/>
              </a:rPr>
              <a:t>функций</a:t>
            </a:r>
          </a:p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1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исследовании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среди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пожилых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людей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1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Китае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(n=11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256)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учетом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пола,</a:t>
            </a:r>
            <a:r>
              <a:rPr lang="en-US" altLang="zh-CN" sz="1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возраста,</a:t>
            </a:r>
            <a:r>
              <a:rPr lang="en-US" altLang="zh-CN" sz="1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богатства</a:t>
            </a:r>
            <a:r>
              <a:rPr lang="en-US" altLang="zh-CN" sz="18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уровня</a:t>
            </a:r>
            <a:r>
              <a:rPr lang="en-US" altLang="zh-CN" sz="18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образования</a:t>
            </a:r>
          </a:p>
          <a:p>
            <a:pPr>
              <a:lnSpc>
                <a:spcPts val="76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spc="4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-10" dirty="0">
                <a:solidFill>
                  <a:srgbClr val="000000"/>
                </a:solidFill>
                <a:latin typeface="Calibri"/>
                <a:ea typeface="Calibri"/>
              </a:rPr>
              <a:t>Курение</a:t>
            </a:r>
          </a:p>
          <a:p>
            <a:pPr marL="0">
              <a:lnSpc>
                <a:spcPct val="100000"/>
              </a:lnSpc>
              <a:spcBef>
                <a:spcPts val="200"/>
              </a:spcBef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spc="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Употребление</a:t>
            </a:r>
            <a:r>
              <a:rPr lang="en-US" altLang="zh-CN" sz="2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алкоголя</a:t>
            </a:r>
          </a:p>
          <a:p>
            <a:pPr marL="0">
              <a:lnSpc>
                <a:spcPct val="100000"/>
              </a:lnSpc>
              <a:spcBef>
                <a:spcPts val="204"/>
              </a:spcBef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Индекс</a:t>
            </a:r>
            <a:r>
              <a:rPr lang="en-US" altLang="zh-CN" sz="2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массы</a:t>
            </a:r>
            <a:r>
              <a:rPr lang="en-US" altLang="zh-CN" sz="2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тела</a:t>
            </a:r>
          </a:p>
          <a:p>
            <a:pPr marL="0">
              <a:lnSpc>
                <a:spcPct val="92916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Физическая</a:t>
            </a:r>
            <a:r>
              <a:rPr lang="en-US" altLang="zh-CN" sz="2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активность</a:t>
            </a:r>
            <a:r>
              <a:rPr lang="en-US" altLang="zh-CN" sz="2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(не</a:t>
            </a:r>
            <a:r>
              <a:rPr lang="en-US" altLang="zh-CN" sz="22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менее</a:t>
            </a:r>
            <a:r>
              <a:rPr lang="en-US" altLang="zh-CN" sz="2200" spc="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150</a:t>
            </a:r>
          </a:p>
          <a:p>
            <a:pPr marL="0" indent="228600">
              <a:lnSpc>
                <a:spcPct val="94583"/>
              </a:lnSpc>
            </a:pPr>
            <a:r>
              <a:rPr lang="en-US" altLang="zh-CN" sz="2200" spc="-5" dirty="0">
                <a:solidFill>
                  <a:srgbClr val="000000"/>
                </a:solidFill>
                <a:latin typeface="Calibri"/>
                <a:ea typeface="Calibri"/>
              </a:rPr>
              <a:t>мин/нед)</a:t>
            </a:r>
          </a:p>
          <a:p>
            <a:pPr marL="0">
              <a:lnSpc>
                <a:spcPct val="83333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Артериальное</a:t>
            </a:r>
            <a:r>
              <a:rPr lang="en-US" altLang="zh-CN" sz="2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давление</a:t>
            </a:r>
            <a:r>
              <a:rPr lang="en-US" altLang="zh-CN" sz="22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(АД</a:t>
            </a:r>
            <a:r>
              <a:rPr lang="en-US" altLang="zh-CN" sz="22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менее</a:t>
            </a:r>
          </a:p>
          <a:p>
            <a:pPr marL="0" indent="228600">
              <a:lnSpc>
                <a:spcPct val="80416"/>
              </a:lnSpc>
            </a:pP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120/80</a:t>
            </a:r>
            <a:r>
              <a:rPr lang="en-US" altLang="zh-CN" sz="22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мм</a:t>
            </a:r>
            <a:r>
              <a:rPr lang="en-US" altLang="zh-CN" sz="22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рт.ст.)</a:t>
            </a:r>
          </a:p>
          <a:p>
            <a:pPr marL="0">
              <a:lnSpc>
                <a:spcPct val="64166"/>
              </a:lnSpc>
            </a:pPr>
            <a:r>
              <a:rPr lang="en-US" altLang="zh-CN" sz="2200" spc="-94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spc="-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-175" dirty="0">
                <a:solidFill>
                  <a:srgbClr val="000000"/>
                </a:solidFill>
                <a:latin typeface="Calibri"/>
                <a:ea typeface="Calibri"/>
              </a:rPr>
              <a:t>Д</a:t>
            </a:r>
            <a:r>
              <a:rPr lang="en-US" altLang="zh-CN" sz="2200" spc="-129" dirty="0">
                <a:solidFill>
                  <a:srgbClr val="000000"/>
                </a:solidFill>
                <a:latin typeface="Calibri"/>
                <a:ea typeface="Calibri"/>
              </a:rPr>
              <a:t>иета</a:t>
            </a:r>
            <a:r>
              <a:rPr lang="en-US" altLang="zh-CN" sz="22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spc="-139" dirty="0">
                <a:solidFill>
                  <a:srgbClr val="000000"/>
                </a:solidFill>
                <a:latin typeface="Calibri"/>
                <a:ea typeface="Calibri"/>
              </a:rPr>
              <a:t>(ежедневное</a:t>
            </a:r>
            <a:r>
              <a:rPr lang="en-US" altLang="zh-CN" sz="2400" b="1" spc="-169" dirty="0">
                <a:solidFill>
                  <a:srgbClr val="BF0000"/>
                </a:solidFill>
                <a:latin typeface="Arial"/>
                <a:ea typeface="Arial"/>
              </a:rPr>
              <a:t>Стратегии</a:t>
            </a:r>
            <a:r>
              <a:rPr lang="en-US" altLang="zh-CN" sz="24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spc="-164" dirty="0">
                <a:solidFill>
                  <a:srgbClr val="BF0000"/>
                </a:solidFill>
                <a:latin typeface="Arial"/>
                <a:ea typeface="Arial"/>
              </a:rPr>
              <a:t>на</a:t>
            </a:r>
            <a:r>
              <a:rPr lang="en-US" altLang="zh-CN" sz="24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spc="-179" dirty="0">
                <a:solidFill>
                  <a:srgbClr val="BF0000"/>
                </a:solidFill>
                <a:latin typeface="Arial"/>
                <a:ea typeface="Arial"/>
              </a:rPr>
              <a:t>поддержание</a:t>
            </a:r>
            <a:r>
              <a:rPr lang="en-US" altLang="zh-CN" sz="240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spc="-179" dirty="0">
                <a:solidFill>
                  <a:srgbClr val="BF0000"/>
                </a:solidFill>
                <a:latin typeface="Arial"/>
                <a:ea typeface="Arial"/>
              </a:rPr>
              <a:t>сердечно</a:t>
            </a:r>
            <a:r>
              <a:rPr lang="en-US" altLang="zh-CN" sz="2400" b="1" spc="-85" dirty="0">
                <a:solidFill>
                  <a:srgbClr val="BF0000"/>
                </a:solidFill>
                <a:latin typeface="Arial"/>
                <a:ea typeface="Arial"/>
              </a:rPr>
              <a:t>-</a:t>
            </a:r>
            <a:r>
              <a:rPr lang="en-US" altLang="zh-CN" sz="2400" b="1" spc="-169" dirty="0">
                <a:solidFill>
                  <a:srgbClr val="BF0000"/>
                </a:solidFill>
                <a:latin typeface="Arial"/>
                <a:ea typeface="Arial"/>
              </a:rPr>
              <a:t>сосудистого</a:t>
            </a:r>
          </a:p>
          <a:p>
            <a:pPr marL="0" indent="228600">
              <a:lnSpc>
                <a:spcPct val="64166"/>
              </a:lnSpc>
              <a:tabLst>
                <a:tab pos="1456055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менее</a:t>
            </a:r>
            <a:r>
              <a:rPr lang="en-US" altLang="zh-CN" sz="22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5	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здоровья,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правильного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питания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и</a:t>
            </a:r>
            <a:r>
              <a:rPr lang="en-US" altLang="zh-CN" sz="2400" b="1" spc="-189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преодоление</a:t>
            </a:r>
          </a:p>
          <a:p>
            <a:pPr marL="0">
              <a:lnSpc>
                <a:spcPct val="64166"/>
              </a:lnSpc>
            </a:pPr>
            <a:r>
              <a:rPr lang="en-US" altLang="zh-CN" sz="2200" spc="-2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spc="41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-20" dirty="0">
                <a:solidFill>
                  <a:srgbClr val="000000"/>
                </a:solidFill>
                <a:latin typeface="Calibri"/>
                <a:ea typeface="Calibri"/>
              </a:rPr>
              <a:t>Т</a:t>
            </a:r>
            <a:r>
              <a:rPr lang="en-US" altLang="zh-CN" sz="2200" spc="-25" dirty="0">
                <a:solidFill>
                  <a:srgbClr val="000000"/>
                </a:solidFill>
                <a:latin typeface="Calibri"/>
                <a:ea typeface="Calibri"/>
              </a:rPr>
              <a:t>ревога</a:t>
            </a:r>
          </a:p>
          <a:p>
            <a:pPr marL="0" indent="1838579">
              <a:lnSpc>
                <a:spcPct val="64166"/>
              </a:lnSpc>
            </a:pP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тревоги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необходимы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для</a:t>
            </a:r>
            <a:r>
              <a:rPr lang="en-US" altLang="zh-CN" sz="2400" b="1" spc="-189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предупреждения</a:t>
            </a:r>
          </a:p>
          <a:p>
            <a:pPr marL="0" indent="228600">
              <a:lnSpc>
                <a:spcPct val="64166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Calibri"/>
                <a:ea typeface="Calibri"/>
              </a:rPr>
              <a:t>самостоят</a:t>
            </a:r>
            <a:r>
              <a:rPr lang="en-US" altLang="zh-CN" sz="2200" spc="-5" dirty="0">
                <a:solidFill>
                  <a:srgbClr val="000000"/>
                </a:solidFill>
                <a:latin typeface="Calibri"/>
                <a:ea typeface="Calibri"/>
              </a:rPr>
              <a:t>ельно</a:t>
            </a:r>
          </a:p>
          <a:p>
            <a:pPr marL="0" indent="1442339">
              <a:lnSpc>
                <a:spcPct val="64166"/>
              </a:lnSpc>
            </a:pP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развития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когнитивных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нарушений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в</a:t>
            </a:r>
            <a:r>
              <a:rPr lang="en-US" altLang="zh-CN" sz="2400" b="1" spc="-4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стареющих</a:t>
            </a:r>
          </a:p>
          <a:p>
            <a:pPr marL="0">
              <a:lnSpc>
                <a:spcPct val="63749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200" spc="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-10" dirty="0">
                <a:solidFill>
                  <a:srgbClr val="000000"/>
                </a:solidFill>
                <a:latin typeface="Calibri"/>
                <a:ea typeface="Calibri"/>
              </a:rPr>
              <a:t>Показатели</a:t>
            </a:r>
          </a:p>
          <a:p>
            <a:pPr marL="0" indent="228600">
              <a:lnSpc>
                <a:spcPct val="100000"/>
              </a:lnSpc>
              <a:tabLst>
                <a:tab pos="4185793" algn="l"/>
              </a:tabLst>
            </a:pP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(тесты</a:t>
            </a:r>
            <a:r>
              <a:rPr lang="en-US" altLang="zh-CN" sz="22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Calibri"/>
                <a:ea typeface="Calibri"/>
              </a:rPr>
              <a:t>на	</a:t>
            </a:r>
            <a:r>
              <a:rPr lang="en-US" altLang="zh-CN" sz="2400" b="1" spc="-10" dirty="0">
                <a:solidFill>
                  <a:srgbClr val="BF0000"/>
                </a:solidFill>
                <a:latin typeface="Arial"/>
                <a:ea typeface="Arial"/>
              </a:rPr>
              <a:t>популяциях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8"/>
          <p:cNvSpPr txBox="1"/>
          <p:nvPr/>
        </p:nvSpPr>
        <p:spPr>
          <a:xfrm>
            <a:off x="1615694" y="126578"/>
            <a:ext cx="8727851" cy="59681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5354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Особенности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профилактического</a:t>
            </a:r>
          </a:p>
          <a:p>
            <a:pPr marL="0" indent="1554479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консультирования</a:t>
            </a:r>
            <a:r>
              <a:rPr lang="en-US" altLang="zh-CN" sz="2800" spc="-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пожилых</a:t>
            </a:r>
            <a:r>
              <a:rPr lang="en-US" altLang="zh-CN" sz="2800" spc="-1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людей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75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Ориентировать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только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устранение</a:t>
            </a:r>
            <a:r>
              <a:rPr lang="en-US" altLang="zh-CN" sz="24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симптомов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заболеваний,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но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целом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здоровое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старение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долголетие,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активный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образ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жизни.</a:t>
            </a:r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Рекомендации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ВСЕХ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75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лети</a:t>
            </a:r>
            <a:r>
              <a:rPr lang="en-US" altLang="zh-CN" sz="2400" spc="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старше</a:t>
            </a:r>
          </a:p>
          <a:p>
            <a:pPr marL="0" indent="457200">
              <a:lnSpc>
                <a:spcPct val="100000"/>
              </a:lnSpc>
            </a:pPr>
            <a:r>
              <a:rPr lang="en-US" altLang="zh-CN" sz="2000" spc="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Физическая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ea typeface="Calibri"/>
              </a:rPr>
              <a:t>активность</a:t>
            </a:r>
          </a:p>
          <a:p>
            <a:pPr marL="0" indent="45720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5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Питание</a:t>
            </a:r>
          </a:p>
          <a:p>
            <a:pPr marL="0" indent="457200">
              <a:lnSpc>
                <a:spcPct val="100000"/>
              </a:lnSpc>
            </a:pPr>
            <a:r>
              <a:rPr lang="en-US" altLang="zh-CN" sz="2000" spc="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Когнитивный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тренинг</a:t>
            </a:r>
          </a:p>
          <a:p>
            <a:pPr marL="0" indent="457200">
              <a:lnSpc>
                <a:spcPct val="100000"/>
              </a:lnSpc>
            </a:pPr>
            <a:r>
              <a:rPr lang="en-US" altLang="zh-CN" sz="2000" spc="2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34" dirty="0">
                <a:solidFill>
                  <a:srgbClr val="000000"/>
                </a:solidFill>
                <a:latin typeface="Calibri"/>
                <a:ea typeface="Calibri"/>
              </a:rPr>
              <a:t>Организация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30" dirty="0">
                <a:solidFill>
                  <a:srgbClr val="000000"/>
                </a:solidFill>
                <a:latin typeface="Calibri"/>
                <a:ea typeface="Calibri"/>
              </a:rPr>
              <a:t>безопасного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44" dirty="0">
                <a:solidFill>
                  <a:srgbClr val="000000"/>
                </a:solidFill>
                <a:latin typeface="Calibri"/>
                <a:ea typeface="Calibri"/>
              </a:rPr>
              <a:t>быта</a:t>
            </a:r>
          </a:p>
          <a:p>
            <a:pPr marL="0" indent="457200">
              <a:lnSpc>
                <a:spcPct val="100000"/>
              </a:lnSpc>
            </a:pPr>
            <a:r>
              <a:rPr lang="en-US" altLang="zh-CN" sz="2000" spc="1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ea typeface="Calibri"/>
              </a:rPr>
              <a:t>Правила</a:t>
            </a:r>
            <a:r>
              <a:rPr lang="en-US" altLang="zh-CN" sz="20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5" dirty="0">
                <a:solidFill>
                  <a:srgbClr val="000000"/>
                </a:solidFill>
                <a:latin typeface="Calibri"/>
                <a:ea typeface="Calibri"/>
              </a:rPr>
              <a:t>приема</a:t>
            </a:r>
            <a:r>
              <a:rPr lang="en-US" altLang="zh-CN" sz="20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spc="20" dirty="0">
                <a:solidFill>
                  <a:srgbClr val="000000"/>
                </a:solidFill>
                <a:latin typeface="Calibri"/>
                <a:ea typeface="Calibri"/>
              </a:rPr>
              <a:t>лекарств</a:t>
            </a:r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BF0000"/>
                </a:solidFill>
                <a:latin typeface="Arial"/>
                <a:ea typeface="Arial"/>
              </a:rPr>
              <a:t>•</a:t>
            </a:r>
            <a:r>
              <a:rPr lang="en-US" altLang="zh-CN" sz="2800" spc="-4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BF0000"/>
                </a:solidFill>
                <a:latin typeface="Calibri"/>
                <a:ea typeface="Calibri"/>
              </a:rPr>
              <a:t>Рекомендации</a:t>
            </a:r>
            <a:r>
              <a:rPr lang="en-US" altLang="zh-CN" sz="2800" b="1" spc="-4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BF0000"/>
                </a:solidFill>
                <a:latin typeface="Calibri"/>
                <a:ea typeface="Calibri"/>
              </a:rPr>
              <a:t>с</a:t>
            </a:r>
            <a:r>
              <a:rPr lang="en-US" altLang="zh-CN" sz="2800" b="1" spc="-4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BF0000"/>
                </a:solidFill>
                <a:latin typeface="Calibri"/>
                <a:ea typeface="Calibri"/>
              </a:rPr>
              <a:t>учетом</a:t>
            </a:r>
            <a:r>
              <a:rPr lang="en-US" altLang="zh-CN" sz="2800" b="1" spc="-4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BF0000"/>
                </a:solidFill>
                <a:latin typeface="Calibri"/>
                <a:ea typeface="Calibri"/>
              </a:rPr>
              <a:t>положительных</a:t>
            </a:r>
            <a:r>
              <a:rPr lang="en-US" altLang="zh-CN" sz="2800" b="1" spc="-40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BF0000"/>
                </a:solidFill>
                <a:latin typeface="Calibri"/>
                <a:ea typeface="Calibri"/>
              </a:rPr>
              <a:t>ответов</a:t>
            </a:r>
            <a:r>
              <a:rPr lang="en-US" altLang="zh-CN" sz="2800" b="1" spc="-4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BF0000"/>
                </a:solidFill>
                <a:latin typeface="Calibri"/>
                <a:ea typeface="Calibri"/>
              </a:rPr>
              <a:t>на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b="1" dirty="0">
                <a:solidFill>
                  <a:srgbClr val="BF0000"/>
                </a:solidFill>
                <a:latin typeface="Calibri"/>
                <a:ea typeface="Calibri"/>
              </a:rPr>
              <a:t>вопросы</a:t>
            </a:r>
            <a:r>
              <a:rPr lang="en-US" altLang="zh-CN" sz="2800" b="1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BF0000"/>
                </a:solidFill>
                <a:latin typeface="Calibri"/>
                <a:ea typeface="Calibri"/>
              </a:rPr>
              <a:t>шкалы</a:t>
            </a:r>
            <a:r>
              <a:rPr lang="en-US" altLang="zh-CN" sz="2800" b="1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BF0000"/>
                </a:solidFill>
                <a:latin typeface="Calibri"/>
                <a:ea typeface="Calibri"/>
              </a:rPr>
              <a:t>«Возраст</a:t>
            </a:r>
            <a:r>
              <a:rPr lang="en-US" altLang="zh-CN" sz="2800" b="1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BF0000"/>
                </a:solidFill>
                <a:latin typeface="Calibri"/>
                <a:ea typeface="Calibri"/>
              </a:rPr>
              <a:t>не</a:t>
            </a:r>
            <a:r>
              <a:rPr lang="en-US" altLang="zh-CN" sz="2800" b="1" spc="-85" dirty="0">
                <a:solidFill>
                  <a:srgbClr val="BF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dirty="0">
                <a:solidFill>
                  <a:srgbClr val="BF0000"/>
                </a:solidFill>
                <a:latin typeface="Calibri"/>
                <a:ea typeface="Calibri"/>
              </a:rPr>
              <a:t>помеха»</a:t>
            </a:r>
          </a:p>
          <a:p>
            <a:pPr marL="0">
              <a:lnSpc>
                <a:spcPct val="9708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Учет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возрастных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особенностей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коррекции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АГ,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избыточной</a:t>
            </a:r>
            <a:r>
              <a:rPr lang="en-US" altLang="zh-CN" sz="2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массы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тела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ожирения,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гипергликеми,</a:t>
            </a:r>
            <a:r>
              <a:rPr lang="en-US" altLang="zh-CN" sz="24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дислипидемии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1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160" y="4732020"/>
            <a:ext cx="4450079" cy="2125980"/>
          </a:xfrm>
          <a:prstGeom prst="rect">
            <a:avLst/>
          </a:prstGeom>
        </p:spPr>
      </p:pic>
      <p:sp>
        <p:nvSpPr>
          <p:cNvPr id="2" name="TextBox 100"/>
          <p:cNvSpPr txBox="1"/>
          <p:nvPr/>
        </p:nvSpPr>
        <p:spPr>
          <a:xfrm>
            <a:off x="929639" y="802853"/>
            <a:ext cx="8960676" cy="4250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2D5395"/>
                </a:solidFill>
                <a:latin typeface="Arial"/>
                <a:ea typeface="Arial"/>
              </a:rPr>
              <a:t>Принципы</a:t>
            </a:r>
            <a:r>
              <a:rPr lang="en-US" altLang="zh-CN" sz="2800" dirty="0">
                <a:solidFill>
                  <a:srgbClr val="2D5395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2D5395"/>
                </a:solidFill>
                <a:latin typeface="Arial"/>
                <a:ea typeface="Arial"/>
              </a:rPr>
              <a:t>управления</a:t>
            </a:r>
            <a:r>
              <a:rPr lang="en-US" altLang="zh-CN" sz="2800" dirty="0">
                <a:solidFill>
                  <a:srgbClr val="2D5395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2D5395"/>
                </a:solidFill>
                <a:latin typeface="Arial"/>
                <a:ea typeface="Arial"/>
              </a:rPr>
              <a:t>старческой</a:t>
            </a:r>
            <a:r>
              <a:rPr lang="en-US" altLang="zh-CN" sz="2800" spc="-160" dirty="0">
                <a:solidFill>
                  <a:srgbClr val="2D5395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2D5395"/>
                </a:solidFill>
                <a:latin typeface="Arial"/>
                <a:ea typeface="Arial"/>
              </a:rPr>
              <a:t>астенией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39"/>
              </a:lnSpc>
            </a:pPr>
            <a:endParaRPr lang="en-US" dirty="0" smtClean="0"/>
          </a:p>
          <a:p>
            <a:pPr marL="0" indent="1143254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Золотой</a:t>
            </a:r>
            <a:r>
              <a:rPr lang="en-US" altLang="zh-CN" sz="20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стандарт</a:t>
            </a:r>
            <a:r>
              <a:rPr lang="en-US" altLang="zh-CN" sz="20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20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ведении</a:t>
            </a:r>
            <a:r>
              <a:rPr lang="en-US" altLang="zh-CN" sz="20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СА</a:t>
            </a:r>
            <a:r>
              <a:rPr lang="en-US" altLang="zh-CN" sz="20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000" spc="1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комплексная</a:t>
            </a:r>
            <a:r>
              <a:rPr lang="en-US" altLang="zh-CN" sz="2000" spc="1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гериатрическая</a:t>
            </a:r>
          </a:p>
          <a:p>
            <a:pPr marL="0" indent="1371854">
              <a:lnSpc>
                <a:spcPct val="100000"/>
              </a:lnSpc>
            </a:pPr>
            <a:r>
              <a:rPr lang="en-US" altLang="zh-CN" sz="2000" spc="10" dirty="0">
                <a:solidFill>
                  <a:srgbClr val="000000"/>
                </a:solidFill>
                <a:latin typeface="Arial"/>
                <a:ea typeface="Arial"/>
              </a:rPr>
              <a:t>оце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нка</a:t>
            </a:r>
          </a:p>
          <a:p>
            <a:pPr>
              <a:lnSpc>
                <a:spcPts val="1480"/>
              </a:lnSpc>
            </a:pPr>
            <a:endParaRPr lang="en-US" dirty="0" smtClean="0"/>
          </a:p>
          <a:p>
            <a:pPr marL="0" indent="1143254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КГО</a:t>
            </a:r>
            <a:r>
              <a:rPr lang="en-US" altLang="zh-CN" sz="20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0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многомерная</a:t>
            </a:r>
            <a:r>
              <a:rPr lang="en-US" altLang="zh-CN" sz="20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оценка,</a:t>
            </a:r>
            <a:r>
              <a:rPr lang="en-US" altLang="zh-CN" sz="20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план</a:t>
            </a:r>
            <a:r>
              <a:rPr lang="en-US" altLang="zh-CN" sz="20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лечения,</a:t>
            </a:r>
          </a:p>
          <a:p>
            <a:pPr>
              <a:lnSpc>
                <a:spcPts val="1480"/>
              </a:lnSpc>
            </a:pPr>
            <a:endParaRPr lang="en-US" dirty="0" smtClean="0"/>
          </a:p>
          <a:p>
            <a:pPr marL="0" indent="1143254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Многопрофильная</a:t>
            </a:r>
            <a:r>
              <a:rPr lang="en-US" altLang="zh-CN"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группа</a:t>
            </a:r>
            <a:r>
              <a:rPr lang="en-US" altLang="zh-CN"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2000" spc="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врачи,</a:t>
            </a:r>
            <a:r>
              <a:rPr lang="en-US" altLang="zh-CN"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медсестры,</a:t>
            </a:r>
            <a:r>
              <a:rPr lang="en-US" altLang="zh-CN" sz="20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физиотерапевты,</a:t>
            </a:r>
          </a:p>
          <a:p>
            <a:pPr marL="0" indent="1371854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специалисты</a:t>
            </a:r>
            <a:r>
              <a:rPr lang="en-US" altLang="zh-CN" sz="20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по</a:t>
            </a:r>
            <a:r>
              <a:rPr lang="en-US" altLang="zh-CN" sz="20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трудотерапии</a:t>
            </a:r>
            <a:r>
              <a:rPr lang="en-US" altLang="zh-CN" sz="20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0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социальные</a:t>
            </a:r>
            <a:r>
              <a:rPr lang="en-US" altLang="zh-CN" sz="20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работники</a:t>
            </a:r>
          </a:p>
          <a:p>
            <a:pPr>
              <a:lnSpc>
                <a:spcPts val="1519"/>
              </a:lnSpc>
            </a:pPr>
            <a:endParaRPr lang="en-US" dirty="0" smtClean="0"/>
          </a:p>
          <a:p>
            <a:pPr marL="0" indent="1143254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Доказательства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выгоды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КГО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при</a:t>
            </a:r>
            <a:r>
              <a:rPr lang="en-US" altLang="zh-CN" sz="20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госпитализации</a:t>
            </a:r>
          </a:p>
          <a:p>
            <a:pPr>
              <a:lnSpc>
                <a:spcPts val="1475"/>
              </a:lnSpc>
            </a:pPr>
            <a:endParaRPr lang="en-US" dirty="0" smtClean="0"/>
          </a:p>
          <a:p>
            <a:pPr marL="0" indent="1143254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Выгода</a:t>
            </a:r>
            <a:r>
              <a:rPr lang="en-US" altLang="zh-CN"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КГО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пациентов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дома</a:t>
            </a:r>
            <a:r>
              <a:rPr lang="en-US" altLang="zh-CN"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–</a:t>
            </a:r>
            <a:r>
              <a:rPr lang="en-US" altLang="zh-CN"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снижение</a:t>
            </a:r>
            <a:r>
              <a:rPr lang="en-US" altLang="zh-CN" sz="2000" spc="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частоты</a:t>
            </a:r>
          </a:p>
          <a:p>
            <a:pPr marL="0" indent="1371854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госпитализаций,</a:t>
            </a:r>
            <a:r>
              <a:rPr lang="en-US" altLang="zh-CN" sz="20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-5" dirty="0">
                <a:solidFill>
                  <a:srgbClr val="000000"/>
                </a:solidFill>
                <a:latin typeface="Arial"/>
                <a:ea typeface="Arial"/>
              </a:rPr>
              <a:t>институализации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420" y="4732020"/>
            <a:ext cx="3131820" cy="2125980"/>
          </a:xfrm>
          <a:prstGeom prst="rect">
            <a:avLst/>
          </a:prstGeom>
        </p:spPr>
      </p:pic>
      <p:sp>
        <p:nvSpPr>
          <p:cNvPr id="2" name="TextBox 102"/>
          <p:cNvSpPr txBox="1"/>
          <p:nvPr/>
        </p:nvSpPr>
        <p:spPr>
          <a:xfrm>
            <a:off x="929639" y="706841"/>
            <a:ext cx="9104826" cy="3921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2D5395"/>
                </a:solidFill>
                <a:latin typeface="Arial"/>
                <a:ea typeface="Arial"/>
              </a:rPr>
              <a:t>Принципы</a:t>
            </a:r>
            <a:r>
              <a:rPr lang="en-US" altLang="zh-CN" sz="2800" dirty="0">
                <a:solidFill>
                  <a:srgbClr val="2D5395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2D5395"/>
                </a:solidFill>
                <a:latin typeface="Arial"/>
                <a:ea typeface="Arial"/>
              </a:rPr>
              <a:t>управления</a:t>
            </a:r>
            <a:r>
              <a:rPr lang="en-US" altLang="zh-CN" sz="2800" dirty="0">
                <a:solidFill>
                  <a:srgbClr val="2D5395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2D5395"/>
                </a:solidFill>
                <a:latin typeface="Arial"/>
                <a:ea typeface="Arial"/>
              </a:rPr>
              <a:t>старческой</a:t>
            </a:r>
            <a:r>
              <a:rPr lang="en-US" altLang="zh-CN" sz="2800" spc="-160" dirty="0">
                <a:solidFill>
                  <a:srgbClr val="2D5395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2D5395"/>
                </a:solidFill>
                <a:latin typeface="Arial"/>
                <a:ea typeface="Arial"/>
              </a:rPr>
              <a:t>астенией</a:t>
            </a:r>
          </a:p>
          <a:p>
            <a:pPr marL="0" indent="3056255">
              <a:lnSpc>
                <a:spcPct val="100000"/>
              </a:lnSpc>
            </a:pPr>
            <a:r>
              <a:rPr lang="en-US" altLang="zh-CN" sz="1400" i="1" spc="-15" dirty="0">
                <a:solidFill>
                  <a:srgbClr val="000000"/>
                </a:solidFill>
                <a:latin typeface="Calibri"/>
                <a:ea typeface="Calibri"/>
              </a:rPr>
              <a:t>продолж</a:t>
            </a:r>
            <a:r>
              <a:rPr lang="en-US" altLang="zh-CN" sz="1400" i="1" spc="-10" dirty="0">
                <a:solidFill>
                  <a:srgbClr val="000000"/>
                </a:solidFill>
                <a:latin typeface="Calibri"/>
                <a:ea typeface="Calibri"/>
              </a:rPr>
              <a:t>ение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00"/>
              </a:lnSpc>
            </a:pPr>
            <a:endParaRPr lang="en-US" dirty="0" smtClean="0"/>
          </a:p>
          <a:p>
            <a:pPr marL="0" indent="1281938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7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Диагностика</a:t>
            </a:r>
            <a:r>
              <a:rPr lang="en-US" altLang="zh-CN" sz="2000" spc="8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медицинских</a:t>
            </a:r>
            <a:r>
              <a:rPr lang="en-US" altLang="zh-CN" sz="20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проблем,</a:t>
            </a:r>
            <a:r>
              <a:rPr lang="en-US" altLang="zh-CN" sz="20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оптимизация</a:t>
            </a:r>
            <a:r>
              <a:rPr lang="en-US" altLang="zh-CN" sz="2000" spc="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лечения</a:t>
            </a:r>
            <a:r>
              <a:rPr lang="en-US" altLang="zh-CN" sz="2000" spc="8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</a:p>
          <a:p>
            <a:pPr marL="0" indent="1624838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разработка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плана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по</a:t>
            </a:r>
            <a:r>
              <a:rPr lang="en-US" altLang="zh-CN" sz="20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уходу</a:t>
            </a:r>
          </a:p>
          <a:p>
            <a:pPr>
              <a:lnSpc>
                <a:spcPts val="744"/>
              </a:lnSpc>
            </a:pPr>
            <a:endParaRPr lang="en-US" dirty="0" smtClean="0"/>
          </a:p>
          <a:p>
            <a:pPr marL="0" indent="1281938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55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Обзор</a:t>
            </a:r>
            <a:r>
              <a:rPr lang="en-US" altLang="zh-CN" sz="20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лекарственной</a:t>
            </a:r>
            <a:r>
              <a:rPr lang="en-US" altLang="zh-CN" sz="20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терапии,</a:t>
            </a:r>
            <a:r>
              <a:rPr lang="en-US" altLang="zh-CN" sz="20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учет</a:t>
            </a:r>
            <a:r>
              <a:rPr lang="en-US" altLang="zh-CN" sz="20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личных</a:t>
            </a:r>
            <a:r>
              <a:rPr lang="en-US" altLang="zh-CN" sz="20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приоритетов</a:t>
            </a:r>
            <a:r>
              <a:rPr lang="en-US" altLang="zh-CN" sz="20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</a:p>
          <a:p>
            <a:pPr marL="0" indent="1624838">
              <a:lnSpc>
                <a:spcPct val="100000"/>
              </a:lnSpc>
            </a:pPr>
            <a:r>
              <a:rPr lang="en-US" altLang="zh-CN" sz="2000" spc="-5" dirty="0">
                <a:solidFill>
                  <a:srgbClr val="000000"/>
                </a:solidFill>
                <a:latin typeface="Arial"/>
                <a:ea typeface="Arial"/>
              </a:rPr>
              <a:t>тяжести</a:t>
            </a:r>
            <a:r>
              <a:rPr lang="en-US" altLang="zh-CN" sz="20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СА</a:t>
            </a:r>
          </a:p>
          <a:p>
            <a:pPr>
              <a:lnSpc>
                <a:spcPts val="730"/>
              </a:lnSpc>
            </a:pPr>
            <a:endParaRPr lang="en-US" dirty="0" smtClean="0"/>
          </a:p>
          <a:p>
            <a:pPr marL="0" indent="1281938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spc="6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Организация</a:t>
            </a:r>
            <a:r>
              <a:rPr lang="en-US" altLang="zh-CN" sz="2000" spc="6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индивидуального</a:t>
            </a:r>
            <a:r>
              <a:rPr lang="en-US" altLang="zh-CN" sz="20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всеобъемлющего</a:t>
            </a:r>
            <a:r>
              <a:rPr lang="en-US" altLang="zh-CN" sz="2000" spc="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ухода</a:t>
            </a:r>
            <a:r>
              <a:rPr lang="en-US" altLang="zh-CN" sz="20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</a:p>
          <a:p>
            <a:pPr marL="0" indent="1624838">
              <a:lnSpc>
                <a:spcPct val="100000"/>
              </a:lnSpc>
            </a:pPr>
            <a:r>
              <a:rPr lang="en-US" altLang="zh-CN" sz="2000" spc="-10" dirty="0">
                <a:solidFill>
                  <a:srgbClr val="000000"/>
                </a:solidFill>
                <a:latin typeface="Arial"/>
                <a:ea typeface="Arial"/>
              </a:rPr>
              <a:t>п</a:t>
            </a:r>
            <a:r>
              <a:rPr lang="en-US" altLang="zh-CN" sz="2000" spc="-5" dirty="0">
                <a:solidFill>
                  <a:srgbClr val="000000"/>
                </a:solidFill>
                <a:latin typeface="Arial"/>
                <a:ea typeface="Arial"/>
              </a:rPr>
              <a:t>оддержки</a:t>
            </a:r>
          </a:p>
          <a:p>
            <a:pPr>
              <a:lnSpc>
                <a:spcPts val="655"/>
              </a:lnSpc>
            </a:pPr>
            <a:endParaRPr lang="en-US" dirty="0" smtClean="0"/>
          </a:p>
          <a:p>
            <a:pPr marL="1624838" indent="-342900" hangingPunct="0">
              <a:lnSpc>
                <a:spcPct val="95416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Разработка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плана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оптимизации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технического</a:t>
            </a:r>
            <a:r>
              <a:rPr lang="en-US" altLang="zh-CN" sz="2000" spc="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обслуживания,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включая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план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самопомощи,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план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эскалации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срочного</a:t>
            </a:r>
            <a:r>
              <a:rPr lang="en-US" altLang="zh-CN" sz="20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плана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помощи,</a:t>
            </a:r>
            <a:r>
              <a:rPr lang="en-US" altLang="zh-CN" sz="20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больничного</a:t>
            </a:r>
            <a:r>
              <a:rPr lang="en-US" altLang="zh-CN" sz="20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ухода</a:t>
            </a:r>
            <a:r>
              <a:rPr lang="en-US" altLang="zh-CN" sz="20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000" spc="-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альтернативные</a:t>
            </a:r>
            <a:r>
              <a:rPr lang="en-US" altLang="zh-CN" sz="20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планы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Picture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220" y="2804160"/>
            <a:ext cx="7299959" cy="3939540"/>
          </a:xfrm>
          <a:prstGeom prst="rect">
            <a:avLst/>
          </a:prstGeom>
        </p:spPr>
      </p:pic>
      <p:sp>
        <p:nvSpPr>
          <p:cNvPr id="2" name="Freeform 104"/>
          <p:cNvSpPr/>
          <p:nvPr/>
        </p:nvSpPr>
        <p:spPr>
          <a:xfrm>
            <a:off x="823912" y="1852612"/>
            <a:ext cx="2414587" cy="1614487"/>
          </a:xfrm>
          <a:custGeom>
            <a:avLst/>
            <a:gdLst>
              <a:gd name="connsiteX0" fmla="*/ 14287 w 2414587"/>
              <a:gd name="connsiteY0" fmla="*/ 21399 h 1614487"/>
              <a:gd name="connsiteX1" fmla="*/ 2423350 w 2414587"/>
              <a:gd name="connsiteY1" fmla="*/ 21399 h 1614487"/>
              <a:gd name="connsiteX2" fmla="*/ 2423350 w 2414587"/>
              <a:gd name="connsiteY2" fmla="*/ 1061148 h 1614487"/>
              <a:gd name="connsiteX3" fmla="*/ 1418907 w 2414587"/>
              <a:gd name="connsiteY3" fmla="*/ 1061148 h 1614487"/>
              <a:gd name="connsiteX4" fmla="*/ 1418907 w 2414587"/>
              <a:gd name="connsiteY4" fmla="*/ 1221549 h 1614487"/>
              <a:gd name="connsiteX5" fmla="*/ 1618932 w 2414587"/>
              <a:gd name="connsiteY5" fmla="*/ 1221549 h 1614487"/>
              <a:gd name="connsiteX6" fmla="*/ 1218882 w 2414587"/>
              <a:gd name="connsiteY6" fmla="*/ 1621599 h 1614487"/>
              <a:gd name="connsiteX7" fmla="*/ 818832 w 2414587"/>
              <a:gd name="connsiteY7" fmla="*/ 1221549 h 1614487"/>
              <a:gd name="connsiteX8" fmla="*/ 1018857 w 2414587"/>
              <a:gd name="connsiteY8" fmla="*/ 1221549 h 1614487"/>
              <a:gd name="connsiteX9" fmla="*/ 1018857 w 2414587"/>
              <a:gd name="connsiteY9" fmla="*/ 1061148 h 1614487"/>
              <a:gd name="connsiteX10" fmla="*/ 14287 w 2414587"/>
              <a:gd name="connsiteY10" fmla="*/ 1061148 h 1614487"/>
              <a:gd name="connsiteX11" fmla="*/ 14287 w 2414587"/>
              <a:gd name="connsiteY11" fmla="*/ 21399 h 1614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14587" h="1614487">
                <a:moveTo>
                  <a:pt x="14287" y="21399"/>
                </a:moveTo>
                <a:lnTo>
                  <a:pt x="2423350" y="21399"/>
                </a:lnTo>
                <a:lnTo>
                  <a:pt x="2423350" y="1061148"/>
                </a:lnTo>
                <a:lnTo>
                  <a:pt x="1418907" y="1061148"/>
                </a:lnTo>
                <a:lnTo>
                  <a:pt x="1418907" y="1221549"/>
                </a:lnTo>
                <a:lnTo>
                  <a:pt x="1618932" y="1221549"/>
                </a:lnTo>
                <a:lnTo>
                  <a:pt x="1218882" y="1621599"/>
                </a:lnTo>
                <a:lnTo>
                  <a:pt x="818832" y="1221549"/>
                </a:lnTo>
                <a:lnTo>
                  <a:pt x="1018857" y="1221549"/>
                </a:lnTo>
                <a:lnTo>
                  <a:pt x="1018857" y="1061148"/>
                </a:lnTo>
                <a:lnTo>
                  <a:pt x="14287" y="1061148"/>
                </a:lnTo>
                <a:lnTo>
                  <a:pt x="14287" y="2139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8575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5"/>
          <p:cNvSpPr txBox="1"/>
          <p:nvPr/>
        </p:nvSpPr>
        <p:spPr>
          <a:xfrm>
            <a:off x="953414" y="526033"/>
            <a:ext cx="10295265" cy="21516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Синдрома</a:t>
            </a:r>
            <a:r>
              <a:rPr lang="en-US" altLang="zh-CN" sz="32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старческой</a:t>
            </a:r>
            <a:r>
              <a:rPr lang="en-US" altLang="zh-CN" sz="32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астении</a:t>
            </a:r>
            <a:r>
              <a:rPr lang="en-US" altLang="zh-CN" sz="32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у</a:t>
            </a:r>
            <a:r>
              <a:rPr lang="en-US" altLang="zh-CN" sz="32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пожилых</a:t>
            </a:r>
            <a:r>
              <a:rPr lang="en-US" altLang="zh-CN" sz="32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пациентов</a:t>
            </a:r>
            <a:r>
              <a:rPr lang="en-US" altLang="zh-CN" sz="32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</a:p>
          <a:p>
            <a:pPr marL="0" indent="2586583">
              <a:lnSpc>
                <a:spcPct val="100000"/>
              </a:lnSpc>
            </a:pPr>
            <a:r>
              <a:rPr lang="en-US" altLang="zh-CN" sz="3200" spc="-10" dirty="0">
                <a:solidFill>
                  <a:srgbClr val="000000"/>
                </a:solidFill>
                <a:latin typeface="Arial"/>
                <a:ea typeface="Arial"/>
              </a:rPr>
              <a:t>артериальной</a:t>
            </a:r>
            <a:r>
              <a:rPr lang="en-US" altLang="zh-CN" sz="32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200" spc="-10" dirty="0">
                <a:solidFill>
                  <a:srgbClr val="000000"/>
                </a:solidFill>
                <a:latin typeface="Arial"/>
                <a:ea typeface="Arial"/>
              </a:rPr>
              <a:t>гипертонией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00"/>
              </a:lnSpc>
            </a:pPr>
            <a:endParaRPr lang="en-US" dirty="0" smtClean="0"/>
          </a:p>
          <a:p>
            <a:pPr marL="0" indent="336778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Старчес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кая</a:t>
            </a:r>
          </a:p>
          <a:p>
            <a:pPr marL="0" indent="582142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асте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ния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106"/>
          <p:cNvSpPr/>
          <p:nvPr/>
        </p:nvSpPr>
        <p:spPr>
          <a:xfrm>
            <a:off x="6267450" y="4197350"/>
            <a:ext cx="44450" cy="692150"/>
          </a:xfrm>
          <a:custGeom>
            <a:avLst/>
            <a:gdLst>
              <a:gd name="connsiteX0" fmla="*/ 10286 w 44450"/>
              <a:gd name="connsiteY0" fmla="*/ 14224 h 692150"/>
              <a:gd name="connsiteX1" fmla="*/ 53085 w 44450"/>
              <a:gd name="connsiteY1" fmla="*/ 14224 h 692150"/>
              <a:gd name="connsiteX2" fmla="*/ 53085 w 44450"/>
              <a:gd name="connsiteY2" fmla="*/ 700024 h 692150"/>
              <a:gd name="connsiteX3" fmla="*/ 10286 w 44450"/>
              <a:gd name="connsiteY3" fmla="*/ 700024 h 692150"/>
              <a:gd name="connsiteX4" fmla="*/ 10286 w 44450"/>
              <a:gd name="connsiteY4" fmla="*/ 14224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0" h="692150">
                <a:moveTo>
                  <a:pt x="10286" y="14224"/>
                </a:moveTo>
                <a:lnTo>
                  <a:pt x="53085" y="14224"/>
                </a:lnTo>
                <a:lnTo>
                  <a:pt x="53085" y="700024"/>
                </a:lnTo>
                <a:lnTo>
                  <a:pt x="10286" y="700024"/>
                </a:lnTo>
                <a:lnTo>
                  <a:pt x="10286" y="14224"/>
                </a:lnTo>
                <a:close/>
              </a:path>
            </a:pathLst>
          </a:custGeom>
          <a:solidFill>
            <a:srgbClr val="B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Freeform 107"/>
          <p:cNvSpPr/>
          <p:nvPr/>
        </p:nvSpPr>
        <p:spPr>
          <a:xfrm>
            <a:off x="6356350" y="4197350"/>
            <a:ext cx="82550" cy="692150"/>
          </a:xfrm>
          <a:custGeom>
            <a:avLst/>
            <a:gdLst>
              <a:gd name="connsiteX0" fmla="*/ 7111 w 82550"/>
              <a:gd name="connsiteY0" fmla="*/ 14224 h 692150"/>
              <a:gd name="connsiteX1" fmla="*/ 92836 w 82550"/>
              <a:gd name="connsiteY1" fmla="*/ 14224 h 692150"/>
              <a:gd name="connsiteX2" fmla="*/ 92836 w 82550"/>
              <a:gd name="connsiteY2" fmla="*/ 700024 h 692150"/>
              <a:gd name="connsiteX3" fmla="*/ 7111 w 82550"/>
              <a:gd name="connsiteY3" fmla="*/ 700024 h 692150"/>
              <a:gd name="connsiteX4" fmla="*/ 7111 w 82550"/>
              <a:gd name="connsiteY4" fmla="*/ 14224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692150">
                <a:moveTo>
                  <a:pt x="7111" y="14224"/>
                </a:moveTo>
                <a:lnTo>
                  <a:pt x="92836" y="14224"/>
                </a:lnTo>
                <a:lnTo>
                  <a:pt x="92836" y="700024"/>
                </a:lnTo>
                <a:lnTo>
                  <a:pt x="7111" y="700024"/>
                </a:lnTo>
                <a:lnTo>
                  <a:pt x="7111" y="14224"/>
                </a:lnTo>
                <a:close/>
              </a:path>
            </a:pathLst>
          </a:custGeom>
          <a:solidFill>
            <a:srgbClr val="B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Freeform 108"/>
          <p:cNvSpPr/>
          <p:nvPr/>
        </p:nvSpPr>
        <p:spPr>
          <a:xfrm>
            <a:off x="6483350" y="3854450"/>
            <a:ext cx="1365250" cy="1377950"/>
          </a:xfrm>
          <a:custGeom>
            <a:avLst/>
            <a:gdLst>
              <a:gd name="connsiteX0" fmla="*/ 8635 w 1365250"/>
              <a:gd name="connsiteY0" fmla="*/ 357124 h 1377950"/>
              <a:gd name="connsiteX1" fmla="*/ 691133 w 1365250"/>
              <a:gd name="connsiteY1" fmla="*/ 357124 h 1377950"/>
              <a:gd name="connsiteX2" fmla="*/ 691133 w 1365250"/>
              <a:gd name="connsiteY2" fmla="*/ 14224 h 1377950"/>
              <a:gd name="connsiteX3" fmla="*/ 1376933 w 1365250"/>
              <a:gd name="connsiteY3" fmla="*/ 700024 h 1377950"/>
              <a:gd name="connsiteX4" fmla="*/ 691133 w 1365250"/>
              <a:gd name="connsiteY4" fmla="*/ 1385824 h 1377950"/>
              <a:gd name="connsiteX5" fmla="*/ 691133 w 1365250"/>
              <a:gd name="connsiteY5" fmla="*/ 1042924 h 1377950"/>
              <a:gd name="connsiteX6" fmla="*/ 8635 w 1365250"/>
              <a:gd name="connsiteY6" fmla="*/ 1042924 h 1377950"/>
              <a:gd name="connsiteX7" fmla="*/ 8635 w 1365250"/>
              <a:gd name="connsiteY7" fmla="*/ 357124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5250" h="1377950">
                <a:moveTo>
                  <a:pt x="8635" y="357124"/>
                </a:moveTo>
                <a:lnTo>
                  <a:pt x="691133" y="357124"/>
                </a:lnTo>
                <a:lnTo>
                  <a:pt x="691133" y="14224"/>
                </a:lnTo>
                <a:lnTo>
                  <a:pt x="1376933" y="700024"/>
                </a:lnTo>
                <a:lnTo>
                  <a:pt x="691133" y="1385824"/>
                </a:lnTo>
                <a:lnTo>
                  <a:pt x="691133" y="1042924"/>
                </a:lnTo>
                <a:lnTo>
                  <a:pt x="8635" y="1042924"/>
                </a:lnTo>
                <a:lnTo>
                  <a:pt x="8635" y="357124"/>
                </a:lnTo>
                <a:close/>
              </a:path>
            </a:pathLst>
          </a:custGeom>
          <a:solidFill>
            <a:srgbClr val="BF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Freeform 109"/>
          <p:cNvSpPr/>
          <p:nvPr/>
        </p:nvSpPr>
        <p:spPr>
          <a:xfrm>
            <a:off x="6267450" y="4197350"/>
            <a:ext cx="44450" cy="692150"/>
          </a:xfrm>
          <a:custGeom>
            <a:avLst/>
            <a:gdLst>
              <a:gd name="connsiteX0" fmla="*/ 10286 w 44450"/>
              <a:gd name="connsiteY0" fmla="*/ 14224 h 692150"/>
              <a:gd name="connsiteX1" fmla="*/ 53085 w 44450"/>
              <a:gd name="connsiteY1" fmla="*/ 14224 h 692150"/>
              <a:gd name="connsiteX2" fmla="*/ 53085 w 44450"/>
              <a:gd name="connsiteY2" fmla="*/ 700024 h 692150"/>
              <a:gd name="connsiteX3" fmla="*/ 10286 w 44450"/>
              <a:gd name="connsiteY3" fmla="*/ 700024 h 692150"/>
              <a:gd name="connsiteX4" fmla="*/ 10286 w 44450"/>
              <a:gd name="connsiteY4" fmla="*/ 14224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0" h="692150">
                <a:moveTo>
                  <a:pt x="10286" y="14224"/>
                </a:moveTo>
                <a:lnTo>
                  <a:pt x="53085" y="14224"/>
                </a:lnTo>
                <a:lnTo>
                  <a:pt x="53085" y="700024"/>
                </a:lnTo>
                <a:lnTo>
                  <a:pt x="10286" y="700024"/>
                </a:lnTo>
                <a:lnTo>
                  <a:pt x="10286" y="1422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06F9B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Freeform 110"/>
          <p:cNvSpPr/>
          <p:nvPr/>
        </p:nvSpPr>
        <p:spPr>
          <a:xfrm>
            <a:off x="6356350" y="4197350"/>
            <a:ext cx="82550" cy="692150"/>
          </a:xfrm>
          <a:custGeom>
            <a:avLst/>
            <a:gdLst>
              <a:gd name="connsiteX0" fmla="*/ 7111 w 82550"/>
              <a:gd name="connsiteY0" fmla="*/ 14224 h 692150"/>
              <a:gd name="connsiteX1" fmla="*/ 92836 w 82550"/>
              <a:gd name="connsiteY1" fmla="*/ 14224 h 692150"/>
              <a:gd name="connsiteX2" fmla="*/ 92836 w 82550"/>
              <a:gd name="connsiteY2" fmla="*/ 700024 h 692150"/>
              <a:gd name="connsiteX3" fmla="*/ 7111 w 82550"/>
              <a:gd name="connsiteY3" fmla="*/ 700024 h 692150"/>
              <a:gd name="connsiteX4" fmla="*/ 7111 w 82550"/>
              <a:gd name="connsiteY4" fmla="*/ 14224 h 69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550" h="692150">
                <a:moveTo>
                  <a:pt x="7111" y="14224"/>
                </a:moveTo>
                <a:lnTo>
                  <a:pt x="92836" y="14224"/>
                </a:lnTo>
                <a:lnTo>
                  <a:pt x="92836" y="700024"/>
                </a:lnTo>
                <a:lnTo>
                  <a:pt x="7111" y="700024"/>
                </a:lnTo>
                <a:lnTo>
                  <a:pt x="7111" y="1422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06F9B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Freeform 111"/>
          <p:cNvSpPr/>
          <p:nvPr/>
        </p:nvSpPr>
        <p:spPr>
          <a:xfrm>
            <a:off x="6483350" y="3854450"/>
            <a:ext cx="1365250" cy="1377950"/>
          </a:xfrm>
          <a:custGeom>
            <a:avLst/>
            <a:gdLst>
              <a:gd name="connsiteX0" fmla="*/ 8635 w 1365250"/>
              <a:gd name="connsiteY0" fmla="*/ 357124 h 1377950"/>
              <a:gd name="connsiteX1" fmla="*/ 691133 w 1365250"/>
              <a:gd name="connsiteY1" fmla="*/ 357124 h 1377950"/>
              <a:gd name="connsiteX2" fmla="*/ 691133 w 1365250"/>
              <a:gd name="connsiteY2" fmla="*/ 14224 h 1377950"/>
              <a:gd name="connsiteX3" fmla="*/ 1376933 w 1365250"/>
              <a:gd name="connsiteY3" fmla="*/ 700024 h 1377950"/>
              <a:gd name="connsiteX4" fmla="*/ 691133 w 1365250"/>
              <a:gd name="connsiteY4" fmla="*/ 1385824 h 1377950"/>
              <a:gd name="connsiteX5" fmla="*/ 691133 w 1365250"/>
              <a:gd name="connsiteY5" fmla="*/ 1042924 h 1377950"/>
              <a:gd name="connsiteX6" fmla="*/ 8635 w 1365250"/>
              <a:gd name="connsiteY6" fmla="*/ 1042924 h 1377950"/>
              <a:gd name="connsiteX7" fmla="*/ 8635 w 1365250"/>
              <a:gd name="connsiteY7" fmla="*/ 357124 h 137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65250" h="1377950">
                <a:moveTo>
                  <a:pt x="8635" y="357124"/>
                </a:moveTo>
                <a:lnTo>
                  <a:pt x="691133" y="357124"/>
                </a:lnTo>
                <a:lnTo>
                  <a:pt x="691133" y="14224"/>
                </a:lnTo>
                <a:lnTo>
                  <a:pt x="1376933" y="700024"/>
                </a:lnTo>
                <a:lnTo>
                  <a:pt x="691133" y="1385824"/>
                </a:lnTo>
                <a:lnTo>
                  <a:pt x="691133" y="1042924"/>
                </a:lnTo>
                <a:lnTo>
                  <a:pt x="8635" y="1042924"/>
                </a:lnTo>
                <a:lnTo>
                  <a:pt x="8635" y="357124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406F9B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Freeform 112"/>
          <p:cNvSpPr/>
          <p:nvPr/>
        </p:nvSpPr>
        <p:spPr>
          <a:xfrm>
            <a:off x="7956550" y="2686050"/>
            <a:ext cx="3041650" cy="3740150"/>
          </a:xfrm>
          <a:custGeom>
            <a:avLst/>
            <a:gdLst>
              <a:gd name="connsiteX0" fmla="*/ 26923 w 3041650"/>
              <a:gd name="connsiteY0" fmla="*/ 3749916 h 3740150"/>
              <a:gd name="connsiteX1" fmla="*/ 3051429 w 3041650"/>
              <a:gd name="connsiteY1" fmla="*/ 3749916 h 3740150"/>
              <a:gd name="connsiteX2" fmla="*/ 3051429 w 3041650"/>
              <a:gd name="connsiteY2" fmla="*/ 21958 h 3740150"/>
              <a:gd name="connsiteX3" fmla="*/ 26923 w 3041650"/>
              <a:gd name="connsiteY3" fmla="*/ 21958 h 3740150"/>
              <a:gd name="connsiteX4" fmla="*/ 26923 w 3041650"/>
              <a:gd name="connsiteY4" fmla="*/ 3749916 h 3740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41650" h="3740150">
                <a:moveTo>
                  <a:pt x="26923" y="3749916"/>
                </a:moveTo>
                <a:lnTo>
                  <a:pt x="3051429" y="3749916"/>
                </a:lnTo>
                <a:lnTo>
                  <a:pt x="3051429" y="21958"/>
                </a:lnTo>
                <a:lnTo>
                  <a:pt x="26923" y="21958"/>
                </a:lnTo>
                <a:lnTo>
                  <a:pt x="26923" y="3749916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8100">
            <a:solidFill>
              <a:srgbClr val="BF0000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TextBox 113"/>
          <p:cNvSpPr txBox="1"/>
          <p:nvPr/>
        </p:nvSpPr>
        <p:spPr>
          <a:xfrm>
            <a:off x="929639" y="403026"/>
            <a:ext cx="9173445" cy="26602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Факторы,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ухудшающие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состояние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здоровья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у</a:t>
            </a:r>
            <a:r>
              <a:rPr lang="en-US" altLang="zh-CN" sz="28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пожилых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пациентов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артериальной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гипертонией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800" spc="-2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старческой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spc="-10" dirty="0">
                <a:solidFill>
                  <a:srgbClr val="000000"/>
                </a:solidFill>
                <a:latin typeface="Arial"/>
                <a:ea typeface="Arial"/>
              </a:rPr>
              <a:t>ас</a:t>
            </a:r>
            <a:r>
              <a:rPr lang="en-US" altLang="zh-CN" sz="2800" spc="-5" dirty="0">
                <a:solidFill>
                  <a:srgbClr val="000000"/>
                </a:solidFill>
                <a:latin typeface="Arial"/>
                <a:ea typeface="Arial"/>
              </a:rPr>
              <a:t>тенией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соблюдение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режима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(мужской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пол,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низкий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образования,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тяжесть</a:t>
            </a:r>
            <a:r>
              <a:rPr lang="en-US" altLang="zh-CN" sz="24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ССА)</a:t>
            </a:r>
          </a:p>
          <a:p>
            <a:pPr>
              <a:lnSpc>
                <a:spcPts val="43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Полипрагмазия</a:t>
            </a:r>
          </a:p>
        </p:txBody>
      </p:sp>
      <p:sp>
        <p:nvSpPr>
          <p:cNvPr id="114" name="TextBox 114"/>
          <p:cNvSpPr txBox="1"/>
          <p:nvPr/>
        </p:nvSpPr>
        <p:spPr>
          <a:xfrm>
            <a:off x="929639" y="3153622"/>
            <a:ext cx="4280923" cy="3103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Повышенный</a:t>
            </a:r>
            <a:r>
              <a:rPr lang="en-US" altLang="zh-CN" sz="2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риск</a:t>
            </a:r>
            <a:r>
              <a:rPr lang="en-US" altLang="zh-CN" sz="2400" spc="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падений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Когнитивные</a:t>
            </a:r>
            <a:r>
              <a:rPr lang="en-US" altLang="zh-CN" sz="24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нарушения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Ортостатическая</a:t>
            </a:r>
            <a:r>
              <a:rPr lang="en-US" altLang="zh-CN" sz="24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гипотензия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29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Атеросклероз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Измененная</a:t>
            </a:r>
            <a:r>
              <a:rPr lang="en-US" altLang="zh-CN" sz="24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фармакокинетики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3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Остеопороз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9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Снижение</a:t>
            </a:r>
            <a:r>
              <a:rPr lang="en-US" altLang="zh-CN" sz="2400" spc="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2400" spc="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почек</a:t>
            </a:r>
          </a:p>
        </p:txBody>
      </p:sp>
      <p:sp>
        <p:nvSpPr>
          <p:cNvPr id="115" name="TextBox 115"/>
          <p:cNvSpPr txBox="1"/>
          <p:nvPr/>
        </p:nvSpPr>
        <p:spPr>
          <a:xfrm>
            <a:off x="8083550" y="3135757"/>
            <a:ext cx="2838152" cy="29267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43483">
              <a:lnSpc>
                <a:spcPct val="100000"/>
              </a:lnSpc>
            </a:pPr>
            <a:r>
              <a:rPr lang="en-US" altLang="zh-CN" sz="2400" b="1" spc="-25" dirty="0">
                <a:solidFill>
                  <a:srgbClr val="BF0000"/>
                </a:solidFill>
                <a:latin typeface="Calibri"/>
                <a:ea typeface="Calibri"/>
              </a:rPr>
              <a:t>НЕОБ</a:t>
            </a:r>
            <a:r>
              <a:rPr lang="en-US" altLang="zh-CN" sz="2400" b="1" spc="-20" dirty="0">
                <a:solidFill>
                  <a:srgbClr val="BF0000"/>
                </a:solidFill>
                <a:latin typeface="Calibri"/>
                <a:ea typeface="Calibri"/>
              </a:rPr>
              <a:t>ХОДИМО</a:t>
            </a:r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ВЫЯВЛЕНИЕ</a:t>
            </a:r>
            <a:r>
              <a:rPr lang="en-US" altLang="zh-CN" sz="2400" b="1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ПРИЧИН</a:t>
            </a:r>
          </a:p>
          <a:p>
            <a:pPr marL="667511" indent="-382523" hangingPunct="0">
              <a:lnSpc>
                <a:spcPct val="95833"/>
              </a:lnSpc>
              <a:spcBef>
                <a:spcPts val="179"/>
              </a:spcBef>
            </a:pPr>
            <a:r>
              <a:rPr lang="en-US" altLang="zh-CN" sz="2400" b="1" spc="-15" dirty="0">
                <a:solidFill>
                  <a:srgbClr val="000000"/>
                </a:solidFill>
                <a:latin typeface="Calibri"/>
                <a:ea typeface="Calibri"/>
              </a:rPr>
              <a:t>НЕСОБЛЮ</a:t>
            </a:r>
            <a:r>
              <a:rPr lang="en-US" altLang="zh-CN" sz="2400" b="1" spc="-10" dirty="0">
                <a:solidFill>
                  <a:srgbClr val="000000"/>
                </a:solidFill>
                <a:latin typeface="Calibri"/>
                <a:ea typeface="Calibri"/>
              </a:rPr>
              <a:t>ДЕНИЯ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64" dirty="0">
                <a:solidFill>
                  <a:srgbClr val="000000"/>
                </a:solidFill>
                <a:latin typeface="Calibri"/>
                <a:ea typeface="Calibri"/>
              </a:rPr>
              <a:t>ЛЕЧЕНИЯ</a:t>
            </a:r>
            <a:r>
              <a:rPr lang="en-US" altLang="zh-CN" sz="2400" b="1" spc="-28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89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spc="-25" dirty="0">
                <a:solidFill>
                  <a:srgbClr val="000000"/>
                </a:solidFill>
                <a:latin typeface="Calibri"/>
                <a:ea typeface="Calibri"/>
              </a:rPr>
              <a:t>ФАК</a:t>
            </a:r>
            <a:r>
              <a:rPr lang="en-US" altLang="zh-CN" sz="2400" b="1" spc="-20" dirty="0">
                <a:solidFill>
                  <a:srgbClr val="000000"/>
                </a:solidFill>
                <a:latin typeface="Calibri"/>
                <a:ea typeface="Calibri"/>
              </a:rPr>
              <a:t>ТОРОВ,</a:t>
            </a:r>
          </a:p>
          <a:p>
            <a:pPr marL="0" indent="379476">
              <a:lnSpc>
                <a:spcPct val="100000"/>
              </a:lnSpc>
              <a:spcBef>
                <a:spcPts val="179"/>
              </a:spcBef>
            </a:pPr>
            <a:r>
              <a:rPr lang="en-US" altLang="zh-CN" sz="2400" b="1" spc="-25" dirty="0">
                <a:solidFill>
                  <a:srgbClr val="000000"/>
                </a:solidFill>
                <a:latin typeface="Calibri"/>
                <a:ea typeface="Calibri"/>
              </a:rPr>
              <a:t>УХУ</a:t>
            </a:r>
            <a:r>
              <a:rPr lang="en-US" altLang="zh-CN" sz="2400" b="1" spc="-20" dirty="0">
                <a:solidFill>
                  <a:srgbClr val="000000"/>
                </a:solidFill>
                <a:latin typeface="Calibri"/>
                <a:ea typeface="Calibri"/>
              </a:rPr>
              <a:t>ДШАЮЩИХ</a:t>
            </a:r>
          </a:p>
          <a:p>
            <a:pPr marL="0" indent="617219">
              <a:lnSpc>
                <a:spcPct val="100000"/>
              </a:lnSpc>
            </a:pPr>
            <a:r>
              <a:rPr lang="en-US" altLang="zh-CN" sz="2400" b="1" spc="-10" dirty="0">
                <a:solidFill>
                  <a:srgbClr val="000000"/>
                </a:solidFill>
                <a:latin typeface="Calibri"/>
                <a:ea typeface="Calibri"/>
              </a:rPr>
              <a:t>СОСТОЯ</a:t>
            </a:r>
            <a:r>
              <a:rPr lang="en-US" altLang="zh-CN" sz="2400" b="1" spc="-5" dirty="0">
                <a:solidFill>
                  <a:srgbClr val="000000"/>
                </a:solidFill>
                <a:latin typeface="Calibri"/>
                <a:ea typeface="Calibri"/>
              </a:rPr>
              <a:t>НИЕ</a:t>
            </a:r>
          </a:p>
          <a:p>
            <a:pPr marL="0" indent="697992">
              <a:lnSpc>
                <a:spcPct val="100000"/>
              </a:lnSpc>
            </a:pPr>
            <a:r>
              <a:rPr lang="en-US" altLang="zh-CN" sz="2400" b="1" spc="-15" dirty="0">
                <a:solidFill>
                  <a:srgbClr val="000000"/>
                </a:solidFill>
                <a:latin typeface="Calibri"/>
                <a:ea typeface="Calibri"/>
              </a:rPr>
              <a:t>ЗД</a:t>
            </a:r>
            <a:r>
              <a:rPr lang="en-US" altLang="zh-CN" sz="2400" b="1" spc="-10" dirty="0">
                <a:solidFill>
                  <a:srgbClr val="000000"/>
                </a:solidFill>
                <a:latin typeface="Calibri"/>
                <a:ea typeface="Calibri"/>
              </a:rPr>
              <a:t>ОРОВЬЯ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620" y="0"/>
            <a:ext cx="9174480" cy="6858000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4609846" y="1289413"/>
            <a:ext cx="1729866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МЕДИЦИ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НА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15630" y="3378922"/>
            <a:ext cx="1774463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25" dirty="0">
                <a:solidFill>
                  <a:srgbClr val="000000"/>
                </a:solidFill>
                <a:latin typeface="Arial"/>
                <a:ea typeface="Arial"/>
              </a:rPr>
              <a:t>ГЕР</a:t>
            </a:r>
            <a:r>
              <a:rPr lang="en-US" altLang="zh-CN" sz="2200" spc="-20" dirty="0">
                <a:solidFill>
                  <a:srgbClr val="000000"/>
                </a:solidFill>
                <a:latin typeface="Arial"/>
                <a:ea typeface="Arial"/>
              </a:rPr>
              <a:t>ИАТРИЯ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002021" y="3903073"/>
            <a:ext cx="1796360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i="1" spc="-5" dirty="0">
                <a:solidFill>
                  <a:srgbClr val="000000"/>
                </a:solidFill>
                <a:latin typeface="Arial"/>
                <a:ea typeface="Arial"/>
              </a:rPr>
              <a:t>Линия</a:t>
            </a:r>
            <a:r>
              <a:rPr lang="en-US" altLang="zh-CN" sz="2200" i="1" spc="1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i="1" dirty="0">
                <a:solidFill>
                  <a:srgbClr val="000000"/>
                </a:solidFill>
                <a:latin typeface="Arial"/>
                <a:ea typeface="Arial"/>
              </a:rPr>
              <a:t>жизни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70939" y="5851581"/>
            <a:ext cx="2493700" cy="68183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1666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Рождение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------</a:t>
            </a:r>
            <a:r>
              <a:rPr lang="en-US" altLang="zh-CN" sz="2200" spc="-1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15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-30" dirty="0">
                <a:solidFill>
                  <a:srgbClr val="000000"/>
                </a:solidFill>
                <a:latin typeface="Arial"/>
                <a:ea typeface="Arial"/>
              </a:rPr>
              <a:t>лет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940929" y="5922157"/>
            <a:ext cx="2451017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60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лет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-----</a:t>
            </a:r>
            <a:r>
              <a:rPr lang="en-US" altLang="zh-CN" sz="22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смерть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1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480" y="1417320"/>
            <a:ext cx="8382000" cy="4556760"/>
          </a:xfrm>
          <a:prstGeom prst="rect">
            <a:avLst/>
          </a:prstGeom>
        </p:spPr>
      </p:pic>
      <p:sp>
        <p:nvSpPr>
          <p:cNvPr id="2" name="Freeform 117"/>
          <p:cNvSpPr/>
          <p:nvPr/>
        </p:nvSpPr>
        <p:spPr>
          <a:xfrm>
            <a:off x="2432050" y="2495550"/>
            <a:ext cx="7867650" cy="4159250"/>
          </a:xfrm>
          <a:custGeom>
            <a:avLst/>
            <a:gdLst>
              <a:gd name="connsiteX0" fmla="*/ 6350 w 7867650"/>
              <a:gd name="connsiteY0" fmla="*/ 4169016 h 4159250"/>
              <a:gd name="connsiteX1" fmla="*/ 7875396 w 7867650"/>
              <a:gd name="connsiteY1" fmla="*/ 4169016 h 4159250"/>
              <a:gd name="connsiteX2" fmla="*/ 7875396 w 7867650"/>
              <a:gd name="connsiteY2" fmla="*/ 19037 h 4159250"/>
              <a:gd name="connsiteX3" fmla="*/ 6350 w 7867650"/>
              <a:gd name="connsiteY3" fmla="*/ 19037 h 4159250"/>
              <a:gd name="connsiteX4" fmla="*/ 6350 w 7867650"/>
              <a:gd name="connsiteY4" fmla="*/ 4169016 h 41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67650" h="4159250">
                <a:moveTo>
                  <a:pt x="6350" y="4169016"/>
                </a:moveTo>
                <a:lnTo>
                  <a:pt x="7875396" y="4169016"/>
                </a:lnTo>
                <a:lnTo>
                  <a:pt x="7875396" y="19037"/>
                </a:lnTo>
                <a:lnTo>
                  <a:pt x="6350" y="19037"/>
                </a:lnTo>
                <a:lnTo>
                  <a:pt x="6350" y="4169016"/>
                </a:lnTo>
                <a:close/>
              </a:path>
            </a:pathLst>
          </a:custGeom>
          <a:solidFill>
            <a:srgbClr val="FEFEFE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TextBox 118"/>
          <p:cNvSpPr txBox="1"/>
          <p:nvPr/>
        </p:nvSpPr>
        <p:spPr>
          <a:xfrm>
            <a:off x="929639" y="802853"/>
            <a:ext cx="8524276" cy="2214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BF0000"/>
                </a:solidFill>
                <a:latin typeface="Arial"/>
                <a:ea typeface="Arial"/>
              </a:rPr>
              <a:t>Целевой</a:t>
            </a:r>
            <a:r>
              <a:rPr lang="en-US" altLang="zh-CN" sz="28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BF0000"/>
                </a:solidFill>
                <a:latin typeface="Arial"/>
                <a:ea typeface="Arial"/>
              </a:rPr>
              <a:t>уровень</a:t>
            </a:r>
            <a:r>
              <a:rPr lang="en-US" altLang="zh-CN" sz="2800" dirty="0">
                <a:solidFill>
                  <a:srgbClr val="BF0000"/>
                </a:solidFill>
                <a:latin typeface="Arial"/>
                <a:cs typeface="Arial"/>
              </a:rPr>
              <a:t>  </a:t>
            </a:r>
            <a:r>
              <a:rPr lang="en-US" altLang="zh-CN" sz="2800" dirty="0">
                <a:solidFill>
                  <a:srgbClr val="BF0000"/>
                </a:solidFill>
                <a:latin typeface="Arial"/>
                <a:ea typeface="Arial"/>
              </a:rPr>
              <a:t>АД</a:t>
            </a:r>
            <a:r>
              <a:rPr lang="en-US" altLang="zh-CN" sz="28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BF0000"/>
                </a:solidFill>
                <a:latin typeface="Arial"/>
                <a:ea typeface="Arial"/>
              </a:rPr>
              <a:t>при</a:t>
            </a:r>
            <a:r>
              <a:rPr lang="en-US" altLang="zh-CN" sz="2800" spc="-20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BF0000"/>
                </a:solidFill>
                <a:latin typeface="Arial"/>
                <a:ea typeface="Arial"/>
              </a:rPr>
              <a:t>лечении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20"/>
              </a:lnSpc>
            </a:pPr>
            <a:endParaRPr lang="en-US" dirty="0" smtClean="0"/>
          </a:p>
          <a:p>
            <a:pPr marL="0" indent="1600454">
              <a:lnSpc>
                <a:spcPct val="100000"/>
              </a:lnSpc>
            </a:pP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•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Первая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задача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при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лечении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–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снижение</a:t>
            </a:r>
            <a:r>
              <a:rPr lang="en-US" altLang="zh-CN" sz="2800" spc="2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АД</a:t>
            </a:r>
          </a:p>
        </p:txBody>
      </p:sp>
      <p:sp>
        <p:nvSpPr>
          <p:cNvPr id="119" name="TextBox 119"/>
          <p:cNvSpPr txBox="1"/>
          <p:nvPr/>
        </p:nvSpPr>
        <p:spPr>
          <a:xfrm>
            <a:off x="2872994" y="3017951"/>
            <a:ext cx="4361480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848657" algn="l"/>
              </a:tabLst>
            </a:pP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ниже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140/90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мм</a:t>
            </a:r>
            <a:r>
              <a:rPr lang="en-US" altLang="zh-CN" sz="2800" spc="1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рт.ст.	</a:t>
            </a:r>
            <a:r>
              <a:rPr lang="en-US" altLang="zh-CN" sz="2800" spc="-25" dirty="0">
                <a:solidFill>
                  <a:srgbClr val="000065"/>
                </a:solidFill>
                <a:latin typeface="Calibri"/>
                <a:ea typeface="Calibri"/>
              </a:rPr>
              <a:t>1А</a:t>
            </a:r>
          </a:p>
        </p:txBody>
      </p:sp>
      <p:sp>
        <p:nvSpPr>
          <p:cNvPr id="120" name="TextBox 120"/>
          <p:cNvSpPr txBox="1"/>
          <p:nvPr/>
        </p:nvSpPr>
        <p:spPr>
          <a:xfrm>
            <a:off x="2530094" y="3556952"/>
            <a:ext cx="7145380" cy="1680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•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Продолжить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снижение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АД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при</a:t>
            </a:r>
            <a:r>
              <a:rPr lang="en-US" altLang="zh-CN" sz="2800" spc="2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хорошей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переносимости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лечения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до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130/80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мм</a:t>
            </a:r>
            <a:r>
              <a:rPr lang="en-US" altLang="zh-CN" sz="2800" spc="-34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рт.ст.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или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ниже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для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большинства</a:t>
            </a:r>
            <a:r>
              <a:rPr lang="en-US" altLang="zh-CN" sz="2800" spc="-55" dirty="0">
                <a:solidFill>
                  <a:srgbClr val="000065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65"/>
                </a:solidFill>
                <a:latin typeface="Calibri"/>
                <a:ea typeface="Calibri"/>
              </a:rPr>
              <a:t>пациентов</a:t>
            </a:r>
          </a:p>
          <a:p>
            <a:pPr marL="0" indent="342900">
              <a:lnSpc>
                <a:spcPct val="100000"/>
              </a:lnSpc>
              <a:spcBef>
                <a:spcPts val="250"/>
              </a:spcBef>
            </a:pPr>
            <a:r>
              <a:rPr lang="en-US" altLang="zh-CN" sz="2800" spc="-10" dirty="0">
                <a:solidFill>
                  <a:srgbClr val="000065"/>
                </a:solidFill>
                <a:latin typeface="Calibri"/>
                <a:ea typeface="Calibri"/>
              </a:rPr>
              <a:t>1А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121"/>
          <p:cNvSpPr txBox="1"/>
          <p:nvPr/>
        </p:nvSpPr>
        <p:spPr>
          <a:xfrm>
            <a:off x="3498850" y="786978"/>
            <a:ext cx="5312420" cy="8178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42059" indent="-1242059" hangingPunct="0">
              <a:lnSpc>
                <a:spcPct val="95416"/>
              </a:lnSpc>
            </a:pPr>
            <a:r>
              <a:rPr lang="en-US" altLang="zh-CN" sz="2800" b="1" spc="20" dirty="0">
                <a:solidFill>
                  <a:srgbClr val="BF0000"/>
                </a:solidFill>
                <a:latin typeface="Arial"/>
                <a:ea typeface="Arial"/>
              </a:rPr>
              <a:t>Антигипертензивная</a:t>
            </a:r>
            <a:r>
              <a:rPr lang="en-US" altLang="zh-CN" sz="2800" b="1" spc="-35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800" b="1" spc="34" dirty="0">
                <a:solidFill>
                  <a:srgbClr val="BF0000"/>
                </a:solidFill>
                <a:latin typeface="Arial"/>
                <a:ea typeface="Arial"/>
              </a:rPr>
              <a:t>терапия</a:t>
            </a:r>
            <a:r>
              <a:rPr lang="en-US" altLang="zh-CN" sz="28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BF0000"/>
                </a:solidFill>
                <a:latin typeface="Arial"/>
                <a:ea typeface="Arial"/>
              </a:rPr>
              <a:t>и</a:t>
            </a:r>
            <a:r>
              <a:rPr lang="en-US" altLang="zh-CN" sz="28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BF0000"/>
                </a:solidFill>
                <a:latin typeface="Arial"/>
                <a:ea typeface="Arial"/>
              </a:rPr>
              <a:t>риск</a:t>
            </a:r>
            <a:r>
              <a:rPr lang="en-US" altLang="zh-CN" sz="280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BF0000"/>
                </a:solidFill>
                <a:latin typeface="Arial"/>
                <a:ea typeface="Arial"/>
              </a:rPr>
              <a:t>падений</a:t>
            </a:r>
          </a:p>
        </p:txBody>
      </p:sp>
      <p:sp>
        <p:nvSpPr>
          <p:cNvPr id="122" name="TextBox 122"/>
          <p:cNvSpPr txBox="1"/>
          <p:nvPr/>
        </p:nvSpPr>
        <p:spPr>
          <a:xfrm>
            <a:off x="2528316" y="2203032"/>
            <a:ext cx="182858" cy="205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spc="-5" dirty="0">
                <a:solidFill>
                  <a:srgbClr val="98274A"/>
                </a:solidFill>
                <a:latin typeface="Wingdings"/>
                <a:ea typeface="Wingdings"/>
              </a:rPr>
              <a:t></a:t>
            </a:r>
          </a:p>
        </p:txBody>
      </p:sp>
      <p:sp>
        <p:nvSpPr>
          <p:cNvPr id="123" name="TextBox 123"/>
          <p:cNvSpPr txBox="1"/>
          <p:nvPr/>
        </p:nvSpPr>
        <p:spPr>
          <a:xfrm>
            <a:off x="2956560" y="2146793"/>
            <a:ext cx="7134580" cy="7886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Из</a:t>
            </a:r>
            <a:r>
              <a:rPr lang="en-US" altLang="zh-CN" sz="1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543</a:t>
            </a:r>
            <a:r>
              <a:rPr lang="en-US" altLang="zh-CN" sz="1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572</a:t>
            </a:r>
            <a:r>
              <a:rPr lang="en-US" altLang="zh-CN" sz="1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новых</a:t>
            </a:r>
            <a:r>
              <a:rPr lang="en-US" altLang="zh-CN" sz="1800" spc="-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пользователей</a:t>
            </a:r>
            <a:r>
              <a:rPr lang="en-US" altLang="zh-CN" sz="1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антигипертензивных</a:t>
            </a:r>
            <a:r>
              <a:rPr lang="en-US" altLang="zh-CN" sz="1800" spc="-6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препаратов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8893</a:t>
            </a:r>
            <a:r>
              <a:rPr lang="en-US" altLang="zh-CN" sz="1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(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1,6%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)</a:t>
            </a:r>
            <a:r>
              <a:rPr lang="en-US" altLang="zh-CN" sz="1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пациентов</a:t>
            </a:r>
            <a:r>
              <a:rPr lang="en-US" altLang="zh-CN" sz="1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падали</a:t>
            </a:r>
            <a:r>
              <a:rPr lang="en-US" altLang="zh-CN" sz="1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1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течение</a:t>
            </a:r>
            <a:r>
              <a:rPr lang="en-US" altLang="zh-CN" sz="1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ближайшего</a:t>
            </a:r>
            <a:r>
              <a:rPr lang="en-US" altLang="zh-CN" sz="1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от</a:t>
            </a:r>
            <a:r>
              <a:rPr lang="en-US" altLang="zh-CN" sz="1800" spc="-4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начала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терапии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года,</a:t>
            </a:r>
            <a:r>
              <a:rPr lang="en-US" altLang="zh-CN" sz="18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Канада</a:t>
            </a:r>
          </a:p>
        </p:txBody>
      </p:sp>
      <p:sp>
        <p:nvSpPr>
          <p:cNvPr id="124" name="TextBox 124"/>
          <p:cNvSpPr txBox="1"/>
          <p:nvPr/>
        </p:nvSpPr>
        <p:spPr>
          <a:xfrm>
            <a:off x="2528316" y="3169917"/>
            <a:ext cx="754237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dirty="0">
                <a:solidFill>
                  <a:srgbClr val="98274A"/>
                </a:solidFill>
                <a:latin typeface="Wingdings"/>
                <a:ea typeface="Wingdings"/>
              </a:rPr>
              <a:t></a:t>
            </a:r>
            <a:r>
              <a:rPr lang="en-US" altLang="zh-CN" sz="1350" spc="104" dirty="0">
                <a:solidFill>
                  <a:srgbClr val="98274A"/>
                </a:solidFill>
                <a:latin typeface="Wingdings"/>
                <a:cs typeface="Wingdings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течение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первых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14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дней</a:t>
            </a:r>
            <a:r>
              <a:rPr lang="en-US" altLang="zh-CN" sz="1800" spc="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—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риск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падений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повышен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всех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ЛП</a:t>
            </a:r>
          </a:p>
        </p:txBody>
      </p:sp>
      <p:sp>
        <p:nvSpPr>
          <p:cNvPr id="125" name="TextBox 125"/>
          <p:cNvSpPr txBox="1"/>
          <p:nvPr/>
        </p:nvSpPr>
        <p:spPr>
          <a:xfrm>
            <a:off x="2528316" y="3735011"/>
            <a:ext cx="182557" cy="205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spc="-5" dirty="0">
                <a:solidFill>
                  <a:srgbClr val="98274A"/>
                </a:solidFill>
                <a:latin typeface="Wingdings"/>
                <a:ea typeface="Wingdings"/>
              </a:rPr>
              <a:t></a:t>
            </a:r>
          </a:p>
        </p:txBody>
      </p:sp>
      <p:sp>
        <p:nvSpPr>
          <p:cNvPr id="126" name="TextBox 126"/>
          <p:cNvSpPr txBox="1"/>
          <p:nvPr/>
        </p:nvSpPr>
        <p:spPr>
          <a:xfrm>
            <a:off x="2956560" y="3676779"/>
            <a:ext cx="6968954" cy="13348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течение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первых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45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дней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повышен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для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диуретиков,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ИАПФ,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АК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1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БАБ</a:t>
            </a:r>
            <a:r>
              <a:rPr lang="en-US" altLang="zh-CN" sz="18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(ОШ1,69),</a:t>
            </a:r>
            <a:r>
              <a:rPr lang="en-US" altLang="zh-CN" sz="18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но</a:t>
            </a:r>
            <a:r>
              <a:rPr lang="en-US" altLang="zh-CN" sz="1800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не</a:t>
            </a:r>
            <a:r>
              <a:rPr lang="en-US" altLang="zh-CN" sz="1800" spc="-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БРА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44"/>
              </a:lnSpc>
            </a:pPr>
            <a:endParaRPr lang="en-US" dirty="0" smtClean="0"/>
          </a:p>
          <a:p>
            <a:pPr marL="0" indent="617474">
              <a:lnSpc>
                <a:spcPct val="100000"/>
              </a:lnSpc>
            </a:pPr>
            <a:r>
              <a:rPr lang="en-US" altLang="zh-CN" sz="1950" b="1" dirty="0">
                <a:solidFill>
                  <a:srgbClr val="000000"/>
                </a:solidFill>
                <a:latin typeface="Arial"/>
                <a:ea typeface="Arial"/>
              </a:rPr>
              <a:t>Начало</a:t>
            </a:r>
            <a:r>
              <a:rPr lang="en-US" altLang="zh-CN" sz="195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b="1" dirty="0">
                <a:solidFill>
                  <a:srgbClr val="000000"/>
                </a:solidFill>
                <a:latin typeface="Arial"/>
                <a:ea typeface="Arial"/>
              </a:rPr>
              <a:t>антигипертензивной</a:t>
            </a:r>
            <a:r>
              <a:rPr lang="en-US" altLang="zh-CN" sz="1950" b="1" spc="-1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b="1" dirty="0">
                <a:solidFill>
                  <a:srgbClr val="000000"/>
                </a:solidFill>
                <a:latin typeface="Arial"/>
                <a:ea typeface="Arial"/>
              </a:rPr>
              <a:t>терапии</a:t>
            </a:r>
          </a:p>
        </p:txBody>
      </p:sp>
      <p:sp>
        <p:nvSpPr>
          <p:cNvPr id="127" name="TextBox 127"/>
          <p:cNvSpPr txBox="1"/>
          <p:nvPr/>
        </p:nvSpPr>
        <p:spPr>
          <a:xfrm>
            <a:off x="2635250" y="5011583"/>
            <a:ext cx="6717309" cy="2971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950" b="1" dirty="0">
                <a:solidFill>
                  <a:srgbClr val="000000"/>
                </a:solidFill>
                <a:latin typeface="Arial"/>
                <a:ea typeface="Arial"/>
              </a:rPr>
              <a:t>является</a:t>
            </a:r>
            <a:r>
              <a:rPr lang="en-US" altLang="zh-CN" sz="1950" b="1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b="1" dirty="0">
                <a:solidFill>
                  <a:srgbClr val="000000"/>
                </a:solidFill>
                <a:latin typeface="Arial"/>
                <a:ea typeface="Arial"/>
              </a:rPr>
              <a:t>фактором</a:t>
            </a:r>
            <a:r>
              <a:rPr lang="en-US" altLang="zh-CN" sz="1950" b="1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b="1" dirty="0">
                <a:solidFill>
                  <a:srgbClr val="000000"/>
                </a:solidFill>
                <a:latin typeface="Arial"/>
                <a:ea typeface="Arial"/>
              </a:rPr>
              <a:t>риска</a:t>
            </a:r>
            <a:r>
              <a:rPr lang="en-US" altLang="zh-CN" sz="1950" b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b="1" dirty="0">
                <a:solidFill>
                  <a:srgbClr val="000000"/>
                </a:solidFill>
                <a:latin typeface="Arial"/>
                <a:ea typeface="Arial"/>
              </a:rPr>
              <a:t>падений</a:t>
            </a:r>
            <a:r>
              <a:rPr lang="en-US" altLang="zh-CN" sz="1950" b="1" spc="-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b="1" dirty="0">
                <a:solidFill>
                  <a:srgbClr val="000000"/>
                </a:solidFill>
                <a:latin typeface="Arial"/>
                <a:ea typeface="Arial"/>
              </a:rPr>
              <a:t>у</a:t>
            </a:r>
            <a:r>
              <a:rPr lang="en-US" altLang="zh-CN" sz="1950" b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b="1" dirty="0">
                <a:solidFill>
                  <a:srgbClr val="000000"/>
                </a:solidFill>
                <a:latin typeface="Arial"/>
                <a:ea typeface="Arial"/>
              </a:rPr>
              <a:t>пожилых</a:t>
            </a:r>
            <a:r>
              <a:rPr lang="en-US" altLang="zh-CN" sz="1950" b="1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950" b="1" dirty="0">
                <a:solidFill>
                  <a:srgbClr val="000000"/>
                </a:solidFill>
                <a:latin typeface="Arial"/>
                <a:ea typeface="Arial"/>
              </a:rPr>
              <a:t>людей</a:t>
            </a:r>
          </a:p>
        </p:txBody>
      </p:sp>
      <p:sp>
        <p:nvSpPr>
          <p:cNvPr id="128" name="TextBox 128"/>
          <p:cNvSpPr txBox="1"/>
          <p:nvPr/>
        </p:nvSpPr>
        <p:spPr>
          <a:xfrm>
            <a:off x="9897109" y="6062157"/>
            <a:ext cx="1093721" cy="182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Butt</a:t>
            </a:r>
            <a:r>
              <a:rPr lang="en-US" altLang="zh-CN" sz="12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DA,</a:t>
            </a:r>
            <a:r>
              <a:rPr lang="en-US" altLang="zh-CN" sz="1200" spc="6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2013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Box 129"/>
          <p:cNvSpPr txBox="1"/>
          <p:nvPr/>
        </p:nvSpPr>
        <p:spPr>
          <a:xfrm>
            <a:off x="3346450" y="676806"/>
            <a:ext cx="5312420" cy="8178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242059" indent="-1242059" hangingPunct="0">
              <a:lnSpc>
                <a:spcPct val="95416"/>
              </a:lnSpc>
            </a:pPr>
            <a:r>
              <a:rPr lang="en-US" altLang="zh-CN" sz="2800" b="1" spc="20" dirty="0">
                <a:solidFill>
                  <a:srgbClr val="BF0000"/>
                </a:solidFill>
                <a:latin typeface="Arial"/>
                <a:ea typeface="Arial"/>
              </a:rPr>
              <a:t>Антигипертензивная</a:t>
            </a:r>
            <a:r>
              <a:rPr lang="en-US" altLang="zh-CN" sz="2800" b="1" spc="-35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800" b="1" spc="34" dirty="0">
                <a:solidFill>
                  <a:srgbClr val="BF0000"/>
                </a:solidFill>
                <a:latin typeface="Arial"/>
                <a:ea typeface="Arial"/>
              </a:rPr>
              <a:t>терапия</a:t>
            </a:r>
            <a:r>
              <a:rPr lang="en-US" altLang="zh-CN" sz="28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BF0000"/>
                </a:solidFill>
                <a:latin typeface="Arial"/>
                <a:ea typeface="Arial"/>
              </a:rPr>
              <a:t>и</a:t>
            </a:r>
            <a:r>
              <a:rPr lang="en-US" altLang="zh-CN" sz="28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BF0000"/>
                </a:solidFill>
                <a:latin typeface="Arial"/>
                <a:ea typeface="Arial"/>
              </a:rPr>
              <a:t>риск</a:t>
            </a:r>
            <a:r>
              <a:rPr lang="en-US" altLang="zh-CN" sz="2800" b="1" spc="-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BF0000"/>
                </a:solidFill>
                <a:latin typeface="Arial"/>
                <a:ea typeface="Arial"/>
              </a:rPr>
              <a:t>падений</a:t>
            </a:r>
          </a:p>
        </p:txBody>
      </p:sp>
      <p:sp>
        <p:nvSpPr>
          <p:cNvPr id="130" name="TextBox 130"/>
          <p:cNvSpPr txBox="1"/>
          <p:nvPr/>
        </p:nvSpPr>
        <p:spPr>
          <a:xfrm>
            <a:off x="2226564" y="2027592"/>
            <a:ext cx="7740992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dirty="0">
                <a:solidFill>
                  <a:srgbClr val="98274A"/>
                </a:solidFill>
                <a:latin typeface="Wingdings"/>
                <a:ea typeface="Wingdings"/>
              </a:rPr>
              <a:t></a:t>
            </a:r>
            <a:r>
              <a:rPr lang="en-US" altLang="zh-CN" sz="1350" dirty="0">
                <a:solidFill>
                  <a:srgbClr val="98274A"/>
                </a:solidFill>
                <a:latin typeface="Wingdings"/>
                <a:cs typeface="Wingdings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598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пациентов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АГ,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возрасте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от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70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до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97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лет,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наблюдение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-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en-US" altLang="zh-CN" sz="1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год</a:t>
            </a:r>
          </a:p>
        </p:txBody>
      </p:sp>
      <p:sp>
        <p:nvSpPr>
          <p:cNvPr id="131" name="TextBox 131"/>
          <p:cNvSpPr txBox="1"/>
          <p:nvPr/>
        </p:nvSpPr>
        <p:spPr>
          <a:xfrm>
            <a:off x="2226564" y="2596964"/>
            <a:ext cx="182557" cy="205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spc="-5" dirty="0">
                <a:solidFill>
                  <a:srgbClr val="98274A"/>
                </a:solidFill>
                <a:latin typeface="Wingdings"/>
                <a:ea typeface="Wingdings"/>
              </a:rPr>
              <a:t></a:t>
            </a:r>
          </a:p>
        </p:txBody>
      </p:sp>
      <p:sp>
        <p:nvSpPr>
          <p:cNvPr id="132" name="TextBox 132"/>
          <p:cNvSpPr txBox="1"/>
          <p:nvPr/>
        </p:nvSpPr>
        <p:spPr>
          <a:xfrm>
            <a:off x="2654807" y="2544950"/>
            <a:ext cx="7053375" cy="5257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Антигипертензивные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препараты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не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были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связаны</a:t>
            </a:r>
            <a:r>
              <a:rPr lang="en-US" altLang="zh-CN" sz="18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1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повышенным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риском</a:t>
            </a:r>
            <a:r>
              <a:rPr lang="en-US" altLang="zh-CN" sz="1800" spc="-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падений</a:t>
            </a:r>
          </a:p>
        </p:txBody>
      </p:sp>
      <p:sp>
        <p:nvSpPr>
          <p:cNvPr id="133" name="TextBox 133"/>
          <p:cNvSpPr txBox="1"/>
          <p:nvPr/>
        </p:nvSpPr>
        <p:spPr>
          <a:xfrm>
            <a:off x="2226564" y="3307966"/>
            <a:ext cx="8038800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dirty="0">
                <a:solidFill>
                  <a:srgbClr val="98274A"/>
                </a:solidFill>
                <a:latin typeface="Wingdings"/>
                <a:ea typeface="Wingdings"/>
              </a:rPr>
              <a:t></a:t>
            </a:r>
            <a:r>
              <a:rPr lang="en-US" altLang="zh-CN" sz="1350" spc="100" dirty="0">
                <a:solidFill>
                  <a:srgbClr val="98274A"/>
                </a:solidFill>
                <a:latin typeface="Wingdings"/>
                <a:cs typeface="Wingdings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ИАПФ</a:t>
            </a:r>
            <a:r>
              <a:rPr lang="en-US" altLang="zh-CN" sz="18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—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снижение</a:t>
            </a:r>
            <a:r>
              <a:rPr lang="en-US" altLang="zh-CN" sz="18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риска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падений</a:t>
            </a:r>
            <a:r>
              <a:rPr lang="en-US" altLang="zh-CN" sz="18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течении</a:t>
            </a:r>
            <a:r>
              <a:rPr lang="en-US" altLang="zh-CN" sz="18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года</a:t>
            </a:r>
            <a:r>
              <a:rPr lang="en-US" altLang="zh-CN" sz="18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(ОШ</a:t>
            </a:r>
            <a:r>
              <a:rPr lang="en-US" altLang="zh-CN" sz="1800" spc="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0,62,</a:t>
            </a:r>
            <a:r>
              <a:rPr lang="en-US" altLang="zh-CN" sz="1800" spc="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ДИ95%)</a:t>
            </a:r>
          </a:p>
        </p:txBody>
      </p:sp>
      <p:sp>
        <p:nvSpPr>
          <p:cNvPr id="134" name="TextBox 134"/>
          <p:cNvSpPr txBox="1"/>
          <p:nvPr/>
        </p:nvSpPr>
        <p:spPr>
          <a:xfrm>
            <a:off x="2226564" y="3872807"/>
            <a:ext cx="182557" cy="2057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350" spc="-5" dirty="0">
                <a:solidFill>
                  <a:srgbClr val="98274A"/>
                </a:solidFill>
                <a:latin typeface="Wingdings"/>
                <a:ea typeface="Wingdings"/>
              </a:rPr>
              <a:t></a:t>
            </a:r>
          </a:p>
        </p:txBody>
      </p:sp>
      <p:sp>
        <p:nvSpPr>
          <p:cNvPr id="135" name="TextBox 135"/>
          <p:cNvSpPr txBox="1"/>
          <p:nvPr/>
        </p:nvSpPr>
        <p:spPr>
          <a:xfrm>
            <a:off x="2589276" y="3809040"/>
            <a:ext cx="7229194" cy="817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65531">
              <a:lnSpc>
                <a:spcPct val="1000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АК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—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снижение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риска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падений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(ОШ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0,62;ДИ</a:t>
            </a:r>
            <a:r>
              <a:rPr lang="en-US" altLang="zh-CN" sz="1800" spc="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95%)</a:t>
            </a:r>
          </a:p>
          <a:p>
            <a:pPr marL="0">
              <a:lnSpc>
                <a:spcPct val="92500"/>
              </a:lnSpc>
            </a:pP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Большие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дозы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ea typeface="Arial"/>
              </a:rPr>
              <a:t>АК</a:t>
            </a:r>
            <a:r>
              <a:rPr lang="en-US" altLang="zh-CN" sz="1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—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меньше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падений,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выше</a:t>
            </a:r>
            <a:r>
              <a:rPr lang="en-US" altLang="zh-CN" sz="1800" spc="-1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церебральный</a:t>
            </a:r>
          </a:p>
          <a:p>
            <a:pPr marL="0" indent="6287389">
              <a:lnSpc>
                <a:spcPct val="100000"/>
              </a:lnSpc>
            </a:pP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кровото</a:t>
            </a:r>
            <a:r>
              <a:rPr lang="en-US" altLang="zh-CN" sz="1900" spc="-30" dirty="0">
                <a:solidFill>
                  <a:srgbClr val="000000"/>
                </a:solidFill>
                <a:latin typeface="Arial"/>
                <a:ea typeface="Arial"/>
              </a:rPr>
              <a:t>к</a:t>
            </a:r>
          </a:p>
        </p:txBody>
      </p:sp>
      <p:sp>
        <p:nvSpPr>
          <p:cNvPr id="136" name="TextBox 136"/>
          <p:cNvSpPr txBox="1"/>
          <p:nvPr/>
        </p:nvSpPr>
        <p:spPr>
          <a:xfrm>
            <a:off x="1840102" y="4961399"/>
            <a:ext cx="9337911" cy="1498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082037" indent="-2082037" hangingPunct="0">
              <a:lnSpc>
                <a:spcPct val="95833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Arial"/>
                <a:ea typeface="Arial"/>
              </a:rPr>
              <a:t>Длительная</a:t>
            </a:r>
            <a:r>
              <a:rPr lang="en-US" altLang="zh-CN" sz="2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Arial"/>
                <a:ea typeface="Arial"/>
              </a:rPr>
              <a:t>АГТ</a:t>
            </a:r>
            <a:r>
              <a:rPr lang="en-US" altLang="zh-CN" sz="2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Arial"/>
                <a:ea typeface="Arial"/>
              </a:rPr>
              <a:t>не</a:t>
            </a:r>
            <a:r>
              <a:rPr lang="en-US" altLang="zh-CN" sz="2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Arial"/>
                <a:ea typeface="Arial"/>
              </a:rPr>
              <a:t>увеличивает</a:t>
            </a:r>
            <a:r>
              <a:rPr lang="en-US" altLang="zh-CN" sz="2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Arial"/>
                <a:ea typeface="Arial"/>
              </a:rPr>
              <a:t>рисков</a:t>
            </a:r>
            <a:r>
              <a:rPr lang="en-US" altLang="zh-CN" sz="2800" b="1" spc="-17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Arial"/>
                <a:ea typeface="Arial"/>
              </a:rPr>
              <a:t>падений</a:t>
            </a:r>
            <a:r>
              <a:rPr lang="en-US" altLang="zh-CN" sz="2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2800" b="1" dirty="0">
                <a:solidFill>
                  <a:srgbClr val="000000"/>
                </a:solidFill>
                <a:latin typeface="Arial"/>
                <a:ea typeface="Arial"/>
              </a:rPr>
              <a:t>у</a:t>
            </a:r>
            <a:r>
              <a:rPr lang="en-US" altLang="zh-CN" sz="2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Arial"/>
                <a:ea typeface="Arial"/>
              </a:rPr>
              <a:t>пожилых</a:t>
            </a:r>
            <a:r>
              <a:rPr lang="en-US" altLang="zh-CN" sz="2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Arial"/>
                <a:ea typeface="Arial"/>
              </a:rPr>
              <a:t>пациентов</a:t>
            </a:r>
            <a:r>
              <a:rPr lang="en-US" altLang="zh-CN" sz="2800" b="1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2800" b="1" spc="-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Arial"/>
                <a:ea typeface="Arial"/>
              </a:rPr>
              <a:t>АГ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20"/>
              </a:lnSpc>
            </a:pPr>
            <a:endParaRPr lang="en-US" dirty="0" smtClean="0"/>
          </a:p>
          <a:p>
            <a:pPr marL="0" indent="8216518">
              <a:lnSpc>
                <a:spcPct val="10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Lipsitz</a:t>
            </a:r>
            <a:r>
              <a:rPr lang="en-US" altLang="zh-CN" sz="12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LA,</a:t>
            </a:r>
            <a:r>
              <a:rPr lang="en-US" altLang="zh-CN" sz="1200" spc="8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Arial"/>
                <a:ea typeface="Arial"/>
              </a:rPr>
              <a:t>2015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6680" y="1836420"/>
            <a:ext cx="3642360" cy="4389120"/>
          </a:xfrm>
          <a:prstGeom prst="rect">
            <a:avLst/>
          </a:prstGeom>
        </p:spPr>
      </p:pic>
      <p:pic>
        <p:nvPicPr>
          <p:cNvPr id="139" name="Picture 1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580" y="2468880"/>
            <a:ext cx="5829300" cy="3055620"/>
          </a:xfrm>
          <a:prstGeom prst="rect">
            <a:avLst/>
          </a:prstGeom>
        </p:spPr>
      </p:pic>
      <p:sp>
        <p:nvSpPr>
          <p:cNvPr id="2" name="TextBox 139"/>
          <p:cNvSpPr txBox="1"/>
          <p:nvPr/>
        </p:nvSpPr>
        <p:spPr>
          <a:xfrm>
            <a:off x="1700148" y="391141"/>
            <a:ext cx="9540642" cy="15011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07264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Снижение</a:t>
            </a:r>
            <a:r>
              <a:rPr lang="en-US" altLang="zh-CN" sz="28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когнитивного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статуса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в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течение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1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года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у</a:t>
            </a:r>
          </a:p>
          <a:p>
            <a:pPr marL="0">
              <a:lnSpc>
                <a:spcPct val="9166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ослабленных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пожилых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пациентов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АГ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при</a:t>
            </a:r>
            <a:r>
              <a:rPr lang="en-US" altLang="zh-CN" sz="2800" spc="-20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снижении</a:t>
            </a:r>
          </a:p>
          <a:p>
            <a:pPr marL="0" indent="1263396">
              <a:lnSpc>
                <a:spcPct val="95833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систолического</a:t>
            </a:r>
            <a:r>
              <a:rPr lang="en-US" altLang="zh-CN" sz="28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АД</a:t>
            </a:r>
            <a:r>
              <a:rPr lang="en-US" altLang="zh-CN" sz="28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ниже</a:t>
            </a:r>
            <a:r>
              <a:rPr lang="en-US" altLang="zh-CN" sz="2800" spc="-12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130</a:t>
            </a:r>
            <a:r>
              <a:rPr lang="en-US" altLang="zh-CN" sz="2800" spc="-13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мм</a:t>
            </a:r>
            <a:r>
              <a:rPr lang="en-US" altLang="zh-CN" sz="2800" spc="-13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рт.ст.</a:t>
            </a:r>
          </a:p>
          <a:p>
            <a:pPr marL="0" indent="8538971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2019</a:t>
            </a:r>
            <a:r>
              <a:rPr lang="en-US" altLang="zh-CN" sz="180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Calibri"/>
                <a:ea typeface="Calibri"/>
              </a:rPr>
              <a:t>март</a:t>
            </a:r>
          </a:p>
        </p:txBody>
      </p:sp>
      <p:sp>
        <p:nvSpPr>
          <p:cNvPr id="140" name="TextBox 140"/>
          <p:cNvSpPr txBox="1"/>
          <p:nvPr/>
        </p:nvSpPr>
        <p:spPr>
          <a:xfrm>
            <a:off x="1128979" y="1892281"/>
            <a:ext cx="6451806" cy="3048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  <a:tabLst>
                <a:tab pos="3904538" algn="l"/>
              </a:tabLst>
            </a:pP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Изменение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MMSE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через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1</a:t>
            </a:r>
            <a:r>
              <a:rPr lang="en-US" altLang="zh-CN" sz="20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Calibri"/>
                <a:ea typeface="Calibri"/>
              </a:rPr>
              <a:t>год	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N=1260*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69%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1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женщины</a:t>
            </a:r>
          </a:p>
        </p:txBody>
      </p:sp>
      <p:sp>
        <p:nvSpPr>
          <p:cNvPr id="141" name="TextBox 141"/>
          <p:cNvSpPr txBox="1"/>
          <p:nvPr/>
        </p:nvSpPr>
        <p:spPr>
          <a:xfrm>
            <a:off x="1128979" y="5757519"/>
            <a:ext cx="6394443" cy="274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Антигипертензивная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терапия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Без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антигипертензивной</a:t>
            </a:r>
            <a:r>
              <a:rPr lang="en-US" altLang="zh-CN" sz="1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терапии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Picture 1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" y="259079"/>
            <a:ext cx="10820400" cy="4191000"/>
          </a:xfrm>
          <a:prstGeom prst="rect">
            <a:avLst/>
          </a:prstGeom>
        </p:spPr>
      </p:pic>
      <p:sp>
        <p:nvSpPr>
          <p:cNvPr id="2" name="TextBox 143"/>
          <p:cNvSpPr txBox="1"/>
          <p:nvPr/>
        </p:nvSpPr>
        <p:spPr>
          <a:xfrm>
            <a:off x="11107801" y="117659"/>
            <a:ext cx="1120361" cy="1219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800" dirty="0">
                <a:solidFill>
                  <a:srgbClr val="878787"/>
                </a:solidFill>
                <a:latin typeface="Arial"/>
                <a:ea typeface="Arial"/>
              </a:rPr>
              <a:t>DIUV</a:t>
            </a:r>
            <a:r>
              <a:rPr lang="en-US" altLang="zh-CN" sz="800" spc="-5" dirty="0">
                <a:solidFill>
                  <a:srgbClr val="878787"/>
                </a:solidFill>
                <a:latin typeface="Arial"/>
                <a:ea typeface="Arial"/>
              </a:rPr>
              <a:t>-</a:t>
            </a:r>
            <a:r>
              <a:rPr lang="en-US" altLang="zh-CN" sz="800" dirty="0">
                <a:solidFill>
                  <a:srgbClr val="878787"/>
                </a:solidFill>
                <a:latin typeface="Arial"/>
                <a:ea typeface="Arial"/>
              </a:rPr>
              <a:t>RU-00232</a:t>
            </a:r>
            <a:r>
              <a:rPr lang="en-US" altLang="zh-CN" sz="800" spc="-5" dirty="0">
                <a:solidFill>
                  <a:srgbClr val="878787"/>
                </a:solidFill>
                <a:latin typeface="Arial"/>
                <a:ea typeface="Arial"/>
              </a:rPr>
              <a:t>-DOK</a:t>
            </a:r>
          </a:p>
        </p:txBody>
      </p:sp>
      <p:sp>
        <p:nvSpPr>
          <p:cNvPr id="144" name="TextBox 144"/>
          <p:cNvSpPr txBox="1"/>
          <p:nvPr/>
        </p:nvSpPr>
        <p:spPr>
          <a:xfrm>
            <a:off x="1643507" y="4780805"/>
            <a:ext cx="7860611" cy="1097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576072">
              <a:lnSpc>
                <a:spcPct val="100000"/>
              </a:lnSpc>
            </a:pP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Обоснование</a:t>
            </a:r>
            <a:r>
              <a:rPr lang="en-US" altLang="zh-CN" sz="2400" b="1" spc="-114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приоритета</a:t>
            </a:r>
            <a:r>
              <a:rPr lang="en-US" altLang="zh-CN" sz="2400" b="1" spc="-12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функционального</a:t>
            </a:r>
          </a:p>
          <a:p>
            <a:pPr marL="0">
              <a:lnSpc>
                <a:spcPct val="100000"/>
              </a:lnSpc>
            </a:pP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состояния</a:t>
            </a:r>
            <a:r>
              <a:rPr lang="en-US" altLang="zh-CN" sz="2400" b="1" spc="-8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как</a:t>
            </a:r>
            <a:r>
              <a:rPr lang="en-US" altLang="zh-CN" sz="240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главной</a:t>
            </a:r>
            <a:r>
              <a:rPr lang="en-US" altLang="zh-CN" sz="240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конечной</a:t>
            </a:r>
            <a:r>
              <a:rPr lang="en-US" altLang="zh-CN" sz="240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точки</a:t>
            </a:r>
            <a:r>
              <a:rPr lang="en-US" altLang="zh-CN" sz="2400" b="1" spc="-8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при</a:t>
            </a:r>
            <a:r>
              <a:rPr lang="en-US" altLang="zh-CN" sz="2400" b="1" spc="-9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лечении</a:t>
            </a:r>
          </a:p>
          <a:p>
            <a:pPr marL="0" indent="1973833">
              <a:lnSpc>
                <a:spcPct val="100000"/>
              </a:lnSpc>
            </a:pP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пожилого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пациента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с</a:t>
            </a:r>
            <a:r>
              <a:rPr lang="en-US" altLang="zh-CN" sz="2400" b="1" spc="-179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BF0000"/>
                </a:solidFill>
                <a:latin typeface="Arial"/>
                <a:ea typeface="Arial"/>
              </a:rPr>
              <a:t>ССЗ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Freeform 145"/>
          <p:cNvSpPr/>
          <p:nvPr/>
        </p:nvSpPr>
        <p:spPr>
          <a:xfrm>
            <a:off x="4464050" y="2076450"/>
            <a:ext cx="2762250" cy="755650"/>
          </a:xfrm>
          <a:custGeom>
            <a:avLst/>
            <a:gdLst>
              <a:gd name="connsiteX0" fmla="*/ 10033 w 2762250"/>
              <a:gd name="connsiteY0" fmla="*/ 756412 h 755650"/>
              <a:gd name="connsiteX1" fmla="*/ 2764155 w 2762250"/>
              <a:gd name="connsiteY1" fmla="*/ 756412 h 755650"/>
              <a:gd name="connsiteX2" fmla="*/ 2764155 w 2762250"/>
              <a:gd name="connsiteY2" fmla="*/ 12445 h 755650"/>
              <a:gd name="connsiteX3" fmla="*/ 10033 w 2762250"/>
              <a:gd name="connsiteY3" fmla="*/ 12445 h 755650"/>
              <a:gd name="connsiteX4" fmla="*/ 10033 w 2762250"/>
              <a:gd name="connsiteY4" fmla="*/ 756412 h 755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62250" h="755650">
                <a:moveTo>
                  <a:pt x="10033" y="756412"/>
                </a:moveTo>
                <a:lnTo>
                  <a:pt x="2764155" y="756412"/>
                </a:lnTo>
                <a:lnTo>
                  <a:pt x="2764155" y="12445"/>
                </a:lnTo>
                <a:lnTo>
                  <a:pt x="10033" y="12445"/>
                </a:lnTo>
                <a:lnTo>
                  <a:pt x="10033" y="756412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6350">
            <a:solidFill>
              <a:srgbClr val="5A9AD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Freeform 146"/>
          <p:cNvSpPr/>
          <p:nvPr/>
        </p:nvSpPr>
        <p:spPr>
          <a:xfrm>
            <a:off x="3435350" y="4692650"/>
            <a:ext cx="5683250" cy="742950"/>
          </a:xfrm>
          <a:custGeom>
            <a:avLst/>
            <a:gdLst>
              <a:gd name="connsiteX0" fmla="*/ 15366 w 5683250"/>
              <a:gd name="connsiteY0" fmla="*/ 750189 h 742950"/>
              <a:gd name="connsiteX1" fmla="*/ 5690996 w 5683250"/>
              <a:gd name="connsiteY1" fmla="*/ 750189 h 742950"/>
              <a:gd name="connsiteX2" fmla="*/ 5690996 w 5683250"/>
              <a:gd name="connsiteY2" fmla="*/ 14389 h 742950"/>
              <a:gd name="connsiteX3" fmla="*/ 15366 w 5683250"/>
              <a:gd name="connsiteY3" fmla="*/ 14389 h 742950"/>
              <a:gd name="connsiteX4" fmla="*/ 15366 w 5683250"/>
              <a:gd name="connsiteY4" fmla="*/ 750189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83250" h="742950">
                <a:moveTo>
                  <a:pt x="15366" y="750189"/>
                </a:moveTo>
                <a:lnTo>
                  <a:pt x="5690996" y="750189"/>
                </a:lnTo>
                <a:lnTo>
                  <a:pt x="5690996" y="14389"/>
                </a:lnTo>
                <a:lnTo>
                  <a:pt x="15366" y="14389"/>
                </a:lnTo>
                <a:lnTo>
                  <a:pt x="15366" y="750189"/>
                </a:lnTo>
                <a:close/>
              </a:path>
            </a:pathLst>
          </a:custGeom>
          <a:solidFill>
            <a:srgbClr val="0000FF">
              <a:alpha val="0"/>
            </a:srgbClr>
          </a:solidFill>
          <a:ln w="6350">
            <a:solidFill>
              <a:srgbClr val="5A9AD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8" name="Picture 1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620" y="2080260"/>
            <a:ext cx="5699760" cy="3383279"/>
          </a:xfrm>
          <a:prstGeom prst="rect">
            <a:avLst/>
          </a:prstGeom>
        </p:spPr>
      </p:pic>
      <p:sp>
        <p:nvSpPr>
          <p:cNvPr id="2" name="Freeform 148"/>
          <p:cNvSpPr/>
          <p:nvPr/>
        </p:nvSpPr>
        <p:spPr>
          <a:xfrm>
            <a:off x="3435350" y="2470150"/>
            <a:ext cx="590550" cy="1022350"/>
          </a:xfrm>
          <a:custGeom>
            <a:avLst/>
            <a:gdLst>
              <a:gd name="connsiteX0" fmla="*/ 15366 w 590550"/>
              <a:gd name="connsiteY0" fmla="*/ 419481 h 1022350"/>
              <a:gd name="connsiteX1" fmla="*/ 448183 w 590550"/>
              <a:gd name="connsiteY1" fmla="*/ 810133 h 1022350"/>
              <a:gd name="connsiteX2" fmla="*/ 448183 w 590550"/>
              <a:gd name="connsiteY2" fmla="*/ 737997 h 1022350"/>
              <a:gd name="connsiteX3" fmla="*/ 592328 w 590550"/>
              <a:gd name="connsiteY3" fmla="*/ 894969 h 1022350"/>
              <a:gd name="connsiteX4" fmla="*/ 448183 w 590550"/>
              <a:gd name="connsiteY4" fmla="*/ 1026414 h 1022350"/>
              <a:gd name="connsiteX5" fmla="*/ 448183 w 590550"/>
              <a:gd name="connsiteY5" fmla="*/ 954278 h 1022350"/>
              <a:gd name="connsiteX6" fmla="*/ 15366 w 590550"/>
              <a:gd name="connsiteY6" fmla="*/ 563626 h 1022350"/>
              <a:gd name="connsiteX7" fmla="*/ 15366 w 590550"/>
              <a:gd name="connsiteY7" fmla="*/ 419481 h 1022350"/>
              <a:gd name="connsiteX8" fmla="*/ 592328 w 590550"/>
              <a:gd name="connsiteY8" fmla="*/ 16002 h 1022350"/>
              <a:gd name="connsiteX9" fmla="*/ 592328 w 590550"/>
              <a:gd name="connsiteY9" fmla="*/ 160274 h 1022350"/>
              <a:gd name="connsiteX10" fmla="*/ 24765 w 590550"/>
              <a:gd name="connsiteY10" fmla="*/ 491617 h 10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90550" h="1022350">
                <a:moveTo>
                  <a:pt x="15366" y="419481"/>
                </a:moveTo>
                <a:cubicBezTo>
                  <a:pt x="15366" y="603377"/>
                  <a:pt x="193421" y="764032"/>
                  <a:pt x="448183" y="810133"/>
                </a:cubicBezTo>
                <a:lnTo>
                  <a:pt x="448183" y="737997"/>
                </a:lnTo>
                <a:lnTo>
                  <a:pt x="592328" y="894969"/>
                </a:lnTo>
                <a:lnTo>
                  <a:pt x="448183" y="1026414"/>
                </a:lnTo>
                <a:lnTo>
                  <a:pt x="448183" y="954278"/>
                </a:lnTo>
                <a:cubicBezTo>
                  <a:pt x="193421" y="908304"/>
                  <a:pt x="15366" y="747649"/>
                  <a:pt x="15366" y="563626"/>
                </a:cubicBezTo>
                <a:lnTo>
                  <a:pt x="15366" y="419481"/>
                </a:lnTo>
                <a:cubicBezTo>
                  <a:pt x="15366" y="196596"/>
                  <a:pt x="273684" y="16002"/>
                  <a:pt x="592328" y="16002"/>
                </a:cubicBezTo>
                <a:lnTo>
                  <a:pt x="592328" y="160274"/>
                </a:lnTo>
                <a:cubicBezTo>
                  <a:pt x="313563" y="160274"/>
                  <a:pt x="74548" y="299720"/>
                  <a:pt x="24765" y="491617"/>
                </a:cubicBezTo>
              </a:path>
            </a:pathLst>
          </a:custGeom>
          <a:ln w="6350">
            <a:solidFill>
              <a:srgbClr val="5A9AD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0" name="Picture 1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0820" y="3970020"/>
            <a:ext cx="601980" cy="1036319"/>
          </a:xfrm>
          <a:prstGeom prst="rect">
            <a:avLst/>
          </a:prstGeom>
        </p:spPr>
      </p:pic>
      <p:sp>
        <p:nvSpPr>
          <p:cNvPr id="3" name="Freeform 150"/>
          <p:cNvSpPr/>
          <p:nvPr/>
        </p:nvSpPr>
        <p:spPr>
          <a:xfrm>
            <a:off x="2749550" y="3968750"/>
            <a:ext cx="577850" cy="1022350"/>
          </a:xfrm>
          <a:custGeom>
            <a:avLst/>
            <a:gdLst>
              <a:gd name="connsiteX0" fmla="*/ 12700 w 577850"/>
              <a:gd name="connsiteY0" fmla="*/ 417830 h 1022350"/>
              <a:gd name="connsiteX1" fmla="*/ 445389 w 577850"/>
              <a:gd name="connsiteY1" fmla="*/ 808482 h 1022350"/>
              <a:gd name="connsiteX2" fmla="*/ 445389 w 577850"/>
              <a:gd name="connsiteY2" fmla="*/ 736346 h 1022350"/>
              <a:gd name="connsiteX3" fmla="*/ 589660 w 577850"/>
              <a:gd name="connsiteY3" fmla="*/ 893445 h 1022350"/>
              <a:gd name="connsiteX4" fmla="*/ 445389 w 577850"/>
              <a:gd name="connsiteY4" fmla="*/ 1024890 h 1022350"/>
              <a:gd name="connsiteX5" fmla="*/ 445389 w 577850"/>
              <a:gd name="connsiteY5" fmla="*/ 952754 h 1022350"/>
              <a:gd name="connsiteX6" fmla="*/ 12700 w 577850"/>
              <a:gd name="connsiteY6" fmla="*/ 562102 h 1022350"/>
              <a:gd name="connsiteX7" fmla="*/ 12700 w 577850"/>
              <a:gd name="connsiteY7" fmla="*/ 417830 h 1022350"/>
              <a:gd name="connsiteX8" fmla="*/ 589660 w 577850"/>
              <a:gd name="connsiteY8" fmla="*/ 14351 h 1022350"/>
              <a:gd name="connsiteX9" fmla="*/ 589660 w 577850"/>
              <a:gd name="connsiteY9" fmla="*/ 158623 h 1022350"/>
              <a:gd name="connsiteX10" fmla="*/ 21970 w 577850"/>
              <a:gd name="connsiteY10" fmla="*/ 489966 h 102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7850" h="1022350">
                <a:moveTo>
                  <a:pt x="12700" y="417830"/>
                </a:moveTo>
                <a:cubicBezTo>
                  <a:pt x="12700" y="601853"/>
                  <a:pt x="190626" y="762508"/>
                  <a:pt x="445389" y="808482"/>
                </a:cubicBezTo>
                <a:lnTo>
                  <a:pt x="445389" y="736346"/>
                </a:lnTo>
                <a:lnTo>
                  <a:pt x="589660" y="893445"/>
                </a:lnTo>
                <a:lnTo>
                  <a:pt x="445389" y="1024890"/>
                </a:lnTo>
                <a:lnTo>
                  <a:pt x="445389" y="952754"/>
                </a:lnTo>
                <a:cubicBezTo>
                  <a:pt x="190626" y="906780"/>
                  <a:pt x="12700" y="746125"/>
                  <a:pt x="12700" y="562102"/>
                </a:cubicBezTo>
                <a:lnTo>
                  <a:pt x="12700" y="417830"/>
                </a:lnTo>
                <a:cubicBezTo>
                  <a:pt x="12700" y="195072"/>
                  <a:pt x="271017" y="14351"/>
                  <a:pt x="589660" y="14351"/>
                </a:cubicBezTo>
                <a:lnTo>
                  <a:pt x="589660" y="158623"/>
                </a:lnTo>
                <a:cubicBezTo>
                  <a:pt x="310769" y="158623"/>
                  <a:pt x="71882" y="298069"/>
                  <a:pt x="21970" y="489966"/>
                </a:cubicBezTo>
              </a:path>
            </a:pathLst>
          </a:custGeom>
          <a:ln w="6350">
            <a:solidFill>
              <a:srgbClr val="5A9AD3">
                <a:alpha val="10000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TextBox 151"/>
          <p:cNvSpPr txBox="1"/>
          <p:nvPr/>
        </p:nvSpPr>
        <p:spPr>
          <a:xfrm>
            <a:off x="929639" y="607306"/>
            <a:ext cx="9877646" cy="46776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800" b="1" dirty="0">
                <a:solidFill>
                  <a:srgbClr val="BF0000"/>
                </a:solidFill>
                <a:latin typeface="Arial"/>
                <a:ea typeface="Arial"/>
              </a:rPr>
              <a:t>Алгоритм</a:t>
            </a:r>
            <a:r>
              <a:rPr lang="en-US" altLang="zh-CN" sz="280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BF0000"/>
                </a:solidFill>
                <a:latin typeface="Arial"/>
                <a:ea typeface="Arial"/>
              </a:rPr>
              <a:t>диагностики</a:t>
            </a:r>
            <a:r>
              <a:rPr lang="en-US" altLang="zh-CN" sz="28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BF0000"/>
                </a:solidFill>
                <a:latin typeface="Arial"/>
                <a:ea typeface="Arial"/>
              </a:rPr>
              <a:t>синдрома</a:t>
            </a:r>
            <a:r>
              <a:rPr lang="en-US" altLang="zh-CN" sz="2800" b="1" spc="-5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BF0000"/>
                </a:solidFill>
                <a:latin typeface="Arial"/>
                <a:ea typeface="Arial"/>
              </a:rPr>
              <a:t>старческой</a:t>
            </a:r>
            <a:r>
              <a:rPr lang="en-US" altLang="zh-CN" sz="28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BF0000"/>
                </a:solidFill>
                <a:latin typeface="Arial"/>
                <a:ea typeface="Arial"/>
              </a:rPr>
              <a:t>астении</a:t>
            </a:r>
            <a:r>
              <a:rPr lang="en-US" altLang="zh-CN" sz="2800" b="1" spc="-60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800" b="1" dirty="0">
                <a:solidFill>
                  <a:srgbClr val="BF0000"/>
                </a:solidFill>
                <a:latin typeface="Arial"/>
                <a:ea typeface="Arial"/>
              </a:rPr>
              <a:t>у</a:t>
            </a:r>
            <a:r>
              <a:rPr lang="en-US" altLang="zh-CN" sz="28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800" b="1" spc="-10" dirty="0">
                <a:solidFill>
                  <a:srgbClr val="BF0000"/>
                </a:solidFill>
                <a:latin typeface="Arial"/>
                <a:ea typeface="Arial"/>
              </a:rPr>
              <a:t>пожилых</a:t>
            </a:r>
            <a:r>
              <a:rPr lang="en-US" altLang="zh-CN" sz="2800" b="1" spc="-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2800" b="1" spc="-5" dirty="0">
                <a:solidFill>
                  <a:srgbClr val="BF0000"/>
                </a:solidFill>
                <a:latin typeface="Arial"/>
                <a:ea typeface="Arial"/>
              </a:rPr>
              <a:t>пациентов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50"/>
              </a:lnSpc>
            </a:pPr>
            <a:endParaRPr lang="en-US" dirty="0" smtClean="0"/>
          </a:p>
          <a:p>
            <a:pPr marL="0" indent="4023994">
              <a:lnSpc>
                <a:spcPct val="100000"/>
              </a:lnSpc>
            </a:pPr>
            <a:r>
              <a:rPr lang="en-US" altLang="zh-CN" sz="2400" dirty="0">
                <a:solidFill>
                  <a:srgbClr val="FEFEFE"/>
                </a:solidFill>
                <a:latin typeface="Calibri"/>
                <a:ea typeface="Calibri"/>
              </a:rPr>
              <a:t>Скрининг</a:t>
            </a:r>
            <a:r>
              <a:rPr lang="en-US" altLang="zh-CN" sz="2400" spc="-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FEFEFE"/>
                </a:solidFill>
                <a:latin typeface="Calibri"/>
                <a:ea typeface="Calibri"/>
              </a:rPr>
              <a:t>ССА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44"/>
              </a:lnSpc>
            </a:pPr>
            <a:endParaRPr lang="en-US" dirty="0" smtClean="0"/>
          </a:p>
          <a:p>
            <a:pPr marL="0" indent="3282950">
              <a:lnSpc>
                <a:spcPct val="100000"/>
              </a:lnSpc>
            </a:pPr>
            <a:r>
              <a:rPr lang="en-US" altLang="zh-CN" sz="2400" dirty="0">
                <a:solidFill>
                  <a:srgbClr val="FEFEFE"/>
                </a:solidFill>
                <a:latin typeface="Calibri"/>
                <a:ea typeface="Calibri"/>
              </a:rPr>
              <a:t>Диагностика</a:t>
            </a:r>
            <a:r>
              <a:rPr lang="en-US" altLang="zh-CN" sz="2400" spc="-5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Calibri"/>
                <a:ea typeface="Calibri"/>
              </a:rPr>
              <a:t>ССА</a:t>
            </a:r>
            <a:r>
              <a:rPr lang="en-US" altLang="zh-CN" sz="2400" spc="-5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FEFEFE"/>
                </a:solidFill>
                <a:latin typeface="Calibri"/>
                <a:ea typeface="Calibri"/>
              </a:rPr>
              <a:t>(SBPP</a:t>
            </a:r>
            <a:r>
              <a:rPr lang="en-US" altLang="zh-CN" sz="1800" dirty="0">
                <a:solidFill>
                  <a:srgbClr val="FEFEFE"/>
                </a:solidFill>
                <a:latin typeface="Calibri"/>
                <a:ea typeface="Calibri"/>
              </a:rPr>
              <a:t>,</a:t>
            </a:r>
            <a:r>
              <a:rPr lang="en-US" altLang="zh-CN" sz="1800" spc="-4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короткая</a:t>
            </a:r>
          </a:p>
          <a:p>
            <a:pPr marL="0" indent="3810634">
              <a:lnSpc>
                <a:spcPct val="100000"/>
              </a:lnSpc>
            </a:pP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батарея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физических</a:t>
            </a:r>
            <a:r>
              <a:rPr lang="en-US" altLang="zh-CN" sz="1400" spc="-10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FEFEFE"/>
                </a:solidFill>
                <a:latin typeface="Calibri"/>
                <a:ea typeface="Calibri"/>
              </a:rPr>
              <a:t>характеристик)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00"/>
              </a:lnSpc>
            </a:pPr>
            <a:endParaRPr lang="en-US" dirty="0" smtClean="0"/>
          </a:p>
          <a:p>
            <a:pPr marL="0" indent="2613025">
              <a:lnSpc>
                <a:spcPct val="100000"/>
              </a:lnSpc>
            </a:pPr>
            <a:r>
              <a:rPr lang="en-US" altLang="zh-CN" sz="2400" spc="-10" dirty="0">
                <a:solidFill>
                  <a:srgbClr val="FEFEFE"/>
                </a:solidFill>
                <a:latin typeface="Calibri"/>
                <a:ea typeface="Calibri"/>
              </a:rPr>
              <a:t>КОМПЛЕКСНАЯ</a:t>
            </a:r>
            <a:r>
              <a:rPr lang="en-US" altLang="zh-CN" sz="2400" spc="-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FEFEFE"/>
                </a:solidFill>
                <a:latin typeface="Calibri"/>
                <a:ea typeface="Calibri"/>
              </a:rPr>
              <a:t>ГЕРИАТРИЧЕСКАЯ</a:t>
            </a:r>
            <a:r>
              <a:rPr lang="en-US" altLang="zh-CN" sz="2400" spc="-15" dirty="0">
                <a:solidFill>
                  <a:srgbClr val="FEFEFE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FEFEFE"/>
                </a:solidFill>
                <a:latin typeface="Calibri"/>
                <a:ea typeface="Calibri"/>
              </a:rPr>
              <a:t>ОЦЕНКА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3"/>
          <p:cNvSpPr txBox="1"/>
          <p:nvPr/>
        </p:nvSpPr>
        <p:spPr>
          <a:xfrm>
            <a:off x="3120517" y="1432864"/>
            <a:ext cx="5936567" cy="1900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100" b="1" dirty="0">
                <a:solidFill>
                  <a:srgbClr val="BF0000"/>
                </a:solidFill>
                <a:latin typeface="Arial"/>
                <a:ea typeface="Arial"/>
              </a:rPr>
              <a:t>Спасибо</a:t>
            </a:r>
            <a:r>
              <a:rPr lang="en-US" altLang="zh-CN" sz="41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4100" b="1" dirty="0">
                <a:solidFill>
                  <a:srgbClr val="BF0000"/>
                </a:solidFill>
                <a:latin typeface="Arial"/>
                <a:ea typeface="Arial"/>
              </a:rPr>
              <a:t>за</a:t>
            </a:r>
            <a:r>
              <a:rPr lang="en-US" altLang="zh-CN" sz="4100" b="1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4100" b="1" dirty="0">
                <a:solidFill>
                  <a:srgbClr val="BF0000"/>
                </a:solidFill>
                <a:latin typeface="Arial"/>
                <a:ea typeface="Arial"/>
              </a:rPr>
              <a:t>внимание</a:t>
            </a:r>
            <a:r>
              <a:rPr lang="en-US" altLang="zh-CN" sz="4100" b="1" spc="-135" dirty="0">
                <a:solidFill>
                  <a:srgbClr val="BF0000"/>
                </a:solidFill>
                <a:latin typeface="Arial"/>
                <a:cs typeface="Arial"/>
              </a:rPr>
              <a:t> </a:t>
            </a:r>
            <a:r>
              <a:rPr lang="en-US" altLang="zh-CN" sz="4100" b="1" dirty="0">
                <a:solidFill>
                  <a:srgbClr val="BF0000"/>
                </a:solidFill>
                <a:latin typeface="Arial"/>
                <a:ea typeface="Arial"/>
              </a:rPr>
              <a:t>!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25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6380" y="0"/>
            <a:ext cx="9166859" cy="6858000"/>
          </a:xfrm>
          <a:prstGeom prst="rect">
            <a:avLst/>
          </a:prstGeom>
        </p:spPr>
      </p:pic>
      <p:sp>
        <p:nvSpPr>
          <p:cNvPr id="2" name="TextBox 19"/>
          <p:cNvSpPr txBox="1"/>
          <p:nvPr/>
        </p:nvSpPr>
        <p:spPr>
          <a:xfrm>
            <a:off x="3638041" y="1354415"/>
            <a:ext cx="4003948" cy="335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МЕДИЦИНСКИЕ</a:t>
            </a:r>
            <a:r>
              <a:rPr lang="en-US" altLang="zh-CN" sz="22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-10" dirty="0">
                <a:solidFill>
                  <a:srgbClr val="000000"/>
                </a:solidFill>
                <a:latin typeface="Arial"/>
                <a:ea typeface="Arial"/>
              </a:rPr>
              <a:t>ПРОБЛЕМЫ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83829" y="2573295"/>
            <a:ext cx="1314150" cy="6760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???</a:t>
            </a:r>
          </a:p>
          <a:p>
            <a:pPr marL="0">
              <a:lnSpc>
                <a:spcPct val="100000"/>
              </a:lnSpc>
            </a:pPr>
            <a:r>
              <a:rPr lang="en-US" altLang="zh-CN" sz="2200" spc="-15" dirty="0">
                <a:solidFill>
                  <a:srgbClr val="000000"/>
                </a:solidFill>
                <a:latin typeface="Arial"/>
                <a:ea typeface="Arial"/>
              </a:rPr>
              <a:t>гериат</a:t>
            </a:r>
            <a:r>
              <a:rPr lang="en-US" altLang="zh-CN" sz="2200" spc="-10" dirty="0">
                <a:solidFill>
                  <a:srgbClr val="000000"/>
                </a:solidFill>
                <a:latin typeface="Arial"/>
                <a:ea typeface="Arial"/>
              </a:rPr>
              <a:t>рия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707514" y="3313173"/>
            <a:ext cx="5163797" cy="2100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361308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Ин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фекции</a:t>
            </a:r>
          </a:p>
          <a:p>
            <a:pPr marL="0" indent="3361308">
              <a:lnSpc>
                <a:spcPct val="72083"/>
              </a:lnSpc>
            </a:pPr>
            <a:r>
              <a:rPr lang="en-US" altLang="zh-CN" sz="1800" spc="-25" dirty="0">
                <a:solidFill>
                  <a:srgbClr val="000000"/>
                </a:solidFill>
                <a:latin typeface="Arial"/>
                <a:ea typeface="Arial"/>
              </a:rPr>
              <a:t>Тра</a:t>
            </a:r>
            <a:r>
              <a:rPr lang="en-US" altLang="zh-CN" sz="1800" spc="-15" dirty="0">
                <a:solidFill>
                  <a:srgbClr val="000000"/>
                </a:solidFill>
                <a:latin typeface="Arial"/>
                <a:ea typeface="Arial"/>
              </a:rPr>
              <a:t>вмы</a:t>
            </a:r>
          </a:p>
          <a:p>
            <a:pPr marL="0" indent="1270127">
              <a:lnSpc>
                <a:spcPct val="69166"/>
              </a:lnSpc>
              <a:tabLst>
                <a:tab pos="3361308" algn="l"/>
              </a:tabLst>
            </a:pP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Инфекции	</a:t>
            </a: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Онкологические</a:t>
            </a:r>
          </a:p>
          <a:p>
            <a:pPr marL="0">
              <a:lnSpc>
                <a:spcPct val="68750"/>
              </a:lnSpc>
              <a:tabLst>
                <a:tab pos="3361308" algn="l"/>
              </a:tabLst>
            </a:pPr>
            <a:r>
              <a:rPr lang="en-US" altLang="zh-CN" sz="2200" spc="-69" dirty="0">
                <a:solidFill>
                  <a:srgbClr val="000000"/>
                </a:solidFill>
                <a:latin typeface="Arial"/>
                <a:ea typeface="Arial"/>
              </a:rPr>
              <a:t>Проблемы</a:t>
            </a:r>
            <a:r>
              <a:rPr lang="en-US" altLang="zh-CN" sz="2200" spc="-85" dirty="0">
                <a:solidFill>
                  <a:srgbClr val="000000"/>
                </a:solidFill>
                <a:latin typeface="Arial"/>
                <a:ea typeface="Arial"/>
              </a:rPr>
              <a:t>Травмы	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заболевания</a:t>
            </a:r>
          </a:p>
          <a:p>
            <a:pPr marL="0" indent="3361308">
              <a:lnSpc>
                <a:spcPct val="69166"/>
              </a:lnSpc>
            </a:pPr>
            <a:r>
              <a:rPr lang="en-US" altLang="zh-CN" sz="2200" spc="-10" dirty="0">
                <a:solidFill>
                  <a:srgbClr val="000000"/>
                </a:solidFill>
                <a:latin typeface="Arial"/>
                <a:ea typeface="Arial"/>
              </a:rPr>
              <a:t>Атерос</a:t>
            </a: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клероз</a:t>
            </a:r>
          </a:p>
          <a:p>
            <a:pPr marL="0">
              <a:lnSpc>
                <a:spcPct val="69166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роста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и</a:t>
            </a:r>
            <a:r>
              <a:rPr lang="en-US" altLang="zh-CN" sz="2200" spc="170" dirty="0">
                <a:solidFill>
                  <a:srgbClr val="000000"/>
                </a:solidFill>
                <a:latin typeface="Arial"/>
                <a:cs typeface="Arial"/>
              </a:rPr>
              <a:t>  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Онкологические</a:t>
            </a:r>
          </a:p>
          <a:p>
            <a:pPr marL="0" indent="3361308">
              <a:lnSpc>
                <a:spcPct val="68750"/>
              </a:lnSpc>
            </a:pPr>
            <a:r>
              <a:rPr lang="en-US" altLang="zh-CN" sz="2200" spc="-25" dirty="0">
                <a:solidFill>
                  <a:srgbClr val="000000"/>
                </a:solidFill>
                <a:latin typeface="Arial"/>
                <a:ea typeface="Arial"/>
              </a:rPr>
              <a:t>Гипер</a:t>
            </a:r>
            <a:r>
              <a:rPr lang="en-US" altLang="zh-CN" sz="2200" spc="-20" dirty="0">
                <a:solidFill>
                  <a:srgbClr val="000000"/>
                </a:solidFill>
                <a:latin typeface="Arial"/>
                <a:ea typeface="Arial"/>
              </a:rPr>
              <a:t>тония</a:t>
            </a:r>
          </a:p>
          <a:p>
            <a:pPr marL="0">
              <a:lnSpc>
                <a:spcPct val="69166"/>
              </a:lnSpc>
            </a:pP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развития</a:t>
            </a:r>
            <a:r>
              <a:rPr lang="en-US" altLang="zh-CN" sz="2200" spc="15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-10" dirty="0">
                <a:solidFill>
                  <a:srgbClr val="000000"/>
                </a:solidFill>
                <a:latin typeface="Arial"/>
                <a:ea typeface="Arial"/>
              </a:rPr>
              <a:t>заболевания</a:t>
            </a:r>
          </a:p>
          <a:p>
            <a:pPr marL="0" indent="3361308">
              <a:lnSpc>
                <a:spcPct val="71666"/>
              </a:lnSpc>
            </a:pP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Сахарн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ый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353300" y="3759451"/>
            <a:ext cx="1796233" cy="16461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800" spc="5" dirty="0">
                <a:solidFill>
                  <a:srgbClr val="000000"/>
                </a:solidFill>
                <a:latin typeface="Arial"/>
                <a:ea typeface="Arial"/>
              </a:rPr>
              <a:t>Инф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екции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ea typeface="Arial"/>
              </a:rPr>
              <a:t>Тр</a:t>
            </a:r>
            <a:r>
              <a:rPr lang="en-US" altLang="zh-CN" sz="1800" spc="-15" dirty="0">
                <a:solidFill>
                  <a:srgbClr val="000000"/>
                </a:solidFill>
                <a:latin typeface="Arial"/>
                <a:ea typeface="Arial"/>
              </a:rPr>
              <a:t>авмы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Онкологи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ческие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заболе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вания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-10" dirty="0">
                <a:solidFill>
                  <a:srgbClr val="000000"/>
                </a:solidFill>
                <a:latin typeface="Arial"/>
                <a:ea typeface="Arial"/>
              </a:rPr>
              <a:t>Ат</a:t>
            </a: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еросклероз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-20" dirty="0">
                <a:solidFill>
                  <a:srgbClr val="000000"/>
                </a:solidFill>
                <a:latin typeface="Arial"/>
                <a:ea typeface="Arial"/>
              </a:rPr>
              <a:t>Гиперт</a:t>
            </a:r>
            <a:r>
              <a:rPr lang="en-US" altLang="zh-CN" sz="1800" spc="-15" dirty="0">
                <a:solidFill>
                  <a:srgbClr val="000000"/>
                </a:solidFill>
                <a:latin typeface="Arial"/>
                <a:ea typeface="Arial"/>
              </a:rPr>
              <a:t>ония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707514" y="5571679"/>
            <a:ext cx="1346248" cy="6705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200" spc="-5" dirty="0">
                <a:solidFill>
                  <a:srgbClr val="000000"/>
                </a:solidFill>
                <a:latin typeface="Arial"/>
                <a:ea typeface="Arial"/>
              </a:rPr>
              <a:t>Инфе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кции</a:t>
            </a:r>
          </a:p>
          <a:p>
            <a:pPr marL="0">
              <a:lnSpc>
                <a:spcPct val="100000"/>
              </a:lnSpc>
            </a:pPr>
            <a:r>
              <a:rPr lang="en-US" altLang="zh-CN" sz="2200" spc="-30" dirty="0">
                <a:solidFill>
                  <a:srgbClr val="000000"/>
                </a:solidFill>
                <a:latin typeface="Arial"/>
                <a:ea typeface="Arial"/>
              </a:rPr>
              <a:t>Тра</a:t>
            </a:r>
            <a:r>
              <a:rPr lang="en-US" altLang="zh-CN" sz="2200" spc="-25" dirty="0">
                <a:solidFill>
                  <a:srgbClr val="000000"/>
                </a:solidFill>
                <a:latin typeface="Arial"/>
                <a:ea typeface="Arial"/>
              </a:rPr>
              <a:t>вмы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068823" y="5417505"/>
            <a:ext cx="1346124" cy="10060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2200" spc="-20" dirty="0">
                <a:solidFill>
                  <a:srgbClr val="000000"/>
                </a:solidFill>
                <a:latin typeface="Arial"/>
                <a:ea typeface="Arial"/>
              </a:rPr>
              <a:t>д</a:t>
            </a:r>
            <a:r>
              <a:rPr lang="en-US" altLang="zh-CN" sz="2200" spc="-15" dirty="0">
                <a:solidFill>
                  <a:srgbClr val="000000"/>
                </a:solidFill>
                <a:latin typeface="Arial"/>
                <a:ea typeface="Arial"/>
              </a:rPr>
              <a:t>иабет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-10" dirty="0">
                <a:solidFill>
                  <a:srgbClr val="000000"/>
                </a:solidFill>
                <a:latin typeface="Arial"/>
                <a:ea typeface="Arial"/>
              </a:rPr>
              <a:t>ИБС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spc="-15" dirty="0">
                <a:solidFill>
                  <a:srgbClr val="000000"/>
                </a:solidFill>
                <a:latin typeface="Arial"/>
                <a:ea typeface="Arial"/>
              </a:rPr>
              <a:t>Ожир</a:t>
            </a:r>
            <a:r>
              <a:rPr lang="en-US" altLang="zh-CN" sz="2200" spc="-10" dirty="0">
                <a:solidFill>
                  <a:srgbClr val="000000"/>
                </a:solidFill>
                <a:latin typeface="Arial"/>
                <a:ea typeface="Arial"/>
              </a:rPr>
              <a:t>ение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353300" y="5414135"/>
            <a:ext cx="3193736" cy="115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00000"/>
              </a:lnSpc>
            </a:pPr>
            <a:r>
              <a:rPr lang="en-US" altLang="zh-CN" sz="1800" spc="20" dirty="0">
                <a:solidFill>
                  <a:srgbClr val="000000"/>
                </a:solidFill>
                <a:latin typeface="Arial"/>
                <a:ea typeface="Arial"/>
              </a:rPr>
              <a:t>Сахарный</a:t>
            </a:r>
            <a:r>
              <a:rPr lang="en-US" altLang="zh-CN" sz="1800" spc="-22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1800" spc="25" dirty="0">
                <a:solidFill>
                  <a:srgbClr val="000000"/>
                </a:solidFill>
                <a:latin typeface="Arial"/>
                <a:ea typeface="Arial"/>
              </a:rPr>
              <a:t>диабет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t/>
            </a:r>
            <a:br/>
            <a:r>
              <a:rPr lang="en-US" altLang="zh-CN" sz="1800" spc="-15" dirty="0">
                <a:solidFill>
                  <a:srgbClr val="000000"/>
                </a:solidFill>
                <a:latin typeface="Arial"/>
                <a:ea typeface="Arial"/>
              </a:rPr>
              <a:t>ИБС</a:t>
            </a:r>
          </a:p>
          <a:p>
            <a:pPr marL="0">
              <a:lnSpc>
                <a:spcPct val="100000"/>
              </a:lnSpc>
            </a:pPr>
            <a:r>
              <a:rPr lang="en-US" altLang="zh-CN" sz="1800" spc="-5" dirty="0">
                <a:solidFill>
                  <a:srgbClr val="000000"/>
                </a:solidFill>
                <a:latin typeface="Arial"/>
                <a:ea typeface="Arial"/>
              </a:rPr>
              <a:t>Ожир</a:t>
            </a:r>
            <a:r>
              <a:rPr lang="en-US" altLang="zh-CN" sz="1800" dirty="0">
                <a:solidFill>
                  <a:srgbClr val="000000"/>
                </a:solidFill>
                <a:latin typeface="Arial"/>
                <a:ea typeface="Arial"/>
              </a:rPr>
              <a:t>ение</a:t>
            </a:r>
          </a:p>
          <a:p>
            <a:pPr marL="0">
              <a:lnSpc>
                <a:spcPct val="100000"/>
              </a:lnSpc>
            </a:pP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Заболевания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суставов</a:t>
            </a:r>
            <a:r>
              <a:rPr lang="en-US" altLang="zh-CN" sz="2200" spc="-139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200" dirty="0">
                <a:solidFill>
                  <a:srgbClr val="000000"/>
                </a:solidFill>
                <a:latin typeface="Arial"/>
                <a:ea typeface="Arial"/>
              </a:rPr>
              <a:t>+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5220" y="1287780"/>
            <a:ext cx="4792979" cy="4610100"/>
          </a:xfrm>
          <a:prstGeom prst="rect">
            <a:avLst/>
          </a:prstGeom>
        </p:spPr>
      </p:pic>
      <p:sp>
        <p:nvSpPr>
          <p:cNvPr id="2" name="TextBox 27"/>
          <p:cNvSpPr txBox="1"/>
          <p:nvPr/>
        </p:nvSpPr>
        <p:spPr>
          <a:xfrm>
            <a:off x="6438900" y="923686"/>
            <a:ext cx="2021159" cy="12910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9583"/>
              </a:lnSpc>
            </a:pPr>
            <a:r>
              <a:rPr lang="en-US" altLang="zh-CN" sz="2500" spc="15" dirty="0">
                <a:solidFill>
                  <a:srgbClr val="000000"/>
                </a:solidFill>
                <a:latin typeface="Arial"/>
                <a:ea typeface="Arial"/>
              </a:rPr>
              <a:t>ПАДЕ</a:t>
            </a:r>
            <a:r>
              <a:rPr lang="en-US" altLang="zh-CN" sz="2500" spc="10" dirty="0">
                <a:solidFill>
                  <a:srgbClr val="000000"/>
                </a:solidFill>
                <a:latin typeface="Arial"/>
                <a:ea typeface="Arial"/>
              </a:rPr>
              <a:t>НИЯ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-20" dirty="0">
                <a:solidFill>
                  <a:srgbClr val="000000"/>
                </a:solidFill>
                <a:latin typeface="Arial"/>
                <a:ea typeface="Arial"/>
              </a:rPr>
              <a:t>Г</a:t>
            </a:r>
            <a:r>
              <a:rPr lang="en-US" altLang="zh-CN" sz="2000" spc="-15" dirty="0">
                <a:solidFill>
                  <a:srgbClr val="000000"/>
                </a:solidFill>
                <a:latin typeface="Arial"/>
                <a:ea typeface="Arial"/>
              </a:rPr>
              <a:t>оловокружение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-15" dirty="0">
                <a:solidFill>
                  <a:srgbClr val="000000"/>
                </a:solidFill>
                <a:latin typeface="Arial"/>
                <a:ea typeface="Arial"/>
              </a:rPr>
              <a:t>Ор</a:t>
            </a:r>
            <a:r>
              <a:rPr lang="en-US" altLang="zh-CN" sz="2000" spc="-10" dirty="0">
                <a:solidFill>
                  <a:srgbClr val="000000"/>
                </a:solidFill>
                <a:latin typeface="Arial"/>
                <a:ea typeface="Arial"/>
              </a:rPr>
              <a:t>тостатизм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spc="-5" dirty="0">
                <a:solidFill>
                  <a:srgbClr val="000000"/>
                </a:solidFill>
                <a:latin typeface="Arial"/>
                <a:ea typeface="Arial"/>
              </a:rPr>
              <a:t>Остеопор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оз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5679" y="1287780"/>
            <a:ext cx="5181600" cy="4274820"/>
          </a:xfrm>
          <a:prstGeom prst="rect">
            <a:avLst/>
          </a:prstGeom>
        </p:spPr>
      </p:pic>
      <p:sp>
        <p:nvSpPr>
          <p:cNvPr id="2" name="TextBox 29"/>
          <p:cNvSpPr txBox="1"/>
          <p:nvPr/>
        </p:nvSpPr>
        <p:spPr>
          <a:xfrm>
            <a:off x="6074028" y="5787270"/>
            <a:ext cx="3588154" cy="3810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500" spc="-15" dirty="0">
                <a:solidFill>
                  <a:srgbClr val="000000"/>
                </a:solidFill>
                <a:latin typeface="Arial"/>
                <a:ea typeface="Arial"/>
              </a:rPr>
              <a:t>НАРУШЕНИЕ</a:t>
            </a:r>
            <a:r>
              <a:rPr lang="en-US" altLang="zh-CN" sz="2500" spc="-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500" spc="-10" dirty="0">
                <a:solidFill>
                  <a:srgbClr val="000000"/>
                </a:solidFill>
                <a:latin typeface="Arial"/>
                <a:ea typeface="Arial"/>
              </a:rPr>
              <a:t>ХОДЬБЫ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720" y="1363980"/>
            <a:ext cx="5189220" cy="4267200"/>
          </a:xfrm>
          <a:prstGeom prst="rect">
            <a:avLst/>
          </a:prstGeom>
        </p:spPr>
      </p:pic>
      <p:sp>
        <p:nvSpPr>
          <p:cNvPr id="2" name="TextBox 31"/>
          <p:cNvSpPr txBox="1"/>
          <p:nvPr/>
        </p:nvSpPr>
        <p:spPr>
          <a:xfrm>
            <a:off x="6791197" y="5861401"/>
            <a:ext cx="2792776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Arial"/>
                <a:ea typeface="Arial"/>
              </a:rPr>
              <a:t>НАРУШЕНИЕ</a:t>
            </a:r>
            <a:r>
              <a:rPr lang="en-US" altLang="zh-CN" sz="2400" spc="1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СНА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520" y="1363980"/>
            <a:ext cx="5394960" cy="4533900"/>
          </a:xfrm>
          <a:prstGeom prst="rect">
            <a:avLst/>
          </a:prstGeom>
        </p:spPr>
      </p:pic>
      <p:sp>
        <p:nvSpPr>
          <p:cNvPr id="2" name="TextBox 33"/>
          <p:cNvSpPr txBox="1"/>
          <p:nvPr/>
        </p:nvSpPr>
        <p:spPr>
          <a:xfrm>
            <a:off x="6961378" y="3796011"/>
            <a:ext cx="3154727" cy="990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500" spc="-5" dirty="0">
                <a:solidFill>
                  <a:srgbClr val="000000"/>
                </a:solidFill>
                <a:latin typeface="Arial"/>
                <a:ea typeface="Arial"/>
              </a:rPr>
              <a:t>ДЕПРЕ</a:t>
            </a:r>
            <a:r>
              <a:rPr lang="en-US" altLang="zh-CN" sz="2500" dirty="0">
                <a:solidFill>
                  <a:srgbClr val="000000"/>
                </a:solidFill>
                <a:latin typeface="Arial"/>
                <a:ea typeface="Arial"/>
              </a:rPr>
              <a:t>ССИЯ</a:t>
            </a:r>
          </a:p>
          <a:p>
            <a:pPr marL="0">
              <a:lnSpc>
                <a:spcPct val="100000"/>
              </a:lnSpc>
            </a:pPr>
            <a:r>
              <a:rPr lang="en-US" altLang="zh-CN" sz="2000" spc="5" dirty="0">
                <a:solidFill>
                  <a:srgbClr val="000000"/>
                </a:solidFill>
                <a:latin typeface="Arial"/>
                <a:ea typeface="Arial"/>
              </a:rPr>
              <a:t>Су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ицид</a:t>
            </a:r>
          </a:p>
          <a:p>
            <a:pPr marL="0">
              <a:lnSpc>
                <a:spcPct val="10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Отказ</a:t>
            </a:r>
            <a:r>
              <a:rPr lang="en-US" altLang="zh-CN" sz="20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от</a:t>
            </a:r>
            <a:r>
              <a:rPr lang="en-US" altLang="zh-CN" sz="20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питания,</a:t>
            </a:r>
            <a:r>
              <a:rPr lang="en-US" altLang="zh-CN" sz="20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"/>
                <a:ea typeface="Arial"/>
              </a:rPr>
              <a:t>лечения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1645</Words>
  <Application>Microsoft Office PowerPoint</Application>
  <PresentationFormat>Произвольный</PresentationFormat>
  <Paragraphs>610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Екатерина Быкова</cp:lastModifiedBy>
  <cp:revision>2</cp:revision>
  <dcterms:created xsi:type="dcterms:W3CDTF">2011-01-21T15:00:27Z</dcterms:created>
  <dcterms:modified xsi:type="dcterms:W3CDTF">2020-11-15T14:21:04Z</dcterms:modified>
</cp:coreProperties>
</file>