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6" r:id="rId4"/>
    <p:sldId id="274" r:id="rId5"/>
    <p:sldId id="275" r:id="rId6"/>
    <p:sldId id="287" r:id="rId7"/>
    <p:sldId id="288" r:id="rId8"/>
    <p:sldId id="293" r:id="rId9"/>
    <p:sldId id="289" r:id="rId10"/>
    <p:sldId id="291" r:id="rId11"/>
    <p:sldId id="292" r:id="rId12"/>
    <p:sldId id="294" r:id="rId13"/>
    <p:sldId id="285" r:id="rId14"/>
    <p:sldId id="284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лен Бортницкий" initials="ВБ" lastIdx="10" clrIdx="0">
    <p:extLst>
      <p:ext uri="{19B8F6BF-5375-455C-9EA6-DF929625EA0E}">
        <p15:presenceInfo xmlns:p15="http://schemas.microsoft.com/office/powerpoint/2012/main" userId="2376892991bf30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A21C29"/>
    <a:srgbClr val="A82608"/>
    <a:srgbClr val="5F9AD2"/>
    <a:srgbClr val="5C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35679133858269"/>
          <c:y val="4.4001678913152709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самых частых диагнозов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A49-4E11-8C80-5D230C801A04}"/>
              </c:ext>
            </c:extLst>
          </c:dPt>
          <c:dLbls>
            <c:dLbl>
              <c:idx val="0"/>
              <c:layout>
                <c:manualLayout>
                  <c:x val="5.2083333333333336E-2"/>
                  <c:y val="-6.7223180764093685E-2"/>
                </c:manualLayout>
              </c:layout>
              <c:tx>
                <c:rich>
                  <a:bodyPr/>
                  <a:lstStyle/>
                  <a:p>
                    <a:fld id="{12100AD0-DE8C-448B-A375-01F23E23EDAD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C598963D-30B9-407F-9254-A3659A9A0B5A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A49-4E11-8C80-5D230C801A04}"/>
                </c:ext>
              </c:extLst>
            </c:dLbl>
            <c:dLbl>
              <c:idx val="1"/>
              <c:layout>
                <c:manualLayout>
                  <c:x val="3.0208333333333334E-2"/>
                  <c:y val="7.718217050692229E-2"/>
                </c:manualLayout>
              </c:layout>
              <c:tx>
                <c:rich>
                  <a:bodyPr/>
                  <a:lstStyle/>
                  <a:p>
                    <a:fld id="{62571C90-F5E6-4F29-BA42-1418E38022AD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F3698547-E489-4FF0-9EBE-A8CD8CD9F7E8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A49-4E11-8C80-5D230C801A04}"/>
                </c:ext>
              </c:extLst>
            </c:dLbl>
            <c:dLbl>
              <c:idx val="2"/>
              <c:layout>
                <c:manualLayout>
                  <c:x val="-1.8749999999999999E-2"/>
                  <c:y val="7.7182170506922373E-2"/>
                </c:manualLayout>
              </c:layout>
              <c:tx>
                <c:rich>
                  <a:bodyPr/>
                  <a:lstStyle/>
                  <a:p>
                    <a:fld id="{0C6B1575-133D-49C5-A0F1-0CB55608C46B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5CDC4E53-0155-4C48-BE42-6E9EA43DEE29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A49-4E11-8C80-5D230C801A04}"/>
                </c:ext>
              </c:extLst>
            </c:dLbl>
            <c:dLbl>
              <c:idx val="3"/>
              <c:layout>
                <c:manualLayout>
                  <c:x val="-3.5416666666666666E-2"/>
                  <c:y val="4.7305201278436203E-2"/>
                </c:manualLayout>
              </c:layout>
              <c:tx>
                <c:rich>
                  <a:bodyPr/>
                  <a:lstStyle/>
                  <a:p>
                    <a:fld id="{56CC054B-1C9B-4AEF-846E-8D694B8F9CB3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C7ED8F0D-7A29-4EA8-B2D5-42F2C5E014C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A49-4E11-8C80-5D230C801A04}"/>
                </c:ext>
              </c:extLst>
            </c:dLbl>
            <c:dLbl>
              <c:idx val="4"/>
              <c:layout>
                <c:manualLayout>
                  <c:x val="-5.0000000000000079E-2"/>
                  <c:y val="1.4938484614243042E-2"/>
                </c:manualLayout>
              </c:layout>
              <c:tx>
                <c:rich>
                  <a:bodyPr/>
                  <a:lstStyle/>
                  <a:p>
                    <a:fld id="{A6C58E74-3C57-4502-9CD7-F98034112854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33E950F3-7A5A-4A96-90EB-42F6C39985D6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A49-4E11-8C80-5D230C801A04}"/>
                </c:ext>
              </c:extLst>
            </c:dLbl>
            <c:dLbl>
              <c:idx val="5"/>
              <c:layout>
                <c:manualLayout>
                  <c:x val="-3.3333333333333333E-2"/>
                  <c:y val="-1.2448737178535868E-2"/>
                </c:manualLayout>
              </c:layout>
              <c:tx>
                <c:rich>
                  <a:bodyPr/>
                  <a:lstStyle/>
                  <a:p>
                    <a:fld id="{E0A3C3F0-5311-42B5-99D9-BFEBD454305D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E3FBD2A1-C0D0-4DF5-BCDC-4947BE8BD5B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A49-4E11-8C80-5D230C801A04}"/>
                </c:ext>
              </c:extLst>
            </c:dLbl>
            <c:dLbl>
              <c:idx val="6"/>
              <c:layout>
                <c:manualLayout>
                  <c:x val="-3.0208333333333334E-2"/>
                  <c:y val="-2.9876969228486084E-2"/>
                </c:manualLayout>
              </c:layout>
              <c:tx>
                <c:rich>
                  <a:bodyPr/>
                  <a:lstStyle/>
                  <a:p>
                    <a:fld id="{8AF19FB1-0137-4242-9EF3-AA851E0FA6E8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050AAC8B-D000-4B91-A9A8-B7E27FB0F30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A49-4E11-8C80-5D230C801A04}"/>
                </c:ext>
              </c:extLst>
            </c:dLbl>
            <c:dLbl>
              <c:idx val="7"/>
              <c:layout>
                <c:manualLayout>
                  <c:x val="-2.6041666666666744E-2"/>
                  <c:y val="-3.7346211535607604E-2"/>
                </c:manualLayout>
              </c:layout>
              <c:tx>
                <c:rich>
                  <a:bodyPr/>
                  <a:lstStyle/>
                  <a:p>
                    <a:fld id="{A05E96A7-8266-4C8A-9A81-390EEE8F26BA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8B981467-618C-4993-90BF-704CE24DD90F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4A49-4E11-8C80-5D230C801A04}"/>
                </c:ext>
              </c:extLst>
            </c:dLbl>
            <c:dLbl>
              <c:idx val="8"/>
              <c:layout>
                <c:manualLayout>
                  <c:x val="-1.8750000000000076E-2"/>
                  <c:y val="-5.7264191021265003E-2"/>
                </c:manualLayout>
              </c:layout>
              <c:tx>
                <c:rich>
                  <a:bodyPr/>
                  <a:lstStyle/>
                  <a:p>
                    <a:fld id="{52EFBE09-8E44-4879-99B9-8248F14F560B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6B461911-BE16-45FD-811D-9BD454AEFCF8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A49-4E11-8C80-5D230C801A04}"/>
                </c:ext>
              </c:extLst>
            </c:dLbl>
            <c:dLbl>
              <c:idx val="9"/>
              <c:layout>
                <c:manualLayout>
                  <c:x val="9.3749999999999233E-3"/>
                  <c:y val="-5.2284696149850658E-2"/>
                </c:manualLayout>
              </c:layout>
              <c:tx>
                <c:rich>
                  <a:bodyPr/>
                  <a:lstStyle/>
                  <a:p>
                    <a:fld id="{2718681C-83B3-4DA4-B686-65B6718ACE5A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78969AAC-0F58-4AA2-B067-7A7CB937DDD9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4A49-4E11-8C80-5D230C801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1259</c:v>
                </c:pt>
                <c:pt idx="1">
                  <c:v>528</c:v>
                </c:pt>
                <c:pt idx="2">
                  <c:v>461</c:v>
                </c:pt>
                <c:pt idx="3">
                  <c:v>263</c:v>
                </c:pt>
                <c:pt idx="4">
                  <c:v>247</c:v>
                </c:pt>
                <c:pt idx="5">
                  <c:v>181</c:v>
                </c:pt>
                <c:pt idx="6">
                  <c:v>171</c:v>
                </c:pt>
                <c:pt idx="7">
                  <c:v>163</c:v>
                </c:pt>
                <c:pt idx="8">
                  <c:v>143</c:v>
                </c:pt>
                <c:pt idx="9">
                  <c:v>140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Лист1!$B$2:$B$11</c15:f>
                <c15:dlblRangeCache>
                  <c:ptCount val="10"/>
                  <c:pt idx="0">
                    <c:v>1259</c:v>
                  </c:pt>
                  <c:pt idx="1">
                    <c:v>528</c:v>
                  </c:pt>
                  <c:pt idx="2">
                    <c:v>461</c:v>
                  </c:pt>
                  <c:pt idx="3">
                    <c:v>263</c:v>
                  </c:pt>
                  <c:pt idx="4">
                    <c:v>247</c:v>
                  </c:pt>
                  <c:pt idx="5">
                    <c:v>181</c:v>
                  </c:pt>
                  <c:pt idx="6">
                    <c:v>171</c:v>
                  </c:pt>
                  <c:pt idx="7">
                    <c:v>163</c:v>
                  </c:pt>
                  <c:pt idx="8">
                    <c:v>143</c:v>
                  </c:pt>
                  <c:pt idx="9">
                    <c:v>140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4A49-4E11-8C80-5D230C801A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2B-4A49-4E11-8C80-5D230C801A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2-4A49-4E11-8C80-5D230C801A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A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C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E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0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2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4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6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8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59-4A49-4E11-8C80-5D230C801A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1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3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5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7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9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B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D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F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0-4A49-4E11-8C80-5D230C801A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8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A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C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E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0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2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4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6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7-4A49-4E11-8C80-5D230C801A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F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1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3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5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7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9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B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D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9E-4A49-4E11-8C80-5D230C801A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6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8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A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C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E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0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2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4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5-4A49-4E11-8C80-5D230C801A0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D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F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1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3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5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7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9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B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CC-4A49-4E11-8C80-5D230C801A0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4A49-4E11-8C80-5D230C801A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4A49-4E11-8C80-5D230C801A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4A49-4E11-8C80-5D230C801A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4-4A49-4E11-8C80-5D230C801A0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6-4A49-4E11-8C80-5D230C801A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8-4A49-4E11-8C80-5D230C801A0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A-4A49-4E11-8C80-5D230C801A0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C-4A49-4E11-8C80-5D230C801A0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E-4A49-4E11-8C80-5D230C801A0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E0-4A49-4E11-8C80-5D230C801A0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E2-4A49-4E11-8C80-5D230C801A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S72.0 Перелом шейки бедра</c:v>
                </c:pt>
                <c:pt idx="1">
                  <c:v>S72.1 Чрезвертельный перелом</c:v>
                </c:pt>
                <c:pt idx="2">
                  <c:v>S82.7 Множественные переломы голени</c:v>
                </c:pt>
                <c:pt idx="3">
                  <c:v>S72.3 Перелом тела [диафиза] бедренной кости</c:v>
                </c:pt>
                <c:pt idx="4">
                  <c:v>S42.2 Перелом верхнего конца плечевой кости</c:v>
                </c:pt>
                <c:pt idx="5">
                  <c:v>S82.8 Переломы других отделов голени</c:v>
                </c:pt>
                <c:pt idx="6">
                  <c:v>S32.0 Перелом поясничного позвонка</c:v>
                </c:pt>
                <c:pt idx="7">
                  <c:v>S42.0 Перелом ключицы</c:v>
                </c:pt>
                <c:pt idx="8">
                  <c:v>S82.1 Перелом проксимального отдела большеберцовой кости</c:v>
                </c:pt>
                <c:pt idx="9">
                  <c:v>S42.3 Перелом тела [диафиза] плечевой кости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E3-4A49-4E11-8C80-5D230C801A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10"/>
        <c:delete val="1"/>
      </c:legendEntry>
      <c:layout>
        <c:manualLayout>
          <c:xMode val="edge"/>
          <c:yMode val="edge"/>
          <c:x val="5.1041666666666666E-2"/>
          <c:y val="6.5191978151388011E-2"/>
          <c:w val="0.32491568241469815"/>
          <c:h val="0.86961584765411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Половое соотношение пострадавших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294012467191602"/>
          <c:y val="8.3561609192382785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 пострадавщих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69-4D33-8CD5-33399D73C9E4}"/>
              </c:ext>
            </c:extLst>
          </c:dPt>
          <c:dLbls>
            <c:dLbl>
              <c:idx val="0"/>
              <c:layout>
                <c:manualLayout>
                  <c:x val="5.2083333333333336E-2"/>
                  <c:y val="-6.7223180764093685E-2"/>
                </c:manualLayout>
              </c:layout>
              <c:tx>
                <c:rich>
                  <a:bodyPr/>
                  <a:lstStyle/>
                  <a:p>
                    <a:fld id="{A31D2EC2-18B4-49A1-ACD4-5F3B37A1E4C2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E5409246-6697-46D6-9F16-C66C163E4858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969-4D33-8CD5-33399D73C9E4}"/>
                </c:ext>
              </c:extLst>
            </c:dLbl>
            <c:dLbl>
              <c:idx val="1"/>
              <c:layout>
                <c:manualLayout>
                  <c:x val="-5.0000000000000079E-2"/>
                  <c:y val="9.4610402556872503E-2"/>
                </c:manualLayout>
              </c:layout>
              <c:tx>
                <c:rich>
                  <a:bodyPr/>
                  <a:lstStyle/>
                  <a:p>
                    <a:fld id="{BEE8C6AC-C389-4E7F-BB42-6F6CFCE8E1D7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6B1B5532-BC39-41B1-90FC-B48080334EA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969-4D33-8CD5-33399D73C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3732</c:v>
                </c:pt>
                <c:pt idx="1">
                  <c:v>3391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Лист1!$B$2:$B$3</c15:f>
                <c15:dlblRangeCache>
                  <c:ptCount val="2"/>
                  <c:pt idx="0">
                    <c:v>3732</c:v>
                  </c:pt>
                  <c:pt idx="1">
                    <c:v>3391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969-4D33-8CD5-33399D73C9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B-F969-4D33-8CD5-33399D73C9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2-F969-4D33-8CD5-33399D73C9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9-F969-4D33-8CD5-33399D73C9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7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9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60-F969-4D33-8CD5-33399D73C9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2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4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8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A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C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E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0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7-F969-4D33-8CD5-33399D73C9E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E-F969-4D33-8CD5-33399D73C9E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0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2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4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6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A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E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A5-F969-4D33-8CD5-33399D73C9E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7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9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B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D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F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1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5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C-F969-4D33-8CD5-33399D73C9E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E-F969-4D33-8CD5-33399D73C9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0-F969-4D33-8CD5-33399D73C9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2-F969-4D33-8CD5-33399D73C9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4-F969-4D33-8CD5-33399D73C9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6-F969-4D33-8CD5-33399D73C9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8-F969-4D33-8CD5-33399D73C9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A-F969-4D33-8CD5-33399D73C9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C-F969-4D33-8CD5-33399D73C9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F969-4D33-8CD5-33399D73C9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F969-4D33-8CD5-33399D73C9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F969-4D33-8CD5-33399D73C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D3-F969-4D33-8CD5-33399D73C9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43958333333333333"/>
          <c:y val="0.32910520633634843"/>
          <c:w val="0.11970734908136484"/>
          <c:h val="0.3965638348697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Самые частые диагнозы среди мужчин по возрасту: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860244422572177"/>
          <c:y val="0.1144662363781899"/>
          <c:w val="0.76682463910761156"/>
          <c:h val="0.81406115250996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S72.30 Перелом тела (диафиза) бедренной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9.5652173913043477</c:v>
                </c:pt>
                <c:pt idx="1">
                  <c:v>3.0927835051546393</c:v>
                </c:pt>
                <c:pt idx="2">
                  <c:v>2.7649769585253456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D-48D7-A21A-D7EDDFB41B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S42.00 Перелом ключицы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5.2173913043478262</c:v>
                </c:pt>
                <c:pt idx="1">
                  <c:v>3.608247422680412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D-48D7-A21A-D7EDDFB41B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S42.20 Перелом верхнего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3.4782608695652173</c:v>
                </c:pt>
                <c:pt idx="3" formatCode="0.0">
                  <c:v>2.9255319148936172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DD-48D7-A21A-D7EDDFB41BE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S82.70 Множественные переломы голени закрытые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1">
                  <c:v>3.608247422680412</c:v>
                </c:pt>
                <c:pt idx="2">
                  <c:v>6.3940092165898621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D-48D7-A21A-D7EDDFB41BE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S72.00 Перелом шейки бедра закрытый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2" formatCode="0.0">
                  <c:v>4.2626728110599084</c:v>
                </c:pt>
                <c:pt idx="3" formatCode="0.0">
                  <c:v>21.143617021276594</c:v>
                </c:pt>
                <c:pt idx="4" formatCode="0.0">
                  <c:v>32.706766917293237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D-48D7-A21A-D7EDDFB41BE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S72.10 Чрезвертельный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3" formatCode="0.0">
                  <c:v>9.4414893617021285</c:v>
                </c:pt>
                <c:pt idx="4" formatCode="0.0">
                  <c:v>21.052631578947366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DD-48D7-A21A-D7EDDFB41BE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S72.20 Подвертельный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(17-21 год)</c:v>
                </c:pt>
                <c:pt idx="1">
                  <c:v>Первый зрелый возраст (22 - 35 лет)</c:v>
                </c:pt>
                <c:pt idx="2">
                  <c:v>Второй зрелый возраст (36 - 60 лет)</c:v>
                </c:pt>
                <c:pt idx="3">
                  <c:v>Пожилой возраст (61-74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4" formatCode="0.0">
                  <c:v>4.1353383458646613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DD-48D7-A21A-D7EDDFB41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361231528"/>
        <c:axId val="361229960"/>
      </c:barChart>
      <c:catAx>
        <c:axId val="36123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229960"/>
        <c:crosses val="autoZero"/>
        <c:auto val="1"/>
        <c:lblAlgn val="ctr"/>
        <c:lblOffset val="100"/>
        <c:noMultiLvlLbl val="0"/>
      </c:catAx>
      <c:valAx>
        <c:axId val="3612299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*значения на 100 исследуемых</a:t>
                </a:r>
              </a:p>
            </c:rich>
          </c:tx>
          <c:layout>
            <c:manualLayout>
              <c:xMode val="edge"/>
              <c:yMode val="edge"/>
              <c:x val="0.7850173064304462"/>
              <c:y val="0.92852738888815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crossAx val="36123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1556758530181"/>
          <c:y val="0.42381323835959755"/>
          <c:w val="0.33559276574803149"/>
          <c:h val="0.458550312208447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Самые частые диагнозы среди женщин по возрасту: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547752624671917"/>
          <c:y val="9.7038004328239683E-2"/>
          <c:w val="0.76682463910761156"/>
          <c:h val="0.81406115250996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S72.00 Перелом шейки бедра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15.151515151515152</c:v>
                </c:pt>
                <c:pt idx="2" formatCode="0.0">
                  <c:v>3.8805970149253728</c:v>
                </c:pt>
                <c:pt idx="3" formatCode="0.0">
                  <c:v>21.800165152766311</c:v>
                </c:pt>
                <c:pt idx="4" formatCode="0.0">
                  <c:v>42.180616740088105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C-4582-B64D-793AEB8F34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S42.40 Перелом нижнего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979494871414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CC-4582-B64D-793AEB8F34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S72.30 Перелом тела [диафиза] бедренной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7428232049950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C-4582-B64D-793AEB8F3428}"/>
            </c:ext>
          </c:extLst>
        </c:ser>
        <c:ser>
          <c:idx val="3"/>
          <c:order val="3"/>
          <c:tx>
            <c:strRef>
              <c:f>Лист1!$I$1</c:f>
              <c:strCache>
                <c:ptCount val="1"/>
                <c:pt idx="0">
                  <c:v>S82.70 Множественные переломы голени закрытые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833333333332951E-3"/>
                  <c:y val="1.49384846142431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1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C-4582-B64D-793AEB8F3428}"/>
            </c:ext>
          </c:extLst>
        </c:ser>
        <c:ser>
          <c:idx val="4"/>
          <c:order val="4"/>
          <c:tx>
            <c:strRef>
              <c:f>Лист1!$J$1</c:f>
              <c:strCache>
                <c:ptCount val="1"/>
                <c:pt idx="0">
                  <c:v>S32.00 Перелом поясничного позвонка закрытый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819400322405998E-17"/>
                  <c:y val="-4.9794948714143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Лист1!$J$2:$J$6</c:f>
              <c:numCache>
                <c:formatCode>0.0</c:formatCode>
                <c:ptCount val="5"/>
                <c:pt idx="1">
                  <c:v>3.9130434782608701</c:v>
                </c:pt>
                <c:pt idx="2">
                  <c:v>11.044776119402986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CC-4582-B64D-793AEB8F342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S42.00 Перелом ключицы закрытый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833333333333715E-3"/>
                  <c:y val="-2.7387221792779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1">
                  <c:v>3.9130434782608701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CC-4582-B64D-793AEB8F342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S82.30 Перелом дистального отдела большеберцовой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2" formatCode="0.0">
                  <c:v>3.1343283582089549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CC-4582-B64D-793AEB8F3428}"/>
            </c:ext>
          </c:extLst>
        </c:ser>
        <c:ser>
          <c:idx val="7"/>
          <c:order val="7"/>
          <c:tx>
            <c:strRef>
              <c:f>Лист1!$E$1</c:f>
              <c:strCache>
                <c:ptCount val="1"/>
                <c:pt idx="0">
                  <c:v>S42.20 Перелом верхнего конца плечевой кости закрытый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 formatCode="0.0">
                  <c:v>6.8538398018166804</c:v>
                </c:pt>
                <c:pt idx="4" formatCode="0.0">
                  <c:v>4.1850220264317182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CC-4582-B64D-793AEB8F3428}"/>
            </c:ext>
          </c:extLst>
        </c:ser>
        <c:ser>
          <c:idx val="8"/>
          <c:order val="8"/>
          <c:tx>
            <c:strRef>
              <c:f>Лист1!$F$1</c:f>
              <c:strCache>
                <c:ptCount val="1"/>
                <c:pt idx="0">
                  <c:v>S72.10 Чрезвертельный перелом закрытый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3.819400322405998E-17"/>
                  <c:y val="-7.469242307121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CC-4582-B64D-793AEB8F34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Юношеский возраст (16-20 год)</c:v>
                </c:pt>
                <c:pt idx="1">
                  <c:v>Первый зрелый возраст (21 - 35 лет)</c:v>
                </c:pt>
                <c:pt idx="2">
                  <c:v>Второй зрелый возраст (36 - 55 лет)</c:v>
                </c:pt>
                <c:pt idx="3">
                  <c:v>Пожилой возраст (56-74 года)</c:v>
                </c:pt>
                <c:pt idx="4">
                  <c:v>Старческий возраст (75 - 90 лет)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3" formatCode="0.0">
                  <c:v>5.2848885218827411</c:v>
                </c:pt>
                <c:pt idx="4" formatCode="0.0">
                  <c:v>12.77533039647577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CC-4582-B64D-793AEB8F3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0"/>
        <c:overlap val="-100"/>
        <c:axId val="480208992"/>
        <c:axId val="480208208"/>
      </c:barChart>
      <c:catAx>
        <c:axId val="4802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08208"/>
        <c:crosses val="autoZero"/>
        <c:auto val="1"/>
        <c:lblAlgn val="ctr"/>
        <c:lblOffset val="100"/>
        <c:noMultiLvlLbl val="0"/>
      </c:catAx>
      <c:valAx>
        <c:axId val="4802082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*значения на 100 исследуемых</a:t>
                </a:r>
              </a:p>
            </c:rich>
          </c:tx>
          <c:layout>
            <c:manualLayout>
              <c:xMode val="edge"/>
              <c:yMode val="edge"/>
              <c:x val="0.7850173064304462"/>
              <c:y val="0.92852738888815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crossAx val="4802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3223425196859"/>
          <c:y val="0.32920283580272497"/>
          <c:w val="0.33567609908136481"/>
          <c:h val="0.583656003947523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35679133858269"/>
          <c:y val="4.4001678913152709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пациентов, обративщиеся в травпункты различного уровня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34-4A2A-AE88-5E74EFA12A7C}"/>
              </c:ext>
            </c:extLst>
          </c:dPt>
          <c:dLbls>
            <c:dLbl>
              <c:idx val="0"/>
              <c:layout>
                <c:manualLayout>
                  <c:x val="6.7708333333333176E-2"/>
                  <c:y val="-2.2407726921364654E-2"/>
                </c:manualLayout>
              </c:layout>
              <c:tx>
                <c:rich>
                  <a:bodyPr/>
                  <a:lstStyle/>
                  <a:p>
                    <a:fld id="{AB3F5702-06D8-4933-A23F-264362F6E2B3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1D7F0B57-0215-4A79-ABE3-3FC294C8FE65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F34-4A2A-AE88-5E74EFA12A7C}"/>
                </c:ext>
              </c:extLst>
            </c:dLbl>
            <c:dLbl>
              <c:idx val="1"/>
              <c:layout>
                <c:manualLayout>
                  <c:x val="6.145833333333333E-2"/>
                  <c:y val="4.4815453842729031E-2"/>
                </c:manualLayout>
              </c:layout>
              <c:tx>
                <c:rich>
                  <a:bodyPr/>
                  <a:lstStyle/>
                  <a:p>
                    <a:fld id="{CEB2B0EF-669F-4C8A-84AF-D821E6AD9AF6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A030939D-6273-40F5-BF41-72418EA3165C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F34-4A2A-AE88-5E74EFA12A7C}"/>
                </c:ext>
              </c:extLst>
            </c:dLbl>
            <c:dLbl>
              <c:idx val="2"/>
              <c:layout>
                <c:manualLayout>
                  <c:x val="-6.25E-2"/>
                  <c:y val="-0.11701812947823716"/>
                </c:manualLayout>
              </c:layout>
              <c:tx>
                <c:rich>
                  <a:bodyPr/>
                  <a:lstStyle/>
                  <a:p>
                    <a:fld id="{FCF5FA7E-4CF7-4196-9331-FA3B6055946E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F44988F6-85E3-4F66-8CA7-DE917CE4D120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F34-4A2A-AE88-5E74EFA12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877</c:v>
                </c:pt>
                <c:pt idx="1">
                  <c:v>1721</c:v>
                </c:pt>
                <c:pt idx="2">
                  <c:v>4525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Лист1!$B$2:$B$4</c15:f>
                <c15:dlblRangeCache>
                  <c:ptCount val="3"/>
                  <c:pt idx="0">
                    <c:v>877</c:v>
                  </c:pt>
                  <c:pt idx="1">
                    <c:v>1721</c:v>
                  </c:pt>
                  <c:pt idx="2">
                    <c:v>4525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F34-4A2A-AE88-5E74EFA12A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FF34-4A2A-AE88-5E74EFA12A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4-FF34-4A2A-AE88-5E74EFA12A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FF34-4A2A-AE88-5E74EFA12A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2-FF34-4A2A-AE88-5E74EFA12A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9-FF34-4A2A-AE88-5E74EFA12A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30-FF34-4A2A-AE88-5E74EFA12A7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37-FF34-4A2A-AE88-5E74EFA12A7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3E-FF34-4A2A-AE88-5E74EFA12A7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FF34-4A2A-AE88-5E74EFA12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FF34-4A2A-AE88-5E74EFA12A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FF34-4A2A-AE88-5E74EFA12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Обратились в травпункт третьего уровня</c:v>
                </c:pt>
                <c:pt idx="1">
                  <c:v>Обратились в травпункт второго уровня</c:v>
                </c:pt>
                <c:pt idx="2">
                  <c:v>Обратились в травпункт первого уровня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45-FF34-4A2A-AE88-5E74EFA12A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541666666666667E-2"/>
          <c:y val="0.36880040635814837"/>
          <c:w val="0.32542093175853021"/>
          <c:h val="0.259909243804890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 пострадавших по месту жительства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294012467191602"/>
          <c:y val="8.3561609192382785E-2"/>
          <c:w val="0.35526703183841152"/>
          <c:h val="0.85855109393938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 пострадавщих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4C-4DE1-955E-A78C2E219D36}"/>
              </c:ext>
            </c:extLst>
          </c:dPt>
          <c:dLbls>
            <c:dLbl>
              <c:idx val="0"/>
              <c:layout>
                <c:manualLayout>
                  <c:x val="8.8541666666666588E-2"/>
                  <c:y val="-7.4692423071215208E-2"/>
                </c:manualLayout>
              </c:layout>
              <c:tx>
                <c:rich>
                  <a:bodyPr/>
                  <a:lstStyle/>
                  <a:p>
                    <a:fld id="{C8260842-D7C8-49F9-B292-58E1A52B7F31}" type="CELLRANGE">
                      <a:rPr lang="en-US" baseline="0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891B7588-6E7E-47EE-B8C4-87E352CEF018}" type="PERCENTAGE">
                      <a:rPr lang="en-US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84C-4DE1-955E-A78C2E219D36}"/>
                </c:ext>
              </c:extLst>
            </c:dLbl>
            <c:dLbl>
              <c:idx val="1"/>
              <c:layout>
                <c:manualLayout>
                  <c:x val="-8.3333333333333329E-2"/>
                  <c:y val="6.7223180764093685E-2"/>
                </c:manualLayout>
              </c:layout>
              <c:tx>
                <c:rich>
                  <a:bodyPr/>
                  <a:lstStyle/>
                  <a:p>
                    <a:fld id="{25B6A808-C345-45AD-9CAE-0F40B6397CFA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; </a:t>
                    </a:r>
                    <a:fld id="{177845D2-B24A-464D-A90E-5E4058ACA6A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84C-4DE1-955E-A78C2E219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4434</c:v>
                </c:pt>
                <c:pt idx="1">
                  <c:v>2689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Лист1!$B$2:$B$3</c15:f>
                <c15:dlblRangeCache>
                  <c:ptCount val="2"/>
                  <c:pt idx="0">
                    <c:v>4434</c:v>
                  </c:pt>
                  <c:pt idx="1">
                    <c:v>2689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84C-4DE1-955E-A78C2E219D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B-184C-4DE1-955E-A78C2E219D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32-184C-4DE1-955E-A78C2E219D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49-184C-4DE1-955E-A78C2E219D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B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D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F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1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3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7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9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B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D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F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60-184C-4DE1-955E-A78C2E219D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2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4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8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A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C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E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0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2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4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6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77-184C-4DE1-955E-A78C2E219D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9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B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D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F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1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3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5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7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9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B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D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8E-184C-4DE1-955E-A78C2E219D3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0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2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4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6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8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A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C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E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0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2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4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A5-184C-4DE1-955E-A78C2E219D3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7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9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B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D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AF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1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3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5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7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9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B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BC-184C-4DE1-955E-A78C2E219D3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BE-184C-4DE1-955E-A78C2E219D3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0-184C-4DE1-955E-A78C2E219D3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2-184C-4DE1-955E-A78C2E219D3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4-184C-4DE1-955E-A78C2E219D3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6-184C-4DE1-955E-A78C2E219D3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8-184C-4DE1-955E-A78C2E219D3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A-184C-4DE1-955E-A78C2E219D3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C-184C-4DE1-955E-A78C2E219D3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CE-184C-4DE1-955E-A78C2E219D3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0-184C-4DE1-955E-A78C2E219D3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D2-184C-4DE1-955E-A78C2E219D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Сельское население</c:v>
                </c:pt>
                <c:pt idx="1">
                  <c:v>Городское население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D3-184C-4DE1-955E-A78C2E219D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43958333333333333"/>
          <c:y val="0.32910520633634843"/>
          <c:w val="0.11970734908136484"/>
          <c:h val="0.3965638348697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B3838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5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17:30:34.689" idx="6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8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3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0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9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AE53-8159-4304-B0F2-9B49734EB49A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87A8-9B68-4F53-AD7E-921A1BD61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eb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366" y="2424718"/>
            <a:ext cx="8899364" cy="2099649"/>
          </a:xfrm>
        </p:spPr>
        <p:txBody>
          <a:bodyPr>
            <a:normAutofit/>
          </a:bodyPr>
          <a:lstStyle/>
          <a:p>
            <a:r>
              <a:rPr lang="ru-RU" sz="2800" b="1" dirty="0"/>
              <a:t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365" y="4919008"/>
            <a:ext cx="4518211" cy="153731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j-lt"/>
              </a:rPr>
              <a:t>Авторы:</a:t>
            </a:r>
          </a:p>
          <a:p>
            <a:pPr algn="l"/>
            <a:r>
              <a:rPr lang="ru-RU" sz="2000" b="1" dirty="0">
                <a:latin typeface="+mj-lt"/>
              </a:rPr>
              <a:t>Бортницкий Владлен Дмитриевич </a:t>
            </a:r>
          </a:p>
          <a:p>
            <a:pPr algn="l"/>
            <a:r>
              <a:rPr lang="ru-RU" sz="2000" dirty="0">
                <a:latin typeface="+mj-lt"/>
              </a:rPr>
              <a:t>ординатор кафедры </a:t>
            </a:r>
          </a:p>
          <a:p>
            <a:pPr algn="l"/>
            <a:r>
              <a:rPr lang="ru-RU" sz="2000" b="1" dirty="0">
                <a:latin typeface="+mj-lt"/>
              </a:rPr>
              <a:t>Акулинин Максим Сергеевич 4 курс </a:t>
            </a:r>
          </a:p>
          <a:p>
            <a:pPr algn="l"/>
            <a:r>
              <a:rPr lang="ru-RU" sz="2000" dirty="0">
                <a:latin typeface="+mj-lt"/>
              </a:rPr>
              <a:t>Лечебный факультет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0951D-48E4-1350-8482-94190420ADD3}"/>
              </a:ext>
            </a:extLst>
          </p:cNvPr>
          <p:cNvSpPr txBox="1"/>
          <p:nvPr/>
        </p:nvSpPr>
        <p:spPr>
          <a:xfrm>
            <a:off x="2429436" y="115610"/>
            <a:ext cx="6535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Федерации, г. Красноярск</a:t>
            </a:r>
          </a:p>
          <a:p>
            <a:pPr algn="ctr"/>
            <a:endParaRPr lang="ru-RU" sz="1600" dirty="0">
              <a:latin typeface="+mj-lt"/>
            </a:endParaRPr>
          </a:p>
          <a:p>
            <a:pPr algn="ctr"/>
            <a:r>
              <a:rPr lang="ru-RU" sz="1600" dirty="0">
                <a:latin typeface="+mj-lt"/>
              </a:rPr>
              <a:t>Кафедра травматологии, ортопедии и нейрохирургии с курсом ПО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02440-E182-405A-5099-D634860AFEA4}"/>
              </a:ext>
            </a:extLst>
          </p:cNvPr>
          <p:cNvSpPr txBox="1"/>
          <p:nvPr/>
        </p:nvSpPr>
        <p:spPr>
          <a:xfrm>
            <a:off x="7080196" y="4919008"/>
            <a:ext cx="5017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+mj-lt"/>
              </a:rPr>
              <a:t>Научные руководители:</a:t>
            </a:r>
          </a:p>
          <a:p>
            <a:pPr algn="r"/>
            <a:r>
              <a:rPr lang="ru-RU" sz="2000" b="1" dirty="0">
                <a:latin typeface="+mj-lt"/>
              </a:rPr>
              <a:t>Белова Ольга Анатольевна</a:t>
            </a:r>
          </a:p>
          <a:p>
            <a:pPr algn="r"/>
            <a:r>
              <a:rPr lang="ru-RU" sz="2000" dirty="0">
                <a:latin typeface="+mj-lt"/>
              </a:rPr>
              <a:t>Ассистент кафедры </a:t>
            </a:r>
          </a:p>
          <a:p>
            <a:pPr algn="r"/>
            <a:r>
              <a:rPr lang="ru-RU" sz="2000" b="1" dirty="0" err="1">
                <a:latin typeface="+mj-lt"/>
              </a:rPr>
              <a:t>Лубнин</a:t>
            </a:r>
            <a:r>
              <a:rPr lang="ru-RU" sz="2000" b="1" dirty="0">
                <a:latin typeface="+mj-lt"/>
              </a:rPr>
              <a:t> Алексей Михайлович </a:t>
            </a:r>
          </a:p>
          <a:p>
            <a:pPr algn="r"/>
            <a:r>
              <a:rPr lang="ru-RU" sz="2000" dirty="0">
                <a:latin typeface="+mj-lt"/>
              </a:rPr>
              <a:t>Главный травматолог Красноярского края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23FFB-DA32-B532-7B02-AB1957FE0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79367"/>
            <a:ext cx="1425388" cy="14421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122168-56D5-F335-83C2-36AFE34E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6731"/>
          <a:stretch/>
        </p:blipFill>
        <p:spPr>
          <a:xfrm>
            <a:off x="9260541" y="172451"/>
            <a:ext cx="2931459" cy="151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2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24286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092945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5" name="Объект 19">
            <a:extLst>
              <a:ext uri="{FF2B5EF4-FFF2-40B4-BE49-F238E27FC236}">
                <a16:creationId xmlns:a16="http://schemas.microsoft.com/office/drawing/2014/main" id="{F2578E33-92CB-3578-464B-1D9D3DC0C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18550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86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F54F79-929E-CB32-5D0E-225C2734B544}"/>
              </a:ext>
            </a:extLst>
          </p:cNvPr>
          <p:cNvSpPr txBox="1"/>
          <p:nvPr/>
        </p:nvSpPr>
        <p:spPr>
          <a:xfrm>
            <a:off x="179293" y="2085975"/>
            <a:ext cx="70004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1. </a:t>
            </a:r>
            <a:r>
              <a:rPr lang="ru-RU" sz="2400" dirty="0"/>
              <a:t>За счет оценки вариабельности сочетанных травм в КГБУЗ «Краевая клиническая больница» за 4 года были определены тенденции травматизма по Красноярскому краю.</a:t>
            </a:r>
            <a:endParaRPr lang="ru-RU" sz="2400" b="1" dirty="0"/>
          </a:p>
          <a:p>
            <a:r>
              <a:rPr lang="ru-RU" sz="2400" b="1" dirty="0"/>
              <a:t>2. </a:t>
            </a:r>
            <a:r>
              <a:rPr lang="ru-RU" sz="2400" dirty="0"/>
              <a:t>Необходимо определить количество койко-дней для каждой нозологии, которые получились в результатах, и количествах операций, проведенных пациенту.</a:t>
            </a:r>
          </a:p>
          <a:p>
            <a:r>
              <a:rPr lang="ru-RU" sz="2400" b="1" dirty="0"/>
              <a:t>3. </a:t>
            </a:r>
            <a:r>
              <a:rPr lang="ru-RU" sz="2400" dirty="0"/>
              <a:t>Разработка тактики ведения пациентов для </a:t>
            </a:r>
            <a:r>
              <a:rPr lang="ru-RU" sz="2400" dirty="0" err="1"/>
              <a:t>травмцентров</a:t>
            </a:r>
            <a:r>
              <a:rPr lang="ru-RU" sz="2400" dirty="0"/>
              <a:t>  1-го уровня, далее</a:t>
            </a:r>
            <a:r>
              <a:rPr lang="ru-RU" sz="2400" b="1" dirty="0"/>
              <a:t>: Клинические рекомендации.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30617-9863-BBA4-2674-EEC43C063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9" y="1757081"/>
            <a:ext cx="3513667" cy="505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47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Личный вклад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A07CB2-7BAD-58C6-2C17-96831BC9B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1773877"/>
            <a:ext cx="3402665" cy="51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BAE7A3-ED6F-E812-35E7-1EDFD610A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0" y="1757081"/>
            <a:ext cx="3092825" cy="51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F59CB-079B-4D8D-11F2-3896223C51E6}"/>
              </a:ext>
            </a:extLst>
          </p:cNvPr>
          <p:cNvSpPr txBox="1"/>
          <p:nvPr/>
        </p:nvSpPr>
        <p:spPr>
          <a:xfrm>
            <a:off x="3250602" y="2415597"/>
            <a:ext cx="5133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Полное личное участие в проведенном исследовании: </a:t>
            </a:r>
          </a:p>
          <a:p>
            <a:pPr algn="ctr"/>
            <a:r>
              <a:rPr lang="ru-RU" sz="2800" dirty="0"/>
              <a:t>1. Сбор; </a:t>
            </a:r>
          </a:p>
          <a:p>
            <a:pPr algn="ctr"/>
            <a:r>
              <a:rPr lang="ru-RU" sz="2800" dirty="0"/>
              <a:t>2. Сортировка;</a:t>
            </a:r>
          </a:p>
          <a:p>
            <a:pPr algn="ctr"/>
            <a:r>
              <a:rPr lang="ru-RU" sz="2800" dirty="0"/>
              <a:t>3. Систематизация всей информации;</a:t>
            </a:r>
          </a:p>
          <a:p>
            <a:pPr algn="ctr"/>
            <a:r>
              <a:rPr lang="ru-RU" sz="2800" dirty="0"/>
              <a:t>4. Разработка сценария дальнейшего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0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3064"/>
            <a:ext cx="9144000" cy="2387600"/>
          </a:xfrm>
        </p:spPr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2584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Контакты:</a:t>
            </a:r>
          </a:p>
          <a:p>
            <a:endParaRPr lang="ru-RU" dirty="0"/>
          </a:p>
          <a:p>
            <a:r>
              <a:rPr lang="ru-RU" dirty="0"/>
              <a:t>Бортницкий Владлен Дмитриевич </a:t>
            </a:r>
          </a:p>
          <a:p>
            <a:r>
              <a:rPr lang="en-US" dirty="0" err="1"/>
              <a:t>bortnicky@mail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38" y="3835316"/>
            <a:ext cx="1858566" cy="22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F4952-B4E7-7C7B-C2FC-67E2B966DEE8}"/>
              </a:ext>
            </a:extLst>
          </p:cNvPr>
          <p:cNvSpPr txBox="1"/>
          <p:nvPr/>
        </p:nvSpPr>
        <p:spPr>
          <a:xfrm>
            <a:off x="3935506" y="1903221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/>
                <a:latin typeface="-apple-system"/>
              </a:rPr>
              <a:t>ПОЛИТРАВМА</a:t>
            </a:r>
            <a:r>
              <a:rPr lang="ru-RU" b="0" i="0" dirty="0">
                <a:solidFill>
                  <a:srgbClr val="202124"/>
                </a:solidFill>
                <a:effectLst/>
                <a:latin typeface="-apple-system"/>
              </a:rPr>
              <a:t> – это сложный патологический процесс, обусловленный повреждением нескольких анатомических областей или сегментов конечностей с выраженным проявлением синдрома взаимного отягощения, который включает в себя одновременное начало и развитие нескольких патологических состояний и характеризуется глубокими нарушениями всех видов обмена веществ, изменениями со стороны центральной нервной системы (ЦНС), сердечно-сосудистой, дыхательной и гипофизарно-надпочечниковой систем</a:t>
            </a:r>
            <a:r>
              <a:rPr lang="ru-RU" dirty="0">
                <a:solidFill>
                  <a:srgbClr val="202124"/>
                </a:solidFill>
                <a:latin typeface="-apple-system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0CBC96-2A40-490F-2432-DC2BB0DA6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081"/>
            <a:ext cx="3854824" cy="513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83E34-5754-32F3-8E48-9E8F8DFDBFA1}"/>
              </a:ext>
            </a:extLst>
          </p:cNvPr>
          <p:cNvSpPr txBox="1"/>
          <p:nvPr/>
        </p:nvSpPr>
        <p:spPr>
          <a:xfrm>
            <a:off x="3935506" y="3996266"/>
            <a:ext cx="6637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Виды помощи при сочетанной травме:</a:t>
            </a:r>
          </a:p>
          <a:p>
            <a:r>
              <a:rPr lang="ru-RU" b="1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1-го уровня: </a:t>
            </a:r>
            <a:r>
              <a:rPr lang="ru-RU" dirty="0"/>
              <a:t>КГБУЗ Краевая клиническая больница и КГБ №6 им. </a:t>
            </a:r>
            <a:r>
              <a:rPr lang="ru-RU" dirty="0" err="1"/>
              <a:t>Н.С.Карповича</a:t>
            </a:r>
            <a:endParaRPr lang="ru-RU" dirty="0"/>
          </a:p>
          <a:p>
            <a:r>
              <a:rPr lang="ru-RU" dirty="0"/>
              <a:t> (</a:t>
            </a:r>
            <a:r>
              <a:rPr lang="ru-RU" b="1" dirty="0"/>
              <a:t>Высокоспециализированная помощь</a:t>
            </a:r>
            <a:r>
              <a:rPr lang="ru-RU" dirty="0"/>
              <a:t>)</a:t>
            </a:r>
          </a:p>
          <a:p>
            <a:r>
              <a:rPr lang="ru-RU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2-го уровня: </a:t>
            </a:r>
            <a:r>
              <a:rPr lang="ru-RU" dirty="0"/>
              <a:t>8 </a:t>
            </a:r>
            <a:r>
              <a:rPr lang="ru-RU" dirty="0" err="1"/>
              <a:t>травмоцентров</a:t>
            </a:r>
            <a:r>
              <a:rPr lang="ru-RU" dirty="0"/>
              <a:t> крупных ГБ</a:t>
            </a:r>
          </a:p>
          <a:p>
            <a:r>
              <a:rPr lang="ru-RU" b="1" dirty="0"/>
              <a:t>(Специализированная помощь)</a:t>
            </a:r>
          </a:p>
          <a:p>
            <a:r>
              <a:rPr lang="ru-RU" b="1" dirty="0"/>
              <a:t>-</a:t>
            </a:r>
            <a:r>
              <a:rPr lang="ru-RU" b="1" dirty="0" err="1"/>
              <a:t>Травмцентр</a:t>
            </a:r>
            <a:r>
              <a:rPr lang="ru-RU" b="1" dirty="0"/>
              <a:t> 3-го уровня: </a:t>
            </a:r>
            <a:r>
              <a:rPr lang="ru-RU" dirty="0"/>
              <a:t>остальные городские больницы и ЦРБ, где есть хирургические отделения</a:t>
            </a:r>
          </a:p>
          <a:p>
            <a:r>
              <a:rPr lang="ru-RU" b="1" dirty="0"/>
              <a:t>(Квалифицированная помощь)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98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Особенности получения сочетанной травмы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556D0-2D70-EB4E-73A5-B5DC2703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" y="1855283"/>
            <a:ext cx="3716867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9D8D1-5EC8-8045-E2A7-0E1DF89BD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94" y="1855283"/>
            <a:ext cx="3531073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1462E3-42C5-C3E2-E1BD-C50AFFC11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26" y="1855283"/>
            <a:ext cx="4318000" cy="247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3D6E05-FAAF-DC7A-471C-C0EEABBDBA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1" y="4431396"/>
            <a:ext cx="3531073" cy="23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3F8BDA-06FE-50CF-8191-223AEDACC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1396"/>
            <a:ext cx="3742267" cy="23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5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Направления исследования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69DDDC-4218-463F-72A2-A2D61DBEBDFD}"/>
              </a:ext>
            </a:extLst>
          </p:cNvPr>
          <p:cNvSpPr/>
          <p:nvPr/>
        </p:nvSpPr>
        <p:spPr>
          <a:xfrm>
            <a:off x="5118847" y="1996469"/>
            <a:ext cx="188258" cy="2123586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BC441A2-B5EC-34F1-64CF-08C21FB3F8D0}"/>
              </a:ext>
            </a:extLst>
          </p:cNvPr>
          <p:cNvSpPr/>
          <p:nvPr/>
        </p:nvSpPr>
        <p:spPr>
          <a:xfrm>
            <a:off x="5934634" y="4431321"/>
            <a:ext cx="161366" cy="2187293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37AF2-9BFF-A035-198C-2FEE9B7DE3C8}"/>
              </a:ext>
            </a:extLst>
          </p:cNvPr>
          <p:cNvSpPr txBox="1"/>
          <p:nvPr/>
        </p:nvSpPr>
        <p:spPr>
          <a:xfrm>
            <a:off x="-80682" y="1996469"/>
            <a:ext cx="5168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/>
              <a:t>Цель:</a:t>
            </a:r>
          </a:p>
          <a:p>
            <a:pPr algn="r"/>
            <a:r>
              <a:rPr lang="ru-RU" sz="2400" dirty="0"/>
              <a:t>Повышение качества высокоспециализированной медицинской помощи пациентам с сочетанной травмой. </a:t>
            </a:r>
          </a:p>
          <a:p>
            <a:pPr algn="r"/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1985F-9B20-61A8-E1B3-F59C0AC2A705}"/>
              </a:ext>
            </a:extLst>
          </p:cNvPr>
          <p:cNvSpPr txBox="1"/>
          <p:nvPr/>
        </p:nvSpPr>
        <p:spPr>
          <a:xfrm>
            <a:off x="6275292" y="4431321"/>
            <a:ext cx="5468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Задачи:</a:t>
            </a:r>
          </a:p>
          <a:p>
            <a:r>
              <a:rPr lang="ru-RU" sz="2000" dirty="0"/>
              <a:t>1. Оценка вариабельности сочетанной травмы.</a:t>
            </a:r>
          </a:p>
          <a:p>
            <a:r>
              <a:rPr lang="ru-RU" sz="2000" dirty="0"/>
              <a:t>2. Объём оказываемой помощи при разных видах сочетанной травмы.</a:t>
            </a:r>
          </a:p>
          <a:p>
            <a:r>
              <a:rPr lang="ru-RU" sz="2000" dirty="0"/>
              <a:t>3. Разработка клинических рекомендаций в зависимости от объёма повреждений.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B308D-EB3C-4225-46E1-0D8A19396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2" y="1876216"/>
            <a:ext cx="4767756" cy="24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059BE5-A9C0-3178-15DA-267AB3655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5" y="4264561"/>
            <a:ext cx="4767757" cy="24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45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Материалы и методы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6D21FC6-2DBE-19DB-2F4C-43C19C604A69}"/>
              </a:ext>
            </a:extLst>
          </p:cNvPr>
          <p:cNvSpPr/>
          <p:nvPr/>
        </p:nvSpPr>
        <p:spPr>
          <a:xfrm>
            <a:off x="2447364" y="2048407"/>
            <a:ext cx="119112" cy="1757082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370C1F8-CEE0-5175-F5F7-2165C2481972}"/>
              </a:ext>
            </a:extLst>
          </p:cNvPr>
          <p:cNvSpPr/>
          <p:nvPr/>
        </p:nvSpPr>
        <p:spPr>
          <a:xfrm>
            <a:off x="2447364" y="4600490"/>
            <a:ext cx="119111" cy="1757082"/>
          </a:xfrm>
          <a:prstGeom prst="round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04E18-174E-AC66-8461-B2E0292F05DB}"/>
              </a:ext>
            </a:extLst>
          </p:cNvPr>
          <p:cNvSpPr txBox="1"/>
          <p:nvPr/>
        </p:nvSpPr>
        <p:spPr>
          <a:xfrm>
            <a:off x="2780671" y="1972314"/>
            <a:ext cx="5576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Материалы:</a:t>
            </a:r>
          </a:p>
          <a:p>
            <a:r>
              <a:rPr lang="ru-RU" sz="2400" dirty="0"/>
              <a:t>7123 пациента, поступивших для лечения в  отделении сочетанной травматологии КГБУЗ «Краевая клиническая больница»  за 2019-2022гг.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2F60-E4CB-CDD0-25E4-E09BAE4751CA}"/>
              </a:ext>
            </a:extLst>
          </p:cNvPr>
          <p:cNvSpPr txBox="1"/>
          <p:nvPr/>
        </p:nvSpPr>
        <p:spPr>
          <a:xfrm>
            <a:off x="2794943" y="4401833"/>
            <a:ext cx="54012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Методы:</a:t>
            </a:r>
          </a:p>
          <a:p>
            <a:r>
              <a:rPr lang="ru-RU" dirty="0"/>
              <a:t>Проведено исследование по модулю региональной телемедицинской системы и системы </a:t>
            </a:r>
            <a:r>
              <a:rPr lang="en-US" dirty="0"/>
              <a:t>QMS </a:t>
            </a:r>
            <a:r>
              <a:rPr lang="ru-RU" dirty="0"/>
              <a:t>КГБУЗ «Краевая клиническая больница» всех пациентов, получивших за 4 года сочетанную травму, госпитализированные первично в </a:t>
            </a:r>
            <a:r>
              <a:rPr lang="ru-RU" dirty="0" err="1"/>
              <a:t>травмцентр</a:t>
            </a:r>
            <a:r>
              <a:rPr lang="ru-RU" dirty="0"/>
              <a:t> 1-го уровня, или переведенные из </a:t>
            </a:r>
            <a:r>
              <a:rPr lang="ru-RU" dirty="0" err="1"/>
              <a:t>травмцентров</a:t>
            </a:r>
            <a:r>
              <a:rPr lang="ru-RU" dirty="0"/>
              <a:t> 2-го и 3-го уровня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A85EB2-41CC-40C7-F675-EF7C6A294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4" y="4600490"/>
            <a:ext cx="2089734" cy="17570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3DEB38-6799-3D2B-F6C1-CD8715B76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0" y="2048406"/>
            <a:ext cx="2079639" cy="17570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4633C4F-B251-257C-8999-EF86E6541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46" y="1815373"/>
            <a:ext cx="3599594" cy="483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02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Методы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E2F60-E4CB-CDD0-25E4-E09BAE4751CA}"/>
              </a:ext>
            </a:extLst>
          </p:cNvPr>
          <p:cNvSpPr txBox="1"/>
          <p:nvPr/>
        </p:nvSpPr>
        <p:spPr>
          <a:xfrm>
            <a:off x="179294" y="1841242"/>
            <a:ext cx="6856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Нами был проанализирован:</a:t>
            </a:r>
          </a:p>
          <a:p>
            <a:r>
              <a:rPr lang="ru-RU" sz="3200" dirty="0"/>
              <a:t>-Пол пациентов;</a:t>
            </a:r>
          </a:p>
          <a:p>
            <a:r>
              <a:rPr lang="ru-RU" sz="3200" dirty="0"/>
              <a:t>-Возраст;</a:t>
            </a:r>
          </a:p>
          <a:p>
            <a:r>
              <a:rPr lang="ru-RU" sz="3200" dirty="0"/>
              <a:t>-Диагноз при поступлении по МКБ-10;</a:t>
            </a:r>
          </a:p>
          <a:p>
            <a:r>
              <a:rPr lang="ru-RU" sz="3200" dirty="0"/>
              <a:t>-Срок нахождения в стационаре.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787A9A7-CD97-DC3A-8B93-BB2A26343C6F}"/>
              </a:ext>
            </a:extLst>
          </p:cNvPr>
          <p:cNvSpPr/>
          <p:nvPr/>
        </p:nvSpPr>
        <p:spPr>
          <a:xfrm>
            <a:off x="7035800" y="287619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B2AABF0-77B5-6C18-B8FC-4A9FDAF29D22}"/>
              </a:ext>
            </a:extLst>
          </p:cNvPr>
          <p:cNvSpPr/>
          <p:nvPr/>
        </p:nvSpPr>
        <p:spPr>
          <a:xfrm>
            <a:off x="8270439" y="1841242"/>
            <a:ext cx="3742267" cy="255454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1DBBA-D246-DDEF-45C4-B71588320D7A}"/>
              </a:ext>
            </a:extLst>
          </p:cNvPr>
          <p:cNvSpPr txBox="1"/>
          <p:nvPr/>
        </p:nvSpPr>
        <p:spPr>
          <a:xfrm>
            <a:off x="8753038" y="2128195"/>
            <a:ext cx="27770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157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</a:rPr>
              <a:t>диагнозов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2A391-0783-439F-C32E-0C07228F73A5}"/>
              </a:ext>
            </a:extLst>
          </p:cNvPr>
          <p:cNvSpPr txBox="1"/>
          <p:nvPr/>
        </p:nvSpPr>
        <p:spPr>
          <a:xfrm>
            <a:off x="2032000" y="4601922"/>
            <a:ext cx="812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Основная работа проходила над травмами опорно-двигательного аппарата:</a:t>
            </a:r>
          </a:p>
          <a:p>
            <a:pPr algn="ctr"/>
            <a:r>
              <a:rPr lang="ru-RU" sz="2000" dirty="0"/>
              <a:t>- Верхняя конечность</a:t>
            </a:r>
          </a:p>
          <a:p>
            <a:pPr algn="ctr"/>
            <a:r>
              <a:rPr lang="ru-RU" sz="2000" dirty="0"/>
              <a:t>- Нижняя конечность</a:t>
            </a:r>
          </a:p>
          <a:p>
            <a:pPr algn="ctr"/>
            <a:r>
              <a:rPr lang="ru-RU" sz="2000" dirty="0"/>
              <a:t>- Грудная клетка</a:t>
            </a:r>
          </a:p>
          <a:p>
            <a:pPr algn="ctr"/>
            <a:r>
              <a:rPr lang="ru-RU" sz="2000" dirty="0"/>
              <a:t>- Позвоночник</a:t>
            </a:r>
          </a:p>
          <a:p>
            <a:pPr algn="ctr"/>
            <a:r>
              <a:rPr lang="ru-RU" sz="2000" dirty="0"/>
              <a:t>- Таз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30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74597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  <p:graphicFrame>
        <p:nvGraphicFramePr>
          <p:cNvPr id="5" name="Объект 19">
            <a:extLst>
              <a:ext uri="{FF2B5EF4-FFF2-40B4-BE49-F238E27FC236}">
                <a16:creationId xmlns:a16="http://schemas.microsoft.com/office/drawing/2014/main" id="{791C442F-DFB8-99CA-3F24-B7982B381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07157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00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95124"/>
              </p:ext>
            </p:extLst>
          </p:nvPr>
        </p:nvGraphicFramePr>
        <p:xfrm>
          <a:off x="0" y="1757081"/>
          <a:ext cx="12192000" cy="510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A89CF0-FD41-F884-1415-49D144F2F6E1}"/>
              </a:ext>
            </a:extLst>
          </p:cNvPr>
          <p:cNvSpPr/>
          <p:nvPr/>
        </p:nvSpPr>
        <p:spPr>
          <a:xfrm>
            <a:off x="0" y="0"/>
            <a:ext cx="12192000" cy="1757082"/>
          </a:xfrm>
          <a:prstGeom prst="rect">
            <a:avLst/>
          </a:prstGeom>
          <a:solidFill>
            <a:srgbClr val="A21C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59004-7C0D-2EFB-C112-67A3276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5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55366-F088-ED9F-5299-9CF724B66235}"/>
              </a:ext>
            </a:extLst>
          </p:cNvPr>
          <p:cNvSpPr/>
          <p:nvPr/>
        </p:nvSpPr>
        <p:spPr>
          <a:xfrm>
            <a:off x="0" y="0"/>
            <a:ext cx="1783976" cy="175708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5BE7D2-8B2A-2B8B-EC4C-F3A7473E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7468"/>
            <a:ext cx="1425388" cy="1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1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572</Words>
  <Application>Microsoft Office PowerPoint</Application>
  <PresentationFormat>Широкоэкранный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Тема Office</vt:lpstr>
      <vt:lpstr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vt:lpstr>
      <vt:lpstr>Введение</vt:lpstr>
      <vt:lpstr>Особенности получения сочетанной травмы</vt:lpstr>
      <vt:lpstr>Направления исследования</vt:lpstr>
      <vt:lpstr>Материалы и методы</vt:lpstr>
      <vt:lpstr>Методы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Выводы</vt:lpstr>
      <vt:lpstr>Личный вклад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СПЕЦИАЛИЗИРОВАННОЙ ПОМОЩИ ПОСТРАДАВШИМ С СОЧЕТАННОЙ ТРАВМОЙ ЗА 2019-2022ГГ. ПО ДАННЫМ КРАЕВОГО ГОСУДАРСТВЕННОГО БЮДЖЕТНОГО УЧРЕЖДЕНИЯ ЗДРАВООХРАНЕНИЯ «КРАЕВАЯ КЛИНИЧЕСКАЯ БОЛЬНИЦА»</dc:title>
  <dc:creator>Учетная запись Майкрософт</dc:creator>
  <cp:lastModifiedBy>Владлен Бортницкий</cp:lastModifiedBy>
  <cp:revision>63</cp:revision>
  <dcterms:created xsi:type="dcterms:W3CDTF">2023-05-04T15:35:25Z</dcterms:created>
  <dcterms:modified xsi:type="dcterms:W3CDTF">2023-09-13T16:43:40Z</dcterms:modified>
</cp:coreProperties>
</file>