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4" r:id="rId2"/>
    <p:sldMasterId id="2147483687" r:id="rId3"/>
    <p:sldMasterId id="2147483713" r:id="rId4"/>
    <p:sldMasterId id="2147483726" r:id="rId5"/>
    <p:sldMasterId id="2147483739" r:id="rId6"/>
    <p:sldMasterId id="2147483752" r:id="rId7"/>
    <p:sldMasterId id="2147483765" r:id="rId8"/>
    <p:sldMasterId id="2147483778" r:id="rId9"/>
    <p:sldMasterId id="2147483792" r:id="rId10"/>
    <p:sldMasterId id="2147483804" r:id="rId11"/>
  </p:sldMasterIdLst>
  <p:notesMasterIdLst>
    <p:notesMasterId r:id="rId74"/>
  </p:notesMasterIdLst>
  <p:sldIdLst>
    <p:sldId id="325" r:id="rId12"/>
    <p:sldId id="272" r:id="rId13"/>
    <p:sldId id="273" r:id="rId14"/>
    <p:sldId id="274" r:id="rId15"/>
    <p:sldId id="335" r:id="rId16"/>
    <p:sldId id="337" r:id="rId17"/>
    <p:sldId id="334" r:id="rId18"/>
    <p:sldId id="338" r:id="rId19"/>
    <p:sldId id="339" r:id="rId20"/>
    <p:sldId id="340" r:id="rId21"/>
    <p:sldId id="341" r:id="rId22"/>
    <p:sldId id="342" r:id="rId23"/>
    <p:sldId id="343" r:id="rId24"/>
    <p:sldId id="344" r:id="rId25"/>
    <p:sldId id="313" r:id="rId26"/>
    <p:sldId id="295" r:id="rId27"/>
    <p:sldId id="294" r:id="rId28"/>
    <p:sldId id="296" r:id="rId29"/>
    <p:sldId id="275" r:id="rId30"/>
    <p:sldId id="264" r:id="rId31"/>
    <p:sldId id="265" r:id="rId32"/>
    <p:sldId id="262" r:id="rId33"/>
    <p:sldId id="311" r:id="rId34"/>
    <p:sldId id="312" r:id="rId35"/>
    <p:sldId id="315" r:id="rId36"/>
    <p:sldId id="321" r:id="rId37"/>
    <p:sldId id="328" r:id="rId38"/>
    <p:sldId id="361" r:id="rId39"/>
    <p:sldId id="317" r:id="rId40"/>
    <p:sldId id="332" r:id="rId41"/>
    <p:sldId id="360" r:id="rId42"/>
    <p:sldId id="345" r:id="rId43"/>
    <p:sldId id="330" r:id="rId44"/>
    <p:sldId id="268" r:id="rId45"/>
    <p:sldId id="346" r:id="rId46"/>
    <p:sldId id="322" r:id="rId47"/>
    <p:sldId id="347" r:id="rId48"/>
    <p:sldId id="350" r:id="rId49"/>
    <p:sldId id="352" r:id="rId50"/>
    <p:sldId id="324" r:id="rId51"/>
    <p:sldId id="359" r:id="rId52"/>
    <p:sldId id="353" r:id="rId53"/>
    <p:sldId id="281" r:id="rId54"/>
    <p:sldId id="354" r:id="rId55"/>
    <p:sldId id="302" r:id="rId56"/>
    <p:sldId id="307" r:id="rId57"/>
    <p:sldId id="306" r:id="rId58"/>
    <p:sldId id="355" r:id="rId59"/>
    <p:sldId id="356" r:id="rId60"/>
    <p:sldId id="309" r:id="rId61"/>
    <p:sldId id="310" r:id="rId62"/>
    <p:sldId id="285" r:id="rId63"/>
    <p:sldId id="320" r:id="rId64"/>
    <p:sldId id="291" r:id="rId65"/>
    <p:sldId id="357" r:id="rId66"/>
    <p:sldId id="288" r:id="rId67"/>
    <p:sldId id="358" r:id="rId68"/>
    <p:sldId id="297" r:id="rId69"/>
    <p:sldId id="286" r:id="rId70"/>
    <p:sldId id="362" r:id="rId71"/>
    <p:sldId id="327" r:id="rId72"/>
    <p:sldId id="290" r:id="rId7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B5B1"/>
    <a:srgbClr val="4F3830"/>
    <a:srgbClr val="E1F5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slide" Target="slides/slide5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AAF4BD-FE06-4FD0-B55C-D86113AC9558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87D1D6-9263-4F23-9B9E-43C28F1966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617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3B19618-EF2D-4F0A-9C20-177A08846D6E}" type="slidenum">
              <a:rPr lang="ru-RU" altLang="ru-RU" smtClean="0">
                <a:solidFill>
                  <a:prstClr val="black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</a:t>
            </a:fld>
            <a:endParaRPr lang="ru-RU" altLang="ru-RU" smtClean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392326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79CFF-6F12-46F1-B653-CFD0A9C8081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634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79CFF-6F12-46F1-B653-CFD0A9C8081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634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79CFF-6F12-46F1-B653-CFD0A9C8081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641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79CFF-6F12-46F1-B653-CFD0A9C8081D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634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79CFF-6F12-46F1-B653-CFD0A9C8081D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137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79CFF-6F12-46F1-B653-CFD0A9C8081D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371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843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87061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30536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74176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76505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1878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79062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99218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72446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31878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ru-RU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552A0-264D-46C6-AC3F-BBB4D939EA31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51839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33342-3E1C-44B5-BA13-BEBF43D3D3D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059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55169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EECF-A28A-4011-8E64-1664116C248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C385-C0C9-4958-A226-5E92466875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3790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E2AFC-7EC1-4237-988A-7D8D080FD8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C385-C0C9-4958-A226-5E92466875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54508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B719F-7CD5-4980-9B7B-26DFA3F3B68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C385-C0C9-4958-A226-5E92466875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53478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101BF-E8FD-4840-936B-2E7DB8E1A93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C385-C0C9-4958-A226-5E92466875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56699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C6491-48EE-4D94-A665-6340D0E49B5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C385-C0C9-4958-A226-5E92466875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95574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EAC8C-A56D-4DA6-AB48-94A8C29358E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C385-C0C9-4958-A226-5E92466875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1918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7B146-D536-4C1D-985B-41B389BE233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C385-C0C9-4958-A226-5E92466875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21824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BCF9C-35EB-49B8-AA4E-D1FF43F9961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C385-C0C9-4958-A226-5E92466875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06987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B8CB9-3BFD-48C8-862C-0DCFB09023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C385-C0C9-4958-A226-5E92466875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00055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95F2C-8403-4E25-8537-80EB1749DB3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C385-C0C9-4958-A226-5E92466875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165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A0D7-7B33-4F82-A885-C32D494DBFB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0899976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F3D1-AD4E-42BE-A862-EC3944F90F7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C385-C0C9-4958-A226-5E92466875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38220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58039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60077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82523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61338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61641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01513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49181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99240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538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58986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24133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31771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ru-RU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552A0-264D-46C6-AC3F-BBB4D939EA31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6761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33342-3E1C-44B5-BA13-BEBF43D3D3D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7767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940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659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4742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1627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7563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975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5749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007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437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0235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0847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A0D7-7B33-4F82-A885-C32D494DBFB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4158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8289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0912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8619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2274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915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0229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657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9020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6427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1555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3400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251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A0D7-7B33-4F82-A885-C32D494DBFB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9961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5285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1530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825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3302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0144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8170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324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1050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9035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1717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0682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1286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A0D7-7B33-4F82-A885-C32D494DBFB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6086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406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8096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2950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2117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6068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3327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7601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8513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4186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2915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4393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704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7558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A0D7-7B33-4F82-A885-C32D494DBFB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9740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8819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8819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927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0183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9655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7198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4615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496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013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9464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701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2300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A0D7-7B33-4F82-A885-C32D494DBFB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6061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4067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0662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6916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7399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0679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8040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785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2702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3206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0386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9288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3326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A0D7-7B33-4F82-A885-C32D494DBFB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16719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3586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79500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00529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13169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864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32887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22404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24578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57337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45781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88860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36087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A0D7-7B33-4F82-A885-C32D494DBFB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3752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88219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17307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085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0596A-961D-477D-ACD2-51A0A7532CD3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2F26C-E823-4DAC-9D2F-F8635149B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621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9B055-513D-4F70-A473-6FFAE658767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7C385-C0C9-4958-A226-5E92466875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138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289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190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434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961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837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486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733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67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546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2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0628" y="1379566"/>
            <a:ext cx="11519065" cy="324036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altLang="ru-RU" sz="54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Лекция №9</a:t>
            </a:r>
            <a:r>
              <a:rPr lang="ru-RU" altLang="ru-RU" sz="2800" dirty="0">
                <a:latin typeface="Arial Black" panose="020B0A04020102020204" pitchFamily="34" charset="0"/>
              </a:rPr>
              <a:t/>
            </a:r>
            <a:br>
              <a:rPr lang="ru-RU" altLang="ru-RU" sz="2800" dirty="0">
                <a:latin typeface="Arial Black" panose="020B0A04020102020204" pitchFamily="34" charset="0"/>
              </a:rPr>
            </a:br>
            <a:r>
              <a:rPr lang="ru-RU" altLang="ru-RU" sz="1200" dirty="0">
                <a:latin typeface="Arial Black" panose="020B0A04020102020204" pitchFamily="34" charset="0"/>
              </a:rPr>
              <a:t/>
            </a:r>
            <a:br>
              <a:rPr lang="ru-RU" altLang="ru-RU" sz="1200" dirty="0">
                <a:latin typeface="Arial Black" panose="020B0A04020102020204" pitchFamily="34" charset="0"/>
              </a:rPr>
            </a:br>
            <a:r>
              <a:rPr lang="ru-RU" altLang="ru-RU" sz="4000" b="1" dirty="0">
                <a:latin typeface="Arial Black" panose="020B0A04020102020204" pitchFamily="34" charset="0"/>
              </a:rPr>
              <a:t>Дифференциальная </a:t>
            </a:r>
            <a:r>
              <a:rPr lang="ru-RU" altLang="ru-RU" sz="4000" b="1" dirty="0" smtClean="0">
                <a:latin typeface="Arial Black" panose="020B0A04020102020204" pitchFamily="34" charset="0"/>
              </a:rPr>
              <a:t>диагностика</a:t>
            </a:r>
            <a:br>
              <a:rPr lang="ru-RU" altLang="ru-RU" sz="4000" b="1" dirty="0" smtClean="0">
                <a:latin typeface="Arial Black" panose="020B0A04020102020204" pitchFamily="34" charset="0"/>
              </a:rPr>
            </a:br>
            <a:r>
              <a:rPr lang="ru-RU" altLang="ru-RU" sz="4000" b="1" dirty="0">
                <a:latin typeface="Arial Black" panose="020B0A04020102020204" pitchFamily="34" charset="0"/>
              </a:rPr>
              <a:t>вторичных форм туберкулеза </a:t>
            </a:r>
            <a:r>
              <a:rPr lang="ru-RU" altLang="ru-RU" sz="4000" b="1" dirty="0" smtClean="0">
                <a:latin typeface="Arial Black" panose="020B0A04020102020204" pitchFamily="34" charset="0"/>
              </a:rPr>
              <a:t>легких</a:t>
            </a:r>
            <a:r>
              <a:rPr lang="ru-RU" altLang="ru-RU" sz="4000" b="1" dirty="0" smtClean="0">
                <a:latin typeface="Arial" panose="020B0604020202020204" pitchFamily="34" charset="0"/>
              </a:rPr>
              <a:t/>
            </a:r>
            <a:br>
              <a:rPr lang="ru-RU" altLang="ru-RU" sz="4000" b="1" dirty="0" smtClean="0">
                <a:latin typeface="Arial" panose="020B0604020202020204" pitchFamily="34" charset="0"/>
              </a:rPr>
            </a:br>
            <a:r>
              <a:rPr lang="ru-RU" altLang="ru-RU" sz="2200" b="1" dirty="0">
                <a:latin typeface="Arial" panose="020B0604020202020204" pitchFamily="34" charset="0"/>
              </a:rPr>
              <a:t/>
            </a:r>
            <a:br>
              <a:rPr lang="ru-RU" altLang="ru-RU" sz="2200" b="1" dirty="0">
                <a:latin typeface="Arial" panose="020B0604020202020204" pitchFamily="34" charset="0"/>
              </a:rPr>
            </a:br>
            <a:r>
              <a:rPr lang="ru-RU" altLang="ru-RU" sz="1400" dirty="0" smtClean="0">
                <a:latin typeface="Arial Black" panose="020B0A04020102020204" pitchFamily="34" charset="0"/>
              </a:rPr>
              <a:t>    </a:t>
            </a:r>
            <a:r>
              <a:rPr lang="ru-RU" altLang="ru-RU" sz="2000" dirty="0">
                <a:latin typeface="Arial Black" panose="020B0A04020102020204" pitchFamily="34" charset="0"/>
              </a:rPr>
              <a:t/>
            </a:r>
            <a:br>
              <a:rPr lang="ru-RU" altLang="ru-RU" sz="2000" dirty="0">
                <a:latin typeface="Arial Black" panose="020B0A04020102020204" pitchFamily="34" charset="0"/>
              </a:rPr>
            </a:br>
            <a:r>
              <a:rPr lang="ru-RU" altLang="ru-RU" sz="1600" dirty="0">
                <a:latin typeface="Arial Black" panose="020B0A04020102020204" pitchFamily="34" charset="0"/>
              </a:rPr>
              <a:t> Дисциплина: «Фтизиатрия» </a:t>
            </a:r>
            <a:br>
              <a:rPr lang="ru-RU" altLang="ru-RU" sz="1600" dirty="0">
                <a:latin typeface="Arial Black" panose="020B0A04020102020204" pitchFamily="34" charset="0"/>
              </a:rPr>
            </a:br>
            <a:r>
              <a:rPr lang="ru-RU" altLang="ru-RU" sz="1600" dirty="0">
                <a:latin typeface="Arial Black" panose="020B0A04020102020204" pitchFamily="34" charset="0"/>
              </a:rPr>
              <a:t>Специальность: </a:t>
            </a:r>
            <a:r>
              <a:rPr lang="ru-RU" altLang="ru-RU" sz="1600" dirty="0" smtClean="0">
                <a:latin typeface="Arial Black" panose="020B0A04020102020204" pitchFamily="34" charset="0"/>
              </a:rPr>
              <a:t>31.05.01.- </a:t>
            </a:r>
            <a:r>
              <a:rPr lang="ru-RU" altLang="ru-RU" sz="1600" dirty="0">
                <a:latin typeface="Arial Black" panose="020B0A04020102020204" pitchFamily="34" charset="0"/>
              </a:rPr>
              <a:t>лечебное дело</a:t>
            </a:r>
            <a:endParaRPr lang="ru-RU" altLang="ru-RU" sz="16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10243" name="Подзаголовок 1"/>
          <p:cNvSpPr>
            <a:spLocks noGrp="1"/>
          </p:cNvSpPr>
          <p:nvPr>
            <p:ph type="subTitle" idx="1"/>
          </p:nvPr>
        </p:nvSpPr>
        <p:spPr>
          <a:xfrm>
            <a:off x="5303912" y="5124675"/>
            <a:ext cx="6552728" cy="1524000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altLang="ru-RU" sz="1600" b="1" dirty="0">
                <a:solidFill>
                  <a:srgbClr val="002060"/>
                </a:solidFill>
                <a:latin typeface="Arial" charset="0"/>
                <a:cs typeface="Arial" charset="0"/>
              </a:rPr>
              <a:t>Лектор: </a:t>
            </a:r>
            <a:r>
              <a:rPr lang="ru-RU" altLang="ru-RU" sz="2200" b="1" spc="300" dirty="0" err="1">
                <a:solidFill>
                  <a:srgbClr val="7030A0"/>
                </a:solidFill>
                <a:latin typeface="Arial Black" panose="020B0A04020102020204" pitchFamily="34" charset="0"/>
                <a:cs typeface="Arial" charset="0"/>
              </a:rPr>
              <a:t>Омельчук</a:t>
            </a:r>
            <a:r>
              <a:rPr lang="ru-RU" altLang="ru-RU" sz="2200" b="1" spc="300" dirty="0">
                <a:solidFill>
                  <a:srgbClr val="7030A0"/>
                </a:solidFill>
                <a:latin typeface="Arial Black" panose="020B0A04020102020204" pitchFamily="34" charset="0"/>
                <a:cs typeface="Arial" charset="0"/>
              </a:rPr>
              <a:t> Данил Евгеньевич</a:t>
            </a:r>
          </a:p>
          <a:p>
            <a:pPr>
              <a:lnSpc>
                <a:spcPct val="100000"/>
              </a:lnSpc>
            </a:pPr>
            <a:r>
              <a:rPr lang="ru-RU" altLang="ru-RU" sz="1600" b="1" dirty="0">
                <a:solidFill>
                  <a:srgbClr val="002060"/>
                </a:solidFill>
                <a:latin typeface="Arial" charset="0"/>
                <a:cs typeface="Arial" charset="0"/>
              </a:rPr>
              <a:t>Зав. кафедрой туберкулеза курсом ПО </a:t>
            </a:r>
            <a:r>
              <a:rPr lang="ru-RU" altLang="ru-RU" sz="1600" b="1" dirty="0" err="1">
                <a:solidFill>
                  <a:srgbClr val="002060"/>
                </a:solidFill>
                <a:latin typeface="Arial" charset="0"/>
                <a:cs typeface="Arial" charset="0"/>
              </a:rPr>
              <a:t>КрасГМУ</a:t>
            </a:r>
            <a:endParaRPr lang="ru-RU" altLang="ru-RU" sz="1600" b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>
              <a:lnSpc>
                <a:spcPct val="100000"/>
              </a:lnSpc>
            </a:pPr>
            <a:r>
              <a:rPr lang="ru-RU" altLang="ru-RU" sz="1600" b="1" dirty="0">
                <a:solidFill>
                  <a:srgbClr val="002060"/>
                </a:solidFill>
                <a:latin typeface="Arial" charset="0"/>
                <a:cs typeface="Arial" charset="0"/>
              </a:rPr>
              <a:t>Кандидат медицинских </a:t>
            </a:r>
            <a:r>
              <a:rPr lang="ru-RU" altLang="ru-RU" sz="1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наук</a:t>
            </a:r>
            <a:r>
              <a:rPr lang="ru-RU" altLang="ru-RU" sz="1600" b="1" smtClean="0">
                <a:solidFill>
                  <a:srgbClr val="002060"/>
                </a:solidFill>
                <a:latin typeface="Arial" charset="0"/>
                <a:cs typeface="Arial" charset="0"/>
              </a:rPr>
              <a:t>, доцент</a:t>
            </a:r>
            <a:endParaRPr lang="ru-RU" altLang="ru-RU" sz="1600" b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>
              <a:lnSpc>
                <a:spcPct val="100000"/>
              </a:lnSpc>
            </a:pPr>
            <a:r>
              <a:rPr lang="ru-RU" altLang="ru-RU" sz="1600" b="1" dirty="0">
                <a:solidFill>
                  <a:srgbClr val="002060"/>
                </a:solidFill>
                <a:latin typeface="Arial" charset="0"/>
                <a:cs typeface="Arial" charset="0"/>
              </a:rPr>
              <a:t>Заслуженный врач РФ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27448" y="179237"/>
            <a:ext cx="97210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</a:rPr>
              <a:t>ФГБОУ ВО «Красноярский государственный медицинский университет </a:t>
            </a:r>
            <a:r>
              <a:rPr lang="ru-RU" sz="2400" b="1" dirty="0" smtClean="0">
                <a:solidFill>
                  <a:prstClr val="black"/>
                </a:solidFill>
              </a:rPr>
              <a:t>им. </a:t>
            </a:r>
            <a:r>
              <a:rPr lang="ru-RU" sz="2400" b="1" dirty="0">
                <a:solidFill>
                  <a:prstClr val="black"/>
                </a:solidFill>
              </a:rPr>
              <a:t>проф. В. Ф. </a:t>
            </a:r>
            <a:r>
              <a:rPr lang="ru-RU" sz="2400" b="1" dirty="0" err="1">
                <a:solidFill>
                  <a:prstClr val="black"/>
                </a:solidFill>
              </a:rPr>
              <a:t>Войно-Ясенецкого</a:t>
            </a:r>
            <a:r>
              <a:rPr lang="ru-RU" sz="2400" b="1" dirty="0">
                <a:solidFill>
                  <a:prstClr val="black"/>
                </a:solidFill>
              </a:rPr>
              <a:t>»</a:t>
            </a:r>
            <a:br>
              <a:rPr lang="ru-RU" sz="2400" b="1" dirty="0">
                <a:solidFill>
                  <a:prstClr val="black"/>
                </a:solidFill>
              </a:rPr>
            </a:br>
            <a:endParaRPr lang="ru-RU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8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3392" y="154013"/>
            <a:ext cx="10945216" cy="1368152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КАТЕГОРИЯ ЛИЦ, КОТОРЫМ НЕОБХОДИМЫ ДИАГНОСТИЧЕСКИЕ МЕРОПРИЯТИЯ ПО УСТАНОВЛЕНИЮ ДИАГНОЗА ТУБЕРКУЛЕЗ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959546" y="1700808"/>
            <a:ext cx="8744966" cy="504056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5C2C04"/>
                </a:solidFill>
              </a:rPr>
              <a:t>ВЫЯВЛЕНЫЕ В РЕЗУЛЬТАТЕ ПРОФИЛАКТИЧЕСКОГО </a:t>
            </a:r>
            <a:r>
              <a:rPr lang="ru-RU" sz="2400" b="1" dirty="0" smtClean="0">
                <a:solidFill>
                  <a:srgbClr val="5C2C04"/>
                </a:solidFill>
              </a:rPr>
              <a:t>ОСМОТРА</a:t>
            </a:r>
            <a:endParaRPr lang="ru-RU" sz="2200" b="1" dirty="0">
              <a:solidFill>
                <a:srgbClr val="5C2C04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9377" y="2492896"/>
            <a:ext cx="11377264" cy="356405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b="1" dirty="0">
                <a:solidFill>
                  <a:prstClr val="black"/>
                </a:solidFill>
              </a:rPr>
              <a:t>	</a:t>
            </a:r>
            <a:r>
              <a:rPr lang="ru-RU" sz="2800" b="1" dirty="0">
                <a:solidFill>
                  <a:srgbClr val="002060"/>
                </a:solidFill>
              </a:rPr>
              <a:t>2. Дети, у которых при массовой иммунодиагностике выявлены одно или несколько следующих состояний:</a:t>
            </a:r>
          </a:p>
          <a:p>
            <a:pPr>
              <a:lnSpc>
                <a:spcPct val="120000"/>
              </a:lnSpc>
            </a:pPr>
            <a:r>
              <a:rPr lang="ru-RU" sz="2200" b="1" dirty="0">
                <a:solidFill>
                  <a:prstClr val="black"/>
                </a:solidFill>
              </a:rPr>
              <a:t>	- впервые выявленная положительная реакция на пробу Манту с 2ТЕ ППД-Л </a:t>
            </a:r>
            <a:r>
              <a:rPr lang="ru-RU" sz="2200" b="1" dirty="0" smtClean="0">
                <a:solidFill>
                  <a:prstClr val="black"/>
                </a:solidFill>
              </a:rPr>
              <a:t>	("</a:t>
            </a:r>
            <a:r>
              <a:rPr lang="ru-RU" sz="2200" b="1" dirty="0">
                <a:solidFill>
                  <a:prstClr val="black"/>
                </a:solidFill>
              </a:rPr>
              <a:t>вираж"),</a:t>
            </a:r>
          </a:p>
          <a:p>
            <a:pPr>
              <a:lnSpc>
                <a:spcPct val="120000"/>
              </a:lnSpc>
            </a:pPr>
            <a:r>
              <a:rPr lang="ru-RU" sz="2200" b="1" dirty="0">
                <a:solidFill>
                  <a:prstClr val="black"/>
                </a:solidFill>
              </a:rPr>
              <a:t>	- усиливающаяся чувствительность к туберкулину (на 6 мм и более),</a:t>
            </a:r>
          </a:p>
          <a:p>
            <a:pPr>
              <a:lnSpc>
                <a:spcPct val="120000"/>
              </a:lnSpc>
            </a:pPr>
            <a:r>
              <a:rPr lang="ru-RU" sz="2200" b="1" dirty="0">
                <a:solidFill>
                  <a:prstClr val="black"/>
                </a:solidFill>
              </a:rPr>
              <a:t>	- выраженная и </a:t>
            </a:r>
            <a:r>
              <a:rPr lang="ru-RU" sz="2200" b="1" dirty="0" err="1">
                <a:solidFill>
                  <a:prstClr val="black"/>
                </a:solidFill>
              </a:rPr>
              <a:t>гиперергическая</a:t>
            </a:r>
            <a:r>
              <a:rPr lang="ru-RU" sz="2200" b="1" dirty="0">
                <a:solidFill>
                  <a:prstClr val="black"/>
                </a:solidFill>
              </a:rPr>
              <a:t> чувствительность к туберкулину (15 мм и более),</a:t>
            </a:r>
          </a:p>
          <a:p>
            <a:pPr>
              <a:lnSpc>
                <a:spcPct val="120000"/>
              </a:lnSpc>
            </a:pPr>
            <a:r>
              <a:rPr lang="ru-RU" sz="2200" b="1" dirty="0">
                <a:solidFill>
                  <a:prstClr val="black"/>
                </a:solidFill>
              </a:rPr>
              <a:t>	- сомнительная или положительная реакция на пробу с аллергеном </a:t>
            </a:r>
            <a:r>
              <a:rPr lang="ru-RU" sz="2200" b="1" dirty="0" smtClean="0">
                <a:solidFill>
                  <a:prstClr val="black"/>
                </a:solidFill>
              </a:rPr>
              <a:t>	туберкулезным </a:t>
            </a:r>
            <a:r>
              <a:rPr lang="ru-RU" sz="2200" b="1" dirty="0" err="1">
                <a:solidFill>
                  <a:prstClr val="black"/>
                </a:solidFill>
              </a:rPr>
              <a:t>рекомбинатным</a:t>
            </a:r>
            <a:r>
              <a:rPr lang="ru-RU" sz="2200" b="1" dirty="0">
                <a:solidFill>
                  <a:prstClr val="black"/>
                </a:solidFill>
              </a:rPr>
              <a:t> в стандартном разведении (белок </a:t>
            </a:r>
            <a:r>
              <a:rPr lang="ru-RU" sz="1600" b="1" dirty="0">
                <a:solidFill>
                  <a:prstClr val="black"/>
                </a:solidFill>
              </a:rPr>
              <a:t>CFP10-ESAT6 0,2 мкг</a:t>
            </a:r>
            <a:r>
              <a:rPr lang="ru-RU" sz="2200" b="1" dirty="0">
                <a:solidFill>
                  <a:prstClr val="black"/>
                </a:solidFill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70398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95400" y="154013"/>
            <a:ext cx="10657184" cy="1368152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КАТЕГОРИЯ ЛИЦ, КОТОРЫМ НЕОБХОДИМЫ ДИАГНОСТИЧЕСКИЕ МЕРОПРИЯТИЯ ПО УСТАНОВЛЕНИЮ ДИАГНОЗА ТУБЕРКУЛЕЗ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091011" y="1686198"/>
            <a:ext cx="8064896" cy="720080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5C2C04"/>
                </a:solidFill>
              </a:rPr>
              <a:t>ПРИ ОБРАЩЕНИИ ЗА МЕДИЦИНСКОЙ ПОМОЩЬЮ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5C2C04"/>
                </a:solidFill>
              </a:rPr>
              <a:t>С ЖАЛОБАМИ, ПОДОЗРИТЕЛЬНЫМИ НА ТУБЕРКУЛЕЗ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41831" y="2619674"/>
            <a:ext cx="11596643" cy="382258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b="1" dirty="0">
                <a:solidFill>
                  <a:prstClr val="black"/>
                </a:solidFill>
              </a:rPr>
              <a:t>	</a:t>
            </a:r>
            <a:r>
              <a:rPr lang="ru-RU" sz="2400" b="1" dirty="0">
                <a:solidFill>
                  <a:prstClr val="black"/>
                </a:solidFill>
              </a:rPr>
              <a:t>К жалобам (симптомам), подозрительным на туберкулез, относят:</a:t>
            </a:r>
          </a:p>
          <a:p>
            <a:pPr>
              <a:lnSpc>
                <a:spcPct val="120000"/>
              </a:lnSpc>
            </a:pPr>
            <a:r>
              <a:rPr lang="ru-RU" sz="2400" b="1" dirty="0">
                <a:solidFill>
                  <a:prstClr val="black"/>
                </a:solidFill>
              </a:rPr>
              <a:t>	</a:t>
            </a:r>
            <a:r>
              <a:rPr lang="ru-RU" sz="2200" b="1" dirty="0">
                <a:solidFill>
                  <a:prstClr val="black"/>
                </a:solidFill>
              </a:rPr>
              <a:t>1. </a:t>
            </a:r>
            <a:r>
              <a:rPr lang="ru-RU" sz="2200" b="1" dirty="0" smtClean="0">
                <a:solidFill>
                  <a:prstClr val="black"/>
                </a:solidFill>
              </a:rPr>
              <a:t>НАЛИЧИЕ СИНДРОМА ИНТОКСИКАЦИИ:  </a:t>
            </a:r>
            <a:r>
              <a:rPr lang="ru-RU" sz="2200" b="1" dirty="0">
                <a:solidFill>
                  <a:prstClr val="black"/>
                </a:solidFill>
              </a:rPr>
              <a:t>длительная (более 3-х недель) лихорадка, чаще субфебрильная, нарастающая к вечеру, относительно хорошо переносимая пациентом; общая немотивированная слабость; потливость, преимущественно ночная; снижение массы тела при нормальном аппетите.</a:t>
            </a:r>
          </a:p>
          <a:p>
            <a:pPr>
              <a:lnSpc>
                <a:spcPct val="120000"/>
              </a:lnSpc>
            </a:pPr>
            <a:r>
              <a:rPr lang="ru-RU" sz="2200" b="1" dirty="0">
                <a:solidFill>
                  <a:prstClr val="black"/>
                </a:solidFill>
              </a:rPr>
              <a:t>	2. </a:t>
            </a:r>
            <a:r>
              <a:rPr lang="ru-RU" sz="2200" b="1" dirty="0" smtClean="0">
                <a:solidFill>
                  <a:prstClr val="black"/>
                </a:solidFill>
              </a:rPr>
              <a:t>РЕСПИРАТОРНАЯ СИМПТОМАТИКА:</a:t>
            </a:r>
            <a:endParaRPr lang="ru-RU" sz="2200" b="1" dirty="0">
              <a:solidFill>
                <a:prstClr val="black"/>
              </a:solidFill>
            </a:endParaRPr>
          </a:p>
          <a:p>
            <a:pPr>
              <a:lnSpc>
                <a:spcPct val="120000"/>
              </a:lnSpc>
            </a:pPr>
            <a:r>
              <a:rPr lang="ru-RU" sz="2200" b="1" dirty="0">
                <a:solidFill>
                  <a:prstClr val="black"/>
                </a:solidFill>
              </a:rPr>
              <a:t>кашель (длительностью более 2 недель) сухой или с небольшим количеством слизистой мокроты без запаха; кровохарканье; боль в грудной клетке; одышка (при распространенных процессах).</a:t>
            </a:r>
          </a:p>
        </p:txBody>
      </p:sp>
    </p:spTree>
    <p:extLst>
      <p:ext uri="{BB962C8B-B14F-4D97-AF65-F5344CB8AC3E}">
        <p14:creationId xmlns:p14="http://schemas.microsoft.com/office/powerpoint/2010/main" val="70784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83432" y="260648"/>
            <a:ext cx="10225136" cy="1368152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КАТЕГОРИЯ ЛИЦ, КОТОРЫМ НЕОБХОДИМЫ ДИАГНОСТИЧЕСКИЕ МЕРОПРИЯТИЯ ПО УСТАНОВЛЕНИЮ ДИАГНОЗА ТУБЕРКУЛЕЗ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205565" y="2100209"/>
            <a:ext cx="7780870" cy="720080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5C2C04"/>
                </a:solidFill>
              </a:rPr>
              <a:t>ПРИ ОБРАЩЕНИИ ЗА МЕДИЦИНСКОЙ ПОМОЩЬЮ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5C2C04"/>
                </a:solidFill>
              </a:rPr>
              <a:t>С ЖАЛОБАМИ, ПОДОЗРИТЕЛЬНЫМИ НА ТУБЕРКУЛЕЗ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487488" y="3356992"/>
            <a:ext cx="9793088" cy="230832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b="1" dirty="0">
                <a:solidFill>
                  <a:prstClr val="black"/>
                </a:solidFill>
              </a:rPr>
              <a:t>	</a:t>
            </a:r>
            <a:r>
              <a:rPr lang="ru-RU" sz="2400" b="1" dirty="0">
                <a:solidFill>
                  <a:prstClr val="black"/>
                </a:solidFill>
              </a:rPr>
              <a:t>4. Лица с хроническими воспалительными заболеваниями органов дыхания, у которых частые (более 2 раз в год) обострения и отсутствие выраженной положительной динамики (сохраняющиеся изменения при лабораторных исследованиях) на проводимое противовоспалительное лечение в течение более 3 недель;</a:t>
            </a:r>
          </a:p>
        </p:txBody>
      </p:sp>
    </p:spTree>
    <p:extLst>
      <p:ext uri="{BB962C8B-B14F-4D97-AF65-F5344CB8AC3E}">
        <p14:creationId xmlns:p14="http://schemas.microsoft.com/office/powerpoint/2010/main" val="411939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27448" y="126628"/>
            <a:ext cx="10513167" cy="1368152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КАТЕГОРИЯ ЛИЦ, КОТОРЫМ НЕОБХОДИМЫ ДИАГНОСТИЧЕСКИЕ МЕРОПРИЯТИЯ ПО УСТАНОВЛЕНИЮ ДИАГНОЗА ТУБЕРКУЛЕЗ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775520" y="1885826"/>
            <a:ext cx="8424936" cy="720080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5C2C04"/>
                </a:solidFill>
              </a:rPr>
              <a:t>ПРИ ОБРАЩЕНИИ ЗА МЕДИЦИНСКОЙ ПОМОЩЬЮ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5C2C04"/>
                </a:solidFill>
              </a:rPr>
              <a:t>С ЖАЛОБАМИ, ПОДОЗРИТЕЛЬНЫМИ НА ТУБЕРКУЛЕЗ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83432" y="2996952"/>
            <a:ext cx="10945215" cy="312085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b="1" dirty="0">
                <a:solidFill>
                  <a:prstClr val="black"/>
                </a:solidFill>
              </a:rPr>
              <a:t>	</a:t>
            </a:r>
            <a:r>
              <a:rPr lang="ru-RU" sz="2400" b="1" dirty="0">
                <a:solidFill>
                  <a:prstClr val="black"/>
                </a:solidFill>
              </a:rPr>
              <a:t>5. Лица, у которых при проведении диагностических мероприятий по поводу любого заболевания, выявляются признаки, свидетельствующие о возможности наличия туберкулеза;</a:t>
            </a:r>
          </a:p>
          <a:p>
            <a:pPr>
              <a:lnSpc>
                <a:spcPct val="120000"/>
              </a:lnSpc>
            </a:pPr>
            <a:endParaRPr lang="ru-RU" sz="2000" b="1" dirty="0">
              <a:solidFill>
                <a:prstClr val="black"/>
              </a:solidFill>
            </a:endParaRPr>
          </a:p>
          <a:p>
            <a:pPr>
              <a:lnSpc>
                <a:spcPct val="120000"/>
              </a:lnSpc>
            </a:pPr>
            <a:r>
              <a:rPr lang="ru-RU" sz="2000" b="1" dirty="0">
                <a:solidFill>
                  <a:prstClr val="black"/>
                </a:solidFill>
              </a:rPr>
              <a:t>	</a:t>
            </a:r>
            <a:r>
              <a:rPr lang="ru-RU" sz="2400" b="1" dirty="0">
                <a:solidFill>
                  <a:prstClr val="black"/>
                </a:solidFill>
              </a:rPr>
              <a:t>6. Больным ВИЧ-инфекцией при наличии у них одного из следующих симптомов: </a:t>
            </a:r>
            <a:endParaRPr lang="ru-RU" sz="2400" b="1" dirty="0" smtClean="0">
              <a:solidFill>
                <a:prstClr val="black"/>
              </a:solidFill>
            </a:endParaRPr>
          </a:p>
          <a:p>
            <a:pPr>
              <a:lnSpc>
                <a:spcPct val="120000"/>
              </a:lnSpc>
            </a:pPr>
            <a:r>
              <a:rPr lang="ru-RU" sz="2400" b="1" dirty="0">
                <a:solidFill>
                  <a:prstClr val="black"/>
                </a:solidFill>
              </a:rPr>
              <a:t>	</a:t>
            </a:r>
            <a:r>
              <a:rPr lang="ru-RU" sz="2400" b="1" dirty="0" smtClean="0">
                <a:solidFill>
                  <a:prstClr val="black"/>
                </a:solidFill>
              </a:rPr>
              <a:t>	</a:t>
            </a:r>
            <a:r>
              <a:rPr lang="ru-RU" sz="2400" b="1" dirty="0" smtClean="0">
                <a:solidFill>
                  <a:srgbClr val="002060"/>
                </a:solidFill>
              </a:rPr>
              <a:t>кашля</a:t>
            </a:r>
            <a:r>
              <a:rPr lang="ru-RU" sz="2400" b="1" dirty="0">
                <a:solidFill>
                  <a:srgbClr val="002060"/>
                </a:solidFill>
              </a:rPr>
              <a:t>, лихорадки, потливости, снижения массы тела.</a:t>
            </a:r>
          </a:p>
        </p:txBody>
      </p:sp>
    </p:spTree>
    <p:extLst>
      <p:ext uri="{BB962C8B-B14F-4D97-AF65-F5344CB8AC3E}">
        <p14:creationId xmlns:p14="http://schemas.microsoft.com/office/powerpoint/2010/main" val="153606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91544" y="265004"/>
            <a:ext cx="8229600" cy="144016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КАТЕГОРИЯ ЛИЦ, КОТОРЫХ НЕОБХОДИМЫ ДИАГНОСТИЧЕСКИЕ МЕРОПРИЯТИЯ ПО УСТАНОВЛЕНИЮ ДИАГНОЗА ТУБЕРКУЛЕЗ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415480" y="1772817"/>
            <a:ext cx="9865096" cy="37444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13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1800" b="1" dirty="0"/>
              <a:t>	</a:t>
            </a:r>
            <a:r>
              <a:rPr lang="ru-RU" sz="2400" b="1" dirty="0"/>
              <a:t>Больные, обратившиеся за медицинской помощью с жалобами, подозрительными на туберкулез, должны быть дообследованы и</a:t>
            </a:r>
          </a:p>
          <a:p>
            <a:pPr marL="0" indent="0" algn="ctr">
              <a:buNone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3-ДНЕВНЫЙ</a:t>
            </a:r>
          </a:p>
          <a:p>
            <a:pPr marL="0" indent="0" algn="ctr">
              <a:buNone/>
            </a:pPr>
            <a:r>
              <a:rPr lang="ru-RU" sz="2400" b="1" dirty="0" smtClean="0"/>
              <a:t>срок </a:t>
            </a:r>
            <a:r>
              <a:rPr lang="ru-RU" sz="2400" b="1" dirty="0"/>
              <a:t>направлены в противотуберкулезный диспансер, для проведения дополнительных обследований с целью определения дальнейшей тактики лечения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612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74507" y="1023077"/>
            <a:ext cx="785637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>
                <a:solidFill>
                  <a:prstClr val="black"/>
                </a:solidFill>
              </a:rPr>
              <a:t>Приказ Минздрава России </a:t>
            </a:r>
            <a:r>
              <a:rPr lang="en-US" sz="2800" b="1" dirty="0">
                <a:solidFill>
                  <a:prstClr val="black"/>
                </a:solidFill>
              </a:rPr>
              <a:t>N 951 </a:t>
            </a:r>
            <a:endParaRPr lang="ru-RU" sz="2800" b="1" dirty="0">
              <a:solidFill>
                <a:prstClr val="black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sz="2800" b="1" dirty="0">
                <a:solidFill>
                  <a:prstClr val="black"/>
                </a:solidFill>
              </a:rPr>
              <a:t>от 29 декабря 2014</a:t>
            </a:r>
          </a:p>
          <a:p>
            <a:pPr algn="ctr">
              <a:lnSpc>
                <a:spcPct val="150000"/>
              </a:lnSpc>
            </a:pPr>
            <a:r>
              <a:rPr lang="ru-RU" sz="2800" b="1" i="1" dirty="0">
                <a:solidFill>
                  <a:srgbClr val="7030A0"/>
                </a:solidFill>
              </a:rPr>
              <a:t>«ОБ УТВЕРЖДЕНИИ МЕТОДИЧЕСКИХ РЕКОМЕНДАЦИЙ ПО СОВЕРШЕНСТВОВАНИЮ ДИАГНОСТИКИ И ЛЕЧЕНИЯ</a:t>
            </a:r>
          </a:p>
          <a:p>
            <a:pPr algn="ctr">
              <a:lnSpc>
                <a:spcPct val="150000"/>
              </a:lnSpc>
            </a:pPr>
            <a:r>
              <a:rPr lang="ru-RU" sz="2800" b="1" i="1" dirty="0">
                <a:solidFill>
                  <a:srgbClr val="7030A0"/>
                </a:solidFill>
              </a:rPr>
              <a:t>ТУБЕРКУЛЕЗА ОРГАНОВ ДЫХАНИЯ»</a:t>
            </a:r>
          </a:p>
        </p:txBody>
      </p:sp>
    </p:spTree>
    <p:extLst>
      <p:ext uri="{BB962C8B-B14F-4D97-AF65-F5344CB8AC3E}">
        <p14:creationId xmlns:p14="http://schemas.microsoft.com/office/powerpoint/2010/main" val="50449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10639" y="188640"/>
            <a:ext cx="10153403" cy="1238944"/>
          </a:xfrm>
        </p:spPr>
        <p:txBody>
          <a:bodyPr>
            <a:normAutofit fontScale="90000"/>
          </a:bodyPr>
          <a:lstStyle/>
          <a:p>
            <a:pPr algn="ctr">
              <a:lnSpc>
                <a:spcPct val="110000"/>
              </a:lnSpc>
            </a:pPr>
            <a:r>
              <a:rPr lang="ru-RU" sz="2600" b="1" dirty="0" smtClean="0">
                <a:solidFill>
                  <a:srgbClr val="7030A0"/>
                </a:solidFill>
                <a:latin typeface="+mn-lt"/>
              </a:rPr>
              <a:t>АЛГОРИТМЫ ДИАГНОСТИКИ ТУБЕРКУЛЕЗА ОРГАНОВ ДЫХАНИЯ</a:t>
            </a:r>
            <a:br>
              <a:rPr lang="ru-RU" sz="2600" b="1" dirty="0" smtClean="0">
                <a:solidFill>
                  <a:srgbClr val="7030A0"/>
                </a:solidFill>
                <a:latin typeface="+mn-lt"/>
              </a:rPr>
            </a:br>
            <a:r>
              <a:rPr lang="ru-RU" sz="2600" b="1" dirty="0" smtClean="0">
                <a:solidFill>
                  <a:srgbClr val="7030A0"/>
                </a:solidFill>
                <a:latin typeface="+mn-lt"/>
              </a:rPr>
              <a:t>В МЕДИЦИНСКИХ ОРГАНИЗАЦИЯХ МУНИЦИПАЛЬНОГО УРОВНЯ</a:t>
            </a:r>
            <a:r>
              <a:rPr lang="ru-RU" sz="2600" b="1" spc="300" dirty="0">
                <a:solidFill>
                  <a:srgbClr val="7030A0"/>
                </a:solidFill>
                <a:latin typeface="+mn-lt"/>
              </a:rPr>
              <a:t/>
            </a:r>
            <a:br>
              <a:rPr lang="ru-RU" sz="2600" b="1" spc="300" dirty="0">
                <a:solidFill>
                  <a:srgbClr val="7030A0"/>
                </a:solidFill>
                <a:latin typeface="+mn-lt"/>
              </a:rPr>
            </a:br>
            <a:r>
              <a:rPr lang="ru-RU" sz="2600" b="1" dirty="0">
                <a:solidFill>
                  <a:srgbClr val="7030A0"/>
                </a:solidFill>
                <a:latin typeface="+mn-lt"/>
              </a:rPr>
              <a:t>(</a:t>
            </a:r>
            <a:r>
              <a:rPr lang="en-US" sz="2600" b="1" dirty="0">
                <a:solidFill>
                  <a:srgbClr val="7030A0"/>
                </a:solidFill>
                <a:latin typeface="+mn-lt"/>
              </a:rPr>
              <a:t>I </a:t>
            </a:r>
            <a:r>
              <a:rPr lang="ru-RU" sz="2600" b="1" dirty="0">
                <a:solidFill>
                  <a:srgbClr val="7030A0"/>
                </a:solidFill>
                <a:latin typeface="+mn-lt"/>
              </a:rPr>
              <a:t>этап</a:t>
            </a:r>
            <a:r>
              <a:rPr lang="ru-RU" sz="2600" b="1" dirty="0" smtClean="0">
                <a:solidFill>
                  <a:srgbClr val="7030A0"/>
                </a:solidFill>
                <a:latin typeface="+mn-lt"/>
              </a:rPr>
              <a:t>)</a:t>
            </a:r>
            <a:endParaRPr lang="ru-RU" sz="26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41267" y="1605714"/>
            <a:ext cx="10485911" cy="513947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/>
              <a:t>ОБЯЗАТЕЛЬНЫМИ ИССЛЕДОВАНИЯМИ ПРИ ПОДОЗРЕНИИ НА ТУБЕРКУЛЕЗ ЯВЛЯЮТСЯ:</a:t>
            </a:r>
            <a:endParaRPr lang="ru-RU" sz="2400" b="1" dirty="0"/>
          </a:p>
          <a:p>
            <a:pPr marL="0" indent="0">
              <a:buNone/>
            </a:pPr>
            <a:r>
              <a:rPr lang="ru-RU" sz="2000" b="1" dirty="0"/>
              <a:t>1. Исследование мокроты методами световой микроскопии на наличие кислотоустойчивых микроорганизмов с окраской по ЦН или микроскопии с окраской люминесцентными красителями (</a:t>
            </a:r>
            <a:r>
              <a:rPr lang="ru-RU" sz="2000" b="1" dirty="0" err="1"/>
              <a:t>трекратно</a:t>
            </a:r>
            <a:r>
              <a:rPr lang="ru-RU" sz="2000" b="1" dirty="0"/>
              <a:t>).</a:t>
            </a:r>
          </a:p>
          <a:p>
            <a:pPr marL="0" indent="0">
              <a:buNone/>
            </a:pPr>
            <a:r>
              <a:rPr lang="ru-RU" sz="2000" b="1" dirty="0"/>
              <a:t>2. Обзорная рентгенография органов грудной клетки в 2-х </a:t>
            </a:r>
            <a:r>
              <a:rPr lang="ru-RU" sz="2000" b="1" dirty="0" err="1"/>
              <a:t>проэкциях</a:t>
            </a:r>
            <a:r>
              <a:rPr lang="ru-RU" sz="2000" b="1" dirty="0"/>
              <a:t>.</a:t>
            </a:r>
          </a:p>
          <a:p>
            <a:pPr marL="0" indent="0">
              <a:buNone/>
            </a:pPr>
            <a:r>
              <a:rPr lang="ru-RU" sz="2000" b="1" dirty="0"/>
              <a:t>3. Диагностическая проба с аллергеном туберкулезным рекомбинантным в стандартном разведении (ДИАСКИНТЕСТ).</a:t>
            </a:r>
          </a:p>
          <a:p>
            <a:pPr marL="0" indent="0" algn="ctr">
              <a:buNone/>
            </a:pPr>
            <a:r>
              <a:rPr lang="ru-RU" sz="3600" dirty="0"/>
              <a:t>+</a:t>
            </a:r>
          </a:p>
          <a:p>
            <a:pPr marL="0" indent="0">
              <a:buNone/>
            </a:pPr>
            <a:r>
              <a:rPr lang="ru-RU" sz="2000" b="1" dirty="0"/>
              <a:t>4. Молекулярно-генетическое исследование на наличие маркеров ДНК МБТ.</a:t>
            </a:r>
          </a:p>
          <a:p>
            <a:pPr marL="0" indent="0" algn="ctr">
              <a:buNone/>
            </a:pPr>
            <a:r>
              <a:rPr lang="ru-RU" sz="3600" dirty="0"/>
              <a:t>+</a:t>
            </a:r>
          </a:p>
          <a:p>
            <a:pPr marL="0" indent="0">
              <a:buNone/>
            </a:pPr>
            <a:r>
              <a:rPr lang="ru-RU" sz="2000" b="1" dirty="0"/>
              <a:t>5. </a:t>
            </a:r>
            <a:r>
              <a:rPr lang="ru-RU" sz="2000" b="1" dirty="0" err="1"/>
              <a:t>Мультиспиральная</a:t>
            </a:r>
            <a:r>
              <a:rPr lang="ru-RU" sz="2000" b="1" dirty="0"/>
              <a:t> компьютерная томография</a:t>
            </a:r>
            <a:r>
              <a:rPr lang="ru-RU" sz="1600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0064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188640"/>
            <a:ext cx="9296400" cy="9403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600" b="1" dirty="0" smtClean="0">
                <a:solidFill>
                  <a:srgbClr val="7030A0"/>
                </a:solidFill>
                <a:latin typeface="+mn-lt"/>
              </a:rPr>
              <a:t>АЛГОРИТМЫ ДИАГНОСТИКИ ТУБЕРКУЛЕЗА ОРГАНОВ ДЫХАНИЯ</a:t>
            </a:r>
            <a:br>
              <a:rPr lang="ru-RU" sz="2600" b="1" dirty="0" smtClean="0">
                <a:solidFill>
                  <a:srgbClr val="7030A0"/>
                </a:solidFill>
                <a:latin typeface="+mn-lt"/>
              </a:rPr>
            </a:br>
            <a:r>
              <a:rPr lang="ru-RU" sz="2600" b="1" dirty="0" smtClean="0">
                <a:solidFill>
                  <a:srgbClr val="7030A0"/>
                </a:solidFill>
                <a:latin typeface="+mn-lt"/>
              </a:rPr>
              <a:t>ФТИЗИОПУЛЬМОНОЛОГИЧЕСКОЕ ОТДЕЛЕНИЕ</a:t>
            </a:r>
            <a:r>
              <a:rPr lang="ru-RU" sz="2600" b="1" u="sng" dirty="0" smtClean="0">
                <a:solidFill>
                  <a:srgbClr val="7030A0"/>
                </a:solidFill>
                <a:latin typeface="+mn-lt"/>
              </a:rPr>
              <a:t/>
            </a:r>
            <a:br>
              <a:rPr lang="ru-RU" sz="2600" b="1" u="sng" dirty="0" smtClean="0">
                <a:solidFill>
                  <a:srgbClr val="7030A0"/>
                </a:solidFill>
                <a:latin typeface="+mn-lt"/>
              </a:rPr>
            </a:br>
            <a:r>
              <a:rPr lang="ru-RU" sz="2600" b="1" dirty="0" smtClean="0">
                <a:solidFill>
                  <a:srgbClr val="7030A0"/>
                </a:solidFill>
                <a:latin typeface="+mn-lt"/>
              </a:rPr>
              <a:t>(</a:t>
            </a:r>
            <a:r>
              <a:rPr lang="en-US" sz="2600" b="1" dirty="0">
                <a:solidFill>
                  <a:srgbClr val="7030A0"/>
                </a:solidFill>
                <a:latin typeface="+mn-lt"/>
              </a:rPr>
              <a:t>II</a:t>
            </a:r>
            <a:r>
              <a:rPr lang="ru-RU" sz="2600" b="1" dirty="0">
                <a:solidFill>
                  <a:srgbClr val="7030A0"/>
                </a:solidFill>
                <a:latin typeface="+mn-lt"/>
              </a:rPr>
              <a:t> этап</a:t>
            </a:r>
            <a:r>
              <a:rPr lang="ru-RU" sz="2600" b="1" dirty="0" smtClean="0">
                <a:solidFill>
                  <a:srgbClr val="7030A0"/>
                </a:solidFill>
                <a:latin typeface="+mn-lt"/>
              </a:rPr>
              <a:t>)</a:t>
            </a:r>
            <a:endParaRPr lang="ru-RU" sz="26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17516" y="1390261"/>
            <a:ext cx="10810525" cy="535153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2400" b="1" dirty="0" smtClean="0"/>
              <a:t>ОБЯЗАТЕЛЬНЫМИ ИССЛЕДОВАНИЯМИ ПРИ ПОДОЗРЕНИИ НА ТУБЕРКУЛЕЗ ЯВЛЯЮТСЯ:</a:t>
            </a:r>
          </a:p>
          <a:p>
            <a:pPr marL="0" indent="0" algn="ctr">
              <a:buNone/>
            </a:pPr>
            <a:endParaRPr lang="ru-RU" sz="900" b="1" u="sng" dirty="0" smtClean="0"/>
          </a:p>
          <a:p>
            <a:pPr marL="342900" indent="-342900">
              <a:buAutoNum type="arabicPeriod"/>
            </a:pPr>
            <a:r>
              <a:rPr lang="ru-RU" sz="2200" b="1" dirty="0" smtClean="0"/>
              <a:t>Микробиологическое </a:t>
            </a:r>
            <a:r>
              <a:rPr lang="ru-RU" sz="2200" b="1" dirty="0"/>
              <a:t>исследование: (двух образцов)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ru-RU" sz="1600" b="1" dirty="0"/>
              <a:t>	</a:t>
            </a:r>
            <a:r>
              <a:rPr lang="ru-RU" sz="1900" b="1" dirty="0">
                <a:solidFill>
                  <a:srgbClr val="002060"/>
                </a:solidFill>
              </a:rPr>
              <a:t>люминесцентная микроскопия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ru-RU" sz="1900" b="1" dirty="0">
                <a:solidFill>
                  <a:srgbClr val="002060"/>
                </a:solidFill>
              </a:rPr>
              <a:t>	молекулярно-генетические методы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ru-RU" sz="1900" b="1" dirty="0">
                <a:solidFill>
                  <a:srgbClr val="002060"/>
                </a:solidFill>
              </a:rPr>
              <a:t>	</a:t>
            </a:r>
            <a:r>
              <a:rPr lang="ru-RU" sz="1900" b="1" dirty="0" err="1">
                <a:solidFill>
                  <a:srgbClr val="002060"/>
                </a:solidFill>
              </a:rPr>
              <a:t>культуральные</a:t>
            </a:r>
            <a:r>
              <a:rPr lang="ru-RU" sz="1900" b="1" dirty="0">
                <a:solidFill>
                  <a:srgbClr val="002060"/>
                </a:solidFill>
              </a:rPr>
              <a:t> </a:t>
            </a:r>
            <a:r>
              <a:rPr lang="ru-RU" sz="1900" b="1" dirty="0" smtClean="0">
                <a:solidFill>
                  <a:srgbClr val="002060"/>
                </a:solidFill>
              </a:rPr>
              <a:t>методы (</a:t>
            </a:r>
            <a:r>
              <a:rPr lang="ru-RU" sz="1900" b="1" dirty="0">
                <a:solidFill>
                  <a:srgbClr val="002060"/>
                </a:solidFill>
              </a:rPr>
              <a:t>посев на жидкие и плотные питательные среды.)</a:t>
            </a:r>
          </a:p>
          <a:p>
            <a:pPr marL="0" indent="0">
              <a:buNone/>
            </a:pPr>
            <a:r>
              <a:rPr lang="ru-RU" sz="2200" b="1" dirty="0"/>
              <a:t>2. Иммунологические пробы (ДИАСКИНТЕСТ).</a:t>
            </a:r>
          </a:p>
          <a:p>
            <a:pPr marL="0" indent="0">
              <a:buNone/>
            </a:pPr>
            <a:r>
              <a:rPr lang="ru-RU" sz="2200" b="1" dirty="0"/>
              <a:t>3. Исследование промывных вод бронхов.</a:t>
            </a:r>
          </a:p>
          <a:p>
            <a:pPr marL="0" indent="0">
              <a:buNone/>
            </a:pPr>
            <a:r>
              <a:rPr lang="ru-RU" sz="2200" b="1" dirty="0"/>
              <a:t>4. Бронхоскопия с </a:t>
            </a:r>
            <a:r>
              <a:rPr lang="ru-RU" sz="2200" b="1" dirty="0" err="1"/>
              <a:t>культуральным</a:t>
            </a:r>
            <a:r>
              <a:rPr lang="ru-RU" sz="2200" b="1" dirty="0"/>
              <a:t> и</a:t>
            </a:r>
          </a:p>
          <a:p>
            <a:pPr marL="0" indent="0">
              <a:buNone/>
            </a:pPr>
            <a:r>
              <a:rPr lang="ru-RU" sz="2200" b="1" dirty="0"/>
              <a:t>цитологическим исследованием.</a:t>
            </a:r>
          </a:p>
          <a:p>
            <a:pPr marL="0" indent="0">
              <a:buNone/>
            </a:pPr>
            <a:r>
              <a:rPr lang="ru-RU" sz="2600" dirty="0"/>
              <a:t>+</a:t>
            </a:r>
          </a:p>
          <a:p>
            <a:pPr marL="0" indent="0">
              <a:buNone/>
            </a:pPr>
            <a:r>
              <a:rPr lang="ru-RU" sz="2200" b="1" dirty="0"/>
              <a:t>1. Бронхоскопия с биопсией.</a:t>
            </a:r>
          </a:p>
          <a:p>
            <a:pPr marL="0" indent="0">
              <a:buNone/>
            </a:pPr>
            <a:r>
              <a:rPr lang="ru-RU" sz="2200" b="1" dirty="0"/>
              <a:t>2. </a:t>
            </a:r>
            <a:r>
              <a:rPr lang="ru-RU" sz="2200" b="1" dirty="0" err="1"/>
              <a:t>Трансторакальная</a:t>
            </a:r>
            <a:r>
              <a:rPr lang="ru-RU" sz="2200" b="1" dirty="0"/>
              <a:t> биопсия легкого.</a:t>
            </a:r>
          </a:p>
          <a:p>
            <a:pPr marL="0" indent="0">
              <a:buNone/>
            </a:pPr>
            <a:r>
              <a:rPr lang="ru-RU" sz="2200" b="1" dirty="0"/>
              <a:t>3. </a:t>
            </a:r>
            <a:r>
              <a:rPr lang="ru-RU" sz="2200" b="1" dirty="0" err="1"/>
              <a:t>Медиастиноскопия</a:t>
            </a:r>
            <a:r>
              <a:rPr lang="ru-RU" sz="2200" b="1" dirty="0"/>
              <a:t>.</a:t>
            </a:r>
          </a:p>
          <a:p>
            <a:pPr marL="0" indent="0">
              <a:buNone/>
            </a:pPr>
            <a:r>
              <a:rPr lang="ru-RU" sz="2200" b="1" dirty="0"/>
              <a:t>4. Торакоскопия с биопсией легкого.</a:t>
            </a:r>
          </a:p>
          <a:p>
            <a:pPr marL="0" indent="0">
              <a:buNone/>
            </a:pPr>
            <a:r>
              <a:rPr lang="ru-RU" sz="2200" b="1" dirty="0"/>
              <a:t>5. Диагностическая торакотомия </a:t>
            </a:r>
            <a:r>
              <a:rPr lang="ru-RU" sz="2200" b="1" dirty="0" smtClean="0"/>
              <a:t>(</a:t>
            </a:r>
            <a:r>
              <a:rPr lang="ru-RU" sz="2200" b="1" dirty="0"/>
              <a:t>открытая биопсия легкого).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7362" y="3155613"/>
            <a:ext cx="3227562" cy="315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7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457200"/>
            <a:ext cx="8839200" cy="16764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25000"/>
              </a:lnSpc>
            </a:pPr>
            <a:r>
              <a:rPr kumimoji="0" lang="ru-RU" altLang="ru-RU" b="1" dirty="0" smtClean="0">
                <a:solidFill>
                  <a:srgbClr val="7030A0"/>
                </a:solidFill>
                <a:latin typeface="+mn-lt"/>
              </a:rPr>
              <a:t>ГРУППЫ ПАТОЛОГИИ РЕСПИРАТОРНЫХ ОТДЕЛОВ ЛЕГКИХ</a:t>
            </a:r>
            <a:r>
              <a:rPr kumimoji="0" lang="ru-RU" altLang="ru-RU" dirty="0" smtClean="0">
                <a:solidFill>
                  <a:srgbClr val="7030A0"/>
                </a:solidFill>
                <a:latin typeface="+mn-lt"/>
              </a:rPr>
              <a:t>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2191139" y="2256453"/>
            <a:ext cx="7772400" cy="3810000"/>
          </a:xfrm>
        </p:spPr>
        <p:txBody>
          <a:bodyPr/>
          <a:lstStyle/>
          <a:p>
            <a:pPr algn="just">
              <a:lnSpc>
                <a:spcPct val="125000"/>
              </a:lnSpc>
            </a:pPr>
            <a:r>
              <a:rPr lang="ru-RU" altLang="ru-RU" sz="3400" b="1" dirty="0">
                <a:solidFill>
                  <a:srgbClr val="000000"/>
                </a:solidFill>
              </a:rPr>
              <a:t>инфильтративно-пневмонические процессы;</a:t>
            </a:r>
          </a:p>
          <a:p>
            <a:pPr algn="just">
              <a:lnSpc>
                <a:spcPct val="125000"/>
              </a:lnSpc>
            </a:pPr>
            <a:r>
              <a:rPr lang="ru-RU" altLang="ru-RU" sz="3400" b="1" dirty="0">
                <a:solidFill>
                  <a:srgbClr val="000000"/>
                </a:solidFill>
              </a:rPr>
              <a:t>округлые образования;</a:t>
            </a:r>
          </a:p>
          <a:p>
            <a:pPr algn="just">
              <a:lnSpc>
                <a:spcPct val="125000"/>
              </a:lnSpc>
            </a:pPr>
            <a:r>
              <a:rPr lang="ru-RU" altLang="ru-RU" sz="3400" b="1" dirty="0">
                <a:solidFill>
                  <a:srgbClr val="000000"/>
                </a:solidFill>
              </a:rPr>
              <a:t>полостные образования;</a:t>
            </a:r>
          </a:p>
          <a:p>
            <a:pPr algn="just">
              <a:lnSpc>
                <a:spcPct val="125000"/>
              </a:lnSpc>
            </a:pPr>
            <a:r>
              <a:rPr lang="ru-RU" altLang="ru-RU" sz="3400" b="1" dirty="0">
                <a:solidFill>
                  <a:srgbClr val="000000"/>
                </a:solidFill>
              </a:rPr>
              <a:t>диссеминированные поражения</a:t>
            </a:r>
            <a:r>
              <a:rPr lang="ru-RU" altLang="ru-RU" dirty="0" smtClean="0">
                <a:solidFill>
                  <a:srgbClr val="000000"/>
                </a:solidFill>
              </a:rPr>
              <a:t>.</a:t>
            </a: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241104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 </a:t>
            </a:r>
          </a:p>
        </p:txBody>
      </p:sp>
      <p:sp>
        <p:nvSpPr>
          <p:cNvPr id="10243" name="Объект 2"/>
          <p:cNvSpPr>
            <a:spLocks noGrp="1"/>
          </p:cNvSpPr>
          <p:nvPr>
            <p:ph idx="1"/>
          </p:nvPr>
        </p:nvSpPr>
        <p:spPr>
          <a:xfrm>
            <a:off x="2550367" y="1011458"/>
            <a:ext cx="8636189" cy="5591223"/>
          </a:xfrm>
        </p:spPr>
        <p:txBody>
          <a:bodyPr/>
          <a:lstStyle/>
          <a:p>
            <a:pPr>
              <a:buFontTx/>
              <a:buNone/>
            </a:pPr>
            <a:r>
              <a:rPr lang="ru-RU" altLang="ru-RU" b="1" dirty="0">
                <a:solidFill>
                  <a:srgbClr val="002060"/>
                </a:solidFill>
              </a:rPr>
              <a:t>Очагового туберкулеза</a:t>
            </a:r>
            <a:r>
              <a:rPr lang="ru-RU" altLang="ru-RU" sz="2400" b="1" dirty="0"/>
              <a:t>:</a:t>
            </a:r>
          </a:p>
          <a:p>
            <a:pPr>
              <a:lnSpc>
                <a:spcPct val="50000"/>
              </a:lnSpc>
              <a:buFontTx/>
              <a:buNone/>
            </a:pPr>
            <a:r>
              <a:rPr lang="ru-RU" altLang="ru-RU" b="1" dirty="0" smtClean="0"/>
              <a:t>		</a:t>
            </a:r>
            <a:r>
              <a:rPr lang="ru-RU" altLang="ru-RU" sz="2000" b="1" dirty="0"/>
              <a:t>1. Очаговая пневмония</a:t>
            </a:r>
          </a:p>
          <a:p>
            <a:pPr>
              <a:lnSpc>
                <a:spcPct val="50000"/>
              </a:lnSpc>
              <a:buFontTx/>
              <a:buNone/>
            </a:pPr>
            <a:r>
              <a:rPr lang="ru-RU" altLang="ru-RU" sz="2000" b="1" dirty="0"/>
              <a:t>		2. Периферический рак легкого</a:t>
            </a:r>
          </a:p>
          <a:p>
            <a:pPr>
              <a:buFontTx/>
              <a:buNone/>
            </a:pPr>
            <a:r>
              <a:rPr lang="ru-RU" altLang="ru-RU" b="1" dirty="0">
                <a:solidFill>
                  <a:srgbClr val="002060"/>
                </a:solidFill>
              </a:rPr>
              <a:t>Инфильтративного туберкулеза:</a:t>
            </a:r>
          </a:p>
          <a:p>
            <a:pPr>
              <a:lnSpc>
                <a:spcPct val="50000"/>
              </a:lnSpc>
              <a:buFontTx/>
              <a:buNone/>
            </a:pPr>
            <a:r>
              <a:rPr lang="ru-RU" altLang="ru-RU" sz="1800" b="1" dirty="0"/>
              <a:t>		</a:t>
            </a:r>
            <a:r>
              <a:rPr lang="ru-RU" altLang="ru-RU" sz="2000" b="1" dirty="0"/>
              <a:t>1. Пневмониями</a:t>
            </a:r>
          </a:p>
          <a:p>
            <a:pPr>
              <a:lnSpc>
                <a:spcPct val="50000"/>
              </a:lnSpc>
              <a:buFontTx/>
              <a:buNone/>
            </a:pPr>
            <a:r>
              <a:rPr lang="ru-RU" altLang="ru-RU" sz="2000" b="1" dirty="0"/>
              <a:t>		2. Центральным раком легкого</a:t>
            </a:r>
          </a:p>
          <a:p>
            <a:pPr>
              <a:lnSpc>
                <a:spcPct val="50000"/>
              </a:lnSpc>
              <a:buFontTx/>
              <a:buNone/>
            </a:pPr>
            <a:r>
              <a:rPr lang="ru-RU" altLang="ru-RU" sz="2000" b="1" dirty="0"/>
              <a:t>		3. Пневмомикозами</a:t>
            </a:r>
          </a:p>
          <a:p>
            <a:pPr>
              <a:lnSpc>
                <a:spcPct val="50000"/>
              </a:lnSpc>
              <a:buFontTx/>
              <a:buNone/>
            </a:pPr>
            <a:r>
              <a:rPr lang="ru-RU" altLang="ru-RU" b="1" dirty="0" err="1">
                <a:solidFill>
                  <a:srgbClr val="002060"/>
                </a:solidFill>
              </a:rPr>
              <a:t>Туберкуломы</a:t>
            </a:r>
            <a:r>
              <a:rPr lang="ru-RU" altLang="ru-RU" b="1" dirty="0"/>
              <a:t>: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ru-RU" altLang="ru-RU" sz="1800" b="1" dirty="0"/>
              <a:t>	</a:t>
            </a:r>
            <a:r>
              <a:rPr lang="ru-RU" altLang="ru-RU" sz="2000" b="1" dirty="0"/>
              <a:t>1. Периферический рак легкого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ru-RU" altLang="ru-RU" sz="2000" b="1" dirty="0"/>
              <a:t>	2. Доброкачественные опухоли легкого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ru-RU" altLang="ru-RU" sz="2000" b="1" dirty="0"/>
              <a:t>	3. </a:t>
            </a:r>
            <a:r>
              <a:rPr lang="ru-RU" altLang="ru-RU" sz="2000" b="1" dirty="0" err="1"/>
              <a:t>Ретенционная</a:t>
            </a:r>
            <a:r>
              <a:rPr lang="ru-RU" altLang="ru-RU" sz="2000" b="1" dirty="0"/>
              <a:t> </a:t>
            </a:r>
            <a:r>
              <a:rPr lang="ru-RU" altLang="ru-RU" sz="2000" b="1" dirty="0" err="1"/>
              <a:t>бронхогенная</a:t>
            </a:r>
            <a:r>
              <a:rPr lang="ru-RU" altLang="ru-RU" sz="2000" b="1" dirty="0"/>
              <a:t> киста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ru-RU" altLang="ru-RU" sz="2000" b="1" dirty="0"/>
              <a:t>	4. Эхинококк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ru-RU" altLang="ru-RU" b="1" dirty="0">
                <a:solidFill>
                  <a:srgbClr val="002060"/>
                </a:solidFill>
              </a:rPr>
              <a:t>Кавернозного и фиброзно-кавернозного </a:t>
            </a:r>
            <a:r>
              <a:rPr lang="ru-RU" altLang="ru-RU" b="1" dirty="0" smtClean="0">
                <a:solidFill>
                  <a:srgbClr val="002060"/>
                </a:solidFill>
              </a:rPr>
              <a:t>туберкулеза:</a:t>
            </a:r>
            <a:endParaRPr lang="ru-RU" altLang="ru-RU" b="1" dirty="0">
              <a:solidFill>
                <a:srgbClr val="002060"/>
              </a:solidFill>
            </a:endParaRPr>
          </a:p>
          <a:p>
            <a:pPr marL="0" indent="0">
              <a:lnSpc>
                <a:spcPct val="50000"/>
              </a:lnSpc>
              <a:buNone/>
            </a:pPr>
            <a:r>
              <a:rPr lang="ru-RU" altLang="ru-RU" sz="1800" b="1" dirty="0">
                <a:solidFill>
                  <a:srgbClr val="002060"/>
                </a:solidFill>
              </a:rPr>
              <a:t>     	</a:t>
            </a:r>
            <a:r>
              <a:rPr lang="ru-RU" altLang="ru-RU" sz="2000" b="1" dirty="0"/>
              <a:t>1. Абсцессом легкого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ru-RU" altLang="ru-RU" sz="2000" b="1" dirty="0"/>
              <a:t>     	2. Полостной формой рака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ru-RU" altLang="ru-RU" sz="2000" b="1" dirty="0"/>
              <a:t>    	3. Бронхоэктатической болезнью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37020" y="155759"/>
            <a:ext cx="9050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spc="300" dirty="0" smtClean="0">
                <a:solidFill>
                  <a:srgbClr val="7030A0"/>
                </a:solidFill>
              </a:rPr>
              <a:t>ДИФФЕРЕНЦИАЛЬНАЯ ДИАГНОСТИКА </a:t>
            </a:r>
            <a:endParaRPr lang="ru-RU" sz="3600" b="1" spc="3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56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dirty="0" smtClean="0">
                <a:latin typeface="+mn-lt"/>
                <a:cs typeface="Times New Roman" panose="02020603050405020304" pitchFamily="18" charset="0"/>
              </a:rPr>
              <a:t>Цель:</a:t>
            </a:r>
          </a:p>
        </p:txBody>
      </p:sp>
      <p:sp>
        <p:nvSpPr>
          <p:cNvPr id="3075" name="Объект 5"/>
          <p:cNvSpPr>
            <a:spLocks noGrp="1"/>
          </p:cNvSpPr>
          <p:nvPr>
            <p:ph idx="1"/>
          </p:nvPr>
        </p:nvSpPr>
        <p:spPr>
          <a:xfrm>
            <a:off x="2502159" y="2304046"/>
            <a:ext cx="7187682" cy="3459162"/>
          </a:xfrm>
        </p:spPr>
        <p:txBody>
          <a:bodyPr/>
          <a:lstStyle/>
          <a:p>
            <a:pPr marL="0" indent="0">
              <a:buNone/>
            </a:pPr>
            <a:r>
              <a:rPr lang="ru-RU" altLang="ru-RU" b="1" dirty="0" smtClean="0">
                <a:cs typeface="Times New Roman" panose="02020603050405020304" pitchFamily="18" charset="0"/>
              </a:rPr>
              <a:t>Получение знаний по дифференциальной диагностике вторичных форм туберкулеза легких</a:t>
            </a:r>
            <a:r>
              <a:rPr lang="ru-RU" altLang="ru-RU" b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705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2749419" y="4615808"/>
            <a:ext cx="6718041" cy="3638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290594" y="3183788"/>
            <a:ext cx="5635690" cy="3638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954692" y="1443854"/>
            <a:ext cx="6307494" cy="4355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166187" y="199357"/>
            <a:ext cx="6301273" cy="821093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100" b="1" spc="300" dirty="0">
                <a:solidFill>
                  <a:srgbClr val="7030A0"/>
                </a:solidFill>
                <a:latin typeface="+mn-lt"/>
              </a:rPr>
              <a:t>СИМПТОМЫ ЗАБОЛЕВАНИЯ</a:t>
            </a:r>
            <a:r>
              <a:rPr lang="ru-RU" altLang="ru-RU" sz="4000" b="1" dirty="0">
                <a:solidFill>
                  <a:srgbClr val="7030A0"/>
                </a:solidFill>
                <a:latin typeface="+mn-lt"/>
              </a:rPr>
              <a:t/>
            </a:r>
            <a:br>
              <a:rPr lang="ru-RU" altLang="ru-RU" sz="4000" b="1" dirty="0">
                <a:solidFill>
                  <a:srgbClr val="7030A0"/>
                </a:solidFill>
                <a:latin typeface="+mn-lt"/>
              </a:rPr>
            </a:br>
            <a:r>
              <a:rPr lang="ru-RU" altLang="ru-RU" sz="2700" b="1" dirty="0">
                <a:solidFill>
                  <a:srgbClr val="7030A0"/>
                </a:solidFill>
                <a:latin typeface="+mn-lt"/>
              </a:rPr>
              <a:t>(пневмония)</a:t>
            </a:r>
            <a:endParaRPr lang="ru-RU" altLang="ru-RU" sz="27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2135155" y="1418139"/>
            <a:ext cx="7946571" cy="48659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</a:rPr>
              <a:t>Контакт с туберкулезными больными</a:t>
            </a:r>
          </a:p>
          <a:p>
            <a:pPr marL="0" indent="0" algn="ctr">
              <a:buNone/>
            </a:pPr>
            <a:r>
              <a:rPr lang="ru-RU" altLang="ru-RU" sz="2000" b="1" dirty="0" smtClean="0"/>
              <a:t>В настоящее </a:t>
            </a:r>
            <a:r>
              <a:rPr lang="ru-RU" altLang="ru-RU" sz="2000" b="1" dirty="0"/>
              <a:t>время, при сложившейся эпидемиологической ситуации по туберкулезу, факт контакта с туберкулезными больными большого диагностического значения не имеет.</a:t>
            </a:r>
          </a:p>
          <a:p>
            <a:pPr marL="0" indent="0" algn="ctr">
              <a:buNone/>
            </a:pPr>
            <a:endParaRPr lang="ru-RU" altLang="ru-RU" sz="800" b="1" dirty="0"/>
          </a:p>
          <a:p>
            <a:pPr marL="0" indent="0" algn="ctr">
              <a:buNone/>
            </a:pP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</a:rPr>
              <a:t>Наличие продромального периода</a:t>
            </a:r>
          </a:p>
          <a:p>
            <a:pPr marL="0" indent="0" algn="ctr">
              <a:buNone/>
            </a:pPr>
            <a:r>
              <a:rPr lang="ru-RU" altLang="ru-RU" sz="2000" b="1" dirty="0"/>
              <a:t>Для бактериальных пневмоний наличие длительных продромальных симптомов обычно не характерно.</a:t>
            </a:r>
          </a:p>
          <a:p>
            <a:pPr marL="0" indent="0" algn="ctr">
              <a:buNone/>
            </a:pPr>
            <a:endParaRPr lang="ru-RU" altLang="ru-RU" sz="800" b="1" dirty="0"/>
          </a:p>
          <a:p>
            <a:pPr marL="0" indent="0" algn="ctr">
              <a:buNone/>
            </a:pP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</a:rPr>
              <a:t>Кашель с большим количеством мокроты</a:t>
            </a:r>
          </a:p>
          <a:p>
            <a:pPr marL="0" indent="0" algn="ctr">
              <a:buNone/>
            </a:pPr>
            <a:r>
              <a:rPr lang="ru-RU" altLang="ru-RU" sz="2000" b="1" dirty="0"/>
              <a:t>Наличие обильного выделения мокроты не всегда говорит в пользу неспецифического заболевания.</a:t>
            </a:r>
          </a:p>
        </p:txBody>
      </p:sp>
    </p:spTree>
    <p:extLst>
      <p:ext uri="{BB962C8B-B14F-4D97-AF65-F5344CB8AC3E}">
        <p14:creationId xmlns:p14="http://schemas.microsoft.com/office/powerpoint/2010/main" val="248821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44176" y="1618860"/>
            <a:ext cx="3958683" cy="4176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921511" y="3066585"/>
            <a:ext cx="4204010" cy="3985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166188" y="419879"/>
            <a:ext cx="6301273" cy="821093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100" b="1" spc="300" dirty="0">
                <a:solidFill>
                  <a:srgbClr val="7030A0"/>
                </a:solidFill>
                <a:latin typeface="+mn-lt"/>
              </a:rPr>
              <a:t>СИМПТОМЫ ЗАБОЛЕВАНИЯ</a:t>
            </a:r>
            <a:r>
              <a:rPr lang="ru-RU" altLang="ru-RU" sz="4000" b="1" dirty="0">
                <a:solidFill>
                  <a:srgbClr val="7030A0"/>
                </a:solidFill>
                <a:latin typeface="+mn-lt"/>
              </a:rPr>
              <a:t/>
            </a:r>
            <a:br>
              <a:rPr lang="ru-RU" altLang="ru-RU" sz="4000" b="1" dirty="0">
                <a:solidFill>
                  <a:srgbClr val="7030A0"/>
                </a:solidFill>
                <a:latin typeface="+mn-lt"/>
              </a:rPr>
            </a:br>
            <a:r>
              <a:rPr lang="ru-RU" altLang="ru-RU" sz="2700" b="1" dirty="0">
                <a:solidFill>
                  <a:srgbClr val="7030A0"/>
                </a:solidFill>
                <a:latin typeface="+mn-lt"/>
              </a:rPr>
              <a:t>(пневмония)</a:t>
            </a:r>
            <a:endParaRPr lang="ru-RU" altLang="ru-RU" sz="27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2133601" y="1618860"/>
            <a:ext cx="7946571" cy="48659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</a:rPr>
              <a:t>Локализация процесса</a:t>
            </a:r>
          </a:p>
          <a:p>
            <a:pPr marL="0" indent="0" algn="ctr">
              <a:buNone/>
            </a:pPr>
            <a:r>
              <a:rPr lang="ru-RU" altLang="ru-RU" sz="2000" b="1" dirty="0"/>
              <a:t>При туберкулезе легких процесс чаще локализуется в 1-2-6 сегментах, для пневмоний более характерна нижнедолевая локализация.</a:t>
            </a:r>
          </a:p>
          <a:p>
            <a:pPr marL="0" indent="0" algn="ctr">
              <a:buNone/>
            </a:pPr>
            <a:r>
              <a:rPr lang="ru-RU" altLang="ru-RU" b="1" dirty="0" err="1" smtClean="0">
                <a:solidFill>
                  <a:schemeClr val="accent1">
                    <a:lumMod val="50000"/>
                  </a:schemeClr>
                </a:solidFill>
              </a:rPr>
              <a:t>Физикальные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</a:rPr>
              <a:t> данные</a:t>
            </a:r>
          </a:p>
          <a:p>
            <a:pPr marL="0" indent="0" algn="ctr">
              <a:buNone/>
            </a:pPr>
            <a:r>
              <a:rPr lang="ru-RU" altLang="ru-RU" sz="2000" b="1" dirty="0"/>
              <a:t>Для пневмонии характерны выраженные </a:t>
            </a:r>
            <a:r>
              <a:rPr lang="ru-RU" altLang="ru-RU" sz="2000" b="1" dirty="0" err="1"/>
              <a:t>аускультативные</a:t>
            </a:r>
            <a:r>
              <a:rPr lang="ru-RU" altLang="ru-RU" sz="2000" b="1" dirty="0"/>
              <a:t> проявления (крепитация, влажные и сухие хрипы, бронхиальное дыхание).</a:t>
            </a:r>
          </a:p>
          <a:p>
            <a:pPr marL="0" indent="0" algn="ctr">
              <a:buNone/>
            </a:pPr>
            <a:r>
              <a:rPr lang="ru-RU" altLang="ru-RU" sz="2000" b="1" dirty="0"/>
              <a:t>При этом при специфических процессах </a:t>
            </a:r>
            <a:r>
              <a:rPr lang="ru-RU" altLang="ru-RU" sz="2000" b="1" dirty="0" err="1"/>
              <a:t>аускультативные</a:t>
            </a:r>
            <a:r>
              <a:rPr lang="ru-RU" altLang="ru-RU" sz="2000" b="1" dirty="0"/>
              <a:t> изменения далеко не соответствуют тем значительным рентгенологическим изменениям.</a:t>
            </a:r>
          </a:p>
          <a:p>
            <a:pPr marL="0" indent="0" algn="ctr">
              <a:buNone/>
            </a:pPr>
            <a:r>
              <a:rPr lang="ru-RU" altLang="ru-RU" sz="2000" b="1" dirty="0"/>
              <a:t>«Много видим мало слышим» </a:t>
            </a:r>
          </a:p>
        </p:txBody>
      </p:sp>
    </p:spTree>
    <p:extLst>
      <p:ext uri="{BB962C8B-B14F-4D97-AF65-F5344CB8AC3E}">
        <p14:creationId xmlns:p14="http://schemas.microsoft.com/office/powerpoint/2010/main" val="115261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f.ppt-online.org/files/slide/t/Tzbvg9FRcOehomaKCL4YUpkPMnf1xwtl38D7Ai/slide-44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19068" r="10732" b="6277"/>
          <a:stretch/>
        </p:blipFill>
        <p:spPr bwMode="auto">
          <a:xfrm>
            <a:off x="1292174" y="1328307"/>
            <a:ext cx="3372220" cy="27996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626" y="1353820"/>
            <a:ext cx="3359220" cy="27827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19889" y="757678"/>
            <a:ext cx="334450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ВНЕБОЛЬНИЧНАЯ ПНЕВМОНИЯ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981154" y="839659"/>
            <a:ext cx="354616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ИНФИЛЬТРАТИВНЫЙ ТУБЕРКУЛЕЗ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9383" y="4321298"/>
            <a:ext cx="5482724" cy="22467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При неспецифической пневмонии затемнение, чаще, имеет гомогенный, не особенно интенсивный характер с постепенно теряющимися по периферии очертаниями.</a:t>
            </a:r>
          </a:p>
          <a:p>
            <a:pPr algn="ctr"/>
            <a:r>
              <a:rPr lang="ru-RU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В краевых участках тени виден сосудисто-соединительнотканный рисунок легкого, образующий грубую </a:t>
            </a:r>
            <a:r>
              <a:rPr lang="ru-RU" sz="2000" b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петлистость</a:t>
            </a:r>
            <a:r>
              <a:rPr lang="ru-RU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195305" y="4321297"/>
            <a:ext cx="4943750" cy="22467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При туберкулезном процессе инфильтрация легочной ткани имеет негомогенный, интенсивный характер с более или менее ясно очерченными контурами и сопровождается очаговыми высыпаниями различных размеров по периферии.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195996" y="172903"/>
            <a:ext cx="5072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spc="300" dirty="0" smtClean="0">
                <a:solidFill>
                  <a:srgbClr val="7030A0"/>
                </a:solidFill>
              </a:rPr>
              <a:t>РЕНТГЕНДИАГНОСТИКА</a:t>
            </a:r>
            <a:endParaRPr lang="ru-RU" sz="3200" b="1" spc="3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27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44178" y="1618862"/>
            <a:ext cx="3958683" cy="4176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21513" y="3191352"/>
            <a:ext cx="4204010" cy="3985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166190" y="419881"/>
            <a:ext cx="6301273" cy="821093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100" b="1" spc="300" dirty="0">
                <a:solidFill>
                  <a:srgbClr val="7030A0"/>
                </a:solidFill>
                <a:latin typeface="+mn-lt"/>
              </a:rPr>
              <a:t>СИМПТОМЫ ЗАБОЛЕВАНИЯ</a:t>
            </a:r>
            <a:r>
              <a:rPr lang="ru-RU" altLang="ru-RU" sz="4000" b="1" dirty="0">
                <a:solidFill>
                  <a:srgbClr val="7030A0"/>
                </a:solidFill>
                <a:latin typeface="+mn-lt"/>
              </a:rPr>
              <a:t/>
            </a:r>
            <a:br>
              <a:rPr lang="ru-RU" altLang="ru-RU" sz="4000" b="1" dirty="0">
                <a:solidFill>
                  <a:srgbClr val="7030A0"/>
                </a:solidFill>
                <a:latin typeface="+mn-lt"/>
              </a:rPr>
            </a:br>
            <a:r>
              <a:rPr lang="ru-RU" altLang="ru-RU" sz="2700" b="1" dirty="0">
                <a:solidFill>
                  <a:srgbClr val="7030A0"/>
                </a:solidFill>
                <a:latin typeface="+mn-lt"/>
              </a:rPr>
              <a:t>(пневмония)</a:t>
            </a:r>
            <a:endParaRPr lang="ru-RU" altLang="ru-RU" sz="27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1765843" y="1618861"/>
            <a:ext cx="8515351" cy="477260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</a:rPr>
              <a:t>Туберкулезный «архив»</a:t>
            </a:r>
          </a:p>
          <a:p>
            <a:pPr marL="0" indent="0" algn="ctr">
              <a:buNone/>
            </a:pPr>
            <a:r>
              <a:rPr lang="ru-RU" altLang="ru-RU" sz="2000" b="1" dirty="0"/>
              <a:t>Наличие старых туберкулезных очагов говорит только о перенесенном заболевании, но не как об этиологии заболевания.</a:t>
            </a:r>
          </a:p>
          <a:p>
            <a:pPr marL="0" indent="0" algn="ctr">
              <a:buNone/>
            </a:pPr>
            <a:endParaRPr lang="ru-RU" altLang="ru-RU" sz="3200" b="1" dirty="0"/>
          </a:p>
          <a:p>
            <a:pPr marL="0" indent="0" algn="ctr">
              <a:buNone/>
            </a:pP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</a:rPr>
              <a:t>Лабораторные данные</a:t>
            </a:r>
          </a:p>
          <a:p>
            <a:pPr marL="0" indent="0" algn="ctr">
              <a:buNone/>
            </a:pPr>
            <a:r>
              <a:rPr lang="ru-RU" altLang="ru-RU" sz="2000" b="1" dirty="0"/>
              <a:t>При туберкулезных процессах </a:t>
            </a:r>
            <a:r>
              <a:rPr lang="ru-RU" altLang="ru-RU" sz="2000" b="1" dirty="0" err="1"/>
              <a:t>тетрада</a:t>
            </a:r>
            <a:r>
              <a:rPr lang="ru-RU" altLang="ru-RU" sz="2000" b="1" dirty="0"/>
              <a:t> выражена значительно слабее, чем при неспецифических процессах.</a:t>
            </a:r>
          </a:p>
          <a:p>
            <a:pPr marL="0" indent="0" algn="ctr">
              <a:buNone/>
            </a:pPr>
            <a:r>
              <a:rPr lang="ru-RU" altLang="ru-RU" sz="2000" b="1" dirty="0" err="1"/>
              <a:t>Тетраду</a:t>
            </a:r>
            <a:r>
              <a:rPr lang="ru-RU" altLang="ru-RU" sz="2000" b="1" dirty="0"/>
              <a:t> составляют: температура тела, лейкоцитоз, сдвиг лейкоцитарной формулы влево и скорость оседания эритроцитов.</a:t>
            </a:r>
          </a:p>
          <a:p>
            <a:pPr marL="0" indent="0" algn="ctr">
              <a:buNone/>
            </a:pPr>
            <a:r>
              <a:rPr lang="ru-RU" altLang="ru-RU" sz="2000" b="1" dirty="0"/>
              <a:t>Лейкоцитоз 15 тыс. и выше наблюдается, как правило, при неспецифических заболеваниях, а при туберкулезе возможно только при казеозной пневмонии.</a:t>
            </a:r>
          </a:p>
          <a:p>
            <a:pPr marL="0" indent="0" algn="ctr">
              <a:buNone/>
            </a:pPr>
            <a:r>
              <a:rPr lang="ru-RU" altLang="ru-RU" sz="2000" b="1" dirty="0"/>
              <a:t>При неспецифических процессах нормализация гемограммы происходит вместе с нормализацией рентгенологической картины.</a:t>
            </a:r>
          </a:p>
        </p:txBody>
      </p:sp>
    </p:spTree>
    <p:extLst>
      <p:ext uri="{BB962C8B-B14F-4D97-AF65-F5344CB8AC3E}">
        <p14:creationId xmlns:p14="http://schemas.microsoft.com/office/powerpoint/2010/main" val="407305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21511" y="3265856"/>
            <a:ext cx="4204010" cy="398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128868" y="158481"/>
            <a:ext cx="6301273" cy="821093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100" b="1" spc="300" dirty="0">
                <a:solidFill>
                  <a:srgbClr val="7030A0"/>
                </a:solidFill>
                <a:latin typeface="+mn-lt"/>
              </a:rPr>
              <a:t>СИМПТОМЫ ЗАБОЛЕВАНИЯ</a:t>
            </a:r>
            <a:r>
              <a:rPr lang="ru-RU" altLang="ru-RU" sz="4000" b="1" dirty="0">
                <a:solidFill>
                  <a:srgbClr val="7030A0"/>
                </a:solidFill>
                <a:latin typeface="+mn-lt"/>
              </a:rPr>
              <a:t/>
            </a:r>
            <a:br>
              <a:rPr lang="ru-RU" altLang="ru-RU" sz="4000" b="1" dirty="0">
                <a:solidFill>
                  <a:srgbClr val="7030A0"/>
                </a:solidFill>
                <a:latin typeface="+mn-lt"/>
              </a:rPr>
            </a:br>
            <a:r>
              <a:rPr lang="ru-RU" altLang="ru-RU" sz="2700" b="1" dirty="0">
                <a:solidFill>
                  <a:srgbClr val="7030A0"/>
                </a:solidFill>
                <a:latin typeface="+mn-lt"/>
              </a:rPr>
              <a:t>(пневмония)</a:t>
            </a:r>
            <a:endParaRPr lang="ru-RU" altLang="ru-RU" sz="27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486888" y="2112190"/>
            <a:ext cx="11127179" cy="4307271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altLang="ru-RU" sz="2000" b="1" dirty="0"/>
              <a:t>Выявление микобактерий туберкулеза в мокроте больного во многих случаях помогает решить вопрос в пользу туберкулезного заболевания.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altLang="ru-RU" sz="2000" b="1" dirty="0"/>
              <a:t>Вовлечение в воспалительный процесс старых туберкулезных очагов может привести к ложному </a:t>
            </a:r>
            <a:r>
              <a:rPr lang="ru-RU" altLang="ru-RU" sz="2000" b="1" dirty="0" err="1"/>
              <a:t>бактериовыделению</a:t>
            </a:r>
            <a:r>
              <a:rPr lang="ru-RU" altLang="ru-RU" sz="2000" b="1" dirty="0"/>
              <a:t>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altLang="ru-RU" sz="2000" b="1" dirty="0"/>
              <a:t>Однократное выявление ДНК МБТ не всегда является достоверным признаком туберкулеза (достоверно два анализа)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altLang="ru-RU" sz="2000" b="1" dirty="0"/>
              <a:t>При микроскопическом исследовании мокроты с окраской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altLang="ru-RU" sz="2000" b="1" dirty="0"/>
              <a:t>по </a:t>
            </a:r>
            <a:r>
              <a:rPr lang="ru-RU" altLang="ru-RU" sz="2000" b="1" dirty="0" err="1"/>
              <a:t>Циллю-Нильсену</a:t>
            </a:r>
            <a:r>
              <a:rPr lang="ru-RU" altLang="ru-RU" sz="2000" b="1" dirty="0"/>
              <a:t> выявляются не только микобактерии туберкулеза, но и все кислотоустойчивые бактерии, которые нередко определяются при неспецифических заболеваниях.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97829" y="1222310"/>
            <a:ext cx="3403689" cy="523220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err="1">
                <a:solidFill>
                  <a:srgbClr val="002060"/>
                </a:solidFill>
              </a:rPr>
              <a:t>Бактериовыделение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03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561699" y="188168"/>
            <a:ext cx="4657389" cy="399660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altLang="ru-RU" sz="2400" b="1" spc="300" dirty="0">
                <a:solidFill>
                  <a:srgbClr val="7030A0"/>
                </a:solidFill>
                <a:latin typeface="+mn-lt"/>
              </a:rPr>
              <a:t>ОСНОВЫ ПРОБНОЙ ТЕРАПИИ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2046515" y="4016826"/>
            <a:ext cx="8052319" cy="2020081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lvl="0">
              <a:lnSpc>
                <a:spcPct val="100000"/>
              </a:lnSpc>
            </a:pPr>
            <a:r>
              <a:rPr lang="ru-RU" altLang="ru-RU" sz="2000" b="1" dirty="0">
                <a:solidFill>
                  <a:prstClr val="black"/>
                </a:solidFill>
              </a:rPr>
              <a:t>Достаточность </a:t>
            </a:r>
            <a:r>
              <a:rPr lang="ru-RU" altLang="ru-RU" sz="2000" b="1" dirty="0" err="1">
                <a:solidFill>
                  <a:prstClr val="black"/>
                </a:solidFill>
              </a:rPr>
              <a:t>рентгенобследования</a:t>
            </a:r>
            <a:endParaRPr lang="ru-RU" altLang="ru-RU" sz="2000" b="1" dirty="0">
              <a:solidFill>
                <a:prstClr val="black"/>
              </a:solidFill>
            </a:endParaRPr>
          </a:p>
          <a:p>
            <a:pPr lvl="0">
              <a:lnSpc>
                <a:spcPct val="70000"/>
              </a:lnSpc>
            </a:pPr>
            <a:r>
              <a:rPr lang="ru-RU" altLang="ru-RU" sz="2000" b="1" dirty="0">
                <a:solidFill>
                  <a:prstClr val="black"/>
                </a:solidFill>
              </a:rPr>
              <a:t>Соответствие контрольного </a:t>
            </a:r>
            <a:r>
              <a:rPr lang="ru-RU" altLang="ru-RU" sz="2000" b="1" dirty="0" err="1">
                <a:solidFill>
                  <a:prstClr val="black"/>
                </a:solidFill>
              </a:rPr>
              <a:t>рентгенобследования</a:t>
            </a:r>
            <a:r>
              <a:rPr lang="ru-RU" altLang="ru-RU" sz="2000" b="1" dirty="0">
                <a:solidFill>
                  <a:prstClr val="black"/>
                </a:solidFill>
              </a:rPr>
              <a:t> предыдущему</a:t>
            </a:r>
          </a:p>
          <a:p>
            <a:pPr lvl="0">
              <a:lnSpc>
                <a:spcPct val="100000"/>
              </a:lnSpc>
            </a:pPr>
            <a:r>
              <a:rPr lang="ru-RU" altLang="ru-RU" sz="2000" b="1" dirty="0">
                <a:solidFill>
                  <a:prstClr val="black"/>
                </a:solidFill>
              </a:rPr>
              <a:t>Не назначать антибиотики действующие на микобактерии туберкулеза</a:t>
            </a:r>
          </a:p>
          <a:p>
            <a:pPr lvl="0">
              <a:lnSpc>
                <a:spcPct val="100000"/>
              </a:lnSpc>
            </a:pPr>
            <a:r>
              <a:rPr lang="ru-RU" altLang="ru-RU" sz="2000" b="1" dirty="0">
                <a:solidFill>
                  <a:prstClr val="black"/>
                </a:solidFill>
              </a:rPr>
              <a:t>Контрольное обследование проводить через 14 дней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119" y="826535"/>
            <a:ext cx="3239193" cy="278829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5166" y="826535"/>
            <a:ext cx="3107843" cy="2788297"/>
          </a:xfrm>
          <a:prstGeom prst="round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2559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561699" y="188168"/>
            <a:ext cx="4657389" cy="399660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altLang="ru-RU" sz="2400" b="1" spc="300" dirty="0">
                <a:solidFill>
                  <a:srgbClr val="7030A0"/>
                </a:solidFill>
                <a:latin typeface="+mn-lt"/>
              </a:rPr>
              <a:t>ОСНОВЫ ПРОБНОЙ ТЕРАПИИ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522514" y="3835339"/>
            <a:ext cx="11293433" cy="2542595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altLang="ru-RU" sz="2000" b="1" dirty="0">
                <a:solidFill>
                  <a:prstClr val="black"/>
                </a:solidFill>
              </a:rPr>
              <a:t>При неспецифическом воспалении легких за это время должно произойти как клиническое улучшение, так и рассасывание рентгенологических изменений.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altLang="ru-RU" sz="2000" b="1" dirty="0">
                <a:solidFill>
                  <a:prstClr val="black"/>
                </a:solidFill>
              </a:rPr>
              <a:t>	При туберкулезе легких, не смотря на возможное клиническое улучшение, рентгенологическая картина, как правило, остается стабильной.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altLang="ru-RU" sz="2000" b="1" dirty="0">
                <a:solidFill>
                  <a:prstClr val="black"/>
                </a:solidFill>
              </a:rPr>
              <a:t>	Если и после этого нет возможности установить природу заболевания, то необходимо решить вопрос о гистологической верификации </a:t>
            </a:r>
            <a:r>
              <a:rPr lang="ru-RU" altLang="ru-RU" sz="2000" b="1" dirty="0" smtClean="0">
                <a:solidFill>
                  <a:prstClr val="black"/>
                </a:solidFill>
              </a:rPr>
              <a:t>диагноза.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altLang="ru-RU" sz="2000" b="1" dirty="0" smtClean="0">
                <a:solidFill>
                  <a:srgbClr val="FF0000"/>
                </a:solidFill>
              </a:rPr>
              <a:t>Назначение </a:t>
            </a:r>
            <a:r>
              <a:rPr lang="ru-RU" altLang="ru-RU" sz="2000" b="1" dirty="0">
                <a:solidFill>
                  <a:srgbClr val="FF0000"/>
                </a:solidFill>
              </a:rPr>
              <a:t>пробной противотуберкулезной </a:t>
            </a:r>
            <a:r>
              <a:rPr lang="ru-RU" altLang="ru-RU" sz="2000" b="1" dirty="0" smtClean="0">
                <a:solidFill>
                  <a:srgbClr val="FF0000"/>
                </a:solidFill>
              </a:rPr>
              <a:t>терапии в настоящее время запрещено!!!</a:t>
            </a:r>
            <a:endParaRPr lang="ru-RU" altLang="ru-RU" sz="20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331" y="962715"/>
            <a:ext cx="3352800" cy="26521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250" y="962714"/>
            <a:ext cx="2913110" cy="26343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9957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816925" y="290945"/>
            <a:ext cx="8146614" cy="979714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altLang="ru-RU" sz="3200" b="1" spc="300" dirty="0">
                <a:solidFill>
                  <a:srgbClr val="7030A0"/>
                </a:solidFill>
                <a:latin typeface="+mn-lt"/>
              </a:rPr>
              <a:t>ДИФФЕРЕНЦИАЛЬНАЯ ДИАГНОСТИКА </a:t>
            </a:r>
            <a:r>
              <a:rPr lang="ru-RU" altLang="ru-RU" sz="3200" b="1" spc="300" dirty="0" smtClean="0">
                <a:solidFill>
                  <a:srgbClr val="7030A0"/>
                </a:solidFill>
                <a:latin typeface="+mn-lt"/>
              </a:rPr>
              <a:t>ОЧАГОВОГО ТУБЕРКУЛЕЗА</a:t>
            </a:r>
            <a:endParaRPr lang="ru-RU" altLang="ru-RU" sz="3200" b="1" spc="3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3509555" y="1680754"/>
            <a:ext cx="7881257" cy="376477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altLang="ru-RU" sz="2400" b="1" dirty="0" smtClean="0">
                <a:solidFill>
                  <a:srgbClr val="000000"/>
                </a:solidFill>
              </a:rPr>
              <a:t>МЕЛКИЕ ОЧАГОВЫЕ </a:t>
            </a:r>
            <a:r>
              <a:rPr lang="ru-RU" altLang="ru-RU" sz="2400" b="1" dirty="0" smtClean="0">
                <a:solidFill>
                  <a:srgbClr val="000000"/>
                </a:solidFill>
              </a:rPr>
              <a:t>ТЕНИ </a:t>
            </a:r>
            <a:r>
              <a:rPr lang="ru-RU" altLang="ru-RU" sz="2400" b="1" dirty="0" smtClean="0">
                <a:solidFill>
                  <a:srgbClr val="000000"/>
                </a:solidFill>
              </a:rPr>
              <a:t>(до 3 мм)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altLang="ru-RU" sz="2400" b="1" dirty="0" smtClean="0">
                <a:solidFill>
                  <a:srgbClr val="000000"/>
                </a:solidFill>
              </a:rPr>
              <a:t>НА </a:t>
            </a:r>
            <a:r>
              <a:rPr lang="ru-RU" altLang="ru-RU" sz="2400" b="1" dirty="0" smtClean="0">
                <a:solidFill>
                  <a:srgbClr val="000000"/>
                </a:solidFill>
              </a:rPr>
              <a:t>КОМПЬЮТЕРНОЙ </a:t>
            </a:r>
            <a:r>
              <a:rPr lang="ru-RU" altLang="ru-RU" sz="2400" b="1" dirty="0" smtClean="0">
                <a:solidFill>
                  <a:srgbClr val="000000"/>
                </a:solidFill>
              </a:rPr>
              <a:t>ТОМОГРАММЕ</a:t>
            </a:r>
          </a:p>
          <a:p>
            <a:pPr marL="0" indent="0" algn="ctr">
              <a:lnSpc>
                <a:spcPct val="100000"/>
              </a:lnSpc>
              <a:buNone/>
            </a:pPr>
            <a:endParaRPr lang="ru-RU" altLang="ru-RU" sz="2400" b="1" dirty="0" smtClean="0">
              <a:solidFill>
                <a:srgbClr val="000000"/>
              </a:solidFill>
            </a:endParaRP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ru-RU" altLang="ru-RU" sz="2400" b="1" spc="300" dirty="0" smtClean="0">
                <a:solidFill>
                  <a:srgbClr val="C00000"/>
                </a:solidFill>
              </a:rPr>
              <a:t>ВНУТРИЛЕГОЧНЫЕ ЛИМФАТИЧЕСКИЕ УЗЛЫ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endParaRPr lang="ru-RU" altLang="ru-RU" sz="2400" b="1" spc="300" dirty="0" smtClean="0">
              <a:solidFill>
                <a:srgbClr val="C00000"/>
              </a:solidFill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ru-RU" altLang="ru-RU" sz="1800" b="1" dirty="0" smtClean="0">
                <a:solidFill>
                  <a:srgbClr val="000000"/>
                </a:solidFill>
              </a:rPr>
              <a:t>Выявляются в </a:t>
            </a:r>
            <a:r>
              <a:rPr lang="ru-RU" altLang="ru-RU" sz="1800" b="1" dirty="0">
                <a:solidFill>
                  <a:srgbClr val="000000"/>
                </a:solidFill>
              </a:rPr>
              <a:t>30% </a:t>
            </a:r>
            <a:r>
              <a:rPr lang="ru-RU" altLang="ru-RU" sz="1800" b="1" dirty="0" smtClean="0">
                <a:solidFill>
                  <a:srgbClr val="000000"/>
                </a:solidFill>
              </a:rPr>
              <a:t>случаев,</a:t>
            </a:r>
            <a:endParaRPr lang="ru-RU" altLang="ru-RU" sz="1800" b="1" dirty="0" smtClean="0">
              <a:solidFill>
                <a:srgbClr val="000000"/>
              </a:solidFill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ru-RU" altLang="ru-RU" sz="1800" b="1" dirty="0" smtClean="0">
                <a:solidFill>
                  <a:srgbClr val="000000"/>
                </a:solidFill>
              </a:rPr>
              <a:t>что </a:t>
            </a:r>
            <a:r>
              <a:rPr lang="ru-RU" altLang="ru-RU" sz="1800" b="1" dirty="0">
                <a:solidFill>
                  <a:srgbClr val="000000"/>
                </a:solidFill>
              </a:rPr>
              <a:t>является нормальной </a:t>
            </a:r>
            <a:r>
              <a:rPr lang="ru-RU" altLang="ru-RU" sz="1800" b="1" dirty="0" err="1" smtClean="0">
                <a:solidFill>
                  <a:srgbClr val="000000"/>
                </a:solidFill>
              </a:rPr>
              <a:t>рентгенкартиной</a:t>
            </a:r>
            <a:r>
              <a:rPr lang="ru-RU" altLang="ru-RU" sz="1800" b="1" dirty="0" smtClean="0">
                <a:solidFill>
                  <a:srgbClr val="000000"/>
                </a:solidFill>
              </a:rPr>
              <a:t>.</a:t>
            </a:r>
            <a:endParaRPr lang="ru-RU" altLang="ru-RU" sz="1800" b="1" dirty="0" smtClean="0">
              <a:solidFill>
                <a:srgbClr val="000000"/>
              </a:solidFill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ru-RU" altLang="ru-RU" sz="1800" b="1" dirty="0" smtClean="0">
                <a:solidFill>
                  <a:srgbClr val="000000"/>
                </a:solidFill>
              </a:rPr>
              <a:t>Они </a:t>
            </a:r>
            <a:r>
              <a:rPr lang="ru-RU" altLang="ru-RU" sz="1800" b="1" dirty="0">
                <a:solidFill>
                  <a:srgbClr val="000000"/>
                </a:solidFill>
              </a:rPr>
              <a:t>мелкие овальной, треугольной формы, видно листки </a:t>
            </a:r>
            <a:r>
              <a:rPr lang="ru-RU" altLang="ru-RU" sz="1800" b="1" dirty="0" smtClean="0">
                <a:solidFill>
                  <a:srgbClr val="000000"/>
                </a:solidFill>
              </a:rPr>
              <a:t>плевры.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altLang="ru-RU" sz="1800" b="1" dirty="0" smtClean="0">
                <a:solidFill>
                  <a:srgbClr val="000000"/>
                </a:solidFill>
              </a:rPr>
              <a:t>В </a:t>
            </a:r>
            <a:r>
              <a:rPr lang="ru-RU" altLang="ru-RU" sz="1800" b="1" dirty="0">
                <a:solidFill>
                  <a:srgbClr val="000000"/>
                </a:solidFill>
              </a:rPr>
              <a:t>80% случаев расположены в нижних отделах</a:t>
            </a:r>
            <a:r>
              <a:rPr lang="ru-RU" altLang="ru-RU" sz="1800" b="1" dirty="0" smtClean="0">
                <a:solidFill>
                  <a:srgbClr val="000000"/>
                </a:solidFill>
              </a:rPr>
              <a:t>.</a:t>
            </a:r>
            <a:endParaRPr lang="ru-RU" altLang="ru-RU" sz="1800" b="1" dirty="0">
              <a:solidFill>
                <a:srgbClr val="0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54" y="1866458"/>
            <a:ext cx="2466777" cy="357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4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29840" y="212567"/>
            <a:ext cx="8146614" cy="979714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altLang="ru-RU" sz="3200" b="1" spc="300" dirty="0">
                <a:solidFill>
                  <a:srgbClr val="7030A0"/>
                </a:solidFill>
                <a:latin typeface="+mn-lt"/>
              </a:rPr>
              <a:t>ДИФФЕРЕНЦИАЛЬНАЯ ДИАГНОСТИКА </a:t>
            </a:r>
            <a:r>
              <a:rPr lang="ru-RU" altLang="ru-RU" sz="3200" b="1" spc="300" dirty="0" smtClean="0">
                <a:solidFill>
                  <a:srgbClr val="7030A0"/>
                </a:solidFill>
                <a:latin typeface="+mn-lt"/>
              </a:rPr>
              <a:t>ОЧАГОВОГО ТУБЕРКУЛЕЗА</a:t>
            </a:r>
            <a:endParaRPr lang="ru-RU" altLang="ru-RU" sz="3200" b="1" spc="3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1489166" y="1377539"/>
            <a:ext cx="10053649" cy="4239490"/>
          </a:xfrm>
        </p:spPr>
        <p:txBody>
          <a:bodyPr>
            <a:normAutofit lnSpcReduction="10000"/>
          </a:bodyPr>
          <a:lstStyle/>
          <a:p>
            <a:pPr marL="0" lvl="0" indent="0" algn="ctr">
              <a:lnSpc>
                <a:spcPct val="100000"/>
              </a:lnSpc>
              <a:buNone/>
            </a:pPr>
            <a:r>
              <a:rPr lang="ru-RU" altLang="ru-RU" sz="2400" b="1" dirty="0">
                <a:solidFill>
                  <a:srgbClr val="000000"/>
                </a:solidFill>
              </a:rPr>
              <a:t>МЕЛКИЕ ОЧАГОВЫЕ ТЕНИ (до 3 мм</a:t>
            </a:r>
            <a:r>
              <a:rPr lang="ru-RU" altLang="ru-RU" sz="2400" b="1" dirty="0" smtClean="0">
                <a:solidFill>
                  <a:srgbClr val="000000"/>
                </a:solidFill>
              </a:rPr>
              <a:t>) НА </a:t>
            </a:r>
            <a:r>
              <a:rPr lang="ru-RU" altLang="ru-RU" sz="2400" b="1" dirty="0">
                <a:solidFill>
                  <a:srgbClr val="000000"/>
                </a:solidFill>
              </a:rPr>
              <a:t>КОМПЬЮТЕРНОЙ </a:t>
            </a:r>
            <a:r>
              <a:rPr lang="ru-RU" altLang="ru-RU" sz="2400" b="1" dirty="0" smtClean="0">
                <a:solidFill>
                  <a:srgbClr val="000000"/>
                </a:solidFill>
              </a:rPr>
              <a:t>ТОМОГРАММЕ</a:t>
            </a:r>
          </a:p>
          <a:p>
            <a:pPr marL="0" lvl="0" indent="0" algn="ctr">
              <a:lnSpc>
                <a:spcPct val="100000"/>
              </a:lnSpc>
              <a:buNone/>
            </a:pPr>
            <a:endParaRPr lang="ru-RU" altLang="ru-RU" sz="2400" b="1" dirty="0">
              <a:solidFill>
                <a:srgbClr val="000000"/>
              </a:solidFill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ru-RU" altLang="ru-RU" sz="2400" b="1" spc="300" dirty="0" smtClean="0">
                <a:solidFill>
                  <a:srgbClr val="C00000"/>
                </a:solidFill>
              </a:rPr>
              <a:t>	2. ПАТОЛОГИЧЕСКИЕ ОЧАГИ</a:t>
            </a:r>
          </a:p>
          <a:p>
            <a:pPr marL="457200" lvl="0" indent="-457200">
              <a:lnSpc>
                <a:spcPct val="100000"/>
              </a:lnSpc>
              <a:buAutoNum type="arabicPeriod"/>
            </a:pPr>
            <a:endParaRPr lang="ru-RU" altLang="ru-RU" sz="1000" b="1" dirty="0" smtClean="0">
              <a:solidFill>
                <a:srgbClr val="000000"/>
              </a:solidFill>
            </a:endParaRPr>
          </a:p>
          <a:p>
            <a:pPr marL="0" indent="0">
              <a:lnSpc>
                <a:spcPct val="125000"/>
              </a:lnSpc>
              <a:buNone/>
            </a:pPr>
            <a:r>
              <a:rPr lang="ru-RU" altLang="ru-RU" sz="24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ВЕРОЯТНОСТЬ РАКА У ОЧАГА МЕНЕЕ </a:t>
            </a:r>
            <a:r>
              <a:rPr lang="ru-RU" altLang="ru-RU" sz="24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4 </a:t>
            </a:r>
            <a:r>
              <a:rPr lang="ru-RU" altLang="ru-RU" sz="2400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ММ СОСТАВЛЯЕТ 1%</a:t>
            </a:r>
          </a:p>
          <a:p>
            <a:pPr marL="0" indent="0">
              <a:lnSpc>
                <a:spcPct val="125000"/>
              </a:lnSpc>
              <a:buNone/>
            </a:pPr>
            <a:r>
              <a:rPr lang="ru-RU" altLang="ru-RU" sz="2000" b="1" i="1" dirty="0" smtClean="0">
                <a:solidFill>
                  <a:srgbClr val="002060"/>
                </a:solidFill>
              </a:rPr>
              <a:t>	Поэтому </a:t>
            </a:r>
            <a:r>
              <a:rPr lang="ru-RU" altLang="ru-RU" sz="2000" b="1" i="1" dirty="0">
                <a:solidFill>
                  <a:srgbClr val="002060"/>
                </a:solidFill>
              </a:rPr>
              <a:t>их принято наблюдать в </a:t>
            </a:r>
            <a:r>
              <a:rPr lang="ru-RU" altLang="ru-RU" sz="2000" b="1" i="1" dirty="0" smtClean="0">
                <a:solidFill>
                  <a:srgbClr val="002060"/>
                </a:solidFill>
              </a:rPr>
              <a:t>динамике:</a:t>
            </a:r>
            <a:endParaRPr lang="ru-RU" altLang="ru-RU" sz="2000" b="1" i="1" dirty="0">
              <a:solidFill>
                <a:srgbClr val="002060"/>
              </a:solidFill>
            </a:endParaRPr>
          </a:p>
          <a:p>
            <a:pPr marL="0" indent="0" algn="just">
              <a:lnSpc>
                <a:spcPct val="125000"/>
              </a:lnSpc>
              <a:buNone/>
            </a:pPr>
            <a:r>
              <a:rPr lang="ru-RU" altLang="ru-RU" sz="2000" b="1" dirty="0" smtClean="0">
                <a:solidFill>
                  <a:srgbClr val="000000"/>
                </a:solidFill>
              </a:rPr>
              <a:t>Очаги от 4 до 6 мм </a:t>
            </a:r>
            <a:r>
              <a:rPr lang="ru-RU" altLang="ru-RU" sz="2000" b="1" dirty="0" err="1" smtClean="0">
                <a:solidFill>
                  <a:srgbClr val="000000"/>
                </a:solidFill>
              </a:rPr>
              <a:t>рентгенконтроль</a:t>
            </a:r>
            <a:r>
              <a:rPr lang="ru-RU" altLang="ru-RU" sz="2000" b="1" dirty="0" smtClean="0">
                <a:solidFill>
                  <a:srgbClr val="000000"/>
                </a:solidFill>
              </a:rPr>
              <a:t> через </a:t>
            </a:r>
            <a:r>
              <a:rPr lang="ru-RU" altLang="ru-RU" sz="2000" b="1" dirty="0">
                <a:solidFill>
                  <a:srgbClr val="000000"/>
                </a:solidFill>
              </a:rPr>
              <a:t>6-12 </a:t>
            </a:r>
            <a:r>
              <a:rPr lang="ru-RU" altLang="ru-RU" sz="2000" b="1" dirty="0" smtClean="0">
                <a:solidFill>
                  <a:srgbClr val="000000"/>
                </a:solidFill>
              </a:rPr>
              <a:t>месяцев</a:t>
            </a:r>
          </a:p>
          <a:p>
            <a:pPr marL="0" indent="0" algn="just">
              <a:lnSpc>
                <a:spcPct val="125000"/>
              </a:lnSpc>
              <a:buNone/>
            </a:pPr>
            <a:r>
              <a:rPr lang="ru-RU" altLang="ru-RU" sz="2000" b="1" dirty="0">
                <a:solidFill>
                  <a:srgbClr val="000000"/>
                </a:solidFill>
              </a:rPr>
              <a:t>Очаги от </a:t>
            </a:r>
            <a:r>
              <a:rPr lang="ru-RU" altLang="ru-RU" sz="2000" b="1" dirty="0" smtClean="0">
                <a:solidFill>
                  <a:srgbClr val="000000"/>
                </a:solidFill>
              </a:rPr>
              <a:t>6 </a:t>
            </a:r>
            <a:r>
              <a:rPr lang="ru-RU" altLang="ru-RU" sz="2000" b="1" dirty="0">
                <a:solidFill>
                  <a:srgbClr val="000000"/>
                </a:solidFill>
              </a:rPr>
              <a:t>до </a:t>
            </a:r>
            <a:r>
              <a:rPr lang="ru-RU" altLang="ru-RU" sz="2000" b="1" dirty="0" smtClean="0">
                <a:solidFill>
                  <a:srgbClr val="000000"/>
                </a:solidFill>
              </a:rPr>
              <a:t>8 </a:t>
            </a:r>
            <a:r>
              <a:rPr lang="ru-RU" altLang="ru-RU" sz="2000" b="1" dirty="0">
                <a:solidFill>
                  <a:srgbClr val="000000"/>
                </a:solidFill>
              </a:rPr>
              <a:t>мм </a:t>
            </a:r>
            <a:r>
              <a:rPr lang="ru-RU" altLang="ru-RU" sz="2000" b="1" dirty="0" err="1">
                <a:solidFill>
                  <a:srgbClr val="000000"/>
                </a:solidFill>
              </a:rPr>
              <a:t>рентгенконтроль</a:t>
            </a:r>
            <a:r>
              <a:rPr lang="ru-RU" altLang="ru-RU" sz="2000" b="1" dirty="0">
                <a:solidFill>
                  <a:srgbClr val="000000"/>
                </a:solidFill>
              </a:rPr>
              <a:t> через </a:t>
            </a:r>
            <a:r>
              <a:rPr lang="ru-RU" altLang="ru-RU" sz="2000" b="1" dirty="0" smtClean="0">
                <a:solidFill>
                  <a:srgbClr val="000000"/>
                </a:solidFill>
              </a:rPr>
              <a:t>6 месяцев</a:t>
            </a:r>
          </a:p>
          <a:p>
            <a:pPr marL="0" indent="0" algn="just">
              <a:lnSpc>
                <a:spcPct val="125000"/>
              </a:lnSpc>
              <a:buNone/>
            </a:pPr>
            <a:r>
              <a:rPr lang="ru-RU" altLang="ru-RU" sz="2000" b="1" dirty="0">
                <a:solidFill>
                  <a:srgbClr val="000000"/>
                </a:solidFill>
              </a:rPr>
              <a:t>Очаги от </a:t>
            </a:r>
            <a:r>
              <a:rPr lang="ru-RU" altLang="ru-RU" sz="2000" b="1" dirty="0" smtClean="0">
                <a:solidFill>
                  <a:srgbClr val="000000"/>
                </a:solidFill>
              </a:rPr>
              <a:t>8 </a:t>
            </a:r>
            <a:r>
              <a:rPr lang="ru-RU" altLang="ru-RU" sz="2000" b="1" dirty="0">
                <a:solidFill>
                  <a:srgbClr val="000000"/>
                </a:solidFill>
              </a:rPr>
              <a:t>до </a:t>
            </a:r>
            <a:r>
              <a:rPr lang="ru-RU" altLang="ru-RU" sz="2000" b="1" dirty="0" smtClean="0">
                <a:solidFill>
                  <a:srgbClr val="000000"/>
                </a:solidFill>
              </a:rPr>
              <a:t>10 </a:t>
            </a:r>
            <a:r>
              <a:rPr lang="ru-RU" altLang="ru-RU" sz="2000" b="1" dirty="0">
                <a:solidFill>
                  <a:srgbClr val="000000"/>
                </a:solidFill>
              </a:rPr>
              <a:t>мм </a:t>
            </a:r>
            <a:r>
              <a:rPr lang="ru-RU" altLang="ru-RU" sz="2000" b="1" dirty="0" err="1">
                <a:solidFill>
                  <a:srgbClr val="000000"/>
                </a:solidFill>
              </a:rPr>
              <a:t>рентгенконтроль</a:t>
            </a:r>
            <a:r>
              <a:rPr lang="ru-RU" altLang="ru-RU" sz="2000" b="1" dirty="0">
                <a:solidFill>
                  <a:srgbClr val="000000"/>
                </a:solidFill>
              </a:rPr>
              <a:t> через </a:t>
            </a:r>
            <a:r>
              <a:rPr lang="ru-RU" altLang="ru-RU" sz="2000" b="1" dirty="0" smtClean="0">
                <a:solidFill>
                  <a:srgbClr val="000000"/>
                </a:solidFill>
              </a:rPr>
              <a:t>3 месяца</a:t>
            </a:r>
            <a:endParaRPr lang="ru-RU" altLang="ru-RU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85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424" y="895884"/>
            <a:ext cx="3473505" cy="26051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4645122" y="199998"/>
            <a:ext cx="247375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400" b="1" spc="300" dirty="0">
                <a:solidFill>
                  <a:srgbClr val="7030A0"/>
                </a:solidFill>
              </a:rPr>
              <a:t>РАК  ЛЕГКОГО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3" t="32052" r="14114" b="14705"/>
          <a:stretch/>
        </p:blipFill>
        <p:spPr>
          <a:xfrm>
            <a:off x="6959990" y="895885"/>
            <a:ext cx="3069610" cy="26051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593766" y="3811948"/>
            <a:ext cx="11293434" cy="265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b="1" dirty="0">
                <a:solidFill>
                  <a:prstClr val="black"/>
                </a:solidFill>
              </a:rPr>
              <a:t>	</a:t>
            </a:r>
            <a:r>
              <a:rPr lang="ru-RU" sz="2000" b="1" dirty="0">
                <a:solidFill>
                  <a:prstClr val="black"/>
                </a:solidFill>
              </a:rPr>
              <a:t>Так как рак легкого это заболевание, угрожающее жизни больного, а наиболее эффективным способом его лечения хирургический, исход которого в первую очередь зависит от стадии заболевания, то требования к диагностике рака легкого более высокие.</a:t>
            </a:r>
          </a:p>
          <a:p>
            <a:pPr>
              <a:lnSpc>
                <a:spcPct val="120000"/>
              </a:lnSpc>
            </a:pPr>
            <a:r>
              <a:rPr lang="ru-RU" sz="2000" b="1" dirty="0">
                <a:solidFill>
                  <a:prstClr val="black"/>
                </a:solidFill>
              </a:rPr>
              <a:t>	В первую очередь диагностика должна проводится как можно в более сжатые сроки.</a:t>
            </a:r>
          </a:p>
          <a:p>
            <a:pPr>
              <a:lnSpc>
                <a:spcPct val="120000"/>
              </a:lnSpc>
            </a:pPr>
            <a:r>
              <a:rPr lang="ru-RU" sz="2000" b="1" dirty="0">
                <a:solidFill>
                  <a:prstClr val="black"/>
                </a:solidFill>
              </a:rPr>
              <a:t>	Второе обязательное условие - гистологическая верификация диагноза.</a:t>
            </a:r>
          </a:p>
          <a:p>
            <a:pPr>
              <a:lnSpc>
                <a:spcPct val="120000"/>
              </a:lnSpc>
            </a:pPr>
            <a:r>
              <a:rPr lang="ru-RU" sz="2000" b="1" dirty="0">
                <a:solidFill>
                  <a:prstClr val="black"/>
                </a:solidFill>
              </a:rPr>
              <a:t>	Поэтому, все больные с подозрением на рак легкого должны обследоваться только в тех учреждениях, где имеются отделения торакальной хирургии. </a:t>
            </a:r>
          </a:p>
        </p:txBody>
      </p:sp>
    </p:spTree>
    <p:extLst>
      <p:ext uri="{BB962C8B-B14F-4D97-AF65-F5344CB8AC3E}">
        <p14:creationId xmlns:p14="http://schemas.microsoft.com/office/powerpoint/2010/main" val="420733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4"/>
          <p:cNvSpPr>
            <a:spLocks noGrp="1"/>
          </p:cNvSpPr>
          <p:nvPr>
            <p:ph type="title"/>
          </p:nvPr>
        </p:nvSpPr>
        <p:spPr>
          <a:xfrm>
            <a:off x="1905000" y="36514"/>
            <a:ext cx="8229600" cy="954087"/>
          </a:xfrm>
        </p:spPr>
        <p:txBody>
          <a:bodyPr/>
          <a:lstStyle/>
          <a:p>
            <a:pPr eaLnBrk="1" hangingPunct="1"/>
            <a:r>
              <a:rPr lang="ru-RU" altLang="ru-RU" b="1" dirty="0" smtClean="0">
                <a:latin typeface="+mn-lt"/>
                <a:cs typeface="Times New Roman" panose="02020603050405020304" pitchFamily="18" charset="0"/>
              </a:rPr>
              <a:t>Задачи:</a:t>
            </a:r>
          </a:p>
        </p:txBody>
      </p:sp>
      <p:sp>
        <p:nvSpPr>
          <p:cNvPr id="4099" name="Объект 5"/>
          <p:cNvSpPr>
            <a:spLocks noGrp="1"/>
          </p:cNvSpPr>
          <p:nvPr>
            <p:ph idx="1"/>
          </p:nvPr>
        </p:nvSpPr>
        <p:spPr>
          <a:xfrm>
            <a:off x="1990531" y="1371601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Tx/>
              <a:buAutoNum type="arabicPeriod"/>
            </a:pPr>
            <a:r>
              <a:rPr lang="ru-RU" altLang="ru-RU" b="1" dirty="0">
                <a:cs typeface="Times New Roman" panose="02020603050405020304" pitchFamily="18" charset="0"/>
              </a:rPr>
              <a:t>Научить основам дифференциальной диагностики вторичных форм туберкулеза органов дыхания. </a:t>
            </a:r>
          </a:p>
          <a:p>
            <a:pPr marL="514350" indent="-514350">
              <a:buFontTx/>
              <a:buAutoNum type="arabicPeriod"/>
            </a:pPr>
            <a:r>
              <a:rPr lang="ru-RU" altLang="ru-RU" b="1" dirty="0">
                <a:cs typeface="Times New Roman" panose="02020603050405020304" pitchFamily="18" charset="0"/>
              </a:rPr>
              <a:t>Ознакомить с дифференциальной диагностикой очагового, инфильтративного туберкулеза.</a:t>
            </a:r>
          </a:p>
          <a:p>
            <a:pPr marL="514350" indent="-514350">
              <a:buFontTx/>
              <a:buAutoNum type="arabicPeriod"/>
            </a:pPr>
            <a:r>
              <a:rPr lang="ru-RU" altLang="ru-RU" b="1" dirty="0">
                <a:cs typeface="Times New Roman" panose="02020603050405020304" pitchFamily="18" charset="0"/>
              </a:rPr>
              <a:t>Ознакомить с дифференциальной диагностикой </a:t>
            </a:r>
            <a:r>
              <a:rPr lang="ru-RU" altLang="ru-RU" b="1" dirty="0" err="1">
                <a:cs typeface="Times New Roman" panose="02020603050405020304" pitchFamily="18" charset="0"/>
              </a:rPr>
              <a:t>туберкулемы</a:t>
            </a:r>
            <a:r>
              <a:rPr lang="ru-RU" altLang="ru-RU" b="1" dirty="0">
                <a:cs typeface="Times New Roman" panose="02020603050405020304" pitchFamily="18" charset="0"/>
              </a:rPr>
              <a:t>. </a:t>
            </a:r>
          </a:p>
          <a:p>
            <a:pPr marL="514350" indent="-514350">
              <a:buFontTx/>
              <a:buAutoNum type="arabicPeriod"/>
            </a:pPr>
            <a:r>
              <a:rPr lang="ru-RU" altLang="ru-RU" b="1" dirty="0">
                <a:cs typeface="Times New Roman" panose="02020603050405020304" pitchFamily="18" charset="0"/>
              </a:rPr>
              <a:t>Ознакомить с дифференциальной диагностикой деструктивных форм туберкулеза (кавернозного, фиброзно-кавернозного)</a:t>
            </a:r>
          </a:p>
          <a:p>
            <a:pPr marL="514350" indent="-514350">
              <a:buFontTx/>
              <a:buAutoNum type="arabicPeriod"/>
            </a:pPr>
            <a:r>
              <a:rPr lang="ru-RU" altLang="ru-RU" b="1" dirty="0">
                <a:cs typeface="Times New Roman" panose="02020603050405020304" pitchFamily="18" charset="0"/>
              </a:rPr>
              <a:t>Ознакомить с дифференциальной диагностикой</a:t>
            </a:r>
          </a:p>
          <a:p>
            <a:pPr marL="514350" indent="-514350">
              <a:buNone/>
            </a:pPr>
            <a:r>
              <a:rPr lang="ru-RU" altLang="ru-RU" b="1" dirty="0">
                <a:cs typeface="Times New Roman" panose="02020603050405020304" pitchFamily="18" charset="0"/>
              </a:rPr>
              <a:t>      туберкулезного плеврита.</a:t>
            </a:r>
          </a:p>
          <a:p>
            <a:pPr marL="514350" indent="-514350">
              <a:buFontTx/>
              <a:buAutoNum type="arabicPeriod"/>
            </a:pP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rabicPeriod"/>
            </a:pP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6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8587" y="199998"/>
            <a:ext cx="10466840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400" b="1" spc="300" dirty="0" smtClean="0">
                <a:solidFill>
                  <a:srgbClr val="7030A0"/>
                </a:solidFill>
              </a:rPr>
              <a:t>КЛИНИКО-АНАТОМИЧЕСКАЯ КЛАССИФИКАЦИЯ РАКА  ЛЕГКОГО</a:t>
            </a:r>
          </a:p>
          <a:p>
            <a:pPr algn="ctr"/>
            <a:r>
              <a:rPr lang="ru-RU" sz="2400" b="1" spc="300" dirty="0" smtClean="0">
                <a:solidFill>
                  <a:srgbClr val="7030A0"/>
                </a:solidFill>
              </a:rPr>
              <a:t>(Трахтенберг А.Х., </a:t>
            </a:r>
            <a:r>
              <a:rPr lang="ru-RU" sz="2400" b="1" spc="300" dirty="0" err="1" smtClean="0">
                <a:solidFill>
                  <a:srgbClr val="7030A0"/>
                </a:solidFill>
              </a:rPr>
              <a:t>Чиссов</a:t>
            </a:r>
            <a:r>
              <a:rPr lang="ru-RU" sz="2400" b="1" spc="300" dirty="0" smtClean="0">
                <a:solidFill>
                  <a:srgbClr val="7030A0"/>
                </a:solidFill>
              </a:rPr>
              <a:t> В.И., 2000)</a:t>
            </a:r>
            <a:endParaRPr lang="ru-RU" sz="2400" b="1" spc="300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27624" y="1661923"/>
            <a:ext cx="6392884" cy="156966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571500" indent="-571500">
              <a:lnSpc>
                <a:spcPct val="120000"/>
              </a:lnSpc>
              <a:buAutoNum type="romanUcPeriod"/>
            </a:pPr>
            <a:r>
              <a:rPr lang="ru-RU" sz="3200" b="1" spc="300" dirty="0" smtClean="0">
                <a:solidFill>
                  <a:srgbClr val="002060"/>
                </a:solidFill>
              </a:rPr>
              <a:t>ЦЕНТРАЛЬНАЯ ФОРМА</a:t>
            </a:r>
            <a:r>
              <a:rPr lang="ru-RU" sz="3200" b="1" dirty="0" smtClean="0">
                <a:solidFill>
                  <a:srgbClr val="002060"/>
                </a:solidFill>
              </a:rPr>
              <a:t>:</a:t>
            </a:r>
            <a:r>
              <a:rPr lang="ru-RU" sz="3200" b="1" dirty="0" smtClean="0">
                <a:solidFill>
                  <a:prstClr val="black"/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prstClr val="black"/>
                </a:solidFill>
              </a:rPr>
              <a:t>опухоль </a:t>
            </a:r>
            <a:r>
              <a:rPr lang="ru-RU" sz="2400" b="1" dirty="0" err="1" smtClean="0">
                <a:solidFill>
                  <a:prstClr val="black"/>
                </a:solidFill>
              </a:rPr>
              <a:t>субсегментарного</a:t>
            </a:r>
            <a:r>
              <a:rPr lang="ru-RU" sz="2400" b="1" dirty="0" smtClean="0">
                <a:solidFill>
                  <a:prstClr val="black"/>
                </a:solidFill>
              </a:rPr>
              <a:t>, сегментарного, долевого, главного бронха</a:t>
            </a:r>
            <a:endParaRPr lang="en-US" sz="2400" b="1" dirty="0" smtClean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137" y="1362555"/>
            <a:ext cx="2072820" cy="21520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7164" y="3941192"/>
            <a:ext cx="2602919" cy="224795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3319511" y="4335693"/>
            <a:ext cx="5597236" cy="109690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sz="3200" b="1" dirty="0">
                <a:solidFill>
                  <a:prstClr val="black"/>
                </a:solidFill>
              </a:rPr>
              <a:t>II</a:t>
            </a:r>
            <a:r>
              <a:rPr lang="ru-RU" sz="3200" b="1" dirty="0">
                <a:solidFill>
                  <a:prstClr val="black"/>
                </a:solidFill>
              </a:rPr>
              <a:t>. </a:t>
            </a:r>
            <a:r>
              <a:rPr lang="ru-RU" sz="3200" b="1" dirty="0">
                <a:solidFill>
                  <a:srgbClr val="002060"/>
                </a:solidFill>
              </a:rPr>
              <a:t>ПЕРИФЕРИЧЕСКАЯ ФОРМА: </a:t>
            </a:r>
            <a:r>
              <a:rPr lang="ru-RU" sz="2400" b="1" dirty="0">
                <a:solidFill>
                  <a:prstClr val="black"/>
                </a:solidFill>
              </a:rPr>
              <a:t>опухоль паренхимы легкого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2175" y="1491014"/>
            <a:ext cx="2267909" cy="220694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" t="4329" r="2871"/>
          <a:stretch/>
        </p:blipFill>
        <p:spPr>
          <a:xfrm>
            <a:off x="326930" y="3941193"/>
            <a:ext cx="2689404" cy="224795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6281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01" y="888143"/>
            <a:ext cx="2861407" cy="28569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2" b="6900"/>
          <a:stretch/>
        </p:blipFill>
        <p:spPr>
          <a:xfrm>
            <a:off x="8237428" y="900359"/>
            <a:ext cx="3309438" cy="28447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043796" y="256715"/>
            <a:ext cx="10187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</a:rPr>
              <a:t>МЕТАСТАЗЫ ОПУХОЛИ ЛЕГКОГО В ГОЛОВНОЙ </a:t>
            </a:r>
            <a:r>
              <a:rPr lang="ru-RU" sz="2000" b="1" dirty="0" smtClean="0">
                <a:solidFill>
                  <a:srgbClr val="7030A0"/>
                </a:solidFill>
              </a:rPr>
              <a:t>МОЗГ, ЛОКТЕВУЮ КОСТЬ </a:t>
            </a:r>
            <a:r>
              <a:rPr lang="ru-RU" sz="2000" b="1" dirty="0">
                <a:solidFill>
                  <a:srgbClr val="7030A0"/>
                </a:solidFill>
              </a:rPr>
              <a:t>И РЕБРО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5034" y="3826657"/>
            <a:ext cx="11685320" cy="2177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b="1" dirty="0">
                <a:solidFill>
                  <a:prstClr val="black"/>
                </a:solidFill>
              </a:rPr>
              <a:t>	</a:t>
            </a:r>
            <a:r>
              <a:rPr lang="ru-RU" sz="1600" b="1" dirty="0">
                <a:solidFill>
                  <a:prstClr val="black"/>
                </a:solidFill>
              </a:rPr>
              <a:t>Симптоматика рака легких в первую очередь зависит от стадии заболевания и формы опухоли (центральный или периферический рак).</a:t>
            </a:r>
          </a:p>
          <a:p>
            <a:pPr>
              <a:lnSpc>
                <a:spcPct val="120000"/>
              </a:lnSpc>
            </a:pPr>
            <a:r>
              <a:rPr lang="ru-RU" sz="1600" b="1" dirty="0">
                <a:solidFill>
                  <a:prstClr val="black"/>
                </a:solidFill>
              </a:rPr>
              <a:t>	Выраженные клинические проявления при опухолевом процессе характерны для запущенной стадии заболевания.</a:t>
            </a:r>
          </a:p>
          <a:p>
            <a:pPr>
              <a:lnSpc>
                <a:spcPct val="120000"/>
              </a:lnSpc>
            </a:pPr>
            <a:r>
              <a:rPr lang="ru-RU" sz="1600" b="1" dirty="0">
                <a:solidFill>
                  <a:prstClr val="black"/>
                </a:solidFill>
              </a:rPr>
              <a:t>	Сходная клиническая картина характерна для распространенных туберкулезных процессов, но они, как правило сопровождаются </a:t>
            </a:r>
            <a:r>
              <a:rPr lang="ru-RU" sz="1600" b="1" dirty="0" err="1">
                <a:solidFill>
                  <a:prstClr val="black"/>
                </a:solidFill>
              </a:rPr>
              <a:t>бактериовыделением</a:t>
            </a:r>
            <a:r>
              <a:rPr lang="ru-RU" sz="1600" b="1" dirty="0">
                <a:solidFill>
                  <a:prstClr val="black"/>
                </a:solidFill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ru-RU" sz="1600" b="1" dirty="0">
                <a:solidFill>
                  <a:prstClr val="black"/>
                </a:solidFill>
              </a:rPr>
              <a:t>	Для поздних стадий рака легкого характерно метастазирование опухоли в другие органы.</a:t>
            </a:r>
          </a:p>
          <a:p>
            <a:pPr>
              <a:lnSpc>
                <a:spcPct val="120000"/>
              </a:lnSpc>
            </a:pPr>
            <a:r>
              <a:rPr lang="ru-RU" sz="1600" b="1" dirty="0">
                <a:solidFill>
                  <a:prstClr val="black"/>
                </a:solidFill>
              </a:rPr>
              <a:t>	Наличие такого метастатического поражения так же облегчает диагностику заболевания.</a:t>
            </a:r>
          </a:p>
        </p:txBody>
      </p:sp>
      <p:pic>
        <p:nvPicPr>
          <p:cNvPr id="11267" name="Picture 3" descr="C:\Users\tech\Desktop\Клинические фотографии\MTS в кисть рак лгк\IMG_20210323_1456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7" t="52734" r="17373" b="7418"/>
          <a:stretch/>
        </p:blipFill>
        <p:spPr bwMode="auto">
          <a:xfrm>
            <a:off x="4416724" y="823937"/>
            <a:ext cx="3126638" cy="292114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низ 5"/>
          <p:cNvSpPr/>
          <p:nvPr/>
        </p:nvSpPr>
        <p:spPr>
          <a:xfrm rot="3751410">
            <a:off x="6876726" y="1787669"/>
            <a:ext cx="121037" cy="773358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rot="3423329">
            <a:off x="8250822" y="1824288"/>
            <a:ext cx="507285" cy="78524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4897927">
            <a:off x="3570992" y="1078959"/>
            <a:ext cx="111032" cy="644523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87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462" y="1115263"/>
            <a:ext cx="4327079" cy="44997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9458" b="3963"/>
          <a:stretch/>
        </p:blipFill>
        <p:spPr>
          <a:xfrm>
            <a:off x="438214" y="1115261"/>
            <a:ext cx="5325460" cy="4499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4339237" y="174857"/>
            <a:ext cx="2658869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800" b="1" spc="300" dirty="0">
                <a:solidFill>
                  <a:srgbClr val="7030A0"/>
                </a:solidFill>
              </a:rPr>
              <a:t>РАК ЛЕГКОГО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85456" y="5893745"/>
            <a:ext cx="173509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b="1" spc="300" dirty="0" smtClean="0">
                <a:solidFill>
                  <a:prstClr val="black"/>
                </a:solidFill>
              </a:rPr>
              <a:t>АТЕЛЕКТАЗ</a:t>
            </a:r>
            <a:endParaRPr lang="ru-RU" sz="2000" b="1" spc="3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79472" y="6293855"/>
            <a:ext cx="184731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76368" y="5859029"/>
            <a:ext cx="204915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b="1" spc="300" dirty="0" smtClean="0">
                <a:solidFill>
                  <a:prstClr val="black"/>
                </a:solidFill>
              </a:rPr>
              <a:t>ИНФИЛЬТРАТ</a:t>
            </a:r>
            <a:endParaRPr lang="ru-RU" sz="2000" b="1" spc="3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88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36486" b="9488"/>
          <a:stretch/>
        </p:blipFill>
        <p:spPr>
          <a:xfrm>
            <a:off x="791446" y="1124915"/>
            <a:ext cx="3987917" cy="41860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 descr="https://radiomed.ru/sites/default/files/3.uz_.slayd22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" t="10313" r="24555" b="7171"/>
          <a:stretch/>
        </p:blipFill>
        <p:spPr bwMode="auto">
          <a:xfrm>
            <a:off x="6151418" y="1124915"/>
            <a:ext cx="4880758" cy="41860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4206899" y="243020"/>
            <a:ext cx="2658869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800" b="1" spc="300" dirty="0">
                <a:solidFill>
                  <a:srgbClr val="7030A0"/>
                </a:solidFill>
              </a:rPr>
              <a:t>РАК ЛЕГКОГО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32921" y="3267400"/>
            <a:ext cx="184731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65768" y="5805286"/>
            <a:ext cx="3797899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b="1" spc="300" dirty="0" smtClean="0">
                <a:solidFill>
                  <a:prstClr val="black"/>
                </a:solidFill>
              </a:rPr>
              <a:t>ОКРУГЛОЕ ОБРАЗОВАНИЕ</a:t>
            </a:r>
            <a:endParaRPr lang="ru-RU" sz="2000" b="1" spc="3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31160" y="5788255"/>
            <a:ext cx="1522853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b="1" spc="300" dirty="0" smtClean="0">
                <a:solidFill>
                  <a:prstClr val="black"/>
                </a:solidFill>
              </a:rPr>
              <a:t>ПОЛОСТЬ</a:t>
            </a:r>
            <a:endParaRPr lang="ru-RU" sz="2000" b="1" spc="3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98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" r="790" b="25040"/>
          <a:stretch/>
        </p:blipFill>
        <p:spPr>
          <a:xfrm>
            <a:off x="6870442" y="917319"/>
            <a:ext cx="3781724" cy="39425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367" y="917319"/>
            <a:ext cx="3626142" cy="37648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405559" y="157220"/>
            <a:ext cx="44365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spc="300" dirty="0" smtClean="0">
                <a:solidFill>
                  <a:srgbClr val="7030A0"/>
                </a:solidFill>
              </a:rPr>
              <a:t>АТЕЛЕКТАЗ ЛЕГКОГО</a:t>
            </a:r>
            <a:endParaRPr lang="ru-RU" sz="3200" b="1" spc="300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1313" y="5149928"/>
            <a:ext cx="10675916" cy="13997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b="1" dirty="0"/>
              <a:t>Рентгенологические симптомы ателектаза:</a:t>
            </a:r>
          </a:p>
          <a:p>
            <a:pPr algn="ctr">
              <a:lnSpc>
                <a:spcPct val="120000"/>
              </a:lnSpc>
            </a:pPr>
            <a:r>
              <a:rPr lang="ru-RU" b="1" dirty="0"/>
              <a:t>- гомогенного интенсивного затемнения отдельного участка легкого с четкими границами;</a:t>
            </a:r>
          </a:p>
          <a:p>
            <a:pPr algn="ctr">
              <a:lnSpc>
                <a:spcPct val="120000"/>
              </a:lnSpc>
            </a:pPr>
            <a:r>
              <a:rPr lang="ru-RU" b="1" dirty="0"/>
              <a:t>- подъемом диафрагмы на соответствующей стороне;</a:t>
            </a:r>
          </a:p>
          <a:p>
            <a:pPr algn="ctr">
              <a:lnSpc>
                <a:spcPct val="120000"/>
              </a:lnSpc>
            </a:pPr>
            <a:r>
              <a:rPr lang="ru-RU" b="1" dirty="0"/>
              <a:t>- смещения средостения в сторону ателектаза.</a:t>
            </a:r>
          </a:p>
        </p:txBody>
      </p:sp>
    </p:spTree>
    <p:extLst>
      <p:ext uri="{BB962C8B-B14F-4D97-AF65-F5344CB8AC3E}">
        <p14:creationId xmlns:p14="http://schemas.microsoft.com/office/powerpoint/2010/main" val="71168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mages.myshared.ru/6/685143/slide_1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5" t="30370" r="56675" b="20884"/>
          <a:stretch/>
        </p:blipFill>
        <p:spPr bwMode="auto">
          <a:xfrm rot="16200000">
            <a:off x="486602" y="2339727"/>
            <a:ext cx="3066410" cy="3327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allyslide.com/thumbs/95b3b99699c7aecd7bd3b1a5f7925678/img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" t="3592" r="65919" b="49714"/>
          <a:stretch/>
        </p:blipFill>
        <p:spPr bwMode="auto">
          <a:xfrm>
            <a:off x="4330496" y="2470068"/>
            <a:ext cx="3234085" cy="306641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://www.coughdoc.com/uploads/images/RB%20trachea_55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909" y="2470068"/>
            <a:ext cx="3102278" cy="306641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56261" y="5775262"/>
            <a:ext cx="3336754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Центральный рак правого главного бронха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59525" y="5770921"/>
            <a:ext cx="2995963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Рубцовый стеноз правого главного бронха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09908" y="5732717"/>
            <a:ext cx="3188224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Просвет главных бронхов не изменен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388609" y="134534"/>
            <a:ext cx="44365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spc="300" dirty="0" smtClean="0">
                <a:solidFill>
                  <a:srgbClr val="7030A0"/>
                </a:solidFill>
              </a:rPr>
              <a:t>АТЕЛЕКТАЗ ЛЕГКОГО</a:t>
            </a:r>
            <a:endParaRPr lang="ru-RU" sz="3200" b="1" spc="300" dirty="0">
              <a:solidFill>
                <a:srgbClr val="7030A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85651" y="831543"/>
            <a:ext cx="9690265" cy="13997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b="1" dirty="0" err="1"/>
              <a:t>Рентгенкартина</a:t>
            </a:r>
            <a:r>
              <a:rPr lang="ru-RU" b="1" dirty="0"/>
              <a:t> ателектаза характерна для центрального рака легкого,</a:t>
            </a:r>
          </a:p>
          <a:p>
            <a:pPr algn="ctr">
              <a:lnSpc>
                <a:spcPct val="120000"/>
              </a:lnSpc>
            </a:pPr>
            <a:r>
              <a:rPr lang="ru-RU" b="1" dirty="0"/>
              <a:t>туберкулеза бронха, </a:t>
            </a:r>
            <a:r>
              <a:rPr lang="ru-RU" b="1" dirty="0" err="1"/>
              <a:t>цирротического</a:t>
            </a:r>
            <a:r>
              <a:rPr lang="ru-RU" b="1" dirty="0"/>
              <a:t> туберкулеза.</a:t>
            </a:r>
          </a:p>
          <a:p>
            <a:pPr algn="ctr">
              <a:lnSpc>
                <a:spcPct val="120000"/>
              </a:lnSpc>
            </a:pPr>
            <a:r>
              <a:rPr lang="ru-RU" b="1" dirty="0"/>
              <a:t>Этиология заболевания устанавливается при бронхоскопии с обязательной</a:t>
            </a:r>
          </a:p>
          <a:p>
            <a:pPr algn="ctr">
              <a:lnSpc>
                <a:spcPct val="120000"/>
              </a:lnSpc>
            </a:pPr>
            <a:r>
              <a:rPr lang="ru-RU" b="1" dirty="0"/>
              <a:t>гистологической верификацией диагноза.</a:t>
            </a:r>
          </a:p>
        </p:txBody>
      </p:sp>
    </p:spTree>
    <p:extLst>
      <p:ext uri="{BB962C8B-B14F-4D97-AF65-F5344CB8AC3E}">
        <p14:creationId xmlns:p14="http://schemas.microsoft.com/office/powerpoint/2010/main" val="300247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965934" y="1096973"/>
            <a:ext cx="642497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ru-RU" sz="2400" b="1" dirty="0"/>
              <a:t>На ранних стадиях (1-2 стадии):</a:t>
            </a:r>
          </a:p>
          <a:p>
            <a:pPr>
              <a:lnSpc>
                <a:spcPct val="150000"/>
              </a:lnSpc>
            </a:pPr>
            <a:r>
              <a:rPr lang="ru-RU" altLang="ru-RU" sz="2000" b="1" dirty="0"/>
              <a:t>1. Клиническая картина отсутствует</a:t>
            </a:r>
          </a:p>
          <a:p>
            <a:pPr>
              <a:lnSpc>
                <a:spcPct val="150000"/>
              </a:lnSpc>
            </a:pPr>
            <a:r>
              <a:rPr lang="ru-RU" altLang="ru-RU" sz="2000" b="1" dirty="0"/>
              <a:t>2. Лабораторные анализы в пределах нормы</a:t>
            </a:r>
          </a:p>
          <a:p>
            <a:pPr>
              <a:lnSpc>
                <a:spcPct val="150000"/>
              </a:lnSpc>
            </a:pPr>
            <a:r>
              <a:rPr lang="ru-RU" altLang="ru-RU" sz="2000" b="1" dirty="0"/>
              <a:t>3. Бронхоскопическая картина без патологических проявлений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818412" y="263401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2800" b="1" spc="300" dirty="0">
                <a:solidFill>
                  <a:srgbClr val="7030A0"/>
                </a:solidFill>
              </a:rPr>
              <a:t>ПЕРИФЕРИЧЕКИЙ РАК ЛЕГКОГО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56" t="9355" r="12883" b="24584"/>
          <a:stretch/>
        </p:blipFill>
        <p:spPr>
          <a:xfrm>
            <a:off x="688769" y="1096972"/>
            <a:ext cx="2635191" cy="35995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1365663" y="5246447"/>
            <a:ext cx="6886983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На  </a:t>
            </a:r>
            <a:r>
              <a:rPr lang="ru-RU" sz="2000" b="1" dirty="0"/>
              <a:t>этой </a:t>
            </a:r>
            <a:r>
              <a:rPr lang="ru-RU" sz="2000" b="1" dirty="0" smtClean="0"/>
              <a:t> стадии  рак  легкого  выявляется  </a:t>
            </a:r>
            <a:r>
              <a:rPr lang="ru-RU" sz="2000" b="1" dirty="0"/>
              <a:t>во </a:t>
            </a:r>
            <a:r>
              <a:rPr lang="ru-RU" sz="2000" b="1" dirty="0" smtClean="0"/>
              <a:t> время </a:t>
            </a:r>
            <a:r>
              <a:rPr lang="ru-RU" sz="2000" b="1" dirty="0"/>
              <a:t>профилактических </a:t>
            </a:r>
            <a:r>
              <a:rPr lang="ru-RU" sz="2000" b="1" dirty="0" smtClean="0"/>
              <a:t> флюорографических  </a:t>
            </a:r>
            <a:r>
              <a:rPr lang="ru-RU" sz="2000" b="1" dirty="0"/>
              <a:t>осмотров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9311" y="3959295"/>
            <a:ext cx="2743201" cy="234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1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408185" y="6144161"/>
            <a:ext cx="19259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b="1" spc="300" dirty="0"/>
              <a:t>РАК ЛЕГКОГО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24663" y="6144161"/>
            <a:ext cx="209653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b="1" spc="300" dirty="0"/>
              <a:t>ТУБЕРКУЛОМА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3123395"/>
              </p:ext>
            </p:extLst>
          </p:nvPr>
        </p:nvGraphicFramePr>
        <p:xfrm>
          <a:off x="1947554" y="999690"/>
          <a:ext cx="7919257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2764"/>
                <a:gridCol w="2584502"/>
                <a:gridCol w="3191991"/>
              </a:tblGrid>
              <a:tr h="38261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СИМПТОМ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spc="300" dirty="0" smtClean="0"/>
                        <a:t>ТУБЕРКУЛОМА</a:t>
                      </a:r>
                      <a:endParaRPr lang="ru-RU" sz="2000" spc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spc="300" dirty="0" smtClean="0"/>
                        <a:t>РАК ЛЕГКОГО</a:t>
                      </a:r>
                      <a:endParaRPr lang="ru-RU" sz="2000" spc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468">
                <a:tc>
                  <a:txBody>
                    <a:bodyPr/>
                    <a:lstStyle/>
                    <a:p>
                      <a:pPr algn="ctr"/>
                      <a:r>
                        <a:rPr lang="ru-RU" sz="2400" b="1" spc="300" dirty="0" smtClean="0"/>
                        <a:t>КОНТУРЫ</a:t>
                      </a:r>
                      <a:endParaRPr lang="ru-RU" sz="2400" b="1" spc="3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Четкие мелко- или </a:t>
                      </a:r>
                      <a:r>
                        <a:rPr lang="ru-RU" sz="1800" b="1" dirty="0" err="1" smtClean="0"/>
                        <a:t>крупнофестончатые</a:t>
                      </a:r>
                      <a:endParaRPr lang="ru-RU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Полициклические,</a:t>
                      </a:r>
                    </a:p>
                    <a:p>
                      <a:pPr algn="ctr"/>
                      <a:r>
                        <a:rPr lang="ru-RU" sz="1800" b="1" dirty="0" smtClean="0"/>
                        <a:t>нечеткие </a:t>
                      </a:r>
                      <a:endParaRPr lang="ru-RU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755250" y="263703"/>
            <a:ext cx="601395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spc="300" dirty="0">
                <a:solidFill>
                  <a:srgbClr val="7030A0"/>
                </a:solidFill>
              </a:rPr>
              <a:t>ПЕРИФЕРИЧЕКИЙ РАК ЛЕГКОГО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t="5825" r="34655"/>
          <a:stretch/>
        </p:blipFill>
        <p:spPr>
          <a:xfrm>
            <a:off x="7465106" y="2455817"/>
            <a:ext cx="3398695" cy="33294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 descr="http://image.slidesharecdn.com/random-110207021008-phpapp02/95/-23-728.jpg?cbu003d129704481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0" t="25182" r="1622" b="18271"/>
          <a:stretch/>
        </p:blipFill>
        <p:spPr bwMode="auto">
          <a:xfrm>
            <a:off x="621825" y="2455817"/>
            <a:ext cx="3540872" cy="33294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8292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237541" y="6055043"/>
            <a:ext cx="19259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b="1" spc="300" dirty="0"/>
              <a:t>РАК ЛЕГКОГО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39490" y="6048503"/>
            <a:ext cx="209653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b="1" spc="300" dirty="0"/>
              <a:t>ТУБЕРКУЛОМА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2408098"/>
              </p:ext>
            </p:extLst>
          </p:nvPr>
        </p:nvGraphicFramePr>
        <p:xfrm>
          <a:off x="1611086" y="878223"/>
          <a:ext cx="8552431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4086"/>
                <a:gridCol w="2791143"/>
                <a:gridCol w="3447202"/>
              </a:tblGrid>
              <a:tr h="38261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СИМПТОМ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spc="300" dirty="0" smtClean="0"/>
                        <a:t>ТУБЕРКУЛОМА</a:t>
                      </a:r>
                      <a:endParaRPr lang="ru-RU" sz="2000" spc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spc="300" dirty="0" smtClean="0"/>
                        <a:t>РАК ЛЕГКОГО</a:t>
                      </a:r>
                      <a:endParaRPr lang="ru-RU" sz="2000" spc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468">
                <a:tc>
                  <a:txBody>
                    <a:bodyPr/>
                    <a:lstStyle/>
                    <a:p>
                      <a:pPr algn="ctr"/>
                      <a:r>
                        <a:rPr lang="ru-RU" sz="2400" b="1" spc="300" dirty="0" smtClean="0"/>
                        <a:t>ОКРУЖЕНИЕ</a:t>
                      </a:r>
                      <a:endParaRPr lang="ru-RU" sz="2400" b="1" spc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spc="300" dirty="0" smtClean="0"/>
                        <a:t>Фиброз, очаги</a:t>
                      </a:r>
                      <a:endParaRPr lang="ru-RU" sz="2000" b="1" spc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spc="300" dirty="0" smtClean="0"/>
                        <a:t>Лучистость</a:t>
                      </a:r>
                      <a:endParaRPr lang="ru-RU" sz="2000" b="1" spc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468">
                <a:tc>
                  <a:txBody>
                    <a:bodyPr/>
                    <a:lstStyle/>
                    <a:p>
                      <a:pPr algn="ctr"/>
                      <a:r>
                        <a:rPr lang="ru-RU" sz="2400" b="1" spc="300" dirty="0" smtClean="0"/>
                        <a:t>ДЕСТРУКЦИЯ</a:t>
                      </a:r>
                      <a:endParaRPr lang="ru-RU" sz="2400" b="1" spc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spc="300" dirty="0" smtClean="0"/>
                        <a:t>Краевая</a:t>
                      </a:r>
                      <a:endParaRPr lang="ru-RU" sz="2000" b="1" spc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spc="300" dirty="0" smtClean="0"/>
                        <a:t>Центральная</a:t>
                      </a:r>
                      <a:endParaRPr lang="ru-RU" sz="2000" b="1" spc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755249" y="142235"/>
            <a:ext cx="601395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spc="300" dirty="0">
                <a:solidFill>
                  <a:srgbClr val="7030A0"/>
                </a:solidFill>
              </a:rPr>
              <a:t>ПЕРИФЕРИЧЕКИЙ РАК ЛЕГКОГО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t="5825" r="34655"/>
          <a:stretch/>
        </p:blipFill>
        <p:spPr>
          <a:xfrm>
            <a:off x="7489372" y="2780608"/>
            <a:ext cx="3103418" cy="29925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 descr="http://image.slidesharecdn.com/random-110207021008-phpapp02/95/-23-728.jpg?cbu003d129704481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0" t="25182" r="1622" b="18271"/>
          <a:stretch/>
        </p:blipFill>
        <p:spPr bwMode="auto">
          <a:xfrm>
            <a:off x="674077" y="2780608"/>
            <a:ext cx="3227363" cy="29583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4385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152914" y="6069701"/>
            <a:ext cx="19259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b="1" spc="300" dirty="0"/>
              <a:t>РАК ЛЕГКОГО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08681" y="6035186"/>
            <a:ext cx="209653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b="1" spc="300" dirty="0"/>
              <a:t>ТУБЕРКУЛОМА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974466"/>
              </p:ext>
            </p:extLst>
          </p:nvPr>
        </p:nvGraphicFramePr>
        <p:xfrm>
          <a:off x="678689" y="794978"/>
          <a:ext cx="10167076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0940"/>
                <a:gridCol w="3068123"/>
                <a:gridCol w="4098013"/>
              </a:tblGrid>
              <a:tr h="38261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СИМПТОМ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spc="300" dirty="0" smtClean="0"/>
                        <a:t>ТУБЕРКУЛОМА</a:t>
                      </a:r>
                      <a:endParaRPr lang="ru-RU" sz="2000" spc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spc="300" dirty="0" smtClean="0"/>
                        <a:t>РАК ЛЕГКОГО</a:t>
                      </a:r>
                      <a:endParaRPr lang="ru-RU" sz="2000" spc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468">
                <a:tc>
                  <a:txBody>
                    <a:bodyPr/>
                    <a:lstStyle/>
                    <a:p>
                      <a:pPr algn="ctr"/>
                      <a:r>
                        <a:rPr lang="ru-RU" sz="2400" b="1" spc="300" dirty="0" smtClean="0"/>
                        <a:t>ИНТЕНСИВНОСТЬ</a:t>
                      </a:r>
                      <a:endParaRPr lang="ru-RU" sz="2400" b="1" spc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spc="300" dirty="0" smtClean="0"/>
                        <a:t>Интенсивная</a:t>
                      </a:r>
                      <a:endParaRPr lang="ru-RU" sz="2000" b="1" spc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spc="300" dirty="0" smtClean="0"/>
                        <a:t>Средней интенсивности</a:t>
                      </a:r>
                      <a:endParaRPr lang="ru-RU" sz="2000" b="1" spc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468">
                <a:tc>
                  <a:txBody>
                    <a:bodyPr/>
                    <a:lstStyle/>
                    <a:p>
                      <a:pPr algn="ctr"/>
                      <a:r>
                        <a:rPr lang="ru-RU" sz="2400" b="1" spc="300" dirty="0" smtClean="0"/>
                        <a:t>ВОЗРАСТ</a:t>
                      </a:r>
                      <a:endParaRPr lang="ru-RU" sz="2400" b="1" spc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spc="300" dirty="0" smtClean="0"/>
                        <a:t>Любой</a:t>
                      </a:r>
                      <a:endParaRPr lang="ru-RU" sz="2000" b="1" spc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spc="300" dirty="0" smtClean="0"/>
                        <a:t>Чаще старше 40 лет</a:t>
                      </a:r>
                      <a:endParaRPr lang="ru-RU" sz="2000" b="1" spc="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755250" y="111762"/>
            <a:ext cx="601395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spc="300" dirty="0">
                <a:solidFill>
                  <a:srgbClr val="7030A0"/>
                </a:solidFill>
              </a:rPr>
              <a:t>ПЕРИФЕРИЧЕКИЙ РАК ЛЕГКОГО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t="5825" r="34655"/>
          <a:stretch/>
        </p:blipFill>
        <p:spPr>
          <a:xfrm>
            <a:off x="7412855" y="2600797"/>
            <a:ext cx="3275436" cy="31583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 descr="http://image.slidesharecdn.com/random-110207021008-phpapp02/95/-23-728.jpg?cbu003d129704481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0" t="25182" r="1622" b="18271"/>
          <a:stretch/>
        </p:blipFill>
        <p:spPr bwMode="auto">
          <a:xfrm>
            <a:off x="586991" y="2499359"/>
            <a:ext cx="3305741" cy="32598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6097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dirty="0" smtClean="0">
                <a:latin typeface="+mn-lt"/>
                <a:cs typeface="Times New Roman" panose="02020603050405020304" pitchFamily="18" charset="0"/>
              </a:rPr>
              <a:t>План лекции:</a:t>
            </a:r>
          </a:p>
        </p:txBody>
      </p:sp>
      <p:sp>
        <p:nvSpPr>
          <p:cNvPr id="5123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Tx/>
              <a:buAutoNum type="arabicPeriod"/>
            </a:pPr>
            <a:r>
              <a:rPr lang="ru-RU" altLang="ru-RU" b="1" dirty="0">
                <a:cs typeface="Times New Roman" panose="02020603050405020304" pitchFamily="18" charset="0"/>
              </a:rPr>
              <a:t>Принципы дифференциальной диагностики туберкулеза органов дыхания.</a:t>
            </a:r>
          </a:p>
          <a:p>
            <a:pPr marL="514350" indent="-514350">
              <a:buFontTx/>
              <a:buAutoNum type="arabicPeriod"/>
            </a:pPr>
            <a:r>
              <a:rPr lang="ru-RU" altLang="ru-RU" b="1" dirty="0">
                <a:solidFill>
                  <a:srgbClr val="000000"/>
                </a:solidFill>
                <a:cs typeface="Times New Roman" panose="02020603050405020304" pitchFamily="18" charset="0"/>
              </a:rPr>
              <a:t>Дифференциальная диагностика очагового, инфильтративного туберкулеза с пневмонией и раком легкого.</a:t>
            </a:r>
          </a:p>
          <a:p>
            <a:pPr marL="514350" indent="-514350">
              <a:buFontTx/>
              <a:buAutoNum type="arabicPeriod"/>
            </a:pPr>
            <a:r>
              <a:rPr lang="ru-RU" altLang="ru-RU" b="1" dirty="0">
                <a:solidFill>
                  <a:srgbClr val="000000"/>
                </a:solidFill>
                <a:cs typeface="Times New Roman" panose="02020603050405020304" pitchFamily="18" charset="0"/>
              </a:rPr>
              <a:t>Дифференциальная диагностика </a:t>
            </a:r>
            <a:r>
              <a:rPr lang="ru-RU" altLang="ru-RU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туберкулемы</a:t>
            </a:r>
            <a:r>
              <a:rPr lang="ru-RU" altLang="ru-RU" b="1" dirty="0">
                <a:solidFill>
                  <a:srgbClr val="000000"/>
                </a:solidFill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FontTx/>
              <a:buAutoNum type="arabicPeriod"/>
            </a:pPr>
            <a:r>
              <a:rPr lang="ru-RU" altLang="ru-RU" b="1" dirty="0">
                <a:solidFill>
                  <a:srgbClr val="000000"/>
                </a:solidFill>
                <a:cs typeface="Times New Roman" panose="02020603050405020304" pitchFamily="18" charset="0"/>
              </a:rPr>
              <a:t>Дифференциальная диагностика деструктивных форм туберкулеза.</a:t>
            </a:r>
          </a:p>
          <a:p>
            <a:pPr marL="514350" indent="-514350">
              <a:buFontTx/>
              <a:buAutoNum type="arabicPeriod"/>
            </a:pPr>
            <a:r>
              <a:rPr lang="ru-RU" altLang="ru-RU" b="1" dirty="0">
                <a:solidFill>
                  <a:srgbClr val="000000"/>
                </a:solidFill>
                <a:cs typeface="Times New Roman" panose="02020603050405020304" pitchFamily="18" charset="0"/>
              </a:rPr>
              <a:t>Дифференциальная диагностика плевритов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50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569" y="1646089"/>
            <a:ext cx="3931842" cy="5006117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1" b="4265"/>
          <a:stretch/>
        </p:blipFill>
        <p:spPr>
          <a:xfrm>
            <a:off x="854112" y="1688093"/>
            <a:ext cx="3928599" cy="4991000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938941" y="598718"/>
            <a:ext cx="10236530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ru-RU" b="1" dirty="0"/>
              <a:t>Наличие </a:t>
            </a:r>
            <a:r>
              <a:rPr lang="ru-RU" altLang="ru-RU" b="1" dirty="0" err="1"/>
              <a:t>кальцинатов</a:t>
            </a:r>
            <a:r>
              <a:rPr lang="ru-RU" altLang="ru-RU" b="1" dirty="0"/>
              <a:t> в опухоли не всегда говорит в пользу туберкулезного </a:t>
            </a:r>
            <a:r>
              <a:rPr lang="ru-RU" altLang="ru-RU" b="1" dirty="0" smtClean="0"/>
              <a:t>заболевания,</a:t>
            </a:r>
          </a:p>
          <a:p>
            <a:pPr algn="ctr">
              <a:lnSpc>
                <a:spcPct val="150000"/>
              </a:lnSpc>
            </a:pPr>
            <a:r>
              <a:rPr lang="ru-RU" altLang="ru-RU" b="1" dirty="0" smtClean="0"/>
              <a:t>так </a:t>
            </a:r>
            <a:r>
              <a:rPr lang="ru-RU" altLang="ru-RU" b="1" dirty="0"/>
              <a:t>как по данным литературы около 5% опухолей содержат </a:t>
            </a:r>
            <a:r>
              <a:rPr lang="ru-RU" altLang="ru-RU" b="1" dirty="0" err="1"/>
              <a:t>кальцинаты</a:t>
            </a:r>
            <a:r>
              <a:rPr lang="ru-RU" altLang="ru-RU" b="1" dirty="0"/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818411" y="12810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2800" b="1" spc="300" dirty="0">
                <a:solidFill>
                  <a:srgbClr val="7030A0"/>
                </a:solidFill>
              </a:rPr>
              <a:t>ПЕРИФЕРИЧЕКИЙ РАК ЛЕГКОГО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3912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816925" y="315981"/>
            <a:ext cx="76318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spc="300" dirty="0">
                <a:solidFill>
                  <a:srgbClr val="7030A0"/>
                </a:solidFill>
              </a:rPr>
              <a:t>ПЕРИФЕРИЧЕКИЙ РАК ЛЕГКОГО</a:t>
            </a:r>
            <a:endParaRPr lang="ru-RU" sz="3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31884" y="1152713"/>
            <a:ext cx="10236530" cy="9679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/>
              <a:t>Выявление МБТ в диагностическом материале облегчает диагностику, но к сожалению, при подобных процессах </a:t>
            </a:r>
            <a:r>
              <a:rPr lang="ru-RU" sz="2000" b="1" dirty="0" err="1"/>
              <a:t>бактеривыделение</a:t>
            </a:r>
            <a:r>
              <a:rPr lang="ru-RU" sz="2000" b="1" dirty="0"/>
              <a:t> наблюдается не очень часто.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31246" y="2530092"/>
            <a:ext cx="7203233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При подозрении на рак легкого проведение пробной терапии </a:t>
            </a:r>
            <a:r>
              <a:rPr lang="ru-RU" sz="2000" b="1" dirty="0" smtClean="0">
                <a:solidFill>
                  <a:srgbClr val="FF0000"/>
                </a:solidFill>
              </a:rPr>
              <a:t>недопустимо !!!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6457" y="3787084"/>
            <a:ext cx="10191957" cy="13181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rgbClr val="C00000"/>
                </a:solidFill>
              </a:rPr>
              <a:t>Если имеется подозрение </a:t>
            </a:r>
            <a:r>
              <a:rPr lang="ru-RU" sz="2800" b="1" dirty="0">
                <a:solidFill>
                  <a:srgbClr val="C00000"/>
                </a:solidFill>
              </a:rPr>
              <a:t>на рак легкого 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rgbClr val="C00000"/>
                </a:solidFill>
              </a:rPr>
              <a:t>диагноз должен быть всегда </a:t>
            </a:r>
            <a:r>
              <a:rPr lang="ru-RU" sz="2800" b="1" dirty="0" err="1" smtClean="0">
                <a:solidFill>
                  <a:srgbClr val="C00000"/>
                </a:solidFill>
              </a:rPr>
              <a:t>гистологически</a:t>
            </a:r>
            <a:r>
              <a:rPr lang="ru-RU" sz="2800" b="1" dirty="0" smtClean="0">
                <a:solidFill>
                  <a:srgbClr val="C00000"/>
                </a:solidFill>
              </a:rPr>
              <a:t> верифицирован !!!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57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www.elite-medicine.narod.ru/pul/pul7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67" t="6492" r="2460" b="5535"/>
          <a:stretch/>
        </p:blipFill>
        <p:spPr bwMode="auto">
          <a:xfrm>
            <a:off x="5268018" y="3336173"/>
            <a:ext cx="4350993" cy="317071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4" name="Рисунок 3" descr="http://www.lumen.luc.edu/lumen/MedEd/medicine/pulmonar/CXR/atlas/images/319a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47"/>
          <a:stretch/>
        </p:blipFill>
        <p:spPr bwMode="auto">
          <a:xfrm>
            <a:off x="470388" y="793091"/>
            <a:ext cx="3633849" cy="39451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643615" y="203153"/>
            <a:ext cx="6815712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ru-RU" sz="3200" b="1" spc="300" dirty="0" smtClean="0">
                <a:solidFill>
                  <a:srgbClr val="7030A0"/>
                </a:solidFill>
              </a:rPr>
              <a:t>ГАМАРТРОХОНДРОМА ЛЕГКОГО</a:t>
            </a:r>
            <a:endParaRPr lang="ru-RU" sz="3200" b="1" spc="300" dirty="0">
              <a:solidFill>
                <a:srgbClr val="7030A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38" t="29473" r="32078" b="32559"/>
          <a:stretch/>
        </p:blipFill>
        <p:spPr>
          <a:xfrm>
            <a:off x="2480431" y="2315688"/>
            <a:ext cx="3786990" cy="36486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4417621" y="1191524"/>
            <a:ext cx="7433954" cy="1975926"/>
          </a:xfrm>
          <a:prstGeom prst="rect">
            <a:avLst/>
          </a:prstGeom>
          <a:solidFill>
            <a:srgbClr val="E1F5F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200" b="1" spc="300" dirty="0" smtClean="0"/>
              <a:t>ГАМАРТОХОНДРОМА</a:t>
            </a:r>
            <a:r>
              <a:rPr lang="ru-RU" sz="2200" b="1" dirty="0" smtClean="0"/>
              <a:t> </a:t>
            </a:r>
            <a:r>
              <a:rPr lang="ru-RU" sz="2000" b="1" dirty="0"/>
              <a:t>характеризуется округлой или овальной тенью диаметром </a:t>
            </a:r>
            <a:r>
              <a:rPr lang="ru-RU" sz="2000" b="1" smtClean="0"/>
              <a:t>1-2 </a:t>
            </a:r>
            <a:r>
              <a:rPr lang="ru-RU" sz="2000" b="1" smtClean="0"/>
              <a:t>см </a:t>
            </a:r>
            <a:r>
              <a:rPr lang="ru-RU" sz="2000" b="1" dirty="0"/>
              <a:t>и более, очертания ровные или бугристые, наиболее характерный признак наличие известковых включений в виде отдельных зерен. Легочный рисунок обычно не изменен.</a:t>
            </a:r>
          </a:p>
        </p:txBody>
      </p:sp>
    </p:spTree>
    <p:extLst>
      <p:ext uri="{BB962C8B-B14F-4D97-AF65-F5344CB8AC3E}">
        <p14:creationId xmlns:p14="http://schemas.microsoft.com/office/powerpoint/2010/main" val="161767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9" t="14561"/>
          <a:stretch/>
        </p:blipFill>
        <p:spPr>
          <a:xfrm>
            <a:off x="6475993" y="2625644"/>
            <a:ext cx="4101270" cy="37606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10078"/>
          <a:stretch/>
        </p:blipFill>
        <p:spPr>
          <a:xfrm>
            <a:off x="1163783" y="2625644"/>
            <a:ext cx="4325686" cy="37606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792480" y="1014174"/>
            <a:ext cx="9947530" cy="14219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b="1" dirty="0"/>
              <a:t>Локализация: чаще в правом легком в переднем сегменте, а так же в средней и нижней долях в глубине легочной ткани.</a:t>
            </a:r>
          </a:p>
          <a:p>
            <a:pPr algn="ctr">
              <a:lnSpc>
                <a:spcPct val="120000"/>
              </a:lnSpc>
            </a:pPr>
            <a:r>
              <a:rPr lang="ru-RU" b="1" dirty="0"/>
              <a:t>Протекает бессимптомно, но при значительном увеличении или нагноении появляются боли в груди, одышка, иногда лихорадка.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79135" y="239858"/>
            <a:ext cx="8570616" cy="584775"/>
          </a:xfrm>
          <a:prstGeom prst="rect">
            <a:avLst/>
          </a:prstGeom>
          <a:solidFill>
            <a:srgbClr val="E1F5F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3200" b="1" spc="300" dirty="0" smtClean="0">
                <a:solidFill>
                  <a:srgbClr val="7030A0"/>
                </a:solidFill>
              </a:rPr>
              <a:t>РЕТЕНЦИОННАЯ БРОНХОГЕННАЯ КИСТА</a:t>
            </a:r>
            <a:endParaRPr lang="ru-RU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91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05407" y="1008823"/>
            <a:ext cx="8765573" cy="10895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b="1" dirty="0"/>
              <a:t>Рентгенологическая картина: обычно структура гомогенная.</a:t>
            </a:r>
          </a:p>
          <a:p>
            <a:pPr algn="ctr">
              <a:lnSpc>
                <a:spcPct val="120000"/>
              </a:lnSpc>
            </a:pPr>
            <a:r>
              <a:rPr lang="ru-RU" b="1" dirty="0"/>
              <a:t>Форма – округло-овальная, веретенообразная, грушевидная, одно-двугорбая. Контуры четкие, легочная ткань вокруг не изменена.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02886" y="284375"/>
            <a:ext cx="8570616" cy="584775"/>
          </a:xfrm>
          <a:prstGeom prst="rect">
            <a:avLst/>
          </a:prstGeom>
          <a:solidFill>
            <a:srgbClr val="E1F5F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3200" b="1" spc="300" dirty="0" smtClean="0">
                <a:solidFill>
                  <a:srgbClr val="7030A0"/>
                </a:solidFill>
              </a:rPr>
              <a:t>РЕТЕНЦИОННАЯ БРОНХОГЕННАЯ КИСТА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62981" t="18245" r="285" b="28857"/>
          <a:stretch/>
        </p:blipFill>
        <p:spPr>
          <a:xfrm>
            <a:off x="6210796" y="2278252"/>
            <a:ext cx="3962706" cy="42685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3"/>
          <a:stretch/>
        </p:blipFill>
        <p:spPr>
          <a:xfrm>
            <a:off x="1235034" y="2238025"/>
            <a:ext cx="3609815" cy="43030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6247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7991" t="18044" r="18154" b="5282"/>
          <a:stretch/>
        </p:blipFill>
        <p:spPr>
          <a:xfrm>
            <a:off x="379755" y="2151654"/>
            <a:ext cx="2897833" cy="37845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3825734" y="2418326"/>
            <a:ext cx="4286992" cy="33941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b="1" dirty="0"/>
              <a:t>Рентгенологическая картина </a:t>
            </a:r>
            <a:r>
              <a:rPr lang="ru-RU" b="1" dirty="0" err="1"/>
              <a:t>аспергилломы</a:t>
            </a:r>
            <a:r>
              <a:rPr lang="ru-RU" b="1" dirty="0"/>
              <a:t> характеризуется наличием затемнения диаметром 1,5-4,0 см, расположенного внутри кольцевидного просветления (полости), у нижнего его полюса. </a:t>
            </a:r>
          </a:p>
          <a:p>
            <a:pPr algn="ctr">
              <a:lnSpc>
                <a:spcPct val="120000"/>
              </a:lnSpc>
            </a:pPr>
            <a:r>
              <a:rPr lang="ru-RU" b="1" dirty="0"/>
              <a:t>Затемнение имеет однородную структуру и четкие очертания.</a:t>
            </a:r>
          </a:p>
          <a:p>
            <a:pPr algn="ctr">
              <a:lnSpc>
                <a:spcPct val="120000"/>
              </a:lnSpc>
            </a:pPr>
            <a:r>
              <a:rPr lang="ru-RU" b="1" dirty="0"/>
              <a:t>С трех сторон оно окружено светлой полоской воздуха.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9755" y="1056917"/>
            <a:ext cx="11495314" cy="794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000" b="1" spc="300" dirty="0" smtClean="0"/>
              <a:t>АСПЕРГИЛЛОМА</a:t>
            </a:r>
            <a:r>
              <a:rPr lang="ru-RU" sz="2000" b="1" dirty="0" smtClean="0"/>
              <a:t> </a:t>
            </a:r>
            <a:r>
              <a:rPr lang="ru-RU" b="1" dirty="0"/>
              <a:t>представляет собой шарообразную массу мицелия (обычно </a:t>
            </a:r>
            <a:r>
              <a:rPr lang="ru-RU" b="1" dirty="0" err="1"/>
              <a:t>Aspergillus</a:t>
            </a:r>
            <a:r>
              <a:rPr lang="ru-RU" b="1" dirty="0"/>
              <a:t> </a:t>
            </a:r>
            <a:r>
              <a:rPr lang="ru-RU" b="1" dirty="0" err="1"/>
              <a:t>fumigatus</a:t>
            </a:r>
            <a:r>
              <a:rPr lang="ru-RU" b="1" dirty="0"/>
              <a:t>) и клеточного детрита, возникающую в уже имеющейся полости лёгкого, когда гриб поселяется в ней.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98156" y="219294"/>
            <a:ext cx="399455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3600" b="1" spc="300" dirty="0" smtClean="0">
                <a:solidFill>
                  <a:srgbClr val="7030A0"/>
                </a:solidFill>
              </a:rPr>
              <a:t>АСПЕРГИЛЛОМА</a:t>
            </a:r>
            <a:endParaRPr lang="ru-RU" sz="3600" spc="300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9" r="15072" b="23997"/>
          <a:stretch/>
        </p:blipFill>
        <p:spPr>
          <a:xfrm>
            <a:off x="8660873" y="2145967"/>
            <a:ext cx="3255264" cy="37902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68064" y="6117960"/>
            <a:ext cx="2321213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b="1" spc="300" dirty="0" smtClean="0"/>
              <a:t>АСПЕРГИЛЛОМА</a:t>
            </a:r>
            <a:endParaRPr lang="ru-RU" b="1" spc="300" dirty="0"/>
          </a:p>
        </p:txBody>
      </p:sp>
      <p:sp>
        <p:nvSpPr>
          <p:cNvPr id="8" name="TextBox 7"/>
          <p:cNvSpPr txBox="1"/>
          <p:nvPr/>
        </p:nvSpPr>
        <p:spPr>
          <a:xfrm>
            <a:off x="9240237" y="6157338"/>
            <a:ext cx="2096536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b="1" spc="300" dirty="0" smtClean="0"/>
              <a:t>ТУБЕРКУЛОМА</a:t>
            </a:r>
            <a:endParaRPr lang="ru-RU" b="1" spc="300" dirty="0"/>
          </a:p>
        </p:txBody>
      </p:sp>
    </p:spTree>
    <p:extLst>
      <p:ext uri="{BB962C8B-B14F-4D97-AF65-F5344CB8AC3E}">
        <p14:creationId xmlns:p14="http://schemas.microsoft.com/office/powerpoint/2010/main" val="19553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20789" y="414549"/>
            <a:ext cx="5165766" cy="622300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altLang="ru-RU" sz="3200" b="1" spc="300" dirty="0" smtClean="0">
                <a:solidFill>
                  <a:srgbClr val="7030A0"/>
                </a:solidFill>
                <a:latin typeface="+mn-lt"/>
              </a:rPr>
              <a:t>ЭХИНОКОКК ЛЕГКОГО</a:t>
            </a:r>
            <a:endParaRPr lang="ru-RU" altLang="ru-RU" sz="3200" b="1" spc="300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6" t="15677" r="19837" b="27945"/>
          <a:stretch/>
        </p:blipFill>
        <p:spPr>
          <a:xfrm>
            <a:off x="343312" y="414548"/>
            <a:ext cx="4403938" cy="37893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8" t="22925" r="18857" b="25078"/>
          <a:stretch/>
        </p:blipFill>
        <p:spPr>
          <a:xfrm>
            <a:off x="7018317" y="2806618"/>
            <a:ext cx="4358244" cy="36571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3670607" y="1467050"/>
            <a:ext cx="7597944" cy="11781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b="1" spc="300" dirty="0" smtClean="0"/>
              <a:t>ЭХИНОКОКК</a:t>
            </a:r>
            <a:r>
              <a:rPr lang="ru-RU" sz="2400" b="1" dirty="0" smtClean="0"/>
              <a:t> </a:t>
            </a:r>
            <a:r>
              <a:rPr lang="ru-RU" sz="2400" b="1" dirty="0"/>
              <a:t>(лат. </a:t>
            </a:r>
            <a:r>
              <a:rPr lang="en-US" sz="2400" b="1" dirty="0" err="1"/>
              <a:t>Echinococcus</a:t>
            </a:r>
            <a:r>
              <a:rPr lang="en-US" sz="2400" b="1" dirty="0"/>
              <a:t>) — </a:t>
            </a:r>
            <a:r>
              <a:rPr lang="ru-RU" b="1" dirty="0"/>
              <a:t>род ленточных червей отряда </a:t>
            </a:r>
            <a:r>
              <a:rPr lang="ru-RU" b="1" dirty="0" err="1"/>
              <a:t>циклофиллид</a:t>
            </a:r>
            <a:r>
              <a:rPr lang="ru-RU" b="1" dirty="0"/>
              <a:t> (</a:t>
            </a:r>
            <a:r>
              <a:rPr lang="en-US" b="1" dirty="0" err="1"/>
              <a:t>Cyclophyllidea</a:t>
            </a:r>
            <a:r>
              <a:rPr lang="en-US" b="1" dirty="0" smtClean="0"/>
              <a:t>).</a:t>
            </a:r>
            <a:r>
              <a:rPr lang="ru-RU" b="1" dirty="0"/>
              <a:t> Половозрелые особи паразитируют в кишечнике псовых (собак, волков, шакалов), реже встречаются у кошек.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2738" y="4912740"/>
            <a:ext cx="7006441" cy="10895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b="1" spc="300" dirty="0" smtClean="0"/>
              <a:t>ЭХИНОКОКК ЛЕГКОГО </a:t>
            </a:r>
            <a:r>
              <a:rPr lang="ru-RU" b="1" dirty="0" smtClean="0"/>
              <a:t>– </a:t>
            </a:r>
            <a:r>
              <a:rPr lang="ru-RU" b="1" dirty="0"/>
              <a:t>паразитарная </a:t>
            </a:r>
            <a:r>
              <a:rPr lang="ru-RU" b="1" dirty="0" smtClean="0"/>
              <a:t>киста (финна). </a:t>
            </a:r>
            <a:r>
              <a:rPr lang="ru-RU" b="1" dirty="0"/>
              <a:t>Стенка пузыря состоит из наружной хитиновой и внутренней зародышевой оболочек. Полость заполнена жидкостью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6445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51418" y="423010"/>
            <a:ext cx="5165766" cy="622300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altLang="ru-RU" sz="3200" b="1" spc="300" dirty="0" smtClean="0">
                <a:solidFill>
                  <a:srgbClr val="7030A0"/>
                </a:solidFill>
                <a:latin typeface="+mn-lt"/>
              </a:rPr>
              <a:t>ЭХИНОКОКК ЛЕГКОГО</a:t>
            </a:r>
            <a:endParaRPr lang="ru-RU" altLang="ru-RU" sz="3200" b="1" spc="300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13318" name="Picture 6" descr="se005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0125" r="8956" b="10100"/>
          <a:stretch/>
        </p:blipFill>
        <p:spPr>
          <a:xfrm>
            <a:off x="6958940" y="2822454"/>
            <a:ext cx="3828165" cy="3768351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588" y="352763"/>
            <a:ext cx="5033098" cy="43379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2992582" y="1440848"/>
            <a:ext cx="8324602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Рентгенологическая картина характерна для кисты легкого – округлое, гомогенное затемнение легочной ткани с четкими контурами на фоне неизмененной легочной ткани</a:t>
            </a:r>
            <a:r>
              <a:rPr lang="ru-RU" sz="2400" b="1" dirty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34668" y="4443437"/>
            <a:ext cx="6400800" cy="13997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b="1" dirty="0"/>
              <a:t>Лечение оперативное. При резекции легкого опасно раздавить кисту, в результате чего может произойти обсеменение легочной ткани и распространение заболевания.</a:t>
            </a:r>
          </a:p>
        </p:txBody>
      </p:sp>
    </p:spTree>
    <p:extLst>
      <p:ext uri="{BB962C8B-B14F-4D97-AF65-F5344CB8AC3E}">
        <p14:creationId xmlns:p14="http://schemas.microsoft.com/office/powerpoint/2010/main" val="185947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902" t="18071" r="43715" b="15466"/>
          <a:stretch/>
        </p:blipFill>
        <p:spPr>
          <a:xfrm>
            <a:off x="266281" y="690928"/>
            <a:ext cx="3905721" cy="37915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229" y="3314306"/>
            <a:ext cx="3828083" cy="34444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9562" y="186022"/>
            <a:ext cx="376244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b="1" spc="300" dirty="0" smtClean="0"/>
              <a:t>ОСТРЫЙ АБСЦЕСС ЛЕГКОГО</a:t>
            </a:r>
            <a:endParaRPr lang="ru-RU" b="1" spc="300" dirty="0"/>
          </a:p>
        </p:txBody>
      </p:sp>
      <p:sp>
        <p:nvSpPr>
          <p:cNvPr id="9" name="TextBox 8"/>
          <p:cNvSpPr txBox="1"/>
          <p:nvPr/>
        </p:nvSpPr>
        <p:spPr>
          <a:xfrm>
            <a:off x="7834394" y="5760655"/>
            <a:ext cx="3684983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b="1" spc="300" dirty="0" smtClean="0"/>
              <a:t>ФИБРОЗНО-КАВЕРНОЗНЫЙ</a:t>
            </a:r>
          </a:p>
          <a:p>
            <a:pPr algn="ctr"/>
            <a:r>
              <a:rPr lang="ru-RU" b="1" spc="300" dirty="0" smtClean="0"/>
              <a:t>ТУБЕРКУЛЕЗ</a:t>
            </a:r>
            <a:endParaRPr lang="ru-RU" b="1" spc="3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395796" y="960458"/>
            <a:ext cx="8352866" cy="20645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b="1" dirty="0"/>
              <a:t>Рентгенологически при остром абсцессе выявляется полость распада с наличием горизонтального уровня жидкости, что редко встречается при туберкулёзе, с широкой полосой затенения вокруг полости, размытым наружным и неровный внутренним контуром, локализацией в средних отделах лёгкого.</a:t>
            </a:r>
          </a:p>
          <a:p>
            <a:pPr algn="ctr">
              <a:lnSpc>
                <a:spcPct val="120000"/>
              </a:lnSpc>
            </a:pPr>
            <a:r>
              <a:rPr lang="ru-RU" b="1" dirty="0"/>
              <a:t>Обычно отсутствуют старые очаговые изменения, очаги </a:t>
            </a:r>
            <a:r>
              <a:rPr lang="ru-RU" b="1" dirty="0" err="1"/>
              <a:t>бронхогенного</a:t>
            </a:r>
            <a:r>
              <a:rPr lang="ru-RU" b="1" dirty="0"/>
              <a:t> обсеменения.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14755" y="186022"/>
            <a:ext cx="4151265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3200" b="1" spc="300" dirty="0" smtClean="0"/>
              <a:t>АБСЦЕСС  ЛЕГКОГО</a:t>
            </a:r>
            <a:endParaRPr lang="ru-RU" sz="3200" b="1" spc="3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8" t="30964" r="13490" b="9320"/>
          <a:stretch/>
        </p:blipFill>
        <p:spPr>
          <a:xfrm>
            <a:off x="1776333" y="3479470"/>
            <a:ext cx="4011601" cy="32792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7010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b="7942"/>
          <a:stretch/>
        </p:blipFill>
        <p:spPr>
          <a:xfrm>
            <a:off x="7528957" y="3981178"/>
            <a:ext cx="3150504" cy="27283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7188" y="251599"/>
            <a:ext cx="361701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b="1" spc="300" dirty="0" smtClean="0">
                <a:solidFill>
                  <a:prstClr val="black"/>
                </a:solidFill>
              </a:rPr>
              <a:t>ПОЛОСТНАЯ ФОРМА РАКА</a:t>
            </a:r>
            <a:endParaRPr lang="ru-RU" b="1" spc="3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68441" y="6048265"/>
            <a:ext cx="457837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spc="300" dirty="0" smtClean="0">
                <a:solidFill>
                  <a:prstClr val="black"/>
                </a:solidFill>
              </a:rPr>
              <a:t>ФИБРОЗНО-КАВЕРНОЗНЫЙ ТУБЕРКУЛЕЗ</a:t>
            </a:r>
            <a:endParaRPr lang="ru-RU" b="1" spc="300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08107" y="251599"/>
            <a:ext cx="6431592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2400" b="1" spc="300" dirty="0" smtClean="0">
                <a:solidFill>
                  <a:prstClr val="black"/>
                </a:solidFill>
              </a:rPr>
              <a:t>ПОЛОСТНАЯ ФОРМА РАКА ЛЕГКОГО</a:t>
            </a:r>
            <a:endParaRPr lang="ru-RU" sz="2400" b="1" spc="300" dirty="0">
              <a:solidFill>
                <a:prstClr val="black"/>
              </a:solidFill>
            </a:endParaRPr>
          </a:p>
        </p:txBody>
      </p:sp>
      <p:pic>
        <p:nvPicPr>
          <p:cNvPr id="11266" name="Picture 2" descr="C:\Users\tech\Desktop\Клинические фотографии\Полостная форма рака Юшков А М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8" t="4561" r="7273"/>
          <a:stretch/>
        </p:blipFill>
        <p:spPr bwMode="auto">
          <a:xfrm>
            <a:off x="160462" y="862939"/>
            <a:ext cx="4570468" cy="404157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978" y="2621731"/>
            <a:ext cx="3474330" cy="358993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788230" y="990898"/>
            <a:ext cx="7915338" cy="27515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b="1" dirty="0">
                <a:solidFill>
                  <a:prstClr val="black"/>
                </a:solidFill>
              </a:rPr>
              <a:t>Рентгенологически при полостной форме рака в отличие от туберкулезной каверны при полном распаде опухоли стенка полости сохраняет выраженную толщину, большую у дренирующего бронха (симптом «перстня»), а внутренний контур неровный, бугристый.</a:t>
            </a:r>
          </a:p>
          <a:p>
            <a:pPr algn="ctr">
              <a:lnSpc>
                <a:spcPct val="120000"/>
              </a:lnSpc>
            </a:pPr>
            <a:r>
              <a:rPr lang="ru-RU" b="1" dirty="0">
                <a:solidFill>
                  <a:prstClr val="black"/>
                </a:solidFill>
              </a:rPr>
              <a:t>«Дорожка» к корню легкого отсутствует, а в корне нередко выявляются увеличенные лимфатические узлы.</a:t>
            </a:r>
          </a:p>
          <a:p>
            <a:pPr algn="ctr">
              <a:lnSpc>
                <a:spcPct val="120000"/>
              </a:lnSpc>
            </a:pPr>
            <a:r>
              <a:rPr lang="ru-RU" b="1" dirty="0">
                <a:solidFill>
                  <a:prstClr val="black"/>
                </a:solidFill>
              </a:rPr>
              <a:t>Окружающая ткань при раке мало изменена – нет фиброза легочной ткани и </a:t>
            </a:r>
            <a:r>
              <a:rPr lang="ru-RU" b="1" dirty="0" err="1">
                <a:solidFill>
                  <a:prstClr val="black"/>
                </a:solidFill>
              </a:rPr>
              <a:t>бронхогенного</a:t>
            </a:r>
            <a:r>
              <a:rPr lang="ru-RU" b="1" dirty="0">
                <a:solidFill>
                  <a:prstClr val="black"/>
                </a:solidFill>
              </a:rPr>
              <a:t> обсеменения.</a:t>
            </a:r>
          </a:p>
        </p:txBody>
      </p:sp>
    </p:spTree>
    <p:extLst>
      <p:ext uri="{BB962C8B-B14F-4D97-AF65-F5344CB8AC3E}">
        <p14:creationId xmlns:p14="http://schemas.microsoft.com/office/powerpoint/2010/main" val="15543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1222049" y="461473"/>
            <a:ext cx="10153650" cy="1281261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ru-RU" sz="3100" b="1" dirty="0" smtClean="0">
                <a:solidFill>
                  <a:srgbClr val="7030A0"/>
                </a:solidFill>
                <a:latin typeface="+mn-lt"/>
              </a:rPr>
              <a:t>ТУБЕРКУЛЕЗ, КАК ЗАБОЛЕВАНИЕ НЕ ИМЕЕТ СПЕЦИФИЧЕСКИХ КЛИНИЧЕСКИХ ПРИЗНАКОВ</a:t>
            </a:r>
            <a:endParaRPr lang="ru-RU" sz="26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26205" y="1974079"/>
            <a:ext cx="6880538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В соответствии с клиническими рекомендациями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«</a:t>
            </a:r>
            <a:r>
              <a:rPr lang="ru-RU" sz="2400" b="1" dirty="0" smtClean="0">
                <a:solidFill>
                  <a:srgbClr val="002060"/>
                </a:solidFill>
              </a:rPr>
              <a:t>Туберкулез у взрослых</a:t>
            </a:r>
            <a:r>
              <a:rPr lang="ru-RU" sz="2400" b="1" smtClean="0">
                <a:solidFill>
                  <a:srgbClr val="002060"/>
                </a:solidFill>
              </a:rPr>
              <a:t>» 2022 года</a:t>
            </a:r>
            <a:endParaRPr lang="ru-RU" sz="2400" b="1" dirty="0">
              <a:solidFill>
                <a:srgbClr val="002060"/>
              </a:solidFill>
            </a:endParaRP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диагноз туберкулеза может быть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97594" y="4289989"/>
            <a:ext cx="2257221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/>
              <a:t> </a:t>
            </a:r>
            <a:r>
              <a:rPr lang="ru-RU" sz="2800" b="1" dirty="0" smtClean="0"/>
              <a:t>ВЕРОЯТНЫМ</a:t>
            </a:r>
            <a:endParaRPr lang="ru-RU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956703" y="4289989"/>
            <a:ext cx="3111429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УСТАНОВЛЕННЫМ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7631394" y="4289989"/>
            <a:ext cx="3851311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ВЕРИФИЦИРОВАННЫМ</a:t>
            </a:r>
            <a:endParaRPr lang="ru-RU" sz="2800" b="1" dirty="0"/>
          </a:p>
        </p:txBody>
      </p:sp>
      <p:cxnSp>
        <p:nvCxnSpPr>
          <p:cNvPr id="10" name="Прямая со стрелкой 9"/>
          <p:cNvCxnSpPr>
            <a:stCxn id="5" idx="2"/>
          </p:cNvCxnSpPr>
          <p:nvPr/>
        </p:nvCxnSpPr>
        <p:spPr>
          <a:xfrm flipH="1">
            <a:off x="2315910" y="3174408"/>
            <a:ext cx="3350564" cy="1047213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64462">
            <a:off x="5777849" y="2850617"/>
            <a:ext cx="3609597" cy="1694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Прямая со стрелкой 13"/>
          <p:cNvCxnSpPr>
            <a:endCxn id="7" idx="0"/>
          </p:cNvCxnSpPr>
          <p:nvPr/>
        </p:nvCxnSpPr>
        <p:spPr>
          <a:xfrm flipH="1">
            <a:off x="5512418" y="3174409"/>
            <a:ext cx="154056" cy="111558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71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500" y="4022147"/>
            <a:ext cx="2731681" cy="24579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039" y="699796"/>
            <a:ext cx="2801448" cy="27104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20568" y="3548790"/>
            <a:ext cx="2915543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ФИБРОЗНО-КАВЕРНОЗНЫЙ</a:t>
            </a:r>
          </a:p>
          <a:p>
            <a:pPr algn="ctr"/>
            <a:r>
              <a:rPr lang="ru-RU" b="1" dirty="0" smtClean="0"/>
              <a:t>ТУБЕРКУЛЕЗ</a:t>
            </a: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40" y="699796"/>
            <a:ext cx="1761823" cy="27104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521488" y="313691"/>
            <a:ext cx="251370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БРОНХОЭКТАТИЧЕСКАЯ</a:t>
            </a:r>
          </a:p>
          <a:p>
            <a:pPr algn="ctr"/>
            <a:r>
              <a:rPr lang="ru-RU" b="1" dirty="0" smtClean="0"/>
              <a:t>БОЛЕЗНЬ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756090" y="300968"/>
            <a:ext cx="6322180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800" b="1" spc="300" dirty="0" smtClean="0"/>
              <a:t>БРОНХОЭКТАТИЧЕСКАЯ БОЛЕЗНЬ</a:t>
            </a:r>
          </a:p>
          <a:p>
            <a:pPr algn="ctr"/>
            <a:r>
              <a:rPr lang="ru-RU" sz="2800" b="1" spc="300" dirty="0" smtClean="0"/>
              <a:t>ЛЕГКИХ</a:t>
            </a:r>
            <a:endParaRPr lang="ru-RU" sz="2800" b="1" spc="3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353299" y="2117629"/>
            <a:ext cx="5486400" cy="31700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spc="300" dirty="0" smtClean="0"/>
              <a:t>БРОНХОЭКТАТИЧЕСКАЯ БОЛЕЗНЬ</a:t>
            </a:r>
            <a:r>
              <a:rPr lang="ru-RU" sz="2000" b="1" dirty="0" smtClean="0"/>
              <a:t> </a:t>
            </a:r>
            <a:r>
              <a:rPr lang="ru-RU" sz="2000" b="1" dirty="0"/>
              <a:t>представляет собой приобретенное или врождённое заболевание, характеризующееся, как правило, локализованным хроническим нагноительным процессом (гнойным </a:t>
            </a:r>
            <a:r>
              <a:rPr lang="ru-RU" sz="2000" b="1" dirty="0" err="1"/>
              <a:t>эндобронхитом</a:t>
            </a:r>
            <a:r>
              <a:rPr lang="ru-RU" sz="2000" b="1" dirty="0"/>
              <a:t>) в необратимо изменённых (расширенных и деформированных) функционально неполноценных бронхах, преимущественно нижних отделов лёгких.</a:t>
            </a:r>
          </a:p>
        </p:txBody>
      </p:sp>
    </p:spTree>
    <p:extLst>
      <p:ext uri="{BB962C8B-B14F-4D97-AF65-F5344CB8AC3E}">
        <p14:creationId xmlns:p14="http://schemas.microsoft.com/office/powerpoint/2010/main" val="322058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title"/>
          </p:nvPr>
        </p:nvSpPr>
        <p:spPr>
          <a:xfrm>
            <a:off x="2604889" y="5261622"/>
            <a:ext cx="5771790" cy="1143000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ru-RU" altLang="ru-RU" sz="2000" b="1" spc="300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ЛЕВОСТОРОННИЙ ЭКССУДАТИВНЫЙ КОСТОДИАФРАГМАЛЬНЫЙ ПЛЕВРИТ</a:t>
            </a:r>
            <a:endParaRPr lang="ru-RU" altLang="ru-RU" sz="2000" b="1" spc="300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graphicFrame>
        <p:nvGraphicFramePr>
          <p:cNvPr id="54275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7482761"/>
              </p:ext>
            </p:extLst>
          </p:nvPr>
        </p:nvGraphicFramePr>
        <p:xfrm>
          <a:off x="3320018" y="1074891"/>
          <a:ext cx="4341532" cy="39934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4" r:id="rId3" imgW="9753178" imgH="8966649" progId="ViewerFrameClass">
                  <p:embed/>
                </p:oleObj>
              </mc:Choice>
              <mc:Fallback>
                <p:oleObj r:id="rId3" imgW="9753178" imgH="8966649" progId="ViewerFrameClass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269" b="3535"/>
                      <a:stretch>
                        <a:fillRect/>
                      </a:stretch>
                    </p:blipFill>
                    <p:spPr bwMode="auto">
                      <a:xfrm>
                        <a:off x="3320018" y="1074891"/>
                        <a:ext cx="4341532" cy="3993498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937447" y="296883"/>
            <a:ext cx="57349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spc="300" dirty="0" smtClean="0">
                <a:solidFill>
                  <a:srgbClr val="7030A0"/>
                </a:solidFill>
              </a:rPr>
              <a:t>ТУБЕРКУЛЕЗНЫЙ ПЛЕВРИТ</a:t>
            </a:r>
            <a:endParaRPr lang="ru-RU" sz="3200" b="1" spc="3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27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24594" y="392875"/>
            <a:ext cx="8509858" cy="1120775"/>
          </a:xfrm>
        </p:spPr>
        <p:txBody>
          <a:bodyPr anchor="b">
            <a:no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ru-RU" altLang="ru-RU" sz="2800" b="1" spc="300" dirty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ДИФФЕРЕНЦИАЛЬНАЯ ДИАГНОСТИКА ТУБЕРКУЛЕЗНОГО ПЛЕВРИТА</a:t>
            </a:r>
          </a:p>
        </p:txBody>
      </p:sp>
      <p:sp>
        <p:nvSpPr>
          <p:cNvPr id="55299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2577915" y="1909948"/>
            <a:ext cx="7856537" cy="3619995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buClr>
                <a:schemeClr val="tx1"/>
              </a:buClr>
              <a:buSzPct val="85000"/>
            </a:pPr>
            <a:r>
              <a:rPr lang="ru-RU" altLang="ru-RU" sz="2400" b="1" dirty="0">
                <a:cs typeface="Times New Roman" panose="02020603050405020304" pitchFamily="18" charset="0"/>
              </a:rPr>
              <a:t>Пара- и </a:t>
            </a:r>
            <a:r>
              <a:rPr lang="ru-RU" altLang="ru-RU" sz="2400" b="1" dirty="0" err="1">
                <a:cs typeface="Times New Roman" panose="02020603050405020304" pitchFamily="18" charset="0"/>
              </a:rPr>
              <a:t>метапневмонические</a:t>
            </a:r>
            <a:r>
              <a:rPr lang="ru-RU" altLang="ru-RU" sz="2400" b="1" dirty="0">
                <a:cs typeface="Times New Roman" panose="02020603050405020304" pitchFamily="18" charset="0"/>
              </a:rPr>
              <a:t> плевриты</a:t>
            </a:r>
          </a:p>
          <a:p>
            <a:pPr eaLnBrk="1" hangingPunct="1">
              <a:lnSpc>
                <a:spcPct val="100000"/>
              </a:lnSpc>
              <a:buClr>
                <a:schemeClr val="tx1"/>
              </a:buClr>
              <a:buSzPct val="85000"/>
            </a:pPr>
            <a:r>
              <a:rPr lang="ru-RU" altLang="ru-RU" sz="2400" b="1" dirty="0">
                <a:cs typeface="Times New Roman" panose="02020603050405020304" pitchFamily="18" charset="0"/>
              </a:rPr>
              <a:t>Плевриты при ревматизме и других системных заболеваний соединительной </a:t>
            </a:r>
            <a:r>
              <a:rPr lang="ru-RU" altLang="ru-RU" sz="2400" b="1" dirty="0" smtClean="0">
                <a:cs typeface="Times New Roman" panose="02020603050405020304" pitchFamily="18" charset="0"/>
              </a:rPr>
              <a:t>ткани</a:t>
            </a:r>
          </a:p>
          <a:p>
            <a:pPr eaLnBrk="1" hangingPunct="1">
              <a:lnSpc>
                <a:spcPct val="100000"/>
              </a:lnSpc>
              <a:buClr>
                <a:schemeClr val="tx1"/>
              </a:buClr>
              <a:buSzPct val="85000"/>
            </a:pPr>
            <a:r>
              <a:rPr lang="ru-RU" altLang="ru-RU" sz="2400" b="1" dirty="0" smtClean="0">
                <a:cs typeface="Times New Roman" panose="02020603050405020304" pitchFamily="18" charset="0"/>
              </a:rPr>
              <a:t>Сердечной недостаточности</a:t>
            </a:r>
            <a:endParaRPr lang="ru-RU" altLang="ru-RU" sz="2400" b="1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buClr>
                <a:schemeClr val="tx1"/>
              </a:buClr>
              <a:buSzPct val="85000"/>
            </a:pPr>
            <a:r>
              <a:rPr lang="ru-RU" altLang="ru-RU" sz="2400" b="1" dirty="0">
                <a:cs typeface="Times New Roman" panose="02020603050405020304" pitchFamily="18" charset="0"/>
              </a:rPr>
              <a:t>Плеврит травматический</a:t>
            </a:r>
          </a:p>
          <a:p>
            <a:pPr eaLnBrk="1" hangingPunct="1">
              <a:lnSpc>
                <a:spcPct val="100000"/>
              </a:lnSpc>
              <a:buClr>
                <a:schemeClr val="tx1"/>
              </a:buClr>
              <a:buSzPct val="85000"/>
            </a:pPr>
            <a:r>
              <a:rPr lang="ru-RU" altLang="ru-RU" sz="2400" b="1" dirty="0">
                <a:cs typeface="Times New Roman" panose="02020603050405020304" pitchFamily="18" charset="0"/>
              </a:rPr>
              <a:t>Опухолевые плевриты</a:t>
            </a:r>
          </a:p>
          <a:p>
            <a:pPr eaLnBrk="1" hangingPunct="1">
              <a:lnSpc>
                <a:spcPct val="100000"/>
              </a:lnSpc>
              <a:buClr>
                <a:schemeClr val="tx1"/>
              </a:buClr>
              <a:buSzPct val="85000"/>
            </a:pPr>
            <a:r>
              <a:rPr lang="ru-RU" altLang="ru-RU" sz="2400" b="1" dirty="0">
                <a:cs typeface="Times New Roman" panose="02020603050405020304" pitchFamily="18" charset="0"/>
              </a:rPr>
              <a:t>Первичная опухоль плевры (</a:t>
            </a:r>
            <a:r>
              <a:rPr lang="ru-RU" altLang="ru-RU" sz="2400" b="1" dirty="0" err="1">
                <a:cs typeface="Times New Roman" panose="02020603050405020304" pitchFamily="18" charset="0"/>
              </a:rPr>
              <a:t>мезотелиома</a:t>
            </a:r>
            <a:r>
              <a:rPr lang="ru-RU" altLang="ru-RU" sz="2400" b="1" dirty="0"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263849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63041" y="484731"/>
            <a:ext cx="8530046" cy="940364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spc="300" dirty="0">
                <a:solidFill>
                  <a:srgbClr val="7030A0"/>
                </a:solidFill>
                <a:latin typeface="+mn-lt"/>
              </a:rPr>
              <a:t>АЛГОРИТМЫ ДИАГНОСТИКИ ТУБЕРКУЛЕЗНОГО ПЛЕВРИТА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628503" y="1934119"/>
            <a:ext cx="8543925" cy="42141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900" b="1" u="sng" dirty="0"/>
          </a:p>
          <a:p>
            <a:pPr marL="342900" indent="-342900">
              <a:buAutoNum type="arabicPeriod"/>
            </a:pPr>
            <a:r>
              <a:rPr lang="ru-RU" sz="1800" b="1" dirty="0"/>
              <a:t>Микробиологическое исследование: (двух образцов мокроты и плевральной жидкости)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ru-RU" sz="1800" b="1" dirty="0"/>
              <a:t>	</a:t>
            </a:r>
            <a:r>
              <a:rPr lang="ru-RU" sz="1800" b="1" dirty="0">
                <a:solidFill>
                  <a:srgbClr val="002060"/>
                </a:solidFill>
              </a:rPr>
              <a:t>люминесцентная микроскопия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ru-RU" sz="1800" b="1" dirty="0">
                <a:solidFill>
                  <a:srgbClr val="002060"/>
                </a:solidFill>
              </a:rPr>
              <a:t>	молекулярно-генетические методы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ru-RU" sz="1800" b="1" dirty="0">
                <a:solidFill>
                  <a:srgbClr val="002060"/>
                </a:solidFill>
              </a:rPr>
              <a:t>	</a:t>
            </a:r>
            <a:r>
              <a:rPr lang="ru-RU" sz="1800" b="1" dirty="0" err="1">
                <a:solidFill>
                  <a:srgbClr val="002060"/>
                </a:solidFill>
              </a:rPr>
              <a:t>культуральные</a:t>
            </a:r>
            <a:r>
              <a:rPr lang="ru-RU" sz="1800" b="1" dirty="0">
                <a:solidFill>
                  <a:srgbClr val="002060"/>
                </a:solidFill>
              </a:rPr>
              <a:t> методы (посев на жидкие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ru-RU" sz="1800" b="1" dirty="0">
                <a:solidFill>
                  <a:srgbClr val="002060"/>
                </a:solidFill>
              </a:rPr>
              <a:t>	и плотные питательные среды.)</a:t>
            </a:r>
          </a:p>
          <a:p>
            <a:pPr marL="0" indent="0">
              <a:buNone/>
            </a:pPr>
            <a:r>
              <a:rPr lang="ru-RU" sz="1800" b="1" dirty="0"/>
              <a:t>2. Иммунологические пробы (ДИАСКИНТЕСТ).</a:t>
            </a:r>
          </a:p>
          <a:p>
            <a:pPr marL="0" indent="0">
              <a:buNone/>
            </a:pPr>
            <a:r>
              <a:rPr lang="ru-RU" sz="1800" b="1" dirty="0"/>
              <a:t>3. Рентгенологическое исследование (обзорная рентгенография</a:t>
            </a:r>
          </a:p>
          <a:p>
            <a:pPr marL="0" indent="0">
              <a:buNone/>
            </a:pPr>
            <a:r>
              <a:rPr lang="ru-RU" sz="1800" b="1" dirty="0"/>
              <a:t>	грудной клетки, компьютерная томография)</a:t>
            </a:r>
          </a:p>
          <a:p>
            <a:pPr marL="0" indent="0">
              <a:buNone/>
            </a:pPr>
            <a:r>
              <a:rPr lang="ru-RU" sz="1800" b="1" dirty="0"/>
              <a:t>3. Бронхоскопия </a:t>
            </a:r>
          </a:p>
          <a:p>
            <a:pPr marL="0" indent="0">
              <a:buNone/>
            </a:pPr>
            <a:r>
              <a:rPr lang="ru-RU" sz="1800" b="1" dirty="0"/>
              <a:t>4. Биопсия плевры с торакоскопией</a:t>
            </a:r>
          </a:p>
        </p:txBody>
      </p:sp>
    </p:spTree>
    <p:extLst>
      <p:ext uri="{BB962C8B-B14F-4D97-AF65-F5344CB8AC3E}">
        <p14:creationId xmlns:p14="http://schemas.microsoft.com/office/powerpoint/2010/main" val="288805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 </a:t>
            </a:r>
          </a:p>
        </p:txBody>
      </p:sp>
      <p:sp>
        <p:nvSpPr>
          <p:cNvPr id="56323" name="Объект 2"/>
          <p:cNvSpPr>
            <a:spLocks noGrp="1"/>
          </p:cNvSpPr>
          <p:nvPr>
            <p:ph idx="1"/>
          </p:nvPr>
        </p:nvSpPr>
        <p:spPr>
          <a:xfrm>
            <a:off x="1175657" y="609600"/>
            <a:ext cx="8605653" cy="5715000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b="1" spc="3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ДЛЯ ТУБЕРКУЛЕЗНОГО ПЛЕВРИТА ХАРАКТЕРНО</a:t>
            </a:r>
            <a:r>
              <a:rPr lang="ru-RU" altLang="ru-RU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:</a:t>
            </a:r>
          </a:p>
          <a:p>
            <a:pPr marL="0" indent="0" algn="ctr">
              <a:buNone/>
            </a:pPr>
            <a:endParaRPr lang="ru-RU" altLang="ru-RU" b="1" dirty="0" smtClean="0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Tx/>
              <a:buAutoNum type="arabicPeriod"/>
            </a:pPr>
            <a:r>
              <a:rPr lang="ru-RU" altLang="ru-RU" sz="2000" b="1" dirty="0" smtClean="0">
                <a:cs typeface="Times New Roman" panose="02020603050405020304" pitchFamily="18" charset="0"/>
              </a:rPr>
              <a:t>Возраст меньше 40 лет</a:t>
            </a:r>
          </a:p>
          <a:p>
            <a:pPr>
              <a:lnSpc>
                <a:spcPct val="100000"/>
              </a:lnSpc>
              <a:buFontTx/>
              <a:buAutoNum type="arabicPeriod"/>
            </a:pPr>
            <a:r>
              <a:rPr lang="ru-RU" altLang="ru-RU" sz="2000" b="1" dirty="0" smtClean="0">
                <a:cs typeface="Times New Roman" panose="02020603050405020304" pitchFamily="18" charset="0"/>
              </a:rPr>
              <a:t>Экссудат серозный</a:t>
            </a:r>
          </a:p>
          <a:p>
            <a:pPr>
              <a:lnSpc>
                <a:spcPct val="100000"/>
              </a:lnSpc>
              <a:buFontTx/>
              <a:buAutoNum type="arabicPeriod"/>
            </a:pPr>
            <a:r>
              <a:rPr lang="ru-RU" altLang="ru-RU" sz="2000" b="1" dirty="0" smtClean="0">
                <a:cs typeface="Times New Roman" panose="02020603050405020304" pitchFamily="18" charset="0"/>
              </a:rPr>
              <a:t>Количество белка 45-50 г/л</a:t>
            </a:r>
          </a:p>
          <a:p>
            <a:pPr>
              <a:lnSpc>
                <a:spcPct val="100000"/>
              </a:lnSpc>
              <a:buFontTx/>
              <a:buAutoNum type="arabicPeriod"/>
            </a:pPr>
            <a:r>
              <a:rPr lang="ru-RU" altLang="ru-RU" sz="2000" b="1" dirty="0" smtClean="0">
                <a:cs typeface="Times New Roman" panose="02020603050405020304" pitchFamily="18" charset="0"/>
              </a:rPr>
              <a:t>По клеточному составу преобладают лимфоциты.</a:t>
            </a:r>
          </a:p>
          <a:p>
            <a:pPr>
              <a:lnSpc>
                <a:spcPct val="100000"/>
              </a:lnSpc>
              <a:buFontTx/>
              <a:buAutoNum type="arabicPeriod"/>
            </a:pPr>
            <a:r>
              <a:rPr lang="ru-RU" altLang="ru-RU" sz="2000" b="1" dirty="0" smtClean="0">
                <a:cs typeface="Times New Roman" panose="02020603050405020304" pitchFamily="18" charset="0"/>
              </a:rPr>
              <a:t>Возможно обнаружение МБТ</a:t>
            </a:r>
          </a:p>
          <a:p>
            <a:pPr>
              <a:lnSpc>
                <a:spcPct val="100000"/>
              </a:lnSpc>
              <a:buFontTx/>
              <a:buAutoNum type="arabicPeriod"/>
            </a:pPr>
            <a:r>
              <a:rPr lang="ru-RU" altLang="ru-RU" sz="2000" b="1" dirty="0" smtClean="0">
                <a:cs typeface="Times New Roman" panose="02020603050405020304" pitchFamily="18" charset="0"/>
              </a:rPr>
              <a:t>Экссудат не имеет тенденции к накоплению.</a:t>
            </a:r>
          </a:p>
          <a:p>
            <a:pPr>
              <a:buFontTx/>
              <a:buNone/>
            </a:pP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45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80"/>
          <a:stretch/>
        </p:blipFill>
        <p:spPr>
          <a:xfrm>
            <a:off x="629393" y="1127057"/>
            <a:ext cx="4263242" cy="47696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98"/>
          <a:stretch/>
        </p:blipFill>
        <p:spPr>
          <a:xfrm>
            <a:off x="6073318" y="1127057"/>
            <a:ext cx="5100048" cy="47397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432568" y="258477"/>
            <a:ext cx="6746975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3200" b="1" spc="300" dirty="0" smtClean="0">
                <a:solidFill>
                  <a:srgbClr val="7030A0"/>
                </a:solidFill>
              </a:rPr>
              <a:t>ОПЕРАЦИЯ - БИОПСИЯ ПЛЕВРЫ</a:t>
            </a:r>
            <a:endParaRPr lang="ru-RU" sz="3200" b="1" spc="3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14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1" b="1"/>
          <a:stretch/>
        </p:blipFill>
        <p:spPr>
          <a:xfrm>
            <a:off x="917298" y="1235034"/>
            <a:ext cx="4269823" cy="43107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0" b="14225"/>
          <a:stretch/>
        </p:blipFill>
        <p:spPr>
          <a:xfrm>
            <a:off x="6117913" y="1235034"/>
            <a:ext cx="4427375" cy="43107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432568" y="258477"/>
            <a:ext cx="6746975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3200" b="1" spc="300" dirty="0" smtClean="0">
                <a:solidFill>
                  <a:srgbClr val="7030A0"/>
                </a:solidFill>
              </a:rPr>
              <a:t>ОПЕРАЦИЯ - БИОПСИЯ ПЛЕВРЫ</a:t>
            </a:r>
            <a:endParaRPr lang="ru-RU" sz="3200" b="1" spc="3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21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8" t="15551" r="21190" b="3823"/>
          <a:stretch/>
        </p:blipFill>
        <p:spPr>
          <a:xfrm>
            <a:off x="736270" y="901274"/>
            <a:ext cx="4591868" cy="48556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7" t="24556" r="21637" b="20621"/>
          <a:stretch/>
        </p:blipFill>
        <p:spPr>
          <a:xfrm rot="5400000">
            <a:off x="6535161" y="844242"/>
            <a:ext cx="4855619" cy="49696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588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" t="11299" r="4395" b="7357"/>
          <a:stretch/>
        </p:blipFill>
        <p:spPr>
          <a:xfrm>
            <a:off x="374762" y="1127715"/>
            <a:ext cx="5123514" cy="48556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4" r="15616" b="15271"/>
          <a:stretch/>
        </p:blipFill>
        <p:spPr>
          <a:xfrm>
            <a:off x="6067985" y="1127715"/>
            <a:ext cx="5249199" cy="48556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422658" y="271662"/>
            <a:ext cx="6151236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3200" b="1" spc="300" dirty="0" smtClean="0">
                <a:solidFill>
                  <a:srgbClr val="7030A0"/>
                </a:solidFill>
              </a:rPr>
              <a:t>ДИАФРАГМАЛЬНАЯ   ГРЫЖА</a:t>
            </a:r>
            <a:endParaRPr lang="ru-RU" sz="3200" b="1" spc="3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9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236" y="1205859"/>
            <a:ext cx="6078880" cy="4999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748180" y="277602"/>
            <a:ext cx="8239756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3200" b="1" spc="300" dirty="0" smtClean="0">
                <a:solidFill>
                  <a:srgbClr val="7030A0"/>
                </a:solidFill>
              </a:rPr>
              <a:t>ЦЕЛОМИЧЕСКАЯ   КИСТА   ПЕРИКАРДА</a:t>
            </a:r>
            <a:endParaRPr lang="ru-RU" sz="3200" b="1" spc="3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61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430907" y="2427005"/>
            <a:ext cx="11306907" cy="1401511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lvl="0" algn="ctr">
              <a:lnSpc>
                <a:spcPct val="120000"/>
              </a:lnSpc>
              <a:spcBef>
                <a:spcPts val="1000"/>
              </a:spcBef>
            </a:pPr>
            <a:r>
              <a:rPr lang="ru-RU" sz="2700" b="1" dirty="0">
                <a:solidFill>
                  <a:srgbClr val="7030A0"/>
                </a:solidFill>
                <a:latin typeface="+mn-lt"/>
              </a:rPr>
              <a:t>ДИАГНОЗ ТУБЕРКУЛЕЗА СЧИТАЕТСЯ УСТАНОВЛЕННЫМ </a:t>
            </a:r>
            <a:r>
              <a:rPr lang="ru-RU" sz="2700" b="1" dirty="0" smtClean="0">
                <a:solidFill>
                  <a:srgbClr val="7030A0"/>
                </a:solidFill>
                <a:latin typeface="+mn-lt"/>
              </a:rPr>
              <a:t>:</a:t>
            </a:r>
            <a:br>
              <a:rPr lang="ru-RU" sz="2700" b="1" dirty="0" smtClean="0">
                <a:solidFill>
                  <a:srgbClr val="7030A0"/>
                </a:solidFill>
                <a:latin typeface="+mn-lt"/>
              </a:rPr>
            </a:br>
            <a:r>
              <a:rPr lang="ru-RU" sz="24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если у пациента имеются клинико-рентгенологические признаки заболевания,</a:t>
            </a:r>
            <a:br>
              <a:rPr lang="ru-RU" sz="24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ru-RU" sz="24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но отсутствует </a:t>
            </a:r>
            <a:r>
              <a:rPr lang="ru-RU" sz="2400" b="1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бактериовыделение</a:t>
            </a:r>
            <a:r>
              <a:rPr lang="ru-RU" sz="24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и гистологическое подтверждение </a:t>
            </a:r>
            <a:r>
              <a:rPr lang="ru-RU" sz="2400" b="1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диагноза</a:t>
            </a:r>
            <a:endParaRPr lang="ru-RU" sz="24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0906" y="4059250"/>
            <a:ext cx="11306908" cy="20867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ea typeface="+mj-ea"/>
                <a:cs typeface="+mj-cs"/>
              </a:rPr>
              <a:t>ДИАГНОЗ ТУБЕРКУЛЕЗА СЧИТАЕТСЯ </a:t>
            </a:r>
            <a:r>
              <a:rPr lang="ru-RU" sz="2400" b="1" dirty="0" smtClean="0">
                <a:solidFill>
                  <a:srgbClr val="7030A0"/>
                </a:solidFill>
                <a:ea typeface="+mj-ea"/>
                <a:cs typeface="+mj-cs"/>
              </a:rPr>
              <a:t>ВЕРИФИЦИРОВАННЫМ:</a:t>
            </a:r>
            <a:endParaRPr lang="ru-RU" sz="2400" b="1" dirty="0"/>
          </a:p>
          <a:p>
            <a:pPr algn="ctr">
              <a:lnSpc>
                <a:spcPct val="120000"/>
              </a:lnSpc>
            </a:pPr>
            <a:r>
              <a:rPr lang="ru-RU" sz="2200" b="1" dirty="0" smtClean="0"/>
              <a:t>если </a:t>
            </a:r>
            <a:r>
              <a:rPr lang="ru-RU" sz="2200" b="1" dirty="0"/>
              <a:t>у пациента, наряду с клинико-лабораторными </a:t>
            </a:r>
            <a:r>
              <a:rPr lang="ru-RU" sz="2200" b="1" dirty="0" smtClean="0"/>
              <a:t>и рентгенологическими </a:t>
            </a:r>
            <a:r>
              <a:rPr lang="ru-RU" sz="2200" b="1" dirty="0"/>
              <a:t>признаками туберкулеза, идентифицированы МБТ любым микробиологическим и</a:t>
            </a:r>
          </a:p>
          <a:p>
            <a:pPr algn="ctr">
              <a:lnSpc>
                <a:spcPct val="120000"/>
              </a:lnSpc>
            </a:pPr>
            <a:r>
              <a:rPr lang="ru-RU" sz="2200" b="1" dirty="0"/>
              <a:t>молекулярно-генетическим методом и/или получены результаты </a:t>
            </a:r>
            <a:r>
              <a:rPr lang="ru-RU" sz="2200" b="1" dirty="0" smtClean="0"/>
              <a:t>гистологического </a:t>
            </a:r>
            <a:r>
              <a:rPr lang="ru-RU" sz="2200" b="1" dirty="0"/>
              <a:t>исследования</a:t>
            </a:r>
            <a:r>
              <a:rPr lang="ru-RU" sz="2200" b="1" dirty="0" smtClean="0"/>
              <a:t>, указывающие </a:t>
            </a:r>
            <a:r>
              <a:rPr lang="ru-RU" sz="2200" b="1" dirty="0"/>
              <a:t>на наличие туберкулезной гранулемы в пораженном </a:t>
            </a:r>
            <a:r>
              <a:rPr lang="ru-RU" sz="2200" b="1" dirty="0" smtClean="0"/>
              <a:t>органе</a:t>
            </a:r>
            <a:endParaRPr lang="ru-RU" sz="2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49480" y="435836"/>
            <a:ext cx="10699659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b="1" dirty="0">
                <a:solidFill>
                  <a:srgbClr val="7030A0"/>
                </a:solidFill>
                <a:ea typeface="+mj-ea"/>
                <a:cs typeface="+mj-cs"/>
              </a:rPr>
              <a:t>ДИАГНОЗ ТУБЕРКУЛЕЗА СЧИТАЕТСЯ ВЕРОЯТНЫМ</a:t>
            </a:r>
            <a:r>
              <a:rPr lang="ru-RU" sz="2400" b="1" dirty="0" smtClean="0">
                <a:solidFill>
                  <a:srgbClr val="7030A0"/>
                </a:solidFill>
                <a:ea typeface="+mj-ea"/>
                <a:cs typeface="+mj-cs"/>
              </a:rPr>
              <a:t>:</a:t>
            </a:r>
          </a:p>
          <a:p>
            <a:pPr algn="ctr">
              <a:lnSpc>
                <a:spcPct val="120000"/>
              </a:lnSpc>
            </a:pPr>
            <a:r>
              <a:rPr lang="ru-RU" sz="2200" b="1" dirty="0" smtClean="0"/>
              <a:t> имеются </a:t>
            </a:r>
            <a:r>
              <a:rPr lang="ru-RU" sz="2200" b="1" dirty="0"/>
              <a:t>клинические признаки, подозрительные на </a:t>
            </a:r>
            <a:r>
              <a:rPr lang="ru-RU" sz="2200" b="1" dirty="0" smtClean="0"/>
              <a:t>туберкулез.</a:t>
            </a:r>
            <a:endParaRPr lang="ru-RU" sz="2200" b="1" dirty="0"/>
          </a:p>
          <a:p>
            <a:pPr algn="ctr">
              <a:lnSpc>
                <a:spcPct val="120000"/>
              </a:lnSpc>
            </a:pPr>
            <a:r>
              <a:rPr lang="ru-RU" sz="2200" b="1" dirty="0" smtClean="0"/>
              <a:t> </a:t>
            </a:r>
            <a:r>
              <a:rPr lang="ru-RU" sz="2200" b="1" dirty="0"/>
              <a:t>Положительная проба с аллергеном туберкулезным рекомбинантным или другие</a:t>
            </a:r>
          </a:p>
          <a:p>
            <a:pPr algn="ctr">
              <a:lnSpc>
                <a:spcPct val="120000"/>
              </a:lnSpc>
            </a:pPr>
            <a:r>
              <a:rPr lang="ru-RU" sz="2200" b="1" dirty="0"/>
              <a:t>положительные тесты определения высвобождения гамма-интерферона (T.SPOT-TB</a:t>
            </a:r>
            <a:r>
              <a:rPr lang="ru-RU" sz="2200" b="1" dirty="0" smtClean="0"/>
              <a:t>)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376745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53439" y="1243232"/>
            <a:ext cx="1040199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2400" b="1" dirty="0" smtClean="0">
                <a:solidFill>
                  <a:srgbClr val="7030A0"/>
                </a:solidFill>
                <a:ea typeface="Times New Roman" panose="02020603050405020304" pitchFamily="18" charset="0"/>
              </a:rPr>
              <a:t>Таким  образом  </a:t>
            </a:r>
            <a:r>
              <a:rPr lang="ru-RU" sz="2400" b="1" dirty="0">
                <a:solidFill>
                  <a:srgbClr val="7030A0"/>
                </a:solidFill>
                <a:ea typeface="Times New Roman" panose="02020603050405020304" pitchFamily="18" charset="0"/>
              </a:rPr>
              <a:t>дифференциальная </a:t>
            </a:r>
            <a:r>
              <a:rPr lang="ru-RU" sz="2400" b="1" dirty="0" smtClean="0">
                <a:solidFill>
                  <a:srgbClr val="7030A0"/>
                </a:solidFill>
                <a:ea typeface="Times New Roman" panose="02020603050405020304" pitchFamily="18" charset="0"/>
              </a:rPr>
              <a:t> диагностика  заболеваний  </a:t>
            </a:r>
            <a:r>
              <a:rPr lang="ru-RU" sz="2400" b="1" dirty="0">
                <a:solidFill>
                  <a:srgbClr val="7030A0"/>
                </a:solidFill>
                <a:ea typeface="Times New Roman" panose="02020603050405020304" pitchFamily="18" charset="0"/>
              </a:rPr>
              <a:t>легких нередко </a:t>
            </a:r>
            <a:r>
              <a:rPr lang="ru-RU" sz="2400" b="1" dirty="0" smtClean="0">
                <a:solidFill>
                  <a:srgbClr val="7030A0"/>
                </a:solidFill>
                <a:ea typeface="Times New Roman" panose="02020603050405020304" pitchFamily="18" charset="0"/>
              </a:rPr>
              <a:t> представляет  большие  трудности.</a:t>
            </a:r>
          </a:p>
          <a:p>
            <a:pPr indent="457200" algn="ctr"/>
            <a:r>
              <a:rPr lang="ru-RU" sz="2400" b="1" dirty="0" smtClean="0">
                <a:solidFill>
                  <a:srgbClr val="7030A0"/>
                </a:solidFill>
                <a:ea typeface="Times New Roman" panose="02020603050405020304" pitchFamily="18" charset="0"/>
              </a:rPr>
              <a:t>В  диагностике  </a:t>
            </a:r>
            <a:r>
              <a:rPr lang="ru-RU" sz="2400" b="1" dirty="0">
                <a:solidFill>
                  <a:srgbClr val="7030A0"/>
                </a:solidFill>
                <a:ea typeface="Times New Roman" panose="02020603050405020304" pitchFamily="18" charset="0"/>
              </a:rPr>
              <a:t>заболеваний </a:t>
            </a:r>
            <a:r>
              <a:rPr lang="ru-RU" sz="2400" b="1" dirty="0" smtClean="0">
                <a:solidFill>
                  <a:srgbClr val="7030A0"/>
                </a:solidFill>
                <a:ea typeface="Times New Roman" panose="02020603050405020304" pitchFamily="18" charset="0"/>
              </a:rPr>
              <a:t> необходимо  отдавать  </a:t>
            </a:r>
            <a:r>
              <a:rPr lang="ru-RU" sz="2400" b="1" dirty="0">
                <a:solidFill>
                  <a:srgbClr val="7030A0"/>
                </a:solidFill>
                <a:ea typeface="Times New Roman" panose="02020603050405020304" pitchFamily="18" charset="0"/>
              </a:rPr>
              <a:t>предпочтение </a:t>
            </a:r>
            <a:r>
              <a:rPr lang="ru-RU" sz="2400" b="1" dirty="0" smtClean="0">
                <a:solidFill>
                  <a:srgbClr val="7030A0"/>
                </a:solidFill>
                <a:ea typeface="Times New Roman" panose="02020603050405020304" pitchFamily="18" charset="0"/>
              </a:rPr>
              <a:t>достоверным  </a:t>
            </a:r>
            <a:r>
              <a:rPr lang="ru-RU" sz="2400" b="1" dirty="0">
                <a:solidFill>
                  <a:srgbClr val="7030A0"/>
                </a:solidFill>
                <a:ea typeface="Times New Roman" panose="02020603050405020304" pitchFamily="18" charset="0"/>
              </a:rPr>
              <a:t>методам, </a:t>
            </a:r>
            <a:r>
              <a:rPr lang="ru-RU" sz="2400" b="1" dirty="0" smtClean="0">
                <a:solidFill>
                  <a:srgbClr val="7030A0"/>
                </a:solidFill>
                <a:ea typeface="Times New Roman" panose="02020603050405020304" pitchFamily="18" charset="0"/>
              </a:rPr>
              <a:t> которыми  </a:t>
            </a:r>
            <a:r>
              <a:rPr lang="ru-RU" sz="2400" b="1" dirty="0">
                <a:solidFill>
                  <a:srgbClr val="7030A0"/>
                </a:solidFill>
                <a:ea typeface="Times New Roman" panose="02020603050405020304" pitchFamily="18" charset="0"/>
              </a:rPr>
              <a:t>являются </a:t>
            </a:r>
            <a:r>
              <a:rPr lang="ru-RU" sz="2400" b="1" dirty="0" smtClean="0">
                <a:solidFill>
                  <a:srgbClr val="7030A0"/>
                </a:solidFill>
                <a:ea typeface="Times New Roman" panose="02020603050405020304" pitchFamily="18" charset="0"/>
              </a:rPr>
              <a:t> гистологическая </a:t>
            </a:r>
            <a:r>
              <a:rPr lang="ru-RU" sz="2400" b="1" dirty="0">
                <a:solidFill>
                  <a:srgbClr val="7030A0"/>
                </a:solidFill>
                <a:ea typeface="Times New Roman" panose="02020603050405020304" pitchFamily="18" charset="0"/>
              </a:rPr>
              <a:t>верификация </a:t>
            </a:r>
            <a:r>
              <a:rPr lang="ru-RU" sz="2400" b="1" dirty="0" smtClean="0">
                <a:solidFill>
                  <a:srgbClr val="7030A0"/>
                </a:solidFill>
                <a:ea typeface="Times New Roman" panose="02020603050405020304" pitchFamily="18" charset="0"/>
              </a:rPr>
              <a:t> диагноза  </a:t>
            </a:r>
            <a:r>
              <a:rPr lang="ru-RU" sz="2400" b="1" dirty="0">
                <a:solidFill>
                  <a:srgbClr val="7030A0"/>
                </a:solidFill>
                <a:ea typeface="Times New Roman" panose="02020603050405020304" pitchFamily="18" charset="0"/>
              </a:rPr>
              <a:t>и </a:t>
            </a:r>
            <a:r>
              <a:rPr lang="ru-RU" sz="2400" b="1" dirty="0" smtClean="0">
                <a:solidFill>
                  <a:srgbClr val="7030A0"/>
                </a:solidFill>
                <a:ea typeface="Times New Roman" panose="02020603050405020304" pitchFamily="18" charset="0"/>
              </a:rPr>
              <a:t> выявление  специфических  </a:t>
            </a:r>
            <a:r>
              <a:rPr lang="ru-RU" sz="2400" b="1" dirty="0">
                <a:solidFill>
                  <a:srgbClr val="7030A0"/>
                </a:solidFill>
                <a:ea typeface="Times New Roman" panose="02020603050405020304" pitchFamily="18" charset="0"/>
              </a:rPr>
              <a:t>проявлений </a:t>
            </a:r>
            <a:r>
              <a:rPr lang="ru-RU" sz="2400" b="1" dirty="0" smtClean="0">
                <a:solidFill>
                  <a:srgbClr val="7030A0"/>
                </a:solidFill>
                <a:ea typeface="Times New Roman" panose="02020603050405020304" pitchFamily="18" charset="0"/>
              </a:rPr>
              <a:t>заболевания.</a:t>
            </a:r>
          </a:p>
          <a:p>
            <a:pPr indent="457200" algn="ctr"/>
            <a:endParaRPr lang="ru-RU" sz="2400" b="1" dirty="0" smtClean="0">
              <a:solidFill>
                <a:srgbClr val="7030A0"/>
              </a:solidFill>
              <a:ea typeface="Times New Roman" panose="02020603050405020304" pitchFamily="18" charset="0"/>
            </a:endParaRPr>
          </a:p>
          <a:p>
            <a:pPr indent="457200" algn="ctr"/>
            <a:endParaRPr lang="ru-RU" sz="2400" b="1" dirty="0">
              <a:solidFill>
                <a:srgbClr val="7030A0"/>
              </a:solidFill>
              <a:ea typeface="Times New Roman" panose="02020603050405020304" pitchFamily="18" charset="0"/>
            </a:endParaRPr>
          </a:p>
          <a:p>
            <a:pPr indent="457200" algn="ctr"/>
            <a:r>
              <a:rPr lang="ru-RU" sz="24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Перед  Вами</a:t>
            </a:r>
            <a:r>
              <a:rPr lang="ru-RU" sz="2400" b="1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ru-RU" sz="24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 как  работниками  первого  звена  оказания  </a:t>
            </a:r>
            <a:r>
              <a:rPr lang="ru-RU" sz="2400" b="1" dirty="0">
                <a:solidFill>
                  <a:srgbClr val="000000"/>
                </a:solidFill>
                <a:ea typeface="Times New Roman" panose="02020603050405020304" pitchFamily="18" charset="0"/>
              </a:rPr>
              <a:t>медицинской </a:t>
            </a:r>
            <a:r>
              <a:rPr lang="ru-RU" sz="24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помощи  не  </a:t>
            </a:r>
            <a:r>
              <a:rPr lang="ru-RU" sz="2400" b="1" dirty="0">
                <a:solidFill>
                  <a:srgbClr val="000000"/>
                </a:solidFill>
                <a:ea typeface="Times New Roman" panose="02020603050405020304" pitchFamily="18" charset="0"/>
              </a:rPr>
              <a:t>стоит </a:t>
            </a:r>
            <a:r>
              <a:rPr lang="ru-RU" sz="24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 задача  во  </a:t>
            </a:r>
            <a:r>
              <a:rPr lang="ru-RU" sz="2400" b="1" dirty="0">
                <a:solidFill>
                  <a:srgbClr val="000000"/>
                </a:solidFill>
                <a:ea typeface="Times New Roman" panose="02020603050405020304" pitchFamily="18" charset="0"/>
              </a:rPr>
              <a:t>что </a:t>
            </a:r>
            <a:r>
              <a:rPr lang="ru-RU" sz="24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 быто  ни  </a:t>
            </a:r>
            <a:r>
              <a:rPr lang="ru-RU" sz="2400" b="1" dirty="0">
                <a:solidFill>
                  <a:srgbClr val="000000"/>
                </a:solidFill>
                <a:ea typeface="Times New Roman" panose="02020603050405020304" pitchFamily="18" charset="0"/>
              </a:rPr>
              <a:t>стало </a:t>
            </a:r>
            <a:r>
              <a:rPr lang="ru-RU" sz="24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 диагностировать  </a:t>
            </a:r>
            <a:r>
              <a:rPr lang="ru-RU" sz="2400" b="1" dirty="0">
                <a:solidFill>
                  <a:srgbClr val="000000"/>
                </a:solidFill>
                <a:ea typeface="Times New Roman" panose="02020603050405020304" pitchFamily="18" charset="0"/>
              </a:rPr>
              <a:t>эти заболевания</a:t>
            </a:r>
            <a:r>
              <a:rPr lang="ru-RU" sz="24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008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6353" y="1539322"/>
            <a:ext cx="9919063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3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ВАША   ЗАДАЧА !!!</a:t>
            </a:r>
          </a:p>
          <a:p>
            <a:pPr algn="ctr"/>
            <a:endParaRPr lang="ru-RU" b="1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своевременно  заподозрить  наличие  </a:t>
            </a:r>
            <a:r>
              <a:rPr lang="ru-RU" sz="2800" b="1" dirty="0">
                <a:solidFill>
                  <a:srgbClr val="C00000"/>
                </a:solidFill>
                <a:ea typeface="Times New Roman" panose="02020603050405020304" pitchFamily="18" charset="0"/>
              </a:rPr>
              <a:t>данного </a:t>
            </a:r>
            <a:r>
              <a:rPr lang="ru-RU" sz="2800" b="1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заболевания  </a:t>
            </a:r>
            <a:r>
              <a:rPr lang="ru-RU" sz="2800" b="1" dirty="0">
                <a:solidFill>
                  <a:srgbClr val="C00000"/>
                </a:solidFill>
                <a:ea typeface="Times New Roman" panose="02020603050405020304" pitchFamily="18" charset="0"/>
              </a:rPr>
              <a:t>и </a:t>
            </a:r>
            <a:r>
              <a:rPr lang="ru-RU" sz="2800" b="1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 направить  пациента  для  </a:t>
            </a:r>
            <a:r>
              <a:rPr lang="ru-RU" sz="2800" b="1" dirty="0">
                <a:solidFill>
                  <a:srgbClr val="C00000"/>
                </a:solidFill>
                <a:ea typeface="Times New Roman" panose="02020603050405020304" pitchFamily="18" charset="0"/>
              </a:rPr>
              <a:t>дальнейшей </a:t>
            </a:r>
            <a:r>
              <a:rPr lang="ru-RU" sz="2800" b="1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диагностики  </a:t>
            </a:r>
            <a:r>
              <a:rPr lang="ru-RU" sz="2800" b="1" dirty="0">
                <a:solidFill>
                  <a:srgbClr val="C00000"/>
                </a:solidFill>
                <a:ea typeface="Times New Roman" panose="02020603050405020304" pitchFamily="18" charset="0"/>
              </a:rPr>
              <a:t>и </a:t>
            </a:r>
            <a:r>
              <a:rPr lang="ru-RU" sz="2800" b="1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 лечения  в  </a:t>
            </a:r>
            <a:r>
              <a:rPr lang="ru-RU" sz="2800" b="1" dirty="0">
                <a:solidFill>
                  <a:srgbClr val="C00000"/>
                </a:solidFill>
                <a:ea typeface="Times New Roman" panose="02020603050405020304" pitchFamily="18" charset="0"/>
              </a:rPr>
              <a:t>вышестоящее </a:t>
            </a:r>
            <a:r>
              <a:rPr lang="ru-RU" sz="2800" b="1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 лечебное </a:t>
            </a:r>
            <a:r>
              <a:rPr lang="ru-RU" sz="2800" b="1" dirty="0">
                <a:solidFill>
                  <a:srgbClr val="C00000"/>
                </a:solidFill>
                <a:ea typeface="Times New Roman" panose="02020603050405020304" pitchFamily="18" charset="0"/>
              </a:rPr>
              <a:t>учреждение.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50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Объект 2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439" y="242090"/>
            <a:ext cx="7659583" cy="6187332"/>
          </a:xfrm>
          <a:ln>
            <a:solidFill>
              <a:schemeClr val="tx1"/>
            </a:solidFill>
          </a:ln>
        </p:spPr>
      </p:pic>
      <p:sp>
        <p:nvSpPr>
          <p:cNvPr id="46083" name="TextBox 3"/>
          <p:cNvSpPr txBox="1">
            <a:spLocks noChangeArrowheads="1"/>
          </p:cNvSpPr>
          <p:nvPr/>
        </p:nvSpPr>
        <p:spPr bwMode="auto">
          <a:xfrm>
            <a:off x="2491710" y="5351646"/>
            <a:ext cx="75073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4800" b="1" spc="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</a:rPr>
              <a:t>Благодарю за внимание</a:t>
            </a:r>
            <a:endParaRPr lang="ru-RU" altLang="ru-RU" sz="4800" b="1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53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61901" y="224266"/>
            <a:ext cx="9355777" cy="12389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spc="300" dirty="0" smtClean="0">
                <a:solidFill>
                  <a:srgbClr val="7030A0"/>
                </a:solidFill>
                <a:latin typeface="+mn-lt"/>
              </a:rPr>
              <a:t>УСЛОВИЯ ДОСТОВЕРНОСТИ ДИАГНОЗА</a:t>
            </a:r>
            <a:r>
              <a:rPr lang="ru-RU" sz="2600" b="1" spc="300" dirty="0" smtClean="0">
                <a:solidFill>
                  <a:srgbClr val="7030A0"/>
                </a:solidFill>
                <a:latin typeface="+mn-lt"/>
              </a:rPr>
              <a:t/>
            </a:r>
            <a:br>
              <a:rPr lang="ru-RU" sz="2600" b="1" spc="300" dirty="0" smtClean="0">
                <a:solidFill>
                  <a:srgbClr val="7030A0"/>
                </a:solidFill>
                <a:latin typeface="+mn-lt"/>
              </a:rPr>
            </a:br>
            <a:r>
              <a:rPr lang="ru-RU" sz="4000" b="1" spc="300" dirty="0" smtClean="0">
                <a:solidFill>
                  <a:srgbClr val="7030A0"/>
                </a:solidFill>
                <a:latin typeface="+mn-lt"/>
              </a:rPr>
              <a:t>ТУБЕРКУЛЕЗА</a:t>
            </a:r>
            <a:endParaRPr lang="ru-RU" sz="4000" b="1" spc="3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978351" y="1463210"/>
            <a:ext cx="6221071" cy="4797630"/>
          </a:xfrm>
        </p:spPr>
        <p:txBody>
          <a:bodyPr>
            <a:normAutofit lnSpcReduction="10000"/>
          </a:bodyPr>
          <a:lstStyle/>
          <a:p>
            <a:pPr marL="457200" indent="-457200">
              <a:buAutoNum type="arabicParenR"/>
            </a:pPr>
            <a:r>
              <a:rPr lang="ru-RU" b="1" dirty="0"/>
              <a:t>Наличие типичной рентгенологической </a:t>
            </a:r>
            <a:r>
              <a:rPr lang="ru-RU" b="1" dirty="0" smtClean="0"/>
              <a:t>картины</a:t>
            </a:r>
            <a:endParaRPr lang="ru-RU" b="1" dirty="0"/>
          </a:p>
          <a:p>
            <a:pPr marL="457200" indent="-457200">
              <a:buAutoNum type="arabicParenR"/>
            </a:pPr>
            <a:endParaRPr lang="ru-RU" sz="7200" b="1" dirty="0"/>
          </a:p>
          <a:p>
            <a:pPr marL="0" indent="0">
              <a:buNone/>
            </a:pPr>
            <a:r>
              <a:rPr lang="ru-RU" b="1" dirty="0"/>
              <a:t>2) Выявление МБТ в диагностическом материале или гистологическая верификация </a:t>
            </a:r>
            <a:r>
              <a:rPr lang="ru-RU" b="1" dirty="0" smtClean="0"/>
              <a:t>диагноза</a:t>
            </a:r>
            <a:endParaRPr lang="ru-RU" b="1" dirty="0"/>
          </a:p>
          <a:p>
            <a:pPr marL="0" indent="0">
              <a:buNone/>
            </a:pPr>
            <a:endParaRPr lang="ru-RU" sz="4800" b="1" dirty="0"/>
          </a:p>
          <a:p>
            <a:pPr marL="0" indent="0">
              <a:buNone/>
            </a:pPr>
            <a:r>
              <a:rPr lang="ru-RU" b="1" dirty="0"/>
              <a:t>3) Положительная динамика от проводимого </a:t>
            </a:r>
            <a:r>
              <a:rPr lang="ru-RU" b="1" dirty="0" smtClean="0"/>
              <a:t>лечения</a:t>
            </a: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44" y="3297218"/>
            <a:ext cx="1706414" cy="13382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1459" y="3297219"/>
            <a:ext cx="1452437" cy="13382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709" y="1082362"/>
            <a:ext cx="2188654" cy="18639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2148" y="1082362"/>
            <a:ext cx="2243716" cy="18639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882" y="5179074"/>
            <a:ext cx="2052937" cy="10817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18102" y="4986412"/>
            <a:ext cx="2167527" cy="144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65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839416" y="908721"/>
            <a:ext cx="10297144" cy="4392613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ru-RU" sz="3000" b="1" dirty="0"/>
              <a:t>Приказом Минздрава </a:t>
            </a:r>
            <a:r>
              <a:rPr lang="ru-RU" sz="3000" b="1" dirty="0" smtClean="0"/>
              <a:t>России  </a:t>
            </a:r>
            <a:r>
              <a:rPr lang="ru-RU" sz="3000" b="1" dirty="0"/>
              <a:t>от </a:t>
            </a:r>
            <a:r>
              <a:rPr lang="ru-RU" sz="3000" b="1" dirty="0" smtClean="0"/>
              <a:t> 29.12.2014   </a:t>
            </a:r>
            <a:r>
              <a:rPr lang="ru-RU" sz="3000" b="1" dirty="0"/>
              <a:t>N </a:t>
            </a:r>
            <a:r>
              <a:rPr lang="ru-RU" sz="3000" b="1" dirty="0" smtClean="0"/>
              <a:t>951</a:t>
            </a:r>
            <a:br>
              <a:rPr lang="ru-RU" sz="3000" b="1" dirty="0" smtClean="0"/>
            </a:br>
            <a:r>
              <a:rPr lang="ru-RU" sz="3000" b="1" dirty="0" smtClean="0"/>
              <a:t> </a:t>
            </a:r>
            <a:r>
              <a:rPr lang="ru-RU" sz="3000" b="1" dirty="0"/>
              <a:t/>
            </a:r>
            <a:br>
              <a:rPr lang="ru-RU" sz="3000" b="1" dirty="0"/>
            </a:br>
            <a:r>
              <a:rPr lang="ru-RU" sz="3200" b="1" dirty="0">
                <a:solidFill>
                  <a:srgbClr val="7030A0"/>
                </a:solidFill>
              </a:rPr>
              <a:t>«</a:t>
            </a:r>
            <a:r>
              <a:rPr lang="ru-RU" sz="3200" b="1" i="1" dirty="0">
                <a:solidFill>
                  <a:srgbClr val="7030A0"/>
                </a:solidFill>
              </a:rPr>
              <a:t>ОБ УТВЕРЖДЕНИИ МЕТОДИЧЕСКИХ РЕКОМЕНДАЦИЙ ПО СОВЕРШЕНСТВОВАНИЮ ДИАГНОСТИКИ И ЛЕЧЕНИЯ ТУБЕРКУЛЕЗА ОРГАНОВ ДЫХАНИЯ</a:t>
            </a:r>
            <a:r>
              <a:rPr lang="ru-RU" sz="3200" b="1" i="1" dirty="0" smtClean="0">
                <a:solidFill>
                  <a:srgbClr val="7030A0"/>
                </a:solidFill>
              </a:rPr>
              <a:t>»</a:t>
            </a:r>
            <a:br>
              <a:rPr lang="ru-RU" sz="3200" b="1" i="1" dirty="0" smtClean="0">
                <a:solidFill>
                  <a:srgbClr val="7030A0"/>
                </a:solidFill>
              </a:rPr>
            </a:br>
            <a:r>
              <a:rPr lang="ru-RU" sz="3200" b="1" i="1" dirty="0"/>
              <a:t/>
            </a:r>
            <a:br>
              <a:rPr lang="ru-RU" sz="3200" b="1" i="1" dirty="0"/>
            </a:br>
            <a:r>
              <a:rPr lang="ru-RU" sz="3200" b="1" dirty="0"/>
              <a:t>установлена категория лиц, в медицинских организациях муниципального уровня, которым необходимы диагностические мероприятия по установлению диагноза туберкулез. </a:t>
            </a:r>
            <a:endParaRPr lang="ru-RU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2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4686" y="315850"/>
            <a:ext cx="9937104" cy="1879675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ru-RU" sz="2800" b="1" dirty="0" smtClean="0">
                <a:solidFill>
                  <a:srgbClr val="7030A0"/>
                </a:solidFill>
              </a:rPr>
              <a:t>КАТЕГОРИЯ ЛИЦ, КОТОРЫМ НЕОБХОДИМЫ ДИАГНОСТИЧЕСКИЕ МЕРОПРИЯТИЯ ПО УСТАНОВЛЕНИЮ ДИАГНОЗА ТУБЕРКУЛЕЗ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749996" y="2564904"/>
            <a:ext cx="8666484" cy="494717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5C2C04"/>
                </a:solidFill>
              </a:rPr>
              <a:t>ВЫЯВЛЕНЫЕ В РЕЗУЛЬТАТЕ ПРОФИЛАКТИЧЕСКОГО </a:t>
            </a:r>
            <a:r>
              <a:rPr lang="ru-RU" sz="2400" b="1" dirty="0" smtClean="0">
                <a:solidFill>
                  <a:srgbClr val="5C2C04"/>
                </a:solidFill>
              </a:rPr>
              <a:t>ОСМОТРА</a:t>
            </a:r>
            <a:endParaRPr lang="ru-RU" sz="2200" b="1" dirty="0">
              <a:solidFill>
                <a:srgbClr val="5C2C04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98662" y="3717032"/>
            <a:ext cx="10369152" cy="230832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b="1" dirty="0">
                <a:solidFill>
                  <a:prstClr val="black"/>
                </a:solidFill>
              </a:rPr>
              <a:t>	</a:t>
            </a:r>
            <a:r>
              <a:rPr lang="ru-RU" sz="2400" b="1" dirty="0">
                <a:solidFill>
                  <a:prstClr val="black"/>
                </a:solidFill>
              </a:rPr>
              <a:t>1.   Лица, у которых при </a:t>
            </a:r>
            <a:r>
              <a:rPr lang="ru-RU" sz="2400" b="1" dirty="0" err="1">
                <a:solidFill>
                  <a:prstClr val="black"/>
                </a:solidFill>
              </a:rPr>
              <a:t>скрининговых</a:t>
            </a:r>
            <a:r>
              <a:rPr lang="ru-RU" sz="2400" b="1" dirty="0">
                <a:solidFill>
                  <a:prstClr val="black"/>
                </a:solidFill>
              </a:rPr>
              <a:t> рентгенологических обследованиях органов грудной клетки обнаруживаются патологические изменения (очаговые, инфильтративные тени, полостные образования, диссеминированные, диффузные изменения в легочной ткани, наличие жидкости в плевральной полости, увеличение внутригрудных лимфоузлов);</a:t>
            </a:r>
          </a:p>
        </p:txBody>
      </p:sp>
    </p:spTree>
    <p:extLst>
      <p:ext uri="{BB962C8B-B14F-4D97-AF65-F5344CB8AC3E}">
        <p14:creationId xmlns:p14="http://schemas.microsoft.com/office/powerpoint/2010/main" val="10701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2703</TotalTime>
  <Words>1926</Words>
  <Application>Microsoft Office PowerPoint</Application>
  <PresentationFormat>Широкоэкранный</PresentationFormat>
  <Paragraphs>370</Paragraphs>
  <Slides>62</Slides>
  <Notes>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79" baseType="lpstr">
      <vt:lpstr>Arial</vt:lpstr>
      <vt:lpstr>Arial Black</vt:lpstr>
      <vt:lpstr>Calibri</vt:lpstr>
      <vt:lpstr>Calibri Light</vt:lpstr>
      <vt:lpstr>Times New Roman</vt:lpstr>
      <vt:lpstr>Тема Office</vt:lpstr>
      <vt:lpstr>1_Тема Office</vt:lpstr>
      <vt:lpstr>2_Тема Office</vt:lpstr>
      <vt:lpstr>4_Тема Office</vt:lpstr>
      <vt:lpstr>3_Тема Office</vt:lpstr>
      <vt:lpstr>5_Тема Office</vt:lpstr>
      <vt:lpstr>6_Тема Office</vt:lpstr>
      <vt:lpstr>7_Тема Office</vt:lpstr>
      <vt:lpstr>8_Тема Office</vt:lpstr>
      <vt:lpstr>9_Тема Office</vt:lpstr>
      <vt:lpstr>10_Тема Office</vt:lpstr>
      <vt:lpstr>ViewerFrameClass</vt:lpstr>
      <vt:lpstr>Лекция №9  Дифференциальная диагностика вторичных форм туберкулеза легких        Дисциплина: «Фтизиатрия»  Специальность: 31.05.01.- лечебное дело</vt:lpstr>
      <vt:lpstr>Цель:</vt:lpstr>
      <vt:lpstr>Задачи:</vt:lpstr>
      <vt:lpstr>План лекции:</vt:lpstr>
      <vt:lpstr>ТУБЕРКУЛЕЗ, КАК ЗАБОЛЕВАНИЕ НЕ ИМЕЕТ СПЕЦИФИЧЕСКИХ КЛИНИЧЕСКИХ ПРИЗНАКОВ</vt:lpstr>
      <vt:lpstr>ДИАГНОЗ ТУБЕРКУЛЕЗА СЧИТАЕТСЯ УСТАНОВЛЕННЫМ : если у пациента имеются клинико-рентгенологические признаки заболевания, но отсутствует бактериовыделение и гистологическое подтверждение диагноза</vt:lpstr>
      <vt:lpstr>УСЛОВИЯ ДОСТОВЕРНОСТИ ДИАГНОЗА ТУБЕРКУЛЕЗА</vt:lpstr>
      <vt:lpstr>Приказом Минздрава России  от  29.12.2014   N 951   «ОБ УТВЕРЖДЕНИИ МЕТОДИЧЕСКИХ РЕКОМЕНДАЦИЙ ПО СОВЕРШЕНСТВОВАНИЮ ДИАГНОСТИКИ И ЛЕЧЕНИЯ ТУБЕРКУЛЕЗА ОРГАНОВ ДЫХАНИЯ»  установлена категория лиц, в медицинских организациях муниципального уровня, которым необходимы диагностические мероприятия по установлению диагноза туберкулез. </vt:lpstr>
      <vt:lpstr>КАТЕГОРИЯ ЛИЦ, КОТОРЫМ НЕОБХОДИМЫ ДИАГНОСТИЧЕСКИЕ МЕРОПРИЯТИЯ ПО УСТАНОВЛЕНИЮ ДИАГНОЗА ТУБЕРКУЛЕЗ</vt:lpstr>
      <vt:lpstr>КАТЕГОРИЯ ЛИЦ, КОТОРЫМ НЕОБХОДИМЫ ДИАГНОСТИЧЕСКИЕ МЕРОПРИЯТИЯ ПО УСТАНОВЛЕНИЮ ДИАГНОЗА ТУБЕРКУЛЕЗ</vt:lpstr>
      <vt:lpstr>КАТЕГОРИЯ ЛИЦ, КОТОРЫМ НЕОБХОДИМЫ ДИАГНОСТИЧЕСКИЕ МЕРОПРИЯТИЯ ПО УСТАНОВЛЕНИЮ ДИАГНОЗА ТУБЕРКУЛЕЗ</vt:lpstr>
      <vt:lpstr>КАТЕГОРИЯ ЛИЦ, КОТОРЫМ НЕОБХОДИМЫ ДИАГНОСТИЧЕСКИЕ МЕРОПРИЯТИЯ ПО УСТАНОВЛЕНИЮ ДИАГНОЗА ТУБЕРКУЛЕЗ</vt:lpstr>
      <vt:lpstr>КАТЕГОРИЯ ЛИЦ, КОТОРЫМ НЕОБХОДИМЫ ДИАГНОСТИЧЕСКИЕ МЕРОПРИЯТИЯ ПО УСТАНОВЛЕНИЮ ДИАГНОЗА ТУБЕРКУЛЕЗ</vt:lpstr>
      <vt:lpstr>КАТЕГОРИЯ ЛИЦ, КОТОРЫХ НЕОБХОДИМЫ ДИАГНОСТИЧЕСКИЕ МЕРОПРИЯТИЯ ПО УСТАНОВЛЕНИЮ ДИАГНОЗА ТУБЕРКУЛЕЗ</vt:lpstr>
      <vt:lpstr>Презентация PowerPoint</vt:lpstr>
      <vt:lpstr>АЛГОРИТМЫ ДИАГНОСТИКИ ТУБЕРКУЛЕЗА ОРГАНОВ ДЫХАНИЯ В МЕДИЦИНСКИХ ОРГАНИЗАЦИЯХ МУНИЦИПАЛЬНОГО УРОВНЯ (I этап)</vt:lpstr>
      <vt:lpstr>АЛГОРИТМЫ ДИАГНОСТИКИ ТУБЕРКУЛЕЗА ОРГАНОВ ДЫХАНИЯ ФТИЗИОПУЛЬМОНОЛОГИЧЕСКОЕ ОТДЕЛЕНИЕ (II этап)</vt:lpstr>
      <vt:lpstr>ГРУППЫ ПАТОЛОГИИ РЕСПИРАТОРНЫХ ОТДЕЛОВ ЛЕГКИХ </vt:lpstr>
      <vt:lpstr> </vt:lpstr>
      <vt:lpstr>СИМПТОМЫ ЗАБОЛЕВАНИЯ (пневмония)</vt:lpstr>
      <vt:lpstr>СИМПТОМЫ ЗАБОЛЕВАНИЯ (пневмония)</vt:lpstr>
      <vt:lpstr>Презентация PowerPoint</vt:lpstr>
      <vt:lpstr>СИМПТОМЫ ЗАБОЛЕВАНИЯ (пневмония)</vt:lpstr>
      <vt:lpstr>СИМПТОМЫ ЗАБОЛЕВАНИЯ (пневмония)</vt:lpstr>
      <vt:lpstr>ОСНОВЫ ПРОБНОЙ ТЕРАПИИ</vt:lpstr>
      <vt:lpstr>ОСНОВЫ ПРОБНОЙ ТЕРАПИИ</vt:lpstr>
      <vt:lpstr>ДИФФЕРЕНЦИАЛЬНАЯ ДИАГНОСТИКА ОЧАГОВОГО ТУБЕРКУЛЕЗА</vt:lpstr>
      <vt:lpstr>ДИФФЕРЕНЦИАЛЬНАЯ ДИАГНОСТИКА ОЧАГОВОГО ТУБЕРКУЛЕЗА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ЭХИНОКОКК ЛЕГКОГО</vt:lpstr>
      <vt:lpstr>ЭХИНОКОКК ЛЕГКОГО</vt:lpstr>
      <vt:lpstr>Презентация PowerPoint</vt:lpstr>
      <vt:lpstr>Презентация PowerPoint</vt:lpstr>
      <vt:lpstr>Презентация PowerPoint</vt:lpstr>
      <vt:lpstr>ЛЕВОСТОРОННИЙ ЭКССУДАТИВНЫЙ КОСТОДИАФРАГМАЛЬНЫЙ ПЛЕВРИТ</vt:lpstr>
      <vt:lpstr>ДИФФЕРЕНЦИАЛЬНАЯ ДИАГНОСТИКА ТУБЕРКУЛЕЗНОГО ПЛЕВРИТА</vt:lpstr>
      <vt:lpstr>АЛГОРИТМЫ ДИАГНОСТИКИ ТУБЕРКУЛЕЗНОГО ПЛЕВРИТА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Лекция №10  Дифференциальная диагностика вторичных форм туберкулеза легких</dc:title>
  <dc:creator>User</dc:creator>
  <cp:lastModifiedBy>User</cp:lastModifiedBy>
  <cp:revision>159</cp:revision>
  <dcterms:created xsi:type="dcterms:W3CDTF">2017-11-25T04:48:04Z</dcterms:created>
  <dcterms:modified xsi:type="dcterms:W3CDTF">2023-11-02T05:05:23Z</dcterms:modified>
</cp:coreProperties>
</file>