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8" r:id="rId8"/>
    <p:sldId id="265" r:id="rId9"/>
    <p:sldId id="261" r:id="rId10"/>
    <p:sldId id="267" r:id="rId11"/>
    <p:sldId id="269" r:id="rId12"/>
    <p:sldId id="271" r:id="rId13"/>
    <p:sldId id="270" r:id="rId14"/>
    <p:sldId id="277" r:id="rId15"/>
    <p:sldId id="272" r:id="rId16"/>
    <p:sldId id="273" r:id="rId17"/>
    <p:sldId id="274" r:id="rId18"/>
    <p:sldId id="276" r:id="rId19"/>
    <p:sldId id="278" r:id="rId20"/>
    <p:sldId id="279" r:id="rId21"/>
    <p:sldId id="280" r:id="rId22"/>
    <p:sldId id="281" r:id="rId23"/>
    <p:sldId id="283" r:id="rId24"/>
    <p:sldId id="284" r:id="rId25"/>
    <p:sldId id="286" r:id="rId26"/>
    <p:sldId id="285" r:id="rId27"/>
    <p:sldId id="287" r:id="rId28"/>
    <p:sldId id="282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3" r:id="rId43"/>
    <p:sldId id="302" r:id="rId44"/>
    <p:sldId id="304" r:id="rId45"/>
    <p:sldId id="305" r:id="rId46"/>
    <p:sldId id="308" r:id="rId47"/>
    <p:sldId id="309" r:id="rId48"/>
    <p:sldId id="310" r:id="rId49"/>
    <p:sldId id="313" r:id="rId50"/>
    <p:sldId id="316" r:id="rId51"/>
    <p:sldId id="317" r:id="rId52"/>
    <p:sldId id="318" r:id="rId53"/>
    <p:sldId id="311" r:id="rId54"/>
    <p:sldId id="312" r:id="rId55"/>
    <p:sldId id="319" r:id="rId56"/>
    <p:sldId id="320" r:id="rId57"/>
    <p:sldId id="321" r:id="rId58"/>
    <p:sldId id="322" r:id="rId59"/>
    <p:sldId id="323" r:id="rId60"/>
    <p:sldId id="324" r:id="rId61"/>
    <p:sldId id="325" r:id="rId62"/>
    <p:sldId id="328" r:id="rId63"/>
    <p:sldId id="329" r:id="rId64"/>
    <p:sldId id="330" r:id="rId65"/>
    <p:sldId id="331" r:id="rId66"/>
    <p:sldId id="326" r:id="rId67"/>
    <p:sldId id="332" r:id="rId68"/>
    <p:sldId id="333" r:id="rId69"/>
    <p:sldId id="334" r:id="rId70"/>
    <p:sldId id="327" r:id="rId71"/>
    <p:sldId id="335" r:id="rId72"/>
    <p:sldId id="336" r:id="rId73"/>
    <p:sldId id="337" r:id="rId74"/>
    <p:sldId id="338" r:id="rId75"/>
    <p:sldId id="339" r:id="rId76"/>
    <p:sldId id="340" r:id="rId7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84"/>
    <p:restoredTop sz="94648"/>
  </p:normalViewPr>
  <p:slideViewPr>
    <p:cSldViewPr snapToGrid="0" snapToObjects="1">
      <p:cViewPr>
        <p:scale>
          <a:sx n="90" d="100"/>
          <a:sy n="90" d="100"/>
        </p:scale>
        <p:origin x="1192" y="7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55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46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43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8410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99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0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5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645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4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9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1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73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7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27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59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55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F2C2BC0-3AAD-5147-9707-35B7CF1014BC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435B8B3-20A5-B445-A280-CCAA11E7A9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9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  <p:sldLayoutId id="2147483984" r:id="rId10"/>
    <p:sldLayoutId id="2147483985" r:id="rId11"/>
    <p:sldLayoutId id="2147483986" r:id="rId12"/>
    <p:sldLayoutId id="2147483987" r:id="rId13"/>
    <p:sldLayoutId id="2147483988" r:id="rId14"/>
    <p:sldLayoutId id="2147483989" r:id="rId15"/>
    <p:sldLayoutId id="2147483990" r:id="rId16"/>
    <p:sldLayoutId id="214748399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210BA-F943-FC42-9A26-C9351AFF3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2041014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ru-RU" dirty="0"/>
              <a:t>Оказание медицинской помощи при одноплодных родах в затылочном </a:t>
            </a:r>
            <a:r>
              <a:rPr lang="ru-RU" dirty="0" err="1"/>
              <a:t>предлежании</a:t>
            </a:r>
            <a:r>
              <a:rPr lang="ru-RU" dirty="0"/>
              <a:t> (без осложнений) и в послеродовом периоде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52BA42-847C-054E-BC35-DBF05B9B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4659085"/>
            <a:ext cx="8689976" cy="1371599"/>
          </a:xfrm>
        </p:spPr>
        <p:txBody>
          <a:bodyPr/>
          <a:lstStyle/>
          <a:p>
            <a:r>
              <a:rPr lang="ru-RU" dirty="0"/>
              <a:t>Клинические рекомендации (протокол)</a:t>
            </a:r>
          </a:p>
        </p:txBody>
      </p:sp>
    </p:spTree>
    <p:extLst>
      <p:ext uri="{BB962C8B-B14F-4D97-AF65-F5344CB8AC3E}">
        <p14:creationId xmlns:p14="http://schemas.microsoft.com/office/powerpoint/2010/main" val="12494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C94E6-639F-9C43-A9E3-3E06B109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F56D4D-6325-3542-AB2E-6C908B0837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Объективные признаки начала родов: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регулярные схватки через 10 минут и менее;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открытие шейки матки 2-3 см (более 1 пальца);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укорочение и сглаживание шейки матки более 80% от исходной длины.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54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B081E-AE55-D446-B36D-240CD9A9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F7BE0A-B71B-F84D-AD63-6B5F17E781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поступлении женщины на роды </a:t>
            </a:r>
            <a:r>
              <a:rPr lang="ru-RU" b="1" dirty="0"/>
              <a:t>бритье кожи наружных половых органов и постановка очистительной клизмы не являются обязательными </a:t>
            </a:r>
            <a:r>
              <a:rPr lang="ru-RU" dirty="0"/>
              <a:t>и проводятся по желанию женщины. Не следует удалять волосы перед операцией, если только волосы возле или вокруг операционного поля не будут мешать ее проведению. </a:t>
            </a:r>
          </a:p>
          <a:p>
            <a:r>
              <a:rPr lang="ru-RU" dirty="0"/>
              <a:t>Если их необходимо удалять, то следует делать это непосредственно перед операцией, используя депиляторы (кремы, гели) или другие методы (ножницы), не травмирующие кожные покровы. </a:t>
            </a:r>
          </a:p>
          <a:p>
            <a:r>
              <a:rPr lang="ru-RU" dirty="0"/>
              <a:t>Нецелесообразно использовать бритву, так как это повышает риск инфекции. </a:t>
            </a:r>
          </a:p>
          <a:p>
            <a:r>
              <a:rPr lang="ru-RU" b="1" dirty="0"/>
              <a:t>Постановка очистительной клизмы </a:t>
            </a:r>
            <a:r>
              <a:rPr lang="ru-RU" dirty="0"/>
              <a:t>выполняется при наличии медицинских показаний. </a:t>
            </a:r>
          </a:p>
          <a:p>
            <a:r>
              <a:rPr lang="ru-RU" b="1" dirty="0"/>
              <a:t>Душ</a:t>
            </a:r>
            <a:r>
              <a:rPr lang="ru-RU" dirty="0"/>
              <a:t> назначается всем пациенткам, </a:t>
            </a:r>
            <a:r>
              <a:rPr lang="ru-RU" b="1" dirty="0"/>
              <a:t>выдается индивидуальный комплект белья </a:t>
            </a:r>
            <a:r>
              <a:rPr lang="ru-RU" dirty="0"/>
              <a:t>(рубашка, полотенце, подкладная пеленка, халат). Разрешается использовать свою чистую одежду и обувь.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075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BC7DD-C984-DA47-9E25-E4F1275F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6D78472-8E21-DD46-96BF-3A9969296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776" y="2328993"/>
            <a:ext cx="3298976" cy="576262"/>
          </a:xfrm>
        </p:spPr>
        <p:txBody>
          <a:bodyPr/>
          <a:lstStyle/>
          <a:p>
            <a:r>
              <a:rPr lang="ru-RU" dirty="0"/>
              <a:t>Акушерка 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CAAE767-8744-CB43-91EA-731FA403D911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13773" y="2943355"/>
            <a:ext cx="5444165" cy="3514595"/>
          </a:xfrm>
        </p:spPr>
        <p:txBody>
          <a:bodyPr>
            <a:normAutofit fontScale="92500" lnSpcReduction="20000"/>
          </a:bodyPr>
          <a:lstStyle/>
          <a:p>
            <a:pPr marL="346075" indent="-346075" algn="l">
              <a:buFont typeface="+mj-lt"/>
              <a:buAutoNum type="arabicParenR"/>
            </a:pPr>
            <a:r>
              <a:rPr lang="ru-RU" dirty="0"/>
              <a:t>Оценить состояние роженицы (удовлетворительное).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Выслушать сердцебиение плода.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 Измерить температуру тела, пульс, АД, осмотреть кожные покровы и слизистые.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Провести антропометрию (вес, рост).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Собрать у роженицы анамнез и заполнить историю родов.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Провести измерение размеров таза.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При отсутствии врача - внутреннее акушерское исследование, установка диагноза и выработка плана родов. </a:t>
            </a:r>
          </a:p>
          <a:p>
            <a:pPr marL="346075" indent="-346075" algn="l">
              <a:buFont typeface="+mj-lt"/>
              <a:buAutoNum type="arabicParenR"/>
            </a:pPr>
            <a:r>
              <a:rPr lang="ru-RU" dirty="0"/>
              <a:t>Женщинам, необследованным на амбулаторном этапе провести лабораторные исследования. 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8283897-BCB8-9146-BDBD-922B4FCD5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3117" y="2290894"/>
            <a:ext cx="3291521" cy="576262"/>
          </a:xfrm>
        </p:spPr>
        <p:txBody>
          <a:bodyPr/>
          <a:lstStyle/>
          <a:p>
            <a:r>
              <a:rPr lang="ru-RU" dirty="0"/>
              <a:t>Врач 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C5165C9-54A3-9A4E-B8B6-AB09B92EB60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6509973" y="2943355"/>
            <a:ext cx="4327266" cy="2847845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+mj-lt"/>
              <a:buAutoNum type="arabicParenR"/>
            </a:pPr>
            <a:r>
              <a:rPr lang="ru-RU" dirty="0"/>
              <a:t>Оценить состояние роженицы.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dirty="0"/>
              <a:t>Собрать у роженицы анамнез и заполнить историю родов.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dirty="0"/>
              <a:t>Выслушать сердцебиение плода.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dirty="0"/>
              <a:t>Провести общий наружный акушерский осмотр.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dirty="0"/>
              <a:t>Провести внутреннее акушерское исследование.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dirty="0"/>
              <a:t>Установить диагноз при поступлении и выработать план родов. 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139ED21A-2708-9245-ABD8-66BC359BC5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3773" y="1714632"/>
            <a:ext cx="10049401" cy="57626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1800" dirty="0"/>
              <a:t>При поступлении роженицы в акушерский стационар медицинские работники должны: </a:t>
            </a:r>
          </a:p>
        </p:txBody>
      </p:sp>
    </p:spTree>
    <p:extLst>
      <p:ext uri="{BB962C8B-B14F-4D97-AF65-F5344CB8AC3E}">
        <p14:creationId xmlns:p14="http://schemas.microsoft.com/office/powerpoint/2010/main" val="308818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012A20-392A-7447-96BB-20282FC2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7D94D-27C4-184C-BF98-57597AD3EDB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В соответствии с приказом Минздрава России от 06.11.2012г. </a:t>
            </a:r>
            <a:r>
              <a:rPr lang="en" dirty="0"/>
              <a:t>N 584</a:t>
            </a:r>
            <a:r>
              <a:rPr lang="ru-RU" dirty="0"/>
              <a:t>н "Об утверждении стандарта специализированной медицинской помощи при самопроизвольных родах в затылочном </a:t>
            </a:r>
            <a:r>
              <a:rPr lang="ru-RU" dirty="0" err="1"/>
              <a:t>предлежании</a:t>
            </a:r>
            <a:r>
              <a:rPr lang="ru-RU" dirty="0"/>
              <a:t>" (прилагается). </a:t>
            </a:r>
          </a:p>
          <a:p>
            <a:r>
              <a:rPr lang="ru-RU" dirty="0"/>
              <a:t>После осмотра и оформления документации акушерка приемного отделения должна лично проводить роженицу и сопровождающего в родовой блок до палаты, в которой она будет находиться во время родов.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1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BC7DD-C984-DA47-9E25-E4F1275F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6D78472-8E21-DD46-96BF-3A9969296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776" y="2328993"/>
            <a:ext cx="3298976" cy="576262"/>
          </a:xfrm>
        </p:spPr>
        <p:txBody>
          <a:bodyPr/>
          <a:lstStyle/>
          <a:p>
            <a:r>
              <a:rPr lang="ru-RU" dirty="0"/>
              <a:t>Акушерка 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CAAE767-8744-CB43-91EA-731FA403D911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4686926" cy="2847845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arenR"/>
            </a:pPr>
            <a:r>
              <a:rPr lang="ru-RU" sz="1800" dirty="0"/>
              <a:t>Выслушать сердцебиение плода.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sz="1800" dirty="0"/>
              <a:t>Установить венозный катетер в локтевую вену. </a:t>
            </a:r>
          </a:p>
          <a:p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78283897-BCB8-9146-BDBD-922B4FCD5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25893" y="2281749"/>
            <a:ext cx="3291521" cy="576262"/>
          </a:xfrm>
        </p:spPr>
        <p:txBody>
          <a:bodyPr/>
          <a:lstStyle/>
          <a:p>
            <a:r>
              <a:rPr lang="ru-RU" dirty="0"/>
              <a:t>Врач 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C5165C9-54A3-9A4E-B8B6-AB09B92EB60F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938473" y="2943355"/>
            <a:ext cx="4327266" cy="2847845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arenR"/>
            </a:pPr>
            <a:r>
              <a:rPr lang="ru-RU" sz="1600" dirty="0"/>
              <a:t>Провести внутренний акушерский осмотр, уточнить период родов, фазу 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sz="1600" dirty="0"/>
              <a:t>Определить нахождение предлежащей части плода, ее вставление, акушерскую ситуацию. </a:t>
            </a:r>
          </a:p>
          <a:p>
            <a:pPr marL="342900" indent="-342900" algn="l">
              <a:buFont typeface="+mj-lt"/>
              <a:buAutoNum type="arabicParenR"/>
            </a:pPr>
            <a:r>
              <a:rPr lang="ru-RU" sz="1600" dirty="0"/>
              <a:t>Оценить риски, выбрать и обосновать тактику ведения родов. </a:t>
            </a:r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139ED21A-2708-9245-ABD8-66BC359BC5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3773" y="1714632"/>
            <a:ext cx="10049401" cy="5762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При поступлении роженицы в родильный блок медицинские работники должны: </a:t>
            </a:r>
          </a:p>
        </p:txBody>
      </p:sp>
    </p:spTree>
    <p:extLst>
      <p:ext uri="{BB962C8B-B14F-4D97-AF65-F5344CB8AC3E}">
        <p14:creationId xmlns:p14="http://schemas.microsoft.com/office/powerpoint/2010/main" val="41965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27E743-0C72-6242-86DE-F8FC911F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ACF5E0-FF2C-C840-A50A-F36863AA59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Наблюдение за родами включает: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Возможность для женщины </a:t>
            </a:r>
            <a:r>
              <a:rPr lang="ru-RU" b="1" dirty="0"/>
              <a:t>экстренного вызова медицинских работников</a:t>
            </a:r>
            <a:r>
              <a:rPr lang="ru-RU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Наблюдение за роженицей </a:t>
            </a:r>
            <a:r>
              <a:rPr lang="ru-RU" dirty="0"/>
              <a:t>(в основном) акушеркой родового блока, которая должна находиться непосредственно с пациенткой: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 1-м периоде — периодически (каждые 15—30 мин);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 конце 1-го периода, во 2-м и в 3-м периодах — постоянно.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19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F8229-636B-CA4A-ACA3-2FDCCD59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4A3BE5-65D4-C444-87F9-E9A8CFF1664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/>
              <a:t>Возможность </a:t>
            </a:r>
            <a:r>
              <a:rPr lang="ru-RU" b="1" dirty="0"/>
              <a:t>свободного положения пациентки </a:t>
            </a:r>
            <a:r>
              <a:rPr lang="ru-RU" dirty="0"/>
              <a:t>в родах. При излитии околоплодных вод при не прижатой головке рекомендуется положение на боку.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Следует иметь в виду, что </a:t>
            </a:r>
            <a:r>
              <a:rPr lang="ru-RU" b="1" dirty="0"/>
              <a:t>роды в вертикальном положении </a:t>
            </a:r>
            <a:r>
              <a:rPr lang="ru-RU" dirty="0"/>
              <a:t>(на коленях, сидя на корточках), на четвереньках, по сравнению с положением на спине, полусидя, на боку, </a:t>
            </a:r>
            <a:r>
              <a:rPr lang="ru-RU" b="1" dirty="0"/>
              <a:t>укорачивают роды на 1 час </a:t>
            </a:r>
            <a:r>
              <a:rPr lang="ru-RU" dirty="0"/>
              <a:t>и в меньшей степени требуют регионарной анальгезии.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Обучение женщины </a:t>
            </a:r>
            <a:r>
              <a:rPr lang="ru-RU" b="1" dirty="0"/>
              <a:t>правильной технике дыхания</a:t>
            </a:r>
            <a:r>
              <a:rPr lang="ru-RU" dirty="0"/>
              <a:t> во время родов.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88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DFA54-34E2-5242-9E06-8E215482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C16701-0D73-C042-99B9-33637FB08E6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Исследование пуль</a:t>
            </a:r>
            <a:r>
              <a:rPr lang="ru-RU" dirty="0"/>
              <a:t>са – каждый час, артериального давления на периферических артериях - каждые 4 часа, измерение температуры тела - 1 раз в 4 часа, </a:t>
            </a:r>
            <a:r>
              <a:rPr lang="ru-RU" dirty="0" err="1"/>
              <a:t>контрактильная</a:t>
            </a:r>
            <a:r>
              <a:rPr lang="ru-RU" dirty="0"/>
              <a:t> деятельность матки - каждые 30 мин. </a:t>
            </a:r>
            <a:r>
              <a:rPr lang="ru-RU" b="1" dirty="0"/>
              <a:t>Регистрация полученных результатов на </a:t>
            </a:r>
            <a:r>
              <a:rPr lang="ru-RU" b="1" dirty="0" err="1"/>
              <a:t>партограмме</a:t>
            </a:r>
            <a:r>
              <a:rPr lang="ru-RU" b="1" dirty="0"/>
              <a:t> обязательна.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Оценку частоты и объема мочеиспускания </a:t>
            </a:r>
            <a:r>
              <a:rPr lang="ru-RU" dirty="0"/>
              <a:t>- самоконтроль женщины (необходимо предлагать чаще посещать туалет - контроль за мочеиспусканием каждые 2-3 часа). При отсутствии самостоятельного мочеиспускания - выведение мочи катетером.</a:t>
            </a:r>
          </a:p>
        </p:txBody>
      </p:sp>
    </p:spTree>
    <p:extLst>
      <p:ext uri="{BB962C8B-B14F-4D97-AF65-F5344CB8AC3E}">
        <p14:creationId xmlns:p14="http://schemas.microsoft.com/office/powerpoint/2010/main" val="295732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6E2AF-8DDA-5C4E-B0A3-691F671E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AFCE9D-306F-7843-8FA1-27772E141F3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Запись дневников </a:t>
            </a:r>
            <a:r>
              <a:rPr lang="ru-RU" dirty="0"/>
              <a:t>в истории родов каждые 3 часа. Внутреннее акушерское исследование в первом периоде родов проводится не реже 1 раза в 6 часов.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Мониторинг сердечной деятельности плода </a:t>
            </a:r>
            <a:r>
              <a:rPr lang="ru-RU" dirty="0"/>
              <a:t>(аускультация, КТГ).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Мониторинг сократительной деятельности матки </a:t>
            </a:r>
            <a:r>
              <a:rPr lang="ru-RU" dirty="0"/>
              <a:t>при излитии околоплодных вод, перед и после обезболивания обязателен.</a:t>
            </a:r>
          </a:p>
        </p:txBody>
      </p:sp>
    </p:spTree>
    <p:extLst>
      <p:ext uri="{BB962C8B-B14F-4D97-AF65-F5344CB8AC3E}">
        <p14:creationId xmlns:p14="http://schemas.microsoft.com/office/powerpoint/2010/main" val="4056709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5611C-7F83-4A40-9A1C-18A7344B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B2DDD6-E6FB-9F4D-9669-06CBC17772D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При наличии врача анестезиолога-реаниматолога показана его консультация для выбора </a:t>
            </a:r>
            <a:r>
              <a:rPr lang="ru-RU" b="1" dirty="0"/>
              <a:t>оптимального метода обезболивания</a:t>
            </a:r>
            <a:r>
              <a:rPr lang="ru-RU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роды могут быть обезболены (при наличии жалоб пациентки на боли) лекарственными </a:t>
            </a:r>
            <a:r>
              <a:rPr lang="ru-RU" b="1" dirty="0"/>
              <a:t>средствами, предусмотренными приказом Минздрава России </a:t>
            </a:r>
            <a:r>
              <a:rPr lang="ru-RU" dirty="0"/>
              <a:t>от 6 ноября 2012 г. </a:t>
            </a:r>
            <a:r>
              <a:rPr lang="en" dirty="0"/>
              <a:t>No 584</a:t>
            </a:r>
            <a:r>
              <a:rPr lang="ru-RU" dirty="0"/>
              <a:t>н «Об утверждении стандарта специализированной медицинской помощи при самопроизвольных родах в затылочном </a:t>
            </a:r>
            <a:r>
              <a:rPr lang="ru-RU" dirty="0" err="1"/>
              <a:t>предлежании</a:t>
            </a:r>
            <a:r>
              <a:rPr lang="ru-RU" dirty="0"/>
              <a:t>».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также </a:t>
            </a:r>
            <a:r>
              <a:rPr lang="ru-RU" b="1" dirty="0"/>
              <a:t>может быть использована регионарная анальгезия</a:t>
            </a:r>
            <a:r>
              <a:rPr lang="ru-RU" dirty="0"/>
              <a:t>: </a:t>
            </a:r>
            <a:r>
              <a:rPr lang="ru-RU" dirty="0" err="1"/>
              <a:t>эпидуральная</a:t>
            </a:r>
            <a:r>
              <a:rPr lang="ru-RU" dirty="0"/>
              <a:t> (</a:t>
            </a:r>
            <a:r>
              <a:rPr lang="ru-RU" dirty="0" err="1"/>
              <a:t>люмбальная</a:t>
            </a:r>
            <a:r>
              <a:rPr lang="ru-RU" dirty="0"/>
              <a:t> и сакральная), спинномозговая, и комбинированная </a:t>
            </a:r>
            <a:r>
              <a:rPr lang="ru-RU" dirty="0" err="1"/>
              <a:t>спино-эпидуральная</a:t>
            </a:r>
            <a:r>
              <a:rPr lang="ru-RU" dirty="0"/>
              <a:t>, </a:t>
            </a:r>
            <a:r>
              <a:rPr lang="ru-RU" dirty="0" err="1"/>
              <a:t>парацервикальная</a:t>
            </a:r>
            <a:r>
              <a:rPr lang="ru-RU" dirty="0"/>
              <a:t> и </a:t>
            </a:r>
            <a:r>
              <a:rPr lang="ru-RU" dirty="0" err="1"/>
              <a:t>пудендальная</a:t>
            </a:r>
            <a:r>
              <a:rPr lang="ru-RU" dirty="0"/>
              <a:t> анестезия. Чувствительные волокна от тела и шейки матки проходят в составе корешков </a:t>
            </a:r>
            <a:r>
              <a:rPr lang="en" dirty="0"/>
              <a:t>Th11 </a:t>
            </a:r>
            <a:r>
              <a:rPr lang="ru-RU" dirty="0"/>
              <a:t>и </a:t>
            </a:r>
            <a:r>
              <a:rPr lang="en" dirty="0"/>
              <a:t>Th12, </a:t>
            </a:r>
            <a:r>
              <a:rPr lang="ru-RU" dirty="0"/>
              <a:t>от промежности — в составе корешков </a:t>
            </a:r>
            <a:r>
              <a:rPr lang="en" dirty="0"/>
              <a:t>S2—S4.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968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E4E05-A506-8C4D-8152-C617557B5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EC2777-8FA4-9A4D-A690-6314A353DF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  <a:p>
            <a:r>
              <a:rPr lang="ru-RU" dirty="0"/>
              <a:t>Подготовка к родам</a:t>
            </a:r>
          </a:p>
          <a:p>
            <a:r>
              <a:rPr lang="ru-RU" dirty="0"/>
              <a:t>Первый период родов</a:t>
            </a:r>
          </a:p>
          <a:p>
            <a:r>
              <a:rPr lang="ru-RU" dirty="0"/>
              <a:t>Второй период родов</a:t>
            </a:r>
          </a:p>
          <a:p>
            <a:r>
              <a:rPr lang="ru-RU" dirty="0"/>
              <a:t>Третий период родов</a:t>
            </a:r>
          </a:p>
          <a:p>
            <a:r>
              <a:rPr lang="ru-RU" dirty="0"/>
              <a:t>Оказание медицинской помощи новорожденному в родильном зале</a:t>
            </a:r>
          </a:p>
          <a:p>
            <a:r>
              <a:rPr lang="ru-RU" dirty="0"/>
              <a:t>Ведение послеродового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683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1D95A-F607-2A4E-A05C-F6024221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017F56-5035-BA4B-A7CF-2F5813E0EE2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Ведение </a:t>
            </a:r>
            <a:r>
              <a:rPr lang="ru-RU" b="1" dirty="0" err="1"/>
              <a:t>партограммы</a:t>
            </a:r>
            <a:r>
              <a:rPr lang="ru-RU" b="1" dirty="0"/>
              <a:t> </a:t>
            </a:r>
            <a:r>
              <a:rPr lang="ru-RU" dirty="0"/>
              <a:t>- наиболее простой, но эффективный метод графического ведения родов, который точно отражает динамику родового процесса с обязательной характеристикой состояния матери и плода. </a:t>
            </a:r>
            <a:r>
              <a:rPr lang="ru-RU" dirty="0" err="1"/>
              <a:t>Партограмма</a:t>
            </a:r>
            <a:r>
              <a:rPr lang="ru-RU" dirty="0"/>
              <a:t> позволяет четко дифференцировать нормальное и аномальное течение родов и выделить группу женщин, нуждающихся в помощи. </a:t>
            </a:r>
          </a:p>
          <a:p>
            <a:r>
              <a:rPr lang="en" b="1" dirty="0"/>
              <a:t>NB! </a:t>
            </a:r>
            <a:r>
              <a:rPr lang="ru-RU" b="1" dirty="0"/>
              <a:t>Ведение </a:t>
            </a:r>
            <a:r>
              <a:rPr lang="ru-RU" b="1" dirty="0" err="1"/>
              <a:t>партограммы</a:t>
            </a:r>
            <a:r>
              <a:rPr lang="ru-RU" b="1" dirty="0"/>
              <a:t> обязательно </a:t>
            </a:r>
          </a:p>
          <a:p>
            <a:r>
              <a:rPr lang="ru-RU" dirty="0"/>
              <a:t>Основной целью является ранняя диагностика аномалий родовой деятельности путем оценки степени и скорости раскрытия шейки матки, опускания предлежащей части плода. </a:t>
            </a:r>
          </a:p>
          <a:p>
            <a:r>
              <a:rPr lang="ru-RU" dirty="0"/>
              <a:t>Ведение </a:t>
            </a:r>
            <a:r>
              <a:rPr lang="ru-RU" dirty="0" err="1"/>
              <a:t>партограммы</a:t>
            </a:r>
            <a:r>
              <a:rPr lang="ru-RU" dirty="0"/>
              <a:t> позволяет снизить показатель перинатальной смертности на 40% (ВОЗ).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712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81EFAC-13B6-FC4D-99C2-08CE05B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Подготовка к родам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2821EA-4E6A-2742-9ADB-4420ACEA7B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7655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Ведение </a:t>
            </a:r>
            <a:r>
              <a:rPr lang="ru-RU" b="1" dirty="0" err="1"/>
              <a:t>партограммы</a:t>
            </a:r>
            <a:r>
              <a:rPr lang="ru-RU" dirty="0"/>
              <a:t> (акушеркой) в родах осуществляется с регистрацией следующих показателей</a:t>
            </a:r>
            <a:r>
              <a:rPr lang="en" dirty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сократительной активности матки </a:t>
            </a:r>
            <a:r>
              <a:rPr lang="ru-RU" dirty="0"/>
              <a:t>(тонус, частота, амплитуда (в </a:t>
            </a:r>
            <a:r>
              <a:rPr lang="ru-RU" dirty="0" err="1"/>
              <a:t>т.ч</a:t>
            </a:r>
            <a:r>
              <a:rPr lang="ru-RU" dirty="0"/>
              <a:t>. по данным наружной </a:t>
            </a:r>
            <a:r>
              <a:rPr lang="ru-RU" dirty="0" err="1"/>
              <a:t>гистерографии</a:t>
            </a:r>
            <a:r>
              <a:rPr lang="ru-RU" dirty="0"/>
              <a:t>), продолжительность) – каждый час;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частоты сердечных сокращений плода </a:t>
            </a:r>
            <a:r>
              <a:rPr lang="ru-RU" dirty="0"/>
              <a:t>- каждые 30 мин;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высоты стояния предлежащей части плода </a:t>
            </a:r>
            <a:r>
              <a:rPr lang="ru-RU" dirty="0"/>
              <a:t>(оценка опускания головки пальпацией живота) - каждый час;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характера околоплодных вод </a:t>
            </a:r>
            <a:r>
              <a:rPr lang="ru-RU" dirty="0"/>
              <a:t>- каждый час;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динамики раскрытия маточного зева, конфигурации головки, динамики продвижения предлежащей части плода; 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вагинальный осмотр </a:t>
            </a:r>
            <a:r>
              <a:rPr lang="ru-RU" dirty="0"/>
              <a:t>проводится по показаниям, но не реже 1 раза в 6 часов (излитие околоплодных вод является дополнительным показанием к влагалищному исследованию).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624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A36308-6FE4-8240-8978-0373369F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0E7492-BBF9-D54D-A73A-C1FAB01738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Включает: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латентную фазу</a:t>
            </a:r>
            <a:r>
              <a:rPr lang="ru-RU" dirty="0"/>
              <a:t> - характеризуется регулярной родовой деятельностью, которая приводит к прогрессивному сглаживанию шейки матки и раскрытию маточного зева до 3-4 см. Длина шейки матки должна быть менее 1 см.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активную фазу родов </a:t>
            </a:r>
            <a:r>
              <a:rPr lang="ru-RU" dirty="0"/>
              <a:t>- дальнейшая дилатация маточного зева до 8 см открытия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фазу замедления </a:t>
            </a:r>
            <a:r>
              <a:rPr lang="ru-RU" dirty="0"/>
              <a:t>от 8 см до полного раскрытия маточного зева.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003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Длительность фаз родов и скорость раскрытия маточного зева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Имеет широкий диапазон и индивидуальна. Определяется этническими особенностями, </a:t>
            </a:r>
            <a:r>
              <a:rPr lang="ru-RU" dirty="0" err="1"/>
              <a:t>весо</a:t>
            </a:r>
            <a:r>
              <a:rPr lang="ru-RU" dirty="0"/>
              <a:t>-ростовыми показателями. </a:t>
            </a:r>
          </a:p>
          <a:p>
            <a:pPr marL="0" indent="0">
              <a:buNone/>
            </a:pPr>
            <a:r>
              <a:rPr lang="ru-RU" b="1" dirty="0" err="1"/>
              <a:t>Афроамериканки</a:t>
            </a:r>
            <a:r>
              <a:rPr lang="ru-RU" dirty="0"/>
              <a:t> имеют более короткий </a:t>
            </a:r>
            <a:r>
              <a:rPr lang="en" dirty="0"/>
              <a:t>II-</a:t>
            </a:r>
            <a:r>
              <a:rPr lang="ru-RU" dirty="0"/>
              <a:t>й период по сравнению с </a:t>
            </a:r>
            <a:r>
              <a:rPr lang="ru-RU" b="1" dirty="0"/>
              <a:t>европейскими</a:t>
            </a:r>
            <a:r>
              <a:rPr lang="ru-RU" dirty="0"/>
              <a:t> женщинами. </a:t>
            </a:r>
          </a:p>
          <a:p>
            <a:pPr marL="0" indent="0">
              <a:buNone/>
            </a:pPr>
            <a:r>
              <a:rPr lang="ru-RU" dirty="0"/>
              <a:t>Длительность родов у женщин с </a:t>
            </a:r>
            <a:r>
              <a:rPr lang="ru-RU" b="1" dirty="0"/>
              <a:t>нормальной массой </a:t>
            </a:r>
            <a:r>
              <a:rPr lang="ru-RU" dirty="0"/>
              <a:t>тела короче, по сравнению с роженицами с </a:t>
            </a:r>
            <a:r>
              <a:rPr lang="ru-RU" b="1" dirty="0"/>
              <a:t>повышенной массой тела и ожирением</a:t>
            </a:r>
            <a:r>
              <a:rPr lang="ru-RU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Скорость раскрытия маточного зева </a:t>
            </a:r>
            <a:r>
              <a:rPr lang="ru-RU" dirty="0"/>
              <a:t>в латентную фазу в среднем 0,35 см/час, в активную - не менее 1,2 см/час у первородящих и 1,5 см/час у повторнородящих.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Средняя продолжительность родов </a:t>
            </a:r>
            <a:r>
              <a:rPr lang="ru-RU" dirty="0"/>
              <a:t>у первородящих около 8-14 часов, у повторнородящих 6-12 часов.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343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16588"/>
          </a:xfrm>
        </p:spPr>
        <p:txBody>
          <a:bodyPr>
            <a:normAutofit/>
          </a:bodyPr>
          <a:lstStyle/>
          <a:p>
            <a:r>
              <a:rPr lang="ru-RU" b="1" dirty="0"/>
              <a:t>Мониторинг сердечной деятельности плода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Периодическая аускультация сердцебиений плода является основным и достаточным методом наблюдения за состоянием плода в родах при отсутствии показаний со стороны плода.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Выслушивание сердцебиения плода (</a:t>
            </a:r>
            <a:r>
              <a:rPr lang="ru-RU" b="1" dirty="0"/>
              <a:t>норма: 110-160 уд/мин</a:t>
            </a:r>
            <a:r>
              <a:rPr lang="ru-RU" dirty="0"/>
              <a:t>) проводится в первый период родов каждые 15-30 мин в течение одной полной минуты после окончания схватки; после излития околоплодных вод, после проведения обезболивания родов и при открытии маточного зева более 8 см. Во время потуг - после каждой потуги.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849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/>
              <a:t>Рутинное применение КТГ всем роженицам не оправдано</a:t>
            </a:r>
            <a:r>
              <a:rPr lang="ru-RU" dirty="0"/>
              <a:t>, особенно в группе родов низкого риска, так как данная методика имеет высокий процент ложноположительных результатов, а, следовательно, увеличивает частоту вмешательств, в том числе оперативных родов.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Непрерывная КТГ плода </a:t>
            </a:r>
            <a:r>
              <a:rPr lang="ru-RU" dirty="0"/>
              <a:t>в родах проводится при наличии медицинских показаний.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Результаты мониторинга сердечной деятельности плода и сократительной деятельности матки обязательно фиксируются в соответствующей части </a:t>
            </a:r>
            <a:r>
              <a:rPr lang="ru-RU" dirty="0" err="1"/>
              <a:t>партограммы</a:t>
            </a:r>
            <a:r>
              <a:rPr lang="ru-RU" dirty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УЗИ плода (при необходимости).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109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В первом периоде нормальных родов не рекомендуется: 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/>
              <a:t>родостимуляция</a:t>
            </a:r>
            <a:r>
              <a:rPr lang="ru-RU" dirty="0"/>
              <a:t> посредством </a:t>
            </a:r>
            <a:r>
              <a:rPr lang="ru-RU" dirty="0" err="1"/>
              <a:t>амниотомии</a:t>
            </a:r>
            <a:r>
              <a:rPr lang="ru-RU" dirty="0"/>
              <a:t> и окситоцина;</a:t>
            </a:r>
          </a:p>
          <a:p>
            <a:pPr marL="0" indent="0">
              <a:buNone/>
            </a:pPr>
            <a:r>
              <a:rPr lang="ru-RU" dirty="0"/>
              <a:t>56% женщин вступают в роды самостоятельно. Роды являются физиологическим процессом. Поэтому вмешательство в роды ведет к увеличению числа случаев </a:t>
            </a:r>
            <a:r>
              <a:rPr lang="ru-RU" dirty="0" err="1"/>
              <a:t>дистоции</a:t>
            </a:r>
            <a:r>
              <a:rPr lang="ru-RU" dirty="0"/>
              <a:t> шейки матки, аномалий родовой деятельности, частоты кесарева сечения, показателя материнской и неонатальной заболеваемости и смертности.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рутинная </a:t>
            </a:r>
            <a:r>
              <a:rPr lang="ru-RU" dirty="0" err="1"/>
              <a:t>амниотомия</a:t>
            </a:r>
            <a:r>
              <a:rPr lang="ru-RU" dirty="0"/>
              <a:t> при открытии маточного зева менее 7 см. Показанием для </a:t>
            </a:r>
            <a:r>
              <a:rPr lang="ru-RU" dirty="0" err="1"/>
              <a:t>амниотомии</a:t>
            </a:r>
            <a:r>
              <a:rPr lang="ru-RU" dirty="0"/>
              <a:t> может являться только внутренний мониторинг плода (КЩС, прямая ЭКГ плода). </a:t>
            </a:r>
          </a:p>
          <a:p>
            <a:pPr marL="0" indent="0">
              <a:buNone/>
            </a:pPr>
            <a:r>
              <a:rPr lang="ru-RU" dirty="0"/>
              <a:t>Следует иметь в виду, что рутинная </a:t>
            </a:r>
            <a:r>
              <a:rPr lang="ru-RU" dirty="0" err="1"/>
              <a:t>амниотомия</a:t>
            </a:r>
            <a:r>
              <a:rPr lang="ru-RU" dirty="0"/>
              <a:t> увеличивает частоту кесарева сечения.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675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Первый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медикаментозное усиление маточных сокращений в первом периоде нормальных родов: от рутинного использования </a:t>
            </a:r>
            <a:r>
              <a:rPr lang="ru-RU" dirty="0" err="1"/>
              <a:t>утеротоников</a:t>
            </a:r>
            <a:r>
              <a:rPr lang="ru-RU" dirty="0"/>
              <a:t> (окситоцина) для ускорения родов следует отказаться;</a:t>
            </a:r>
          </a:p>
          <a:p>
            <a:pPr marL="0" indent="0">
              <a:buNone/>
            </a:pPr>
            <a:r>
              <a:rPr lang="ru-RU" dirty="0"/>
              <a:t>Активное управление родами (</a:t>
            </a:r>
            <a:r>
              <a:rPr lang="ru-RU" dirty="0" err="1"/>
              <a:t>амниотомия</a:t>
            </a:r>
            <a:r>
              <a:rPr lang="ru-RU" dirty="0"/>
              <a:t>, использование окситоцина) ведет к некоторому снижению частоты кесарева сечения. Однако роды в этом случае, являются более интервенционными.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заставлять пациентку тужиться раньше того времени, пока она сама не пожалуется на чувство сильного давления на задний проход.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744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49C4E-8E87-3B4A-8CE0-4EB8E426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B92FB-FF62-2649-9D7B-959C956E0E8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 момента полного раскрытия маточного зева до рождения ребенка. </a:t>
            </a:r>
          </a:p>
          <a:p>
            <a:pPr marL="0" indent="0">
              <a:buNone/>
            </a:pPr>
            <a:r>
              <a:rPr lang="ru-RU" dirty="0"/>
              <a:t>В среднем, второй период родов у первородящих длится 1,1 час (максимальная длительность 2,9 часа), у повторнородящих - 0,4 часа (максимально 1,1 часа). </a:t>
            </a:r>
          </a:p>
          <a:p>
            <a:r>
              <a:rPr lang="ru-RU" b="1" dirty="0"/>
              <a:t>Длительность второго периода родов у первородящих при </a:t>
            </a:r>
            <a:r>
              <a:rPr lang="ru-RU" b="1" dirty="0" err="1"/>
              <a:t>эпидуральной</a:t>
            </a:r>
            <a:r>
              <a:rPr lang="ru-RU" b="1" dirty="0"/>
              <a:t> аналгезии в родах не должна составлять более 3 часов, у повторнородящих - более 2 часов.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389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Особенностями ведения второго периода родов является: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Нахождение акушерки с роженицей постоянно.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Документированный мониторинг: </a:t>
            </a:r>
          </a:p>
          <a:p>
            <a:pPr lvl="1"/>
            <a:r>
              <a:rPr lang="ru-RU" dirty="0"/>
              <a:t>АД, ЧСС роженицы 1 раз в час; </a:t>
            </a:r>
          </a:p>
          <a:p>
            <a:pPr lvl="1"/>
            <a:r>
              <a:rPr lang="ru-RU" dirty="0"/>
              <a:t>Контроль за опорожнением мочевого пузыря 1 раз в час; </a:t>
            </a:r>
          </a:p>
          <a:p>
            <a:pPr lvl="1"/>
            <a:r>
              <a:rPr lang="ru-RU" dirty="0"/>
              <a:t>Мониторинг родовых схваток акушеркой с занесением в </a:t>
            </a:r>
            <a:r>
              <a:rPr lang="ru-RU" dirty="0" err="1"/>
              <a:t>партограмму</a:t>
            </a:r>
            <a:r>
              <a:rPr lang="ru-RU" dirty="0"/>
              <a:t> </a:t>
            </a:r>
          </a:p>
          <a:p>
            <a:pPr lvl="1"/>
            <a:r>
              <a:rPr lang="ru-RU" dirty="0"/>
              <a:t>каждые 30 минут; </a:t>
            </a:r>
          </a:p>
          <a:p>
            <a:pPr lvl="1"/>
            <a:r>
              <a:rPr lang="ru-RU" dirty="0"/>
              <a:t>Мониторинг сердечной деятельности плода; </a:t>
            </a:r>
          </a:p>
          <a:p>
            <a:pPr lvl="1"/>
            <a:r>
              <a:rPr lang="ru-RU" dirty="0"/>
              <a:t>При расположении головки в узкой части или на тазовом дне аускультация </a:t>
            </a:r>
          </a:p>
          <a:p>
            <a:pPr lvl="1"/>
            <a:r>
              <a:rPr lang="ru-RU" dirty="0"/>
              <a:t>плода - после каждой схватки.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7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CA9A0-4D78-6D45-8DC9-A5F6FE84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13DFF-3B85-7B4F-8E2C-DF1C249CEA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Самопроизвольные роды в затылочном </a:t>
            </a:r>
            <a:r>
              <a:rPr lang="ru-RU" b="1" dirty="0" err="1"/>
              <a:t>предлежании</a:t>
            </a:r>
            <a:r>
              <a:rPr lang="ru-RU" b="1" dirty="0"/>
              <a:t> неосложненные </a:t>
            </a:r>
            <a:r>
              <a:rPr lang="ru-RU" dirty="0"/>
              <a:t>– это роды одним плодом в затылочном </a:t>
            </a:r>
            <a:r>
              <a:rPr lang="ru-RU" dirty="0" err="1"/>
              <a:t>предлежании</a:t>
            </a:r>
            <a:r>
              <a:rPr lang="ru-RU" dirty="0"/>
              <a:t>, которые начались спонтанно, прошли без осложнений, при которых ребенок родился спонтанно в затылочном </a:t>
            </a:r>
            <a:r>
              <a:rPr lang="ru-RU" dirty="0" err="1"/>
              <a:t>предлежании</a:t>
            </a:r>
            <a:r>
              <a:rPr lang="ru-RU" dirty="0"/>
              <a:t>. В родах возможно применение </a:t>
            </a:r>
            <a:r>
              <a:rPr lang="ru-RU" dirty="0" err="1"/>
              <a:t>амниотомии</a:t>
            </a:r>
            <a:r>
              <a:rPr lang="ru-RU" dirty="0"/>
              <a:t> (показанием для </a:t>
            </a:r>
            <a:r>
              <a:rPr lang="ru-RU" dirty="0" err="1"/>
              <a:t>амниотомии</a:t>
            </a:r>
            <a:r>
              <a:rPr lang="ru-RU" dirty="0"/>
              <a:t> являются результаты внутреннего мониторинга плода (КЩС, прямая ЭКГ плода) и проведение аналгезии.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269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 </a:t>
            </a:r>
            <a:r>
              <a:rPr lang="ru-RU" dirty="0" err="1"/>
              <a:t>бради</a:t>
            </a:r>
            <a:r>
              <a:rPr lang="ru-RU" dirty="0"/>
              <a:t>- или тахикардии плода - оценка по отношению к пульсу матери. </a:t>
            </a:r>
          </a:p>
          <a:p>
            <a:r>
              <a:rPr lang="ru-RU" dirty="0"/>
              <a:t>Прогрессия родов с указанием продвижения предлежащей части плода оценивается врачом с документированием в </a:t>
            </a:r>
            <a:r>
              <a:rPr lang="ru-RU" dirty="0" err="1"/>
              <a:t>партограмме</a:t>
            </a:r>
            <a:r>
              <a:rPr lang="ru-RU" dirty="0"/>
              <a:t>. </a:t>
            </a:r>
          </a:p>
          <a:p>
            <a:r>
              <a:rPr lang="ru-RU" dirty="0"/>
              <a:t>Роды ведутся с пассивным (на фоне схваток) опусканием головки на тазовое дно, избегая управления потугами с задержкой дыхания при глубоком вдохе (прием </a:t>
            </a:r>
            <a:r>
              <a:rPr lang="ru-RU" dirty="0" err="1"/>
              <a:t>Вальсальвы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543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0" y="2214694"/>
            <a:ext cx="4815514" cy="933320"/>
          </a:xfrm>
        </p:spPr>
        <p:txBody>
          <a:bodyPr/>
          <a:lstStyle/>
          <a:p>
            <a:r>
              <a:rPr lang="ru-RU" b="1" dirty="0"/>
              <a:t>Прогрессия родов с ведением </a:t>
            </a:r>
            <a:r>
              <a:rPr lang="ru-RU" b="1" dirty="0" err="1"/>
              <a:t>партограммы</a:t>
            </a:r>
            <a:r>
              <a:rPr lang="ru-RU" b="1" dirty="0"/>
              <a:t> </a:t>
            </a:r>
          </a:p>
          <a:p>
            <a:endParaRPr lang="ru-RU" dirty="0"/>
          </a:p>
        </p:txBody>
      </p:sp>
      <p:pic>
        <p:nvPicPr>
          <p:cNvPr id="2049" name="Picture 1" descr="page8image1373652240">
            <a:extLst>
              <a:ext uri="{FF2B5EF4-FFF2-40B4-BE49-F238E27FC236}">
                <a16:creationId xmlns:a16="http://schemas.microsoft.com/office/drawing/2014/main" id="{0F554D29-BBAF-C64A-96A1-C7C7017D1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" y="2214694"/>
            <a:ext cx="4930300" cy="355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9361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 втором периоде родов показателем прогрессии родов является продвижение предлежащей части плода </a:t>
            </a:r>
          </a:p>
          <a:p>
            <a:pPr lvl="1"/>
            <a:r>
              <a:rPr lang="ru-RU" dirty="0"/>
              <a:t>Если предлежащая часть на 1 см выше седалищных остей, степень ее вставления обозначают как «-1». </a:t>
            </a:r>
          </a:p>
          <a:p>
            <a:pPr lvl="1"/>
            <a:r>
              <a:rPr lang="ru-RU" dirty="0"/>
              <a:t>Если на 2 см ниже — как «+2». </a:t>
            </a:r>
          </a:p>
          <a:p>
            <a:pPr lvl="1"/>
            <a:r>
              <a:rPr lang="ru-RU" dirty="0"/>
              <a:t>Если степень вставления предлежащей части более «-3», то предлежащая часть </a:t>
            </a:r>
          </a:p>
          <a:p>
            <a:pPr lvl="1"/>
            <a:r>
              <a:rPr lang="ru-RU" dirty="0"/>
              <a:t>подвижна над входом в малый таз. </a:t>
            </a:r>
          </a:p>
          <a:p>
            <a:pPr lvl="1"/>
            <a:r>
              <a:rPr lang="ru-RU" dirty="0"/>
              <a:t>Если степень вставления «+3», то предлежащая часть располагается на тазовом </a:t>
            </a:r>
          </a:p>
          <a:p>
            <a:pPr lvl="1"/>
            <a:r>
              <a:rPr lang="ru-RU" dirty="0"/>
              <a:t>дне и во время потуги появляется в половой щели.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373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Влагалищное исследование во втором периоде родов выполняется каждый час. </a:t>
            </a:r>
          </a:p>
          <a:p>
            <a:r>
              <a:rPr lang="ru-RU" b="1" dirty="0"/>
              <a:t>Во втором периоде</a:t>
            </a:r>
            <a:r>
              <a:rPr lang="ru-RU" dirty="0"/>
              <a:t> головка плода находится в одной плоскости у первородящих в среднем 30-40 мин, 20-30 мин у повторнородящих. Скорость продвижения головки по родовым путям в среднем составляет: у первородящих – 1 см/ч, у повторнородящих - 2 см/ч.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906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b="1" dirty="0"/>
              <a:t>NB! </a:t>
            </a:r>
            <a:r>
              <a:rPr lang="ru-RU" b="1" dirty="0"/>
              <a:t>Если в течение 1 часа у первородящих отсутствует динамика продвижения головки по родовым путям, то течение родов следует признать неудовлетворительным. </a:t>
            </a:r>
          </a:p>
          <a:p>
            <a:r>
              <a:rPr lang="en" b="1" dirty="0"/>
              <a:t>NB! </a:t>
            </a:r>
            <a:r>
              <a:rPr lang="ru-RU" b="1" dirty="0"/>
              <a:t>Любые приемы выдавливания плода (в </a:t>
            </a:r>
            <a:r>
              <a:rPr lang="ru-RU" b="1" dirty="0" err="1"/>
              <a:t>т.ч</a:t>
            </a:r>
            <a:r>
              <a:rPr lang="ru-RU" b="1" dirty="0"/>
              <a:t>. </a:t>
            </a:r>
            <a:r>
              <a:rPr lang="ru-RU" b="1" dirty="0" err="1"/>
              <a:t>Кристеллера</a:t>
            </a:r>
            <a:r>
              <a:rPr lang="ru-RU" b="1" dirty="0"/>
              <a:t>) не проводить!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3014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Акушеркой осуществляется подготовка места для принятия родов (разложить чистые пеленки или одноразовый пакет для приема родов, нагреть пеленки, которыми будут обтирать ребенка, подготовить необходимые инструменты для родов), необходимого оборудования и места для реанимации новорожденного (включить тепло, подключить кислород, проверить наличие дыхательного мешка и масок к нему, приготовить пеленки, шапочку и носочки для ребенка). </a:t>
            </a:r>
          </a:p>
          <a:p>
            <a:r>
              <a:rPr lang="ru-RU" dirty="0"/>
              <a:t>Рождение ребенка может происходить в любом положении, которое выбрала сама женщина. Наиболее удобное положение в родах — полусидя. Наиболее неудобное и опасное для плода положение - лежа на спине.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695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Физиологические роды принимает акушерка. </a:t>
            </a:r>
          </a:p>
          <a:p>
            <a:r>
              <a:rPr lang="ru-RU" dirty="0"/>
              <a:t>Пуповину следует пересекать стерильными инструментами, обработав еѐ кожными антисептиками, после прекращения пульсации сосудов или через 1 -3 минуты после рождения ребенка. Наложение на пуповину пластикового зажима или резинки проводится в удобное для акушерки время. При этом пуповина протирается стерильной марлевой салфеткой с антисептиком. Марлевая салфетка на пупочный остаток не накладывается. </a:t>
            </a:r>
          </a:p>
          <a:p>
            <a:r>
              <a:rPr lang="ru-RU" dirty="0"/>
              <a:t>При рождении ребенка следует обеспечить присутствие неонатолога, который осматривает новорожденного сразу после рождения и дает развернутую оценку состояния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868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Перинео</a:t>
            </a:r>
            <a:r>
              <a:rPr lang="ru-RU" b="1" dirty="0"/>
              <a:t>- и </a:t>
            </a:r>
            <a:r>
              <a:rPr lang="ru-RU" b="1" dirty="0" err="1"/>
              <a:t>эпизиотомия</a:t>
            </a:r>
            <a:r>
              <a:rPr lang="ru-RU" b="1" dirty="0"/>
              <a:t> </a:t>
            </a:r>
          </a:p>
          <a:p>
            <a:r>
              <a:rPr lang="ru-RU" dirty="0"/>
              <a:t>Не рекомендуется рутинное рассечение промежности в родах (</a:t>
            </a:r>
            <a:r>
              <a:rPr lang="ru-RU" dirty="0" err="1"/>
              <a:t>перинео</a:t>
            </a:r>
            <a:r>
              <a:rPr lang="ru-RU" dirty="0"/>
              <a:t>- и </a:t>
            </a:r>
            <a:r>
              <a:rPr lang="ru-RU" dirty="0" err="1"/>
              <a:t>эпизиотомия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dirty="0"/>
              <a:t>Нет данных о том, что рутинное проведение </a:t>
            </a:r>
            <a:r>
              <a:rPr lang="ru-RU" dirty="0" err="1"/>
              <a:t>эпизиотомии</a:t>
            </a:r>
            <a:r>
              <a:rPr lang="ru-RU" dirty="0"/>
              <a:t> снижает риск повреждения промежности, последующего развития пролапса гениталий или недержания мочи. В действительности, рутинное проведение </a:t>
            </a:r>
            <a:r>
              <a:rPr lang="ru-RU" dirty="0" err="1"/>
              <a:t>эпизиотомии</a:t>
            </a:r>
            <a:r>
              <a:rPr lang="ru-RU" dirty="0"/>
              <a:t> ассоциируется с увеличением разрывов промежности третьей и четвертой степени с последующей дисфункцией мышц анального сфинктера. </a:t>
            </a:r>
          </a:p>
          <a:p>
            <a:r>
              <a:rPr lang="ru-RU" dirty="0"/>
              <a:t>Рассечение промежности в родах также не должно выполняться и у пациенток, имеющих в анамнез разрыв промежности 3 или 4 степени.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3472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 настоящее время ВОЗ ограничила использование рассечения промежности в родах: </a:t>
            </a:r>
          </a:p>
          <a:p>
            <a:pPr lvl="1"/>
            <a:r>
              <a:rPr lang="ru-RU" dirty="0"/>
              <a:t>осложненными вагинальными родами (тазовое </a:t>
            </a:r>
            <a:r>
              <a:rPr lang="ru-RU" dirty="0" err="1"/>
              <a:t>предлежание</a:t>
            </a:r>
            <a:r>
              <a:rPr lang="ru-RU" dirty="0"/>
              <a:t>, </a:t>
            </a:r>
            <a:r>
              <a:rPr lang="ru-RU" dirty="0" err="1"/>
              <a:t>дистоция</a:t>
            </a:r>
            <a:r>
              <a:rPr lang="ru-RU" dirty="0"/>
              <a:t> плечиков </a:t>
            </a:r>
          </a:p>
          <a:p>
            <a:pPr lvl="1"/>
            <a:r>
              <a:rPr lang="ru-RU" dirty="0"/>
              <a:t>плода, наложение щипцов, вакуум-экстракция плода); </a:t>
            </a:r>
          </a:p>
          <a:p>
            <a:pPr lvl="1"/>
            <a:r>
              <a:rPr lang="ru-RU" dirty="0"/>
              <a:t>рубцовыми изменениями гениталий в результате женского обрезания или плохо </a:t>
            </a:r>
          </a:p>
          <a:p>
            <a:pPr lvl="1"/>
            <a:r>
              <a:rPr lang="ru-RU" dirty="0"/>
              <a:t>заживших разрывах третьей и четвертой степени; </a:t>
            </a:r>
          </a:p>
          <a:p>
            <a:pPr lvl="1"/>
            <a:r>
              <a:rPr lang="ru-RU" dirty="0" err="1"/>
              <a:t>дистрессом</a:t>
            </a:r>
            <a:r>
              <a:rPr lang="ru-RU" dirty="0"/>
              <a:t> плода.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7998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Латеральная </a:t>
            </a:r>
            <a:r>
              <a:rPr lang="ru-RU" dirty="0" err="1"/>
              <a:t>эпизиотомия</a:t>
            </a:r>
            <a:r>
              <a:rPr lang="ru-RU" dirty="0"/>
              <a:t> не должна выполняться. </a:t>
            </a:r>
          </a:p>
          <a:p>
            <a:r>
              <a:rPr lang="ru-RU" dirty="0"/>
              <a:t>Предпочтительна медиолатеральная техника (справа между углом в 450 и 600). Операцию производят в тот момент, когда в схватку из половой щели показывается участок головки диаметром 3—4 см. Метод обезболивания - предшествующая регионарная анестезия, инфильтрационная или </a:t>
            </a:r>
            <a:r>
              <a:rPr lang="ru-RU" dirty="0" err="1"/>
              <a:t>пудендальная</a:t>
            </a:r>
            <a:r>
              <a:rPr lang="ru-RU" dirty="0"/>
              <a:t> анестезия.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08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1601-A84C-F84E-B102-35E48282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C991CD-6FBE-0147-A69C-55F335D3D5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Нормальные самопроизвольные роды в головном </a:t>
            </a:r>
            <a:r>
              <a:rPr lang="ru-RU" dirty="0" err="1"/>
              <a:t>предлежании</a:t>
            </a:r>
            <a:r>
              <a:rPr lang="ru-RU" dirty="0"/>
              <a:t> не подразумевают использование в первом периоде родов </a:t>
            </a:r>
            <a:r>
              <a:rPr lang="ru-RU" b="1" dirty="0" err="1"/>
              <a:t>утеротонических</a:t>
            </a:r>
            <a:r>
              <a:rPr lang="ru-RU" b="1" dirty="0"/>
              <a:t> средств и рассечение промежности</a:t>
            </a:r>
            <a:r>
              <a:rPr lang="ru-RU" dirty="0"/>
              <a:t> (перине-, </a:t>
            </a:r>
            <a:r>
              <a:rPr lang="ru-RU" dirty="0" err="1"/>
              <a:t>эпизиотомию</a:t>
            </a:r>
            <a:r>
              <a:rPr lang="ru-RU" dirty="0"/>
              <a:t>). </a:t>
            </a:r>
          </a:p>
          <a:p>
            <a:r>
              <a:rPr lang="ru-RU" dirty="0"/>
              <a:t>После родов родильница и новорожденный находятся в удовлетворительном состоянии. </a:t>
            </a:r>
          </a:p>
          <a:p>
            <a:r>
              <a:rPr lang="ru-RU" dirty="0"/>
              <a:t>Если у женщины </a:t>
            </a:r>
            <a:r>
              <a:rPr lang="ru-RU" b="1" dirty="0"/>
              <a:t>из группы высокого риска роды протекают без осложнении</a:t>
            </a:r>
            <a:r>
              <a:rPr lang="ru-RU" dirty="0"/>
              <a:t>̆, то они также могут быть отнесены к тем, к кому применимы рекомендации протокола при самопроизвольных родах (без осложнений).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27744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24514" y="2157544"/>
            <a:ext cx="5310812" cy="1742812"/>
          </a:xfrm>
        </p:spPr>
        <p:txBody>
          <a:bodyPr>
            <a:normAutofit/>
          </a:bodyPr>
          <a:lstStyle/>
          <a:p>
            <a:r>
              <a:rPr lang="ru-RU" dirty="0"/>
              <a:t>Медиолатеральная техника </a:t>
            </a:r>
            <a:r>
              <a:rPr lang="ru-RU" dirty="0" err="1"/>
              <a:t>эпизиотомии</a:t>
            </a:r>
            <a:r>
              <a:rPr lang="ru-RU" dirty="0"/>
              <a:t> (угол между 45° и 60°) </a:t>
            </a:r>
          </a:p>
          <a:p>
            <a:endParaRPr lang="ru-RU" dirty="0"/>
          </a:p>
        </p:txBody>
      </p:sp>
      <p:pic>
        <p:nvPicPr>
          <p:cNvPr id="3073" name="Picture 1" descr="page10image1356609024">
            <a:extLst>
              <a:ext uri="{FF2B5EF4-FFF2-40B4-BE49-F238E27FC236}">
                <a16:creationId xmlns:a16="http://schemas.microsoft.com/office/drawing/2014/main" id="{8A495F8A-D0A5-C949-8C83-B39167F5A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674" y="2157544"/>
            <a:ext cx="3672514" cy="3993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78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В родах не следует: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переводить в родильный зал (на родильную кровать) до момента </a:t>
            </a:r>
            <a:r>
              <a:rPr lang="ru-RU" dirty="0" err="1"/>
              <a:t>врезывания</a:t>
            </a:r>
            <a:r>
              <a:rPr lang="ru-RU" dirty="0"/>
              <a:t> головки (появление головки из половой щели 2-4 см в диаметре, вне потуги - головка не уходит);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выполнять рутинную </a:t>
            </a:r>
            <a:r>
              <a:rPr lang="ru-RU" dirty="0" err="1"/>
              <a:t>эпизио</a:t>
            </a:r>
            <a:r>
              <a:rPr lang="ru-RU" dirty="0"/>
              <a:t>-, </a:t>
            </a:r>
            <a:r>
              <a:rPr lang="ru-RU" dirty="0" err="1"/>
              <a:t>перинеотомию</a:t>
            </a:r>
            <a:r>
              <a:rPr lang="ru-RU" dirty="0"/>
              <a:t> (понятия «угроза разрыва промежности», «высокой промежности» как показания для проведения вмешательства в современном акушерстве отсутствуют. Понятие «ригидная промежность» предполагает препятствие для продвижения (рождения) головки в течение 1 часа и более);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135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/>
              <a:t>использовать </a:t>
            </a:r>
            <a:r>
              <a:rPr lang="ru-RU" dirty="0" err="1"/>
              <a:t>утеротоники</a:t>
            </a:r>
            <a:r>
              <a:rPr lang="ru-RU" dirty="0"/>
              <a:t> для укорочения второго периода родов;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противодействовать разгибанию головки, управлять потугами с задержкой дыхания при глубоком вдохе (прием </a:t>
            </a:r>
            <a:r>
              <a:rPr lang="ru-RU" dirty="0" err="1"/>
              <a:t>Вальсальвы</a:t>
            </a:r>
            <a:r>
              <a:rPr lang="ru-RU" dirty="0"/>
              <a:t>);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форсировать рождение ребенка за одну потугу. После рождения головки необходимо дать возможность головке повернуться, а плечикам развернуться самостоятельно, при этом необходимо проверить, нет ли обвития пуповины. При тугом обвитии пересечь пуповину между 2 зажимами, при не тугом — ослабить натяжение пуповины и дождаться следующей потуги. Цианоз личика не является опасным признаком;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779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46292-0AE1-D54B-AB9F-183CBE41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Второй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CD9A2-7728-194C-8CD8-82C8DB3DD9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поднимать ребенка при не пережатой пуповине выше тела матери (уровня плаценты); </a:t>
            </a:r>
          </a:p>
          <a:p>
            <a:r>
              <a:rPr lang="ru-RU" dirty="0"/>
              <a:t>использовать окситоцин и </a:t>
            </a:r>
            <a:r>
              <a:rPr lang="ru-RU" dirty="0" err="1"/>
              <a:t>метилэргометрин</a:t>
            </a:r>
            <a:r>
              <a:rPr lang="ru-RU" dirty="0"/>
              <a:t> во втором периоде родов для профилактики кровотечения;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1020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Ведение третьего периода родов </a:t>
            </a:r>
          </a:p>
          <a:p>
            <a:pPr marL="0" indent="0">
              <a:buNone/>
            </a:pPr>
            <a:r>
              <a:rPr lang="ru-RU" dirty="0"/>
              <a:t>При ведении третьего периода родов необходимо знать и использовать: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признаки отделения плаценты;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способы выделения отделившего последа.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765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Признаки отделения плаценты: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Шредера</a:t>
            </a:r>
            <a:r>
              <a:rPr lang="ru-RU" dirty="0"/>
              <a:t> - изменение формы и высоты стояния дна матки.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Альфельда</a:t>
            </a:r>
            <a:r>
              <a:rPr lang="ru-RU" dirty="0"/>
              <a:t> - удлинения наружного отрезка пуповины.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Клейна</a:t>
            </a:r>
            <a:r>
              <a:rPr lang="ru-RU" dirty="0"/>
              <a:t> - после потуги удлинившийся отрезок пуповины не втягивается</a:t>
            </a:r>
          </a:p>
          <a:p>
            <a:pPr>
              <a:buFont typeface="Wingdings" pitchFamily="2" charset="2"/>
              <a:buChar char="ü"/>
            </a:pPr>
            <a:r>
              <a:rPr lang="ru-RU" b="1" dirty="0" err="1"/>
              <a:t>Кюстнера-Чукалова</a:t>
            </a:r>
            <a:r>
              <a:rPr lang="ru-RU" b="1" dirty="0"/>
              <a:t> </a:t>
            </a:r>
            <a:r>
              <a:rPr lang="ru-RU" dirty="0"/>
              <a:t>- при надавливании ребром ладони над лоном отрезок пуповины не втягивается.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829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Способы выделения последа (послед выделяют после опорожнения мочевого пузыря):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b="1" dirty="0"/>
              <a:t>Абуладзе</a:t>
            </a:r>
            <a:r>
              <a:rPr lang="ru-RU" dirty="0"/>
              <a:t> - после бережного массажа матки переднюю брюшную стенку двумя руками берут в продольную складку и предлагают роженице </a:t>
            </a:r>
            <a:r>
              <a:rPr lang="ru-RU" dirty="0" err="1"/>
              <a:t>потужиться</a:t>
            </a:r>
            <a:r>
              <a:rPr lang="ru-RU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Методы </a:t>
            </a:r>
            <a:r>
              <a:rPr lang="ru-RU" b="1" dirty="0" err="1"/>
              <a:t>Гентера</a:t>
            </a:r>
            <a:r>
              <a:rPr lang="ru-RU" b="1" dirty="0"/>
              <a:t> и </a:t>
            </a:r>
            <a:r>
              <a:rPr lang="ru-RU" b="1" dirty="0" err="1"/>
              <a:t>Креде</a:t>
            </a:r>
            <a:r>
              <a:rPr lang="ru-RU" b="1" dirty="0"/>
              <a:t>-Лазаревича </a:t>
            </a:r>
            <a:r>
              <a:rPr lang="ru-RU" dirty="0"/>
              <a:t>- менее щадящий, поэтому используются после безуспешного применения метода Абуладзе.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8176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7901614" cy="3276471"/>
          </a:xfrm>
        </p:spPr>
        <p:txBody>
          <a:bodyPr/>
          <a:lstStyle/>
          <a:p>
            <a:r>
              <a:rPr lang="ru-RU" b="1" dirty="0"/>
              <a:t>Приём </a:t>
            </a:r>
            <a:r>
              <a:rPr lang="ru-RU" b="1" dirty="0" err="1"/>
              <a:t>Гентера</a:t>
            </a:r>
            <a:r>
              <a:rPr lang="ru-RU" b="1" dirty="0"/>
              <a:t> </a:t>
            </a:r>
          </a:p>
          <a:p>
            <a:pPr marL="0" indent="0">
              <a:buNone/>
            </a:pPr>
            <a:r>
              <a:rPr lang="ru-RU" dirty="0"/>
              <a:t>Мочевой пузырь опорожняют, дно матки приводят к срединной линии. Становятся сбоку от роженицы, лицом к ее ногам, кисти рук, сжатые в кулак, кладут тыльной поверхностью основных фаланг на дно матки (в области трубных углов) и постепенно надавливают в направлении книзу и внутрь; роженица при этом не должна тужиться. </a:t>
            </a:r>
          </a:p>
          <a:p>
            <a:endParaRPr lang="ru-RU" dirty="0"/>
          </a:p>
        </p:txBody>
      </p:sp>
      <p:pic>
        <p:nvPicPr>
          <p:cNvPr id="4097" name="Picture 1" descr="page11image1375404016">
            <a:extLst>
              <a:ext uri="{FF2B5EF4-FFF2-40B4-BE49-F238E27FC236}">
                <a16:creationId xmlns:a16="http://schemas.microsoft.com/office/drawing/2014/main" id="{EFF57AA4-2B74-B249-BC8F-1758F847C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225" y="2214694"/>
            <a:ext cx="2412525" cy="3276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2483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7958764" cy="400513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Способ </a:t>
            </a:r>
            <a:r>
              <a:rPr lang="ru-RU" b="1" dirty="0" err="1"/>
              <a:t>Креде</a:t>
            </a:r>
            <a:r>
              <a:rPr lang="ru-RU" b="1" dirty="0"/>
              <a:t> — Лазаревича.</a:t>
            </a:r>
            <a:br>
              <a:rPr lang="ru-RU" dirty="0"/>
            </a:br>
            <a:r>
              <a:rPr lang="ru-RU" dirty="0"/>
              <a:t>Он менее бережный, чем способы Абуладзе и </a:t>
            </a:r>
            <a:r>
              <a:rPr lang="ru-RU" dirty="0" err="1"/>
              <a:t>Гентера</a:t>
            </a:r>
            <a:r>
              <a:rPr lang="ru-RU" dirty="0"/>
              <a:t>, поэтому к нему прибегают после безуспешного применения одного из этих способов.</a:t>
            </a:r>
            <a:br>
              <a:rPr lang="ru-RU" dirty="0"/>
            </a:br>
            <a:r>
              <a:rPr lang="ru-RU" b="1" dirty="0"/>
              <a:t>Техника данного метода </a:t>
            </a:r>
            <a:r>
              <a:rPr lang="ru-RU" dirty="0"/>
              <a:t>заключается в следующем: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опорожняют мочевой пузырь;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приводят дно матки в срединное положение;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легким массажем стараются вызвать сокращение матки;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становятся слева от роженицы (лицом к ее ногам), дно матки обхватывают правой рукой таким образом, чтобы </a:t>
            </a:r>
            <a:r>
              <a:rPr lang="en" dirty="0"/>
              <a:t>I </a:t>
            </a:r>
            <a:r>
              <a:rPr lang="ru-RU" dirty="0"/>
              <a:t>палец находился на передней стенке матки, ладонь — на дне, а 4 пальца — на задней поверхности матки;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производят выжимание последа: сжимают матку в переднезаднем размере и одновременно надавливают на ее дно по направлению вниз и вперед вдоль оси таза. Отделившийся послед при этом способе легко выходит наружу. </a:t>
            </a:r>
          </a:p>
          <a:p>
            <a:endParaRPr lang="ru-RU" dirty="0"/>
          </a:p>
        </p:txBody>
      </p:sp>
      <p:pic>
        <p:nvPicPr>
          <p:cNvPr id="5121" name="Picture 1" descr="page11image1375404320">
            <a:extLst>
              <a:ext uri="{FF2B5EF4-FFF2-40B4-BE49-F238E27FC236}">
                <a16:creationId xmlns:a16="http://schemas.microsoft.com/office/drawing/2014/main" id="{4E17D723-2CE2-6A47-9F4F-43F2823DC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538" y="1657779"/>
            <a:ext cx="2774206" cy="334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965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Профилактика послеродового кровотечения </a:t>
            </a:r>
          </a:p>
          <a:p>
            <a:r>
              <a:rPr lang="ru-RU" dirty="0"/>
              <a:t>Осуществляется путем </a:t>
            </a:r>
            <a:r>
              <a:rPr lang="ru-RU" b="1" dirty="0"/>
              <a:t>рутинного введения окситоцина </a:t>
            </a:r>
            <a:r>
              <a:rPr lang="ru-RU" dirty="0"/>
              <a:t>(в первую минуту после рождения плода - 10 ЕД в/м или в/в медленно) и выполнения контролируемых </a:t>
            </a:r>
            <a:r>
              <a:rPr lang="ru-RU" dirty="0" err="1"/>
              <a:t>тракий</a:t>
            </a:r>
            <a:r>
              <a:rPr lang="ru-RU" dirty="0"/>
              <a:t> за пуповину при наличии </a:t>
            </a:r>
            <a:r>
              <a:rPr lang="ru-RU" b="1" dirty="0"/>
              <a:t>подготовленных специалистов</a:t>
            </a:r>
            <a:r>
              <a:rPr lang="ru-RU" dirty="0"/>
              <a:t>. </a:t>
            </a:r>
          </a:p>
          <a:p>
            <a:r>
              <a:rPr lang="en" b="1" dirty="0"/>
              <a:t>NB! </a:t>
            </a:r>
            <a:r>
              <a:rPr lang="ru-RU" b="1" dirty="0"/>
              <a:t>Учитывая, что контролируемые </a:t>
            </a:r>
            <a:r>
              <a:rPr lang="ru-RU" b="1" dirty="0" err="1"/>
              <a:t>тракции</a:t>
            </a:r>
            <a:r>
              <a:rPr lang="ru-RU" b="1" dirty="0"/>
              <a:t> за пуповину незначительно влияют на частоту массивных кровотечений, то от их применения неподготовленными специалистами нужно воздержаться и ограничиться введением окситоцина. </a:t>
            </a:r>
          </a:p>
          <a:p>
            <a:pPr marL="0" indent="0">
              <a:buNone/>
            </a:pPr>
            <a:r>
              <a:rPr lang="ru-RU" dirty="0" err="1"/>
              <a:t>Умбиликальное</a:t>
            </a:r>
            <a:r>
              <a:rPr lang="ru-RU" dirty="0"/>
              <a:t> введение простагландинов и окситоцина не рекомендуется.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675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39100-390B-3849-B281-1EC07F53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09B471-1860-6141-BED9-1B8168964D1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Своевременные роды - это роды в сроке </a:t>
            </a:r>
            <a:r>
              <a:rPr lang="ru-RU" b="1" dirty="0"/>
              <a:t>37 недель - 41 неделя 6 дней</a:t>
            </a:r>
            <a:r>
              <a:rPr lang="ru-RU" dirty="0"/>
              <a:t> </a:t>
            </a:r>
            <a:r>
              <a:rPr lang="ru-RU" dirty="0" err="1"/>
              <a:t>гестации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954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" b="1" dirty="0"/>
              <a:t>NB! </a:t>
            </a:r>
            <a:r>
              <a:rPr lang="ru-RU" b="1" dirty="0"/>
              <a:t>Последовый период не должен длиться более 30 мин.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 рождении плаценты тонкие плодные оболочки могут оборваться.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Держите плаценту обеими руками и осторожно поворачивайте ее, пока плодные оболочки не родятся.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Медленно потяните плаценту для завершения родов.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Если плодные оболочки оборвались, осторожно исследуйте верхнюю часть влагалища и шейку матки в стерильных перчатках и используйте </a:t>
            </a:r>
            <a:r>
              <a:rPr lang="ru-RU" dirty="0" err="1"/>
              <a:t>окончатые</a:t>
            </a:r>
            <a:r>
              <a:rPr lang="ru-RU" dirty="0"/>
              <a:t> зажимы для удаления всех оставшихся частей плодных оболочек, которые будут обнаружены. </a:t>
            </a:r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129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Внимательно осмотрите плаценту и оболочки, чтобы удостовериться в их целостности. </a:t>
            </a:r>
          </a:p>
          <a:p>
            <a:r>
              <a:rPr lang="ru-RU" dirty="0"/>
              <a:t>Если пуповина оборвалась или в течение 30 минут не удалось выделить послед, необходимо произвести ручное выделение последа. </a:t>
            </a:r>
          </a:p>
          <a:p>
            <a:r>
              <a:rPr lang="ru-RU" dirty="0"/>
              <a:t>После рождения последа немедленно оцените тонус и появление сокращений матки через переднюю брюшную стенку женщины.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189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Оценивайте тонус матки каждые 15 минут в течение первых 2 часов послеродового периода. </a:t>
            </a:r>
          </a:p>
          <a:p>
            <a:r>
              <a:rPr lang="ru-RU" dirty="0"/>
              <a:t>Оценка тонуса матки не должна проводиться формально. Акушерка или врач, выполняющие оценку тонуса матки, обязаны убедиться в том, что матка хорошо сократилась и не расслабляется (становится мягкой). </a:t>
            </a:r>
          </a:p>
          <a:p>
            <a:r>
              <a:rPr lang="ru-RU" b="1" dirty="0"/>
              <a:t>При нормальном течении последового периода кровопотеря составляет в среднем не более 0,5 % от массы тела.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077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Оценка разрывов и их </a:t>
            </a:r>
            <a:r>
              <a:rPr lang="ru-RU" b="1" dirty="0" err="1"/>
              <a:t>ушивание</a:t>
            </a:r>
            <a:r>
              <a:rPr lang="ru-RU" b="1" dirty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Оценка состояния родовых путей должна быть полная. При необходимости допустимо использование ректального исследования.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Разрывы родовых путей </a:t>
            </a:r>
            <a:r>
              <a:rPr lang="en" dirty="0"/>
              <a:t>I-</a:t>
            </a:r>
            <a:r>
              <a:rPr lang="ru-RU" dirty="0"/>
              <a:t>й степени принято считать незначительными (не повреждается мышечный слой промежности) и в ряде случаев они не требуют </a:t>
            </a:r>
            <a:r>
              <a:rPr lang="ru-RU" dirty="0" err="1"/>
              <a:t>ушивания</a:t>
            </a:r>
            <a:r>
              <a:rPr lang="ru-RU" dirty="0"/>
              <a:t>. Разрывы </a:t>
            </a:r>
            <a:r>
              <a:rPr lang="en" dirty="0"/>
              <a:t>I-</a:t>
            </a:r>
            <a:r>
              <a:rPr lang="ru-RU" dirty="0"/>
              <a:t>й степени могут быть ушиты однорядным узловым швом с использованием рассасывающихся нитей (предпочтительно - </a:t>
            </a:r>
            <a:r>
              <a:rPr lang="ru-RU" dirty="0" err="1"/>
              <a:t>викрил</a:t>
            </a:r>
            <a:r>
              <a:rPr lang="ru-RU" dirty="0"/>
              <a:t>) (инфильтрационная анестезия при отсутствии регионарной).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8022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C0E89-AF42-9344-99FE-CE9C8FD40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Третий период родов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F85E9-EE8E-4C4F-A2DE-E8821C296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ü"/>
            </a:pPr>
            <a:r>
              <a:rPr lang="ru-RU" dirty="0"/>
              <a:t>Для разрывов промежности </a:t>
            </a:r>
            <a:r>
              <a:rPr lang="en" dirty="0"/>
              <a:t>II-</a:t>
            </a:r>
            <a:r>
              <a:rPr lang="ru-RU" dirty="0"/>
              <a:t>й степени, помимо кожи и слизистой, характерно повреждение мышц промежности, но без вовлечения наружного анального сфинктера. </a:t>
            </a:r>
            <a:r>
              <a:rPr lang="ru-RU" dirty="0" err="1"/>
              <a:t>Ушивание</a:t>
            </a:r>
            <a:r>
              <a:rPr lang="ru-RU" dirty="0"/>
              <a:t> разрывов промежности </a:t>
            </a:r>
            <a:r>
              <a:rPr lang="en" dirty="0"/>
              <a:t>II-</a:t>
            </a:r>
            <a:r>
              <a:rPr lang="ru-RU" dirty="0"/>
              <a:t>й степени должно проводиться под тщательным обезболиванием (регионарная, инфильтрационная или </a:t>
            </a:r>
            <a:r>
              <a:rPr lang="ru-RU" dirty="0" err="1"/>
              <a:t>пудендальная</a:t>
            </a:r>
            <a:r>
              <a:rPr lang="ru-RU" dirty="0"/>
              <a:t> анестезия) путем наложения 3-4 узловых рассасывающихся швов, зашивание мышц тазового дна (промежности) - с наложением 3-4 узловых рассасывающихся швов (предпочтительно - </a:t>
            </a:r>
            <a:r>
              <a:rPr lang="ru-RU" dirty="0" err="1"/>
              <a:t>викрил</a:t>
            </a:r>
            <a:r>
              <a:rPr lang="ru-RU" dirty="0"/>
              <a:t>). Кожу целесообразно восстановить непрерывным рассасывающимся внутрикожным швом (для профилактики раневой инфекции). 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err="1"/>
              <a:t>Ушивание</a:t>
            </a:r>
            <a:r>
              <a:rPr lang="ru-RU" dirty="0"/>
              <a:t> разрыва промежности </a:t>
            </a:r>
            <a:r>
              <a:rPr lang="en" dirty="0"/>
              <a:t>III </a:t>
            </a:r>
            <a:r>
              <a:rPr lang="ru-RU" dirty="0"/>
              <a:t>ст. (с вовлечением наружного сфинктера прямой кишки) или </a:t>
            </a:r>
            <a:r>
              <a:rPr lang="en" dirty="0"/>
              <a:t>IV </a:t>
            </a:r>
            <a:r>
              <a:rPr lang="ru-RU" dirty="0"/>
              <a:t>ст. (с вовлечением передней стенки прямой кишки) должен проводить опытный врач с участием ассистента и операционной сестры. Обезболивание - продолжающаяся регионарная аналгезия или в/в анестезия.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728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Готовность к первичным реанимационным мероприятиям </a:t>
            </a:r>
          </a:p>
          <a:p>
            <a:pPr marL="0" indent="0">
              <a:buNone/>
            </a:pPr>
            <a:r>
              <a:rPr lang="ru-RU" dirty="0"/>
              <a:t>Независимо от прогноза и степени риска рождения ребёнка в асфиксии, весь медицинский персонал, участвующий в приёме родов (акушер-гинеколог, акушерка, анестезиолог, неонатолог) должен владеть приемами первичной реанимации новорождённого в полном объёме. Заведующий родильным блоком и дежурный врач- неонатолог являются ответственными за обеспечение исправности необходимого оборудования для проведения первичной реанимационной помощи новорожденному.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239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Обсушивание новорождённого, осмотр и оценка состояния </a:t>
            </a:r>
          </a:p>
          <a:p>
            <a:pPr marL="0" indent="0">
              <a:buNone/>
            </a:pPr>
            <a:r>
              <a:rPr lang="ru-RU" dirty="0"/>
              <a:t>Испарения с поверхности кожи приводят к снижению температуры тела новорождённого в течение нескольких секунд после рождения. Это интенсивный сенсорный стимул, вызывающий спонтанное дыхание после рождения. В этот момент потеря тепла носит физиологический характер, еѐ невозможно избежать. Если охлаждение продолжается в течение нескольких минут, то температура тела ребёнка снижается до 36 С и ниже, развивается гипотермия, что является патологическим состоянием, которое необходимо предупредить. </a:t>
            </a:r>
          </a:p>
          <a:p>
            <a:r>
              <a:rPr lang="en" b="1" dirty="0"/>
              <a:t>NB! </a:t>
            </a:r>
            <a:r>
              <a:rPr lang="ru-RU" b="1" dirty="0"/>
              <a:t>После рождения необходимо немедленно обтереть ребёнка, поменяв первую влажную пеленку на сухую.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1619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Оценка состояния новорожденного </a:t>
            </a:r>
          </a:p>
          <a:p>
            <a:pPr marL="0" indent="0">
              <a:buNone/>
            </a:pPr>
            <a:r>
              <a:rPr lang="ru-RU" dirty="0"/>
              <a:t>После обсушивания необходимо оценить состояние ребёнка и определить, нуждается ли он в реанимационных мероприятиях. При осмотре важно обратить внимание на следующее: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наличие спонтанного дыхания и сердечных сокращений, цвет кожных покровов — оценка этих признаков позволяет определить показания к проведению срочных реанимационных мероприятий в течение 30 сек после родов;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выявление врождённых дефектов и признаков заболеваний — позволяет обеспечить своевременное и адекватное лечение;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определение степени зрелости ребёнка и наличие задержки внутриутробного развития. </a:t>
            </a:r>
          </a:p>
          <a:p>
            <a:r>
              <a:rPr lang="en" b="1" dirty="0"/>
              <a:t>NB! </a:t>
            </a:r>
            <a:r>
              <a:rPr lang="ru-RU" b="1" dirty="0"/>
              <a:t>Спонтанное дыхание в течение 30 с после рождения, громкий крик, частота сердечных сокращений более 100 в минуту, розовый цвет кожи - признаки удовлетворительного состояния при рождении.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6527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Первый осмотр новорожденного желательно проводить непосредственно после рождения, на груди у матери, с целью исключения тяжелой патологии и контроля адаптации ребенка. Санация верхних дыхательных путей проводится только по показаниям, зондирование желудка всем новорожденным проводить не рекомендуется. </a:t>
            </a:r>
          </a:p>
          <a:p>
            <a:r>
              <a:rPr lang="ru-RU" dirty="0"/>
              <a:t>Если состояние ребенка удовлетворительное, после обсушивания кожи его следует положить на живот матери (</a:t>
            </a:r>
            <a:r>
              <a:rPr lang="ru-RU" dirty="0" err="1"/>
              <a:t>эпигастральная</a:t>
            </a:r>
            <a:r>
              <a:rPr lang="ru-RU" dirty="0"/>
              <a:t> область) и прикрыть тёплой пелёнкой </a:t>
            </a:r>
          </a:p>
          <a:p>
            <a:r>
              <a:rPr lang="en" b="1" dirty="0"/>
              <a:t>NB! </a:t>
            </a:r>
            <a:r>
              <a:rPr lang="ru-RU" b="1" dirty="0"/>
              <a:t>Масса тела при рождении фиксируется при первом измерении в течение первых часов после родов. </a:t>
            </a:r>
          </a:p>
          <a:p>
            <a:r>
              <a:rPr lang="ru-RU" b="1" dirty="0"/>
              <a:t>Низкой массой тела при рождении считают показатель менее 2500 г.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254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Пережатие и отсечение пуповины. </a:t>
            </a:r>
          </a:p>
          <a:p>
            <a:pPr marL="0" indent="0">
              <a:buNone/>
            </a:pPr>
            <a:r>
              <a:rPr lang="ru-RU" dirty="0"/>
              <a:t>Раннее пережатие пуповины (сразу после родов) может привести к снижению уровня гемоглобина и развитию поздней анемии. С другой стороны, слишком позднее пережатие пуповины нередко приводит к развитию </a:t>
            </a:r>
            <a:r>
              <a:rPr lang="ru-RU" dirty="0" err="1"/>
              <a:t>гиперволемии</a:t>
            </a:r>
            <a:r>
              <a:rPr lang="ru-RU" dirty="0"/>
              <a:t> и полицитемии, которая может быть причиной респираторных нарушений, </a:t>
            </a:r>
            <a:r>
              <a:rPr lang="ru-RU" dirty="0" err="1"/>
              <a:t>гипербилирубинемии</a:t>
            </a:r>
            <a:r>
              <a:rPr lang="ru-RU" dirty="0"/>
              <a:t>. Рекомендуется пережимать пуповину через 1 минуту, но не позднее 10 минут после рождения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88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E8E84-E5E9-2749-B04E-82C8A8AD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1D333-87AC-5D49-B741-7E572D4D36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Срок родов определяется по формуле: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срок родов </a:t>
            </a:r>
            <a:r>
              <a:rPr lang="ru-RU" dirty="0"/>
              <a:t>= первый день последней менструации +7 дней - 3 месяца;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 длительности цикла </a:t>
            </a:r>
            <a:r>
              <a:rPr lang="ru-RU" b="1" dirty="0"/>
              <a:t>&gt; 32 дней </a:t>
            </a:r>
            <a:r>
              <a:rPr lang="ru-RU" dirty="0"/>
              <a:t>овуляция более поздняя - в расчетный срок следует вносить поправку в сторону уменьшения срока;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 длительности цикла </a:t>
            </a:r>
            <a:r>
              <a:rPr lang="ru-RU" b="1" dirty="0"/>
              <a:t>&lt; 24-26 дней </a:t>
            </a:r>
            <a:r>
              <a:rPr lang="ru-RU" dirty="0"/>
              <a:t>овуляция более ранняя - внести поправку в сторону увеличения срока;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 беременности в результате </a:t>
            </a:r>
            <a:r>
              <a:rPr lang="ru-RU" b="1" dirty="0"/>
              <a:t>ЭКО</a:t>
            </a:r>
            <a:r>
              <a:rPr lang="ru-RU" dirty="0"/>
              <a:t> расчет срока беременности и даты родов проводится от даты пункции фолликула, но продолжительность беременности - 266 дней.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8008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Пережатие пуповины в конце первой минуты жизни: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Один зажим </a:t>
            </a:r>
            <a:r>
              <a:rPr lang="ru-RU" dirty="0" err="1"/>
              <a:t>Кохера</a:t>
            </a:r>
            <a:r>
              <a:rPr lang="ru-RU" dirty="0"/>
              <a:t> наложить на пуповину на расстоянии 10 см от пупочного кольца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Второй зажим </a:t>
            </a:r>
            <a:r>
              <a:rPr lang="ru-RU" dirty="0" err="1"/>
              <a:t>Кохера</a:t>
            </a:r>
            <a:r>
              <a:rPr lang="ru-RU" dirty="0"/>
              <a:t> наложить на пуповину как можно ближе к наружным половым органам роженицы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Третий зажим наложить на 2 см кнаружи от первого, участок пуповины между первым и третьим зажимами </a:t>
            </a:r>
            <a:r>
              <a:rPr lang="ru-RU" dirty="0" err="1"/>
              <a:t>Кохера</a:t>
            </a:r>
            <a:r>
              <a:rPr lang="ru-RU" dirty="0"/>
              <a:t> протереть марлевым шариком, смоченным 95% раствором этилового спирта, пересечь стерильными ножницами.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9906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Первое прикладывание к груди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Сразу же после рождения здоровый ребёнок инстинктивно начинает поиск пищи. В течение нескольких часов жизни новорождённый бодрствует, активен и готов к кормлению. Ребёнок может быть менее активным, если матери во время родов были назначены седативные или обезболивающие лекарственные препараты.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Очень важно обеспечить полноценное общение матери и ребёнка сразу после родов.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5269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Для того чтобы первое кормление было успешным, необходимо: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принимая роды, нужно свести объём медицинского вмешательства к минимуму;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 возможности избегать применения лекарственных средств, проникающих через плаценту и вызывающих сонливость у ребёнка;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после родов обеспечить ребёнку контакт с матерью «кожа к коже»;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предоставить матери и ребёнку возможность общаться друг с другом;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помочь ребёнку найти грудь, правильно приложив его, если мать находится под влиянием седативных средств или очень устала.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813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" b="1" dirty="0"/>
              <a:t>NB! </a:t>
            </a:r>
            <a:r>
              <a:rPr lang="ru-RU" b="1" dirty="0"/>
              <a:t>Разлучать ребёнка с матерью следует только при крайней необходимости. </a:t>
            </a:r>
          </a:p>
          <a:p>
            <a:r>
              <a:rPr lang="ru-RU" b="1" dirty="0"/>
              <a:t>Необходимые процедуры (взвешивание, вторичная обработка пуповинного остатка, пеленание ребёнка) рекомендуется проводить после первого прикладывания ребенка к груди, после того, как он получит первые капли молозива.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6174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Рождение ребенка и первые минуты, и часы сразу после рождения, требуют от матери большого физического и эмоционального напряжения. Консультирование и помощь в родильном зале по вопросам грудного вскармливания сразу после рождения ребенка закладывают основы правильного вскармливания ребенка в последующем. От того, как быстро и правильно ребенок будет приложен к груди в родильном зале, зависит отсутствие многих проблем с грудным вскармливанием в дальнейшем. Оказывая медицинскую помощь матери и ребенку, персонал не должен забывать об эмоциональном состоянии матери.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8422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Сразу после рождения ребенка: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Поздравьте мать с рождением ребенка и спросите о первых ощущениях и переживаниях, спросите, как она себя чувствует, и приободрите ее.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Убедите родившую женщину, что в первые сутки не должно быть ощущения, что грудь полная. Это не означает, что в груди нет молока, молозиво вырабатывается в небольшом объеме, а «зрелое» молоко появится в течение нескольких дней. </a:t>
            </a:r>
          </a:p>
          <a:p>
            <a:pPr>
              <a:buFont typeface="Wingdings" pitchFamily="2" charset="2"/>
              <a:buChar char="ü"/>
            </a:pPr>
            <a:r>
              <a:rPr lang="ru-RU" b="1" dirty="0"/>
              <a:t>Помогите приложить ребенка к груди, обратите внимание на признаки правильного прикладывания (вывернутая нижняя губа, полный захват ареолы соска, нос прижат к груди).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9917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Во время первых кормлений грудью мать может почувствовать болезненные сокращения матки и увеличение объема кровянистых выделений. Это нормальный процесс, обусловленный окситоцином, который способствует не только выделению молока, но и сокращению матки. В дальнейшем кормление грудью способствует остановке послеродовых кровянистых выделений.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5599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Вторичная обработка пуповинного остатка </a:t>
            </a:r>
          </a:p>
          <a:p>
            <a:pPr marL="0" indent="0">
              <a:buNone/>
            </a:pPr>
            <a:r>
              <a:rPr lang="ru-RU" dirty="0"/>
              <a:t>Для вторичной обработки пуповины в настоящее время наиболее надежным и безопасным является одноразовый пластмассовый зажим, который накладывается на пуповинный остаток, при этом оптимальное расстояние от кожи живота до зажима составляет 1 см. При наложении зажима слишком близко к коже может возникнуть потёртость. После наложения зажима ткань пуповины выше зажима отсекают, вытирают кровь.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68416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Уход за кожей новорождённого в родильном зале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Кожа новорождённого покрыта первородной смазкой (</a:t>
            </a:r>
            <a:r>
              <a:rPr lang="en" dirty="0"/>
              <a:t>vernix caseosa), </a:t>
            </a:r>
            <a:r>
              <a:rPr lang="ru-RU" dirty="0"/>
              <a:t>защищающей кожу в период внутриутробного развития. Снятие первородной смазки в родильном зале не рекомендуется. Если кожа ребёнка загрязнена кровью или </a:t>
            </a:r>
            <a:r>
              <a:rPr lang="ru-RU" dirty="0" err="1"/>
              <a:t>меконием</a:t>
            </a:r>
            <a:r>
              <a:rPr lang="ru-RU" dirty="0"/>
              <a:t>, следует осторожно удалить загрязнение ватным тампоном, смоченным тёплой водой.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Обмывание ребёнка под краном в родильном зале не рекомендуется.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7297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Оказание медицинской помощи новорожденному в родильном зале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Уход за глазами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Для профилактики инфекционных заболеваний глаз во время первичного туалета новорождённого рекомендуется использовать: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1% мазь тетрациклина гидрохлорида (однократное закладывание за нижнее веко);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мазь эритромицина фосфата 10 000 ЕД в 1 г (однократное закладывание за нижнее веко).</a:t>
            </a:r>
          </a:p>
          <a:p>
            <a:pPr marL="0" indent="0">
              <a:buNone/>
            </a:pPr>
            <a:r>
              <a:rPr lang="ru-RU" dirty="0"/>
              <a:t>Не рекомендуется использовать раствор нитрата серебра, который может вызывать химические конъюнктивиты и болевую реакцию у новорожденных. В настоящее время нет исследований, свидетельствующих об эффективности применения препарата альбуцид.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167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5D6E1F-E624-9044-A624-66B72D95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643DAE-F2BA-6647-BE9F-C1C3FDDA38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Определение даты родов по УЗИ: </a:t>
            </a:r>
            <a:r>
              <a:rPr lang="ru-RU" dirty="0"/>
              <a:t>размеры плодного яйца и/или </a:t>
            </a:r>
            <a:r>
              <a:rPr lang="ru-RU" dirty="0" err="1"/>
              <a:t>копчиково</a:t>
            </a:r>
            <a:r>
              <a:rPr lang="ru-RU" dirty="0"/>
              <a:t>- теменной размер (КТР) - в сроке 6 -14 недель: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результаты УЗИ в первом триместре (оптимально в </a:t>
            </a:r>
            <a:r>
              <a:rPr lang="ru-RU" b="1" dirty="0"/>
              <a:t>11 -14 недель</a:t>
            </a:r>
            <a:r>
              <a:rPr lang="ru-RU" dirty="0"/>
              <a:t>) - более точный метод установления срока беременности, чем по дате последней менструации;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если различие между сроком по менструации и результатами УЗИ, проведенного в первом триместре, составляет более 5 дней, или более 10 дней во втором триместре, то предполагаемую дату родов следует рассчитывать по результатам ультразвукового исследования;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при наличии результатов УЗИ в первом и втором триместрах, срок рассчитывают по более раннему. </a:t>
            </a:r>
          </a:p>
          <a:p>
            <a:pPr>
              <a:buFont typeface="Wingdings" pitchFamily="2" charset="2"/>
              <a:buChar char="ü"/>
            </a:pPr>
            <a:r>
              <a:rPr lang="en" dirty="0"/>
              <a:t>NB! </a:t>
            </a:r>
            <a:r>
              <a:rPr lang="ru-RU" dirty="0"/>
              <a:t>При достижении 40 недель целесообразно использовать формулу 40+ (41+) для уточнения срока (например: 40+ 4 означает 40 полных недель и 4 дня).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21688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2C0EAA-19DB-CA4A-AEDD-7A5C1F4B8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7D888-599E-034E-902E-228A632E570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 послеродовых отделениях должны быть предусмотрены палаты совместного пребывания родильниц и новорожденных. Желательно, чтобы количество коек в палатах совместного пребывания было не более 2 материнских и 2 детских. Оптимальными являются одноместные (1 материнская и 1 детская койки) палаты совместного пребывания. </a:t>
            </a:r>
          </a:p>
          <a:p>
            <a:r>
              <a:rPr lang="en" b="1" dirty="0"/>
              <a:t>NB! </a:t>
            </a:r>
            <a:r>
              <a:rPr lang="ru-RU" b="1" dirty="0"/>
              <a:t>Совместное пребывание матери и ребенка в родовой комнате и послеродовой палате является одним из самых важных мероприятий по профилактике внутрибольничных инфекций.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5301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5A38-C296-884E-AB64-D6AEBA7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E0005-CD31-224D-A3A4-11EC23B75F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Необоснованная транспортировка новорожденных в различные помещения акушерского стационара должна быть исключена. Вакцинация, забор крови для неонатального скрининга, </a:t>
            </a:r>
            <a:r>
              <a:rPr lang="ru-RU" dirty="0" err="1"/>
              <a:t>аудиологический</a:t>
            </a:r>
            <a:r>
              <a:rPr lang="ru-RU" dirty="0"/>
              <a:t> скрининг, осмотр врача проводятся в той палате, где находится ребенок. </a:t>
            </a:r>
          </a:p>
          <a:p>
            <a:r>
              <a:rPr lang="ru-RU" dirty="0"/>
              <a:t>Рекомендуется свободное пеленание ребенка с открытыми ручками. </a:t>
            </a:r>
          </a:p>
          <a:p>
            <a:r>
              <a:rPr lang="ru-RU" dirty="0"/>
              <a:t>Уход за пуповинным остатком осуществляется сухим способом. </a:t>
            </a:r>
          </a:p>
          <a:p>
            <a:r>
              <a:rPr lang="ru-RU" dirty="0"/>
              <a:t>Хирургическое иссечение пуповинного остатка - потенциально опасная процедура, поэтому она категорически не рекомендуется.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70883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5A38-C296-884E-AB64-D6AEBA7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E0005-CD31-224D-A3A4-11EC23B75F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Необходимо поощрять грудное вскармливание по требованию ребенка, организовать обучение, консультирование и практическую помощь в решении возникающих трудностей при грудном вскармливании. </a:t>
            </a:r>
          </a:p>
          <a:p>
            <a:r>
              <a:rPr lang="ru-RU" dirty="0"/>
              <a:t>Следует исключить из пользования новорожденными, находящимися на грудном вскармливании, искусственных успокаивающих средств (сосок, пустышек). </a:t>
            </a:r>
          </a:p>
          <a:p>
            <a:r>
              <a:rPr lang="en" b="1" dirty="0"/>
              <a:t>NB! </a:t>
            </a:r>
            <a:r>
              <a:rPr lang="ru-RU" b="1" dirty="0"/>
              <a:t>Не допускается реклама заменителей грудного молока и групповой инструктаж женщин по искусственному кормлению.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71884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5A38-C296-884E-AB64-D6AEBA7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E0005-CD31-224D-A3A4-11EC23B75F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При утверждении порядка посещения беременных и родильниц родственниками администрации родильного дома (отделения) необходимо предусмотреть свободный доступ членов семьи к женщине и ребенку. </a:t>
            </a:r>
          </a:p>
          <a:p>
            <a:r>
              <a:rPr lang="ru-RU" dirty="0"/>
              <a:t>Время пребывания родильницы в учреждениях здравоохранения после физиологических родов не должно превышать 4, в отдельных случаях - 5 суток. Рекомендуемый срок нахождения родильницы в стационаре - 3 суток.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377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5A38-C296-884E-AB64-D6AEBA7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E0005-CD31-224D-A3A4-11EC23B75F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В послеродовый период ежедневно измеряется температура тела 2 раза в сутки, пульс, АД - 2 раза в сутки, проводится осмотр и пальпация молочных желез, </a:t>
            </a:r>
            <a:r>
              <a:rPr lang="ru-RU" dirty="0" err="1"/>
              <a:t>пальпаторно</a:t>
            </a:r>
            <a:r>
              <a:rPr lang="ru-RU" dirty="0"/>
              <a:t> определяется высота стояния дна матки, осуществляется контроль за состоянием швов на промежности. </a:t>
            </a:r>
          </a:p>
          <a:p>
            <a:r>
              <a:rPr lang="ru-RU" dirty="0"/>
              <a:t>Резус-отрицательным пациенткам (при отсутствии резус-антител в крови) при рождении резус-положительного ребенка в обязательном порядке в течение 48 часов должен быть введен </a:t>
            </a:r>
            <a:r>
              <a:rPr lang="ru-RU" dirty="0" err="1"/>
              <a:t>антирезус</a:t>
            </a:r>
            <a:r>
              <a:rPr lang="ru-RU" dirty="0"/>
              <a:t> - иммуноглобулин.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1351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B5A38-C296-884E-AB64-D6AEBA7BF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Ведение послеродового периода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DE0005-CD31-224D-A3A4-11EC23B75F8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выписке родильницы лечащим врачом даются разъяснения о пользе и рекомендуемой продолжительности грудного вскармливания (от 6 месяцев до 2-х лет с момента рождения ребенка) и профилактике нежеланной беременности. </a:t>
            </a:r>
          </a:p>
          <a:p>
            <a:r>
              <a:rPr lang="ru-RU" dirty="0"/>
              <a:t>После выписки из медицинской организации родильница направляется в женскую консультацию по месту жительства для диспансерного наблюдения в послеродовом периоде. </a:t>
            </a:r>
          </a:p>
          <a:p>
            <a:r>
              <a:rPr lang="ru-RU" dirty="0"/>
              <a:t>Швы на промежности (в случае наложения узловых кожных швов) могут быть сняты на 5-7 сутки участковым врачом акушером-гинекологом в женской консультации (поликлинике). Внутрикожные швы не снимаются. </a:t>
            </a:r>
          </a:p>
          <a:p>
            <a:r>
              <a:rPr lang="ru-RU" dirty="0"/>
              <a:t>Перед выпиской, по желанию женщины ей выполняется УЗИ органов малого таза.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02191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DFE1FD-AB93-0049-A787-3B3F6DDEC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ru-RU" dirty="0"/>
              <a:t>Спасибо за внимание </a:t>
            </a:r>
          </a:p>
        </p:txBody>
      </p:sp>
    </p:spTree>
    <p:extLst>
      <p:ext uri="{BB962C8B-B14F-4D97-AF65-F5344CB8AC3E}">
        <p14:creationId xmlns:p14="http://schemas.microsoft.com/office/powerpoint/2010/main" val="124176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34EFB-3F6A-6040-83AB-D4A271BC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C8974F-DF40-9849-83DC-E14000B4D76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/>
              <a:t>Основная цель</a:t>
            </a:r>
            <a:r>
              <a:rPr lang="ru-RU" dirty="0"/>
              <a:t> оказания помощи во время нормальных родов — обеспечить безопасность для женщины и ребенка при минимальном вмешательстве в физиологический процесс, включая латентную фазу родов. </a:t>
            </a:r>
          </a:p>
          <a:p>
            <a:r>
              <a:rPr lang="ru-RU" dirty="0"/>
              <a:t>Медицинская помощь женщинам во время родов и в послеродовом периоде оказывается в рамках специализированной медицинской помощи.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92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D808E5-FCC9-1A46-B449-9F8103AB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9FBE7B-1274-8A41-906A-9D2F8FA64F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наличии индивидуальных родильных залов, с учетом состояния здоровья, женщине предлагаются </a:t>
            </a:r>
            <a:r>
              <a:rPr lang="ru-RU" b="1" dirty="0" err="1"/>
              <a:t>семейно-ориентированные</a:t>
            </a:r>
            <a:r>
              <a:rPr lang="ru-RU" b="1" dirty="0"/>
              <a:t> (партнерские) роды </a:t>
            </a:r>
            <a:r>
              <a:rPr lang="ru-RU" dirty="0"/>
              <a:t>- практика </a:t>
            </a:r>
            <a:r>
              <a:rPr lang="ru-RU" dirty="0" err="1"/>
              <a:t>родоразрешения</a:t>
            </a:r>
            <a:r>
              <a:rPr lang="ru-RU" dirty="0"/>
              <a:t>, основанная на сопровождении женщины с нормальным течением беременности во время родов членами семьи, участвующими в уходе и поддержке женщины, а также позволяющая семьям получать максимум объективной информации, удовлетворяя их социальные, эмоциональные и бытовые потребности. </a:t>
            </a:r>
          </a:p>
          <a:p>
            <a:r>
              <a:rPr lang="ru-RU" dirty="0"/>
              <a:t>Партнерские роды способствуют предупреждению излишнего использования инвазивных, неприятных и/или ограничительных процедур, повышают взаимоответственность медицинского персонала, роженицы и членов семьи и снижают частоту конфликтов и жалоб.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61985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{56C33FB3-4A1E-4D4F-B114-435BD660B68C}tf10001073</Template>
  <TotalTime>1470</TotalTime>
  <Words>5479</Words>
  <Application>Microsoft Macintosh PowerPoint</Application>
  <PresentationFormat>Широкоэкранный</PresentationFormat>
  <Paragraphs>350</Paragraphs>
  <Slides>76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76</vt:i4>
      </vt:variant>
    </vt:vector>
  </HeadingPairs>
  <TitlesOfParts>
    <vt:vector size="80" baseType="lpstr">
      <vt:lpstr>Arial</vt:lpstr>
      <vt:lpstr>Tw Cen MT</vt:lpstr>
      <vt:lpstr>Wingdings</vt:lpstr>
      <vt:lpstr>Капля</vt:lpstr>
      <vt:lpstr>Оказание медицинской помощи при одноплодных родах в затылочном предлежании (без осложнений) и в послеродовом периоде</vt:lpstr>
      <vt:lpstr>Содержание: </vt:lpstr>
      <vt:lpstr>Терминология </vt:lpstr>
      <vt:lpstr>Терминология</vt:lpstr>
      <vt:lpstr>Терминология</vt:lpstr>
      <vt:lpstr>Терминология</vt:lpstr>
      <vt:lpstr>Терминология</vt:lpstr>
      <vt:lpstr>Терминология</vt:lpstr>
      <vt:lpstr>Терминология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Подготовка к родам </vt:lpstr>
      <vt:lpstr>Первый период родов</vt:lpstr>
      <vt:lpstr>Первый период родов</vt:lpstr>
      <vt:lpstr>Первый период родов</vt:lpstr>
      <vt:lpstr>Первый период родов</vt:lpstr>
      <vt:lpstr>Первый период родов</vt:lpstr>
      <vt:lpstr>Первый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Второй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Третий период родов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Оказание медицинской помощи новорожденному в родильном зале </vt:lpstr>
      <vt:lpstr>Ведение послеродового периода </vt:lpstr>
      <vt:lpstr>Ведение послеродового периода</vt:lpstr>
      <vt:lpstr>Ведение послеродового периода</vt:lpstr>
      <vt:lpstr>Ведение послеродового периода</vt:lpstr>
      <vt:lpstr>Ведение послеродового периода</vt:lpstr>
      <vt:lpstr>Ведение послеродового периода</vt:lpstr>
      <vt:lpstr>Спасибо за внимание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медицинской помощи при одноплодных родах в затылочном предлежании (без осложнений) и в послеродовом периоде</dc:title>
  <dc:creator>Алина Иванова</dc:creator>
  <cp:lastModifiedBy>Алина Иванова</cp:lastModifiedBy>
  <cp:revision>32</cp:revision>
  <dcterms:created xsi:type="dcterms:W3CDTF">2020-09-27T17:56:58Z</dcterms:created>
  <dcterms:modified xsi:type="dcterms:W3CDTF">2020-09-28T18:27:56Z</dcterms:modified>
</cp:coreProperties>
</file>